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8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3EE4-61D8-4DA7-AA12-D684CD572260}" type="datetimeFigureOut">
              <a:rPr lang="en-US" smtClean="0"/>
              <a:t>06/Dec/22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6FEA-6FEB-487D-AE75-29A2CD0AA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6294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PERKEMBANGAN INDUSTRI</a:t>
            </a:r>
            <a:br>
              <a:rPr lang="en-US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OBAT TRADISIONAL BERDASARKAN REGULASI YANG DIKELUARKAN OLEH PEMERINTAH</a:t>
            </a:r>
            <a:endParaRPr lang="en-U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Kelompok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1</a:t>
            </a: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Fiqri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Lil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Firdaus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		(202006006)</a:t>
            </a:r>
            <a:endParaRPr lang="en-US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Nur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Fitri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Rahmadhani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		(202006008)</a:t>
            </a: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Nurul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Luthfiyyah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Lukman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	(202006013)</a:t>
            </a: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Widya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Sri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Nurdhana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		(202006020)</a:t>
            </a:r>
            <a:endParaRPr lang="en-US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3048000"/>
            <a:ext cx="6553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533400" y="5361709"/>
            <a:ext cx="4800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Dosen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Pengampu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Fitriana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Bunyanis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S.Si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., </a:t>
            </a:r>
            <a:r>
              <a:rPr lang="en-US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M.Si</a:t>
            </a:r>
            <a:r>
              <a:rPr lang="en-US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740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3618" y="497054"/>
            <a:ext cx="7086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upaya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mengawal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makanan</a:t>
            </a:r>
            <a:r>
              <a:rPr lang="en-US" sz="2000" dirty="0">
                <a:solidFill>
                  <a:schemeClr val="bg1"/>
                </a:solidFill>
              </a:rPr>
              <a:t> di Indonesia </a:t>
            </a:r>
            <a:r>
              <a:rPr lang="en-US" sz="2000" dirty="0" err="1">
                <a:solidFill>
                  <a:schemeClr val="bg1"/>
                </a:solidFill>
              </a:rPr>
              <a:t>serta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membangun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sinergi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kebijakan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regulasi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hasil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dihilirisasi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dikomersialisi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baru-baru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dibuat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kesepakatan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antara</a:t>
            </a:r>
            <a:r>
              <a:rPr lang="en-US" sz="2000" dirty="0">
                <a:solidFill>
                  <a:schemeClr val="bg1"/>
                </a:solidFill>
              </a:rPr>
              <a:t> BPOM RI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Kemenristekdikti</a:t>
            </a:r>
            <a:r>
              <a:rPr lang="en-US" sz="2000" dirty="0">
                <a:solidFill>
                  <a:schemeClr val="bg1"/>
                </a:solidFill>
              </a:rPr>
              <a:t> RI. </a:t>
            </a:r>
            <a:r>
              <a:rPr lang="en-US" sz="2000" dirty="0" err="1">
                <a:solidFill>
                  <a:schemeClr val="bg1"/>
                </a:solidFill>
              </a:rPr>
              <a:t>Pentingnya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kerjasama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dikarenakan</a:t>
            </a:r>
            <a:r>
              <a:rPr lang="en-US" sz="2000" dirty="0">
                <a:solidFill>
                  <a:schemeClr val="bg1"/>
                </a:solidFill>
              </a:rPr>
              <a:t> Indonesia kaya </a:t>
            </a:r>
            <a:r>
              <a:rPr lang="en-US" sz="2000" dirty="0" err="1">
                <a:solidFill>
                  <a:schemeClr val="bg1"/>
                </a:solidFill>
              </a:rPr>
              <a:t>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keanekaragaman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hayati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potensial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produk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farmasi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seperti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produk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bioteknologi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termasuk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fitofarmaka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produk</a:t>
            </a:r>
            <a:r>
              <a:rPr lang="en-US" sz="2000" dirty="0">
                <a:solidFill>
                  <a:schemeClr val="bg1"/>
                </a:solidFill>
              </a:rPr>
              <a:t> natural </a:t>
            </a:r>
            <a:r>
              <a:rPr lang="en-US" sz="2000" dirty="0" err="1">
                <a:solidFill>
                  <a:schemeClr val="bg1"/>
                </a:solidFill>
              </a:rPr>
              <a:t>lainnya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Disamping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  </a:t>
            </a:r>
            <a:r>
              <a:rPr lang="en-US" sz="2000" dirty="0" err="1">
                <a:solidFill>
                  <a:schemeClr val="bg1"/>
                </a:solidFill>
              </a:rPr>
              <a:t>juga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dibuat</a:t>
            </a:r>
            <a:r>
              <a:rPr lang="en-US" sz="2000" dirty="0">
                <a:solidFill>
                  <a:schemeClr val="bg1"/>
                </a:solidFill>
              </a:rPr>
              <a:t>  </a:t>
            </a:r>
            <a:r>
              <a:rPr lang="en-US" sz="2000" dirty="0" err="1">
                <a:solidFill>
                  <a:schemeClr val="bg1"/>
                </a:solidFill>
              </a:rPr>
              <a:t>kesepakatan</a:t>
            </a:r>
            <a:r>
              <a:rPr lang="en-US" sz="2000" dirty="0">
                <a:solidFill>
                  <a:schemeClr val="bg1"/>
                </a:solidFill>
              </a:rPr>
              <a:t>  </a:t>
            </a:r>
            <a:r>
              <a:rPr lang="en-US" sz="2000" dirty="0" err="1">
                <a:solidFill>
                  <a:schemeClr val="bg1"/>
                </a:solidFill>
              </a:rPr>
              <a:t>pembentukan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Konsorsium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Percepatan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Pengembangan</a:t>
            </a:r>
            <a:r>
              <a:rPr lang="en-US" sz="2000" dirty="0">
                <a:solidFill>
                  <a:schemeClr val="bg1"/>
                </a:solidFill>
              </a:rPr>
              <a:t>, yang </a:t>
            </a:r>
            <a:r>
              <a:rPr lang="en-US" sz="2000" dirty="0" err="1">
                <a:solidFill>
                  <a:schemeClr val="bg1"/>
                </a:solidFill>
              </a:rPr>
              <a:t>melibatkan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Kemenristekdikti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Kementan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Kemenkes</a:t>
            </a:r>
            <a:r>
              <a:rPr lang="en-US" sz="2000" dirty="0">
                <a:solidFill>
                  <a:schemeClr val="bg1"/>
                </a:solidFill>
              </a:rPr>
              <a:t>, BPPT, </a:t>
            </a:r>
            <a:r>
              <a:rPr lang="en-US" sz="2000" dirty="0" err="1">
                <a:solidFill>
                  <a:schemeClr val="bg1"/>
                </a:solidFill>
              </a:rPr>
              <a:t>Kemendag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Komenko</a:t>
            </a:r>
            <a:r>
              <a:rPr lang="en-US" sz="2000" dirty="0">
                <a:solidFill>
                  <a:schemeClr val="bg1"/>
                </a:solidFill>
              </a:rPr>
              <a:t> PMK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Asosiasi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Perguruan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Tinggi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Farmasi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Ikatan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Apoteker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Pengusaha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Jamu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pengusaha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Farmasi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Konsorsium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diharapkan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meningkatkan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produktivitas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kemajuan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makanan</a:t>
            </a:r>
            <a:r>
              <a:rPr lang="en-US" sz="2000" dirty="0">
                <a:solidFill>
                  <a:schemeClr val="bg1"/>
                </a:solidFill>
              </a:rPr>
              <a:t> Indonesia,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mengurangi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ketergantungan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luar</a:t>
            </a:r>
            <a:r>
              <a:rPr lang="en-US" sz="2000" dirty="0">
                <a:solidFill>
                  <a:schemeClr val="bg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9719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75518" y="650942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Upaya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sangat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memerlukan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komitmen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pengorganisasian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penggerakan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pelaksanaan</a:t>
            </a:r>
            <a:r>
              <a:rPr lang="en-US" sz="2000" dirty="0">
                <a:solidFill>
                  <a:schemeClr val="bg1"/>
                </a:solidFill>
              </a:rPr>
              <a:t>, </a:t>
            </a:r>
            <a:r>
              <a:rPr lang="en-US" sz="2000" i="1" dirty="0">
                <a:solidFill>
                  <a:schemeClr val="bg1"/>
                </a:solidFill>
              </a:rPr>
              <a:t>monitoring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evaluasi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semua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pemangku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kepentingan</a:t>
            </a:r>
            <a:r>
              <a:rPr lang="en-US" sz="2000" dirty="0">
                <a:solidFill>
                  <a:schemeClr val="bg1"/>
                </a:solidFill>
              </a:rPr>
              <a:t>. Dari </a:t>
            </a:r>
            <a:r>
              <a:rPr lang="en-US" sz="2000" dirty="0" err="1">
                <a:solidFill>
                  <a:schemeClr val="bg1"/>
                </a:solidFill>
              </a:rPr>
              <a:t>sisi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akademisi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diharapkan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mengembangkan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diaplikasikan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. Di </a:t>
            </a:r>
            <a:r>
              <a:rPr lang="en-US" sz="2000" dirty="0" err="1">
                <a:solidFill>
                  <a:schemeClr val="bg1"/>
                </a:solidFill>
              </a:rPr>
              <a:t>dunia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mampu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berperan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aktif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terutama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herbal </a:t>
            </a:r>
            <a:r>
              <a:rPr lang="en-US" sz="2000" dirty="0" err="1">
                <a:solidFill>
                  <a:schemeClr val="bg1"/>
                </a:solidFill>
              </a:rPr>
              <a:t>terstandar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fitofarmaka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riset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hilirisasi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sangat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berperan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pembinaan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Dinas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Kabupaten</a:t>
            </a:r>
            <a:r>
              <a:rPr lang="en-US" sz="2000" dirty="0">
                <a:solidFill>
                  <a:schemeClr val="bg1"/>
                </a:solidFill>
              </a:rPr>
              <a:t>/Kota </a:t>
            </a:r>
            <a:r>
              <a:rPr lang="en-US" sz="2000" dirty="0" err="1">
                <a:solidFill>
                  <a:schemeClr val="bg1"/>
                </a:solidFill>
              </a:rPr>
              <a:t>diharapkan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meningkatkan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fitofarmaka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herbal </a:t>
            </a:r>
            <a:r>
              <a:rPr lang="en-US" sz="2000" dirty="0" err="1">
                <a:solidFill>
                  <a:schemeClr val="bg1"/>
                </a:solidFill>
              </a:rPr>
              <a:t>terstandar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Puskesmas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alokasi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khusus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Rumah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sakit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berperan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meningkatkan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melakukan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pelayanan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berbasis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1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198418" y="2514600"/>
            <a:ext cx="54864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TERIMA KASIH</a:t>
            </a:r>
            <a:endParaRPr lang="en-US" sz="7200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3810000"/>
            <a:ext cx="5943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OBAT TRADISIONAL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2057400"/>
            <a:ext cx="76200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Obat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tradisional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ramuan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berupa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tumbuhan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hewan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mineral,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sediaan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sarian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galenik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),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campuran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turun-temurun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telah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pengobatan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diterapkan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sesuai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norma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berlaku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.</a:t>
            </a:r>
            <a:endParaRPr lang="en-US" sz="2800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371600"/>
            <a:ext cx="6553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1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219198"/>
            <a:ext cx="76200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keputusan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kepala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BPOM No. HK.00.05.4.2411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tahun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2004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tentang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ketentuan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pokok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pengelompokan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penandaan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obat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bahan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alam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Indonesia,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obat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tradisional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Indonesia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dapat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dikelompokkan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menjadi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Jamu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Obat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Herbal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Terstandar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(OHT),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Fitofarmaka</a:t>
            </a:r>
            <a:r>
              <a:rPr lang="en-US" sz="3600" dirty="0" smtClean="0">
                <a:solidFill>
                  <a:schemeClr val="bg1"/>
                </a:solidFill>
                <a:latin typeface="Tw Cen MT" pitchFamily="34" charset="0"/>
                <a:cs typeface="Gisha" pitchFamily="34" charset="-79"/>
              </a:rPr>
              <a:t>.</a:t>
            </a:r>
            <a:endParaRPr lang="en-US" sz="3600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25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29490" y="274638"/>
            <a:ext cx="8229600" cy="1325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PERKEMBANGAN INDUSTRI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OBAT TRADISIONAL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74620" y="1752600"/>
            <a:ext cx="6553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Subtitle 2"/>
          <p:cNvSpPr txBox="1">
            <a:spLocks/>
          </p:cNvSpPr>
          <p:nvPr/>
        </p:nvSpPr>
        <p:spPr>
          <a:xfrm>
            <a:off x="685800" y="2209800"/>
            <a:ext cx="76200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Riset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Tumbuhan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Jamu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2017, Indonesia </a:t>
            </a:r>
            <a:r>
              <a:rPr lang="en-US" sz="2400" dirty="0" err="1">
                <a:solidFill>
                  <a:schemeClr val="bg1"/>
                </a:solidFill>
              </a:rPr>
              <a:t>memiliki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hayati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terdiri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2.848 </a:t>
            </a:r>
            <a:r>
              <a:rPr lang="en-US" sz="2400" dirty="0" err="1">
                <a:solidFill>
                  <a:schemeClr val="bg1"/>
                </a:solidFill>
              </a:rPr>
              <a:t>spesies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tumbuhan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32.014 </a:t>
            </a:r>
            <a:r>
              <a:rPr lang="en-US" sz="2400" dirty="0" err="1">
                <a:solidFill>
                  <a:schemeClr val="bg1"/>
                </a:solidFill>
              </a:rPr>
              <a:t>ramuan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. “</a:t>
            </a:r>
            <a:r>
              <a:rPr lang="en-US" sz="2400" dirty="0" err="1">
                <a:solidFill>
                  <a:schemeClr val="bg1"/>
                </a:solidFill>
              </a:rPr>
              <a:t>Kekayaan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hayati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dimiliki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berpeluang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pertumbuhan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farmasi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termasuk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,” kata </a:t>
            </a:r>
            <a:r>
              <a:rPr lang="en-US" sz="2400" dirty="0" err="1">
                <a:solidFill>
                  <a:schemeClr val="bg1"/>
                </a:solidFill>
              </a:rPr>
              <a:t>Menteri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</a:t>
            </a:r>
            <a:r>
              <a:rPr lang="en-US" sz="2400" dirty="0">
                <a:solidFill>
                  <a:schemeClr val="bg1"/>
                </a:solidFill>
              </a:rPr>
              <a:t> F. </a:t>
            </a:r>
            <a:r>
              <a:rPr lang="en-US" sz="2400" dirty="0" err="1">
                <a:solidFill>
                  <a:schemeClr val="bg1"/>
                </a:solidFill>
              </a:rPr>
              <a:t>Moeloek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“</a:t>
            </a:r>
            <a:r>
              <a:rPr lang="en-US" sz="2400" dirty="0" err="1">
                <a:solidFill>
                  <a:schemeClr val="bg1"/>
                </a:solidFill>
              </a:rPr>
              <a:t>Simposium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Peningkatan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Penggunaan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”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Selasa</a:t>
            </a:r>
            <a:r>
              <a:rPr lang="en-US" sz="2400" dirty="0">
                <a:solidFill>
                  <a:schemeClr val="bg1"/>
                </a:solidFill>
              </a:rPr>
              <a:t> (20/8) di Yogyakarta.</a:t>
            </a:r>
            <a:endParaRPr lang="en-US" sz="2400" dirty="0">
              <a:solidFill>
                <a:schemeClr val="bg1"/>
              </a:solidFill>
              <a:latin typeface="Tw Cen MT" pitchFamily="34" charset="0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11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295400"/>
            <a:ext cx="7620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chemeClr val="bg1"/>
                </a:solidFill>
              </a:rPr>
              <a:t>Presiden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menginstruksikan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Kementerian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melalui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Inpres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Nomor</a:t>
            </a:r>
            <a:r>
              <a:rPr lang="en-US" sz="2400" dirty="0">
                <a:solidFill>
                  <a:schemeClr val="bg1"/>
                </a:solidFill>
              </a:rPr>
              <a:t> 6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2016 </a:t>
            </a:r>
            <a:r>
              <a:rPr lang="en-US" sz="2400" dirty="0" err="1">
                <a:solidFill>
                  <a:schemeClr val="bg1"/>
                </a:solidFill>
              </a:rPr>
              <a:t>untuk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memfasilitasi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farmasi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alkes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arah</a:t>
            </a:r>
            <a:r>
              <a:rPr lang="en-US" sz="2400" dirty="0">
                <a:solidFill>
                  <a:schemeClr val="bg1"/>
                </a:solidFill>
              </a:rPr>
              <a:t> biopharmaceutical, </a:t>
            </a:r>
            <a:r>
              <a:rPr lang="en-US" sz="2400" dirty="0" err="1">
                <a:solidFill>
                  <a:schemeClr val="bg1"/>
                </a:solidFill>
              </a:rPr>
              <a:t>vaksin</a:t>
            </a:r>
            <a:r>
              <a:rPr lang="en-US" sz="2400" dirty="0">
                <a:solidFill>
                  <a:schemeClr val="bg1"/>
                </a:solidFill>
              </a:rPr>
              <a:t>, natural,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Active Pharmaceutical Ingredients (API) </a:t>
            </a:r>
            <a:r>
              <a:rPr lang="en-US" sz="2400" dirty="0" err="1" smtClean="0">
                <a:solidFill>
                  <a:schemeClr val="bg1"/>
                </a:solidFill>
              </a:rPr>
              <a:t>kimia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Kementerian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menindaklanjuti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melalui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Peraturan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Menteri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Nomor</a:t>
            </a:r>
            <a:r>
              <a:rPr lang="en-US" sz="2400" dirty="0">
                <a:solidFill>
                  <a:schemeClr val="bg1"/>
                </a:solidFill>
              </a:rPr>
              <a:t> 17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2017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Rencana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Farmasi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satunya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mengembangkan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industri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farmasi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produk</a:t>
            </a:r>
            <a:r>
              <a:rPr lang="en-US" sz="2400" dirty="0">
                <a:solidFill>
                  <a:schemeClr val="bg1"/>
                </a:solidFill>
              </a:rPr>
              <a:t> natural.</a:t>
            </a:r>
          </a:p>
        </p:txBody>
      </p:sp>
    </p:spTree>
    <p:extLst>
      <p:ext uri="{BB962C8B-B14F-4D97-AF65-F5344CB8AC3E}">
        <p14:creationId xmlns:p14="http://schemas.microsoft.com/office/powerpoint/2010/main" val="36799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46918" y="914400"/>
            <a:ext cx="7620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mengembangkan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di Indonesia </a:t>
            </a:r>
            <a:r>
              <a:rPr lang="en-US" sz="2000" dirty="0" err="1">
                <a:solidFill>
                  <a:schemeClr val="bg1"/>
                </a:solidFill>
              </a:rPr>
              <a:t>terutama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sarana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pelayanan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mengeluarkan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Peraturan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No</a:t>
            </a:r>
            <a:r>
              <a:rPr lang="en-US" sz="2000" dirty="0">
                <a:solidFill>
                  <a:schemeClr val="bg1"/>
                </a:solidFill>
              </a:rPr>
              <a:t>. 003/MENKES/PER/I/2010 </a:t>
            </a:r>
            <a:r>
              <a:rPr lang="en-US" sz="2000" dirty="0" err="1">
                <a:solidFill>
                  <a:schemeClr val="bg1"/>
                </a:solidFill>
              </a:rPr>
              <a:t>tentang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Saintifikasi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Jamu</a:t>
            </a:r>
            <a:r>
              <a:rPr lang="en-US" sz="2000" dirty="0">
                <a:solidFill>
                  <a:schemeClr val="bg1"/>
                </a:solidFill>
              </a:rPr>
              <a:t>. “</a:t>
            </a:r>
            <a:r>
              <a:rPr lang="en-US" sz="2000" dirty="0" err="1">
                <a:solidFill>
                  <a:schemeClr val="bg1"/>
                </a:solidFill>
              </a:rPr>
              <a:t>Saintifikasi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Jamu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pembuktian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ilmiah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jamu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berbasis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pelayanan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. Salah </a:t>
            </a:r>
            <a:r>
              <a:rPr lang="en-US" sz="2000" dirty="0" err="1">
                <a:solidFill>
                  <a:schemeClr val="bg1"/>
                </a:solidFill>
              </a:rPr>
              <a:t>satu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tujuannya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memberikan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landasan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ilmiah</a:t>
            </a:r>
            <a:r>
              <a:rPr lang="en-US" sz="2000" dirty="0">
                <a:solidFill>
                  <a:schemeClr val="bg1"/>
                </a:solidFill>
              </a:rPr>
              <a:t> (evidenced based) </a:t>
            </a:r>
            <a:r>
              <a:rPr lang="en-US" sz="2000" dirty="0" err="1">
                <a:solidFill>
                  <a:schemeClr val="bg1"/>
                </a:solidFill>
              </a:rPr>
              <a:t>terhadap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ramuan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jamu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dilakukan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sarana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pelayanan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 smtClean="0">
                <a:solidFill>
                  <a:schemeClr val="bg1"/>
                </a:solidFill>
              </a:rPr>
              <a:t>,”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cs typeface="Gisha" pitchFamily="34" charset="-79"/>
            </a:endParaRPr>
          </a:p>
          <a:p>
            <a:pPr>
              <a:spcBef>
                <a:spcPts val="0"/>
              </a:spcBef>
            </a:pPr>
            <a:r>
              <a:rPr lang="en-US" sz="2000" dirty="0" err="1">
                <a:solidFill>
                  <a:schemeClr val="bg1"/>
                </a:solidFill>
              </a:rPr>
              <a:t>Perkembangan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perdagangan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tanaman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sangat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dipengaruhi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oleh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perkembangan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perdagangan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perkembangan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Saat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terjadi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perkembangan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perusahaan</a:t>
            </a:r>
            <a:r>
              <a:rPr lang="en-US" sz="2000" dirty="0">
                <a:solidFill>
                  <a:schemeClr val="bg1"/>
                </a:solidFill>
              </a:rPr>
              <a:t>/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sangat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pesat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Oleh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sebab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pemerintah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mengatur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jenis-jenis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usaha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terkait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Peraturan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Menteri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Kesehatan</a:t>
            </a:r>
            <a:r>
              <a:rPr lang="en-US" sz="2000" dirty="0">
                <a:solidFill>
                  <a:schemeClr val="bg1"/>
                </a:solidFill>
              </a:rPr>
              <a:t> No. 006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2012 </a:t>
            </a:r>
            <a:r>
              <a:rPr lang="en-US" sz="2000" dirty="0" err="1">
                <a:solidFill>
                  <a:schemeClr val="bg1"/>
                </a:solidFill>
              </a:rPr>
              <a:t>tentang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Industri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Usaha </a:t>
            </a:r>
            <a:r>
              <a:rPr lang="en-US" sz="2000" dirty="0" err="1">
                <a:solidFill>
                  <a:schemeClr val="bg1"/>
                </a:solidFill>
              </a:rPr>
              <a:t>Obat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Tradisional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3118" y="1574272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Pasar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di Indonesia </a:t>
            </a:r>
            <a:r>
              <a:rPr lang="en-US" sz="2400" dirty="0" err="1">
                <a:solidFill>
                  <a:schemeClr val="bg1"/>
                </a:solidFill>
              </a:rPr>
              <a:t>terus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mengalami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peningkatan</a:t>
            </a:r>
            <a:r>
              <a:rPr lang="en-US" sz="2400" dirty="0">
                <a:solidFill>
                  <a:schemeClr val="bg1"/>
                </a:solidFill>
              </a:rPr>
              <a:t>. Dari data </a:t>
            </a:r>
            <a:r>
              <a:rPr lang="en-US" sz="2400" dirty="0" err="1">
                <a:solidFill>
                  <a:schemeClr val="bg1"/>
                </a:solidFill>
              </a:rPr>
              <a:t>Direktorat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Jendral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Kefarmasian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Alat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kementrian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RI,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2006 </a:t>
            </a:r>
            <a:r>
              <a:rPr lang="en-US" sz="2400" dirty="0" err="1">
                <a:solidFill>
                  <a:schemeClr val="bg1"/>
                </a:solidFill>
              </a:rPr>
              <a:t>pasar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</a:t>
            </a:r>
            <a:r>
              <a:rPr lang="en-US" sz="2400" dirty="0" err="1">
                <a:solidFill>
                  <a:schemeClr val="bg1"/>
                </a:solidFill>
              </a:rPr>
              <a:t>mencapai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Rp</a:t>
            </a:r>
            <a:r>
              <a:rPr lang="en-US" sz="2400" dirty="0">
                <a:solidFill>
                  <a:schemeClr val="bg1"/>
                </a:solidFill>
              </a:rPr>
              <a:t> 5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. Di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2007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2018, </a:t>
            </a:r>
            <a:r>
              <a:rPr lang="en-US" sz="2400" dirty="0" err="1">
                <a:solidFill>
                  <a:schemeClr val="bg1"/>
                </a:solidFill>
              </a:rPr>
              <a:t>pasar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</a:t>
            </a:r>
            <a:r>
              <a:rPr lang="en-US" sz="2400" dirty="0" err="1">
                <a:solidFill>
                  <a:schemeClr val="bg1"/>
                </a:solidFill>
              </a:rPr>
              <a:t>menjadi</a:t>
            </a:r>
            <a:r>
              <a:rPr lang="en-US" sz="2400" dirty="0">
                <a:solidFill>
                  <a:schemeClr val="bg1"/>
                </a:solidFill>
              </a:rPr>
              <a:t> Rp.6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Rp</a:t>
            </a:r>
            <a:r>
              <a:rPr lang="en-US" sz="2400" dirty="0">
                <a:solidFill>
                  <a:schemeClr val="bg1"/>
                </a:solidFill>
              </a:rPr>
              <a:t> 7,2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berurutan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2012, </a:t>
            </a:r>
            <a:r>
              <a:rPr lang="en-US" sz="2400" dirty="0" err="1">
                <a:solidFill>
                  <a:schemeClr val="bg1"/>
                </a:solidFill>
              </a:rPr>
              <a:t>pasar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</a:t>
            </a:r>
            <a:r>
              <a:rPr lang="en-US" sz="2400" dirty="0" err="1">
                <a:solidFill>
                  <a:schemeClr val="bg1"/>
                </a:solidFill>
              </a:rPr>
              <a:t>mencapai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Rp</a:t>
            </a:r>
            <a:r>
              <a:rPr lang="en-US" sz="2400" dirty="0">
                <a:solidFill>
                  <a:schemeClr val="bg1"/>
                </a:solidFill>
              </a:rPr>
              <a:t> 13,2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nilai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negeri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sebesar</a:t>
            </a:r>
            <a:r>
              <a:rPr lang="en-US" sz="2400" dirty="0">
                <a:solidFill>
                  <a:schemeClr val="bg1"/>
                </a:solidFill>
              </a:rPr>
              <a:t> Rp12,1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ekspor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sebesar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Rp</a:t>
            </a:r>
            <a:r>
              <a:rPr lang="en-US" sz="2400" dirty="0">
                <a:solidFill>
                  <a:schemeClr val="bg1"/>
                </a:solidFill>
              </a:rPr>
              <a:t> 1,1 </a:t>
            </a:r>
            <a:r>
              <a:rPr lang="en-US" sz="2400" dirty="0" err="1">
                <a:solidFill>
                  <a:schemeClr val="bg1"/>
                </a:solidFill>
              </a:rPr>
              <a:t>triliun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Pasar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meliputi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Jamu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herbal, </a:t>
            </a:r>
            <a:r>
              <a:rPr lang="en-US" sz="2400" dirty="0" err="1">
                <a:solidFill>
                  <a:schemeClr val="bg1"/>
                </a:solidFill>
              </a:rPr>
              <a:t>minuman</a:t>
            </a:r>
            <a:r>
              <a:rPr lang="en-US" sz="2400" dirty="0">
                <a:solidFill>
                  <a:schemeClr val="bg1"/>
                </a:solidFill>
              </a:rPr>
              <a:t> herbal, spa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aroma </a:t>
            </a:r>
            <a:r>
              <a:rPr lang="en-US" sz="2400" dirty="0" err="1">
                <a:solidFill>
                  <a:schemeClr val="bg1"/>
                </a:solidFill>
              </a:rPr>
              <a:t>terapi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3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9318" y="1758938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Mengingat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penggunaan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di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makin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meningkat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rangka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meningkatkan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akses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terhadap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pelayanan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bermutu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dibuat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pedoman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standar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pelayanan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terintegrasi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yaitu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Formularium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Herbal </a:t>
            </a:r>
            <a:r>
              <a:rPr lang="en-US" sz="2400" dirty="0" err="1">
                <a:solidFill>
                  <a:schemeClr val="bg1"/>
                </a:solidFill>
              </a:rPr>
              <a:t>Asli</a:t>
            </a:r>
            <a:r>
              <a:rPr lang="en-US" sz="2400" dirty="0">
                <a:solidFill>
                  <a:schemeClr val="bg1"/>
                </a:solidFill>
              </a:rPr>
              <a:t> Indonesia. Hal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sesuai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UU 36/2009 </a:t>
            </a:r>
            <a:r>
              <a:rPr lang="en-US" sz="2400" dirty="0" err="1">
                <a:solidFill>
                  <a:schemeClr val="bg1"/>
                </a:solidFill>
              </a:rPr>
              <a:t>pasal</a:t>
            </a:r>
            <a:r>
              <a:rPr lang="en-US" sz="2400" dirty="0">
                <a:solidFill>
                  <a:schemeClr val="bg1"/>
                </a:solidFill>
              </a:rPr>
              <a:t> 48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menyatakan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bahwa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pelayanan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obat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tradisional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36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9818" y="-1119983"/>
            <a:ext cx="6934201" cy="9174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3618" y="1697383"/>
            <a:ext cx="7086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Ada </a:t>
            </a:r>
            <a:r>
              <a:rPr lang="en-US" sz="2800" dirty="0" err="1">
                <a:solidFill>
                  <a:schemeClr val="bg1"/>
                </a:solidFill>
              </a:rPr>
              <a:t>beberapa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aspek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penting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perlu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diperhatikan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pengembangan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obat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alam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yaitu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pengaruh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proses </a:t>
            </a:r>
            <a:r>
              <a:rPr lang="en-US" sz="2800" dirty="0" err="1">
                <a:solidFill>
                  <a:schemeClr val="bg1"/>
                </a:solidFill>
              </a:rPr>
              <a:t>penyiapan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baku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variasi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biologi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kompleksitas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komposisi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sediaan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obat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alam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kandungan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berbagai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senyawa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aktif</a:t>
            </a:r>
            <a:r>
              <a:rPr lang="en-US" sz="2800" dirty="0">
                <a:solidFill>
                  <a:schemeClr val="bg1"/>
                </a:solidFill>
              </a:rPr>
              <a:t>, proses </a:t>
            </a:r>
            <a:r>
              <a:rPr lang="en-US" sz="2800" dirty="0" err="1">
                <a:solidFill>
                  <a:schemeClr val="bg1"/>
                </a:solidFill>
              </a:rPr>
              <a:t>ekstraksi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potensi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kontaminasi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kontrol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mutu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uji</a:t>
            </a:r>
            <a:r>
              <a:rPr lang="en-US" sz="2800" dirty="0">
                <a:solidFill>
                  <a:schemeClr val="bg1"/>
                </a:solidFill>
              </a:rPr>
              <a:t> non </a:t>
            </a:r>
            <a:r>
              <a:rPr lang="en-US" sz="2800" dirty="0" err="1">
                <a:solidFill>
                  <a:schemeClr val="bg1"/>
                </a:solidFill>
              </a:rPr>
              <a:t>klinik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25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PERKEMBANGAN INDUSTRI OBAT TRADISIONAL BERDASARKAN REGULASI YANG DIKELUARKAN OLEH PEMERINTAH</vt:lpstr>
      <vt:lpstr>OBAT TRADISIONAL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AIEALAMADRID</dc:creator>
  <cp:lastModifiedBy>AIEALAMADRID</cp:lastModifiedBy>
  <cp:revision>17</cp:revision>
  <dcterms:created xsi:type="dcterms:W3CDTF">2022-12-06T08:56:34Z</dcterms:created>
  <dcterms:modified xsi:type="dcterms:W3CDTF">2022-12-06T10:23:05Z</dcterms:modified>
</cp:coreProperties>
</file>