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78" r:id="rId4"/>
    <p:sldId id="271" r:id="rId5"/>
    <p:sldId id="272" r:id="rId6"/>
    <p:sldId id="269" r:id="rId7"/>
    <p:sldId id="270" r:id="rId8"/>
    <p:sldId id="275" r:id="rId9"/>
    <p:sldId id="274" r:id="rId10"/>
    <p:sldId id="273" r:id="rId11"/>
    <p:sldId id="277" r:id="rId12"/>
    <p:sldId id="259" r:id="rId13"/>
    <p:sldId id="260" r:id="rId14"/>
    <p:sldId id="261" r:id="rId15"/>
    <p:sldId id="262" r:id="rId16"/>
    <p:sldId id="263" r:id="rId17"/>
    <p:sldId id="264" r:id="rId18"/>
    <p:sldId id="265" r:id="rId19"/>
    <p:sldId id="266" r:id="rId20"/>
    <p:sldId id="267" r:id="rId21"/>
    <p:sldId id="297" r:id="rId22"/>
    <p:sldId id="299" r:id="rId23"/>
    <p:sldId id="298" r:id="rId24"/>
    <p:sldId id="26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586B75A-687E-405C-8A0B-8D00578BA2C3}"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8" name="Date Placeholder 7"/>
          <p:cNvSpPr>
            <a:spLocks noGrp="1"/>
          </p:cNvSpPr>
          <p:nvPr>
            <p:ph type="dt" sz="half" idx="10"/>
          </p:nvPr>
        </p:nvSpPr>
        <p:spPr/>
        <p:txBody>
          <a:bodyPr/>
          <a:lstStyle/>
          <a:p>
            <a:fld id="{5586B75A-687E-405C-8A0B-8D00578BA2C3}" type="datetimeFigureOut">
              <a:rPr lang="en-US" dirty="0"/>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8" name="Date Placeholder 7"/>
          <p:cNvSpPr>
            <a:spLocks noGrp="1"/>
          </p:cNvSpPr>
          <p:nvPr>
            <p:ph type="dt" sz="half" idx="10"/>
          </p:nvPr>
        </p:nvSpPr>
        <p:spPr/>
        <p:txBody>
          <a:bodyPr/>
          <a:lstStyle/>
          <a:p>
            <a:fld id="{5586B75A-687E-405C-8A0B-8D00578BA2C3}" type="datetimeFigureOut">
              <a:rPr lang="en-US" dirty="0"/>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anose="05020102010507070707"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kotakpintar.com/pengertian-organisasi-menurut-para-ahli/"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normAutofit fontScale="90000"/>
          </a:bodyPr>
          <a:lstStyle/>
          <a:p>
            <a:pPr algn="ctr">
              <a:lnSpc>
                <a:spcPct val="150000"/>
              </a:lnSpc>
            </a:pPr>
            <a:r>
              <a:rPr lang="en-US" b="1" dirty="0" smtClean="0">
                <a:solidFill>
                  <a:schemeClr val="bg1"/>
                </a:solidFill>
                <a:latin typeface="Arial" panose="020B0604020202020204" pitchFamily="34" charset="0"/>
                <a:cs typeface="Arial" panose="020B0604020202020204" pitchFamily="34" charset="0"/>
              </a:rPr>
              <a:t>ASPEK LEGAL DAN REGULASI KEBIDANAN</a:t>
            </a:r>
            <a:endParaRPr lang="en-US"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4800" dirty="0">
                <a:solidFill>
                  <a:srgbClr val="FF0000"/>
                </a:solidFill>
                <a:latin typeface="Arial" panose="020B0604020202020204" pitchFamily="34" charset="0"/>
                <a:cs typeface="Arial" panose="020B0604020202020204" pitchFamily="34" charset="0"/>
              </a:rPr>
              <a:t>Legislasi</a:t>
            </a:r>
            <a:endParaRPr lang="en-US" sz="4800" dirty="0"/>
          </a:p>
        </p:txBody>
      </p:sp>
      <p:sp>
        <p:nvSpPr>
          <p:cNvPr id="3" name="Content Placeholder 2"/>
          <p:cNvSpPr>
            <a:spLocks noGrp="1"/>
          </p:cNvSpPr>
          <p:nvPr>
            <p:ph idx="1"/>
          </p:nvPr>
        </p:nvSpPr>
        <p:spPr/>
        <p:txBody>
          <a:bodyPr>
            <a:normAutofit/>
          </a:bodyPr>
          <a:lstStyle/>
          <a:p>
            <a:pPr algn="just">
              <a:lnSpc>
                <a:spcPct val="150000"/>
              </a:lnSpc>
            </a:pPr>
            <a:r>
              <a:rPr lang="id-ID" sz="2800" dirty="0" smtClean="0">
                <a:solidFill>
                  <a:srgbClr val="FF0000"/>
                </a:solidFill>
                <a:latin typeface="Arial" panose="020B0604020202020204" pitchFamily="34" charset="0"/>
                <a:cs typeface="Arial" panose="020B0604020202020204" pitchFamily="34" charset="0"/>
              </a:rPr>
              <a:t>adalah </a:t>
            </a:r>
            <a:r>
              <a:rPr lang="id-ID" sz="2800" dirty="0">
                <a:latin typeface="Arial" panose="020B0604020202020204" pitchFamily="34" charset="0"/>
                <a:cs typeface="Arial" panose="020B0604020202020204" pitchFamily="34" charset="0"/>
              </a:rPr>
              <a:t>proses pembuatan undang-undang atau penyempurnaan perangkat hukum yang sudah ada melalui serangkaian kegiatan sertifikasi (pengaturan kompetensi), registrasi (pengaturan kewenangan), dan lisensi (pengaturan penyelenggaraan kewenangan).</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solidFill>
                  <a:schemeClr val="bg1"/>
                </a:solidFill>
              </a:rPr>
              <a:t>Tujuan legislasi</a:t>
            </a:r>
            <a:endParaRPr lang="en-US" dirty="0">
              <a:solidFill>
                <a:schemeClr val="bg1"/>
              </a:solidFill>
            </a:endParaRPr>
          </a:p>
        </p:txBody>
      </p:sp>
      <p:sp>
        <p:nvSpPr>
          <p:cNvPr id="3" name="Content Placeholder 2"/>
          <p:cNvSpPr>
            <a:spLocks noGrp="1"/>
          </p:cNvSpPr>
          <p:nvPr>
            <p:ph idx="1"/>
          </p:nvPr>
        </p:nvSpPr>
        <p:spPr>
          <a:xfrm>
            <a:off x="3869268" y="864108"/>
            <a:ext cx="7049744" cy="5120640"/>
          </a:xfrm>
        </p:spPr>
        <p:txBody>
          <a:bodyPr>
            <a:normAutofit fontScale="90000"/>
          </a:bodyPr>
          <a:lstStyle/>
          <a:p>
            <a:pPr algn="just">
              <a:lnSpc>
                <a:spcPct val="150000"/>
              </a:lnSpc>
            </a:pPr>
            <a:r>
              <a:rPr lang="en-US" sz="2800" dirty="0" smtClean="0">
                <a:latin typeface="Arial" panose="020B0604020202020204" pitchFamily="34" charset="0"/>
                <a:cs typeface="Arial" panose="020B0604020202020204" pitchFamily="34" charset="0"/>
              </a:rPr>
              <a:t>M</a:t>
            </a:r>
            <a:r>
              <a:rPr lang="id-ID" sz="2800" dirty="0" smtClean="0">
                <a:latin typeface="Arial" panose="020B0604020202020204" pitchFamily="34" charset="0"/>
                <a:cs typeface="Arial" panose="020B0604020202020204" pitchFamily="34" charset="0"/>
              </a:rPr>
              <a:t>emberikan </a:t>
            </a:r>
            <a:r>
              <a:rPr lang="id-ID" sz="2800" dirty="0">
                <a:latin typeface="Arial" panose="020B0604020202020204" pitchFamily="34" charset="0"/>
                <a:cs typeface="Arial" panose="020B0604020202020204" pitchFamily="34" charset="0"/>
              </a:rPr>
              <a:t>perlindungan kepada masyarakat terhadap pelayanan yang telah diberikan. </a:t>
            </a:r>
            <a:endParaRPr lang="en-US" sz="2800" dirty="0" smtClean="0">
              <a:latin typeface="Arial" panose="020B0604020202020204" pitchFamily="34" charset="0"/>
              <a:cs typeface="Arial" panose="020B0604020202020204" pitchFamily="34" charset="0"/>
            </a:endParaRPr>
          </a:p>
          <a:p>
            <a:pPr algn="just">
              <a:lnSpc>
                <a:spcPct val="150000"/>
              </a:lnSpc>
            </a:pPr>
            <a:r>
              <a:rPr lang="id-ID" sz="2800" dirty="0" smtClean="0">
                <a:latin typeface="Arial" panose="020B0604020202020204" pitchFamily="34" charset="0"/>
                <a:cs typeface="Arial" panose="020B0604020202020204" pitchFamily="34" charset="0"/>
              </a:rPr>
              <a:t>Bentuk </a:t>
            </a:r>
            <a:r>
              <a:rPr lang="id-ID" sz="2800" dirty="0">
                <a:latin typeface="Arial" panose="020B0604020202020204" pitchFamily="34" charset="0"/>
                <a:cs typeface="Arial" panose="020B0604020202020204" pitchFamily="34" charset="0"/>
              </a:rPr>
              <a:t>perlindungan tersebut adalah meliputi :</a:t>
            </a:r>
            <a:endParaRPr lang="en-US" sz="2800" dirty="0">
              <a:latin typeface="Arial" panose="020B0604020202020204" pitchFamily="34" charset="0"/>
              <a:cs typeface="Arial" panose="020B0604020202020204" pitchFamily="34" charset="0"/>
            </a:endParaRPr>
          </a:p>
          <a:p>
            <a:pPr marL="444500" lvl="2" indent="-269875" algn="just">
              <a:lnSpc>
                <a:spcPct val="150000"/>
              </a:lnSpc>
            </a:pPr>
            <a:r>
              <a:rPr lang="id-ID" sz="2800" dirty="0">
                <a:latin typeface="Arial" panose="020B0604020202020204" pitchFamily="34" charset="0"/>
                <a:cs typeface="Arial" panose="020B0604020202020204" pitchFamily="34" charset="0"/>
              </a:rPr>
              <a:t>Mempertahankan kualitas pelayanan</a:t>
            </a:r>
            <a:endParaRPr lang="en-US" sz="2800" dirty="0">
              <a:latin typeface="Arial" panose="020B0604020202020204" pitchFamily="34" charset="0"/>
              <a:cs typeface="Arial" panose="020B0604020202020204" pitchFamily="34" charset="0"/>
            </a:endParaRPr>
          </a:p>
          <a:p>
            <a:pPr marL="444500" lvl="2" indent="-269875" algn="just">
              <a:lnSpc>
                <a:spcPct val="150000"/>
              </a:lnSpc>
            </a:pPr>
            <a:r>
              <a:rPr lang="id-ID" sz="2800" dirty="0">
                <a:latin typeface="Arial" panose="020B0604020202020204" pitchFamily="34" charset="0"/>
                <a:cs typeface="Arial" panose="020B0604020202020204" pitchFamily="34" charset="0"/>
              </a:rPr>
              <a:t>Memberi kewenangan</a:t>
            </a:r>
            <a:endParaRPr lang="en-US" sz="2800" dirty="0">
              <a:latin typeface="Arial" panose="020B0604020202020204" pitchFamily="34" charset="0"/>
              <a:cs typeface="Arial" panose="020B0604020202020204" pitchFamily="34" charset="0"/>
            </a:endParaRPr>
          </a:p>
          <a:p>
            <a:pPr marL="444500" lvl="2" indent="-269875" algn="just">
              <a:lnSpc>
                <a:spcPct val="150000"/>
              </a:lnSpc>
            </a:pPr>
            <a:r>
              <a:rPr lang="id-ID" sz="2800" dirty="0">
                <a:latin typeface="Arial" panose="020B0604020202020204" pitchFamily="34" charset="0"/>
                <a:cs typeface="Arial" panose="020B0604020202020204" pitchFamily="34" charset="0"/>
              </a:rPr>
              <a:t>Menjamin perlindungan hukum</a:t>
            </a:r>
            <a:endParaRPr lang="en-US" sz="2800" dirty="0">
              <a:latin typeface="Arial" panose="020B0604020202020204" pitchFamily="34" charset="0"/>
              <a:cs typeface="Arial" panose="020B0604020202020204" pitchFamily="34" charset="0"/>
            </a:endParaRPr>
          </a:p>
          <a:p>
            <a:pPr marL="444500" lvl="2" indent="-269875" algn="just">
              <a:lnSpc>
                <a:spcPct val="150000"/>
              </a:lnSpc>
            </a:pPr>
            <a:r>
              <a:rPr lang="id-ID" sz="2800" dirty="0">
                <a:latin typeface="Arial" panose="020B0604020202020204" pitchFamily="34" charset="0"/>
                <a:cs typeface="Arial" panose="020B0604020202020204" pitchFamily="34" charset="0"/>
              </a:rPr>
              <a:t>Meningkatkan profesionalisme</a:t>
            </a:r>
            <a:endParaRPr lang="en-US" sz="2800"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Peran</a:t>
            </a:r>
            <a:r>
              <a:rPr lang="en-US" dirty="0" smtClean="0"/>
              <a:t> </a:t>
            </a:r>
            <a:r>
              <a:rPr lang="en-US" dirty="0" err="1" smtClean="0"/>
              <a:t>Legislasi</a:t>
            </a:r>
            <a:endParaRPr lang="en-US" dirty="0"/>
          </a:p>
        </p:txBody>
      </p:sp>
      <p:sp>
        <p:nvSpPr>
          <p:cNvPr id="3" name="Content Placeholder 2"/>
          <p:cNvSpPr>
            <a:spLocks noGrp="1"/>
          </p:cNvSpPr>
          <p:nvPr>
            <p:ph idx="1"/>
          </p:nvPr>
        </p:nvSpPr>
        <p:spPr/>
        <p:txBody>
          <a:bodyPr>
            <a:normAutofit fontScale="85000" lnSpcReduction="10000"/>
          </a:bodyPr>
          <a:lstStyle/>
          <a:p>
            <a:pPr>
              <a:lnSpc>
                <a:spcPct val="150000"/>
              </a:lnSpc>
            </a:pPr>
            <a:r>
              <a:rPr lang="en-US" dirty="0" err="1" smtClean="0">
                <a:solidFill>
                  <a:schemeClr val="tx1"/>
                </a:solidFill>
                <a:latin typeface="Arial" panose="020B0604020202020204" pitchFamily="34" charset="0"/>
                <a:cs typeface="Arial" panose="020B0604020202020204" pitchFamily="34" charset="0"/>
              </a:rPr>
              <a:t>Adalah</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menjamin</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perlindungan</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pada</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masyarakat</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pengguna</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jasa</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profesi</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dan</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profesi</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sendiri</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legislasi</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sangat</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berperan</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dalam</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pemberian</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pelayanan</a:t>
            </a:r>
            <a:r>
              <a:rPr lang="en-US" dirty="0" smtClean="0">
                <a:solidFill>
                  <a:schemeClr val="tx1"/>
                </a:solidFill>
                <a:latin typeface="Arial" panose="020B0604020202020204" pitchFamily="34" charset="0"/>
                <a:cs typeface="Arial" panose="020B0604020202020204" pitchFamily="34" charset="0"/>
              </a:rPr>
              <a:t> professional</a:t>
            </a:r>
            <a:endParaRPr lang="en-US" dirty="0" smtClean="0">
              <a:solidFill>
                <a:schemeClr val="tx1"/>
              </a:solidFill>
              <a:latin typeface="Arial" panose="020B0604020202020204" pitchFamily="34" charset="0"/>
              <a:cs typeface="Arial" panose="020B0604020202020204" pitchFamily="34" charset="0"/>
            </a:endParaRPr>
          </a:p>
          <a:p>
            <a:pPr>
              <a:lnSpc>
                <a:spcPct val="150000"/>
              </a:lnSpc>
            </a:pPr>
            <a:endParaRPr lang="en-US" dirty="0">
              <a:latin typeface="Arial" panose="020B0604020202020204" pitchFamily="34" charset="0"/>
              <a:cs typeface="Arial" panose="020B0604020202020204" pitchFamily="34" charset="0"/>
            </a:endParaRPr>
          </a:p>
          <a:p>
            <a:pPr algn="ctr">
              <a:lnSpc>
                <a:spcPct val="150000"/>
              </a:lnSpc>
            </a:pPr>
            <a:r>
              <a:rPr lang="en-US" dirty="0" err="1" smtClean="0">
                <a:latin typeface="Arial" panose="020B0604020202020204" pitchFamily="34" charset="0"/>
                <a:cs typeface="Arial" panose="020B0604020202020204" pitchFamily="34" charset="0"/>
              </a:rPr>
              <a:t>Bidan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dikatakan</a:t>
            </a:r>
            <a:r>
              <a:rPr lang="en-US" dirty="0" smtClean="0">
                <a:latin typeface="Arial" panose="020B0604020202020204" pitchFamily="34" charset="0"/>
                <a:cs typeface="Arial" panose="020B0604020202020204" pitchFamily="34" charset="0"/>
              </a:rPr>
              <a:t> professional </a:t>
            </a:r>
            <a:r>
              <a:rPr lang="en-US" dirty="0" err="1" smtClean="0">
                <a:latin typeface="Arial" panose="020B0604020202020204" pitchFamily="34" charset="0"/>
                <a:cs typeface="Arial" panose="020B0604020202020204" pitchFamily="34" charset="0"/>
              </a:rPr>
              <a:t>apabila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selalu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memberikan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pelayanan</a:t>
            </a:r>
            <a:r>
              <a:rPr lang="en-US" dirty="0" smtClean="0">
                <a:latin typeface="Arial" panose="020B0604020202020204" pitchFamily="34" charset="0"/>
                <a:cs typeface="Arial" panose="020B0604020202020204" pitchFamily="34" charset="0"/>
              </a:rPr>
              <a:t> yang </a:t>
            </a:r>
            <a:r>
              <a:rPr lang="en-US" dirty="0" err="1" smtClean="0">
                <a:latin typeface="Arial" panose="020B0604020202020204" pitchFamily="34" charset="0"/>
                <a:cs typeface="Arial" panose="020B0604020202020204" pitchFamily="34" charset="0"/>
              </a:rPr>
              <a:t>memuaskan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pasien</a:t>
            </a:r>
            <a:endParaRPr lang="en-US" dirty="0">
              <a:latin typeface="Arial" panose="020B0604020202020204" pitchFamily="34" charset="0"/>
              <a:cs typeface="Arial" panose="020B0604020202020204" pitchFamily="34" charset="0"/>
            </a:endParaRPr>
          </a:p>
          <a:p>
            <a:pPr marL="0" indent="0">
              <a:lnSpc>
                <a:spcPct val="150000"/>
              </a:lnSpc>
              <a:buNone/>
            </a:pPr>
            <a:r>
              <a:rPr lang="en-US"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0" indent="0" algn="ctr">
              <a:lnSpc>
                <a:spcPct val="150000"/>
              </a:lnSpc>
              <a:buNone/>
            </a:pP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Penyebab</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ketidakpuasan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pasien</a:t>
            </a:r>
            <a:endParaRPr lang="en-US" dirty="0" smtClean="0">
              <a:latin typeface="Arial" panose="020B0604020202020204" pitchFamily="34" charset="0"/>
              <a:cs typeface="Arial" panose="020B0604020202020204" pitchFamily="34" charset="0"/>
            </a:endParaRPr>
          </a:p>
          <a:p>
            <a:pPr marL="0" indent="0" algn="ctr">
              <a:lnSpc>
                <a:spcPct val="150000"/>
              </a:lnSpc>
              <a:buNone/>
            </a:pP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Pelayanan</a:t>
            </a:r>
            <a:r>
              <a:rPr lang="en-US" dirty="0" smtClean="0">
                <a:latin typeface="Arial" panose="020B0604020202020204" pitchFamily="34" charset="0"/>
                <a:cs typeface="Arial" panose="020B0604020202020204" pitchFamily="34" charset="0"/>
              </a:rPr>
              <a:t> yang </a:t>
            </a:r>
            <a:r>
              <a:rPr lang="en-US" dirty="0" err="1" smtClean="0">
                <a:latin typeface="Arial" panose="020B0604020202020204" pitchFamily="34" charset="0"/>
                <a:cs typeface="Arial" panose="020B0604020202020204" pitchFamily="34" charset="0"/>
              </a:rPr>
              <a:t>tidak</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aman</a:t>
            </a:r>
            <a:endParaRPr lang="en-US" dirty="0" smtClean="0">
              <a:latin typeface="Arial" panose="020B0604020202020204" pitchFamily="34" charset="0"/>
              <a:cs typeface="Arial" panose="020B0604020202020204" pitchFamily="34" charset="0"/>
            </a:endParaRPr>
          </a:p>
          <a:p>
            <a:pPr marL="0" indent="0">
              <a:lnSpc>
                <a:spcPct val="150000"/>
              </a:lnSpc>
              <a:buNone/>
            </a:pP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sikap</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petugas</a:t>
            </a:r>
            <a:r>
              <a:rPr lang="en-US" dirty="0" smtClean="0">
                <a:latin typeface="Arial" panose="020B0604020202020204" pitchFamily="34" charset="0"/>
                <a:cs typeface="Arial" panose="020B0604020202020204" pitchFamily="34" charset="0"/>
              </a:rPr>
              <a:t> yang </a:t>
            </a:r>
            <a:r>
              <a:rPr lang="en-US" dirty="0" err="1" smtClean="0">
                <a:latin typeface="Arial" panose="020B0604020202020204" pitchFamily="34" charset="0"/>
                <a:cs typeface="Arial" panose="020B0604020202020204" pitchFamily="34" charset="0"/>
              </a:rPr>
              <a:t>kurang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baik</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salah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prosedur</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Kurangnya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komunikasi</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kurangnya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sarana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prasaran</a:t>
            </a:r>
            <a:endParaRPr lang="en-US" dirty="0">
              <a:latin typeface="Arial" panose="020B0604020202020204" pitchFamily="34" charset="0"/>
              <a:cs typeface="Arial" panose="020B0604020202020204" pitchFamily="34" charset="0"/>
            </a:endParaRPr>
          </a:p>
        </p:txBody>
      </p:sp>
      <p:sp>
        <p:nvSpPr>
          <p:cNvPr id="4" name="Down Arrow 3"/>
          <p:cNvSpPr/>
          <p:nvPr/>
        </p:nvSpPr>
        <p:spPr>
          <a:xfrm>
            <a:off x="6956612" y="3525146"/>
            <a:ext cx="336176" cy="4168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rved Left Arrow 4"/>
          <p:cNvSpPr/>
          <p:nvPr/>
        </p:nvSpPr>
        <p:spPr>
          <a:xfrm>
            <a:off x="9408459" y="4425418"/>
            <a:ext cx="421342" cy="5029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Left Arrow 5"/>
          <p:cNvSpPr/>
          <p:nvPr/>
        </p:nvSpPr>
        <p:spPr>
          <a:xfrm>
            <a:off x="10763126" y="5279925"/>
            <a:ext cx="421342" cy="44509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Bent-Up Arrow 8"/>
          <p:cNvSpPr/>
          <p:nvPr/>
        </p:nvSpPr>
        <p:spPr>
          <a:xfrm rot="10800000">
            <a:off x="5715065" y="4764276"/>
            <a:ext cx="615866" cy="32812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6900" y="1359648"/>
            <a:ext cx="9144000" cy="4139004"/>
          </a:xfrm>
        </p:spPr>
        <p:txBody>
          <a:bodyPr>
            <a:normAutofit fontScale="65000" lnSpcReduction="20000"/>
          </a:bodyPr>
          <a:lstStyle/>
          <a:p>
            <a:pPr marL="0" indent="0" algn="ctr">
              <a:lnSpc>
                <a:spcPct val="150000"/>
              </a:lnSpc>
              <a:buNone/>
            </a:pPr>
            <a:r>
              <a:rPr lang="en-US" sz="3765" dirty="0" err="1" smtClean="0">
                <a:latin typeface="Arial" panose="020B0604020202020204" pitchFamily="34" charset="0"/>
                <a:cs typeface="Arial" panose="020B0604020202020204" pitchFamily="34" charset="0"/>
              </a:rPr>
              <a:t>Adapun</a:t>
            </a:r>
            <a:r>
              <a:rPr lang="en-US" sz="3765" dirty="0" smtClean="0">
                <a:latin typeface="Arial" panose="020B0604020202020204" pitchFamily="34" charset="0"/>
                <a:cs typeface="Arial" panose="020B0604020202020204" pitchFamily="34" charset="0"/>
              </a:rPr>
              <a:t> </a:t>
            </a:r>
            <a:r>
              <a:rPr lang="en-US" sz="3765" dirty="0" err="1" smtClean="0">
                <a:latin typeface="Arial" panose="020B0604020202020204" pitchFamily="34" charset="0"/>
                <a:cs typeface="Arial" panose="020B0604020202020204" pitchFamily="34" charset="0"/>
              </a:rPr>
              <a:t>kriteria</a:t>
            </a:r>
            <a:r>
              <a:rPr lang="en-US" sz="3765" dirty="0" smtClean="0">
                <a:latin typeface="Arial" panose="020B0604020202020204" pitchFamily="34" charset="0"/>
                <a:cs typeface="Arial" panose="020B0604020202020204" pitchFamily="34" charset="0"/>
              </a:rPr>
              <a:t> </a:t>
            </a:r>
            <a:r>
              <a:rPr lang="en-US" sz="3765" dirty="0" err="1" smtClean="0">
                <a:latin typeface="Arial" panose="020B0604020202020204" pitchFamily="34" charset="0"/>
                <a:cs typeface="Arial" panose="020B0604020202020204" pitchFamily="34" charset="0"/>
              </a:rPr>
              <a:t>bidan</a:t>
            </a:r>
            <a:r>
              <a:rPr lang="en-US" sz="3765" dirty="0" smtClean="0">
                <a:latin typeface="Arial" panose="020B0604020202020204" pitchFamily="34" charset="0"/>
                <a:cs typeface="Arial" panose="020B0604020202020204" pitchFamily="34" charset="0"/>
              </a:rPr>
              <a:t> professional</a:t>
            </a:r>
            <a:endParaRPr lang="en-US" sz="3765" dirty="0">
              <a:latin typeface="Arial" panose="020B0604020202020204" pitchFamily="34" charset="0"/>
              <a:cs typeface="Arial" panose="020B0604020202020204" pitchFamily="34" charset="0"/>
            </a:endParaRPr>
          </a:p>
          <a:p>
            <a:pPr marL="0" indent="0" algn="ctr">
              <a:lnSpc>
                <a:spcPct val="150000"/>
              </a:lnSpc>
              <a:buNone/>
            </a:pPr>
            <a:endParaRPr lang="en-US" sz="3765" dirty="0" smtClean="0">
              <a:latin typeface="Arial" panose="020B0604020202020204" pitchFamily="34" charset="0"/>
              <a:cs typeface="Arial" panose="020B0604020202020204" pitchFamily="34" charset="0"/>
            </a:endParaRPr>
          </a:p>
          <a:p>
            <a:pPr marL="0" indent="0" algn="ctr">
              <a:lnSpc>
                <a:spcPct val="150000"/>
              </a:lnSpc>
              <a:buNone/>
            </a:pPr>
            <a:r>
              <a:rPr lang="en-US" sz="3765" dirty="0" smtClean="0">
                <a:latin typeface="Arial" panose="020B0604020202020204" pitchFamily="34" charset="0"/>
                <a:cs typeface="Arial" panose="020B0604020202020204" pitchFamily="34" charset="0"/>
              </a:rPr>
              <a:t> </a:t>
            </a:r>
            <a:r>
              <a:rPr lang="en-US" sz="3765" dirty="0" err="1" smtClean="0">
                <a:latin typeface="Arial" panose="020B0604020202020204" pitchFamily="34" charset="0"/>
                <a:cs typeface="Arial" panose="020B0604020202020204" pitchFamily="34" charset="0"/>
              </a:rPr>
              <a:t>Mandiri</a:t>
            </a:r>
            <a:r>
              <a:rPr lang="en-US" sz="3765" dirty="0" smtClean="0">
                <a:latin typeface="Arial" panose="020B0604020202020204" pitchFamily="34" charset="0"/>
                <a:cs typeface="Arial" panose="020B0604020202020204" pitchFamily="34" charset="0"/>
              </a:rPr>
              <a:t> </a:t>
            </a:r>
            <a:endParaRPr lang="en-US" sz="3765" dirty="0" smtClean="0">
              <a:latin typeface="Arial" panose="020B0604020202020204" pitchFamily="34" charset="0"/>
              <a:cs typeface="Arial" panose="020B0604020202020204" pitchFamily="34" charset="0"/>
            </a:endParaRPr>
          </a:p>
          <a:p>
            <a:pPr marL="0" indent="0" algn="ctr">
              <a:lnSpc>
                <a:spcPct val="150000"/>
              </a:lnSpc>
              <a:buNone/>
            </a:pPr>
            <a:r>
              <a:rPr lang="en-US" sz="3765" dirty="0" err="1" smtClean="0">
                <a:latin typeface="Arial" panose="020B0604020202020204" pitchFamily="34" charset="0"/>
                <a:cs typeface="Arial" panose="020B0604020202020204" pitchFamily="34" charset="0"/>
              </a:rPr>
              <a:t>Peningkatan</a:t>
            </a:r>
            <a:r>
              <a:rPr lang="en-US" sz="3765" dirty="0" smtClean="0">
                <a:latin typeface="Arial" panose="020B0604020202020204" pitchFamily="34" charset="0"/>
                <a:cs typeface="Arial" panose="020B0604020202020204" pitchFamily="34" charset="0"/>
              </a:rPr>
              <a:t> </a:t>
            </a:r>
            <a:r>
              <a:rPr lang="en-US" sz="3765" dirty="0" err="1" smtClean="0">
                <a:latin typeface="Arial" panose="020B0604020202020204" pitchFamily="34" charset="0"/>
                <a:cs typeface="Arial" panose="020B0604020202020204" pitchFamily="34" charset="0"/>
              </a:rPr>
              <a:t>kompetensi</a:t>
            </a:r>
            <a:endParaRPr lang="en-US" sz="3765" dirty="0">
              <a:latin typeface="Arial" panose="020B0604020202020204" pitchFamily="34" charset="0"/>
              <a:cs typeface="Arial" panose="020B0604020202020204" pitchFamily="34" charset="0"/>
            </a:endParaRPr>
          </a:p>
          <a:p>
            <a:pPr marL="0" indent="0" algn="ctr">
              <a:lnSpc>
                <a:spcPct val="150000"/>
              </a:lnSpc>
              <a:buNone/>
            </a:pPr>
            <a:r>
              <a:rPr lang="en-US" sz="3765" dirty="0" smtClean="0">
                <a:latin typeface="Arial" panose="020B0604020202020204" pitchFamily="34" charset="0"/>
                <a:cs typeface="Arial" panose="020B0604020202020204" pitchFamily="34" charset="0"/>
              </a:rPr>
              <a:t> </a:t>
            </a:r>
            <a:r>
              <a:rPr lang="en-US" sz="3765" dirty="0" err="1" smtClean="0">
                <a:latin typeface="Arial" panose="020B0604020202020204" pitchFamily="34" charset="0"/>
                <a:cs typeface="Arial" panose="020B0604020202020204" pitchFamily="34" charset="0"/>
              </a:rPr>
              <a:t>Praktik</a:t>
            </a:r>
            <a:r>
              <a:rPr lang="en-US" sz="3765" dirty="0" smtClean="0">
                <a:latin typeface="Arial" panose="020B0604020202020204" pitchFamily="34" charset="0"/>
                <a:cs typeface="Arial" panose="020B0604020202020204" pitchFamily="34" charset="0"/>
              </a:rPr>
              <a:t> </a:t>
            </a:r>
            <a:r>
              <a:rPr lang="en-US" sz="3765" dirty="0" err="1" smtClean="0">
                <a:latin typeface="Arial" panose="020B0604020202020204" pitchFamily="34" charset="0"/>
                <a:cs typeface="Arial" panose="020B0604020202020204" pitchFamily="34" charset="0"/>
              </a:rPr>
              <a:t>berdasarkan</a:t>
            </a:r>
            <a:r>
              <a:rPr lang="en-US" sz="3765" dirty="0" smtClean="0">
                <a:latin typeface="Arial" panose="020B0604020202020204" pitchFamily="34" charset="0"/>
                <a:cs typeface="Arial" panose="020B0604020202020204" pitchFamily="34" charset="0"/>
              </a:rPr>
              <a:t> evidence based</a:t>
            </a:r>
            <a:endParaRPr lang="en-US" sz="3765" dirty="0" smtClean="0">
              <a:latin typeface="Arial" panose="020B0604020202020204" pitchFamily="34" charset="0"/>
              <a:cs typeface="Arial" panose="020B0604020202020204" pitchFamily="34" charset="0"/>
            </a:endParaRPr>
          </a:p>
          <a:p>
            <a:pPr marL="0" indent="0" algn="ctr">
              <a:lnSpc>
                <a:spcPct val="150000"/>
              </a:lnSpc>
              <a:buNone/>
            </a:pPr>
            <a:endParaRPr lang="en-US" sz="2400" dirty="0">
              <a:latin typeface="Arial" panose="020B0604020202020204" pitchFamily="34" charset="0"/>
              <a:cs typeface="Arial" panose="020B0604020202020204" pitchFamily="34" charset="0"/>
            </a:endParaRPr>
          </a:p>
          <a:p>
            <a:pPr marL="0" lvl="0" indent="0" algn="ctr">
              <a:lnSpc>
                <a:spcPct val="150000"/>
              </a:lnSpc>
              <a:buNone/>
            </a:pPr>
            <a:r>
              <a:rPr lang="en-US" sz="1600" dirty="0" smtClean="0">
                <a:latin typeface="Arial" panose="020B0604020202020204" pitchFamily="34" charset="0"/>
                <a:cs typeface="Arial" panose="020B0604020202020204" pitchFamily="34" charset="0"/>
              </a:rPr>
              <a:t>(</a:t>
            </a:r>
            <a:r>
              <a:rPr lang="id-ID" sz="1600" dirty="0" smtClean="0">
                <a:latin typeface="Arial" panose="020B0604020202020204" pitchFamily="34" charset="0"/>
                <a:cs typeface="Arial" panose="020B0604020202020204" pitchFamily="34" charset="0"/>
              </a:rPr>
              <a:t>Kompetensi </a:t>
            </a:r>
            <a:r>
              <a:rPr lang="id-ID" sz="1600" dirty="0">
                <a:latin typeface="Arial" panose="020B0604020202020204" pitchFamily="34" charset="0"/>
                <a:cs typeface="Arial" panose="020B0604020202020204" pitchFamily="34" charset="0"/>
              </a:rPr>
              <a:t>Bidan adalah kemampuan yang dimiliki oleh Bidan yang meliputi pengetahuan, keterampilan, dan sikap untuk memberikan Pelayanan Kebidanan</a:t>
            </a:r>
            <a:r>
              <a:rPr lang="id-ID"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marL="0" indent="0" algn="ctr">
              <a:lnSpc>
                <a:spcPct val="150000"/>
              </a:lnSpc>
              <a:buNone/>
            </a:pPr>
            <a:endParaRPr lang="en-US" sz="2400" dirty="0">
              <a:latin typeface="Arial" panose="020B0604020202020204" pitchFamily="34" charset="0"/>
              <a:cs typeface="Arial" panose="020B0604020202020204" pitchFamily="34" charset="0"/>
            </a:endParaRPr>
          </a:p>
        </p:txBody>
      </p:sp>
      <p:sp>
        <p:nvSpPr>
          <p:cNvPr id="4" name="Down Arrow 3"/>
          <p:cNvSpPr/>
          <p:nvPr/>
        </p:nvSpPr>
        <p:spPr>
          <a:xfrm>
            <a:off x="6913917" y="2023410"/>
            <a:ext cx="389965" cy="443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chemeClr val="bg1"/>
                </a:solidFill>
                <a:latin typeface="Arial" panose="020B0604020202020204" pitchFamily="34" charset="0"/>
                <a:cs typeface="Arial" panose="020B0604020202020204" pitchFamily="34" charset="0"/>
              </a:rPr>
              <a:t>Sertifikasi</a:t>
            </a:r>
            <a:r>
              <a:rPr lang="en-US" dirty="0" smtClean="0">
                <a:solidFill>
                  <a:schemeClr val="bg1"/>
                </a:solidFill>
                <a:latin typeface="Arial" panose="020B0604020202020204" pitchFamily="34" charset="0"/>
                <a:cs typeface="Arial" panose="020B0604020202020204" pitchFamily="34" charset="0"/>
              </a:rPr>
              <a:t> </a:t>
            </a:r>
            <a:endParaRPr lang="en-US"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lgn="just">
              <a:lnSpc>
                <a:spcPct val="200000"/>
              </a:lnSpc>
            </a:pPr>
            <a:r>
              <a:rPr lang="en-US" sz="2400" b="1" dirty="0" err="1">
                <a:latin typeface="Arial" panose="020B0604020202020204" pitchFamily="34" charset="0"/>
                <a:cs typeface="Arial" panose="020B0604020202020204" pitchFamily="34" charset="0"/>
              </a:rPr>
              <a:t>Sertifikasi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profesional</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kadang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hanya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disebut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dengan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sertifikasi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atau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kualifikasi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saja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adalah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suatu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penetapan</a:t>
            </a:r>
            <a:r>
              <a:rPr lang="en-US" sz="2400" b="1" dirty="0">
                <a:latin typeface="Arial" panose="020B0604020202020204" pitchFamily="34" charset="0"/>
                <a:cs typeface="Arial" panose="020B0604020202020204" pitchFamily="34" charset="0"/>
              </a:rPr>
              <a:t> yang </a:t>
            </a:r>
            <a:r>
              <a:rPr lang="en-US" sz="2400" b="1" dirty="0" err="1">
                <a:latin typeface="Arial" panose="020B0604020202020204" pitchFamily="34" charset="0"/>
                <a:cs typeface="Arial" panose="020B0604020202020204" pitchFamily="34" charset="0"/>
              </a:rPr>
              <a:t>diberikan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oleh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suatu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organisasi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profesional</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terhadap</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seseorang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untuk</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menunjukkan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bahwa</a:t>
            </a:r>
            <a:r>
              <a:rPr lang="en-US" sz="2400" b="1" dirty="0">
                <a:latin typeface="Arial" panose="020B0604020202020204" pitchFamily="34" charset="0"/>
                <a:cs typeface="Arial" panose="020B0604020202020204" pitchFamily="34" charset="0"/>
              </a:rPr>
              <a:t> orang </a:t>
            </a:r>
            <a:r>
              <a:rPr lang="en-US" sz="2400" b="1" dirty="0" err="1">
                <a:latin typeface="Arial" panose="020B0604020202020204" pitchFamily="34" charset="0"/>
                <a:cs typeface="Arial" panose="020B0604020202020204" pitchFamily="34" charset="0"/>
              </a:rPr>
              <a:t>tersebut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mampu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untuk</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melakukan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suatu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pekerjaan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atau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tugas</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spesifik</a:t>
            </a:r>
            <a:r>
              <a:rPr lang="en-US" sz="2400" b="1" dirty="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a:p>
            <a:pPr marL="0" indent="0" algn="just">
              <a:lnSpc>
                <a:spcPct val="200000"/>
              </a:lnSpc>
              <a:buNone/>
            </a:pPr>
            <a:endParaRPr lang="en-US"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86054"/>
            <a:ext cx="3088341" cy="1051735"/>
          </a:xfrm>
        </p:spPr>
        <p:txBody>
          <a:bodyPr/>
          <a:lstStyle/>
          <a:p>
            <a:pPr algn="ctr"/>
            <a:r>
              <a:rPr lang="en-US" dirty="0" err="1" smtClean="0">
                <a:solidFill>
                  <a:schemeClr val="bg1"/>
                </a:solidFill>
                <a:latin typeface="Arial" panose="020B0604020202020204" pitchFamily="34" charset="0"/>
                <a:cs typeface="Arial" panose="020B0604020202020204" pitchFamily="34" charset="0"/>
              </a:rPr>
              <a:t>Kompetensi</a:t>
            </a:r>
            <a:endParaRPr lang="en-US"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99535" y="706755"/>
            <a:ext cx="7225665" cy="5328285"/>
          </a:xfrm>
        </p:spPr>
        <p:txBody>
          <a:bodyPr>
            <a:noAutofit/>
          </a:bodyPr>
          <a:lstStyle/>
          <a:p>
            <a:pPr marL="0" lvl="0" indent="0" algn="just">
              <a:lnSpc>
                <a:spcPct val="150000"/>
              </a:lnSpc>
              <a:buNone/>
            </a:pPr>
            <a:r>
              <a:rPr lang="id-ID" sz="1900" dirty="0" smtClean="0">
                <a:latin typeface="Arial" panose="020B0604020202020204" pitchFamily="34" charset="0"/>
                <a:cs typeface="Arial" panose="020B0604020202020204" pitchFamily="34" charset="0"/>
                <a:sym typeface="+mn-ea"/>
              </a:rPr>
              <a:t>Kompetensi </a:t>
            </a:r>
            <a:r>
              <a:rPr lang="id-ID" sz="1900" dirty="0">
                <a:latin typeface="Arial" panose="020B0604020202020204" pitchFamily="34" charset="0"/>
                <a:cs typeface="Arial" panose="020B0604020202020204" pitchFamily="34" charset="0"/>
                <a:sym typeface="+mn-ea"/>
              </a:rPr>
              <a:t>Bidan adalah kemampuan yang dimiliki oleh Bidan yang meliputi pengetahuan, keterampilan, dan sikap untuk memberikan Pelayanan Kebidanan</a:t>
            </a:r>
            <a:r>
              <a:rPr lang="id-ID" sz="1900" dirty="0" smtClean="0">
                <a:latin typeface="Arial" panose="020B0604020202020204" pitchFamily="34" charset="0"/>
                <a:cs typeface="Arial" panose="020B0604020202020204" pitchFamily="34" charset="0"/>
                <a:sym typeface="+mn-ea"/>
              </a:rPr>
              <a:t>.</a:t>
            </a:r>
            <a:r>
              <a:rPr lang="en-US" sz="1900" dirty="0" smtClean="0">
                <a:latin typeface="Arial" panose="020B0604020202020204" pitchFamily="34" charset="0"/>
                <a:cs typeface="Arial" panose="020B0604020202020204" pitchFamily="34" charset="0"/>
                <a:sym typeface="+mn-ea"/>
              </a:rPr>
              <a:t>)</a:t>
            </a:r>
            <a:endParaRPr lang="id-ID" sz="1900" dirty="0">
              <a:latin typeface="Arial" panose="020B0604020202020204" pitchFamily="34" charset="0"/>
              <a:cs typeface="Arial" panose="020B0604020202020204" pitchFamily="34" charset="0"/>
            </a:endParaRPr>
          </a:p>
          <a:p>
            <a:pPr algn="just">
              <a:lnSpc>
                <a:spcPct val="150000"/>
              </a:lnSpc>
            </a:pPr>
            <a:r>
              <a:rPr lang="id-ID" sz="1900" dirty="0">
                <a:latin typeface="Arial" panose="020B0604020202020204" pitchFamily="34" charset="0"/>
                <a:cs typeface="Arial" panose="020B0604020202020204" pitchFamily="34" charset="0"/>
              </a:rPr>
              <a:t>Uji kompetensi adalah suatu proses untuk mengukur pengetahuan, keterampilan, dan sikap tenaga kesehatan sesuai dengan standar profesi.</a:t>
            </a:r>
            <a:endParaRPr lang="id-ID" sz="1900" dirty="0">
              <a:latin typeface="Arial" panose="020B0604020202020204" pitchFamily="34" charset="0"/>
              <a:cs typeface="Arial" panose="020B0604020202020204" pitchFamily="34" charset="0"/>
            </a:endParaRPr>
          </a:p>
          <a:p>
            <a:pPr marL="0" indent="0" algn="just">
              <a:lnSpc>
                <a:spcPct val="150000"/>
              </a:lnSpc>
              <a:buNone/>
            </a:pPr>
            <a:r>
              <a:rPr lang="id-ID" sz="1900" dirty="0">
                <a:latin typeface="Arial" panose="020B0604020202020204" pitchFamily="34" charset="0"/>
                <a:cs typeface="Arial" panose="020B0604020202020204" pitchFamily="34" charset="0"/>
              </a:rPr>
              <a:t> Uji kompetensi bertujuan, yaitu :</a:t>
            </a:r>
            <a:endParaRPr lang="en-US" sz="1900" dirty="0">
              <a:latin typeface="Arial" panose="020B0604020202020204" pitchFamily="34" charset="0"/>
              <a:cs typeface="Arial" panose="020B0604020202020204" pitchFamily="34" charset="0"/>
            </a:endParaRPr>
          </a:p>
          <a:p>
            <a:pPr marL="363855" lvl="0" indent="-189230">
              <a:lnSpc>
                <a:spcPct val="150000"/>
              </a:lnSpc>
            </a:pPr>
            <a:r>
              <a:rPr lang="id-ID" sz="1900" dirty="0">
                <a:latin typeface="Arial" panose="020B0604020202020204" pitchFamily="34" charset="0"/>
                <a:cs typeface="Arial" panose="020B0604020202020204" pitchFamily="34" charset="0"/>
              </a:rPr>
              <a:t>Menegakkan akuntabilitas profesional</a:t>
            </a:r>
            <a:endParaRPr lang="en-US" sz="1900" dirty="0">
              <a:latin typeface="Arial" panose="020B0604020202020204" pitchFamily="34" charset="0"/>
              <a:cs typeface="Arial" panose="020B0604020202020204" pitchFamily="34" charset="0"/>
            </a:endParaRPr>
          </a:p>
          <a:p>
            <a:pPr marL="363855" lvl="0" indent="-189230">
              <a:lnSpc>
                <a:spcPct val="150000"/>
              </a:lnSpc>
            </a:pPr>
            <a:r>
              <a:rPr lang="id-ID" sz="1900" dirty="0">
                <a:latin typeface="Arial" panose="020B0604020202020204" pitchFamily="34" charset="0"/>
                <a:cs typeface="Arial" panose="020B0604020202020204" pitchFamily="34" charset="0"/>
              </a:rPr>
              <a:t>Menegakkan standar dan etika profesi</a:t>
            </a:r>
            <a:endParaRPr lang="en-US" sz="1900" dirty="0">
              <a:latin typeface="Arial" panose="020B0604020202020204" pitchFamily="34" charset="0"/>
              <a:cs typeface="Arial" panose="020B0604020202020204" pitchFamily="34" charset="0"/>
            </a:endParaRPr>
          </a:p>
          <a:p>
            <a:pPr marL="363855" lvl="0" indent="-189230">
              <a:lnSpc>
                <a:spcPct val="150000"/>
              </a:lnSpc>
            </a:pPr>
            <a:r>
              <a:rPr lang="id-ID" sz="1900" dirty="0">
                <a:latin typeface="Arial" panose="020B0604020202020204" pitchFamily="34" charset="0"/>
                <a:cs typeface="Arial" panose="020B0604020202020204" pitchFamily="34" charset="0"/>
              </a:rPr>
              <a:t>Penilaian mutu lulusan pendidikan bidan</a:t>
            </a:r>
            <a:endParaRPr lang="en-US" sz="1900" dirty="0">
              <a:latin typeface="Arial" panose="020B0604020202020204" pitchFamily="34" charset="0"/>
              <a:cs typeface="Arial" panose="020B0604020202020204" pitchFamily="34" charset="0"/>
            </a:endParaRPr>
          </a:p>
          <a:p>
            <a:pPr marL="363855" lvl="0" indent="-189230">
              <a:lnSpc>
                <a:spcPct val="150000"/>
              </a:lnSpc>
            </a:pPr>
            <a:r>
              <a:rPr lang="id-ID" sz="1900" dirty="0">
                <a:latin typeface="Arial" panose="020B0604020202020204" pitchFamily="34" charset="0"/>
                <a:cs typeface="Arial" panose="020B0604020202020204" pitchFamily="34" charset="0"/>
              </a:rPr>
              <a:t>Menjaga kepercayaan publik terhadap profesi</a:t>
            </a:r>
            <a:endParaRPr lang="id-ID" sz="1900" dirty="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730" y="2640965"/>
            <a:ext cx="2947670" cy="1605915"/>
          </a:xfrm>
          <a:noFill/>
          <a:ln w="28575">
            <a:solidFill>
              <a:schemeClr val="accent2"/>
            </a:solidFill>
          </a:ln>
          <a:extLst>
            <a:ext uri="{909E8E84-426E-40DD-AFC4-6F175D3DCCD1}">
              <a14:hiddenFill xmlns:a14="http://schemas.microsoft.com/office/drawing/2010/main">
                <a:solidFill>
                  <a:schemeClr val="lt1"/>
                </a:solidFill>
              </a14:hiddenFill>
            </a:ext>
          </a:extLst>
        </p:spPr>
        <p:style>
          <a:lnRef idx="2">
            <a:schemeClr val="accent3"/>
          </a:lnRef>
          <a:fillRef idx="1">
            <a:schemeClr val="lt1"/>
          </a:fillRef>
          <a:effectRef idx="0">
            <a:schemeClr val="accent3"/>
          </a:effectRef>
          <a:fontRef idx="minor">
            <a:schemeClr val="dk1"/>
          </a:fontRef>
        </p:style>
        <p:txBody>
          <a:bodyPr vert="horz"/>
          <a:lstStyle/>
          <a:p>
            <a:pPr algn="ctr">
              <a:lnSpc>
                <a:spcPct val="100000"/>
              </a:lnSpc>
            </a:pPr>
            <a:r>
              <a:rPr lang="id-ID" sz="4000" b="1" dirty="0">
                <a:solidFill>
                  <a:schemeClr val="bg1"/>
                </a:solidFill>
                <a:latin typeface="Arial" panose="020B0604020202020204" pitchFamily="34" charset="0"/>
                <a:cs typeface="Arial" panose="020B0604020202020204" pitchFamily="34" charset="0"/>
              </a:rPr>
              <a:t>Registrasi</a:t>
            </a:r>
            <a:endParaRPr lang="en-US" sz="40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53815" y="1402080"/>
            <a:ext cx="7315200" cy="4305300"/>
          </a:xfrm>
          <a:ln w="28575">
            <a:gradFill>
              <a:gsLst>
                <a:gs pos="0">
                  <a:srgbClr val="FE4444"/>
                </a:gs>
                <a:gs pos="100000">
                  <a:srgbClr val="832B2B"/>
                </a:gs>
              </a:gsLst>
            </a:gradFill>
          </a:ln>
        </p:spPr>
        <p:txBody>
          <a:bodyPr>
            <a:normAutofit/>
          </a:bodyPr>
          <a:lstStyle/>
          <a:p>
            <a:pPr marL="0" lvl="0" indent="0" algn="just">
              <a:lnSpc>
                <a:spcPct val="150000"/>
              </a:lnSpc>
              <a:buNone/>
            </a:pPr>
            <a:r>
              <a:rPr lang="en-US" sz="2800" dirty="0" smtClean="0">
                <a:latin typeface="Arial" panose="020B0604020202020204" pitchFamily="34" charset="0"/>
                <a:cs typeface="Arial" panose="020B0604020202020204" pitchFamily="34" charset="0"/>
              </a:rPr>
              <a:t>A</a:t>
            </a:r>
            <a:r>
              <a:rPr lang="id-ID" sz="2800" dirty="0" smtClean="0">
                <a:latin typeface="Arial" panose="020B0604020202020204" pitchFamily="34" charset="0"/>
                <a:cs typeface="Arial" panose="020B0604020202020204" pitchFamily="34" charset="0"/>
              </a:rPr>
              <a:t>dalah </a:t>
            </a:r>
            <a:r>
              <a:rPr lang="id-ID" sz="2800" dirty="0">
                <a:latin typeface="Arial" panose="020B0604020202020204" pitchFamily="34" charset="0"/>
                <a:cs typeface="Arial" panose="020B0604020202020204" pitchFamily="34" charset="0"/>
              </a:rPr>
              <a:t>pencatatan resmi  terhadap  Bidan yang telah memiliki Sertifikat Kompetensi atau Sertifikat Profesi dan telah mempunyai kualifikasi tertentu lain serta mempunyai pengakuan secara hukum untuk menjalankan Praktik Kebidanan.</a:t>
            </a:r>
            <a:endParaRPr lang="en-US" sz="2800" dirty="0">
              <a:latin typeface="Arial" panose="020B0604020202020204" pitchFamily="34" charset="0"/>
              <a:cs typeface="Arial" panose="020B0604020202020204" pitchFamily="34" charset="0"/>
            </a:endParaRPr>
          </a:p>
          <a:p>
            <a:pPr marL="0" indent="0">
              <a:lnSpc>
                <a:spcPct val="150000"/>
              </a:lnSpc>
              <a:buNone/>
            </a:pPr>
            <a:endParaRPr lang="en-US" sz="2800" dirty="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a:solidFill>
                  <a:schemeClr val="bg1"/>
                </a:solidFill>
                <a:latin typeface="Arial" panose="020B0604020202020204" pitchFamily="34" charset="0"/>
                <a:cs typeface="Arial" panose="020B0604020202020204" pitchFamily="34" charset="0"/>
              </a:rPr>
              <a:t>Surat Izin Praktik Bidan</a:t>
            </a:r>
            <a:endParaRPr lang="en-US" dirty="0">
              <a:solidFill>
                <a:schemeClr val="bg1"/>
              </a:solidFill>
            </a:endParaRPr>
          </a:p>
        </p:txBody>
      </p:sp>
      <p:sp>
        <p:nvSpPr>
          <p:cNvPr id="3" name="Content Placeholder 2"/>
          <p:cNvSpPr>
            <a:spLocks noGrp="1"/>
          </p:cNvSpPr>
          <p:nvPr>
            <p:ph idx="1"/>
          </p:nvPr>
        </p:nvSpPr>
        <p:spPr/>
        <p:txBody>
          <a:bodyPr>
            <a:normAutofit/>
          </a:bodyPr>
          <a:lstStyle/>
          <a:p>
            <a:pPr lvl="0" algn="just">
              <a:lnSpc>
                <a:spcPct val="150000"/>
              </a:lnSpc>
            </a:pPr>
            <a:r>
              <a:rPr lang="id-ID" sz="2800" b="1" dirty="0">
                <a:latin typeface="Arial" panose="020B0604020202020204" pitchFamily="34" charset="0"/>
                <a:cs typeface="Arial" panose="020B0604020202020204" pitchFamily="34" charset="0"/>
              </a:rPr>
              <a:t>Surat Izin Praktik Bidan yang selanjutnya disingkat SIPB adalah bukti tertulis yang diberikan oleh Pemerintah Daerah kabupaten/ kota kepada Bidan sebagai pemberian kewenangan untuk menjalankan Praktik Kebidanan</a:t>
            </a:r>
            <a:r>
              <a:rPr lang="id-ID" sz="2800" b="1" dirty="0" smtClean="0">
                <a:latin typeface="Arial" panose="020B0604020202020204" pitchFamily="34" charset="0"/>
                <a:cs typeface="Arial" panose="020B0604020202020204" pitchFamily="34" charset="0"/>
              </a:rPr>
              <a:t>.</a:t>
            </a:r>
            <a:endParaRPr lang="en-US" sz="2800" b="1" dirty="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4025" y="1290955"/>
            <a:ext cx="6861175" cy="4744085"/>
          </a:xfrm>
        </p:spPr>
        <p:txBody>
          <a:bodyPr>
            <a:noAutofit/>
          </a:bodyPr>
          <a:lstStyle/>
          <a:p>
            <a:pPr lvl="0" algn="just">
              <a:lnSpc>
                <a:spcPct val="150000"/>
              </a:lnSpc>
            </a:pPr>
            <a:r>
              <a:rPr lang="id-ID" sz="3200" b="1" dirty="0">
                <a:latin typeface="Arial" panose="020B0604020202020204" pitchFamily="34" charset="0"/>
                <a:cs typeface="Arial" panose="020B0604020202020204" pitchFamily="34" charset="0"/>
              </a:rPr>
              <a:t>adalah bukti tertulis yang diberikan oleh Pemerintah Daerah kabupaten/ kota kepada Bidan sebagai pemberian kewenangan untuk menjalankan Praktik Kebidanan</a:t>
            </a:r>
            <a:r>
              <a:rPr lang="id-ID"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 name="Kotak Teks 1"/>
          <p:cNvSpPr txBox="1"/>
          <p:nvPr/>
        </p:nvSpPr>
        <p:spPr>
          <a:xfrm>
            <a:off x="311150" y="2275205"/>
            <a:ext cx="2950210" cy="2306955"/>
          </a:xfrm>
          <a:prstGeom prst="rect">
            <a:avLst/>
          </a:prstGeom>
          <a:noFill/>
        </p:spPr>
        <p:txBody>
          <a:bodyPr wrap="square" rtlCol="0" anchor="t">
            <a:spAutoFit/>
          </a:bodyPr>
          <a:p>
            <a:pPr>
              <a:lnSpc>
                <a:spcPct val="150000"/>
              </a:lnSpc>
            </a:pPr>
            <a:r>
              <a:rPr lang="id-ID" sz="3200" b="1" dirty="0">
                <a:solidFill>
                  <a:schemeClr val="bg1"/>
                </a:solidFill>
                <a:latin typeface="Arial" panose="020B0604020202020204" pitchFamily="34" charset="0"/>
                <a:cs typeface="Arial" panose="020B0604020202020204" pitchFamily="34" charset="0"/>
                <a:sym typeface="+mn-ea"/>
              </a:rPr>
              <a:t>Surat Izin Praktik Bidan  </a:t>
            </a:r>
            <a:r>
              <a:rPr lang="en-US" altLang="id-ID" sz="3200" b="1" dirty="0">
                <a:solidFill>
                  <a:schemeClr val="bg1"/>
                </a:solidFill>
                <a:latin typeface="Arial" panose="020B0604020202020204" pitchFamily="34" charset="0"/>
                <a:cs typeface="Arial" panose="020B0604020202020204" pitchFamily="34" charset="0"/>
                <a:sym typeface="+mn-ea"/>
              </a:rPr>
              <a:t>(</a:t>
            </a:r>
            <a:r>
              <a:rPr lang="id-ID" sz="3200" b="1" dirty="0">
                <a:solidFill>
                  <a:schemeClr val="bg1"/>
                </a:solidFill>
                <a:latin typeface="Arial" panose="020B0604020202020204" pitchFamily="34" charset="0"/>
                <a:cs typeface="Arial" panose="020B0604020202020204" pitchFamily="34" charset="0"/>
                <a:sym typeface="+mn-ea"/>
              </a:rPr>
              <a:t>SIPB </a:t>
            </a:r>
            <a:r>
              <a:rPr lang="en-US" altLang="id-ID" sz="3200" b="1" dirty="0">
                <a:solidFill>
                  <a:schemeClr val="bg1"/>
                </a:solidFill>
                <a:latin typeface="Arial" panose="020B0604020202020204" pitchFamily="34" charset="0"/>
                <a:cs typeface="Arial" panose="020B0604020202020204" pitchFamily="34" charset="0"/>
                <a:sym typeface="+mn-ea"/>
              </a:rPr>
              <a:t>)</a:t>
            </a:r>
            <a:endParaRPr lang="en-US" altLang="id-ID" sz="3200" b="1" dirty="0">
              <a:solidFill>
                <a:schemeClr val="bg1"/>
              </a:solidFill>
              <a:latin typeface="Arial" panose="020B0604020202020204" pitchFamily="34" charset="0"/>
              <a:cs typeface="Arial" panose="020B0604020202020204" pitchFamily="34" charset="0"/>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730" y="1695450"/>
            <a:ext cx="2947670" cy="3736975"/>
          </a:xfrm>
          <a:noFill/>
          <a:extLst>
            <a:ext uri="{909E8E84-426E-40DD-AFC4-6F175D3DCCD1}">
              <a14:hiddenFill xmlns:a14="http://schemas.microsoft.com/office/drawing/2010/main">
                <a:solidFill>
                  <a:schemeClr val="lt1"/>
                </a:solidFill>
              </a14:hiddenFill>
            </a:ext>
          </a:extLst>
        </p:spPr>
        <p:style>
          <a:lnRef idx="2">
            <a:schemeClr val="dk1"/>
          </a:lnRef>
          <a:fillRef idx="1">
            <a:schemeClr val="lt1"/>
          </a:fillRef>
          <a:effectRef idx="0">
            <a:schemeClr val="dk1"/>
          </a:effectRef>
          <a:fontRef idx="minor">
            <a:schemeClr val="dk1"/>
          </a:fontRef>
        </p:style>
        <p:txBody>
          <a:bodyPr>
            <a:normAutofit/>
          </a:bodyPr>
          <a:lstStyle/>
          <a:p>
            <a:pPr algn="ctr">
              <a:lnSpc>
                <a:spcPct val="100000"/>
              </a:lnSpc>
            </a:pPr>
            <a:r>
              <a:rPr lang="en-US" sz="4000" dirty="0" err="1" smtClean="0">
                <a:latin typeface="Arial" panose="020B0604020202020204" pitchFamily="34" charset="0"/>
                <a:cs typeface="Arial" panose="020B0604020202020204" pitchFamily="34" charset="0"/>
              </a:rPr>
              <a:t>Beberapa</a:t>
            </a:r>
            <a:r>
              <a:rPr lang="en-US" sz="4000" dirty="0" smtClean="0">
                <a:latin typeface="Arial" panose="020B0604020202020204" pitchFamily="34" charset="0"/>
                <a:cs typeface="Arial" panose="020B0604020202020204" pitchFamily="34" charset="0"/>
              </a:rPr>
              <a:t> </a:t>
            </a:r>
            <a:r>
              <a:rPr lang="en-US" sz="4000" dirty="0" err="1" smtClean="0">
                <a:latin typeface="Arial" panose="020B0604020202020204" pitchFamily="34" charset="0"/>
                <a:cs typeface="Arial" panose="020B0604020202020204" pitchFamily="34" charset="0"/>
              </a:rPr>
              <a:t>Regulasi</a:t>
            </a:r>
            <a:r>
              <a:rPr lang="en-US" sz="4000" dirty="0" smtClean="0">
                <a:latin typeface="Arial" panose="020B0604020202020204" pitchFamily="34" charset="0"/>
                <a:cs typeface="Arial" panose="020B0604020202020204" pitchFamily="34" charset="0"/>
              </a:rPr>
              <a:t> </a:t>
            </a:r>
            <a:r>
              <a:rPr lang="en-US" sz="4000" dirty="0" err="1" smtClean="0">
                <a:latin typeface="Arial" panose="020B0604020202020204" pitchFamily="34" charset="0"/>
                <a:cs typeface="Arial" panose="020B0604020202020204" pitchFamily="34" charset="0"/>
              </a:rPr>
              <a:t>dalam</a:t>
            </a:r>
            <a:r>
              <a:rPr lang="en-US" sz="4000" dirty="0" smtClean="0">
                <a:latin typeface="Arial" panose="020B0604020202020204" pitchFamily="34" charset="0"/>
                <a:cs typeface="Arial" panose="020B0604020202020204" pitchFamily="34" charset="0"/>
              </a:rPr>
              <a:t> </a:t>
            </a:r>
            <a:r>
              <a:rPr lang="en-US" sz="4000" dirty="0" err="1" smtClean="0">
                <a:latin typeface="Arial" panose="020B0604020202020204" pitchFamily="34" charset="0"/>
                <a:cs typeface="Arial" panose="020B0604020202020204" pitchFamily="34" charset="0"/>
              </a:rPr>
              <a:t>otonomi</a:t>
            </a:r>
            <a:r>
              <a:rPr lang="en-US" sz="4000" dirty="0" smtClean="0">
                <a:latin typeface="Arial" panose="020B0604020202020204" pitchFamily="34" charset="0"/>
                <a:cs typeface="Arial" panose="020B0604020202020204" pitchFamily="34" charset="0"/>
              </a:rPr>
              <a:t> </a:t>
            </a:r>
            <a:r>
              <a:rPr lang="en-US" sz="4000" dirty="0" err="1" smtClean="0">
                <a:latin typeface="Arial" panose="020B0604020202020204" pitchFamily="34" charset="0"/>
                <a:cs typeface="Arial" panose="020B0604020202020204" pitchFamily="34" charset="0"/>
              </a:rPr>
              <a:t>kebidanan</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22115" y="1148080"/>
            <a:ext cx="7140575" cy="4399915"/>
          </a:xfrm>
          <a:ln w="28575">
            <a:solidFill>
              <a:srgbClr val="FFFF00"/>
            </a:solidFill>
          </a:ln>
        </p:spPr>
        <p:txBody>
          <a:bodyPr>
            <a:normAutofit fontScale="80000"/>
          </a:bodyPr>
          <a:lstStyle/>
          <a:p>
            <a:pPr algn="just">
              <a:lnSpc>
                <a:spcPct val="150000"/>
              </a:lnSpc>
            </a:pPr>
            <a:r>
              <a:rPr lang="en-US" sz="2000" dirty="0" smtClean="0">
                <a:latin typeface="Arial" panose="020B0604020202020204" pitchFamily="34" charset="0"/>
                <a:cs typeface="Arial" panose="020B0604020202020204" pitchFamily="34" charset="0"/>
              </a:rPr>
              <a:t>UUD </a:t>
            </a:r>
            <a:r>
              <a:rPr lang="en-US" sz="2000" dirty="0" err="1" smtClean="0">
                <a:latin typeface="Arial" panose="020B0604020202020204" pitchFamily="34" charset="0"/>
                <a:cs typeface="Arial" panose="020B0604020202020204" pitchFamily="34" charset="0"/>
              </a:rPr>
              <a:t>Kebidanan</a:t>
            </a:r>
            <a:r>
              <a:rPr lang="en-US" sz="2000" dirty="0" smtClean="0">
                <a:latin typeface="Arial" panose="020B0604020202020204" pitchFamily="34" charset="0"/>
                <a:cs typeface="Arial" panose="020B0604020202020204" pitchFamily="34" charset="0"/>
              </a:rPr>
              <a:t>  No 4 </a:t>
            </a:r>
            <a:r>
              <a:rPr lang="en-US" sz="2000" dirty="0" err="1" smtClean="0">
                <a:latin typeface="Arial" panose="020B0604020202020204" pitchFamily="34" charset="0"/>
                <a:cs typeface="Arial" panose="020B0604020202020204" pitchFamily="34" charset="0"/>
              </a:rPr>
              <a:t>tahun</a:t>
            </a:r>
            <a:r>
              <a:rPr lang="en-US" sz="2000" dirty="0" smtClean="0">
                <a:latin typeface="Arial" panose="020B0604020202020204" pitchFamily="34" charset="0"/>
                <a:cs typeface="Arial" panose="020B0604020202020204" pitchFamily="34" charset="0"/>
              </a:rPr>
              <a:t> 2019 </a:t>
            </a:r>
            <a:r>
              <a:rPr lang="en-US" sz="2000" dirty="0" err="1" smtClean="0">
                <a:latin typeface="Arial" panose="020B0604020202020204" pitchFamily="34" charset="0"/>
                <a:cs typeface="Arial" panose="020B0604020202020204" pitchFamily="34" charset="0"/>
              </a:rPr>
              <a:t>tentang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Kebidanan</a:t>
            </a:r>
            <a:endParaRPr lang="en-US" sz="2000" dirty="0" smtClean="0">
              <a:latin typeface="Arial" panose="020B0604020202020204" pitchFamily="34" charset="0"/>
              <a:cs typeface="Arial" panose="020B0604020202020204" pitchFamily="34" charset="0"/>
            </a:endParaRPr>
          </a:p>
          <a:p>
            <a:pPr algn="just">
              <a:lnSpc>
                <a:spcPct val="150000"/>
              </a:lnSpc>
            </a:pPr>
            <a:r>
              <a:rPr lang="en-US" sz="2000" dirty="0" err="1">
                <a:latin typeface="Arial" panose="020B0604020202020204" pitchFamily="34" charset="0"/>
                <a:cs typeface="Arial" panose="020B0604020202020204" pitchFamily="34" charset="0"/>
              </a:rPr>
              <a:t>Undang-undang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Nomor</a:t>
            </a:r>
            <a:r>
              <a:rPr lang="en-US" sz="2000" dirty="0">
                <a:latin typeface="Arial" panose="020B0604020202020204" pitchFamily="34" charset="0"/>
                <a:cs typeface="Arial" panose="020B0604020202020204" pitchFamily="34" charset="0"/>
              </a:rPr>
              <a:t> 36 </a:t>
            </a:r>
            <a:r>
              <a:rPr lang="en-US" sz="2000" dirty="0" err="1">
                <a:latin typeface="Arial" panose="020B0604020202020204" pitchFamily="34" charset="0"/>
                <a:cs typeface="Arial" panose="020B0604020202020204" pitchFamily="34" charset="0"/>
              </a:rPr>
              <a:t>tahun</a:t>
            </a:r>
            <a:r>
              <a:rPr lang="en-US" sz="2000" dirty="0">
                <a:latin typeface="Arial" panose="020B0604020202020204" pitchFamily="34" charset="0"/>
                <a:cs typeface="Arial" panose="020B0604020202020204" pitchFamily="34" charset="0"/>
              </a:rPr>
              <a:t> 2009 </a:t>
            </a:r>
            <a:r>
              <a:rPr lang="en-US" sz="2000" dirty="0" err="1">
                <a:latin typeface="Arial" panose="020B0604020202020204" pitchFamily="34" charset="0"/>
                <a:cs typeface="Arial" panose="020B0604020202020204" pitchFamily="34" charset="0"/>
              </a:rPr>
              <a:t>tentang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Kesehatan</a:t>
            </a:r>
            <a:endParaRPr lang="en-US" sz="2000" dirty="0" smtClean="0">
              <a:latin typeface="Arial" panose="020B0604020202020204" pitchFamily="34" charset="0"/>
              <a:cs typeface="Arial" panose="020B0604020202020204" pitchFamily="34" charset="0"/>
            </a:endParaRPr>
          </a:p>
          <a:p>
            <a:pPr algn="just">
              <a:lnSpc>
                <a:spcPct val="150000"/>
              </a:lnSpc>
            </a:pPr>
            <a:r>
              <a:rPr lang="en-US" sz="2000" dirty="0" err="1" smtClean="0">
                <a:latin typeface="Arial" panose="020B0604020202020204" pitchFamily="34" charset="0"/>
                <a:cs typeface="Arial" panose="020B0604020202020204" pitchFamily="34" charset="0"/>
              </a:rPr>
              <a:t>Permenkes</a:t>
            </a:r>
            <a:r>
              <a:rPr lang="en-US" sz="2000" dirty="0" smtClean="0">
                <a:latin typeface="Arial" panose="020B0604020202020204" pitchFamily="34" charset="0"/>
                <a:cs typeface="Arial" panose="020B0604020202020204" pitchFamily="34" charset="0"/>
              </a:rPr>
              <a:t> 28 </a:t>
            </a:r>
            <a:r>
              <a:rPr lang="en-US" sz="2000" dirty="0" err="1" smtClean="0">
                <a:latin typeface="Arial" panose="020B0604020202020204" pitchFamily="34" charset="0"/>
                <a:cs typeface="Arial" panose="020B0604020202020204" pitchFamily="34" charset="0"/>
              </a:rPr>
              <a:t>tahun</a:t>
            </a:r>
            <a:r>
              <a:rPr lang="en-US" sz="2000" dirty="0" smtClean="0">
                <a:latin typeface="Arial" panose="020B0604020202020204" pitchFamily="34" charset="0"/>
                <a:cs typeface="Arial" panose="020B0604020202020204" pitchFamily="34" charset="0"/>
              </a:rPr>
              <a:t> 2017 </a:t>
            </a:r>
            <a:r>
              <a:rPr lang="en-US" sz="2000" dirty="0" err="1" smtClean="0">
                <a:latin typeface="Arial" panose="020B0604020202020204" pitchFamily="34" charset="0"/>
                <a:cs typeface="Arial" panose="020B0604020202020204" pitchFamily="34" charset="0"/>
              </a:rPr>
              <a:t>tentang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izin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praktik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bidan</a:t>
            </a:r>
            <a:endParaRPr lang="en-US" sz="2000" dirty="0" err="1" smtClean="0">
              <a:latin typeface="Arial" panose="020B0604020202020204" pitchFamily="34" charset="0"/>
              <a:cs typeface="Arial" panose="020B0604020202020204" pitchFamily="34" charset="0"/>
            </a:endParaRPr>
          </a:p>
          <a:p>
            <a:pPr algn="just">
              <a:lnSpc>
                <a:spcPct val="150000"/>
              </a:lnSpc>
            </a:pPr>
            <a:r>
              <a:rPr lang="en-US" dirty="0" err="1" smtClean="0">
                <a:latin typeface="Arial" panose="020B0604020202020204" pitchFamily="34" charset="0"/>
                <a:cs typeface="Arial" panose="020B0604020202020204" pitchFamily="34" charset="0"/>
                <a:sym typeface="+mn-ea"/>
              </a:rPr>
              <a:t>Permenkes</a:t>
            </a:r>
            <a:r>
              <a:rPr lang="en-US" dirty="0">
                <a:latin typeface="Arial" panose="020B0604020202020204" pitchFamily="34" charset="0"/>
                <a:cs typeface="Arial" panose="020B0604020202020204" pitchFamily="34" charset="0"/>
                <a:sym typeface="+mn-ea"/>
              </a:rPr>
              <a:t> </a:t>
            </a:r>
            <a:r>
              <a:rPr lang="en-US" dirty="0" err="1" smtClean="0">
                <a:latin typeface="Arial" panose="020B0604020202020204" pitchFamily="34" charset="0"/>
                <a:cs typeface="Arial" panose="020B0604020202020204" pitchFamily="34" charset="0"/>
                <a:sym typeface="+mn-ea"/>
              </a:rPr>
              <a:t>Nomor</a:t>
            </a:r>
            <a:r>
              <a:rPr lang="en-US" dirty="0" smtClean="0">
                <a:latin typeface="Arial" panose="020B0604020202020204" pitchFamily="34" charset="0"/>
                <a:cs typeface="Arial" panose="020B0604020202020204" pitchFamily="34" charset="0"/>
                <a:sym typeface="+mn-ea"/>
              </a:rPr>
              <a:t> HK.01.07/</a:t>
            </a:r>
            <a:r>
              <a:rPr lang="en-US" dirty="0" err="1" smtClean="0">
                <a:latin typeface="Arial" panose="020B0604020202020204" pitchFamily="34" charset="0"/>
                <a:cs typeface="Arial" panose="020B0604020202020204" pitchFamily="34" charset="0"/>
                <a:sym typeface="+mn-ea"/>
              </a:rPr>
              <a:t>menkes</a:t>
            </a:r>
            <a:r>
              <a:rPr lang="en-US" dirty="0" smtClean="0">
                <a:latin typeface="Arial" panose="020B0604020202020204" pitchFamily="34" charset="0"/>
                <a:cs typeface="Arial" panose="020B0604020202020204" pitchFamily="34" charset="0"/>
                <a:sym typeface="+mn-ea"/>
              </a:rPr>
              <a:t>/320/2020 </a:t>
            </a:r>
            <a:r>
              <a:rPr lang="en-US" dirty="0" err="1" smtClean="0">
                <a:latin typeface="Arial" panose="020B0604020202020204" pitchFamily="34" charset="0"/>
                <a:cs typeface="Arial" panose="020B0604020202020204" pitchFamily="34" charset="0"/>
                <a:sym typeface="+mn-ea"/>
              </a:rPr>
              <a:t>tentang</a:t>
            </a:r>
            <a:r>
              <a:rPr lang="en-US" dirty="0" smtClean="0">
                <a:latin typeface="Arial" panose="020B0604020202020204" pitchFamily="34" charset="0"/>
                <a:cs typeface="Arial" panose="020B0604020202020204" pitchFamily="34" charset="0"/>
                <a:sym typeface="+mn-ea"/>
              </a:rPr>
              <a:t> </a:t>
            </a:r>
            <a:r>
              <a:rPr lang="en-US" dirty="0" err="1" smtClean="0">
                <a:latin typeface="Arial" panose="020B0604020202020204" pitchFamily="34" charset="0"/>
                <a:cs typeface="Arial" panose="020B0604020202020204" pitchFamily="34" charset="0"/>
                <a:sym typeface="+mn-ea"/>
              </a:rPr>
              <a:t>standar</a:t>
            </a:r>
            <a:r>
              <a:rPr lang="en-US" dirty="0" smtClean="0">
                <a:latin typeface="Arial" panose="020B0604020202020204" pitchFamily="34" charset="0"/>
                <a:cs typeface="Arial" panose="020B0604020202020204" pitchFamily="34" charset="0"/>
                <a:sym typeface="+mn-ea"/>
              </a:rPr>
              <a:t> </a:t>
            </a:r>
            <a:r>
              <a:rPr lang="en-US" dirty="0" err="1" smtClean="0">
                <a:latin typeface="Arial" panose="020B0604020202020204" pitchFamily="34" charset="0"/>
                <a:cs typeface="Arial" panose="020B0604020202020204" pitchFamily="34" charset="0"/>
                <a:sym typeface="+mn-ea"/>
              </a:rPr>
              <a:t>profesi</a:t>
            </a:r>
            <a:r>
              <a:rPr lang="en-US" dirty="0" smtClean="0">
                <a:latin typeface="Arial" panose="020B0604020202020204" pitchFamily="34" charset="0"/>
                <a:cs typeface="Arial" panose="020B0604020202020204" pitchFamily="34" charset="0"/>
                <a:sym typeface="+mn-ea"/>
              </a:rPr>
              <a:t> </a:t>
            </a:r>
            <a:r>
              <a:rPr lang="en-US" dirty="0" err="1" smtClean="0">
                <a:latin typeface="Arial" panose="020B0604020202020204" pitchFamily="34" charset="0"/>
                <a:cs typeface="Arial" panose="020B0604020202020204" pitchFamily="34" charset="0"/>
                <a:sym typeface="+mn-ea"/>
              </a:rPr>
              <a:t>bidan</a:t>
            </a:r>
            <a:r>
              <a:rPr lang="en-US" dirty="0" smtClean="0">
                <a:latin typeface="Arial" panose="020B0604020202020204" pitchFamily="34" charset="0"/>
                <a:cs typeface="Arial" panose="020B0604020202020204" pitchFamily="34" charset="0"/>
                <a:sym typeface="+mn-ea"/>
              </a:rPr>
              <a:t> </a:t>
            </a:r>
            <a:endParaRPr lang="en-US" sz="2000" dirty="0" smtClean="0">
              <a:latin typeface="Arial" panose="020B0604020202020204" pitchFamily="34" charset="0"/>
              <a:cs typeface="Arial" panose="020B0604020202020204" pitchFamily="34" charset="0"/>
            </a:endParaRPr>
          </a:p>
          <a:p>
            <a:pPr algn="just">
              <a:lnSpc>
                <a:spcPct val="150000"/>
              </a:lnSpc>
            </a:pPr>
            <a:r>
              <a:rPr lang="en-US" sz="200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sym typeface="+mn-ea"/>
              </a:rPr>
              <a:t>PMK NO 21 tahun 2021 </a:t>
            </a:r>
            <a:r>
              <a:rPr lang="en-US" sz="2000" dirty="0" err="1" smtClean="0">
                <a:latin typeface="Arial" panose="020B0604020202020204" pitchFamily="34" charset="0"/>
                <a:cs typeface="Arial" panose="020B0604020202020204" pitchFamily="34" charset="0"/>
              </a:rPr>
              <a:t>tentang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Pelayanan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kesehatan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masa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sebelum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hamil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masa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hamil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Persalinan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masa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sesudah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melahirkan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penyelenggaraan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Pelayanan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kontrasepsi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serta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pelayanan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kesehatan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seksual</a:t>
            </a:r>
            <a:r>
              <a:rPr lang="en-US"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636" y="2054534"/>
            <a:ext cx="3101788" cy="2006477"/>
          </a:xfrm>
        </p:spPr>
        <p:txBody>
          <a:bodyPr>
            <a:normAutofit/>
          </a:bodyPr>
          <a:lstStyle/>
          <a:p>
            <a:pPr algn="ctr">
              <a:lnSpc>
                <a:spcPct val="150000"/>
              </a:lnSpc>
            </a:pPr>
            <a:r>
              <a:rPr lang="en-US" sz="4000" dirty="0" err="1" smtClean="0">
                <a:solidFill>
                  <a:schemeClr val="bg1"/>
                </a:solidFill>
                <a:latin typeface="Arial" panose="020B0604020202020204" pitchFamily="34" charset="0"/>
                <a:cs typeface="Arial" panose="020B0604020202020204" pitchFamily="34" charset="0"/>
              </a:rPr>
              <a:t>Pengertian</a:t>
            </a:r>
            <a:r>
              <a:rPr lang="en-US" sz="4000" dirty="0" smtClean="0">
                <a:solidFill>
                  <a:schemeClr val="bg1"/>
                </a:solidFill>
                <a:latin typeface="Arial" panose="020B0604020202020204" pitchFamily="34" charset="0"/>
                <a:cs typeface="Arial" panose="020B0604020202020204" pitchFamily="34" charset="0"/>
              </a:rPr>
              <a:t> </a:t>
            </a:r>
            <a:r>
              <a:rPr lang="en-US" sz="4000" dirty="0" err="1" smtClean="0">
                <a:solidFill>
                  <a:schemeClr val="bg1"/>
                </a:solidFill>
                <a:latin typeface="Arial" panose="020B0604020202020204" pitchFamily="34" charset="0"/>
                <a:cs typeface="Arial" panose="020B0604020202020204" pitchFamily="34" charset="0"/>
              </a:rPr>
              <a:t>Regulasi</a:t>
            </a:r>
            <a:r>
              <a:rPr lang="en-US" sz="4000" dirty="0" smtClean="0">
                <a:solidFill>
                  <a:schemeClr val="bg1"/>
                </a:solidFill>
                <a:latin typeface="Arial" panose="020B0604020202020204" pitchFamily="34" charset="0"/>
                <a:cs typeface="Arial" panose="020B0604020202020204" pitchFamily="34" charset="0"/>
              </a:rPr>
              <a:t> </a:t>
            </a:r>
            <a:endParaRPr lang="en-US" sz="40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71047" y="1600201"/>
            <a:ext cx="7346576" cy="4047564"/>
          </a:xfrm>
        </p:spPr>
        <p:txBody>
          <a:bodyPr>
            <a:noAutofit/>
          </a:bodyPr>
          <a:lstStyle/>
          <a:p>
            <a:pPr algn="just">
              <a:lnSpc>
                <a:spcPct val="170000"/>
              </a:lnSpc>
            </a:pPr>
            <a:r>
              <a:rPr lang="en-US" sz="2400" dirty="0" err="1">
                <a:latin typeface="Arial" panose="020B0604020202020204" pitchFamily="34" charset="0"/>
                <a:cs typeface="Arial" panose="020B0604020202020204" pitchFamily="34" charset="0"/>
              </a:rPr>
              <a:t>suatu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peraturan</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dirancang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dirumuskan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disusun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dibuat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sedemikian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rupa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untuk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membantu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mengendalikan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suatu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kelompok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masyarakat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lembaga</a:t>
            </a:r>
            <a:r>
              <a:rPr lang="en-US" sz="2400"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hlinkClick r:id="rId1"/>
              </a:rPr>
              <a:t>organisasi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perusahaan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tujuan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tertentu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Umumnya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Tujuan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utama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dikeluarkanya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sebuah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regulasi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aturan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adalah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untuk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mengendalikan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sekelompok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manusia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masyarakat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batasan-batasan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tertentu</a:t>
            </a:r>
            <a:r>
              <a:rPr lang="en-US" sz="2400" dirty="0" smtClean="0">
                <a:latin typeface="Arial" panose="020B0604020202020204" pitchFamily="34" charset="0"/>
                <a:cs typeface="Arial" panose="020B0604020202020204" pitchFamily="34" charset="0"/>
              </a:rPr>
              <a:t>.</a:t>
            </a:r>
            <a:endParaRPr lang="en-US" sz="2400" dirty="0" smtClean="0">
              <a:solidFill>
                <a:srgbClr val="FF0000"/>
              </a:solidFill>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pPr algn="ctr"/>
            <a:r>
              <a:rPr lang="en-US" altLang="id-ID" b="1"/>
              <a:t>AL QUR’AN</a:t>
            </a:r>
            <a:endParaRPr lang="en-US" altLang="id-ID" b="1"/>
          </a:p>
        </p:txBody>
      </p:sp>
      <p:sp>
        <p:nvSpPr>
          <p:cNvPr id="3" name="Placeholder Konten 2"/>
          <p:cNvSpPr>
            <a:spLocks noGrp="1"/>
          </p:cNvSpPr>
          <p:nvPr>
            <p:ph idx="1"/>
          </p:nvPr>
        </p:nvSpPr>
        <p:spPr/>
        <p:txBody>
          <a:bodyPr>
            <a:normAutofit lnSpcReduction="10000"/>
          </a:bodyPr>
          <a:p>
            <a:pPr algn="just">
              <a:lnSpc>
                <a:spcPct val="150000"/>
              </a:lnSpc>
            </a:pPr>
            <a:r>
              <a:rPr lang="id-ID" altLang="en-US"/>
              <a:t>Artinya: “Dan janganlah kamu iri hati terhadap karunia yang telah dilebihkan Allah kepada sebagian kamu atas sebagian yang lain. (Karena) bagi laki-laki ada bagian dari apa yang mereka usahakan, dan bagi perempuan (pun) ada bagian dari apa yang mereka usahakan. Mohonlah kepada Allah sebagian dari karunia-Nya. Sungguh, Allah Maha Mengetahui segala sesuatu.”</a:t>
            </a:r>
            <a:r>
              <a:rPr lang="en-US" altLang="id-ID"/>
              <a:t>(Annisa:32)</a:t>
            </a:r>
            <a:endParaRPr lang="en-US" altLang="id-ID"/>
          </a:p>
          <a:p>
            <a:pPr algn="just">
              <a:lnSpc>
                <a:spcPct val="150000"/>
              </a:lnSpc>
            </a:pPr>
            <a:r>
              <a:rPr lang="en-US" altLang="id-ID"/>
              <a:t>Artinya: “Dan katakanlah, “Bekerjalah kamu, maka Allah akan melihat pekerjaanmu, begitu juga Rasul-Nya dan orang-orang mukmin, dan kamu akan dikembalikan kepada (Allah) Yang Mengetahui yang gaib dan yang nyata, lalu diberitakan-Nya kepada kamu apa yang telah kamu kerjakan.” (At tAUBAH : 105)</a:t>
            </a:r>
            <a:endParaRPr lang="en-US" alt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pPr algn="ctr"/>
            <a:r>
              <a:rPr lang="en-US" altLang="id-ID" b="1"/>
              <a:t>HADITS</a:t>
            </a:r>
            <a:endParaRPr lang="en-US" altLang="id-ID" b="1"/>
          </a:p>
        </p:txBody>
      </p:sp>
      <p:sp>
        <p:nvSpPr>
          <p:cNvPr id="3" name="Placeholder Konten 2"/>
          <p:cNvSpPr>
            <a:spLocks noGrp="1"/>
          </p:cNvSpPr>
          <p:nvPr>
            <p:ph idx="1"/>
          </p:nvPr>
        </p:nvSpPr>
        <p:spPr/>
        <p:txBody>
          <a:bodyPr>
            <a:normAutofit fontScale="90000" lnSpcReduction="10000"/>
          </a:bodyPr>
          <a:p>
            <a:pPr algn="just">
              <a:lnSpc>
                <a:spcPct val="150000"/>
              </a:lnSpc>
            </a:pPr>
            <a:r>
              <a:rPr lang="id-ID" altLang="en-US"/>
              <a:t>Abu Hurairah meriwayatkan behwa Rasulullah saw. bersabda, "Celakalah para pemimpin, celakalah para kepala, celakalah para bendaharawan. Sesungguhnya, pada hari kiamat akan ada kaum yang kulitnya digantungkan pada binatang, kemudian diulurkan di antara langit dan bumi. Hukuman itu diberikan kepada meraka yang tidak menguasai pekerjaannaya."</a:t>
            </a:r>
            <a:endParaRPr lang="id-ID" altLang="en-US"/>
          </a:p>
          <a:p>
            <a:pPr algn="just">
              <a:lnSpc>
                <a:spcPct val="150000"/>
              </a:lnSpc>
            </a:pPr>
            <a:r>
              <a:rPr lang="id-ID" altLang="en-US"/>
              <a:t>Selanjutnya, Abu Dzarr meriwayatkan, "Aku berkata, 'Wahai Rasullullah, pekerjakanlah aku pada jabatan tertentu.' Kemudia</a:t>
            </a:r>
            <a:r>
              <a:rPr lang="en-US" altLang="id-ID"/>
              <a:t>n</a:t>
            </a:r>
            <a:r>
              <a:rPr lang="id-ID" altLang="en-US"/>
              <a:t> Rasulullah saw. menepuk pundakku dan bersabda, 'Sesungguhnya engkau adalah lemah. Jabatan itu amanat, yang pada hari kiamat akan menjadi kehinaan dan penyesalan, kecuali bagi mereka yang mengambil jabatan itu dengan haknya dan memenuhi kewajiban yang mesti dipenuhinya."</a:t>
            </a:r>
            <a:endParaRPr lang="id-ID"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pPr algn="ctr"/>
            <a:r>
              <a:rPr lang="en-US" altLang="id-ID" b="1"/>
              <a:t>HADITS</a:t>
            </a:r>
            <a:endParaRPr lang="en-US" altLang="id-ID" b="1"/>
          </a:p>
        </p:txBody>
      </p:sp>
      <p:sp>
        <p:nvSpPr>
          <p:cNvPr id="3" name="Placeholder Konten 2"/>
          <p:cNvSpPr>
            <a:spLocks noGrp="1"/>
          </p:cNvSpPr>
          <p:nvPr>
            <p:ph idx="1"/>
          </p:nvPr>
        </p:nvSpPr>
        <p:spPr/>
        <p:txBody>
          <a:bodyPr/>
          <a:p>
            <a:pPr algn="just">
              <a:lnSpc>
                <a:spcPct val="150000"/>
              </a:lnSpc>
            </a:pPr>
            <a:r>
              <a:rPr lang="id-ID" altLang="en-US"/>
              <a:t>Dari Aisyah r.a., sesungguhnya Rasulullah s.a.w. bersabda: “Sesungguhnya Allah mencintai seseorang yang apabila bekerja, mengerjakannya secara profesional”. (HR. Thabrani, No: 891, Baihaqi, No: 334).</a:t>
            </a:r>
            <a:endParaRPr lang="id-ID" altLang="en-US"/>
          </a:p>
          <a:p>
            <a:pPr algn="just">
              <a:lnSpc>
                <a:spcPct val="150000"/>
              </a:lnSpc>
            </a:pPr>
            <a:r>
              <a:rPr lang="id-ID" altLang="en-US"/>
              <a:t>Anas meriwayatkan bahwa Rasululah saw. bersabda, "Barang siapa mencari jabatan dan meminta pertolongan untuk mendapatkan jabatan tersebut, maka dia akan dibebaninya. Namun, jika jabatan itu ditetapkan untuk dirinya, makan Allah akan mengutus satu malaikat untuk menolongnya."</a:t>
            </a:r>
            <a:endParaRPr lang="id-ID"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lnSpc>
                <a:spcPct val="100000"/>
              </a:lnSpc>
            </a:pPr>
            <a:r>
              <a:rPr lang="en-US" dirty="0" err="1" smtClean="0">
                <a:latin typeface="Arial" panose="020B0604020202020204" pitchFamily="34" charset="0"/>
                <a:cs typeface="Arial" panose="020B0604020202020204" pitchFamily="34" charset="0"/>
              </a:rPr>
              <a:t>Terima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kasih</a:t>
            </a:r>
            <a:br>
              <a:rPr lang="en-US" dirty="0" smtClean="0">
                <a:latin typeface="Arial" panose="020B0604020202020204" pitchFamily="34" charset="0"/>
                <a:cs typeface="Arial" panose="020B0604020202020204" pitchFamily="34" charset="0"/>
              </a:rPr>
            </a:br>
            <a:r>
              <a:rPr lang="en-US" dirty="0" err="1" smtClean="0">
                <a:latin typeface="Arial" panose="020B0604020202020204" pitchFamily="34" charset="0"/>
                <a:cs typeface="Arial" panose="020B0604020202020204" pitchFamily="34" charset="0"/>
              </a:rPr>
              <a:t>wassalam</a:t>
            </a: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50000"/>
              </a:lnSpc>
            </a:pPr>
            <a:r>
              <a:rPr lang="en-US" sz="2800" b="1" dirty="0" smtClean="0">
                <a:latin typeface="Arial" panose="020B0604020202020204" pitchFamily="34" charset="0"/>
                <a:cs typeface="Arial" panose="020B0604020202020204" pitchFamily="34" charset="0"/>
              </a:rPr>
              <a:t>PENGERTIAN LEGAL</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50000"/>
              </a:lnSpc>
            </a:pPr>
            <a:r>
              <a:rPr lang="id-ID" sz="3200" dirty="0" smtClean="0">
                <a:latin typeface="Arial" panose="020B0604020202020204" pitchFamily="34" charset="0"/>
                <a:cs typeface="Arial" panose="020B0604020202020204" pitchFamily="34" charset="0"/>
              </a:rPr>
              <a:t>kata </a:t>
            </a:r>
            <a:r>
              <a:rPr lang="id-ID" sz="3200" dirty="0">
                <a:latin typeface="Arial" panose="020B0604020202020204" pitchFamily="34" charset="0"/>
                <a:cs typeface="Arial" panose="020B0604020202020204" pitchFamily="34" charset="0"/>
              </a:rPr>
              <a:t>Legal sendiri berasal dari kata </a:t>
            </a:r>
            <a:r>
              <a:rPr lang="id-ID" sz="3200" i="1" dirty="0">
                <a:latin typeface="Arial" panose="020B0604020202020204" pitchFamily="34" charset="0"/>
                <a:cs typeface="Arial" panose="020B0604020202020204" pitchFamily="34" charset="0"/>
              </a:rPr>
              <a:t>leggal</a:t>
            </a:r>
            <a:r>
              <a:rPr lang="id-ID" sz="3200" dirty="0">
                <a:latin typeface="Arial" panose="020B0604020202020204" pitchFamily="34" charset="0"/>
                <a:cs typeface="Arial" panose="020B0604020202020204" pitchFamily="34" charset="0"/>
              </a:rPr>
              <a:t> </a:t>
            </a:r>
            <a:r>
              <a:rPr lang="id-ID" sz="3200" dirty="0">
                <a:solidFill>
                  <a:srgbClr val="FF0000"/>
                </a:solidFill>
                <a:latin typeface="Arial" panose="020B0604020202020204" pitchFamily="34" charset="0"/>
                <a:cs typeface="Arial" panose="020B0604020202020204" pitchFamily="34" charset="0"/>
              </a:rPr>
              <a:t>(bahasa Belanda) </a:t>
            </a:r>
            <a:r>
              <a:rPr lang="id-ID" sz="3200" dirty="0">
                <a:latin typeface="Arial" panose="020B0604020202020204" pitchFamily="34" charset="0"/>
                <a:cs typeface="Arial" panose="020B0604020202020204" pitchFamily="34" charset="0"/>
              </a:rPr>
              <a:t>yang artinya  adalah sah menurut undang-undang atau menurut kamus </a:t>
            </a:r>
            <a:r>
              <a:rPr lang="id-ID" sz="3200" dirty="0">
                <a:solidFill>
                  <a:srgbClr val="FF0000"/>
                </a:solidFill>
                <a:latin typeface="Arial" panose="020B0604020202020204" pitchFamily="34" charset="0"/>
                <a:cs typeface="Arial" panose="020B0604020202020204" pitchFamily="34" charset="0"/>
              </a:rPr>
              <a:t> Bahasa Indonesia</a:t>
            </a:r>
            <a:r>
              <a:rPr lang="id-ID" sz="3200" dirty="0">
                <a:latin typeface="Arial" panose="020B0604020202020204" pitchFamily="34" charset="0"/>
                <a:cs typeface="Arial" panose="020B0604020202020204" pitchFamily="34" charset="0"/>
              </a:rPr>
              <a:t>, legal diartikan sesuai dengan undang-undang atau hukum.</a:t>
            </a:r>
            <a:endParaRPr lang="en-US" sz="3200" dirty="0">
              <a:latin typeface="Arial" panose="020B0604020202020204" pitchFamily="34" charset="0"/>
              <a:cs typeface="Arial" panose="020B0604020202020204"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4764" y="864108"/>
            <a:ext cx="6266330" cy="5120640"/>
          </a:xfrm>
        </p:spPr>
        <p:txBody>
          <a:bodyPr>
            <a:normAutofit/>
          </a:bodyPr>
          <a:lstStyle/>
          <a:p>
            <a:pPr algn="just">
              <a:lnSpc>
                <a:spcPct val="150000"/>
              </a:lnSpc>
            </a:pPr>
            <a:r>
              <a:rPr lang="id-ID" sz="3200" dirty="0">
                <a:latin typeface="Arial" panose="020B0604020202020204" pitchFamily="34" charset="0"/>
                <a:cs typeface="Arial" panose="020B0604020202020204" pitchFamily="34" charset="0"/>
              </a:rPr>
              <a:t>Aspek legal </a:t>
            </a:r>
            <a:r>
              <a:rPr lang="id-ID" sz="3200" dirty="0" smtClean="0">
                <a:latin typeface="Arial" panose="020B0604020202020204" pitchFamily="34" charset="0"/>
                <a:cs typeface="Arial" panose="020B0604020202020204" pitchFamily="34" charset="0"/>
              </a:rPr>
              <a:t>didefinis</a:t>
            </a:r>
            <a:r>
              <a:rPr lang="en-US" sz="3200" dirty="0" err="1" smtClean="0">
                <a:latin typeface="Arial" panose="020B0604020202020204" pitchFamily="34" charset="0"/>
                <a:cs typeface="Arial" panose="020B0604020202020204" pitchFamily="34" charset="0"/>
              </a:rPr>
              <a:t>i</a:t>
            </a:r>
            <a:r>
              <a:rPr lang="id-ID" sz="3200" dirty="0" smtClean="0">
                <a:latin typeface="Arial" panose="020B0604020202020204" pitchFamily="34" charset="0"/>
                <a:cs typeface="Arial" panose="020B0604020202020204" pitchFamily="34" charset="0"/>
              </a:rPr>
              <a:t>k</a:t>
            </a:r>
            <a:r>
              <a:rPr lang="en-US" sz="3200" dirty="0" smtClean="0">
                <a:latin typeface="Arial" panose="020B0604020202020204" pitchFamily="34" charset="0"/>
                <a:cs typeface="Arial" panose="020B0604020202020204" pitchFamily="34" charset="0"/>
              </a:rPr>
              <a:t>a</a:t>
            </a:r>
            <a:r>
              <a:rPr lang="id-ID" sz="3200" dirty="0" smtClean="0">
                <a:latin typeface="Arial" panose="020B0604020202020204" pitchFamily="34" charset="0"/>
                <a:cs typeface="Arial" panose="020B0604020202020204" pitchFamily="34" charset="0"/>
              </a:rPr>
              <a:t>n </a:t>
            </a:r>
            <a:r>
              <a:rPr lang="id-ID" sz="3200" dirty="0">
                <a:latin typeface="Arial" panose="020B0604020202020204" pitchFamily="34" charset="0"/>
                <a:cs typeface="Arial" panose="020B0604020202020204" pitchFamily="34" charset="0"/>
              </a:rPr>
              <a:t>sebagai </a:t>
            </a:r>
            <a:r>
              <a:rPr lang="id-ID" sz="3200" dirty="0" smtClean="0">
                <a:latin typeface="Arial" panose="020B0604020202020204" pitchFamily="34" charset="0"/>
                <a:cs typeface="Arial" panose="020B0604020202020204" pitchFamily="34" charset="0"/>
              </a:rPr>
              <a:t>studi</a:t>
            </a:r>
            <a:r>
              <a:rPr lang="en-US" sz="3200" dirty="0" smtClean="0">
                <a:latin typeface="Arial" panose="020B0604020202020204" pitchFamily="34" charset="0"/>
                <a:cs typeface="Arial" panose="020B0604020202020204" pitchFamily="34" charset="0"/>
              </a:rPr>
              <a:t> </a:t>
            </a:r>
            <a:r>
              <a:rPr lang="id-ID" sz="3200" dirty="0" smtClean="0">
                <a:latin typeface="Arial" panose="020B0604020202020204" pitchFamily="34" charset="0"/>
                <a:cs typeface="Arial" panose="020B0604020202020204" pitchFamily="34" charset="0"/>
              </a:rPr>
              <a:t>kelayakan</a:t>
            </a:r>
            <a:r>
              <a:rPr lang="en-US" sz="3200" dirty="0" smtClean="0">
                <a:latin typeface="Arial" panose="020B0604020202020204" pitchFamily="34" charset="0"/>
                <a:cs typeface="Arial" panose="020B0604020202020204" pitchFamily="34" charset="0"/>
              </a:rPr>
              <a:t> </a:t>
            </a:r>
            <a:r>
              <a:rPr lang="id-ID" sz="3200" dirty="0" smtClean="0">
                <a:latin typeface="Arial" panose="020B0604020202020204" pitchFamily="34" charset="0"/>
                <a:cs typeface="Arial" panose="020B0604020202020204" pitchFamily="34" charset="0"/>
              </a:rPr>
              <a:t>yang</a:t>
            </a:r>
            <a:r>
              <a:rPr lang="en-US" sz="3200" dirty="0" smtClean="0">
                <a:latin typeface="Arial" panose="020B0604020202020204" pitchFamily="34" charset="0"/>
                <a:cs typeface="Arial" panose="020B0604020202020204" pitchFamily="34" charset="0"/>
              </a:rPr>
              <a:t> </a:t>
            </a:r>
            <a:r>
              <a:rPr lang="id-ID" sz="3200" dirty="0" smtClean="0">
                <a:latin typeface="Arial" panose="020B0604020202020204" pitchFamily="34" charset="0"/>
                <a:cs typeface="Arial" panose="020B0604020202020204" pitchFamily="34" charset="0"/>
              </a:rPr>
              <a:t>mempermasalahkan </a:t>
            </a:r>
            <a:r>
              <a:rPr lang="id-ID" sz="3200" dirty="0">
                <a:latin typeface="Arial" panose="020B0604020202020204" pitchFamily="34" charset="0"/>
                <a:cs typeface="Arial" panose="020B0604020202020204" pitchFamily="34" charset="0"/>
              </a:rPr>
              <a:t>keabsahan suatu tindakan ditinjau dari segi hukum yang berlaku di </a:t>
            </a:r>
            <a:r>
              <a:rPr lang="en-US" sz="3200" dirty="0">
                <a:latin typeface="Arial" panose="020B0604020202020204" pitchFamily="34" charset="0"/>
                <a:cs typeface="Arial" panose="020B0604020202020204" pitchFamily="34" charset="0"/>
              </a:rPr>
              <a:t>I</a:t>
            </a:r>
            <a:r>
              <a:rPr lang="id-ID" sz="3200" dirty="0" smtClean="0">
                <a:latin typeface="Arial" panose="020B0604020202020204" pitchFamily="34" charset="0"/>
                <a:cs typeface="Arial" panose="020B0604020202020204" pitchFamily="34" charset="0"/>
              </a:rPr>
              <a:t>ndonesia</a:t>
            </a:r>
            <a:r>
              <a:rPr lang="id-ID"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3041610" cy="4601183"/>
          </a:xfrm>
        </p:spPr>
        <p:txBody>
          <a:bodyPr>
            <a:normAutofit/>
          </a:bodyPr>
          <a:lstStyle/>
          <a:p>
            <a:pPr>
              <a:lnSpc>
                <a:spcPct val="150000"/>
              </a:lnSpc>
            </a:pPr>
            <a:r>
              <a:rPr lang="en-US" sz="3200" dirty="0" smtClean="0">
                <a:latin typeface="Arial" panose="020B0604020202020204" pitchFamily="34" charset="0"/>
                <a:cs typeface="Arial" panose="020B0604020202020204" pitchFamily="34" charset="0"/>
              </a:rPr>
              <a:t>PENGERTIAN PELAYANAN KEBIDANAN</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algn="just">
              <a:lnSpc>
                <a:spcPct val="150000"/>
              </a:lnSpc>
            </a:pPr>
            <a:r>
              <a:rPr lang="id-ID" sz="2800" dirty="0">
                <a:latin typeface="Arial" panose="020B0604020202020204" pitchFamily="34" charset="0"/>
                <a:cs typeface="Arial" panose="020B0604020202020204" pitchFamily="34" charset="0"/>
              </a:rPr>
              <a:t>Menurut Pasal 1 UU Kesehatan No: 36 Th. 2009, dalam Ketentuan Umum, terdapat pengertian pelayanan kesehatan yang lebih mengarahkan pada obyek pelayanan yaitu  pelayanan kesehatan  yang ditujukan pada jenis upaya, meliputi upaya peningkatan (promotif)  pencegahan (preventif), pengobatan (kuratif) dan pemulihan  (rehabilitatif). </a:t>
            </a:r>
            <a:endParaRPr lang="en-US" sz="2800" dirty="0">
              <a:latin typeface="Arial" panose="020B0604020202020204" pitchFamily="34" charset="0"/>
              <a:cs typeface="Arial" panose="020B0604020202020204" pitchFamily="34"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US" sz="3200" dirty="0">
                <a:latin typeface="Arial" panose="020B0604020202020204" pitchFamily="34" charset="0"/>
                <a:cs typeface="Arial" panose="020B0604020202020204" pitchFamily="34" charset="0"/>
              </a:rPr>
              <a:t>PENGERTIAN PELAYANAN KEBIDANAN</a:t>
            </a:r>
            <a:endParaRPr lang="en-US" sz="3200" dirty="0"/>
          </a:p>
        </p:txBody>
      </p:sp>
      <p:sp>
        <p:nvSpPr>
          <p:cNvPr id="3" name="Content Placeholder 2"/>
          <p:cNvSpPr>
            <a:spLocks noGrp="1"/>
          </p:cNvSpPr>
          <p:nvPr>
            <p:ph idx="1"/>
          </p:nvPr>
        </p:nvSpPr>
        <p:spPr/>
        <p:txBody>
          <a:bodyPr>
            <a:normAutofit lnSpcReduction="10000"/>
          </a:bodyPr>
          <a:lstStyle/>
          <a:p>
            <a:pPr algn="just">
              <a:lnSpc>
                <a:spcPct val="150000"/>
              </a:lnSpc>
            </a:pPr>
            <a:r>
              <a:rPr lang="id-ID" sz="3200" dirty="0">
                <a:solidFill>
                  <a:schemeClr val="tx1"/>
                </a:solidFill>
                <a:latin typeface="Arial" panose="020B0604020202020204" pitchFamily="34" charset="0"/>
                <a:cs typeface="Arial" panose="020B0604020202020204" pitchFamily="34" charset="0"/>
              </a:rPr>
              <a:t>Pelayanan Kebidanan adalah suatu bentuk pelayanan profesional yang merupakan bagian integral dari sistem pelayanan kesehatan yang diberikan oleh bidan secara mandiri, kolaborasi, dan/atau rujukan.</a:t>
            </a:r>
            <a:endParaRPr lang="id-ID" sz="3200" dirty="0">
              <a:solidFill>
                <a:schemeClr val="tx1"/>
              </a:solidFill>
              <a:latin typeface="Arial" panose="020B0604020202020204" pitchFamily="34" charset="0"/>
              <a:cs typeface="Arial" panose="020B0604020202020204" pitchFamily="34" charset="0"/>
            </a:endParaRPr>
          </a:p>
          <a:p>
            <a:pPr algn="r">
              <a:lnSpc>
                <a:spcPct val="150000"/>
              </a:lnSpc>
            </a:pPr>
            <a:r>
              <a:rPr lang="en-US" altLang="id-ID" sz="1200" dirty="0">
                <a:solidFill>
                  <a:schemeClr val="accent2"/>
                </a:solidFill>
                <a:latin typeface="Arial" panose="020B0604020202020204" pitchFamily="34" charset="0"/>
                <a:cs typeface="Arial" panose="020B0604020202020204" pitchFamily="34" charset="0"/>
              </a:rPr>
              <a:t>PMK :</a:t>
            </a:r>
            <a:r>
              <a:rPr lang="id-ID" sz="1200" dirty="0">
                <a:solidFill>
                  <a:schemeClr val="accent2"/>
                </a:solidFill>
                <a:latin typeface="Arial" panose="020B0604020202020204" pitchFamily="34" charset="0"/>
                <a:cs typeface="Arial" panose="020B0604020202020204" pitchFamily="34" charset="0"/>
              </a:rPr>
              <a:t>NOMOR HK.01.07/MENKES/320/2020 TENTANG STANDAR PROFESI BIDAN</a:t>
            </a:r>
            <a:endParaRPr lang="id-ID" sz="1200" dirty="0">
              <a:solidFill>
                <a:schemeClr val="accent2"/>
              </a:solidFill>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err="1" smtClean="0"/>
              <a:t>Kesimpulan</a:t>
            </a:r>
            <a:r>
              <a:rPr lang="en-US" sz="4000" b="1" dirty="0" smtClean="0"/>
              <a:t> </a:t>
            </a:r>
            <a:endParaRPr lang="en-US" sz="4000" b="1" dirty="0"/>
          </a:p>
        </p:txBody>
      </p:sp>
      <p:sp>
        <p:nvSpPr>
          <p:cNvPr id="3" name="Content Placeholder 2"/>
          <p:cNvSpPr>
            <a:spLocks noGrp="1"/>
          </p:cNvSpPr>
          <p:nvPr>
            <p:ph idx="1"/>
          </p:nvPr>
        </p:nvSpPr>
        <p:spPr>
          <a:xfrm>
            <a:off x="3869267" y="864108"/>
            <a:ext cx="7036297" cy="5120640"/>
          </a:xfrm>
        </p:spPr>
        <p:txBody>
          <a:bodyPr>
            <a:normAutofit/>
          </a:bodyPr>
          <a:lstStyle/>
          <a:p>
            <a:pPr algn="just">
              <a:lnSpc>
                <a:spcPct val="150000"/>
              </a:lnSpc>
            </a:pPr>
            <a:r>
              <a:rPr lang="id-ID" sz="2800" dirty="0">
                <a:latin typeface="Arial" panose="020B0604020202020204" pitchFamily="34" charset="0"/>
                <a:cs typeface="Arial" panose="020B0604020202020204" pitchFamily="34" charset="0"/>
              </a:rPr>
              <a:t>pelayanan kebidanan adalah kegiatan membantu memenuhi kebutuhan seseorang atau pasien, oleh bidan, dalam upaya kesehatan </a:t>
            </a:r>
            <a:r>
              <a:rPr lang="id-ID" sz="2800" dirty="0" smtClean="0">
                <a:latin typeface="Arial" panose="020B0604020202020204" pitchFamily="34" charset="0"/>
                <a:cs typeface="Arial" panose="020B0604020202020204" pitchFamily="34" charset="0"/>
              </a:rPr>
              <a:t>(meliputi peningkatan,</a:t>
            </a:r>
            <a:r>
              <a:rPr lang="en-US" sz="2800" dirty="0" smtClean="0">
                <a:latin typeface="Arial" panose="020B0604020202020204" pitchFamily="34" charset="0"/>
                <a:cs typeface="Arial" panose="020B0604020202020204" pitchFamily="34" charset="0"/>
              </a:rPr>
              <a:t> </a:t>
            </a:r>
            <a:r>
              <a:rPr lang="id-ID" sz="2800" dirty="0" smtClean="0">
                <a:latin typeface="Arial" panose="020B0604020202020204" pitchFamily="34" charset="0"/>
                <a:cs typeface="Arial" panose="020B0604020202020204" pitchFamily="34" charset="0"/>
              </a:rPr>
              <a:t>pencegahan</a:t>
            </a:r>
            <a:r>
              <a:rPr lang="id-ID" sz="2800" dirty="0">
                <a:latin typeface="Arial" panose="020B0604020202020204" pitchFamily="34" charset="0"/>
                <a:cs typeface="Arial" panose="020B0604020202020204" pitchFamily="34" charset="0"/>
              </a:rPr>
              <a:t>, </a:t>
            </a:r>
            <a:r>
              <a:rPr lang="id-ID" sz="2800" dirty="0" smtClean="0">
                <a:latin typeface="Arial" panose="020B0604020202020204" pitchFamily="34" charset="0"/>
                <a:cs typeface="Arial" panose="020B0604020202020204" pitchFamily="34" charset="0"/>
              </a:rPr>
              <a:t>pengobatan dan</a:t>
            </a:r>
            <a:r>
              <a:rPr lang="en-US" sz="2800" dirty="0" smtClean="0">
                <a:latin typeface="Arial" panose="020B0604020202020204" pitchFamily="34" charset="0"/>
                <a:cs typeface="Arial" panose="020B0604020202020204" pitchFamily="34" charset="0"/>
              </a:rPr>
              <a:t> </a:t>
            </a:r>
            <a:r>
              <a:rPr lang="id-ID" sz="2800" dirty="0" smtClean="0">
                <a:latin typeface="Arial" panose="020B0604020202020204" pitchFamily="34" charset="0"/>
                <a:cs typeface="Arial" panose="020B0604020202020204" pitchFamily="34" charset="0"/>
              </a:rPr>
              <a:t>pemulihan) </a:t>
            </a:r>
            <a:r>
              <a:rPr lang="id-ID" sz="2800" dirty="0">
                <a:latin typeface="Arial" panose="020B0604020202020204" pitchFamily="34" charset="0"/>
                <a:cs typeface="Arial" panose="020B0604020202020204" pitchFamily="34" charset="0"/>
              </a:rPr>
              <a:t>yang sesuai dengan wewenang  dan tanggung jawabnya. </a:t>
            </a:r>
            <a:endParaRPr lang="en-US" sz="2800"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US" sz="2400" dirty="0">
                <a:latin typeface="Arial" panose="020B0604020202020204" pitchFamily="34" charset="0"/>
                <a:cs typeface="Arial" panose="020B0604020202020204" pitchFamily="34" charset="0"/>
              </a:rPr>
              <a:t>D</a:t>
            </a:r>
            <a:r>
              <a:rPr lang="id-ID" sz="2400" dirty="0" smtClean="0">
                <a:latin typeface="Arial" panose="020B0604020202020204" pitchFamily="34" charset="0"/>
                <a:cs typeface="Arial" panose="020B0604020202020204" pitchFamily="34" charset="0"/>
              </a:rPr>
              <a:t>apat </a:t>
            </a:r>
            <a:r>
              <a:rPr lang="id-ID" sz="2400" dirty="0">
                <a:latin typeface="Arial" panose="020B0604020202020204" pitchFamily="34" charset="0"/>
                <a:cs typeface="Arial" panose="020B0604020202020204" pitchFamily="34" charset="0"/>
              </a:rPr>
              <a:t>disimpulkan, pengertian </a:t>
            </a:r>
            <a:r>
              <a:rPr lang="id-ID" sz="2400" i="1" dirty="0">
                <a:solidFill>
                  <a:srgbClr val="FF0000"/>
                </a:solidFill>
                <a:latin typeface="Arial" panose="020B0604020202020204" pitchFamily="34" charset="0"/>
                <a:cs typeface="Arial" panose="020B0604020202020204" pitchFamily="34" charset="0"/>
              </a:rPr>
              <a:t>Aspek Legal dalam Pelayanan Kebidanan</a:t>
            </a:r>
            <a:r>
              <a:rPr lang="id-ID" sz="2400" dirty="0">
                <a:latin typeface="Arial" panose="020B0604020202020204" pitchFamily="34" charset="0"/>
                <a:cs typeface="Arial" panose="020B0604020202020204" pitchFamily="34" charset="0"/>
              </a:rPr>
              <a:t> adalah penggunaan norma hukum yang telah disahkan oleh badan yang ditugasi untuk menjadi sumber hukum yang paling utama dan sebagai dasar pelaksanaan kegiatan dan membantu memenuhi kebutuhan seseorang atau pasien/kelompok masyarakat oleh Bidan dalam upaya peningkatan, pencegahan, pengobatan dan pemulihan kesehatan.</a:t>
            </a: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Arial" panose="020B0604020202020204" pitchFamily="34" charset="0"/>
                <a:cs typeface="Arial" panose="020B0604020202020204" pitchFamily="34" charset="0"/>
              </a:rPr>
              <a:t>TUJUAN</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id-ID" sz="2800" dirty="0">
                <a:latin typeface="Arial" panose="020B0604020202020204" pitchFamily="34" charset="0"/>
                <a:cs typeface="Arial" panose="020B0604020202020204" pitchFamily="34" charset="0"/>
              </a:rPr>
              <a:t>Tujuan aspek legal dalam pelayanan kebidanan adalah dijadikan sebagai suatu persyaratan untuk melaksanakan praktik bidan perorangan dalam memberikan pelayanan kebidanan sesuai dengan ketentuan-ketentuan yang sudah ditetapkan dalam perundang-undangan serta memberikan kejelasan batas-batas kewenangannya dalam menjalankan praktik kebidanan. (Ristica &amp; Julianti, 2014)</a:t>
            </a:r>
            <a:endParaRPr lang="en-US" sz="2800" dirty="0">
              <a:latin typeface="Arial" panose="020B0604020202020204" pitchFamily="34" charset="0"/>
              <a:cs typeface="Arial" panose="020B0604020202020204" pitchFamily="34" charset="0"/>
            </a:endParaRPr>
          </a:p>
          <a:p>
            <a:endParaRPr lang="en-US" dirty="0"/>
          </a:p>
        </p:txBody>
      </p:sp>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0</TotalTime>
  <Words>7473</Words>
  <Application>WPS Presentation</Application>
  <PresentationFormat>Widescreen</PresentationFormat>
  <Paragraphs>121</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Arial</vt:lpstr>
      <vt:lpstr>SimSun</vt:lpstr>
      <vt:lpstr>Wingdings</vt:lpstr>
      <vt:lpstr>Wingdings 2</vt:lpstr>
      <vt:lpstr>Microsoft YaHei</vt:lpstr>
      <vt:lpstr>Arial Unicode MS</vt:lpstr>
      <vt:lpstr>Corbel</vt:lpstr>
      <vt:lpstr>Calibri</vt:lpstr>
      <vt:lpstr>Frame</vt:lpstr>
      <vt:lpstr>ASPEK LEGAL DAN REGULASI KEBIDANAN</vt:lpstr>
      <vt:lpstr>Pengertian Regulasi </vt:lpstr>
      <vt:lpstr>PENGERTIAN LEGAL</vt:lpstr>
      <vt:lpstr>PowerPoint 演示文稿</vt:lpstr>
      <vt:lpstr>PENGERTIAN PELAYANAN KEBIDANAN</vt:lpstr>
      <vt:lpstr>PENGERTIAN PELAYANAN KEBIDANAN</vt:lpstr>
      <vt:lpstr>Kesimpulan </vt:lpstr>
      <vt:lpstr>PowerPoint 演示文稿</vt:lpstr>
      <vt:lpstr>TUJUAN</vt:lpstr>
      <vt:lpstr>Legislasi</vt:lpstr>
      <vt:lpstr>Tujuan legislasi</vt:lpstr>
      <vt:lpstr>Peran Legislasi</vt:lpstr>
      <vt:lpstr>PowerPoint 演示文稿</vt:lpstr>
      <vt:lpstr>Sertifikasi </vt:lpstr>
      <vt:lpstr>Kompetensi</vt:lpstr>
      <vt:lpstr>Registrasi</vt:lpstr>
      <vt:lpstr>Surat Izin Praktik Bidan</vt:lpstr>
      <vt:lpstr>PowerPoint 演示文稿</vt:lpstr>
      <vt:lpstr>Beberapa Regulasi dalam otonomi kebidanan</vt:lpstr>
      <vt:lpstr>AL QUR’AN</vt:lpstr>
      <vt:lpstr>HADITS</vt:lpstr>
      <vt:lpstr>HADITS</vt:lpstr>
      <vt:lpstr>Terima kasih wassalam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ASPEK LEGAL DAN REGULASI KEBIDANAN</dc:title>
  <dc:creator>user</dc:creator>
  <cp:lastModifiedBy>user</cp:lastModifiedBy>
  <cp:revision>11</cp:revision>
  <dcterms:created xsi:type="dcterms:W3CDTF">2021-06-26T00:28:00Z</dcterms:created>
  <dcterms:modified xsi:type="dcterms:W3CDTF">2022-10-23T01:35:29Z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0AA3971444C54593921908370ECD9C7A</vt:lpwstr>
  </property>
  <property fmtid="{D5CDD505-2E9C-101B-9397-08002B2CF9AE}" pid="3" name="KSOProductBuildVer">
    <vt:lpwstr>1057-11.2.0.11373</vt:lpwstr>
  </property>
</Properties>
</file>