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3" r:id="rId4"/>
    <p:sldId id="265" r:id="rId5"/>
    <p:sldId id="260" r:id="rId6"/>
    <p:sldId id="261" r:id="rId7"/>
    <p:sldId id="279" r:id="rId8"/>
    <p:sldId id="262" r:id="rId9"/>
    <p:sldId id="257" r:id="rId10"/>
    <p:sldId id="266" r:id="rId11"/>
    <p:sldId id="267" r:id="rId12"/>
    <p:sldId id="268" r:id="rId13"/>
    <p:sldId id="269" r:id="rId14"/>
    <p:sldId id="270" r:id="rId15"/>
    <p:sldId id="271" r:id="rId16"/>
    <p:sldId id="272" r:id="rId17"/>
    <p:sldId id="258" r:id="rId18"/>
    <p:sldId id="259" r:id="rId19"/>
    <p:sldId id="280" r:id="rId20"/>
    <p:sldId id="273" r:id="rId21"/>
    <p:sldId id="274" r:id="rId22"/>
    <p:sldId id="275" r:id="rId23"/>
    <p:sldId id="276" r:id="rId24"/>
    <p:sldId id="277"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3" autoAdjust="0"/>
    <p:restoredTop sz="94660"/>
  </p:normalViewPr>
  <p:slideViewPr>
    <p:cSldViewPr snapToGrid="0">
      <p:cViewPr varScale="1">
        <p:scale>
          <a:sx n="89" d="100"/>
          <a:sy n="89" d="100"/>
        </p:scale>
        <p:origin x="1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20-Oct-22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20-Oct-22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20-Oct-22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20-Oct-22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20-Oct-22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20-Oct-22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20-Oct-22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20-Oct-22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6373" y="699248"/>
            <a:ext cx="9828480" cy="2140771"/>
          </a:xfrm>
        </p:spPr>
        <p:txBody>
          <a:bodyPr>
            <a:normAutofit/>
          </a:bodyPr>
          <a:lstStyle/>
          <a:p>
            <a:pPr algn="ctr"/>
            <a:r>
              <a:rPr lang="en-US" sz="3200" dirty="0" smtClean="0">
                <a:latin typeface="Adobe Garamond Pro Bold" panose="02020702060506020403" pitchFamily="18" charset="0"/>
              </a:rPr>
              <a:t>TUGAS ASUHAN KEBIDANAN PADA PEREMPUAN DAN ANAK DENGAN KONDISI RENTAN REPRODUKSI</a:t>
            </a:r>
            <a:endParaRPr lang="en-US" sz="3200" dirty="0">
              <a:latin typeface="Adobe Garamond Pro Bold" panose="02020702060506020403" pitchFamily="18" charset="0"/>
            </a:endParaRPr>
          </a:p>
        </p:txBody>
      </p:sp>
      <p:sp>
        <p:nvSpPr>
          <p:cNvPr id="3" name="Subtitle 2"/>
          <p:cNvSpPr>
            <a:spLocks noGrp="1"/>
          </p:cNvSpPr>
          <p:nvPr>
            <p:ph type="subTitle" idx="1"/>
          </p:nvPr>
        </p:nvSpPr>
        <p:spPr>
          <a:xfrm>
            <a:off x="1699708" y="3646842"/>
            <a:ext cx="9445215" cy="1914861"/>
          </a:xfrm>
        </p:spPr>
        <p:txBody>
          <a:bodyPr>
            <a:noAutofit/>
          </a:bodyPr>
          <a:lstStyle/>
          <a:p>
            <a:pPr marL="285750" indent="-285750" algn="just">
              <a:buFont typeface="Arial" panose="020B0604020202020204" pitchFamily="34" charset="0"/>
              <a:buChar char="•"/>
            </a:pPr>
            <a:r>
              <a:rPr lang="en-US" sz="2400" cap="none" dirty="0" err="1" smtClean="0">
                <a:latin typeface="Adobe Garamond Pro Bold" panose="02020702060506020403" pitchFamily="18" charset="0"/>
              </a:rPr>
              <a:t>Asuhan</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P</a:t>
            </a:r>
            <a:r>
              <a:rPr lang="en-US" sz="2400" cap="none" dirty="0" err="1" smtClean="0">
                <a:latin typeface="Adobe Garamond Pro Bold" panose="02020702060506020403" pitchFamily="18" charset="0"/>
              </a:rPr>
              <a:t>ada</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P</a:t>
            </a:r>
            <a:r>
              <a:rPr lang="en-US" sz="2400" cap="none" dirty="0" err="1" smtClean="0">
                <a:latin typeface="Adobe Garamond Pro Bold" panose="02020702060506020403" pitchFamily="18" charset="0"/>
              </a:rPr>
              <a:t>erempuan</a:t>
            </a:r>
            <a:r>
              <a:rPr lang="en-US" sz="2400" cap="none" dirty="0" smtClean="0">
                <a:latin typeface="Adobe Garamond Pro Bold" panose="02020702060506020403" pitchFamily="18" charset="0"/>
              </a:rPr>
              <a:t> </a:t>
            </a:r>
            <a:r>
              <a:rPr lang="en-US" sz="2400" cap="none" dirty="0" err="1" smtClean="0">
                <a:latin typeface="Adobe Garamond Pro Bold" panose="02020702060506020403" pitchFamily="18" charset="0"/>
              </a:rPr>
              <a:t>Berkebutuhan</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K</a:t>
            </a:r>
            <a:r>
              <a:rPr lang="en-US" sz="2400" cap="none" dirty="0" err="1" smtClean="0">
                <a:latin typeface="Adobe Garamond Pro Bold" panose="02020702060506020403" pitchFamily="18" charset="0"/>
              </a:rPr>
              <a:t>husus</a:t>
            </a:r>
            <a:endParaRPr lang="en-US" sz="2400" cap="none" dirty="0" smtClean="0">
              <a:latin typeface="Adobe Garamond Pro Bold" panose="02020702060506020403" pitchFamily="18" charset="0"/>
            </a:endParaRPr>
          </a:p>
          <a:p>
            <a:pPr marL="285750" indent="-285750" algn="just">
              <a:buFont typeface="Arial" panose="020B0604020202020204" pitchFamily="34" charset="0"/>
              <a:buChar char="•"/>
            </a:pPr>
            <a:r>
              <a:rPr lang="en-US" sz="2400" cap="none" dirty="0" err="1" smtClean="0">
                <a:latin typeface="Adobe Garamond Pro Bold" panose="02020702060506020403" pitchFamily="18" charset="0"/>
              </a:rPr>
              <a:t>Asuhan</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B</a:t>
            </a:r>
            <a:r>
              <a:rPr lang="en-US" sz="2400" cap="none" dirty="0" err="1" smtClean="0">
                <a:latin typeface="Adobe Garamond Pro Bold" panose="02020702060506020403" pitchFamily="18" charset="0"/>
              </a:rPr>
              <a:t>erkelanjutan</a:t>
            </a:r>
            <a:r>
              <a:rPr lang="en-US" sz="2400" cap="none" dirty="0" smtClean="0">
                <a:latin typeface="Adobe Garamond Pro Bold" panose="02020702060506020403" pitchFamily="18" charset="0"/>
              </a:rPr>
              <a:t> (Continuity </a:t>
            </a:r>
            <a:r>
              <a:rPr lang="en-US" sz="2400" cap="none" dirty="0">
                <a:latin typeface="Adobe Garamond Pro Bold" panose="02020702060506020403" pitchFamily="18" charset="0"/>
              </a:rPr>
              <a:t>O</a:t>
            </a:r>
            <a:r>
              <a:rPr lang="en-US" sz="2400" cap="none" dirty="0" smtClean="0">
                <a:latin typeface="Adobe Garamond Pro Bold" panose="02020702060506020403" pitchFamily="18" charset="0"/>
              </a:rPr>
              <a:t>f </a:t>
            </a:r>
            <a:r>
              <a:rPr lang="en-US" sz="2400" cap="none" dirty="0">
                <a:latin typeface="Adobe Garamond Pro Bold" panose="02020702060506020403" pitchFamily="18" charset="0"/>
              </a:rPr>
              <a:t>C</a:t>
            </a:r>
            <a:r>
              <a:rPr lang="en-US" sz="2400" cap="none" dirty="0" smtClean="0">
                <a:latin typeface="Adobe Garamond Pro Bold" panose="02020702060506020403" pitchFamily="18" charset="0"/>
              </a:rPr>
              <a:t>are) </a:t>
            </a:r>
            <a:r>
              <a:rPr lang="en-US" sz="2400" cap="none" dirty="0" err="1">
                <a:latin typeface="Adobe Garamond Pro Bold" panose="02020702060506020403" pitchFamily="18" charset="0"/>
              </a:rPr>
              <a:t>P</a:t>
            </a:r>
            <a:r>
              <a:rPr lang="en-US" sz="2400" cap="none" dirty="0" err="1" smtClean="0">
                <a:latin typeface="Adobe Garamond Pro Bold" panose="02020702060506020403" pitchFamily="18" charset="0"/>
              </a:rPr>
              <a:t>ada</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I</a:t>
            </a:r>
            <a:r>
              <a:rPr lang="en-US" sz="2400" cap="none" dirty="0" err="1" smtClean="0">
                <a:latin typeface="Adobe Garamond Pro Bold" panose="02020702060506020403" pitchFamily="18" charset="0"/>
              </a:rPr>
              <a:t>bu</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B</a:t>
            </a:r>
            <a:r>
              <a:rPr lang="en-US" sz="2400" cap="none" dirty="0" err="1" smtClean="0">
                <a:latin typeface="Adobe Garamond Pro Bold" panose="02020702060506020403" pitchFamily="18" charset="0"/>
              </a:rPr>
              <a:t>erkebutuhan</a:t>
            </a:r>
            <a:r>
              <a:rPr lang="en-US" sz="2400" cap="none" dirty="0" smtClean="0">
                <a:latin typeface="Adobe Garamond Pro Bold" panose="02020702060506020403" pitchFamily="18" charset="0"/>
              </a:rPr>
              <a:t> </a:t>
            </a:r>
            <a:r>
              <a:rPr lang="en-US" sz="2400" cap="none" dirty="0" err="1">
                <a:latin typeface="Adobe Garamond Pro Bold" panose="02020702060506020403" pitchFamily="18" charset="0"/>
              </a:rPr>
              <a:t>K</a:t>
            </a:r>
            <a:r>
              <a:rPr lang="en-US" sz="2400" cap="none" dirty="0" err="1" smtClean="0">
                <a:latin typeface="Adobe Garamond Pro Bold" panose="02020702060506020403" pitchFamily="18" charset="0"/>
              </a:rPr>
              <a:t>husus</a:t>
            </a:r>
            <a:endParaRPr lang="en-US" sz="2400" cap="none" dirty="0" smtClean="0">
              <a:latin typeface="Adobe Garamond Pro Bold" panose="02020702060506020403" pitchFamily="18" charset="0"/>
            </a:endParaRPr>
          </a:p>
          <a:p>
            <a:pPr marL="285750" indent="-285750">
              <a:buFont typeface="Arial" panose="020B0604020202020204" pitchFamily="34" charset="0"/>
              <a:buChar char="•"/>
            </a:pPr>
            <a:endParaRPr lang="en-US" sz="1600" cap="none" dirty="0">
              <a:latin typeface="Adobe Garamond Pro Bold" panose="02020702060506020403" pitchFamily="18" charset="0"/>
            </a:endParaRPr>
          </a:p>
        </p:txBody>
      </p:sp>
    </p:spTree>
    <p:extLst>
      <p:ext uri="{BB962C8B-B14F-4D97-AF65-F5344CB8AC3E}">
        <p14:creationId xmlns:p14="http://schemas.microsoft.com/office/powerpoint/2010/main" val="1088911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300" b="0" i="0" u="none" strike="noStrike" cap="none" normalizeH="0" baseline="0" dirty="0" err="1" smtClean="0">
                <a:ln>
                  <a:noFill/>
                </a:ln>
                <a:solidFill>
                  <a:srgbClr val="000000"/>
                </a:solidFill>
                <a:effectLst/>
                <a:latin typeface="ff4"/>
              </a:rPr>
              <a:t>Xs`adodb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mercsco</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kcr</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mcjcsc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Puncn</a:t>
            </a:r>
            <a:r>
              <a:rPr kumimoji="0" lang="en-US" altLang="en-US" sz="9300" b="0" i="0" u="none" strike="noStrike" cap="none" normalizeH="0" baseline="0" dirty="0" smtClean="0">
                <a:ln>
                  <a:noFill/>
                </a:ln>
                <a:solidFill>
                  <a:srgbClr val="000000"/>
                </a:solidFill>
                <a:effectLst/>
                <a:latin typeface="ff4"/>
              </a:rPr>
              <a:t>` Aund9 </a:t>
            </a:r>
            <a:r>
              <a:rPr kumimoji="0" lang="en-US" altLang="en-US" sz="9300" b="0" i="0" u="none" strike="noStrike" cap="none" normalizeH="0" baseline="0" dirty="0" err="1" smtClean="0">
                <a:ln>
                  <a:noFill/>
                </a:ln>
                <a:solidFill>
                  <a:srgbClr val="000000"/>
                </a:solidFill>
                <a:effectLst/>
                <a:latin typeface="ff4"/>
              </a:rPr>
              <a:t>psyfje</a:t>
            </a:r>
            <a:r>
              <a:rPr kumimoji="0" lang="en-US" altLang="en-US" sz="9300" b="0" i="0" u="none" strike="noStrike" cap="none" normalizeH="0" baseline="0" dirty="0" smtClean="0">
                <a:ln>
                  <a:noFill/>
                </a:ln>
                <a:solidFill>
                  <a:srgbClr val="000000"/>
                </a:solidFill>
                <a:effectLst/>
                <a:latin typeface="ff4"/>
              </a:rPr>
              <a:t> 7 </a:t>
            </a:r>
            <a:r>
              <a:rPr kumimoji="0" lang="en-US" altLang="en-US" sz="9300" b="0" i="0" u="none" strike="noStrike" cap="none" normalizeH="0" baseline="0" dirty="0" err="1" smtClean="0">
                <a:ln>
                  <a:noFill/>
                </a:ln>
                <a:solidFill>
                  <a:srgbClr val="000000"/>
                </a:solidFill>
                <a:effectLst/>
                <a:latin typeface="ff4"/>
              </a:rPr>
              <a:t>i`wc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kcnodbds</a:t>
            </a:r>
            <a:r>
              <a:rPr kumimoji="0" lang="en-US" altLang="en-US" sz="9300" b="0" i="0" u="none" strike="noStrike" cap="none" normalizeH="0" baseline="0" dirty="0" smtClean="0">
                <a:ln>
                  <a:noFill/>
                </a:ln>
                <a:solidFill>
                  <a:srgbClr val="000000"/>
                </a:solidFill>
                <a:effectLst/>
                <a:latin typeface="ff4"/>
              </a:rPr>
              <a:t> 7 </a:t>
            </a:r>
            <a:r>
              <a:rPr kumimoji="0" lang="en-US" altLang="en-US" sz="9300" b="0" i="0" u="none" strike="noStrike" cap="none" normalizeH="0" baseline="0" dirty="0" err="1" smtClean="0">
                <a:ln>
                  <a:noFill/>
                </a:ln>
                <a:solidFill>
                  <a:srgbClr val="000000"/>
                </a:solidFill>
                <a:effectLst/>
                <a:latin typeface="ff4"/>
              </a:rPr>
              <a:t>actc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Kcocg</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crt</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memcs</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ps`adodb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ckcocj</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ogu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ycnbgegpeocicr</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tentcnb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i`wc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ctcu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gentco</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Xs`adodb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t`kcagegpeocict</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i`wc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ctcu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gentco</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sefcrc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ocnbsunb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acrenc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s`lctnycycnb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cmstrca</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tetcp</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ps`adodb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gegmctcs</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pckc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gcn`lestcs`kcn</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easpres</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kcr</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i`wc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ctcu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gentco</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ycnb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merupc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t`nbacj</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ocaukcn</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prdses</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ctcu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aeb`ctcnnyc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sej`nbbc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ps`adodb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kcpctk`kel`n`s`acn</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semcbc</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ogu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penbetcjucn</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ycnb</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gegpeocicr</a:t>
            </a:r>
            <a:r>
              <a:rPr kumimoji="0" lang="en-US" altLang="en-US" sz="9300" b="0" i="0" u="none" strike="noStrike" cap="none" normalizeH="0" baseline="0" dirty="0" smtClean="0">
                <a:ln>
                  <a:noFill/>
                </a:ln>
                <a:solidFill>
                  <a:srgbClr val="000000"/>
                </a:solidFill>
                <a:effectLst/>
                <a:latin typeface="ff4"/>
              </a:rPr>
              <a:t>``</a:t>
            </a:r>
            <a:r>
              <a:rPr kumimoji="0" lang="en-US" altLang="en-US" sz="9300" b="0" i="0" u="none" strike="noStrike" cap="none" normalizeH="0" baseline="0" dirty="0" err="1" smtClean="0">
                <a:ln>
                  <a:noFill/>
                </a:ln>
                <a:solidFill>
                  <a:srgbClr val="000000"/>
                </a:solidFill>
                <a:effectLst/>
                <a:latin typeface="ff4"/>
              </a:rPr>
              <a:t>ogu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t`nbacj</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ocau</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kcn</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prdses</a:t>
            </a:r>
            <a:r>
              <a:rPr kumimoji="0" lang="en-US" altLang="en-US" sz="9300" b="0" i="0" u="none" strike="noStrike" cap="none" normalizeH="0" baseline="0" dirty="0" smtClean="0">
                <a:ln>
                  <a:noFill/>
                </a:ln>
                <a:solidFill>
                  <a:srgbClr val="000000"/>
                </a:solidFill>
                <a:effectLst/>
                <a:latin typeface="ff4"/>
              </a:rPr>
              <a:t> </a:t>
            </a:r>
            <a:r>
              <a:rPr kumimoji="0" lang="en-US" altLang="en-US" sz="9300" b="0" i="0" u="none" strike="noStrike" cap="none" normalizeH="0" baseline="0" dirty="0" err="1" smtClean="0">
                <a:ln>
                  <a:noFill/>
                </a:ln>
                <a:solidFill>
                  <a:srgbClr val="000000"/>
                </a:solidFill>
                <a:effectLst/>
                <a:latin typeface="ff4"/>
              </a:rPr>
              <a:t>gentco</a:t>
            </a:r>
            <a:endParaRPr kumimoji="0" lang="en-US" altLang="en-US" sz="1200" b="0" i="0" u="none" strike="noStrike" cap="none" normalizeH="0" baseline="0" dirty="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0" b="0" i="1" u="none" strike="noStrike" cap="none" normalizeH="0" baseline="0" dirty="0" err="1" smtClean="0">
                <a:ln>
                  <a:noFill/>
                </a:ln>
                <a:solidFill>
                  <a:srgbClr val="464646"/>
                </a:solidFill>
                <a:effectLst/>
                <a:latin typeface="ff0"/>
              </a:rPr>
              <a:t>Kel`n`s</a:t>
            </a:r>
            <a:r>
              <a:rPr kumimoji="0" lang="en-US" altLang="en-US" sz="13000" b="0" i="1" u="none" strike="noStrike" cap="none" normalizeH="0" baseline="0" dirty="0" smtClean="0">
                <a:ln>
                  <a:noFill/>
                </a:ln>
                <a:solidFill>
                  <a:srgbClr val="464646"/>
                </a:solidFill>
                <a:effectLst/>
                <a:latin typeface="ff0"/>
              </a:rPr>
              <a:t>` </a:t>
            </a:r>
            <a:r>
              <a:rPr kumimoji="0" lang="en-US" altLang="en-US" sz="13000" b="0" i="1" u="none" strike="noStrike" cap="none" normalizeH="0" baseline="0" dirty="0" err="1" smtClean="0">
                <a:ln>
                  <a:noFill/>
                </a:ln>
                <a:solidFill>
                  <a:srgbClr val="464646"/>
                </a:solidFill>
                <a:effectLst/>
                <a:latin typeface="ff0"/>
              </a:rPr>
              <a:t>ps`adodb</a:t>
            </a:r>
            <a:r>
              <a:rPr kumimoji="0" lang="en-US" altLang="en-US" sz="13000" b="0" i="1" u="none" strike="noStrike" cap="none" normalizeH="0" baseline="0" dirty="0" smtClean="0">
                <a:ln>
                  <a:noFill/>
                </a:ln>
                <a:solidFill>
                  <a:srgbClr val="464646"/>
                </a:solidFill>
                <a:effectLst/>
                <a:latin typeface="ff0"/>
              </a:rPr>
              <a:t>` </a:t>
            </a:r>
            <a:r>
              <a:rPr kumimoji="0" lang="en-US" altLang="en-US" sz="13000" b="0" i="1" u="none" strike="noStrike" cap="none" normalizeH="0" baseline="0" dirty="0" err="1" smtClean="0">
                <a:ln>
                  <a:noFill/>
                </a:ln>
                <a:solidFill>
                  <a:srgbClr val="464646"/>
                </a:solidFill>
                <a:effectLst/>
                <a:latin typeface="ff0"/>
              </a:rPr>
              <a:t>kcocg</a:t>
            </a:r>
            <a:r>
              <a:rPr kumimoji="0" lang="en-US" altLang="en-US" sz="13000" b="0" i="1" u="none" strike="noStrike" cap="none" normalizeH="0" baseline="0" dirty="0" smtClean="0">
                <a:ln>
                  <a:noFill/>
                </a:ln>
                <a:solidFill>
                  <a:srgbClr val="464646"/>
                </a:solidFill>
                <a:effectLst/>
                <a:latin typeface="ff0"/>
              </a:rPr>
              <a:t> </a:t>
            </a:r>
            <a:r>
              <a:rPr kumimoji="0" lang="en-US" altLang="en-US" sz="13000" b="0" i="1" u="none" strike="noStrike" cap="none" normalizeH="0" baseline="0" dirty="0" err="1" smtClean="0">
                <a:ln>
                  <a:noFill/>
                </a:ln>
                <a:solidFill>
                  <a:srgbClr val="464646"/>
                </a:solidFill>
                <a:effectLst/>
                <a:latin typeface="ff0"/>
              </a:rPr>
              <a:t>aejcg`ocn</a:t>
            </a:r>
            <a:endParaRPr kumimoji="0" lang="en-US" altLang="en-US" sz="1200" b="0" i="0" u="none" strike="noStrike" cap="none" normalizeH="0" baseline="0" dirty="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0" b="0" i="1" u="none" strike="noStrike" cap="none" normalizeH="0" baseline="0" dirty="0" smtClean="0">
                <a:ln>
                  <a:noFill/>
                </a:ln>
                <a:solidFill>
                  <a:srgbClr val="464646"/>
                </a:solidFill>
                <a:effectLst/>
                <a:latin typeface="ff0"/>
              </a:rPr>
              <a:t>.</a:t>
            </a:r>
            <a:endParaRPr kumimoji="0" lang="en-US" alt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Sans Pro"/>
              </a:rPr>
              <a:t>  </a:t>
            </a:r>
            <a:r>
              <a:rPr kumimoji="0" lang="en-US" altLang="en-US" sz="40600" b="0" i="0" u="none" strike="noStrike" cap="none" normalizeH="0" baseline="0" dirty="0" smtClean="0">
                <a:ln>
                  <a:noFill/>
                </a:ln>
                <a:solidFill>
                  <a:srgbClr val="000000"/>
                </a:solidFill>
                <a:effectLst/>
                <a:latin typeface="Source Sans Pro"/>
              </a:rPr>
              <a:t> </a:t>
            </a:r>
            <a:r>
              <a:rPr kumimoji="0" lang="en-US" altLang="en-US" sz="1200" b="0" i="0" u="none" strike="noStrike" cap="none" normalizeH="0" baseline="0" dirty="0" smtClean="0">
                <a:ln>
                  <a:noFill/>
                </a:ln>
                <a:solidFill>
                  <a:srgbClr val="000000"/>
                </a:solidFill>
                <a:effectLst/>
                <a:latin typeface="Source Sans Pro"/>
              </a:rPr>
              <a:t>                                                                                                                                                                                                       </a:t>
            </a:r>
          </a:p>
        </p:txBody>
      </p:sp>
      <p:pic>
        <p:nvPicPr>
          <p:cNvPr id="1026" name="Picture 2" descr="https://html.scribdassets.com/6t293izugw8rydyh/images/2-24b7eaa0b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12385675"/>
            <a:ext cx="8610600" cy="64579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 y="0"/>
            <a:ext cx="12192000" cy="5632311"/>
          </a:xfrm>
          <a:prstGeom prst="rect">
            <a:avLst/>
          </a:prstGeom>
        </p:spPr>
        <p:txBody>
          <a:bodyPr wrap="square">
            <a:spAutoFit/>
          </a:bodyPr>
          <a:lstStyle/>
          <a:p>
            <a:pPr marL="457200" indent="-457200" algn="just">
              <a:buFont typeface="Arial" panose="020B0604020202020204" pitchFamily="34" charset="0"/>
              <a:buChar char="•"/>
            </a:pPr>
            <a:r>
              <a:rPr lang="en-US" sz="2800" dirty="0" smtClean="0">
                <a:latin typeface="Adobe Garamond Pro Bold" panose="02020702060506020403" pitchFamily="18" charset="0"/>
              </a:rPr>
              <a:t>Continuity </a:t>
            </a:r>
            <a:r>
              <a:rPr lang="en-US" sz="2800" dirty="0">
                <a:latin typeface="Adobe Garamond Pro Bold" panose="02020702060506020403" pitchFamily="18" charset="0"/>
              </a:rPr>
              <a:t>Of </a:t>
            </a:r>
            <a:r>
              <a:rPr lang="en-US" sz="2800" dirty="0" smtClean="0">
                <a:latin typeface="Adobe Garamond Pro Bold" panose="02020702060506020403" pitchFamily="18" charset="0"/>
              </a:rPr>
              <a:t>Care </a:t>
            </a:r>
            <a:r>
              <a:rPr lang="en-US" sz="2800" dirty="0" err="1">
                <a:latin typeface="Adobe Garamond Pro Bold" panose="02020702060506020403" pitchFamily="18" charset="0"/>
              </a:rPr>
              <a:t>adalah</a:t>
            </a:r>
            <a:r>
              <a:rPr lang="en-US" sz="2800" dirty="0">
                <a:latin typeface="Adobe Garamond Pro Bold" panose="02020702060506020403" pitchFamily="18" charset="0"/>
              </a:rPr>
              <a:t> </a:t>
            </a:r>
            <a:r>
              <a:rPr lang="en-US" sz="2800" dirty="0" err="1" smtClean="0">
                <a:latin typeface="Adobe Garamond Pro Bold" panose="02020702060506020403" pitchFamily="18" charset="0"/>
              </a:rPr>
              <a:t>serangkaian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kegiatan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asuhan</a:t>
            </a:r>
            <a:r>
              <a:rPr lang="en-US" sz="2800" dirty="0" smtClean="0">
                <a:latin typeface="Adobe Garamond Pro Bold" panose="02020702060506020403" pitchFamily="18" charset="0"/>
              </a:rPr>
              <a:t> yang </a:t>
            </a:r>
            <a:r>
              <a:rPr lang="en-US" sz="2800" dirty="0" err="1" smtClean="0">
                <a:latin typeface="Adobe Garamond Pro Bold" panose="02020702060506020403" pitchFamily="18" charset="0"/>
              </a:rPr>
              <a:t>berkelanjutan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menyeluruh</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mulai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dari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kehamilan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persalinan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nifas</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pelayanan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bayi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baru</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lahir</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serta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pelayanan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keluarga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berencana</a:t>
            </a:r>
            <a:r>
              <a:rPr lang="en-US" sz="2800" dirty="0" smtClean="0">
                <a:latin typeface="Adobe Garamond Pro Bold" panose="02020702060506020403" pitchFamily="18" charset="0"/>
              </a:rPr>
              <a:t> yang </a:t>
            </a:r>
            <a:r>
              <a:rPr lang="en-US" sz="2800" dirty="0" err="1" smtClean="0">
                <a:latin typeface="Adobe Garamond Pro Bold" panose="02020702060506020403" pitchFamily="18" charset="0"/>
              </a:rPr>
              <a:t>menghubungkan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kebutuhan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kesehatan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perempuan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khususnya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keadaan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pribadi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setiap</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individu</a:t>
            </a:r>
            <a:r>
              <a:rPr lang="en-US" sz="2800" dirty="0" smtClean="0">
                <a:latin typeface="Adobe Garamond Pro Bold" panose="02020702060506020403" pitchFamily="18" charset="0"/>
              </a:rPr>
              <a:t>.</a:t>
            </a:r>
          </a:p>
          <a:p>
            <a:pPr algn="just"/>
            <a:endParaRPr lang="en-US" sz="2800" dirty="0" smtClean="0">
              <a:latin typeface="Adobe Garamond Pro Bold" panose="02020702060506020403" pitchFamily="18" charset="0"/>
            </a:endParaRPr>
          </a:p>
          <a:p>
            <a:pPr marL="457200" indent="-457200" algn="just">
              <a:buFont typeface="Arial" panose="020B0604020202020204" pitchFamily="34" charset="0"/>
              <a:buChar char="•"/>
            </a:pPr>
            <a:r>
              <a:rPr lang="en-US" sz="2800" dirty="0" smtClean="0">
                <a:latin typeface="Adobe Garamond Pro Bold" panose="02020702060506020403" pitchFamily="18" charset="0"/>
              </a:rPr>
              <a:t>Continuity </a:t>
            </a:r>
            <a:r>
              <a:rPr lang="en-US" sz="2800" dirty="0">
                <a:latin typeface="Adobe Garamond Pro Bold" panose="02020702060506020403" pitchFamily="18" charset="0"/>
              </a:rPr>
              <a:t>Of Care </a:t>
            </a:r>
            <a:r>
              <a:rPr lang="en-US" sz="2800" dirty="0" err="1">
                <a:latin typeface="Adobe Garamond Pro Bold" panose="02020702060506020403" pitchFamily="18" charset="0"/>
              </a:rPr>
              <a:t>berorientasi</a:t>
            </a:r>
            <a:r>
              <a:rPr lang="en-US" sz="2800" dirty="0">
                <a:latin typeface="Adobe Garamond Pro Bold" panose="02020702060506020403" pitchFamily="18" charset="0"/>
              </a:rPr>
              <a:t> </a:t>
            </a:r>
            <a:r>
              <a:rPr lang="en-US" sz="2800" dirty="0" err="1">
                <a:latin typeface="Adobe Garamond Pro Bold" panose="02020702060506020403" pitchFamily="18" charset="0"/>
              </a:rPr>
              <a:t>untuk</a:t>
            </a:r>
            <a:r>
              <a:rPr lang="en-US" sz="2800" dirty="0">
                <a:latin typeface="Adobe Garamond Pro Bold" panose="02020702060506020403" pitchFamily="18" charset="0"/>
              </a:rPr>
              <a:t> </a:t>
            </a:r>
            <a:r>
              <a:rPr lang="en-US" sz="2800" dirty="0" err="1">
                <a:latin typeface="Adobe Garamond Pro Bold" panose="02020702060506020403" pitchFamily="18" charset="0"/>
              </a:rPr>
              <a:t>meningkatkan</a:t>
            </a:r>
            <a:r>
              <a:rPr lang="en-US" sz="2800" dirty="0">
                <a:latin typeface="Adobe Garamond Pro Bold" panose="02020702060506020403" pitchFamily="18" charset="0"/>
              </a:rPr>
              <a:t> </a:t>
            </a:r>
            <a:r>
              <a:rPr lang="en-US" sz="2800" dirty="0" err="1">
                <a:latin typeface="Adobe Garamond Pro Bold" panose="02020702060506020403" pitchFamily="18" charset="0"/>
              </a:rPr>
              <a:t>kesinambungan</a:t>
            </a:r>
            <a:r>
              <a:rPr lang="en-US" sz="2800" dirty="0">
                <a:latin typeface="Adobe Garamond Pro Bold" panose="02020702060506020403" pitchFamily="18" charset="0"/>
              </a:rPr>
              <a:t> </a:t>
            </a:r>
            <a:r>
              <a:rPr lang="en-US" sz="2800" dirty="0" err="1">
                <a:latin typeface="Adobe Garamond Pro Bold" panose="02020702060506020403" pitchFamily="18" charset="0"/>
              </a:rPr>
              <a:t>pelayanan</a:t>
            </a:r>
            <a:r>
              <a:rPr lang="en-US" sz="2800" dirty="0">
                <a:latin typeface="Adobe Garamond Pro Bold" panose="02020702060506020403" pitchFamily="18" charset="0"/>
              </a:rPr>
              <a:t> </a:t>
            </a:r>
            <a:r>
              <a:rPr lang="en-US" sz="2800" dirty="0" err="1">
                <a:latin typeface="Adobe Garamond Pro Bold" panose="02020702060506020403" pitchFamily="18" charset="0"/>
              </a:rPr>
              <a:t>dalam</a:t>
            </a:r>
            <a:r>
              <a:rPr lang="en-US" sz="2800" dirty="0">
                <a:latin typeface="Adobe Garamond Pro Bold" panose="02020702060506020403" pitchFamily="18" charset="0"/>
              </a:rPr>
              <a:t> </a:t>
            </a:r>
            <a:r>
              <a:rPr lang="en-US" sz="2800" dirty="0" err="1">
                <a:latin typeface="Adobe Garamond Pro Bold" panose="02020702060506020403" pitchFamily="18" charset="0"/>
              </a:rPr>
              <a:t>suatu</a:t>
            </a:r>
            <a:r>
              <a:rPr lang="en-US" sz="2800" dirty="0">
                <a:latin typeface="Adobe Garamond Pro Bold" panose="02020702060506020403" pitchFamily="18" charset="0"/>
              </a:rPr>
              <a:t> </a:t>
            </a:r>
            <a:r>
              <a:rPr lang="en-US" sz="2800" dirty="0" err="1">
                <a:latin typeface="Adobe Garamond Pro Bold" panose="02020702060506020403" pitchFamily="18" charset="0"/>
              </a:rPr>
              <a:t>periode</a:t>
            </a:r>
            <a:endParaRPr lang="en-US" sz="2800" dirty="0">
              <a:latin typeface="Adobe Garamond Pro Bold" panose="02020702060506020403" pitchFamily="18" charset="0"/>
            </a:endParaRPr>
          </a:p>
          <a:p>
            <a:pPr algn="just"/>
            <a:endParaRPr lang="en-US" sz="2800" dirty="0" smtClean="0">
              <a:latin typeface="Adobe Garamond Pro Bold" panose="02020702060506020403" pitchFamily="18" charset="0"/>
            </a:endParaRPr>
          </a:p>
          <a:p>
            <a:pPr algn="just"/>
            <a:r>
              <a:rPr lang="en-US" sz="2800" dirty="0" err="1" smtClean="0">
                <a:latin typeface="Adobe Garamond Pro Bold" panose="02020702060506020403" pitchFamily="18" charset="0"/>
              </a:rPr>
              <a:t>Adapun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asuhan</a:t>
            </a:r>
            <a:r>
              <a:rPr lang="en-US" sz="2800" dirty="0" smtClean="0">
                <a:latin typeface="Adobe Garamond Pro Bold" panose="02020702060506020403" pitchFamily="18" charset="0"/>
              </a:rPr>
              <a:t> yang </a:t>
            </a:r>
            <a:r>
              <a:rPr lang="en-US" sz="2800" dirty="0" err="1" smtClean="0">
                <a:latin typeface="Adobe Garamond Pro Bold" panose="02020702060506020403" pitchFamily="18" charset="0"/>
              </a:rPr>
              <a:t>diberikan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yaitu</a:t>
            </a:r>
            <a:r>
              <a:rPr lang="en-US" sz="2800" dirty="0" smtClean="0">
                <a:latin typeface="Adobe Garamond Pro Bold" panose="02020702060506020403" pitchFamily="18" charset="0"/>
              </a:rPr>
              <a:t>: </a:t>
            </a:r>
          </a:p>
          <a:p>
            <a:pPr marL="285750" indent="-285750" algn="just">
              <a:buFont typeface="Wingdings" panose="05000000000000000000" pitchFamily="2" charset="2"/>
              <a:buChar char="ü"/>
            </a:pPr>
            <a:r>
              <a:rPr lang="en-US" sz="2800" dirty="0" err="1" smtClean="0">
                <a:latin typeface="Adobe Garamond Pro Bold" panose="02020702060506020403" pitchFamily="18" charset="0"/>
              </a:rPr>
              <a:t>Dukungan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emosional</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dalam</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bentuk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dorongan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pujian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kepastian</a:t>
            </a:r>
            <a:r>
              <a:rPr lang="en-US" sz="2800" dirty="0" smtClean="0">
                <a:latin typeface="Adobe Garamond Pro Bold" panose="02020702060506020403" pitchFamily="18" charset="0"/>
              </a:rPr>
              <a:t>.</a:t>
            </a:r>
          </a:p>
          <a:p>
            <a:pPr marL="285750" indent="-285750" algn="just">
              <a:buFont typeface="Wingdings" panose="05000000000000000000" pitchFamily="2" charset="2"/>
              <a:buChar char="ü"/>
            </a:pPr>
            <a:r>
              <a:rPr lang="en-US" sz="2800" dirty="0" err="1" smtClean="0">
                <a:latin typeface="Adobe Garamond Pro Bold" panose="02020702060506020403" pitchFamily="18" charset="0"/>
              </a:rPr>
              <a:t>Mendengarkan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keluhan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perempuan</a:t>
            </a:r>
            <a:endParaRPr lang="en-US" sz="2800" dirty="0" smtClean="0">
              <a:latin typeface="Adobe Garamond Pro Bold" panose="02020702060506020403" pitchFamily="18" charset="0"/>
            </a:endParaRPr>
          </a:p>
          <a:p>
            <a:pPr marL="285750" indent="-285750" algn="just">
              <a:buFont typeface="Wingdings" panose="05000000000000000000" pitchFamily="2" charset="2"/>
              <a:buChar char="ü"/>
            </a:pPr>
            <a:r>
              <a:rPr lang="en-US" sz="2800" dirty="0" err="1" smtClean="0">
                <a:latin typeface="Adobe Garamond Pro Bold" panose="02020702060506020403" pitchFamily="18" charset="0"/>
              </a:rPr>
              <a:t>Melibatkan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perempuan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dalam</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auhan</a:t>
            </a:r>
            <a:endParaRPr lang="en-US" sz="2800" dirty="0" smtClean="0">
              <a:latin typeface="Adobe Garamond Pro Bold" panose="02020702060506020403" pitchFamily="18" charset="0"/>
            </a:endParaRPr>
          </a:p>
          <a:p>
            <a:pPr marL="285750" indent="-285750">
              <a:buFont typeface="Wingdings" panose="05000000000000000000" pitchFamily="2" charset="2"/>
              <a:buChar char="ü"/>
            </a:pPr>
            <a:endParaRPr lang="en-US" sz="2400" dirty="0"/>
          </a:p>
        </p:txBody>
      </p:sp>
    </p:spTree>
    <p:extLst>
      <p:ext uri="{BB962C8B-B14F-4D97-AF65-F5344CB8AC3E}">
        <p14:creationId xmlns:p14="http://schemas.microsoft.com/office/powerpoint/2010/main" val="2676854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1" cy="6647974"/>
          </a:xfrm>
          <a:prstGeom prst="rect">
            <a:avLst/>
          </a:prstGeom>
        </p:spPr>
        <p:txBody>
          <a:bodyPr wrap="square">
            <a:spAutoFit/>
          </a:bodyPr>
          <a:lstStyle/>
          <a:p>
            <a:pPr algn="just"/>
            <a:r>
              <a:rPr lang="en-US" sz="2400" dirty="0" err="1" smtClean="0">
                <a:solidFill>
                  <a:schemeClr val="accent2">
                    <a:lumMod val="50000"/>
                  </a:schemeClr>
                </a:solidFill>
                <a:latin typeface="Adobe Garamond Pro Bold" panose="02020702060506020403" pitchFamily="18" charset="0"/>
              </a:rPr>
              <a:t>Individu</a:t>
            </a:r>
            <a:r>
              <a:rPr lang="en-US" sz="2400" dirty="0" smtClean="0">
                <a:solidFill>
                  <a:schemeClr val="accent2">
                    <a:lumMod val="50000"/>
                  </a:schemeClr>
                </a:solidFill>
                <a:latin typeface="Adobe Garamond Pro Bold" panose="02020702060506020403" pitchFamily="18" charset="0"/>
              </a:rPr>
              <a:t> </a:t>
            </a:r>
            <a:r>
              <a:rPr lang="en-US" sz="2400" dirty="0" err="1" smtClean="0">
                <a:solidFill>
                  <a:schemeClr val="accent2">
                    <a:lumMod val="50000"/>
                  </a:schemeClr>
                </a:solidFill>
                <a:latin typeface="Adobe Garamond Pro Bold" panose="02020702060506020403" pitchFamily="18" charset="0"/>
              </a:rPr>
              <a:t>berkebutuhan</a:t>
            </a:r>
            <a:r>
              <a:rPr lang="en-US" sz="2400" dirty="0" smtClean="0">
                <a:solidFill>
                  <a:schemeClr val="accent2">
                    <a:lumMod val="50000"/>
                  </a:schemeClr>
                </a:solidFill>
                <a:latin typeface="Adobe Garamond Pro Bold" panose="02020702060506020403" pitchFamily="18" charset="0"/>
              </a:rPr>
              <a:t> </a:t>
            </a:r>
            <a:r>
              <a:rPr lang="en-US" sz="2400" dirty="0" err="1" smtClean="0">
                <a:solidFill>
                  <a:schemeClr val="accent2">
                    <a:lumMod val="50000"/>
                  </a:schemeClr>
                </a:solidFill>
                <a:latin typeface="Adobe Garamond Pro Bold" panose="02020702060506020403" pitchFamily="18" charset="0"/>
              </a:rPr>
              <a:t>khusus</a:t>
            </a:r>
            <a:r>
              <a:rPr lang="en-US" sz="2400" dirty="0" smtClean="0">
                <a:solidFill>
                  <a:schemeClr val="accent2">
                    <a:lumMod val="50000"/>
                  </a:schemeClr>
                </a:solidFill>
                <a:latin typeface="Adobe Garamond Pro Bold" panose="02020702060506020403" pitchFamily="18" charset="0"/>
              </a:rPr>
              <a:t> (IBK) </a:t>
            </a:r>
          </a:p>
          <a:p>
            <a:pPr algn="just"/>
            <a:endParaRPr lang="en-US" sz="2400" dirty="0" smtClean="0">
              <a:latin typeface="Adobe Garamond Pro Bold" panose="02020702060506020403" pitchFamily="18" charset="0"/>
            </a:endParaRPr>
          </a:p>
          <a:p>
            <a:pPr algn="just"/>
            <a:r>
              <a:rPr lang="en-US" sz="2400" dirty="0" err="1" smtClean="0">
                <a:latin typeface="Adobe Garamond Pro Bold" panose="02020702060506020403" pitchFamily="18" charset="0"/>
              </a:rPr>
              <a:t>Menurut</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Undang-Undang</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Republik</a:t>
            </a:r>
            <a:r>
              <a:rPr lang="en-US" sz="2400" dirty="0">
                <a:latin typeface="Adobe Garamond Pro Bold" panose="02020702060506020403" pitchFamily="18" charset="0"/>
              </a:rPr>
              <a:t> Indonesia (UU No 8 </a:t>
            </a:r>
            <a:r>
              <a:rPr lang="en-US" sz="2400" dirty="0" err="1">
                <a:latin typeface="Adobe Garamond Pro Bold" panose="02020702060506020403" pitchFamily="18" charset="0"/>
              </a:rPr>
              <a:t>Tahun</a:t>
            </a:r>
            <a:r>
              <a:rPr lang="en-US" sz="2400" dirty="0">
                <a:latin typeface="Adobe Garamond Pro Bold" panose="02020702060506020403" pitchFamily="18" charset="0"/>
              </a:rPr>
              <a:t> 2016</a:t>
            </a:r>
            <a:r>
              <a:rPr lang="en-US" sz="2400" dirty="0" smtClean="0">
                <a:latin typeface="Adobe Garamond Pro Bold" panose="02020702060506020403" pitchFamily="18" charset="0"/>
              </a:rPr>
              <a:t>)</a:t>
            </a:r>
          </a:p>
          <a:p>
            <a:pPr algn="just"/>
            <a:endParaRPr lang="en-US" sz="24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400" dirty="0" err="1" smtClean="0">
                <a:latin typeface="Adobe Garamond Pro Bold" panose="02020702060506020403" pitchFamily="18" charset="0"/>
              </a:rPr>
              <a:t>Disabilitas</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adalah</a:t>
            </a:r>
            <a:r>
              <a:rPr lang="en-US" sz="2400" dirty="0">
                <a:latin typeface="Adobe Garamond Pro Bold" panose="02020702060506020403" pitchFamily="18" charset="0"/>
              </a:rPr>
              <a:t> </a:t>
            </a:r>
            <a:r>
              <a:rPr lang="en-US" sz="2400" dirty="0" err="1">
                <a:latin typeface="Adobe Garamond Pro Bold" panose="02020702060506020403" pitchFamily="18" charset="0"/>
              </a:rPr>
              <a:t>setiap</a:t>
            </a:r>
            <a:r>
              <a:rPr lang="en-US" sz="2400" dirty="0">
                <a:latin typeface="Adobe Garamond Pro Bold" panose="02020702060506020403" pitchFamily="18" charset="0"/>
              </a:rPr>
              <a:t> orang yang </a:t>
            </a:r>
            <a:r>
              <a:rPr lang="en-US" sz="2400" dirty="0" err="1">
                <a:latin typeface="Adobe Garamond Pro Bold" panose="02020702060506020403" pitchFamily="18" charset="0"/>
              </a:rPr>
              <a:t>mengalami</a:t>
            </a:r>
            <a:r>
              <a:rPr lang="en-US" sz="2400" dirty="0">
                <a:latin typeface="Adobe Garamond Pro Bold" panose="02020702060506020403" pitchFamily="18" charset="0"/>
              </a:rPr>
              <a:t> </a:t>
            </a:r>
            <a:r>
              <a:rPr lang="en-US" sz="2400" dirty="0" err="1">
                <a:latin typeface="Adobe Garamond Pro Bold" panose="02020702060506020403" pitchFamily="18" charset="0"/>
              </a:rPr>
              <a:t>keterbatasan</a:t>
            </a:r>
            <a:r>
              <a:rPr lang="en-US" sz="2400" dirty="0">
                <a:latin typeface="Adobe Garamond Pro Bold" panose="02020702060506020403" pitchFamily="18" charset="0"/>
              </a:rPr>
              <a:t> </a:t>
            </a:r>
            <a:r>
              <a:rPr lang="en-US" sz="2400" dirty="0" err="1">
                <a:latin typeface="Adobe Garamond Pro Bold" panose="02020702060506020403" pitchFamily="18" charset="0"/>
              </a:rPr>
              <a:t>fisik</a:t>
            </a:r>
            <a:r>
              <a:rPr lang="en-US" sz="2400" dirty="0">
                <a:latin typeface="Adobe Garamond Pro Bold" panose="02020702060506020403" pitchFamily="18" charset="0"/>
              </a:rPr>
              <a:t>, </a:t>
            </a:r>
            <a:r>
              <a:rPr lang="en-US" sz="2400" dirty="0" err="1">
                <a:latin typeface="Adobe Garamond Pro Bold" panose="02020702060506020403" pitchFamily="18" charset="0"/>
              </a:rPr>
              <a:t>intelektual</a:t>
            </a:r>
            <a:r>
              <a:rPr lang="en-US" sz="2400" dirty="0">
                <a:latin typeface="Adobe Garamond Pro Bold" panose="02020702060506020403" pitchFamily="18" charset="0"/>
              </a:rPr>
              <a:t>, mental, </a:t>
            </a:r>
            <a:r>
              <a:rPr lang="en-US" sz="2400" dirty="0" err="1">
                <a:latin typeface="Adobe Garamond Pro Bold" panose="02020702060506020403" pitchFamily="18" charset="0"/>
              </a:rPr>
              <a:t>dan</a:t>
            </a:r>
            <a:r>
              <a:rPr lang="en-US" sz="2400" dirty="0">
                <a:latin typeface="Adobe Garamond Pro Bold" panose="02020702060506020403" pitchFamily="18" charset="0"/>
              </a:rPr>
              <a:t>/</a:t>
            </a:r>
            <a:r>
              <a:rPr lang="en-US" sz="2400" dirty="0" err="1">
                <a:latin typeface="Adobe Garamond Pro Bold" panose="02020702060506020403" pitchFamily="18" charset="0"/>
              </a:rPr>
              <a:t>atau</a:t>
            </a:r>
            <a:r>
              <a:rPr lang="en-US" sz="2400" dirty="0">
                <a:latin typeface="Adobe Garamond Pro Bold" panose="02020702060506020403" pitchFamily="18" charset="0"/>
              </a:rPr>
              <a:t> </a:t>
            </a:r>
            <a:r>
              <a:rPr lang="en-US" sz="2400" dirty="0" err="1">
                <a:latin typeface="Adobe Garamond Pro Bold" panose="02020702060506020403" pitchFamily="18" charset="0"/>
              </a:rPr>
              <a:t>sensoris</a:t>
            </a:r>
            <a:r>
              <a:rPr lang="en-US" sz="2400" dirty="0">
                <a:latin typeface="Adobe Garamond Pro Bold" panose="02020702060506020403" pitchFamily="18" charset="0"/>
              </a:rPr>
              <a:t> </a:t>
            </a:r>
            <a:r>
              <a:rPr lang="en-US" sz="2400" dirty="0" err="1">
                <a:latin typeface="Adobe Garamond Pro Bold" panose="02020702060506020403" pitchFamily="18" charset="0"/>
              </a:rPr>
              <a:t>dalam</a:t>
            </a:r>
            <a:r>
              <a:rPr lang="en-US" sz="2400" dirty="0">
                <a:latin typeface="Adobe Garamond Pro Bold" panose="02020702060506020403" pitchFamily="18" charset="0"/>
              </a:rPr>
              <a:t> </a:t>
            </a:r>
            <a:r>
              <a:rPr lang="en-US" sz="2400" dirty="0" err="1">
                <a:latin typeface="Adobe Garamond Pro Bold" panose="02020702060506020403" pitchFamily="18" charset="0"/>
              </a:rPr>
              <a:t>jangka</a:t>
            </a:r>
            <a:r>
              <a:rPr lang="en-US" sz="2400" dirty="0">
                <a:latin typeface="Adobe Garamond Pro Bold" panose="02020702060506020403" pitchFamily="18" charset="0"/>
              </a:rPr>
              <a:t> </a:t>
            </a:r>
            <a:r>
              <a:rPr lang="en-US" sz="2400" dirty="0" err="1">
                <a:latin typeface="Adobe Garamond Pro Bold" panose="02020702060506020403" pitchFamily="18" charset="0"/>
              </a:rPr>
              <a:t>waktu</a:t>
            </a:r>
            <a:r>
              <a:rPr lang="en-US" sz="2400" dirty="0">
                <a:latin typeface="Adobe Garamond Pro Bold" panose="02020702060506020403" pitchFamily="18" charset="0"/>
              </a:rPr>
              <a:t> lama </a:t>
            </a:r>
            <a:r>
              <a:rPr lang="en-US" sz="2400" dirty="0" err="1">
                <a:latin typeface="Adobe Garamond Pro Bold" panose="02020702060506020403" pitchFamily="18" charset="0"/>
              </a:rPr>
              <a:t>dalam</a:t>
            </a:r>
            <a:r>
              <a:rPr lang="en-US" sz="2400" dirty="0">
                <a:latin typeface="Adobe Garamond Pro Bold" panose="02020702060506020403" pitchFamily="18" charset="0"/>
              </a:rPr>
              <a:t> </a:t>
            </a:r>
            <a:r>
              <a:rPr lang="en-US" sz="2400" dirty="0" err="1">
                <a:latin typeface="Adobe Garamond Pro Bold" panose="02020702060506020403" pitchFamily="18" charset="0"/>
              </a:rPr>
              <a:t>berinteraksi</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lingkungan</a:t>
            </a:r>
            <a:r>
              <a:rPr lang="en-US" sz="2400" dirty="0">
                <a:latin typeface="Adobe Garamond Pro Bold" panose="02020702060506020403" pitchFamily="18" charset="0"/>
              </a:rPr>
              <a:t> </a:t>
            </a:r>
            <a:r>
              <a:rPr lang="en-US" sz="2400" dirty="0" err="1">
                <a:latin typeface="Adobe Garamond Pro Bold" panose="02020702060506020403" pitchFamily="18" charset="0"/>
              </a:rPr>
              <a:t>dapat</a:t>
            </a:r>
            <a:r>
              <a:rPr lang="en-US" sz="2400" dirty="0">
                <a:latin typeface="Adobe Garamond Pro Bold" panose="02020702060506020403" pitchFamily="18" charset="0"/>
              </a:rPr>
              <a:t> </a:t>
            </a:r>
            <a:r>
              <a:rPr lang="en-US" sz="2400" dirty="0" err="1">
                <a:latin typeface="Adobe Garamond Pro Bold" panose="02020702060506020403" pitchFamily="18" charset="0"/>
              </a:rPr>
              <a:t>mengalami</a:t>
            </a:r>
            <a:r>
              <a:rPr lang="en-US" sz="2400" dirty="0">
                <a:latin typeface="Adobe Garamond Pro Bold" panose="02020702060506020403" pitchFamily="18" charset="0"/>
              </a:rPr>
              <a:t> </a:t>
            </a:r>
            <a:r>
              <a:rPr lang="en-US" sz="2400" dirty="0" err="1">
                <a:latin typeface="Adobe Garamond Pro Bold" panose="02020702060506020403" pitchFamily="18" charset="0"/>
              </a:rPr>
              <a:t>hambatan</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kesulitan</a:t>
            </a:r>
            <a:r>
              <a:rPr lang="en-US" sz="2400" dirty="0">
                <a:latin typeface="Adobe Garamond Pro Bold" panose="02020702060506020403" pitchFamily="18" charset="0"/>
              </a:rPr>
              <a:t> </a:t>
            </a:r>
            <a:r>
              <a:rPr lang="en-US" sz="2400" dirty="0" err="1">
                <a:latin typeface="Adobe Garamond Pro Bold" panose="02020702060506020403" pitchFamily="18" charset="0"/>
              </a:rPr>
              <a:t>untuk</a:t>
            </a:r>
            <a:r>
              <a:rPr lang="en-US" sz="2400" dirty="0">
                <a:latin typeface="Adobe Garamond Pro Bold" panose="02020702060506020403" pitchFamily="18" charset="0"/>
              </a:rPr>
              <a:t> </a:t>
            </a:r>
            <a:r>
              <a:rPr lang="en-US" sz="2400" dirty="0" err="1">
                <a:latin typeface="Adobe Garamond Pro Bold" panose="02020702060506020403" pitchFamily="18" charset="0"/>
              </a:rPr>
              <a:t>berpartisipasi</a:t>
            </a:r>
            <a:r>
              <a:rPr lang="en-US" sz="2400" dirty="0">
                <a:latin typeface="Adobe Garamond Pro Bold" panose="02020702060506020403" pitchFamily="18" charset="0"/>
              </a:rPr>
              <a:t> </a:t>
            </a:r>
            <a:r>
              <a:rPr lang="en-US" sz="2400" dirty="0" err="1">
                <a:latin typeface="Adobe Garamond Pro Bold" panose="02020702060506020403" pitchFamily="18" charset="0"/>
              </a:rPr>
              <a:t>secara</a:t>
            </a:r>
            <a:r>
              <a:rPr lang="en-US" sz="2400" dirty="0">
                <a:latin typeface="Adobe Garamond Pro Bold" panose="02020702060506020403" pitchFamily="18" charset="0"/>
              </a:rPr>
              <a:t> </a:t>
            </a:r>
            <a:r>
              <a:rPr lang="en-US" sz="2400" dirty="0" err="1">
                <a:latin typeface="Adobe Garamond Pro Bold" panose="02020702060506020403" pitchFamily="18" charset="0"/>
              </a:rPr>
              <a:t>penuh</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efektif</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warga</a:t>
            </a:r>
            <a:r>
              <a:rPr lang="en-US" sz="2400" dirty="0">
                <a:latin typeface="Adobe Garamond Pro Bold" panose="02020702060506020403" pitchFamily="18" charset="0"/>
              </a:rPr>
              <a:t> </a:t>
            </a:r>
            <a:r>
              <a:rPr lang="en-US" sz="2400" dirty="0" err="1">
                <a:latin typeface="Adobe Garamond Pro Bold" panose="02020702060506020403" pitchFamily="18" charset="0"/>
              </a:rPr>
              <a:t>negara</a:t>
            </a:r>
            <a:r>
              <a:rPr lang="en-US" sz="2400" dirty="0">
                <a:latin typeface="Adobe Garamond Pro Bold" panose="02020702060506020403" pitchFamily="18" charset="0"/>
              </a:rPr>
              <a:t> </a:t>
            </a:r>
            <a:r>
              <a:rPr lang="en-US" sz="2400" dirty="0" err="1">
                <a:latin typeface="Adobe Garamond Pro Bold" panose="02020702060506020403" pitchFamily="18" charset="0"/>
              </a:rPr>
              <a:t>lainnya</a:t>
            </a:r>
            <a:r>
              <a:rPr lang="en-US" sz="2400" dirty="0">
                <a:latin typeface="Adobe Garamond Pro Bold" panose="02020702060506020403" pitchFamily="18" charset="0"/>
              </a:rPr>
              <a:t> </a:t>
            </a:r>
            <a:r>
              <a:rPr lang="en-US" sz="2400" dirty="0" err="1">
                <a:latin typeface="Adobe Garamond Pro Bold" panose="02020702060506020403" pitchFamily="18" charset="0"/>
              </a:rPr>
              <a:t>berdasarkan</a:t>
            </a:r>
            <a:r>
              <a:rPr lang="en-US" sz="2400" dirty="0">
                <a:latin typeface="Adobe Garamond Pro Bold" panose="02020702060506020403" pitchFamily="18" charset="0"/>
              </a:rPr>
              <a:t> </a:t>
            </a:r>
            <a:r>
              <a:rPr lang="en-US" sz="2400" dirty="0" err="1">
                <a:latin typeface="Adobe Garamond Pro Bold" panose="02020702060506020403" pitchFamily="18" charset="0"/>
              </a:rPr>
              <a:t>kesamaan</a:t>
            </a:r>
            <a:r>
              <a:rPr lang="en-US" sz="2400" dirty="0">
                <a:latin typeface="Adobe Garamond Pro Bold" panose="02020702060506020403" pitchFamily="18" charset="0"/>
              </a:rPr>
              <a:t> </a:t>
            </a:r>
            <a:r>
              <a:rPr lang="en-US" sz="2400" dirty="0" err="1">
                <a:latin typeface="Adobe Garamond Pro Bold" panose="02020702060506020403" pitchFamily="18" charset="0"/>
              </a:rPr>
              <a:t>hak</a:t>
            </a:r>
            <a:r>
              <a:rPr lang="en-US" sz="2400" dirty="0" smtClean="0">
                <a:latin typeface="Adobe Garamond Pro Bold" panose="02020702060506020403" pitchFamily="18" charset="0"/>
              </a:rPr>
              <a:t>.</a:t>
            </a:r>
          </a:p>
          <a:p>
            <a:pPr marL="285750" indent="-285750" algn="just">
              <a:buFont typeface="Wingdings" panose="05000000000000000000" pitchFamily="2" charset="2"/>
              <a:buChar char="Ø"/>
            </a:pPr>
            <a:endParaRPr lang="en-US" sz="2400" dirty="0">
              <a:latin typeface="Adobe Garamond Pro Bold" panose="02020702060506020403" pitchFamily="18" charset="0"/>
            </a:endParaRPr>
          </a:p>
          <a:p>
            <a:pPr algn="just"/>
            <a:r>
              <a:rPr lang="en-US" sz="2400" dirty="0" err="1" smtClean="0">
                <a:solidFill>
                  <a:schemeClr val="accent2">
                    <a:lumMod val="50000"/>
                  </a:schemeClr>
                </a:solidFill>
                <a:latin typeface="Adobe Garamond Pro Bold" panose="02020702060506020403" pitchFamily="18" charset="0"/>
              </a:rPr>
              <a:t>Hak</a:t>
            </a:r>
            <a:r>
              <a:rPr lang="en-US" sz="2400" dirty="0" smtClean="0">
                <a:solidFill>
                  <a:schemeClr val="accent2">
                    <a:lumMod val="50000"/>
                  </a:schemeClr>
                </a:solidFill>
                <a:latin typeface="Adobe Garamond Pro Bold" panose="02020702060506020403" pitchFamily="18" charset="0"/>
              </a:rPr>
              <a:t> </a:t>
            </a:r>
            <a:r>
              <a:rPr lang="en-US" sz="2400" dirty="0" err="1" smtClean="0">
                <a:solidFill>
                  <a:schemeClr val="accent2">
                    <a:lumMod val="50000"/>
                  </a:schemeClr>
                </a:solidFill>
                <a:latin typeface="Adobe Garamond Pro Bold" panose="02020702060506020403" pitchFamily="18" charset="0"/>
              </a:rPr>
              <a:t>perempuan</a:t>
            </a:r>
            <a:r>
              <a:rPr lang="en-US" sz="2400" dirty="0" smtClean="0">
                <a:solidFill>
                  <a:schemeClr val="accent2">
                    <a:lumMod val="50000"/>
                  </a:schemeClr>
                </a:solidFill>
                <a:latin typeface="Adobe Garamond Pro Bold" panose="02020702060506020403" pitchFamily="18" charset="0"/>
              </a:rPr>
              <a:t> </a:t>
            </a:r>
            <a:r>
              <a:rPr lang="en-US" sz="2400" dirty="0" err="1" smtClean="0">
                <a:solidFill>
                  <a:schemeClr val="accent2">
                    <a:lumMod val="50000"/>
                  </a:schemeClr>
                </a:solidFill>
                <a:latin typeface="Adobe Garamond Pro Bold" panose="02020702060506020403" pitchFamily="18" charset="0"/>
              </a:rPr>
              <a:t>Disabilitas</a:t>
            </a:r>
            <a:r>
              <a:rPr lang="en-US" sz="2400" dirty="0" smtClean="0">
                <a:solidFill>
                  <a:schemeClr val="accent2">
                    <a:lumMod val="50000"/>
                  </a:schemeClr>
                </a:solidFill>
                <a:latin typeface="Adobe Garamond Pro Bold" panose="02020702060506020403" pitchFamily="18" charset="0"/>
              </a:rPr>
              <a:t> :</a:t>
            </a:r>
          </a:p>
          <a:p>
            <a:pPr algn="just"/>
            <a:endParaRPr lang="en-US" sz="2400" dirty="0" smtClean="0">
              <a:solidFill>
                <a:schemeClr val="accent2">
                  <a:lumMod val="50000"/>
                </a:schemeClr>
              </a:solidFill>
              <a:latin typeface="Adobe Garamond Pro Bold" panose="02020702060506020403" pitchFamily="18" charset="0"/>
            </a:endParaRPr>
          </a:p>
          <a:p>
            <a:pPr marL="285750" indent="-285750" algn="just">
              <a:buFont typeface="Wingdings" panose="05000000000000000000" pitchFamily="2" charset="2"/>
              <a:buChar char="ü"/>
            </a:pPr>
            <a:r>
              <a:rPr lang="en-US" sz="2400" dirty="0" err="1" smtClean="0">
                <a:latin typeface="Adobe Garamond Pro Bold" panose="02020702060506020403" pitchFamily="18" charset="0"/>
              </a:rPr>
              <a:t>Atas</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kesehatan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reproduksi</a:t>
            </a:r>
            <a:endParaRPr lang="en-US" sz="2400" dirty="0" smtClean="0">
              <a:latin typeface="Adobe Garamond Pro Bold" panose="02020702060506020403" pitchFamily="18" charset="0"/>
            </a:endParaRPr>
          </a:p>
          <a:p>
            <a:pPr marL="285750" indent="-285750" algn="just">
              <a:buFont typeface="Wingdings" panose="05000000000000000000" pitchFamily="2" charset="2"/>
              <a:buChar char="ü"/>
            </a:pPr>
            <a:r>
              <a:rPr lang="en-US" sz="2400" dirty="0" err="1" smtClean="0">
                <a:latin typeface="Adobe Garamond Pro Bold" panose="02020702060506020403" pitchFamily="18" charset="0"/>
              </a:rPr>
              <a:t>Menerima</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atau</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menolak</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penggunaan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alat</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kontrasepsi</a:t>
            </a:r>
            <a:endParaRPr lang="en-US" sz="2400" dirty="0" smtClean="0">
              <a:latin typeface="Adobe Garamond Pro Bold" panose="02020702060506020403" pitchFamily="18" charset="0"/>
            </a:endParaRPr>
          </a:p>
          <a:p>
            <a:pPr marL="285750" indent="-285750" algn="just">
              <a:buFont typeface="Wingdings" panose="05000000000000000000" pitchFamily="2" charset="2"/>
              <a:buChar char="ü"/>
            </a:pPr>
            <a:r>
              <a:rPr lang="en-US" sz="2400" dirty="0" err="1" smtClean="0">
                <a:latin typeface="Adobe Garamond Pro Bold" panose="02020702060506020403" pitchFamily="18" charset="0"/>
              </a:rPr>
              <a:t>Mendapatkan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perlindungan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lebih</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dari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perlakuan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diskriminasi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berlapis.dan</a:t>
            </a:r>
            <a:endParaRPr lang="en-US" sz="2400" dirty="0" smtClean="0">
              <a:latin typeface="Adobe Garamond Pro Bold" panose="02020702060506020403" pitchFamily="18" charset="0"/>
            </a:endParaRPr>
          </a:p>
          <a:p>
            <a:pPr marL="285750" indent="-285750" algn="just">
              <a:buFont typeface="Wingdings" panose="05000000000000000000" pitchFamily="2" charset="2"/>
              <a:buChar char="ü"/>
            </a:pPr>
            <a:r>
              <a:rPr lang="en-US" sz="2400" dirty="0" err="1" smtClean="0">
                <a:latin typeface="Adobe Garamond Pro Bold" panose="02020702060506020403" pitchFamily="18" charset="0"/>
              </a:rPr>
              <a:t>Untuk</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mendapatkan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perlindungan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lebih</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dari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tindak</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kekerasan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termasuk</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kekerasandan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eksploitasi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seksual</a:t>
            </a:r>
            <a:r>
              <a:rPr lang="en-US" sz="2400" dirty="0" smtClean="0">
                <a:latin typeface="Adobe Garamond Pro Bold" panose="02020702060506020403" pitchFamily="18" charset="0"/>
              </a:rPr>
              <a:t>.</a:t>
            </a:r>
          </a:p>
          <a:p>
            <a:pPr marL="285750" indent="-285750">
              <a:buFont typeface="Wingdings" panose="05000000000000000000" pitchFamily="2" charset="2"/>
              <a:buChar char="ü"/>
            </a:pPr>
            <a:endParaRPr lang="en-US" sz="2400" dirty="0" smtClean="0">
              <a:latin typeface="Adobe Garamond Pro Bold" panose="02020702060506020403" pitchFamily="18" charset="0"/>
            </a:endParaRPr>
          </a:p>
          <a:p>
            <a:pPr algn="ctr"/>
            <a:endParaRPr lang="en-US" dirty="0">
              <a:solidFill>
                <a:schemeClr val="accent2">
                  <a:lumMod val="50000"/>
                </a:schemeClr>
              </a:solidFill>
            </a:endParaRPr>
          </a:p>
        </p:txBody>
      </p:sp>
    </p:spTree>
    <p:extLst>
      <p:ext uri="{BB962C8B-B14F-4D97-AF65-F5344CB8AC3E}">
        <p14:creationId xmlns:p14="http://schemas.microsoft.com/office/powerpoint/2010/main" val="106675317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12091594" cy="3323987"/>
          </a:xfrm>
          <a:prstGeom prst="rect">
            <a:avLst/>
          </a:prstGeom>
        </p:spPr>
        <p:txBody>
          <a:bodyPr wrap="square">
            <a:spAutoFit/>
          </a:bodyPr>
          <a:lstStyle/>
          <a:p>
            <a:pPr algn="ctr"/>
            <a:r>
              <a:rPr lang="en-US" sz="3200" dirty="0" err="1" smtClean="0">
                <a:latin typeface="Adobe Garamond Pro Bold" panose="02020702060506020403" pitchFamily="18" charset="0"/>
              </a:rPr>
              <a:t>Disabilitas</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menurut</a:t>
            </a:r>
            <a:r>
              <a:rPr lang="en-US" sz="3200" dirty="0" smtClean="0">
                <a:latin typeface="Adobe Garamond Pro Bold" panose="02020702060506020403" pitchFamily="18" charset="0"/>
              </a:rPr>
              <a:t> UU NO. 8 </a:t>
            </a:r>
            <a:r>
              <a:rPr lang="en-US" sz="3200" dirty="0" err="1" smtClean="0">
                <a:latin typeface="Adobe Garamond Pro Bold" panose="02020702060506020403" pitchFamily="18" charset="0"/>
              </a:rPr>
              <a:t>Tahun</a:t>
            </a:r>
            <a:r>
              <a:rPr lang="en-US" sz="3200" dirty="0" smtClean="0">
                <a:latin typeface="Adobe Garamond Pro Bold" panose="02020702060506020403" pitchFamily="18" charset="0"/>
              </a:rPr>
              <a:t> 2016 </a:t>
            </a:r>
            <a:r>
              <a:rPr lang="en-US" sz="3200" dirty="0" err="1" smtClean="0">
                <a:latin typeface="Adobe Garamond Pro Bold" panose="02020702060506020403" pitchFamily="18" charset="0"/>
              </a:rPr>
              <a:t>terbagi</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atas</a:t>
            </a:r>
            <a:endParaRPr lang="en-US" sz="3200" dirty="0" smtClean="0">
              <a:latin typeface="Adobe Garamond Pro Bold" panose="02020702060506020403" pitchFamily="18" charset="0"/>
            </a:endParaRPr>
          </a:p>
          <a:p>
            <a:endParaRPr lang="en-US" sz="3200" dirty="0" smtClean="0">
              <a:latin typeface="Adobe Garamond Pro Bold" panose="02020702060506020403" pitchFamily="18" charset="0"/>
            </a:endParaRPr>
          </a:p>
          <a:p>
            <a:pPr marL="457200" indent="-457200">
              <a:buFont typeface="Wingdings" panose="05000000000000000000" pitchFamily="2" charset="2"/>
              <a:buChar char="Ø"/>
            </a:pPr>
            <a:r>
              <a:rPr lang="en-US" sz="3200" dirty="0" err="1" smtClean="0">
                <a:latin typeface="Adobe Garamond Pro Bold" panose="02020702060506020403" pitchFamily="18" charset="0"/>
              </a:rPr>
              <a:t>Disabilitas</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sensorik</a:t>
            </a:r>
            <a:endParaRPr lang="en-US" sz="3200" dirty="0" smtClean="0">
              <a:latin typeface="Adobe Garamond Pro Bold" panose="02020702060506020403" pitchFamily="18" charset="0"/>
            </a:endParaRPr>
          </a:p>
          <a:p>
            <a:pPr marL="457200" indent="-457200">
              <a:buFont typeface="Wingdings" panose="05000000000000000000" pitchFamily="2" charset="2"/>
              <a:buChar char="Ø"/>
            </a:pPr>
            <a:r>
              <a:rPr lang="en-US" sz="3200" dirty="0" err="1" smtClean="0">
                <a:latin typeface="Adobe Garamond Pro Bold" panose="02020702060506020403" pitchFamily="18" charset="0"/>
              </a:rPr>
              <a:t>Disabilitas</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fisik</a:t>
            </a:r>
            <a:endParaRPr lang="en-US" sz="3200" dirty="0" smtClean="0">
              <a:latin typeface="Adobe Garamond Pro Bold" panose="02020702060506020403" pitchFamily="18" charset="0"/>
            </a:endParaRPr>
          </a:p>
          <a:p>
            <a:pPr marL="457200" indent="-457200">
              <a:buFont typeface="Wingdings" panose="05000000000000000000" pitchFamily="2" charset="2"/>
              <a:buChar char="Ø"/>
            </a:pPr>
            <a:r>
              <a:rPr lang="en-US" sz="3200" dirty="0" err="1" smtClean="0">
                <a:latin typeface="Adobe Garamond Pro Bold" panose="02020702060506020403" pitchFamily="18" charset="0"/>
              </a:rPr>
              <a:t>Disabilitas</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intelektual</a:t>
            </a:r>
            <a:endParaRPr lang="en-US" sz="3200" dirty="0" smtClean="0">
              <a:latin typeface="Adobe Garamond Pro Bold" panose="02020702060506020403" pitchFamily="18" charset="0"/>
            </a:endParaRPr>
          </a:p>
          <a:p>
            <a:pPr marL="457200" indent="-457200">
              <a:buFont typeface="Wingdings" panose="05000000000000000000" pitchFamily="2" charset="2"/>
              <a:buChar char="Ø"/>
            </a:pPr>
            <a:r>
              <a:rPr lang="en-US" sz="3200" dirty="0" err="1" smtClean="0">
                <a:latin typeface="Adobe Garamond Pro Bold" panose="02020702060506020403" pitchFamily="18" charset="0"/>
              </a:rPr>
              <a:t>Disabilitas</a:t>
            </a:r>
            <a:r>
              <a:rPr lang="en-US" sz="3200" dirty="0" smtClean="0">
                <a:latin typeface="Adobe Garamond Pro Bold" panose="02020702060506020403" pitchFamily="18" charset="0"/>
              </a:rPr>
              <a:t> mental</a:t>
            </a:r>
          </a:p>
          <a:p>
            <a:endParaRPr lang="en-US" dirty="0"/>
          </a:p>
        </p:txBody>
      </p:sp>
    </p:spTree>
    <p:extLst>
      <p:ext uri="{BB962C8B-B14F-4D97-AF65-F5344CB8AC3E}">
        <p14:creationId xmlns:p14="http://schemas.microsoft.com/office/powerpoint/2010/main" val="695243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1" cy="5539978"/>
          </a:xfrm>
          <a:prstGeom prst="rect">
            <a:avLst/>
          </a:prstGeom>
        </p:spPr>
        <p:txBody>
          <a:bodyPr wrap="square">
            <a:spAutoFit/>
          </a:bodyPr>
          <a:lstStyle/>
          <a:p>
            <a:pPr marL="457200" indent="-457200" algn="just">
              <a:buFont typeface="Wingdings" panose="05000000000000000000" pitchFamily="2" charset="2"/>
              <a:buChar char="Ø"/>
            </a:pP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sensorik</a:t>
            </a:r>
            <a:endParaRPr lang="en-US" sz="2000" dirty="0" smtClean="0">
              <a:latin typeface="Adobe Garamond Pro Bold" panose="02020702060506020403" pitchFamily="18" charset="0"/>
            </a:endParaRPr>
          </a:p>
          <a:p>
            <a:pPr algn="just"/>
            <a:r>
              <a:rPr lang="en-US" sz="2000" dirty="0" err="1" smtClean="0">
                <a:latin typeface="Adobe Garamond Pro Bold" panose="02020702060506020403" pitchFamily="18" charset="0"/>
              </a:rPr>
              <a:t>Terganggunya</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salah</a:t>
            </a:r>
            <a:r>
              <a:rPr lang="en-US" sz="2000" dirty="0">
                <a:latin typeface="Adobe Garamond Pro Bold" panose="02020702060506020403" pitchFamily="18" charset="0"/>
              </a:rPr>
              <a:t> </a:t>
            </a:r>
            <a:r>
              <a:rPr lang="en-US" sz="2000" dirty="0" err="1">
                <a:latin typeface="Adobe Garamond Pro Bold" panose="02020702060506020403" pitchFamily="18" charset="0"/>
              </a:rPr>
              <a:t>satu</a:t>
            </a:r>
            <a:r>
              <a:rPr lang="en-US" sz="2000" dirty="0">
                <a:latin typeface="Adobe Garamond Pro Bold" panose="02020702060506020403" pitchFamily="18" charset="0"/>
              </a:rPr>
              <a:t> </a:t>
            </a:r>
            <a:r>
              <a:rPr lang="en-US" sz="2000" dirty="0" err="1">
                <a:latin typeface="Adobe Garamond Pro Bold" panose="02020702060506020403" pitchFamily="18" charset="0"/>
              </a:rPr>
              <a:t>fungsi</a:t>
            </a:r>
            <a:r>
              <a:rPr lang="en-US" sz="2000" dirty="0">
                <a:latin typeface="Adobe Garamond Pro Bold" panose="02020702060506020403" pitchFamily="18" charset="0"/>
              </a:rPr>
              <a:t> </a:t>
            </a:r>
            <a:r>
              <a:rPr lang="en-US" sz="2000" dirty="0" err="1">
                <a:latin typeface="Adobe Garamond Pro Bold" panose="02020702060506020403" pitchFamily="18" charset="0"/>
              </a:rPr>
              <a:t>dari</a:t>
            </a:r>
            <a:r>
              <a:rPr lang="en-US" sz="2000" dirty="0">
                <a:latin typeface="Adobe Garamond Pro Bold" panose="02020702060506020403" pitchFamily="18" charset="0"/>
              </a:rPr>
              <a:t> </a:t>
            </a:r>
            <a:r>
              <a:rPr lang="en-US" sz="2000" dirty="0" err="1">
                <a:latin typeface="Adobe Garamond Pro Bold" panose="02020702060506020403" pitchFamily="18" charset="0"/>
              </a:rPr>
              <a:t>panca</a:t>
            </a:r>
            <a:r>
              <a:rPr lang="en-US" sz="2000" dirty="0">
                <a:latin typeface="Adobe Garamond Pro Bold" panose="02020702060506020403" pitchFamily="18" charset="0"/>
              </a:rPr>
              <a:t> </a:t>
            </a:r>
            <a:r>
              <a:rPr lang="en-US" sz="2000" dirty="0" err="1">
                <a:latin typeface="Adobe Garamond Pro Bold" panose="02020702060506020403" pitchFamily="18" charset="0"/>
              </a:rPr>
              <a:t>indera</a:t>
            </a:r>
            <a:r>
              <a:rPr lang="en-US" sz="2000" dirty="0">
                <a:latin typeface="Adobe Garamond Pro Bold" panose="02020702060506020403" pitchFamily="18" charset="0"/>
              </a:rPr>
              <a:t> </a:t>
            </a:r>
            <a:r>
              <a:rPr lang="en-US" sz="2000" dirty="0" err="1">
                <a:latin typeface="Adobe Garamond Pro Bold" panose="02020702060506020403" pitchFamily="18" charset="0"/>
              </a:rPr>
              <a:t>antara</a:t>
            </a:r>
            <a:r>
              <a:rPr lang="en-US" sz="2000" dirty="0">
                <a:latin typeface="Adobe Garamond Pro Bold" panose="02020702060506020403" pitchFamily="18" charset="0"/>
              </a:rPr>
              <a:t> lain </a:t>
            </a: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err="1">
                <a:latin typeface="Adobe Garamond Pro Bold" panose="02020702060506020403" pitchFamily="18" charset="0"/>
              </a:rPr>
              <a:t>netra</a:t>
            </a:r>
            <a:r>
              <a:rPr lang="en-US" sz="2000" dirty="0">
                <a:latin typeface="Adobe Garamond Pro Bold" panose="02020702060506020403" pitchFamily="18" charset="0"/>
              </a:rPr>
              <a:t>, </a:t>
            </a:r>
            <a:r>
              <a:rPr lang="en-US" sz="2000" dirty="0" err="1">
                <a:latin typeface="Adobe Garamond Pro Bold" panose="02020702060506020403" pitchFamily="18" charset="0"/>
              </a:rPr>
              <a:t>rungu</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wicara</a:t>
            </a:r>
            <a:r>
              <a:rPr lang="en-US" sz="2000" dirty="0">
                <a:latin typeface="Adobe Garamond Pro Bold" panose="02020702060506020403" pitchFamily="18" charset="0"/>
              </a:rPr>
              <a:t>.</a:t>
            </a:r>
            <a:r>
              <a:rPr lang="en-US" sz="2000" dirty="0" smtClean="0">
                <a:latin typeface="Adobe Garamond Pro Bold" panose="02020702060506020403" pitchFamily="18" charset="0"/>
              </a:rPr>
              <a:t> </a:t>
            </a:r>
          </a:p>
          <a:p>
            <a:pPr algn="just"/>
            <a:endParaRPr lang="en-US" sz="20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fisik</a:t>
            </a:r>
            <a:endParaRPr lang="en-US" sz="2000" dirty="0" smtClean="0">
              <a:latin typeface="Adobe Garamond Pro Bold" panose="02020702060506020403" pitchFamily="18" charset="0"/>
            </a:endParaRPr>
          </a:p>
          <a:p>
            <a:pPr algn="just"/>
            <a:r>
              <a:rPr lang="en-US" sz="2000" dirty="0" err="1" smtClean="0">
                <a:latin typeface="Adobe Garamond Pro Bold" panose="02020702060506020403" pitchFamily="18" charset="0"/>
              </a:rPr>
              <a:t>Terganggunya</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fungsi</a:t>
            </a:r>
            <a:r>
              <a:rPr lang="en-US" sz="2000" dirty="0">
                <a:latin typeface="Adobe Garamond Pro Bold" panose="02020702060506020403" pitchFamily="18" charset="0"/>
              </a:rPr>
              <a:t> </a:t>
            </a:r>
            <a:r>
              <a:rPr lang="en-US" sz="2000" dirty="0" err="1">
                <a:latin typeface="Adobe Garamond Pro Bold" panose="02020702060506020403" pitchFamily="18" charset="0"/>
              </a:rPr>
              <a:t>gerak</a:t>
            </a:r>
            <a:r>
              <a:rPr lang="en-US" sz="2000" dirty="0">
                <a:latin typeface="Adobe Garamond Pro Bold" panose="02020702060506020403" pitchFamily="18" charset="0"/>
              </a:rPr>
              <a:t> </a:t>
            </a:r>
            <a:r>
              <a:rPr lang="en-US" sz="2000" dirty="0" err="1">
                <a:latin typeface="Adobe Garamond Pro Bold" panose="02020702060506020403" pitchFamily="18" charset="0"/>
              </a:rPr>
              <a:t>antara</a:t>
            </a:r>
            <a:r>
              <a:rPr lang="en-US" sz="2000" dirty="0">
                <a:latin typeface="Adobe Garamond Pro Bold" panose="02020702060506020403" pitchFamily="18" charset="0"/>
              </a:rPr>
              <a:t> lain </a:t>
            </a:r>
            <a:r>
              <a:rPr lang="en-US" sz="2000" dirty="0" err="1">
                <a:latin typeface="Adobe Garamond Pro Bold" panose="02020702060506020403" pitchFamily="18" charset="0"/>
              </a:rPr>
              <a:t>lumpuh</a:t>
            </a:r>
            <a:r>
              <a:rPr lang="en-US" sz="2000" dirty="0">
                <a:latin typeface="Adobe Garamond Pro Bold" panose="02020702060506020403" pitchFamily="18" charset="0"/>
              </a:rPr>
              <a:t> </a:t>
            </a:r>
            <a:r>
              <a:rPr lang="en-US" sz="2000" dirty="0" err="1">
                <a:latin typeface="Adobe Garamond Pro Bold" panose="02020702060506020403" pitchFamily="18" charset="0"/>
              </a:rPr>
              <a:t>layu</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kaku</a:t>
            </a:r>
            <a:r>
              <a:rPr lang="en-US" sz="2000" dirty="0">
                <a:latin typeface="Adobe Garamond Pro Bold" panose="02020702060506020403" pitchFamily="18" charset="0"/>
              </a:rPr>
              <a:t>, </a:t>
            </a:r>
            <a:r>
              <a:rPr lang="en-US" sz="2000" dirty="0" err="1">
                <a:latin typeface="Adobe Garamond Pro Bold" panose="02020702060506020403" pitchFamily="18" charset="0"/>
              </a:rPr>
              <a:t>paraplegi</a:t>
            </a:r>
            <a:r>
              <a:rPr lang="en-US" sz="2000" dirty="0">
                <a:latin typeface="Adobe Garamond Pro Bold" panose="02020702060506020403" pitchFamily="18" charset="0"/>
              </a:rPr>
              <a:t>, cerebral palsy (CP), </a:t>
            </a:r>
            <a:r>
              <a:rPr lang="en-US" sz="2000" dirty="0" err="1">
                <a:latin typeface="Adobe Garamond Pro Bold" panose="02020702060506020403" pitchFamily="18" charset="0"/>
              </a:rPr>
              <a:t>akibat</a:t>
            </a:r>
            <a:r>
              <a:rPr lang="en-US" sz="2000" dirty="0">
                <a:latin typeface="Adobe Garamond Pro Bold" panose="02020702060506020403" pitchFamily="18" charset="0"/>
              </a:rPr>
              <a:t> </a:t>
            </a:r>
            <a:r>
              <a:rPr lang="en-US" sz="2000" dirty="0" err="1">
                <a:latin typeface="Adobe Garamond Pro Bold" panose="02020702060506020403" pitchFamily="18" charset="0"/>
              </a:rPr>
              <a:t>amputasi</a:t>
            </a:r>
            <a:r>
              <a:rPr lang="en-US" sz="2000" dirty="0">
                <a:latin typeface="Adobe Garamond Pro Bold" panose="02020702060506020403" pitchFamily="18" charset="0"/>
              </a:rPr>
              <a:t>, stroke, </a:t>
            </a:r>
            <a:r>
              <a:rPr lang="en-US" sz="2000" dirty="0" err="1">
                <a:latin typeface="Adobe Garamond Pro Bold" panose="02020702060506020403" pitchFamily="18" charset="0"/>
              </a:rPr>
              <a:t>kusta</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lain-lain. </a:t>
            </a:r>
            <a:endParaRPr lang="en-US" sz="2000" dirty="0" smtClean="0">
              <a:latin typeface="Adobe Garamond Pro Bold" panose="02020702060506020403" pitchFamily="18" charset="0"/>
            </a:endParaRPr>
          </a:p>
          <a:p>
            <a:pPr algn="just"/>
            <a:endParaRPr lang="en-US" sz="20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intelektual</a:t>
            </a:r>
            <a:endParaRPr lang="en-US" sz="2000" dirty="0" smtClean="0">
              <a:latin typeface="Adobe Garamond Pro Bold" panose="02020702060506020403" pitchFamily="18" charset="0"/>
            </a:endParaRPr>
          </a:p>
          <a:p>
            <a:pPr algn="just"/>
            <a:r>
              <a:rPr lang="en-US" sz="2000" dirty="0" err="1" smtClean="0">
                <a:latin typeface="Adobe Garamond Pro Bold" panose="02020702060506020403" pitchFamily="18" charset="0"/>
              </a:rPr>
              <a:t>Terganggunya</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perkembangan</a:t>
            </a:r>
            <a:r>
              <a:rPr lang="en-US" sz="2000" dirty="0" smtClean="0">
                <a:latin typeface="Adobe Garamond Pro Bold" panose="02020702060506020403" pitchFamily="18" charset="0"/>
              </a:rPr>
              <a:t> mental yang </a:t>
            </a:r>
            <a:r>
              <a:rPr lang="en-US" sz="2000" dirty="0" err="1" smtClean="0">
                <a:latin typeface="Adobe Garamond Pro Bold" panose="02020702060506020403" pitchFamily="18" charset="0"/>
              </a:rPr>
              <a:t>secara</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prinsip</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ditandai</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oleh</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deteriorasi</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fungsi</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konkrit</a:t>
            </a:r>
            <a:r>
              <a:rPr lang="en-US" sz="2000" dirty="0" smtClean="0">
                <a:latin typeface="Adobe Garamond Pro Bold" panose="02020702060506020403" pitchFamily="18" charset="0"/>
              </a:rPr>
              <a:t> di </a:t>
            </a:r>
            <a:r>
              <a:rPr lang="en-US" sz="2000" dirty="0" err="1" smtClean="0">
                <a:latin typeface="Adobe Garamond Pro Bold" panose="02020702060506020403" pitchFamily="18" charset="0"/>
              </a:rPr>
              <a:t>setiap</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tahap</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perkembangan</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dan</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berkontribusi</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pada</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seluruh</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tingkat</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intelegensi</a:t>
            </a:r>
            <a:r>
              <a:rPr lang="en-US" sz="2000" dirty="0" smtClean="0">
                <a:latin typeface="Adobe Garamond Pro Bold" panose="02020702060506020403" pitchFamily="18" charset="0"/>
              </a:rPr>
              <a:t> (</a:t>
            </a:r>
            <a:r>
              <a:rPr lang="en-US" sz="2000" dirty="0" err="1" smtClean="0">
                <a:latin typeface="Adobe Garamond Pro Bold" panose="02020702060506020403" pitchFamily="18" charset="0"/>
              </a:rPr>
              <a:t>kecerdasan</a:t>
            </a:r>
            <a:r>
              <a:rPr lang="en-US" sz="2000" dirty="0" smtClean="0">
                <a:latin typeface="Adobe Garamond Pro Bold" panose="02020702060506020403" pitchFamily="18" charset="0"/>
              </a:rPr>
              <a:t>).</a:t>
            </a:r>
          </a:p>
          <a:p>
            <a:pPr algn="just"/>
            <a:endParaRPr lang="en-US" sz="20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smtClean="0">
                <a:latin typeface="Adobe Garamond Pro Bold" panose="02020702060506020403" pitchFamily="18" charset="0"/>
              </a:rPr>
              <a:t>mental</a:t>
            </a:r>
          </a:p>
          <a:p>
            <a:pPr algn="just"/>
            <a:r>
              <a:rPr lang="en-US" sz="2000" dirty="0" err="1">
                <a:latin typeface="Adobe Garamond Pro Bold" panose="02020702060506020403" pitchFamily="18" charset="0"/>
              </a:rPr>
              <a:t>terganggunya</a:t>
            </a:r>
            <a:r>
              <a:rPr lang="en-US" sz="2000" dirty="0">
                <a:latin typeface="Adobe Garamond Pro Bold" panose="02020702060506020403" pitchFamily="18" charset="0"/>
              </a:rPr>
              <a:t> </a:t>
            </a:r>
            <a:r>
              <a:rPr lang="en-US" sz="2000" dirty="0" err="1">
                <a:latin typeface="Adobe Garamond Pro Bold" panose="02020702060506020403" pitchFamily="18" charset="0"/>
              </a:rPr>
              <a:t>fungsi</a:t>
            </a:r>
            <a:r>
              <a:rPr lang="en-US" sz="2000" dirty="0">
                <a:latin typeface="Adobe Garamond Pro Bold" panose="02020702060506020403" pitchFamily="18" charset="0"/>
              </a:rPr>
              <a:t> </a:t>
            </a:r>
            <a:r>
              <a:rPr lang="en-US" sz="2000" dirty="0" err="1">
                <a:latin typeface="Adobe Garamond Pro Bold" panose="02020702060506020403" pitchFamily="18" charset="0"/>
              </a:rPr>
              <a:t>pikir</a:t>
            </a:r>
            <a:r>
              <a:rPr lang="en-US" sz="2000" dirty="0">
                <a:latin typeface="Adobe Garamond Pro Bold" panose="02020702060506020403" pitchFamily="18" charset="0"/>
              </a:rPr>
              <a:t>, </a:t>
            </a:r>
            <a:r>
              <a:rPr lang="en-US" sz="2000" dirty="0" err="1">
                <a:latin typeface="Adobe Garamond Pro Bold" panose="02020702060506020403" pitchFamily="18" charset="0"/>
              </a:rPr>
              <a:t>emosi</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perilaku</a:t>
            </a:r>
            <a:r>
              <a:rPr lang="en-US" sz="2000" dirty="0">
                <a:latin typeface="Adobe Garamond Pro Bold" panose="02020702060506020403" pitchFamily="18" charset="0"/>
              </a:rPr>
              <a:t> </a:t>
            </a:r>
            <a:r>
              <a:rPr lang="en-US" sz="2000" dirty="0" err="1">
                <a:latin typeface="Adobe Garamond Pro Bold" panose="02020702060506020403" pitchFamily="18" charset="0"/>
              </a:rPr>
              <a:t>antara</a:t>
            </a:r>
            <a:r>
              <a:rPr lang="en-US" sz="2000" dirty="0">
                <a:latin typeface="Adobe Garamond Pro Bold" panose="02020702060506020403" pitchFamily="18" charset="0"/>
              </a:rPr>
              <a:t> lain: </a:t>
            </a:r>
            <a:endParaRPr lang="en-US" sz="2000" dirty="0" smtClean="0">
              <a:latin typeface="Adobe Garamond Pro Bold" panose="02020702060506020403" pitchFamily="18" charset="0"/>
            </a:endParaRPr>
          </a:p>
          <a:p>
            <a:pPr marL="285750" indent="-285750" algn="just">
              <a:buFontTx/>
              <a:buChar char="-"/>
            </a:pPr>
            <a:r>
              <a:rPr lang="en-US" sz="2000" dirty="0" err="1" smtClean="0">
                <a:latin typeface="Adobe Garamond Pro Bold" panose="02020702060506020403" pitchFamily="18" charset="0"/>
              </a:rPr>
              <a:t>psikososial</a:t>
            </a:r>
            <a:r>
              <a:rPr lang="en-US" sz="2000" dirty="0">
                <a:latin typeface="Adobe Garamond Pro Bold" panose="02020702060506020403" pitchFamily="18" charset="0"/>
              </a:rPr>
              <a:t>, </a:t>
            </a:r>
            <a:r>
              <a:rPr lang="en-US" sz="2000" dirty="0" err="1">
                <a:latin typeface="Adobe Garamond Pro Bold" panose="02020702060506020403" pitchFamily="18" charset="0"/>
              </a:rPr>
              <a:t>misalnya</a:t>
            </a:r>
            <a:r>
              <a:rPr lang="en-US" sz="2000" dirty="0">
                <a:latin typeface="Adobe Garamond Pro Bold" panose="02020702060506020403" pitchFamily="18" charset="0"/>
              </a:rPr>
              <a:t> </a:t>
            </a:r>
            <a:r>
              <a:rPr lang="en-US" sz="2000" dirty="0" err="1">
                <a:latin typeface="Adobe Garamond Pro Bold" panose="02020702060506020403" pitchFamily="18" charset="0"/>
              </a:rPr>
              <a:t>skizofrenia</a:t>
            </a:r>
            <a:r>
              <a:rPr lang="en-US" sz="2000" dirty="0">
                <a:latin typeface="Adobe Garamond Pro Bold" panose="02020702060506020403" pitchFamily="18" charset="0"/>
              </a:rPr>
              <a:t>, bipolar, </a:t>
            </a:r>
            <a:r>
              <a:rPr lang="en-US" sz="2000" dirty="0" err="1">
                <a:latin typeface="Adobe Garamond Pro Bold" panose="02020702060506020403" pitchFamily="18" charset="0"/>
              </a:rPr>
              <a:t>depresi</a:t>
            </a:r>
            <a:r>
              <a:rPr lang="en-US" sz="2000" dirty="0">
                <a:latin typeface="Adobe Garamond Pro Bold" panose="02020702060506020403" pitchFamily="18" charset="0"/>
              </a:rPr>
              <a:t>, </a:t>
            </a:r>
            <a:r>
              <a:rPr lang="en-US" sz="2000" dirty="0" err="1">
                <a:latin typeface="Adobe Garamond Pro Bold" panose="02020702060506020403" pitchFamily="18" charset="0"/>
              </a:rPr>
              <a:t>anxietas</a:t>
            </a:r>
            <a:r>
              <a:rPr lang="en-US" sz="2000" dirty="0">
                <a:latin typeface="Adobe Garamond Pro Bold" panose="02020702060506020403" pitchFamily="18" charset="0"/>
              </a:rPr>
              <a:t>, </a:t>
            </a:r>
            <a:r>
              <a:rPr lang="en-US" sz="2000" dirty="0" err="1">
                <a:latin typeface="Adobe Garamond Pro Bold" panose="02020702060506020403" pitchFamily="18" charset="0"/>
              </a:rPr>
              <a:t>gangguan</a:t>
            </a:r>
            <a:r>
              <a:rPr lang="en-US" sz="2000" dirty="0">
                <a:latin typeface="Adobe Garamond Pro Bold" panose="02020702060506020403" pitchFamily="18" charset="0"/>
              </a:rPr>
              <a:t> </a:t>
            </a:r>
            <a:r>
              <a:rPr lang="en-US" sz="2000" dirty="0" err="1">
                <a:latin typeface="Adobe Garamond Pro Bold" panose="02020702060506020403" pitchFamily="18" charset="0"/>
              </a:rPr>
              <a:t>kepribadian</a:t>
            </a:r>
            <a:r>
              <a:rPr lang="en-US" sz="2000" dirty="0">
                <a:latin typeface="Adobe Garamond Pro Bold" panose="02020702060506020403" pitchFamily="18" charset="0"/>
              </a:rPr>
              <a:t>. </a:t>
            </a:r>
            <a:endParaRPr lang="en-US" sz="2000" dirty="0" smtClean="0">
              <a:latin typeface="Adobe Garamond Pro Bold" panose="02020702060506020403" pitchFamily="18" charset="0"/>
            </a:endParaRPr>
          </a:p>
          <a:p>
            <a:pPr marL="285750" indent="-285750" algn="just">
              <a:buFontTx/>
              <a:buChar char="-"/>
            </a:pPr>
            <a:r>
              <a:rPr lang="en-US" sz="2000" dirty="0" err="1" smtClean="0">
                <a:latin typeface="Adobe Garamond Pro Bold" panose="02020702060506020403" pitchFamily="18" charset="0"/>
              </a:rPr>
              <a:t>disabilitas</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perkembangan</a:t>
            </a:r>
            <a:r>
              <a:rPr lang="en-US" sz="2000" dirty="0">
                <a:latin typeface="Adobe Garamond Pro Bold" panose="02020702060506020403" pitchFamily="18" charset="0"/>
              </a:rPr>
              <a:t> yang </a:t>
            </a:r>
            <a:r>
              <a:rPr lang="en-US" sz="2000" dirty="0" err="1">
                <a:latin typeface="Adobe Garamond Pro Bold" panose="02020702060506020403" pitchFamily="18" charset="0"/>
              </a:rPr>
              <a:t>berpengaruh</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kemampuan</a:t>
            </a:r>
            <a:r>
              <a:rPr lang="en-US" sz="2000" dirty="0">
                <a:latin typeface="Adobe Garamond Pro Bold" panose="02020702060506020403" pitchFamily="18" charset="0"/>
              </a:rPr>
              <a:t> </a:t>
            </a:r>
            <a:r>
              <a:rPr lang="en-US" sz="2000" dirty="0" err="1">
                <a:latin typeface="Adobe Garamond Pro Bold" panose="02020702060506020403" pitchFamily="18" charset="0"/>
              </a:rPr>
              <a:t>interaksi</a:t>
            </a:r>
            <a:r>
              <a:rPr lang="en-US" sz="2000" dirty="0">
                <a:latin typeface="Adobe Garamond Pro Bold" panose="02020702060506020403" pitchFamily="18" charset="0"/>
              </a:rPr>
              <a:t> </a:t>
            </a:r>
            <a:r>
              <a:rPr lang="en-US" sz="2000" dirty="0" err="1">
                <a:latin typeface="Adobe Garamond Pro Bold" panose="02020702060506020403" pitchFamily="18" charset="0"/>
              </a:rPr>
              <a:t>sosial</a:t>
            </a:r>
            <a:r>
              <a:rPr lang="en-US" sz="2000" dirty="0">
                <a:latin typeface="Adobe Garamond Pro Bold" panose="02020702060506020403" pitchFamily="18" charset="0"/>
              </a:rPr>
              <a:t>, </a:t>
            </a:r>
            <a:r>
              <a:rPr lang="en-US" sz="2000" dirty="0" err="1">
                <a:latin typeface="Adobe Garamond Pro Bold" panose="02020702060506020403" pitchFamily="18" charset="0"/>
              </a:rPr>
              <a:t>misalnya</a:t>
            </a:r>
            <a:r>
              <a:rPr lang="en-US" sz="2000" dirty="0">
                <a:latin typeface="Adobe Garamond Pro Bold" panose="02020702060506020403" pitchFamily="18" charset="0"/>
              </a:rPr>
              <a:t> </a:t>
            </a:r>
            <a:r>
              <a:rPr lang="en-US" sz="2000" dirty="0" err="1">
                <a:latin typeface="Adobe Garamond Pro Bold" panose="02020702060506020403" pitchFamily="18" charset="0"/>
              </a:rPr>
              <a:t>autis</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hiperaktif</a:t>
            </a:r>
            <a:r>
              <a:rPr lang="en-US" sz="2000" dirty="0">
                <a:latin typeface="Adobe Garamond Pro Bold" panose="02020702060506020403" pitchFamily="18" charset="0"/>
              </a:rPr>
              <a:t>.</a:t>
            </a:r>
          </a:p>
          <a:p>
            <a:endParaRPr lang="en-US" dirty="0" smtClean="0"/>
          </a:p>
          <a:p>
            <a:endParaRPr lang="en-US" dirty="0" smtClean="0"/>
          </a:p>
          <a:p>
            <a:endParaRPr lang="en-US" dirty="0"/>
          </a:p>
        </p:txBody>
      </p:sp>
    </p:spTree>
    <p:extLst>
      <p:ext uri="{BB962C8B-B14F-4D97-AF65-F5344CB8AC3E}">
        <p14:creationId xmlns:p14="http://schemas.microsoft.com/office/powerpoint/2010/main" val="88881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32092"/>
          </a:xfrm>
          <a:prstGeom prst="rect">
            <a:avLst/>
          </a:prstGeom>
        </p:spPr>
        <p:txBody>
          <a:bodyPr wrap="square">
            <a:spAutoFit/>
          </a:bodyPr>
          <a:lstStyle/>
          <a:p>
            <a:pPr algn="ctr"/>
            <a:r>
              <a:rPr lang="en-US" sz="2800" dirty="0" err="1" smtClean="0">
                <a:solidFill>
                  <a:schemeClr val="accent1"/>
                </a:solidFill>
                <a:latin typeface="Adobe Garamond Pro Bold" panose="02020702060506020403" pitchFamily="18" charset="0"/>
              </a:rPr>
              <a:t>Kerentanan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Penyandang</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Disabilitas</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Dalam</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Kesehatan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Reproduksi</a:t>
            </a:r>
            <a:endParaRPr lang="en-US" sz="2800" dirty="0" smtClean="0">
              <a:solidFill>
                <a:schemeClr val="accent1"/>
              </a:solidFill>
              <a:latin typeface="Adobe Garamond Pro Bold" panose="02020702060506020403" pitchFamily="18" charset="0"/>
            </a:endParaRPr>
          </a:p>
          <a:p>
            <a:pPr algn="ctr"/>
            <a:endParaRPr lang="en-US" sz="2800" dirty="0" smtClean="0">
              <a:solidFill>
                <a:schemeClr val="accent1"/>
              </a:solidFill>
              <a:latin typeface="Adobe Garamond Pro Bold" panose="02020702060506020403" pitchFamily="18" charset="0"/>
            </a:endParaRPr>
          </a:p>
          <a:p>
            <a:pPr algn="just"/>
            <a:r>
              <a:rPr lang="en-US" sz="2800" dirty="0" err="1" smtClean="0">
                <a:solidFill>
                  <a:schemeClr val="accent2"/>
                </a:solidFill>
                <a:latin typeface="Adobe Garamond Pro Bold" panose="02020702060506020403" pitchFamily="18" charset="0"/>
              </a:rPr>
              <a:t>Disabilitas</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sensorik</a:t>
            </a:r>
            <a:endParaRPr lang="en-US" sz="2800" dirty="0">
              <a:solidFill>
                <a:schemeClr val="accent2"/>
              </a:solidFill>
              <a:latin typeface="Adobe Garamond Pro Bold" panose="02020702060506020403" pitchFamily="18" charset="0"/>
            </a:endParaRPr>
          </a:p>
          <a:p>
            <a:pPr algn="just"/>
            <a:r>
              <a:rPr lang="en-US" sz="2800" dirty="0" err="1" smtClean="0">
                <a:latin typeface="Adobe Garamond Pro Bold" panose="02020702060506020403" pitchFamily="18" charset="0"/>
              </a:rPr>
              <a:t>Masalah</a:t>
            </a:r>
            <a:r>
              <a:rPr lang="en-US" sz="2800" dirty="0" smtClean="0">
                <a:latin typeface="Adobe Garamond Pro Bold" panose="02020702060506020403" pitchFamily="18" charset="0"/>
              </a:rPr>
              <a:t> : </a:t>
            </a:r>
          </a:p>
          <a:p>
            <a:pPr marL="457200" indent="-457200" algn="just">
              <a:buFont typeface="Wingdings" panose="05000000000000000000" pitchFamily="2" charset="2"/>
              <a:buChar char="q"/>
            </a:pPr>
            <a:r>
              <a:rPr lang="en-US" sz="2800" dirty="0" err="1" smtClean="0">
                <a:latin typeface="Adobe Garamond Pro Bold" panose="02020702060506020403" pitchFamily="18" charset="0"/>
              </a:rPr>
              <a:t>Masih</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terbatasnya</a:t>
            </a:r>
            <a:r>
              <a:rPr lang="en-US" sz="2800" dirty="0" smtClean="0">
                <a:latin typeface="Adobe Garamond Pro Bold" panose="02020702060506020403" pitchFamily="18" charset="0"/>
              </a:rPr>
              <a:t> media</a:t>
            </a:r>
            <a:r>
              <a:rPr lang="fi-FI" sz="2800" dirty="0">
                <a:latin typeface="Adobe Garamond Pro Bold" panose="02020702060506020403" pitchFamily="18" charset="0"/>
              </a:rPr>
              <a:t> </a:t>
            </a:r>
            <a:r>
              <a:rPr lang="fi-FI" sz="2800" dirty="0" smtClean="0">
                <a:latin typeface="Adobe Garamond Pro Bold" panose="02020702060506020403" pitchFamily="18" charset="0"/>
              </a:rPr>
              <a:t>Komunikasi </a:t>
            </a:r>
            <a:r>
              <a:rPr lang="fi-FI" sz="2800" dirty="0">
                <a:latin typeface="Adobe Garamond Pro Bold" panose="02020702060506020403" pitchFamily="18" charset="0"/>
              </a:rPr>
              <a:t>Informasi dan Edukasi (</a:t>
            </a:r>
            <a:r>
              <a:rPr lang="fi-FI" sz="2800" b="1" dirty="0">
                <a:latin typeface="Adobe Garamond Pro Bold" panose="02020702060506020403" pitchFamily="18" charset="0"/>
              </a:rPr>
              <a:t>KIE</a:t>
            </a:r>
            <a:r>
              <a:rPr lang="fi-FI" sz="2800" dirty="0" smtClean="0">
                <a:latin typeface="Adobe Garamond Pro Bold" panose="02020702060506020403" pitchFamily="18" charset="0"/>
              </a:rPr>
              <a:t>)</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kesehatan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reproduksi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dalam</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bentuk</a:t>
            </a:r>
            <a:r>
              <a:rPr lang="en-US" sz="2800" dirty="0" smtClean="0">
                <a:latin typeface="Adobe Garamond Pro Bold" panose="02020702060506020403" pitchFamily="18" charset="0"/>
              </a:rPr>
              <a:t> audio- visual.</a:t>
            </a:r>
          </a:p>
          <a:p>
            <a:pPr marL="457200" indent="-457200" algn="just">
              <a:buFont typeface="Wingdings" panose="05000000000000000000" pitchFamily="2" charset="2"/>
              <a:buChar char="q"/>
            </a:pPr>
            <a:r>
              <a:rPr lang="en-US" sz="2800" dirty="0" smtClean="0">
                <a:latin typeface="Adobe Garamond Pro Bold" panose="02020702060506020403" pitchFamily="18" charset="0"/>
              </a:rPr>
              <a:t>Media KIE yang </a:t>
            </a:r>
            <a:r>
              <a:rPr lang="en-US" sz="2800" dirty="0" err="1" smtClean="0">
                <a:latin typeface="Adobe Garamond Pro Bold" panose="02020702060506020403" pitchFamily="18" charset="0"/>
              </a:rPr>
              <a:t>tersedia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umumnya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berbentuik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tulisan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atau</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gambar</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dua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dimensi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poster.Leaflet,dll</a:t>
            </a:r>
            <a:r>
              <a:rPr lang="en-US" sz="2800" dirty="0" smtClean="0">
                <a:latin typeface="Adobe Garamond Pro Bold" panose="02020702060506020403" pitchFamily="18" charset="0"/>
              </a:rPr>
              <a:t>)</a:t>
            </a:r>
          </a:p>
          <a:p>
            <a:pPr marL="457200" indent="-457200" algn="just">
              <a:buFont typeface="Wingdings" panose="05000000000000000000" pitchFamily="2" charset="2"/>
              <a:buChar char="q"/>
            </a:pPr>
            <a:r>
              <a:rPr lang="en-US" sz="2800" dirty="0" smtClean="0">
                <a:latin typeface="Adobe Garamond Pro Bold" panose="02020702060506020403" pitchFamily="18" charset="0"/>
              </a:rPr>
              <a:t>Media KIE </a:t>
            </a:r>
            <a:r>
              <a:rPr lang="en-US" sz="2800" dirty="0" err="1" smtClean="0">
                <a:latin typeface="Adobe Garamond Pro Bold" panose="02020702060506020403" pitchFamily="18" charset="0"/>
              </a:rPr>
              <a:t>dalam</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bentuk</a:t>
            </a:r>
            <a:r>
              <a:rPr lang="en-US" sz="2800" dirty="0" smtClean="0">
                <a:latin typeface="Adobe Garamond Pro Bold" panose="02020702060506020403" pitchFamily="18" charset="0"/>
              </a:rPr>
              <a:t> Audio- Visual ( video, </a:t>
            </a:r>
            <a:r>
              <a:rPr lang="en-US" sz="2800" dirty="0" err="1" smtClean="0">
                <a:latin typeface="Adobe Garamond Pro Bold" panose="02020702060506020403" pitchFamily="18" charset="0"/>
              </a:rPr>
              <a:t>iklan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layanan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masyarakat</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masih</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sangat</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terbatas</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umumnya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belum</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dilengkapi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dengan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teks</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narasi</a:t>
            </a:r>
            <a:r>
              <a:rPr lang="en-US" sz="2800" dirty="0" smtClean="0">
                <a:latin typeface="Adobe Garamond Pro Bold" panose="02020702060506020403" pitchFamily="18" charset="0"/>
              </a:rPr>
              <a:t> (caption)</a:t>
            </a:r>
          </a:p>
        </p:txBody>
      </p:sp>
    </p:spTree>
    <p:extLst>
      <p:ext uri="{BB962C8B-B14F-4D97-AF65-F5344CB8AC3E}">
        <p14:creationId xmlns:p14="http://schemas.microsoft.com/office/powerpoint/2010/main" val="210978758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217087"/>
          </a:xfrm>
          <a:prstGeom prst="rect">
            <a:avLst/>
          </a:prstGeom>
        </p:spPr>
        <p:txBody>
          <a:bodyPr wrap="square">
            <a:spAutoFit/>
          </a:bodyPr>
          <a:lstStyle/>
          <a:p>
            <a:pPr algn="ctr"/>
            <a:r>
              <a:rPr lang="en-US" sz="2000" dirty="0" err="1">
                <a:solidFill>
                  <a:schemeClr val="accent1"/>
                </a:solidFill>
                <a:latin typeface="Adobe Garamond Pro Bold" panose="02020702060506020403" pitchFamily="18" charset="0"/>
              </a:rPr>
              <a:t>Kerentanan</a:t>
            </a:r>
            <a:r>
              <a:rPr lang="en-US" sz="2000" dirty="0">
                <a:solidFill>
                  <a:schemeClr val="accent1"/>
                </a:solidFill>
                <a:latin typeface="Adobe Garamond Pro Bold" panose="02020702060506020403" pitchFamily="18" charset="0"/>
              </a:rPr>
              <a:t> </a:t>
            </a:r>
            <a:r>
              <a:rPr lang="en-US" sz="2000" dirty="0" err="1">
                <a:solidFill>
                  <a:schemeClr val="accent1"/>
                </a:solidFill>
                <a:latin typeface="Adobe Garamond Pro Bold" panose="02020702060506020403" pitchFamily="18" charset="0"/>
              </a:rPr>
              <a:t>Penyandang</a:t>
            </a:r>
            <a:r>
              <a:rPr lang="en-US" sz="2000" dirty="0">
                <a:solidFill>
                  <a:schemeClr val="accent1"/>
                </a:solidFill>
                <a:latin typeface="Adobe Garamond Pro Bold" panose="02020702060506020403" pitchFamily="18" charset="0"/>
              </a:rPr>
              <a:t> </a:t>
            </a:r>
            <a:r>
              <a:rPr lang="en-US" sz="2000" dirty="0" err="1">
                <a:solidFill>
                  <a:schemeClr val="accent1"/>
                </a:solidFill>
                <a:latin typeface="Adobe Garamond Pro Bold" panose="02020702060506020403" pitchFamily="18" charset="0"/>
              </a:rPr>
              <a:t>Disabilitas</a:t>
            </a:r>
            <a:r>
              <a:rPr lang="en-US" sz="2000" dirty="0">
                <a:solidFill>
                  <a:schemeClr val="accent1"/>
                </a:solidFill>
                <a:latin typeface="Adobe Garamond Pro Bold" panose="02020702060506020403" pitchFamily="18" charset="0"/>
              </a:rPr>
              <a:t> </a:t>
            </a:r>
            <a:r>
              <a:rPr lang="en-US" sz="2000" dirty="0" err="1">
                <a:solidFill>
                  <a:schemeClr val="accent1"/>
                </a:solidFill>
                <a:latin typeface="Adobe Garamond Pro Bold" panose="02020702060506020403" pitchFamily="18" charset="0"/>
              </a:rPr>
              <a:t>Dalm</a:t>
            </a:r>
            <a:r>
              <a:rPr lang="en-US" sz="2000" dirty="0">
                <a:solidFill>
                  <a:schemeClr val="accent1"/>
                </a:solidFill>
                <a:latin typeface="Adobe Garamond Pro Bold" panose="02020702060506020403" pitchFamily="18" charset="0"/>
              </a:rPr>
              <a:t> </a:t>
            </a:r>
            <a:r>
              <a:rPr lang="en-US" sz="2000" dirty="0" err="1">
                <a:solidFill>
                  <a:schemeClr val="accent1"/>
                </a:solidFill>
                <a:latin typeface="Adobe Garamond Pro Bold" panose="02020702060506020403" pitchFamily="18" charset="0"/>
              </a:rPr>
              <a:t>Kesehatan</a:t>
            </a:r>
            <a:r>
              <a:rPr lang="en-US" sz="2000" dirty="0">
                <a:solidFill>
                  <a:schemeClr val="accent1"/>
                </a:solidFill>
                <a:latin typeface="Adobe Garamond Pro Bold" panose="02020702060506020403" pitchFamily="18" charset="0"/>
              </a:rPr>
              <a:t> </a:t>
            </a:r>
            <a:r>
              <a:rPr lang="en-US" sz="2000" dirty="0" err="1">
                <a:solidFill>
                  <a:schemeClr val="accent1"/>
                </a:solidFill>
                <a:latin typeface="Adobe Garamond Pro Bold" panose="02020702060506020403" pitchFamily="18" charset="0"/>
              </a:rPr>
              <a:t>Reproduksi</a:t>
            </a:r>
            <a:endParaRPr lang="en-US" sz="2000" dirty="0">
              <a:solidFill>
                <a:schemeClr val="accent1"/>
              </a:solidFill>
              <a:latin typeface="Adobe Garamond Pro Bold" panose="02020702060506020403" pitchFamily="18" charset="0"/>
            </a:endParaRPr>
          </a:p>
          <a:p>
            <a:pPr algn="ctr"/>
            <a:endParaRPr lang="fi-FI" sz="2000" dirty="0">
              <a:solidFill>
                <a:srgbClr val="202124"/>
              </a:solidFill>
              <a:latin typeface="Adobe Garamond Pro Bold" panose="02020702060506020403" pitchFamily="18" charset="0"/>
            </a:endParaRPr>
          </a:p>
          <a:p>
            <a:r>
              <a:rPr lang="fi-FI" sz="2000" dirty="0" smtClean="0">
                <a:solidFill>
                  <a:schemeClr val="accent3"/>
                </a:solidFill>
                <a:latin typeface="Adobe Garamond Pro Bold" panose="02020702060506020403" pitchFamily="18" charset="0"/>
              </a:rPr>
              <a:t>Lanjutan...</a:t>
            </a:r>
          </a:p>
          <a:p>
            <a:r>
              <a:rPr lang="fi-FI" sz="2000" dirty="0" smtClean="0">
                <a:solidFill>
                  <a:srgbClr val="202124"/>
                </a:solidFill>
                <a:latin typeface="Adobe Garamond Pro Bold" panose="02020702060506020403" pitchFamily="18" charset="0"/>
              </a:rPr>
              <a:t>Alternatif Intervensi:</a:t>
            </a:r>
          </a:p>
          <a:p>
            <a:pPr marL="285750" indent="-285750">
              <a:buFont typeface="Wingdings" panose="05000000000000000000" pitchFamily="2" charset="2"/>
              <a:buChar char="ü"/>
            </a:pPr>
            <a:r>
              <a:rPr lang="fi-FI" sz="2000" dirty="0" smtClean="0">
                <a:solidFill>
                  <a:srgbClr val="202124"/>
                </a:solidFill>
                <a:latin typeface="Adobe Garamond Pro Bold" panose="02020702060506020403" pitchFamily="18" charset="0"/>
              </a:rPr>
              <a:t>Penyediaan Media KIE dalam bentuk Audio- Visual lengkap dengan teks narasi (caption) dan /atau peragu bahasa isyarat</a:t>
            </a:r>
          </a:p>
          <a:p>
            <a:pPr marL="285750" indent="-285750">
              <a:buFont typeface="Wingdings" panose="05000000000000000000" pitchFamily="2" charset="2"/>
              <a:buChar char="ü"/>
            </a:pPr>
            <a:r>
              <a:rPr lang="fi-FI" sz="2000" dirty="0" smtClean="0">
                <a:solidFill>
                  <a:srgbClr val="202124"/>
                </a:solidFill>
                <a:latin typeface="Adobe Garamond Pro Bold" panose="02020702060506020403" pitchFamily="18" charset="0"/>
              </a:rPr>
              <a:t>Pemberian KIE bagi klien dengan disabilitas netra : alat peraga</a:t>
            </a:r>
          </a:p>
          <a:p>
            <a:pPr marL="285750" indent="-285750">
              <a:buFont typeface="Wingdings" panose="05000000000000000000" pitchFamily="2" charset="2"/>
              <a:buChar char="ü"/>
            </a:pPr>
            <a:r>
              <a:rPr lang="fi-FI" sz="2000" dirty="0" smtClean="0">
                <a:solidFill>
                  <a:srgbClr val="202124"/>
                </a:solidFill>
                <a:latin typeface="Adobe Garamond Pro Bold" panose="02020702060506020403" pitchFamily="18" charset="0"/>
              </a:rPr>
              <a:t>Pemberian KIE bagi klien dengan disabilitas Runguwicara : dengan Artikulasi/ gerak bibir yang jelas, dengan ritme bicara tidak terlalu cepat </a:t>
            </a:r>
          </a:p>
          <a:p>
            <a:endParaRPr lang="fi-FI" sz="2000" dirty="0" smtClean="0">
              <a:solidFill>
                <a:srgbClr val="202124"/>
              </a:solidFill>
              <a:latin typeface="Adobe Garamond Pro Bold" panose="02020702060506020403" pitchFamily="18" charset="0"/>
            </a:endParaRPr>
          </a:p>
          <a:p>
            <a:r>
              <a:rPr lang="fi-FI" sz="2000" dirty="0" smtClean="0">
                <a:solidFill>
                  <a:schemeClr val="accent3"/>
                </a:solidFill>
                <a:latin typeface="Adobe Garamond Pro Bold" panose="02020702060506020403" pitchFamily="18" charset="0"/>
              </a:rPr>
              <a:t>Disabilitas Fisik</a:t>
            </a:r>
          </a:p>
          <a:p>
            <a:r>
              <a:rPr lang="fi-FI" sz="2000" dirty="0" smtClean="0">
                <a:solidFill>
                  <a:srgbClr val="202124"/>
                </a:solidFill>
                <a:latin typeface="Adobe Garamond Pro Bold" panose="02020702060506020403" pitchFamily="18" charset="0"/>
              </a:rPr>
              <a:t>Masalah :</a:t>
            </a:r>
          </a:p>
          <a:p>
            <a:r>
              <a:rPr lang="fi-FI" sz="2000" dirty="0" smtClean="0">
                <a:solidFill>
                  <a:srgbClr val="202124"/>
                </a:solidFill>
                <a:latin typeface="Adobe Garamond Pro Bold" panose="02020702060506020403" pitchFamily="18" charset="0"/>
              </a:rPr>
              <a:t>Kondisi Fisik yang tidak lengkap atau tidak berfungsi pada penyandang disabilitas fisik    rentan terhadap tidak diberikannya pelayanan kesehatan sesuai standar, khususnya pengukuran, pemeriksaaan fisik, danpemeriksaan penunjang yangmelibatkan anggota gerak (lengan dan tungkai)</a:t>
            </a:r>
          </a:p>
          <a:p>
            <a:endParaRPr lang="fi-FI" sz="2000" dirty="0">
              <a:solidFill>
                <a:srgbClr val="202124"/>
              </a:solidFill>
              <a:latin typeface="Adobe Garamond Pro Bold" panose="02020702060506020403" pitchFamily="18" charset="0"/>
            </a:endParaRPr>
          </a:p>
          <a:p>
            <a:r>
              <a:rPr lang="fi-FI" sz="2000" dirty="0" smtClean="0">
                <a:solidFill>
                  <a:srgbClr val="202124"/>
                </a:solidFill>
                <a:latin typeface="Adobe Garamond Pro Bold" panose="02020702060506020403" pitchFamily="18" charset="0"/>
              </a:rPr>
              <a:t>Kondisi infrastruktur (jalan, transportasi publik, tata ruang fasilitas pelayanan kesehatan) yang tidak sesuai standar dapat menyulitkan penyandang disabilitas fisik yang bergantung pada alat bantu gerak( misal kursi roda, tongkat, prostesis)</a:t>
            </a:r>
          </a:p>
          <a:p>
            <a:pPr algn="ctr"/>
            <a:endParaRPr lang="en-US" dirty="0"/>
          </a:p>
        </p:txBody>
      </p:sp>
    </p:spTree>
    <p:extLst>
      <p:ext uri="{BB962C8B-B14F-4D97-AF65-F5344CB8AC3E}">
        <p14:creationId xmlns:p14="http://schemas.microsoft.com/office/powerpoint/2010/main" val="12299045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096" y="484095"/>
            <a:ext cx="10036885" cy="5109091"/>
          </a:xfrm>
          <a:prstGeom prst="rect">
            <a:avLst/>
          </a:prstGeom>
        </p:spPr>
        <p:txBody>
          <a:bodyPr wrap="square">
            <a:spAutoFit/>
          </a:bodyPr>
          <a:lstStyle/>
          <a:p>
            <a:pPr algn="ctr"/>
            <a:r>
              <a:rPr lang="en-US" sz="2800" dirty="0" err="1">
                <a:solidFill>
                  <a:schemeClr val="accent1"/>
                </a:solidFill>
                <a:latin typeface="Adobe Garamond Pro Bold" panose="02020702060506020403" pitchFamily="18" charset="0"/>
              </a:rPr>
              <a:t>Kerentanan</a:t>
            </a:r>
            <a:r>
              <a:rPr lang="en-US" sz="2800" dirty="0">
                <a:solidFill>
                  <a:schemeClr val="accent1"/>
                </a:solidFill>
                <a:latin typeface="Adobe Garamond Pro Bold" panose="02020702060506020403" pitchFamily="18" charset="0"/>
              </a:rPr>
              <a:t> </a:t>
            </a:r>
            <a:r>
              <a:rPr lang="en-US" sz="2800" dirty="0" err="1">
                <a:solidFill>
                  <a:schemeClr val="accent1"/>
                </a:solidFill>
                <a:latin typeface="Adobe Garamond Pro Bold" panose="02020702060506020403" pitchFamily="18" charset="0"/>
              </a:rPr>
              <a:t>Penyandang</a:t>
            </a:r>
            <a:r>
              <a:rPr lang="en-US" sz="2800" dirty="0">
                <a:solidFill>
                  <a:schemeClr val="accent1"/>
                </a:solidFill>
                <a:latin typeface="Adobe Garamond Pro Bold" panose="02020702060506020403" pitchFamily="18" charset="0"/>
              </a:rPr>
              <a:t> </a:t>
            </a:r>
            <a:r>
              <a:rPr lang="en-US" sz="2800" dirty="0" err="1">
                <a:solidFill>
                  <a:schemeClr val="accent1"/>
                </a:solidFill>
                <a:latin typeface="Adobe Garamond Pro Bold" panose="02020702060506020403" pitchFamily="18" charset="0"/>
              </a:rPr>
              <a:t>Disabilitas</a:t>
            </a:r>
            <a:r>
              <a:rPr lang="en-US" sz="2800" dirty="0">
                <a:solidFill>
                  <a:schemeClr val="accent1"/>
                </a:solidFill>
                <a:latin typeface="Adobe Garamond Pro Bold" panose="02020702060506020403" pitchFamily="18" charset="0"/>
              </a:rPr>
              <a:t> </a:t>
            </a:r>
            <a:r>
              <a:rPr lang="en-US" sz="2800" dirty="0" err="1">
                <a:solidFill>
                  <a:schemeClr val="accent1"/>
                </a:solidFill>
                <a:latin typeface="Adobe Garamond Pro Bold" panose="02020702060506020403" pitchFamily="18" charset="0"/>
              </a:rPr>
              <a:t>Dalm</a:t>
            </a:r>
            <a:r>
              <a:rPr lang="en-US" sz="2800" dirty="0">
                <a:solidFill>
                  <a:schemeClr val="accent1"/>
                </a:solidFill>
                <a:latin typeface="Adobe Garamond Pro Bold" panose="02020702060506020403" pitchFamily="18" charset="0"/>
              </a:rPr>
              <a:t> </a:t>
            </a:r>
            <a:r>
              <a:rPr lang="en-US" sz="2800" dirty="0" err="1">
                <a:solidFill>
                  <a:schemeClr val="accent1"/>
                </a:solidFill>
                <a:latin typeface="Adobe Garamond Pro Bold" panose="02020702060506020403" pitchFamily="18" charset="0"/>
              </a:rPr>
              <a:t>Kesehatan</a:t>
            </a:r>
            <a:r>
              <a:rPr lang="en-US" sz="2800" dirty="0">
                <a:solidFill>
                  <a:schemeClr val="accent1"/>
                </a:solidFill>
                <a:latin typeface="Adobe Garamond Pro Bold" panose="02020702060506020403" pitchFamily="18" charset="0"/>
              </a:rPr>
              <a:t> </a:t>
            </a:r>
            <a:r>
              <a:rPr lang="en-US" sz="2800" dirty="0" err="1">
                <a:solidFill>
                  <a:schemeClr val="accent1"/>
                </a:solidFill>
                <a:latin typeface="Adobe Garamond Pro Bold" panose="02020702060506020403" pitchFamily="18" charset="0"/>
              </a:rPr>
              <a:t>Reproduksi</a:t>
            </a:r>
            <a:endParaRPr lang="en-US" sz="2800" dirty="0">
              <a:solidFill>
                <a:schemeClr val="accent1"/>
              </a:solidFill>
              <a:latin typeface="Adobe Garamond Pro Bold" panose="02020702060506020403" pitchFamily="18" charset="0"/>
            </a:endParaRPr>
          </a:p>
          <a:p>
            <a:pPr algn="just"/>
            <a:endParaRPr lang="fi-FI" sz="2800" dirty="0" smtClean="0">
              <a:solidFill>
                <a:srgbClr val="202124"/>
              </a:solidFill>
              <a:latin typeface="Adobe Garamond Pro Bold" panose="02020702060506020403" pitchFamily="18" charset="0"/>
            </a:endParaRPr>
          </a:p>
          <a:p>
            <a:pPr algn="just"/>
            <a:r>
              <a:rPr lang="fi-FI" sz="2800" dirty="0" smtClean="0">
                <a:solidFill>
                  <a:schemeClr val="accent2"/>
                </a:solidFill>
                <a:latin typeface="Adobe Garamond Pro Bold" panose="02020702060506020403" pitchFamily="18" charset="0"/>
              </a:rPr>
              <a:t>Disabilitas Intelektual dan/ Mental</a:t>
            </a:r>
          </a:p>
          <a:p>
            <a:pPr marL="342900" indent="-342900" algn="just">
              <a:buFont typeface="Wingdings" panose="05000000000000000000" pitchFamily="2" charset="2"/>
              <a:buChar char="ü"/>
            </a:pPr>
            <a:r>
              <a:rPr lang="fi-FI" sz="2800" dirty="0" smtClean="0">
                <a:solidFill>
                  <a:srgbClr val="202124"/>
                </a:solidFill>
                <a:latin typeface="Adobe Garamond Pro Bold" panose="02020702060506020403" pitchFamily="18" charset="0"/>
              </a:rPr>
              <a:t>Umumnya sangat bergantung kepada keluarga/ pendamping      penyedia layanan harus memastikan bahwa keluarga/ pendamping memahami tentang hak kesehatan reproduksi dan seksual</a:t>
            </a:r>
          </a:p>
          <a:p>
            <a:pPr algn="just"/>
            <a:endParaRPr lang="fi-FI" sz="2800" dirty="0" smtClean="0">
              <a:solidFill>
                <a:srgbClr val="202124"/>
              </a:solidFill>
              <a:latin typeface="Adobe Garamond Pro Bold" panose="02020702060506020403" pitchFamily="18" charset="0"/>
            </a:endParaRPr>
          </a:p>
          <a:p>
            <a:pPr marL="342900" indent="-342900" algn="just">
              <a:buFont typeface="Wingdings" panose="05000000000000000000" pitchFamily="2" charset="2"/>
              <a:buChar char="ü"/>
            </a:pPr>
            <a:r>
              <a:rPr lang="fi-FI" sz="2800" dirty="0" smtClean="0">
                <a:solidFill>
                  <a:srgbClr val="202124"/>
                </a:solidFill>
                <a:latin typeface="Adobe Garamond Pro Bold" panose="02020702060506020403" pitchFamily="18" charset="0"/>
              </a:rPr>
              <a:t>Termasuk upaya yang harus dilakukan untuk memberikan perlindungan kesehatan reproduksi bagi penyandang disabilitas intelektual dan/alat metal</a:t>
            </a:r>
          </a:p>
          <a:p>
            <a:endParaRPr lang="en-US" dirty="0">
              <a:latin typeface="Adobe Garamond Pro Bold" panose="02020702060506020403" pitchFamily="18" charset="0"/>
            </a:endParaRPr>
          </a:p>
        </p:txBody>
      </p:sp>
    </p:spTree>
    <p:extLst>
      <p:ext uri="{BB962C8B-B14F-4D97-AF65-F5344CB8AC3E}">
        <p14:creationId xmlns:p14="http://schemas.microsoft.com/office/powerpoint/2010/main" val="264730628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03627" y="3244334"/>
            <a:ext cx="184731" cy="369332"/>
          </a:xfrm>
          <a:prstGeom prst="rect">
            <a:avLst/>
          </a:prstGeom>
        </p:spPr>
        <p:txBody>
          <a:bodyPr wrap="none">
            <a:spAutoFit/>
          </a:bodyPr>
          <a:lstStyle/>
          <a:p>
            <a:pPr algn="ctr"/>
            <a:endParaRPr lang="en-US" dirty="0"/>
          </a:p>
        </p:txBody>
      </p:sp>
      <p:sp>
        <p:nvSpPr>
          <p:cNvPr id="6" name="Rectangle 5"/>
          <p:cNvSpPr/>
          <p:nvPr/>
        </p:nvSpPr>
        <p:spPr>
          <a:xfrm>
            <a:off x="0" y="-1"/>
            <a:ext cx="12192000" cy="6494085"/>
          </a:xfrm>
          <a:prstGeom prst="rect">
            <a:avLst/>
          </a:prstGeom>
        </p:spPr>
        <p:txBody>
          <a:bodyPr wrap="square">
            <a:spAutoFit/>
          </a:bodyPr>
          <a:lstStyle/>
          <a:p>
            <a:pPr algn="ctr"/>
            <a:r>
              <a:rPr lang="en-US" sz="3200" dirty="0" err="1" smtClean="0">
                <a:solidFill>
                  <a:schemeClr val="accent1"/>
                </a:solidFill>
                <a:latin typeface="Adobe Garamond Pro Bold" panose="02020702060506020403" pitchFamily="18" charset="0"/>
              </a:rPr>
              <a:t>Pelayanan</a:t>
            </a:r>
            <a:r>
              <a:rPr lang="en-US" sz="3200" dirty="0" smtClean="0">
                <a:solidFill>
                  <a:schemeClr val="accent1"/>
                </a:solidFill>
                <a:latin typeface="Adobe Garamond Pro Bold" panose="02020702060506020403" pitchFamily="18" charset="0"/>
              </a:rPr>
              <a:t> yang </a:t>
            </a:r>
            <a:r>
              <a:rPr lang="en-US" sz="3200" dirty="0" err="1" smtClean="0">
                <a:solidFill>
                  <a:schemeClr val="accent1"/>
                </a:solidFill>
                <a:latin typeface="Adobe Garamond Pro Bold" panose="02020702060506020403" pitchFamily="18" charset="0"/>
              </a:rPr>
              <a:t>harus</a:t>
            </a:r>
            <a:r>
              <a:rPr lang="en-US" sz="3200" dirty="0" smtClean="0">
                <a:solidFill>
                  <a:schemeClr val="accent1"/>
                </a:solidFill>
                <a:latin typeface="Adobe Garamond Pro Bold" panose="02020702060506020403" pitchFamily="18" charset="0"/>
              </a:rPr>
              <a:t> </a:t>
            </a:r>
            <a:r>
              <a:rPr lang="en-US" sz="3200" dirty="0" err="1" smtClean="0">
                <a:solidFill>
                  <a:schemeClr val="accent1"/>
                </a:solidFill>
                <a:latin typeface="Adobe Garamond Pro Bold" panose="02020702060506020403" pitchFamily="18" charset="0"/>
              </a:rPr>
              <a:t>didapatkan</a:t>
            </a:r>
            <a:r>
              <a:rPr lang="en-US" sz="3200" dirty="0" smtClean="0">
                <a:solidFill>
                  <a:schemeClr val="accent1"/>
                </a:solidFill>
                <a:latin typeface="Adobe Garamond Pro Bold" panose="02020702060506020403" pitchFamily="18" charset="0"/>
              </a:rPr>
              <a:t> </a:t>
            </a:r>
            <a:r>
              <a:rPr lang="en-US" sz="3200" dirty="0" err="1" smtClean="0">
                <a:solidFill>
                  <a:schemeClr val="accent1"/>
                </a:solidFill>
                <a:latin typeface="Adobe Garamond Pro Bold" panose="02020702060506020403" pitchFamily="18" charset="0"/>
              </a:rPr>
              <a:t>bagi</a:t>
            </a:r>
            <a:r>
              <a:rPr lang="en-US" sz="3200" dirty="0" smtClean="0">
                <a:solidFill>
                  <a:schemeClr val="accent1"/>
                </a:solidFill>
                <a:latin typeface="Adobe Garamond Pro Bold" panose="02020702060506020403" pitchFamily="18" charset="0"/>
              </a:rPr>
              <a:t> </a:t>
            </a:r>
            <a:r>
              <a:rPr lang="en-US" sz="3200" dirty="0" err="1" smtClean="0">
                <a:solidFill>
                  <a:schemeClr val="accent1"/>
                </a:solidFill>
                <a:latin typeface="Adobe Garamond Pro Bold" panose="02020702060506020403" pitchFamily="18" charset="0"/>
              </a:rPr>
              <a:t>penyandang</a:t>
            </a:r>
            <a:r>
              <a:rPr lang="en-US" sz="3200" dirty="0" smtClean="0">
                <a:solidFill>
                  <a:schemeClr val="accent1"/>
                </a:solidFill>
                <a:latin typeface="Adobe Garamond Pro Bold" panose="02020702060506020403" pitchFamily="18" charset="0"/>
              </a:rPr>
              <a:t> </a:t>
            </a:r>
            <a:r>
              <a:rPr lang="en-US" sz="3200" dirty="0" err="1" smtClean="0">
                <a:solidFill>
                  <a:schemeClr val="accent1"/>
                </a:solidFill>
                <a:latin typeface="Adobe Garamond Pro Bold" panose="02020702060506020403" pitchFamily="18" charset="0"/>
              </a:rPr>
              <a:t>disabilitas</a:t>
            </a:r>
            <a:r>
              <a:rPr lang="en-US" sz="3200" dirty="0" smtClean="0">
                <a:solidFill>
                  <a:schemeClr val="accent1"/>
                </a:solidFill>
                <a:latin typeface="Adobe Garamond Pro Bold" panose="02020702060506020403" pitchFamily="18" charset="0"/>
              </a:rPr>
              <a:t> </a:t>
            </a:r>
          </a:p>
          <a:p>
            <a:pPr algn="just"/>
            <a:endParaRPr lang="en-US" sz="3200" dirty="0" smtClean="0">
              <a:latin typeface="Adobe Garamond Pro Bold" panose="02020702060506020403" pitchFamily="18" charset="0"/>
            </a:endParaRPr>
          </a:p>
          <a:p>
            <a:r>
              <a:rPr lang="en-US" sz="3200" dirty="0" smtClean="0">
                <a:solidFill>
                  <a:schemeClr val="accent2"/>
                </a:solidFill>
                <a:latin typeface="Adobe Garamond Pro Bold" panose="02020702060506020403" pitchFamily="18" charset="0"/>
              </a:rPr>
              <a:t>Continuity of care </a:t>
            </a:r>
            <a:r>
              <a:rPr lang="en-US" sz="3200" dirty="0" err="1" smtClean="0">
                <a:solidFill>
                  <a:schemeClr val="accent2"/>
                </a:solidFill>
                <a:latin typeface="Adobe Garamond Pro Bold" panose="02020702060506020403" pitchFamily="18" charset="0"/>
              </a:rPr>
              <a:t>pada</a:t>
            </a:r>
            <a:r>
              <a:rPr lang="en-US" sz="3200" dirty="0" smtClean="0">
                <a:solidFill>
                  <a:schemeClr val="accent2"/>
                </a:solidFill>
                <a:latin typeface="Adobe Garamond Pro Bold" panose="02020702060506020403" pitchFamily="18" charset="0"/>
              </a:rPr>
              <a:t> </a:t>
            </a:r>
            <a:r>
              <a:rPr lang="en-US" sz="3200" dirty="0" err="1" smtClean="0">
                <a:solidFill>
                  <a:schemeClr val="accent2"/>
                </a:solidFill>
                <a:latin typeface="Adobe Garamond Pro Bold" panose="02020702060506020403" pitchFamily="18" charset="0"/>
              </a:rPr>
              <a:t>penyandang</a:t>
            </a:r>
            <a:r>
              <a:rPr lang="en-US" sz="3200" dirty="0" smtClean="0">
                <a:solidFill>
                  <a:schemeClr val="accent2"/>
                </a:solidFill>
                <a:latin typeface="Adobe Garamond Pro Bold" panose="02020702060506020403" pitchFamily="18" charset="0"/>
              </a:rPr>
              <a:t> </a:t>
            </a:r>
            <a:r>
              <a:rPr lang="en-US" sz="3200" dirty="0" err="1" smtClean="0">
                <a:solidFill>
                  <a:schemeClr val="accent2"/>
                </a:solidFill>
                <a:latin typeface="Adobe Garamond Pro Bold" panose="02020702060506020403" pitchFamily="18" charset="0"/>
              </a:rPr>
              <a:t>disabilitas</a:t>
            </a:r>
            <a:r>
              <a:rPr lang="en-US" sz="3200" dirty="0" smtClean="0">
                <a:latin typeface="Adobe Garamond Pro Bold" panose="02020702060506020403" pitchFamily="18" charset="0"/>
              </a:rPr>
              <a:t/>
            </a:r>
            <a:br>
              <a:rPr lang="en-US" sz="3200" dirty="0" smtClean="0">
                <a:latin typeface="Adobe Garamond Pro Bold" panose="02020702060506020403" pitchFamily="18" charset="0"/>
              </a:rPr>
            </a:br>
            <a:r>
              <a:rPr lang="en-US" sz="3200" dirty="0" smtClean="0">
                <a:latin typeface="Adobe Garamond Pro Bold" panose="02020702060506020403" pitchFamily="18" charset="0"/>
              </a:rPr>
              <a:t>1. </a:t>
            </a:r>
            <a:r>
              <a:rPr lang="en-US" sz="3200" dirty="0" err="1" smtClean="0">
                <a:latin typeface="Adobe Garamond Pro Bold" panose="02020702060506020403" pitchFamily="18" charset="0"/>
              </a:rPr>
              <a:t>pelayanan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kesehatan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ibu</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dan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anak</a:t>
            </a:r>
            <a:endParaRPr lang="en-US" sz="3200" dirty="0" smtClean="0">
              <a:latin typeface="Adobe Garamond Pro Bold" panose="02020702060506020403" pitchFamily="18" charset="0"/>
            </a:endParaRPr>
          </a:p>
          <a:p>
            <a:pPr algn="just"/>
            <a:r>
              <a:rPr lang="en-US" sz="3200" dirty="0" smtClean="0">
                <a:latin typeface="Adobe Garamond Pro Bold" panose="02020702060506020403" pitchFamily="18" charset="0"/>
              </a:rPr>
              <a:t>2. </a:t>
            </a:r>
            <a:r>
              <a:rPr lang="en-US" sz="3200" dirty="0" err="1" smtClean="0">
                <a:latin typeface="Adobe Garamond Pro Bold" panose="02020702060506020403" pitchFamily="18" charset="0"/>
              </a:rPr>
              <a:t>Pelayanan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keluarga</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berencana</a:t>
            </a:r>
            <a:endParaRPr lang="en-US" sz="3200" dirty="0" smtClean="0">
              <a:latin typeface="Adobe Garamond Pro Bold" panose="02020702060506020403" pitchFamily="18" charset="0"/>
            </a:endParaRPr>
          </a:p>
          <a:p>
            <a:pPr algn="just"/>
            <a:r>
              <a:rPr lang="en-US" sz="3200" dirty="0" smtClean="0">
                <a:latin typeface="Adobe Garamond Pro Bold" panose="02020702060506020403" pitchFamily="18" charset="0"/>
              </a:rPr>
              <a:t>3. </a:t>
            </a:r>
            <a:r>
              <a:rPr lang="en-US" sz="3200" dirty="0" err="1" smtClean="0">
                <a:latin typeface="Adobe Garamond Pro Bold" panose="02020702060506020403" pitchFamily="18" charset="0"/>
              </a:rPr>
              <a:t>Pelayanan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kesehatan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seksual</a:t>
            </a:r>
            <a:endParaRPr lang="en-US" sz="3200" dirty="0" smtClean="0">
              <a:latin typeface="Adobe Garamond Pro Bold" panose="02020702060506020403" pitchFamily="18" charset="0"/>
            </a:endParaRPr>
          </a:p>
          <a:p>
            <a:pPr algn="just"/>
            <a:r>
              <a:rPr lang="en-US" sz="3200" dirty="0" smtClean="0">
                <a:latin typeface="Adobe Garamond Pro Bold" panose="02020702060506020403" pitchFamily="18" charset="0"/>
              </a:rPr>
              <a:t>4. </a:t>
            </a:r>
            <a:r>
              <a:rPr lang="en-US" sz="3200" dirty="0" err="1" smtClean="0">
                <a:latin typeface="Adobe Garamond Pro Bold" panose="02020702060506020403" pitchFamily="18" charset="0"/>
              </a:rPr>
              <a:t>Pencegahan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penanganan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penyakit</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tidak</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menular</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kanker</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payudara</a:t>
            </a:r>
            <a:r>
              <a:rPr lang="en-US" sz="3200" dirty="0">
                <a:latin typeface="Adobe Garamond Pro Bold" panose="02020702060506020403" pitchFamily="18" charset="0"/>
              </a:rPr>
              <a:t> </a:t>
            </a:r>
            <a:r>
              <a:rPr lang="en-US" sz="3200" dirty="0" err="1" smtClean="0">
                <a:latin typeface="Adobe Garamond Pro Bold" panose="02020702060506020403" pitchFamily="18" charset="0"/>
              </a:rPr>
              <a:t>dan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kanker</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serviks</a:t>
            </a:r>
            <a:r>
              <a:rPr lang="en-US" sz="3200" dirty="0" smtClean="0">
                <a:latin typeface="Adobe Garamond Pro Bold" panose="02020702060506020403" pitchFamily="18" charset="0"/>
              </a:rPr>
              <a:t>)</a:t>
            </a:r>
          </a:p>
          <a:p>
            <a:pPr algn="just"/>
            <a:r>
              <a:rPr lang="en-US" sz="3200" dirty="0" smtClean="0">
                <a:latin typeface="Adobe Garamond Pro Bold" panose="02020702060506020403" pitchFamily="18" charset="0"/>
              </a:rPr>
              <a:t>5. </a:t>
            </a:r>
            <a:r>
              <a:rPr lang="en-US" sz="3200" dirty="0" err="1" smtClean="0">
                <a:latin typeface="Adobe Garamond Pro Bold" panose="02020702060506020403" pitchFamily="18" charset="0"/>
              </a:rPr>
              <a:t>Pelayanan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kesehatan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reproduksi</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usia</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lanjut</a:t>
            </a:r>
            <a:endParaRPr lang="en-US" sz="3200" dirty="0" smtClean="0">
              <a:latin typeface="Adobe Garamond Pro Bold" panose="02020702060506020403" pitchFamily="18" charset="0"/>
            </a:endParaRPr>
          </a:p>
          <a:p>
            <a:pPr algn="just"/>
            <a:r>
              <a:rPr lang="en-US" sz="3200" dirty="0" smtClean="0">
                <a:latin typeface="Adobe Garamond Pro Bold" panose="02020702060506020403" pitchFamily="18" charset="0"/>
              </a:rPr>
              <a:t>6. </a:t>
            </a:r>
            <a:r>
              <a:rPr lang="en-US" sz="3200" dirty="0" err="1" smtClean="0">
                <a:latin typeface="Adobe Garamond Pro Bold" panose="02020702060506020403" pitchFamily="18" charset="0"/>
              </a:rPr>
              <a:t>pencegahan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dan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penanganan</a:t>
            </a:r>
            <a:r>
              <a:rPr lang="en-US" sz="3200" dirty="0" smtClean="0">
                <a:latin typeface="Adobe Garamond Pro Bold" panose="02020702060506020403" pitchFamily="18" charset="0"/>
              </a:rPr>
              <a:t> IMS , </a:t>
            </a:r>
            <a:r>
              <a:rPr lang="en-US" sz="3200" dirty="0" err="1" smtClean="0">
                <a:latin typeface="Adobe Garamond Pro Bold" panose="02020702060506020403" pitchFamily="18" charset="0"/>
              </a:rPr>
              <a:t>termasuk</a:t>
            </a:r>
            <a:r>
              <a:rPr lang="en-US" sz="3200" dirty="0" smtClean="0">
                <a:latin typeface="Adobe Garamond Pro Bold" panose="02020702060506020403" pitchFamily="18" charset="0"/>
              </a:rPr>
              <a:t> HIV AIDS</a:t>
            </a:r>
          </a:p>
          <a:p>
            <a:pPr algn="just"/>
            <a:r>
              <a:rPr lang="en-US" sz="3200" dirty="0" smtClean="0">
                <a:latin typeface="Adobe Garamond Pro Bold" panose="02020702060506020403" pitchFamily="18" charset="0"/>
              </a:rPr>
              <a:t>7. </a:t>
            </a:r>
            <a:r>
              <a:rPr lang="en-US" sz="3200" dirty="0" err="1" smtClean="0">
                <a:latin typeface="Adobe Garamond Pro Bold" panose="02020702060506020403" pitchFamily="18" charset="0"/>
              </a:rPr>
              <a:t>Pelayanan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kesehatan</a:t>
            </a:r>
            <a:r>
              <a:rPr lang="en-US" sz="3200" dirty="0" smtClean="0">
                <a:latin typeface="Adobe Garamond Pro Bold" panose="02020702060506020403" pitchFamily="18" charset="0"/>
              </a:rPr>
              <a:t> </a:t>
            </a:r>
            <a:r>
              <a:rPr lang="en-US" sz="3200" dirty="0" err="1" smtClean="0">
                <a:latin typeface="Adobe Garamond Pro Bold" panose="02020702060506020403" pitchFamily="18" charset="0"/>
              </a:rPr>
              <a:t>seksual</a:t>
            </a:r>
            <a:endParaRPr lang="en-US" sz="3200" dirty="0" smtClean="0">
              <a:latin typeface="Adobe Garamond Pro Bold" panose="02020702060506020403" pitchFamily="18" charset="0"/>
            </a:endParaRPr>
          </a:p>
          <a:p>
            <a:pPr algn="just"/>
            <a:endParaRPr lang="en-US" sz="3200" dirty="0" smtClean="0"/>
          </a:p>
          <a:p>
            <a:pPr algn="ctr"/>
            <a:endParaRPr lang="en-US" sz="3200" dirty="0" smtClean="0"/>
          </a:p>
        </p:txBody>
      </p:sp>
    </p:spTree>
    <p:extLst>
      <p:ext uri="{BB962C8B-B14F-4D97-AF65-F5344CB8AC3E}">
        <p14:creationId xmlns:p14="http://schemas.microsoft.com/office/powerpoint/2010/main" val="296612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701" y="172122"/>
            <a:ext cx="9778701" cy="707886"/>
          </a:xfrm>
          <a:prstGeom prst="rect">
            <a:avLst/>
          </a:prstGeom>
        </p:spPr>
        <p:txBody>
          <a:bodyPr wrap="square">
            <a:spAutoFit/>
          </a:bodyPr>
          <a:lstStyle/>
          <a:p>
            <a:endParaRPr lang="en-US" sz="2000" dirty="0"/>
          </a:p>
          <a:p>
            <a:r>
              <a:rPr lang="en-US" sz="2000" dirty="0" smtClean="0">
                <a:latin typeface="Adobe Caslon Pro" panose="0205050205050A020403" pitchFamily="18" charset="0"/>
                <a:ea typeface="Calibri" panose="020F0502020204030204" pitchFamily="34" charset="0"/>
                <a:cs typeface="Times New Roman" panose="02020603050405020304" pitchFamily="18" charset="0"/>
              </a:rPr>
              <a:t> </a:t>
            </a:r>
            <a:endParaRPr lang="en-US" sz="2000" dirty="0"/>
          </a:p>
        </p:txBody>
      </p:sp>
      <p:sp>
        <p:nvSpPr>
          <p:cNvPr id="3" name="Rectangle 2"/>
          <p:cNvSpPr/>
          <p:nvPr/>
        </p:nvSpPr>
        <p:spPr>
          <a:xfrm>
            <a:off x="0" y="1"/>
            <a:ext cx="12192000" cy="6463308"/>
          </a:xfrm>
          <a:prstGeom prst="rect">
            <a:avLst/>
          </a:prstGeom>
        </p:spPr>
        <p:txBody>
          <a:bodyPr wrap="square">
            <a:spAutoFit/>
          </a:bodyPr>
          <a:lstStyle/>
          <a:p>
            <a:pPr marL="342900" indent="-342900">
              <a:buAutoNum type="arabicPeriod"/>
            </a:pPr>
            <a:r>
              <a:rPr lang="en-US" sz="2800" dirty="0" err="1" smtClean="0">
                <a:solidFill>
                  <a:schemeClr val="accent1"/>
                </a:solidFill>
                <a:latin typeface="Adobe Garamond Pro Bold" panose="02020702060506020403" pitchFamily="18" charset="0"/>
              </a:rPr>
              <a:t>Pelayanan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Kesehatan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ibu</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dan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anak</a:t>
            </a:r>
            <a:endParaRPr lang="en-US" sz="2800" dirty="0" smtClean="0">
              <a:solidFill>
                <a:schemeClr val="accent1"/>
              </a:solidFill>
              <a:latin typeface="Adobe Garamond Pro Bold" panose="02020702060506020403" pitchFamily="18" charset="0"/>
            </a:endParaRPr>
          </a:p>
          <a:p>
            <a:endParaRPr lang="en-US" sz="2800" dirty="0" smtClean="0">
              <a:solidFill>
                <a:schemeClr val="accent1"/>
              </a:solidFill>
              <a:latin typeface="Adobe Garamond Pro Bold" panose="02020702060506020403" pitchFamily="18" charset="0"/>
            </a:endParaRPr>
          </a:p>
          <a:p>
            <a:pPr marL="285750" indent="-285750">
              <a:buFont typeface="Wingdings" panose="05000000000000000000" pitchFamily="2" charset="2"/>
              <a:buChar char="Ø"/>
            </a:pPr>
            <a:r>
              <a:rPr lang="en-US" sz="2800" dirty="0" err="1" smtClean="0">
                <a:solidFill>
                  <a:schemeClr val="accent2"/>
                </a:solidFill>
                <a:latin typeface="Adobe Garamond Pro Bold" panose="02020702060506020403" pitchFamily="18" charset="0"/>
              </a:rPr>
              <a:t>Pelayanan</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Kesehatan</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Reproduksi</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sebelum</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hamil</a:t>
            </a:r>
            <a:r>
              <a:rPr lang="en-US" sz="2800" dirty="0" smtClean="0">
                <a:solidFill>
                  <a:schemeClr val="accent2"/>
                </a:solidFill>
                <a:latin typeface="Adobe Garamond Pro Bold" panose="02020702060506020403" pitchFamily="18" charset="0"/>
              </a:rPr>
              <a:t> WUS </a:t>
            </a:r>
            <a:r>
              <a:rPr lang="en-US" sz="2800" dirty="0" err="1" smtClean="0">
                <a:solidFill>
                  <a:schemeClr val="accent2"/>
                </a:solidFill>
                <a:latin typeface="Adobe Garamond Pro Bold" panose="02020702060506020403" pitchFamily="18" charset="0"/>
              </a:rPr>
              <a:t>dan</a:t>
            </a:r>
            <a:r>
              <a:rPr lang="en-US" sz="2800" dirty="0" smtClean="0">
                <a:solidFill>
                  <a:schemeClr val="accent2"/>
                </a:solidFill>
                <a:latin typeface="Adobe Garamond Pro Bold" panose="02020702060506020403" pitchFamily="18" charset="0"/>
              </a:rPr>
              <a:t> </a:t>
            </a:r>
            <a:r>
              <a:rPr lang="en-US" sz="2800" dirty="0" err="1" smtClean="0">
                <a:solidFill>
                  <a:schemeClr val="accent2"/>
                </a:solidFill>
                <a:latin typeface="Adobe Garamond Pro Bold" panose="02020702060506020403" pitchFamily="18" charset="0"/>
              </a:rPr>
              <a:t>catin</a:t>
            </a:r>
            <a:endParaRPr lang="en-US" sz="2800" dirty="0" smtClean="0">
              <a:solidFill>
                <a:schemeClr val="accent2"/>
              </a:solidFill>
              <a:latin typeface="Adobe Garamond Pro Bold" panose="02020702060506020403" pitchFamily="18" charset="0"/>
            </a:endParaRPr>
          </a:p>
          <a:p>
            <a:endParaRPr lang="en-US" sz="2800" dirty="0" smtClean="0">
              <a:solidFill>
                <a:schemeClr val="accent2"/>
              </a:solidFill>
              <a:latin typeface="Adobe Garamond Pro Bold" panose="02020702060506020403" pitchFamily="18" charset="0"/>
            </a:endParaRPr>
          </a:p>
          <a:p>
            <a:r>
              <a:rPr lang="en-US" sz="2800" dirty="0" err="1" smtClean="0">
                <a:latin typeface="Adobe Garamond Pro Bold" panose="02020702060506020403" pitchFamily="18" charset="0"/>
              </a:rPr>
              <a:t>Promotif</a:t>
            </a:r>
            <a:r>
              <a:rPr lang="en-US" sz="2800" dirty="0" smtClean="0">
                <a:latin typeface="Adobe Garamond Pro Bold" panose="02020702060506020403" pitchFamily="18" charset="0"/>
              </a:rPr>
              <a:t> : </a:t>
            </a:r>
          </a:p>
          <a:p>
            <a:pPr marL="342900" indent="-342900">
              <a:buAutoNum type="alphaLcPeriod"/>
            </a:pPr>
            <a:r>
              <a:rPr lang="en-US" sz="2800" dirty="0" smtClean="0">
                <a:latin typeface="Adobe Garamond Pro Bold" panose="02020702060506020403" pitchFamily="18" charset="0"/>
              </a:rPr>
              <a:t>KIE </a:t>
            </a:r>
            <a:r>
              <a:rPr lang="en-US" sz="2800" dirty="0" err="1" smtClean="0">
                <a:latin typeface="Adobe Garamond Pro Bold" panose="02020702060506020403" pitchFamily="18" charset="0"/>
              </a:rPr>
              <a:t>sesuai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tahap</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perkembangan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kebutuhan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masing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masing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disabilitas</a:t>
            </a:r>
            <a:endParaRPr lang="en-US" sz="2800" dirty="0" smtClean="0">
              <a:latin typeface="Adobe Garamond Pro Bold" panose="02020702060506020403" pitchFamily="18" charset="0"/>
            </a:endParaRPr>
          </a:p>
          <a:p>
            <a:pPr marL="342900" indent="-342900">
              <a:buAutoNum type="alphaLcPeriod"/>
            </a:pPr>
            <a:r>
              <a:rPr lang="en-US" sz="2800" dirty="0" err="1" smtClean="0">
                <a:latin typeface="Adobe Garamond Pro Bold" panose="02020702060506020403" pitchFamily="18" charset="0"/>
              </a:rPr>
              <a:t>Persiapan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pranika</a:t>
            </a:r>
            <a:endParaRPr lang="en-US" sz="2800" dirty="0" smtClean="0">
              <a:latin typeface="Adobe Garamond Pro Bold" panose="02020702060506020403" pitchFamily="18" charset="0"/>
            </a:endParaRPr>
          </a:p>
          <a:p>
            <a:pPr marL="342900" indent="-342900">
              <a:buAutoNum type="alphaLcPeriod"/>
            </a:pPr>
            <a:r>
              <a:rPr lang="en-US" sz="2800" dirty="0" err="1" smtClean="0">
                <a:latin typeface="Adobe Garamond Pro Bold" panose="02020702060506020403" pitchFamily="18" charset="0"/>
              </a:rPr>
              <a:t>Keadilan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kesetaraan</a:t>
            </a:r>
            <a:r>
              <a:rPr lang="en-US" sz="2800" dirty="0" smtClean="0">
                <a:latin typeface="Adobe Garamond Pro Bold" panose="02020702060506020403" pitchFamily="18" charset="0"/>
              </a:rPr>
              <a:t> gender</a:t>
            </a:r>
          </a:p>
          <a:p>
            <a:endParaRPr lang="en-US" sz="2800" dirty="0">
              <a:latin typeface="Adobe Garamond Pro Bold" panose="02020702060506020403" pitchFamily="18" charset="0"/>
            </a:endParaRPr>
          </a:p>
          <a:p>
            <a:r>
              <a:rPr lang="en-US" sz="2800" dirty="0" err="1" smtClean="0">
                <a:latin typeface="Adobe Garamond Pro Bold" panose="02020702060506020403" pitchFamily="18" charset="0"/>
              </a:rPr>
              <a:t>Preventif</a:t>
            </a:r>
            <a:r>
              <a:rPr lang="en-US" sz="2800" dirty="0" smtClean="0">
                <a:latin typeface="Adobe Garamond Pro Bold" panose="02020702060506020403" pitchFamily="18" charset="0"/>
              </a:rPr>
              <a:t>:</a:t>
            </a:r>
          </a:p>
          <a:p>
            <a:pPr marL="342900" indent="-342900">
              <a:buAutoNum type="alphaLcPeriod"/>
            </a:pPr>
            <a:r>
              <a:rPr lang="en-US" sz="2800" dirty="0" err="1" smtClean="0">
                <a:latin typeface="Adobe Garamond Pro Bold" panose="02020702060506020403" pitchFamily="18" charset="0"/>
              </a:rPr>
              <a:t>Persiapan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fisik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gizi</a:t>
            </a:r>
            <a:r>
              <a:rPr lang="en-US" sz="2800" dirty="0" smtClean="0">
                <a:latin typeface="Adobe Garamond Pro Bold" panose="02020702060506020403" pitchFamily="18" charset="0"/>
              </a:rPr>
              <a:t>, status </a:t>
            </a:r>
            <a:r>
              <a:rPr lang="en-US" sz="2800" dirty="0" err="1" smtClean="0">
                <a:latin typeface="Adobe Garamond Pro Bold" panose="02020702060506020403" pitchFamily="18" charset="0"/>
              </a:rPr>
              <a:t>imunisasi</a:t>
            </a:r>
            <a:r>
              <a:rPr lang="en-US" sz="2800" dirty="0" smtClean="0">
                <a:latin typeface="Adobe Garamond Pro Bold" panose="02020702060506020403" pitchFamily="18" charset="0"/>
              </a:rPr>
              <a:t> tetanus, </a:t>
            </a:r>
            <a:r>
              <a:rPr lang="en-US" sz="2800" dirty="0" err="1" smtClean="0">
                <a:latin typeface="Adobe Garamond Pro Bold" panose="02020702060506020403" pitchFamily="18" charset="0"/>
              </a:rPr>
              <a:t>kespro</a:t>
            </a:r>
            <a:endParaRPr lang="en-US" sz="2800" dirty="0" smtClean="0">
              <a:latin typeface="Adobe Garamond Pro Bold" panose="02020702060506020403" pitchFamily="18" charset="0"/>
            </a:endParaRPr>
          </a:p>
          <a:p>
            <a:pPr marL="342900" indent="-342900">
              <a:buAutoNum type="alphaLcPeriod"/>
            </a:pPr>
            <a:r>
              <a:rPr lang="en-US" sz="2800" dirty="0" err="1" smtClean="0">
                <a:latin typeface="Adobe Garamond Pro Bold" panose="02020702060506020403" pitchFamily="18" charset="0"/>
              </a:rPr>
              <a:t>Konseling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perencanaan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kehamilan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dan</a:t>
            </a:r>
            <a:r>
              <a:rPr lang="en-US" sz="2800" dirty="0" smtClean="0">
                <a:latin typeface="Adobe Garamond Pro Bold" panose="02020702060506020403" pitchFamily="18" charset="0"/>
              </a:rPr>
              <a:t> KB</a:t>
            </a:r>
          </a:p>
          <a:p>
            <a:endParaRPr lang="en-US" sz="2400" dirty="0">
              <a:latin typeface="Adobe Garamond Pro Bold" panose="02020702060506020403" pitchFamily="18" charset="0"/>
            </a:endParaRP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0152656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262979"/>
          </a:xfrm>
          <a:prstGeom prst="rect">
            <a:avLst/>
          </a:prstGeom>
        </p:spPr>
        <p:txBody>
          <a:bodyPr wrap="square">
            <a:spAutoFit/>
          </a:bodyPr>
          <a:lstStyle/>
          <a:p>
            <a:pPr marL="285750" indent="-285750">
              <a:buFont typeface="Wingdings" panose="05000000000000000000" pitchFamily="2" charset="2"/>
              <a:buChar char="Ø"/>
            </a:pPr>
            <a:r>
              <a:rPr lang="en-US" sz="2400" dirty="0" err="1">
                <a:solidFill>
                  <a:schemeClr val="accent2"/>
                </a:solidFill>
                <a:latin typeface="Adobe Garamond Pro Bold" panose="02020702060506020403" pitchFamily="18" charset="0"/>
              </a:rPr>
              <a:t>Pelayana</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kesehatan</a:t>
            </a:r>
            <a:r>
              <a:rPr lang="en-US" sz="2400" dirty="0">
                <a:solidFill>
                  <a:schemeClr val="accent2"/>
                </a:solidFill>
                <a:latin typeface="Adobe Garamond Pro Bold" panose="02020702060506020403" pitchFamily="18" charset="0"/>
              </a:rPr>
              <a:t> masa </a:t>
            </a:r>
            <a:r>
              <a:rPr lang="en-US" sz="2400" dirty="0" err="1">
                <a:solidFill>
                  <a:schemeClr val="accent2"/>
                </a:solidFill>
                <a:latin typeface="Adobe Garamond Pro Bold" panose="02020702060506020403" pitchFamily="18" charset="0"/>
              </a:rPr>
              <a:t>hamil</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terbagi</a:t>
            </a:r>
            <a:r>
              <a:rPr lang="en-US" sz="2400" dirty="0">
                <a:solidFill>
                  <a:schemeClr val="accent2"/>
                </a:solidFill>
                <a:latin typeface="Adobe Garamond Pro Bold" panose="02020702060506020403" pitchFamily="18" charset="0"/>
              </a:rPr>
              <a:t> 2 </a:t>
            </a:r>
            <a:r>
              <a:rPr lang="en-US" sz="2400" dirty="0" err="1">
                <a:solidFill>
                  <a:schemeClr val="accent2"/>
                </a:solidFill>
                <a:latin typeface="Adobe Garamond Pro Bold" panose="02020702060506020403" pitchFamily="18" charset="0"/>
              </a:rPr>
              <a:t>yaitu</a:t>
            </a:r>
            <a:r>
              <a:rPr lang="en-US" sz="2400" dirty="0">
                <a:solidFill>
                  <a:schemeClr val="accent2"/>
                </a:solidFill>
                <a:latin typeface="Adobe Garamond Pro Bold" panose="02020702060506020403" pitchFamily="18" charset="0"/>
              </a:rPr>
              <a:t>: antenatal </a:t>
            </a:r>
            <a:r>
              <a:rPr lang="en-US" sz="2400" dirty="0" err="1">
                <a:solidFill>
                  <a:schemeClr val="accent2"/>
                </a:solidFill>
                <a:latin typeface="Adobe Garamond Pro Bold" panose="02020702060506020403" pitchFamily="18" charset="0"/>
              </a:rPr>
              <a:t>terpadu</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dan</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pencegahan</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dan</a:t>
            </a:r>
            <a:r>
              <a:rPr lang="en-US" sz="2400" dirty="0">
                <a:solidFill>
                  <a:schemeClr val="accent2"/>
                </a:solidFill>
                <a:latin typeface="Adobe Garamond Pro Bold" panose="02020702060506020403" pitchFamily="18" charset="0"/>
              </a:rPr>
              <a:t> </a:t>
            </a:r>
            <a:r>
              <a:rPr lang="en-US" sz="2400" dirty="0" err="1">
                <a:solidFill>
                  <a:schemeClr val="accent2"/>
                </a:solidFill>
                <a:latin typeface="Adobe Garamond Pro Bold" panose="02020702060506020403" pitchFamily="18" charset="0"/>
              </a:rPr>
              <a:t>penanganan</a:t>
            </a:r>
            <a:r>
              <a:rPr lang="en-US" sz="2400" dirty="0">
                <a:solidFill>
                  <a:schemeClr val="accent2"/>
                </a:solidFill>
                <a:latin typeface="Adobe Garamond Pro Bold" panose="02020702060506020403" pitchFamily="18" charset="0"/>
              </a:rPr>
              <a:t> </a:t>
            </a:r>
            <a:r>
              <a:rPr lang="en-US" sz="2400" dirty="0" err="1" smtClean="0">
                <a:solidFill>
                  <a:schemeClr val="accent2"/>
                </a:solidFill>
                <a:latin typeface="Adobe Garamond Pro Bold" panose="02020702060506020403" pitchFamily="18" charset="0"/>
              </a:rPr>
              <a:t>keguguran</a:t>
            </a:r>
            <a:endParaRPr lang="en-US" sz="2400" dirty="0" smtClean="0">
              <a:solidFill>
                <a:schemeClr val="accent2"/>
              </a:solidFill>
              <a:latin typeface="Adobe Garamond Pro Bold" panose="02020702060506020403" pitchFamily="18" charset="0"/>
            </a:endParaRPr>
          </a:p>
          <a:p>
            <a:endParaRPr lang="en-US" sz="2400" dirty="0">
              <a:solidFill>
                <a:schemeClr val="accent2"/>
              </a:solidFill>
              <a:latin typeface="Adobe Garamond Pro Bold" panose="02020702060506020403" pitchFamily="18" charset="0"/>
            </a:endParaRPr>
          </a:p>
          <a:p>
            <a:r>
              <a:rPr lang="en-US" sz="2400" dirty="0" err="1">
                <a:latin typeface="Adobe Garamond Pro Bold" panose="02020702060506020403" pitchFamily="18" charset="0"/>
              </a:rPr>
              <a:t>Promotif</a:t>
            </a:r>
            <a:r>
              <a:rPr lang="en-US" sz="2400" dirty="0">
                <a:latin typeface="Adobe Garamond Pro Bold" panose="02020702060506020403" pitchFamily="18" charset="0"/>
              </a:rPr>
              <a:t> : </a:t>
            </a:r>
          </a:p>
          <a:p>
            <a:r>
              <a:rPr lang="en-US" sz="2400" dirty="0">
                <a:latin typeface="Adobe Garamond Pro Bold" panose="02020702060506020403" pitchFamily="18" charset="0"/>
              </a:rPr>
              <a:t>a. </a:t>
            </a:r>
            <a:r>
              <a:rPr lang="en-US" sz="2400" dirty="0" err="1">
                <a:latin typeface="Adobe Garamond Pro Bold" panose="02020702060506020403" pitchFamily="18" charset="0"/>
              </a:rPr>
              <a:t>Tanda</a:t>
            </a:r>
            <a:r>
              <a:rPr lang="en-US" sz="2400" dirty="0">
                <a:latin typeface="Adobe Garamond Pro Bold" panose="02020702060506020403" pitchFamily="18" charset="0"/>
              </a:rPr>
              <a:t> </a:t>
            </a:r>
            <a:r>
              <a:rPr lang="en-US" sz="2400" dirty="0" err="1">
                <a:latin typeface="Adobe Garamond Pro Bold" panose="02020702060506020403" pitchFamily="18" charset="0"/>
              </a:rPr>
              <a:t>Bahaya</a:t>
            </a:r>
            <a:r>
              <a:rPr lang="en-US" sz="2400" dirty="0">
                <a:latin typeface="Adobe Garamond Pro Bold" panose="02020702060506020403" pitchFamily="18" charset="0"/>
              </a:rPr>
              <a:t> </a:t>
            </a:r>
            <a:r>
              <a:rPr lang="en-US" sz="2400" dirty="0" err="1">
                <a:latin typeface="Adobe Garamond Pro Bold" panose="02020702060506020403" pitchFamily="18" charset="0"/>
              </a:rPr>
              <a:t>Kehamilan</a:t>
            </a:r>
            <a:r>
              <a:rPr lang="en-US" sz="2400" dirty="0">
                <a:latin typeface="Adobe Garamond Pro Bold" panose="02020702060506020403" pitchFamily="18" charset="0"/>
              </a:rPr>
              <a:t>, </a:t>
            </a:r>
            <a:r>
              <a:rPr lang="en-US" sz="2400" dirty="0" err="1">
                <a:latin typeface="Adobe Garamond Pro Bold" panose="02020702060506020403" pitchFamily="18" charset="0"/>
              </a:rPr>
              <a:t>persalinan</a:t>
            </a:r>
            <a:r>
              <a:rPr lang="en-US" sz="2400" dirty="0">
                <a:latin typeface="Adobe Garamond Pro Bold" panose="02020702060506020403" pitchFamily="18" charset="0"/>
              </a:rPr>
              <a:t>, KB , </a:t>
            </a:r>
            <a:r>
              <a:rPr lang="en-US" sz="2400" dirty="0" err="1">
                <a:latin typeface="Adobe Garamond Pro Bold" panose="02020702060506020403" pitchFamily="18" charset="0"/>
              </a:rPr>
              <a:t>Manajemen</a:t>
            </a:r>
            <a:r>
              <a:rPr lang="en-US" sz="2400" dirty="0">
                <a:latin typeface="Adobe Garamond Pro Bold" panose="02020702060506020403" pitchFamily="18" charset="0"/>
              </a:rPr>
              <a:t> </a:t>
            </a:r>
            <a:r>
              <a:rPr lang="en-US" sz="2400" dirty="0" err="1">
                <a:latin typeface="Adobe Garamond Pro Bold" panose="02020702060506020403" pitchFamily="18" charset="0"/>
              </a:rPr>
              <a:t>Laktasi</a:t>
            </a:r>
            <a:endParaRPr lang="en-US" sz="2400" dirty="0">
              <a:latin typeface="Adobe Garamond Pro Bold" panose="02020702060506020403" pitchFamily="18" charset="0"/>
            </a:endParaRPr>
          </a:p>
          <a:p>
            <a:r>
              <a:rPr lang="en-US" sz="2400" dirty="0">
                <a:latin typeface="Adobe Garamond Pro Bold" panose="02020702060506020403" pitchFamily="18" charset="0"/>
              </a:rPr>
              <a:t>b. </a:t>
            </a:r>
            <a:r>
              <a:rPr lang="en-US" sz="2400" dirty="0" err="1">
                <a:latin typeface="Adobe Garamond Pro Bold" panose="02020702060506020403" pitchFamily="18" charset="0"/>
              </a:rPr>
              <a:t>Dukungan</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pendampingan</a:t>
            </a:r>
            <a:r>
              <a:rPr lang="en-US" sz="2400" dirty="0">
                <a:latin typeface="Adobe Garamond Pro Bold" panose="02020702060506020403" pitchFamily="18" charset="0"/>
              </a:rPr>
              <a:t> </a:t>
            </a:r>
            <a:r>
              <a:rPr lang="en-US" sz="2400" dirty="0" err="1">
                <a:latin typeface="Adobe Garamond Pro Bold" panose="02020702060506020403" pitchFamily="18" charset="0"/>
              </a:rPr>
              <a:t>keluarga</a:t>
            </a:r>
            <a:r>
              <a:rPr lang="en-US" sz="2400" dirty="0">
                <a:latin typeface="Adobe Garamond Pro Bold" panose="02020702060506020403" pitchFamily="18" charset="0"/>
              </a:rPr>
              <a:t> (</a:t>
            </a:r>
            <a:r>
              <a:rPr lang="en-US" sz="2400" dirty="0" err="1">
                <a:latin typeface="Adobe Garamond Pro Bold" panose="02020702060506020403" pitchFamily="18" charset="0"/>
              </a:rPr>
              <a:t>kehamilan</a:t>
            </a:r>
            <a:r>
              <a:rPr lang="en-US" sz="2400" dirty="0">
                <a:latin typeface="Adobe Garamond Pro Bold" panose="02020702060506020403" pitchFamily="18" charset="0"/>
              </a:rPr>
              <a:t> </a:t>
            </a:r>
            <a:r>
              <a:rPr lang="en-US" sz="2400" dirty="0" err="1">
                <a:latin typeface="Adobe Garamond Pro Bold" panose="02020702060506020403" pitchFamily="18" charset="0"/>
              </a:rPr>
              <a:t>selamat</a:t>
            </a:r>
            <a:r>
              <a:rPr lang="en-US" sz="2400" dirty="0">
                <a:latin typeface="Adobe Garamond Pro Bold" panose="02020702060506020403" pitchFamily="18" charset="0"/>
              </a:rPr>
              <a:t>)</a:t>
            </a:r>
          </a:p>
          <a:p>
            <a:r>
              <a:rPr lang="en-US" sz="2400" dirty="0">
                <a:latin typeface="Adobe Garamond Pro Bold" panose="02020702060506020403" pitchFamily="18" charset="0"/>
              </a:rPr>
              <a:t>c. </a:t>
            </a:r>
            <a:r>
              <a:rPr lang="en-US" sz="2400" dirty="0" err="1">
                <a:latin typeface="Adobe Garamond Pro Bold" panose="02020702060506020403" pitchFamily="18" charset="0"/>
              </a:rPr>
              <a:t>Pengenalan</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pemanfaatan</a:t>
            </a:r>
            <a:r>
              <a:rPr lang="en-US" sz="2400" dirty="0">
                <a:latin typeface="Adobe Garamond Pro Bold" panose="02020702060506020403" pitchFamily="18" charset="0"/>
              </a:rPr>
              <a:t> </a:t>
            </a:r>
            <a:r>
              <a:rPr lang="en-US" sz="2400" dirty="0" err="1">
                <a:latin typeface="Adobe Garamond Pro Bold" panose="02020702060506020403" pitchFamily="18" charset="0"/>
              </a:rPr>
              <a:t>buku</a:t>
            </a:r>
            <a:r>
              <a:rPr lang="en-US" sz="2400" dirty="0">
                <a:latin typeface="Adobe Garamond Pro Bold" panose="02020702060506020403" pitchFamily="18" charset="0"/>
              </a:rPr>
              <a:t> KIA</a:t>
            </a:r>
          </a:p>
          <a:p>
            <a:r>
              <a:rPr lang="en-US" sz="2400" dirty="0">
                <a:latin typeface="Adobe Garamond Pro Bold" panose="02020702060506020403" pitchFamily="18" charset="0"/>
              </a:rPr>
              <a:t>d. </a:t>
            </a:r>
            <a:r>
              <a:rPr lang="en-US" sz="2400" dirty="0" err="1">
                <a:latin typeface="Adobe Garamond Pro Bold" panose="02020702060506020403" pitchFamily="18" charset="0"/>
              </a:rPr>
              <a:t>Kelas</a:t>
            </a:r>
            <a:r>
              <a:rPr lang="en-US" sz="2400" dirty="0">
                <a:latin typeface="Adobe Garamond Pro Bold" panose="02020702060506020403" pitchFamily="18" charset="0"/>
              </a:rPr>
              <a:t> </a:t>
            </a:r>
            <a:r>
              <a:rPr lang="en-US" sz="2400" dirty="0" err="1">
                <a:latin typeface="Adobe Garamond Pro Bold" panose="02020702060506020403" pitchFamily="18" charset="0"/>
              </a:rPr>
              <a:t>ibu</a:t>
            </a:r>
            <a:r>
              <a:rPr lang="en-US" sz="2400" dirty="0">
                <a:latin typeface="Adobe Garamond Pro Bold" panose="02020702060506020403" pitchFamily="18" charset="0"/>
              </a:rPr>
              <a:t> </a:t>
            </a:r>
            <a:r>
              <a:rPr lang="en-US" sz="2400" dirty="0" err="1" smtClean="0">
                <a:latin typeface="Adobe Garamond Pro Bold" panose="02020702060506020403" pitchFamily="18" charset="0"/>
              </a:rPr>
              <a:t>hamil</a:t>
            </a:r>
            <a:endParaRPr lang="en-US" sz="2400" dirty="0">
              <a:latin typeface="Adobe Garamond Pro Bold" panose="02020702060506020403" pitchFamily="18" charset="0"/>
            </a:endParaRPr>
          </a:p>
          <a:p>
            <a:r>
              <a:rPr lang="en-US" sz="2400" dirty="0" smtClean="0">
                <a:latin typeface="Adobe Garamond Pro Bold" panose="02020702060506020403" pitchFamily="18" charset="0"/>
              </a:rPr>
              <a:t>	- </a:t>
            </a:r>
            <a:r>
              <a:rPr lang="en-US" sz="2400" dirty="0" err="1" smtClean="0">
                <a:latin typeface="Adobe Garamond Pro Bold" panose="02020702060506020403" pitchFamily="18" charset="0"/>
              </a:rPr>
              <a:t>Stimulasi</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janin</a:t>
            </a:r>
            <a:r>
              <a:rPr lang="en-US" sz="2400" dirty="0">
                <a:latin typeface="Adobe Garamond Pro Bold" panose="02020702060506020403" pitchFamily="18" charset="0"/>
              </a:rPr>
              <a:t> </a:t>
            </a:r>
            <a:r>
              <a:rPr lang="en-US" sz="2400" dirty="0" err="1">
                <a:latin typeface="Adobe Garamond Pro Bold" panose="02020702060506020403" pitchFamily="18" charset="0"/>
              </a:rPr>
              <a:t>dalam</a:t>
            </a:r>
            <a:r>
              <a:rPr lang="en-US" sz="2400" dirty="0">
                <a:latin typeface="Adobe Garamond Pro Bold" panose="02020702060506020403" pitchFamily="18" charset="0"/>
              </a:rPr>
              <a:t> </a:t>
            </a:r>
            <a:r>
              <a:rPr lang="en-US" sz="2400" dirty="0" err="1">
                <a:latin typeface="Adobe Garamond Pro Bold" panose="02020702060506020403" pitchFamily="18" charset="0"/>
              </a:rPr>
              <a:t>kehamilan</a:t>
            </a:r>
            <a:r>
              <a:rPr lang="en-US" sz="2400" dirty="0">
                <a:latin typeface="Adobe Garamond Pro Bold" panose="02020702060506020403" pitchFamily="18" charset="0"/>
              </a:rPr>
              <a:t> </a:t>
            </a:r>
          </a:p>
          <a:p>
            <a:r>
              <a:rPr lang="en-US" sz="2400" dirty="0" smtClean="0">
                <a:latin typeface="Adobe Garamond Pro Bold" panose="02020702060506020403" pitchFamily="18" charset="0"/>
              </a:rPr>
              <a:t>	- </a:t>
            </a:r>
            <a:r>
              <a:rPr lang="en-US" sz="2400" dirty="0" err="1" smtClean="0">
                <a:latin typeface="Adobe Garamond Pro Bold" panose="02020702060506020403" pitchFamily="18" charset="0"/>
              </a:rPr>
              <a:t>Skrinig</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kelainan</a:t>
            </a:r>
            <a:r>
              <a:rPr lang="en-US" sz="2400" dirty="0">
                <a:latin typeface="Adobe Garamond Pro Bold" panose="02020702060506020403" pitchFamily="18" charset="0"/>
              </a:rPr>
              <a:t> </a:t>
            </a:r>
            <a:r>
              <a:rPr lang="en-US" sz="2400" dirty="0" err="1" smtClean="0">
                <a:latin typeface="Adobe Garamond Pro Bold" panose="02020702060506020403" pitchFamily="18" charset="0"/>
              </a:rPr>
              <a:t>kongenital</a:t>
            </a:r>
            <a:endParaRPr lang="en-US" sz="2400" dirty="0" smtClean="0">
              <a:latin typeface="Adobe Garamond Pro Bold" panose="02020702060506020403" pitchFamily="18" charset="0"/>
            </a:endParaRPr>
          </a:p>
          <a:p>
            <a:endParaRPr lang="en-US" sz="2400" dirty="0">
              <a:latin typeface="Adobe Garamond Pro Bold" panose="02020702060506020403" pitchFamily="18" charset="0"/>
            </a:endParaRPr>
          </a:p>
          <a:p>
            <a:r>
              <a:rPr lang="en-US" sz="2400" dirty="0" err="1">
                <a:latin typeface="Adobe Garamond Pro Bold" panose="02020702060506020403" pitchFamily="18" charset="0"/>
              </a:rPr>
              <a:t>Preventif</a:t>
            </a:r>
            <a:r>
              <a:rPr lang="en-US" sz="2400" dirty="0">
                <a:latin typeface="Adobe Garamond Pro Bold" panose="02020702060506020403" pitchFamily="18" charset="0"/>
              </a:rPr>
              <a:t> </a:t>
            </a:r>
          </a:p>
          <a:p>
            <a:pPr marL="342900" indent="-342900">
              <a:buAutoNum type="alphaLcPeriod"/>
            </a:pPr>
            <a:r>
              <a:rPr lang="en-US" sz="2400" dirty="0" err="1">
                <a:latin typeface="Adobe Garamond Pro Bold" panose="02020702060506020403" pitchFamily="18" charset="0"/>
              </a:rPr>
              <a:t>Pemberian</a:t>
            </a:r>
            <a:r>
              <a:rPr lang="en-US" sz="2400" dirty="0">
                <a:latin typeface="Adobe Garamond Pro Bold" panose="02020702060506020403" pitchFamily="18" charset="0"/>
              </a:rPr>
              <a:t> </a:t>
            </a:r>
            <a:r>
              <a:rPr lang="en-US" sz="2400" dirty="0" err="1">
                <a:latin typeface="Adobe Garamond Pro Bold" panose="02020702060506020403" pitchFamily="18" charset="0"/>
              </a:rPr>
              <a:t>makanan</a:t>
            </a:r>
            <a:r>
              <a:rPr lang="en-US" sz="2400" dirty="0">
                <a:latin typeface="Adobe Garamond Pro Bold" panose="02020702060506020403" pitchFamily="18" charset="0"/>
              </a:rPr>
              <a:t> </a:t>
            </a:r>
            <a:r>
              <a:rPr lang="en-US" sz="2400" dirty="0" err="1">
                <a:latin typeface="Adobe Garamond Pro Bold" panose="02020702060506020403" pitchFamily="18" charset="0"/>
              </a:rPr>
              <a:t>tambahan</a:t>
            </a:r>
            <a:r>
              <a:rPr lang="en-US" sz="2400" dirty="0">
                <a:latin typeface="Adobe Garamond Pro Bold" panose="02020702060506020403" pitchFamily="18" charset="0"/>
              </a:rPr>
              <a:t> </a:t>
            </a:r>
            <a:r>
              <a:rPr lang="en-US" sz="2400" dirty="0" err="1">
                <a:latin typeface="Adobe Garamond Pro Bold" panose="02020702060506020403" pitchFamily="18" charset="0"/>
              </a:rPr>
              <a:t>ibu</a:t>
            </a:r>
            <a:r>
              <a:rPr lang="en-US" sz="2400" dirty="0">
                <a:latin typeface="Adobe Garamond Pro Bold" panose="02020702060506020403" pitchFamily="18" charset="0"/>
              </a:rPr>
              <a:t> </a:t>
            </a:r>
            <a:r>
              <a:rPr lang="en-US" sz="2400" dirty="0" err="1">
                <a:latin typeface="Adobe Garamond Pro Bold" panose="02020702060506020403" pitchFamily="18" charset="0"/>
              </a:rPr>
              <a:t>hamil</a:t>
            </a:r>
            <a:r>
              <a:rPr lang="en-US" sz="2400" dirty="0">
                <a:latin typeface="Adobe Garamond Pro Bold" panose="02020702060506020403" pitchFamily="18" charset="0"/>
              </a:rPr>
              <a:t> KEK</a:t>
            </a:r>
          </a:p>
          <a:p>
            <a:pPr marL="342900" indent="-342900">
              <a:buAutoNum type="alphaLcPeriod"/>
            </a:pPr>
            <a:r>
              <a:rPr lang="en-US" sz="2400" dirty="0" err="1">
                <a:latin typeface="Adobe Garamond Pro Bold" panose="02020702060506020403" pitchFamily="18" charset="0"/>
              </a:rPr>
              <a:t>Konseling</a:t>
            </a:r>
            <a:r>
              <a:rPr lang="en-US" sz="2400" dirty="0">
                <a:latin typeface="Adobe Garamond Pro Bold" panose="02020702060506020403" pitchFamily="18" charset="0"/>
              </a:rPr>
              <a:t> </a:t>
            </a:r>
            <a:r>
              <a:rPr lang="en-US" sz="2400" dirty="0" err="1">
                <a:latin typeface="Adobe Garamond Pro Bold" panose="02020702060506020403" pitchFamily="18" charset="0"/>
              </a:rPr>
              <a:t>kesehatan</a:t>
            </a:r>
            <a:r>
              <a:rPr lang="en-US" sz="2400" dirty="0">
                <a:latin typeface="Adobe Garamond Pro Bold" panose="02020702060506020403" pitchFamily="18" charset="0"/>
              </a:rPr>
              <a:t> </a:t>
            </a:r>
            <a:r>
              <a:rPr lang="en-US" sz="2400" dirty="0" err="1">
                <a:latin typeface="Adobe Garamond Pro Bold" panose="02020702060506020403" pitchFamily="18" charset="0"/>
              </a:rPr>
              <a:t>ibu</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endParaRPr lang="en-US" sz="2400" dirty="0">
              <a:latin typeface="Adobe Garamond Pro Bold" panose="02020702060506020403" pitchFamily="18" charset="0"/>
            </a:endParaRPr>
          </a:p>
        </p:txBody>
      </p:sp>
    </p:spTree>
    <p:extLst>
      <p:ext uri="{BB962C8B-B14F-4D97-AF65-F5344CB8AC3E}">
        <p14:creationId xmlns:p14="http://schemas.microsoft.com/office/powerpoint/2010/main" val="15967310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24754"/>
          </a:xfrm>
          <a:prstGeom prst="rect">
            <a:avLst/>
          </a:prstGeom>
        </p:spPr>
        <p:txBody>
          <a:bodyPr wrap="square">
            <a:spAutoFit/>
          </a:bodyPr>
          <a:lstStyle/>
          <a:p>
            <a:pPr algn="ctr"/>
            <a:r>
              <a:rPr lang="en-US" sz="2800" b="1" dirty="0" err="1" smtClean="0">
                <a:solidFill>
                  <a:schemeClr val="accent1"/>
                </a:solidFill>
                <a:latin typeface="Adobe Garamond Pro Bold" panose="02020702060506020403" pitchFamily="18" charset="0"/>
                <a:cs typeface="Arial" panose="020B0604020202020204" pitchFamily="34" charset="0"/>
              </a:rPr>
              <a:t>Konsep</a:t>
            </a:r>
            <a:r>
              <a:rPr lang="en-US" sz="2800" b="1" dirty="0" smtClean="0">
                <a:solidFill>
                  <a:schemeClr val="accent1"/>
                </a:solidFill>
                <a:latin typeface="Adobe Garamond Pro Bold" panose="02020702060506020403" pitchFamily="18" charset="0"/>
                <a:cs typeface="Arial" panose="020B0604020202020204" pitchFamily="34" charset="0"/>
              </a:rPr>
              <a:t> </a:t>
            </a:r>
            <a:r>
              <a:rPr lang="en-US" sz="2800" b="1" dirty="0" err="1">
                <a:solidFill>
                  <a:schemeClr val="accent1"/>
                </a:solidFill>
                <a:latin typeface="Adobe Garamond Pro Bold" panose="02020702060506020403" pitchFamily="18" charset="0"/>
                <a:cs typeface="Arial" panose="020B0604020202020204" pitchFamily="34" charset="0"/>
              </a:rPr>
              <a:t>K</a:t>
            </a:r>
            <a:r>
              <a:rPr lang="en-US" sz="2800" b="1" dirty="0" err="1" smtClean="0">
                <a:solidFill>
                  <a:schemeClr val="accent1"/>
                </a:solidFill>
                <a:latin typeface="Adobe Garamond Pro Bold" panose="02020702060506020403" pitchFamily="18" charset="0"/>
                <a:cs typeface="Arial" panose="020B0604020202020204" pitchFamily="34" charset="0"/>
              </a:rPr>
              <a:t>elompok</a:t>
            </a:r>
            <a:r>
              <a:rPr lang="en-US" sz="2800" b="1" dirty="0" smtClean="0">
                <a:solidFill>
                  <a:schemeClr val="accent1"/>
                </a:solidFill>
                <a:latin typeface="Adobe Garamond Pro Bold" panose="02020702060506020403" pitchFamily="18" charset="0"/>
                <a:cs typeface="Arial" panose="020B0604020202020204" pitchFamily="34" charset="0"/>
              </a:rPr>
              <a:t> </a:t>
            </a:r>
            <a:r>
              <a:rPr lang="en-US" sz="2800" b="1" dirty="0" err="1">
                <a:solidFill>
                  <a:schemeClr val="accent1"/>
                </a:solidFill>
                <a:latin typeface="Adobe Garamond Pro Bold" panose="02020702060506020403" pitchFamily="18" charset="0"/>
                <a:cs typeface="Arial" panose="020B0604020202020204" pitchFamily="34" charset="0"/>
              </a:rPr>
              <a:t>R</a:t>
            </a:r>
            <a:r>
              <a:rPr lang="en-US" sz="2800" b="1" dirty="0" err="1" smtClean="0">
                <a:solidFill>
                  <a:schemeClr val="accent1"/>
                </a:solidFill>
                <a:latin typeface="Adobe Garamond Pro Bold" panose="02020702060506020403" pitchFamily="18" charset="0"/>
                <a:cs typeface="Arial" panose="020B0604020202020204" pitchFamily="34" charset="0"/>
              </a:rPr>
              <a:t>entan</a:t>
            </a:r>
            <a:r>
              <a:rPr lang="en-US" sz="2800" b="1" dirty="0" smtClean="0">
                <a:solidFill>
                  <a:schemeClr val="accent1"/>
                </a:solidFill>
                <a:latin typeface="Adobe Garamond Pro Bold" panose="02020702060506020403" pitchFamily="18" charset="0"/>
                <a:cs typeface="Arial" panose="020B0604020202020204" pitchFamily="34" charset="0"/>
              </a:rPr>
              <a:t> </a:t>
            </a:r>
            <a:r>
              <a:rPr lang="en-US" sz="2800" b="1" dirty="0" smtClean="0">
                <a:solidFill>
                  <a:schemeClr val="accent1"/>
                </a:solidFill>
                <a:latin typeface="Adobe Garamond Pro Bold" panose="02020702060506020403" pitchFamily="18" charset="0"/>
                <a:cs typeface="Arial" panose="020B0604020202020204" pitchFamily="34" charset="0"/>
              </a:rPr>
              <a:t>: </a:t>
            </a:r>
          </a:p>
          <a:p>
            <a:pPr algn="ctr"/>
            <a:endParaRPr lang="en-US" sz="2800" dirty="0" smtClean="0">
              <a:solidFill>
                <a:srgbClr val="202124"/>
              </a:solidFill>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US" sz="2800" dirty="0" err="1" smtClean="0">
                <a:solidFill>
                  <a:srgbClr val="202124"/>
                </a:solidFill>
                <a:latin typeface="Adobe Caslon Pro Bold" panose="0205070206050A020403" pitchFamily="18" charset="0"/>
                <a:cs typeface="Arial" panose="020B0604020202020204" pitchFamily="34" charset="0"/>
              </a:rPr>
              <a:t>Menurut</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a:solidFill>
                  <a:srgbClr val="202124"/>
                </a:solidFill>
                <a:latin typeface="Adobe Caslon Pro Bold" panose="0205070206050A020403" pitchFamily="18" charset="0"/>
                <a:cs typeface="Arial" panose="020B0604020202020204" pitchFamily="34" charset="0"/>
              </a:rPr>
              <a:t>Kamus</a:t>
            </a:r>
            <a:r>
              <a:rPr lang="en-US" sz="2800" dirty="0">
                <a:solidFill>
                  <a:srgbClr val="202124"/>
                </a:solidFill>
                <a:latin typeface="Adobe Caslon Pro Bold" panose="0205070206050A020403" pitchFamily="18" charset="0"/>
                <a:cs typeface="Arial" panose="020B0604020202020204" pitchFamily="34" charset="0"/>
              </a:rPr>
              <a:t> </a:t>
            </a:r>
            <a:r>
              <a:rPr lang="en-US" sz="2800" dirty="0" err="1">
                <a:solidFill>
                  <a:srgbClr val="202124"/>
                </a:solidFill>
                <a:latin typeface="Adobe Caslon Pro Bold" panose="0205070206050A020403" pitchFamily="18" charset="0"/>
                <a:cs typeface="Arial" panose="020B0604020202020204" pitchFamily="34" charset="0"/>
              </a:rPr>
              <a:t>Besar</a:t>
            </a:r>
            <a:r>
              <a:rPr lang="en-US" sz="2800" dirty="0">
                <a:solidFill>
                  <a:srgbClr val="202124"/>
                </a:solidFill>
                <a:latin typeface="Adobe Caslon Pro Bold" panose="0205070206050A020403" pitchFamily="18" charset="0"/>
                <a:cs typeface="Arial" panose="020B0604020202020204" pitchFamily="34" charset="0"/>
              </a:rPr>
              <a:t> Bahasa Indonesia (</a:t>
            </a:r>
            <a:r>
              <a:rPr lang="en-US" sz="2800" dirty="0" smtClean="0">
                <a:solidFill>
                  <a:srgbClr val="202124"/>
                </a:solidFill>
                <a:latin typeface="Adobe Caslon Pro Bold" panose="0205070206050A020403" pitchFamily="18" charset="0"/>
                <a:cs typeface="Arial" panose="020B0604020202020204" pitchFamily="34" charset="0"/>
              </a:rPr>
              <a:t>KBBI) </a:t>
            </a:r>
            <a:r>
              <a:rPr lang="en-US" sz="2800" dirty="0" err="1">
                <a:solidFill>
                  <a:srgbClr val="202124"/>
                </a:solidFill>
                <a:latin typeface="Adobe Caslon Pro Bold" panose="0205070206050A020403" pitchFamily="18" charset="0"/>
                <a:cs typeface="Arial" panose="020B0604020202020204" pitchFamily="34" charset="0"/>
              </a:rPr>
              <a:t>R</a:t>
            </a:r>
            <a:r>
              <a:rPr lang="en-US" sz="2800" dirty="0" err="1" smtClean="0">
                <a:solidFill>
                  <a:srgbClr val="202124"/>
                </a:solidFill>
                <a:latin typeface="Adobe Caslon Pro Bold" panose="0205070206050A020403" pitchFamily="18" charset="0"/>
                <a:cs typeface="Arial" panose="020B0604020202020204" pitchFamily="34" charset="0"/>
              </a:rPr>
              <a:t>entan</a:t>
            </a:r>
            <a:r>
              <a:rPr lang="en-US" sz="2800" dirty="0">
                <a:solidFill>
                  <a:srgbClr val="202124"/>
                </a:solidFill>
                <a:latin typeface="Adobe Caslon Pro Bold" panose="0205070206050A020403" pitchFamily="18" charset="0"/>
                <a:cs typeface="Arial" panose="020B0604020202020204" pitchFamily="34" charset="0"/>
              </a:rPr>
              <a:t> </a:t>
            </a:r>
            <a:r>
              <a:rPr lang="en-US" sz="2800" dirty="0" err="1">
                <a:solidFill>
                  <a:srgbClr val="202124"/>
                </a:solidFill>
                <a:latin typeface="Adobe Caslon Pro Bold" panose="0205070206050A020403" pitchFamily="18" charset="0"/>
                <a:cs typeface="Arial" panose="020B0604020202020204" pitchFamily="34" charset="0"/>
              </a:rPr>
              <a:t>adalah</a:t>
            </a:r>
            <a:r>
              <a:rPr lang="en-US" sz="2800" dirty="0">
                <a:solidFill>
                  <a:srgbClr val="202124"/>
                </a:solidFill>
                <a:latin typeface="Adobe Caslon Pro Bold" panose="0205070206050A020403" pitchFamily="18" charset="0"/>
                <a:cs typeface="Arial" panose="020B0604020202020204" pitchFamily="34" charset="0"/>
              </a:rPr>
              <a:t> </a:t>
            </a:r>
            <a:r>
              <a:rPr lang="en-US" sz="2800" dirty="0" err="1">
                <a:solidFill>
                  <a:srgbClr val="202124"/>
                </a:solidFill>
                <a:latin typeface="Adobe Caslon Pro Bold" panose="0205070206050A020403" pitchFamily="18" charset="0"/>
                <a:cs typeface="Arial" panose="020B0604020202020204" pitchFamily="34" charset="0"/>
              </a:rPr>
              <a:t>mudah</a:t>
            </a:r>
            <a:r>
              <a:rPr lang="en-US" sz="2800" dirty="0">
                <a:solidFill>
                  <a:srgbClr val="202124"/>
                </a:solidFill>
                <a:latin typeface="Adobe Caslon Pro Bold" panose="0205070206050A020403" pitchFamily="18" charset="0"/>
                <a:cs typeface="Arial" panose="020B0604020202020204" pitchFamily="34" charset="0"/>
              </a:rPr>
              <a:t> </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terkena</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penyakit</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mudah</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merasa</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atau</a:t>
            </a:r>
            <a:r>
              <a:rPr lang="en-US" sz="2800" dirty="0" smtClean="0">
                <a:solidFill>
                  <a:srgbClr val="202124"/>
                </a:solidFill>
                <a:latin typeface="Adobe Caslon Pro Bold" panose="0205070206050A020403" pitchFamily="18" charset="0"/>
                <a:cs typeface="Arial" panose="020B0604020202020204" pitchFamily="34" charset="0"/>
              </a:rPr>
              <a:t> </a:t>
            </a:r>
            <a:r>
              <a:rPr lang="en-US" sz="2800" dirty="0" err="1" smtClean="0">
                <a:solidFill>
                  <a:srgbClr val="202124"/>
                </a:solidFill>
                <a:latin typeface="Adobe Caslon Pro Bold" panose="0205070206050A020403" pitchFamily="18" charset="0"/>
                <a:cs typeface="Arial" panose="020B0604020202020204" pitchFamily="34" charset="0"/>
              </a:rPr>
              <a:t>peka</a:t>
            </a:r>
            <a:r>
              <a:rPr lang="en-US" sz="2800" dirty="0" smtClean="0">
                <a:solidFill>
                  <a:srgbClr val="202124"/>
                </a:solidFill>
                <a:latin typeface="Adobe Caslon Pro Bold" panose="0205070206050A020403" pitchFamily="18" charset="0"/>
                <a:cs typeface="Arial" panose="020B0604020202020204" pitchFamily="34" charset="0"/>
              </a:rPr>
              <a:t>.</a:t>
            </a:r>
          </a:p>
          <a:p>
            <a:pPr marL="457200" indent="-457200" algn="just">
              <a:buFont typeface="Wingdings" panose="05000000000000000000" pitchFamily="2" charset="2"/>
              <a:buChar char="q"/>
            </a:pPr>
            <a:r>
              <a:rPr lang="en-US" sz="2800" dirty="0" err="1" smtClean="0">
                <a:latin typeface="Adobe Caslon Pro Bold" panose="0205070206050A020403" pitchFamily="18" charset="0"/>
                <a:cs typeface="Arial" panose="020B0604020202020204" pitchFamily="34" charset="0"/>
              </a:rPr>
              <a:t>Kerentanan</a:t>
            </a:r>
            <a:r>
              <a:rPr lang="en-US" sz="2800" dirty="0" smtClean="0">
                <a:latin typeface="Adobe Caslon Pro Bold" panose="0205070206050A020403" pitchFamily="18" charset="0"/>
                <a:cs typeface="Arial" panose="020B0604020202020204" pitchFamily="34" charset="0"/>
              </a:rPr>
              <a:t> (vulnerability) </a:t>
            </a:r>
            <a:r>
              <a:rPr lang="en-US" sz="2800" dirty="0" err="1" smtClean="0">
                <a:latin typeface="Adobe Caslon Pro Bold" panose="0205070206050A020403" pitchFamily="18" charset="0"/>
                <a:cs typeface="Arial" panose="020B0604020202020204" pitchFamily="34" charset="0"/>
              </a:rPr>
              <a:t>adalah</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rangkaian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kondisi</a:t>
            </a:r>
            <a:r>
              <a:rPr lang="en-US" sz="2800" dirty="0" smtClean="0">
                <a:latin typeface="Adobe Caslon Pro Bold" panose="0205070206050A020403" pitchFamily="18" charset="0"/>
                <a:cs typeface="Arial" panose="020B0604020202020204" pitchFamily="34" charset="0"/>
              </a:rPr>
              <a:t> yang </a:t>
            </a:r>
            <a:r>
              <a:rPr lang="en-US" sz="2800" dirty="0" err="1" smtClean="0">
                <a:latin typeface="Adobe Caslon Pro Bold" panose="0205070206050A020403" pitchFamily="18" charset="0"/>
                <a:cs typeface="Arial" panose="020B0604020202020204" pitchFamily="34" charset="0"/>
              </a:rPr>
              <a:t>menentukan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apakah</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bahaya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baik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bahaya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alam</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maupun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bahaya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buatan</a:t>
            </a:r>
            <a:r>
              <a:rPr lang="en-US" sz="2800" dirty="0" smtClean="0">
                <a:latin typeface="Adobe Caslon Pro Bold" panose="0205070206050A020403" pitchFamily="18" charset="0"/>
                <a:cs typeface="Arial" panose="020B0604020202020204" pitchFamily="34" charset="0"/>
              </a:rPr>
              <a:t>) yang </a:t>
            </a:r>
            <a:r>
              <a:rPr lang="en-US" sz="2800" dirty="0" err="1" smtClean="0">
                <a:latin typeface="Adobe Caslon Pro Bold" panose="0205070206050A020403" pitchFamily="18" charset="0"/>
                <a:cs typeface="Arial" panose="020B0604020202020204" pitchFamily="34" charset="0"/>
              </a:rPr>
              <a:t>terjadi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dapat</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menimbulkan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bencana</a:t>
            </a:r>
            <a:r>
              <a:rPr lang="en-US" sz="2800" dirty="0" smtClean="0">
                <a:latin typeface="Adobe Caslon Pro Bold" panose="0205070206050A020403" pitchFamily="18" charset="0"/>
                <a:cs typeface="Arial" panose="020B0604020202020204" pitchFamily="34" charset="0"/>
              </a:rPr>
              <a:t> (disaster) </a:t>
            </a:r>
            <a:r>
              <a:rPr lang="en-US" sz="2800" dirty="0" err="1" smtClean="0">
                <a:latin typeface="Adobe Caslon Pro Bold" panose="0205070206050A020403" pitchFamily="18" charset="0"/>
                <a:cs typeface="Arial" panose="020B0604020202020204" pitchFamily="34" charset="0"/>
              </a:rPr>
              <a:t>atau</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tidak</a:t>
            </a:r>
            <a:r>
              <a:rPr lang="en-US" sz="2800" dirty="0" smtClean="0">
                <a:latin typeface="Adobe Caslon Pro Bold" panose="0205070206050A020403" pitchFamily="18" charset="0"/>
                <a:cs typeface="Arial" panose="020B0604020202020204" pitchFamily="34" charset="0"/>
              </a:rPr>
              <a:t>.</a:t>
            </a:r>
          </a:p>
          <a:p>
            <a:pPr marL="457200" indent="-457200" algn="just">
              <a:buFont typeface="Wingdings" panose="05000000000000000000" pitchFamily="2" charset="2"/>
              <a:buChar char="q"/>
            </a:pPr>
            <a:r>
              <a:rPr lang="en-US" sz="2800" dirty="0" err="1" smtClean="0">
                <a:latin typeface="Adobe Caslon Pro Bold" panose="0205070206050A020403" pitchFamily="18" charset="0"/>
                <a:cs typeface="Arial" panose="020B0604020202020204" pitchFamily="34" charset="0"/>
              </a:rPr>
              <a:t>Kelompok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masyarakat</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beresiko</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tinggi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karena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berada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dalam</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situasi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kondisi</a:t>
            </a:r>
            <a:r>
              <a:rPr lang="en-US" sz="2800" dirty="0" smtClean="0">
                <a:latin typeface="Adobe Caslon Pro Bold" panose="0205070206050A020403" pitchFamily="18" charset="0"/>
                <a:cs typeface="Arial" panose="020B0604020202020204" pitchFamily="34" charset="0"/>
              </a:rPr>
              <a:t> yang </a:t>
            </a:r>
            <a:r>
              <a:rPr lang="en-US" sz="2800" dirty="0" err="1" smtClean="0">
                <a:latin typeface="Adobe Caslon Pro Bold" panose="0205070206050A020403" pitchFamily="18" charset="0"/>
                <a:cs typeface="Arial" panose="020B0604020202020204" pitchFamily="34" charset="0"/>
              </a:rPr>
              <a:t>kurang</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memiliki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kemampuan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mempersiapkan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diri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dalam</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menghadapi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risiko</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bencana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atau</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ancaman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bencana</a:t>
            </a:r>
            <a:r>
              <a:rPr lang="en-US" sz="2800" dirty="0" smtClean="0">
                <a:latin typeface="Adobe Caslon Pro Bold" panose="0205070206050A020403" pitchFamily="18" charset="0"/>
                <a:cs typeface="Arial" panose="020B0604020202020204" pitchFamily="34" charset="0"/>
              </a:rPr>
              <a:t>.</a:t>
            </a:r>
          </a:p>
          <a:p>
            <a:pPr marL="457200" indent="-457200" algn="just">
              <a:buFont typeface="Wingdings" panose="05000000000000000000" pitchFamily="2" charset="2"/>
              <a:buChar char="q"/>
            </a:pPr>
            <a:r>
              <a:rPr lang="en-US" sz="2800" dirty="0" err="1" smtClean="0">
                <a:latin typeface="Adobe Caslon Pro Bold" panose="0205070206050A020403" pitchFamily="18" charset="0"/>
                <a:cs typeface="Arial" panose="020B0604020202020204" pitchFamily="34" charset="0"/>
              </a:rPr>
              <a:t>Penekanan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pada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beresiko</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tinggi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karena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kelompok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jenis</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ini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akan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menanggung</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dampak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terbesar</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dari</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munculnya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risiko</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bencana</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atau</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akan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terdampak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oleh</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sebuah</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ancaman</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bencana</a:t>
            </a:r>
            <a:r>
              <a:rPr lang="en-US" sz="2800" dirty="0" smtClean="0">
                <a:latin typeface="Adobe Caslon Pro Bold" panose="0205070206050A020403" pitchFamily="18" charset="0"/>
                <a:cs typeface="Arial" panose="020B0604020202020204" pitchFamily="34" charset="0"/>
              </a:rPr>
              <a:t> disbanding </a:t>
            </a:r>
            <a:r>
              <a:rPr lang="en-US" sz="2800" dirty="0" err="1" smtClean="0">
                <a:latin typeface="Adobe Caslon Pro Bold" panose="0205070206050A020403" pitchFamily="18" charset="0"/>
                <a:cs typeface="Arial" panose="020B0604020202020204" pitchFamily="34" charset="0"/>
              </a:rPr>
              <a:t>kelompok</a:t>
            </a:r>
            <a:r>
              <a:rPr lang="en-US" sz="2800" dirty="0" smtClean="0">
                <a:latin typeface="Adobe Caslon Pro Bold" panose="0205070206050A020403" pitchFamily="18" charset="0"/>
                <a:cs typeface="Arial" panose="020B0604020202020204" pitchFamily="34" charset="0"/>
              </a:rPr>
              <a:t> </a:t>
            </a:r>
            <a:r>
              <a:rPr lang="en-US" sz="2800" dirty="0" err="1" smtClean="0">
                <a:latin typeface="Adobe Caslon Pro Bold" panose="0205070206050A020403" pitchFamily="18" charset="0"/>
                <a:cs typeface="Arial" panose="020B0604020202020204" pitchFamily="34" charset="0"/>
              </a:rPr>
              <a:t>masyarakat</a:t>
            </a:r>
            <a:r>
              <a:rPr lang="en-US" sz="2800" dirty="0" smtClean="0">
                <a:latin typeface="Adobe Caslon Pro Bold" panose="0205070206050A020403" pitchFamily="18" charset="0"/>
                <a:cs typeface="Arial" panose="020B0604020202020204" pitchFamily="34" charset="0"/>
              </a:rPr>
              <a:t> lain.</a:t>
            </a:r>
            <a:endParaRPr lang="en-US" sz="2800" dirty="0">
              <a:latin typeface="Adobe Caslon Pro Bold" panose="0205070206050A020403" pitchFamily="18" charset="0"/>
              <a:cs typeface="Arial" panose="020B0604020202020204" pitchFamily="34" charset="0"/>
            </a:endParaRPr>
          </a:p>
        </p:txBody>
      </p:sp>
    </p:spTree>
    <p:extLst>
      <p:ext uri="{BB962C8B-B14F-4D97-AF65-F5344CB8AC3E}">
        <p14:creationId xmlns:p14="http://schemas.microsoft.com/office/powerpoint/2010/main" val="137290961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7109639"/>
          </a:xfrm>
          <a:prstGeom prst="rect">
            <a:avLst/>
          </a:prstGeom>
        </p:spPr>
        <p:txBody>
          <a:bodyPr wrap="square">
            <a:spAutoFit/>
          </a:bodyPr>
          <a:lstStyle/>
          <a:p>
            <a:pPr marL="285750" indent="-285750">
              <a:buFont typeface="Wingdings" panose="05000000000000000000" pitchFamily="2" charset="2"/>
              <a:buChar char="Ø"/>
            </a:pPr>
            <a:r>
              <a:rPr lang="en-US" sz="2400" dirty="0" err="1" smtClean="0">
                <a:solidFill>
                  <a:schemeClr val="accent2"/>
                </a:solidFill>
                <a:latin typeface="Adobe Garamond Pro Bold" panose="02020702060506020403" pitchFamily="18" charset="0"/>
              </a:rPr>
              <a:t>Persalinan</a:t>
            </a:r>
            <a:endParaRPr lang="en-US" sz="2400" dirty="0" smtClean="0">
              <a:solidFill>
                <a:schemeClr val="accent2"/>
              </a:solidFill>
              <a:latin typeface="Adobe Garamond Pro Bold" panose="02020702060506020403" pitchFamily="18" charset="0"/>
            </a:endParaRPr>
          </a:p>
          <a:p>
            <a:endParaRPr lang="en-US" sz="2400" dirty="0" smtClean="0">
              <a:latin typeface="Adobe Garamond Pro Bold" panose="02020702060506020403" pitchFamily="18" charset="0"/>
            </a:endParaRPr>
          </a:p>
          <a:p>
            <a:r>
              <a:rPr lang="en-US" sz="2400" dirty="0" err="1" smtClean="0">
                <a:latin typeface="Adobe Garamond Pro Bold" panose="02020702060506020403" pitchFamily="18" charset="0"/>
              </a:rPr>
              <a:t>Promotif</a:t>
            </a:r>
            <a:r>
              <a:rPr lang="en-US" sz="2400" dirty="0" smtClean="0">
                <a:latin typeface="Adobe Garamond Pro Bold" panose="02020702060506020403" pitchFamily="18" charset="0"/>
              </a:rPr>
              <a:t> </a:t>
            </a:r>
          </a:p>
          <a:p>
            <a:pPr marL="342900" indent="-342900">
              <a:buAutoNum type="arabicPeriod"/>
            </a:pPr>
            <a:r>
              <a:rPr lang="en-US" sz="2400" dirty="0" err="1" smtClean="0">
                <a:latin typeface="Adobe Garamond Pro Bold" panose="02020702060506020403" pitchFamily="18" charset="0"/>
              </a:rPr>
              <a:t>Peningkatan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pemahaman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penyandang</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disabilitas</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keluarga</a:t>
            </a:r>
            <a:r>
              <a:rPr lang="en-US" sz="2400" dirty="0" smtClean="0">
                <a:latin typeface="Adobe Garamond Pro Bold" panose="02020702060506020403" pitchFamily="18" charset="0"/>
              </a:rPr>
              <a:t> : </a:t>
            </a:r>
            <a:r>
              <a:rPr lang="en-US" sz="2400" dirty="0" err="1" smtClean="0">
                <a:latin typeface="Adobe Garamond Pro Bold" panose="02020702060506020403" pitchFamily="18" charset="0"/>
              </a:rPr>
              <a:t>persalinan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nifas</a:t>
            </a:r>
            <a:r>
              <a:rPr lang="en-US" sz="2400" dirty="0" smtClean="0">
                <a:latin typeface="Adobe Garamond Pro Bold" panose="02020702060506020403" pitchFamily="18" charset="0"/>
              </a:rPr>
              <a:t> , </a:t>
            </a:r>
            <a:r>
              <a:rPr lang="en-US" sz="2400" dirty="0" err="1" smtClean="0">
                <a:latin typeface="Adobe Garamond Pro Bold" panose="02020702060506020403" pitchFamily="18" charset="0"/>
              </a:rPr>
              <a:t>dan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manajemen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laktasi</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Kongseling</a:t>
            </a:r>
            <a:endParaRPr lang="en-US" sz="2400" dirty="0">
              <a:latin typeface="Adobe Garamond Pro Bold" panose="02020702060506020403" pitchFamily="18" charset="0"/>
            </a:endParaRPr>
          </a:p>
          <a:p>
            <a:endParaRPr lang="en-US" sz="2400" dirty="0" smtClean="0">
              <a:latin typeface="Adobe Garamond Pro Bold" panose="02020702060506020403" pitchFamily="18" charset="0"/>
            </a:endParaRPr>
          </a:p>
          <a:p>
            <a:r>
              <a:rPr lang="en-US" sz="2400" dirty="0" err="1" smtClean="0">
                <a:latin typeface="Adobe Garamond Pro Bold" panose="02020702060506020403" pitchFamily="18" charset="0"/>
              </a:rPr>
              <a:t>Preventif</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Persalinan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sesuai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keadaan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klinis</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klien</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Konseling</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kesehatan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ibu</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anak</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Mengenali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tanda</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awal</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persalinan</a:t>
            </a:r>
            <a:endParaRPr lang="en-US" sz="2400" dirty="0" smtClean="0">
              <a:latin typeface="Adobe Garamond Pro Bold" panose="02020702060506020403" pitchFamily="18" charset="0"/>
            </a:endParaRPr>
          </a:p>
          <a:p>
            <a:endParaRPr lang="en-US" sz="2400" dirty="0" smtClean="0">
              <a:latin typeface="Adobe Garamond Pro Bold" panose="02020702060506020403" pitchFamily="18" charset="0"/>
            </a:endParaRPr>
          </a:p>
          <a:p>
            <a:r>
              <a:rPr lang="en-US" sz="2400" dirty="0" err="1" smtClean="0">
                <a:latin typeface="Adobe Garamond Pro Bold" panose="02020702060506020403" pitchFamily="18" charset="0"/>
              </a:rPr>
              <a:t>Tatalaksana</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Pelayanan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sesuai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standar</a:t>
            </a:r>
            <a:r>
              <a:rPr lang="en-US" sz="2400" dirty="0" smtClean="0">
                <a:latin typeface="Adobe Garamond Pro Bold" panose="02020702060506020403" pitchFamily="18" charset="0"/>
              </a:rPr>
              <a:t> APN</a:t>
            </a:r>
          </a:p>
          <a:p>
            <a:pPr marL="342900" indent="-342900">
              <a:buAutoNum type="arabicPeriod"/>
            </a:pPr>
            <a:r>
              <a:rPr lang="en-US" sz="2400" dirty="0" err="1" smtClean="0">
                <a:latin typeface="Adobe Garamond Pro Bold" panose="02020702060506020403" pitchFamily="18" charset="0"/>
              </a:rPr>
              <a:t>Persalinan</a:t>
            </a:r>
            <a:r>
              <a:rPr lang="en-US" sz="2400" dirty="0" smtClean="0">
                <a:latin typeface="Adobe Garamond Pro Bold" panose="02020702060506020403" pitchFamily="18" charset="0"/>
              </a:rPr>
              <a:t> normal : </a:t>
            </a:r>
            <a:r>
              <a:rPr lang="en-US" sz="2400" dirty="0" err="1" smtClean="0">
                <a:latin typeface="Adobe Garamond Pro Bold" panose="02020702060506020403" pitchFamily="18" charset="0"/>
              </a:rPr>
              <a:t>keadaan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ibu</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dan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bayi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tidak</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ada</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komplikasi</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masalah</a:t>
            </a:r>
            <a:endParaRPr lang="en-US" sz="2400" dirty="0" smtClean="0">
              <a:latin typeface="Adobe Garamond Pro Bold" panose="02020702060506020403" pitchFamily="18" charset="0"/>
            </a:endParaRPr>
          </a:p>
          <a:p>
            <a:pPr marL="342900" indent="-342900">
              <a:buAutoNum type="arabicPeriod"/>
            </a:pPr>
            <a:r>
              <a:rPr lang="en-US" sz="2400" dirty="0" err="1" smtClean="0">
                <a:latin typeface="Adobe Garamond Pro Bold" panose="02020702060506020403" pitchFamily="18" charset="0"/>
              </a:rPr>
              <a:t>Pendampingan</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keluarga</a:t>
            </a:r>
            <a:endParaRPr lang="en-US" sz="2400" dirty="0" smtClean="0">
              <a:latin typeface="Adobe Garamond Pro Bold" panose="02020702060506020403" pitchFamily="18" charset="0"/>
            </a:endParaRPr>
          </a:p>
          <a:p>
            <a:endParaRPr lang="en-US" sz="2400" dirty="0" smtClean="0"/>
          </a:p>
          <a:p>
            <a:pPr marL="342900" indent="-342900">
              <a:buAutoNum type="arabicPeriod"/>
            </a:pPr>
            <a:endParaRPr lang="en-US" sz="2400" dirty="0" smtClean="0"/>
          </a:p>
          <a:p>
            <a:endParaRPr lang="en-US" sz="2400" dirty="0"/>
          </a:p>
        </p:txBody>
      </p:sp>
    </p:spTree>
    <p:extLst>
      <p:ext uri="{BB962C8B-B14F-4D97-AF65-F5344CB8AC3E}">
        <p14:creationId xmlns:p14="http://schemas.microsoft.com/office/powerpoint/2010/main" val="210418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5693866"/>
          </a:xfrm>
          <a:prstGeom prst="rect">
            <a:avLst/>
          </a:prstGeom>
        </p:spPr>
        <p:txBody>
          <a:bodyPr wrap="square">
            <a:spAutoFit/>
          </a:bodyPr>
          <a:lstStyle/>
          <a:p>
            <a:pPr algn="just"/>
            <a:r>
              <a:rPr lang="en-US" sz="2800" dirty="0" smtClean="0">
                <a:solidFill>
                  <a:schemeClr val="accent1"/>
                </a:solidFill>
              </a:rPr>
              <a:t>2. </a:t>
            </a:r>
            <a:r>
              <a:rPr lang="en-US" sz="2800" dirty="0" err="1" smtClean="0">
                <a:solidFill>
                  <a:schemeClr val="accent1"/>
                </a:solidFill>
                <a:latin typeface="Adobe Garamond Pro Bold" panose="02020702060506020403" pitchFamily="18" charset="0"/>
              </a:rPr>
              <a:t>Keluarga</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berencana</a:t>
            </a:r>
            <a:endParaRPr lang="en-US" sz="28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800" dirty="0" err="1" smtClean="0">
                <a:latin typeface="Adobe Garamond Pro Bold" panose="02020702060506020403" pitchFamily="18" charset="0"/>
              </a:rPr>
              <a:t>Pelayanan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disesuaikan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dengan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kondisi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penyandang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disabilitas</a:t>
            </a:r>
            <a:endParaRPr lang="en-US" sz="2800" dirty="0" smtClean="0">
              <a:latin typeface="Adobe Garamond Pro Bold" panose="02020702060506020403" pitchFamily="18" charset="0"/>
            </a:endParaRPr>
          </a:p>
          <a:p>
            <a:pPr marL="285750" indent="-285750" algn="just">
              <a:buFont typeface="Wingdings" panose="05000000000000000000" pitchFamily="2" charset="2"/>
              <a:buChar char="Ø"/>
            </a:pPr>
            <a:r>
              <a:rPr lang="en-US" sz="2800" dirty="0" err="1" smtClean="0">
                <a:latin typeface="Adobe Garamond Pro Bold" panose="02020702060506020403" pitchFamily="18" charset="0"/>
              </a:rPr>
              <a:t>Konseling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metode</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kontrasepsi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bagi</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penyandang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disabilitas</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pendamping</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keluarga</a:t>
            </a:r>
            <a:r>
              <a:rPr lang="en-US" sz="2800" dirty="0" smtClean="0">
                <a:latin typeface="Adobe Garamond Pro Bold" panose="02020702060506020403" pitchFamily="18" charset="0"/>
              </a:rPr>
              <a:t>)</a:t>
            </a:r>
          </a:p>
          <a:p>
            <a:pPr marL="285750" indent="-285750" algn="just">
              <a:buFont typeface="Wingdings" panose="05000000000000000000" pitchFamily="2" charset="2"/>
              <a:buChar char="Ø"/>
            </a:pPr>
            <a:r>
              <a:rPr lang="en-US" sz="2800" dirty="0" err="1" smtClean="0">
                <a:latin typeface="Adobe Garamond Pro Bold" panose="02020702060506020403" pitchFamily="18" charset="0"/>
              </a:rPr>
              <a:t>Hak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untuk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menerima</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atau</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menolak</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penggunaan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kontrasepsi</a:t>
            </a:r>
            <a:endParaRPr lang="en-US" sz="2800" dirty="0" smtClean="0">
              <a:latin typeface="Adobe Garamond Pro Bold" panose="02020702060506020403" pitchFamily="18" charset="0"/>
            </a:endParaRPr>
          </a:p>
          <a:p>
            <a:pPr algn="just"/>
            <a:endParaRPr lang="en-US" sz="2800" dirty="0" smtClean="0">
              <a:latin typeface="Adobe Garamond Pro Bold" panose="02020702060506020403" pitchFamily="18" charset="0"/>
            </a:endParaRPr>
          </a:p>
          <a:p>
            <a:pPr algn="just"/>
            <a:r>
              <a:rPr lang="en-US" sz="2800" dirty="0" smtClean="0">
                <a:solidFill>
                  <a:schemeClr val="accent1"/>
                </a:solidFill>
                <a:latin typeface="Adobe Garamond Pro Bold" panose="02020702060506020403" pitchFamily="18" charset="0"/>
              </a:rPr>
              <a:t>3. </a:t>
            </a:r>
            <a:r>
              <a:rPr lang="en-US" sz="2800" dirty="0" err="1" smtClean="0">
                <a:solidFill>
                  <a:schemeClr val="accent1"/>
                </a:solidFill>
                <a:latin typeface="Adobe Garamond Pro Bold" panose="02020702060506020403" pitchFamily="18" charset="0"/>
              </a:rPr>
              <a:t>Kesehatan</a:t>
            </a:r>
            <a:r>
              <a:rPr lang="en-US" sz="2800" dirty="0" smtClean="0">
                <a:solidFill>
                  <a:schemeClr val="accent1"/>
                </a:solidFill>
                <a:latin typeface="Adobe Garamond Pro Bold" panose="02020702060506020403" pitchFamily="18" charset="0"/>
              </a:rPr>
              <a:t> </a:t>
            </a:r>
            <a:r>
              <a:rPr lang="en-US" sz="2800" dirty="0" err="1" smtClean="0">
                <a:solidFill>
                  <a:schemeClr val="accent1"/>
                </a:solidFill>
                <a:latin typeface="Adobe Garamond Pro Bold" panose="02020702060506020403" pitchFamily="18" charset="0"/>
              </a:rPr>
              <a:t>seksual</a:t>
            </a:r>
            <a:endParaRPr lang="en-US" sz="2800" dirty="0" smtClean="0">
              <a:latin typeface="Adobe Garamond Pro Bold" panose="02020702060506020403" pitchFamily="18" charset="0"/>
            </a:endParaRPr>
          </a:p>
          <a:p>
            <a:pPr marL="285750" indent="-285750" algn="just">
              <a:buFont typeface="Wingdings" panose="05000000000000000000" pitchFamily="2" charset="2"/>
              <a:buChar char="Ø"/>
            </a:pPr>
            <a:r>
              <a:rPr lang="fi-FI" sz="2800" dirty="0" smtClean="0">
                <a:latin typeface="Adobe Garamond Pro Bold" panose="02020702060506020403" pitchFamily="18" charset="0"/>
              </a:rPr>
              <a:t>Komunikasi informasi dan edukasi (KIE) kesehatan reproduksi (kesehatan seksual) dan menopause</a:t>
            </a:r>
          </a:p>
          <a:p>
            <a:pPr marL="285750" indent="-285750" algn="just">
              <a:buFont typeface="Wingdings" panose="05000000000000000000" pitchFamily="2" charset="2"/>
              <a:buChar char="Ø"/>
            </a:pPr>
            <a:r>
              <a:rPr lang="fi-FI" sz="2800" dirty="0" smtClean="0">
                <a:latin typeface="Adobe Garamond Pro Bold" panose="02020702060506020403" pitchFamily="18" charset="0"/>
              </a:rPr>
              <a:t>Peningkatan kesehatan lansia (pemeriksaan status gizi, TTV , Lab sederhana)</a:t>
            </a:r>
          </a:p>
          <a:p>
            <a:pPr marL="285750" indent="-285750" algn="just">
              <a:buFont typeface="Wingdings" panose="05000000000000000000" pitchFamily="2" charset="2"/>
              <a:buChar char="Ø"/>
            </a:pPr>
            <a:r>
              <a:rPr lang="fi-FI" sz="2800" dirty="0" smtClean="0">
                <a:latin typeface="Adobe Garamond Pro Bold" panose="02020702060506020403" pitchFamily="18" charset="0"/>
              </a:rPr>
              <a:t>Skrining faktor resiko pemberian makanan tambahan (PMT) dan pengelolaanya.</a:t>
            </a:r>
            <a:endParaRPr lang="en-US" sz="2800" dirty="0" smtClean="0">
              <a:latin typeface="Adobe Garamond Pro Bold" panose="02020702060506020403" pitchFamily="18" charset="0"/>
            </a:endParaRPr>
          </a:p>
          <a:p>
            <a:pPr marL="285750" indent="-285750" algn="just">
              <a:buFont typeface="Wingdings" panose="05000000000000000000" pitchFamily="2" charset="2"/>
              <a:buChar char="Ø"/>
            </a:pPr>
            <a:endParaRPr lang="en-US" sz="2800" dirty="0">
              <a:latin typeface="Adobe Garamond Pro Bold" panose="02020702060506020403" pitchFamily="18" charset="0"/>
            </a:endParaRPr>
          </a:p>
        </p:txBody>
      </p:sp>
    </p:spTree>
    <p:extLst>
      <p:ext uri="{BB962C8B-B14F-4D97-AF65-F5344CB8AC3E}">
        <p14:creationId xmlns:p14="http://schemas.microsoft.com/office/powerpoint/2010/main" val="1198629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63198"/>
          </a:xfrm>
          <a:prstGeom prst="rect">
            <a:avLst/>
          </a:prstGeom>
        </p:spPr>
        <p:txBody>
          <a:bodyPr wrap="square">
            <a:spAutoFit/>
          </a:bodyPr>
          <a:lstStyle/>
          <a:p>
            <a:pPr algn="just"/>
            <a:r>
              <a:rPr lang="fi-FI" sz="2800" b="1" dirty="0" smtClean="0">
                <a:solidFill>
                  <a:schemeClr val="accent1"/>
                </a:solidFill>
                <a:latin typeface="Adobe Garamond Pro Bold" panose="02020702060506020403" pitchFamily="18" charset="0"/>
              </a:rPr>
              <a:t>4. Pencegahan dan penanganan penyakit tidak menular (kanker payudara dan 	kanker serviks</a:t>
            </a:r>
          </a:p>
          <a:p>
            <a:pPr algn="just"/>
            <a:endParaRPr lang="fi-FI" sz="2800" b="1" dirty="0" smtClean="0">
              <a:solidFill>
                <a:srgbClr val="202124"/>
              </a:solidFill>
              <a:latin typeface="Adobe Garamond Pro Bold" panose="02020702060506020403" pitchFamily="18" charset="0"/>
            </a:endParaRP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Edukasi</a:t>
            </a:r>
          </a:p>
          <a:p>
            <a:pPr algn="just"/>
            <a:r>
              <a:rPr lang="fi-FI" sz="2800" b="1" dirty="0" smtClean="0">
                <a:solidFill>
                  <a:srgbClr val="202124"/>
                </a:solidFill>
                <a:latin typeface="Adobe Garamond Pro Bold" panose="02020702060506020403" pitchFamily="18" charset="0"/>
              </a:rPr>
              <a:t>	-Kanker payudara dan kanker serviks</a:t>
            </a:r>
          </a:p>
          <a:p>
            <a:pPr algn="just"/>
            <a:r>
              <a:rPr lang="fi-FI" sz="2800" b="1" dirty="0" smtClean="0">
                <a:solidFill>
                  <a:srgbClr val="202124"/>
                </a:solidFill>
                <a:latin typeface="Adobe Garamond Pro Bold" panose="02020702060506020403" pitchFamily="18" charset="0"/>
              </a:rPr>
              <a:t>	-Deteksi dini kanker payudar dan kanker serviks</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Dukungan psikologis dan konseling</a:t>
            </a:r>
          </a:p>
          <a:p>
            <a:pPr algn="just"/>
            <a:endParaRPr lang="fi-FI" sz="2800" b="1" dirty="0" smtClean="0">
              <a:solidFill>
                <a:srgbClr val="202124"/>
              </a:solidFill>
              <a:latin typeface="Adobe Garamond Pro Bold" panose="02020702060506020403" pitchFamily="18" charset="0"/>
            </a:endParaRPr>
          </a:p>
          <a:p>
            <a:pPr algn="just"/>
            <a:r>
              <a:rPr lang="fi-FI" sz="2800" b="1" dirty="0" smtClean="0">
                <a:solidFill>
                  <a:schemeClr val="accent1"/>
                </a:solidFill>
                <a:latin typeface="Adobe Garamond Pro Bold" panose="02020702060506020403" pitchFamily="18" charset="0"/>
              </a:rPr>
              <a:t>5. Kesehatan Reproduksi </a:t>
            </a:r>
            <a:r>
              <a:rPr lang="fi-FI" sz="2800" b="1" dirty="0">
                <a:solidFill>
                  <a:schemeClr val="accent1"/>
                </a:solidFill>
                <a:latin typeface="Adobe Garamond Pro Bold" panose="02020702060506020403" pitchFamily="18" charset="0"/>
              </a:rPr>
              <a:t>U</a:t>
            </a:r>
            <a:r>
              <a:rPr lang="fi-FI" sz="2800" b="1" dirty="0" smtClean="0">
                <a:solidFill>
                  <a:schemeClr val="accent1"/>
                </a:solidFill>
                <a:latin typeface="Adobe Garamond Pro Bold" panose="02020702060506020403" pitchFamily="18" charset="0"/>
              </a:rPr>
              <a:t>sia lanjut</a:t>
            </a:r>
            <a:endParaRPr lang="fi-FI" sz="2800" b="1" dirty="0" smtClean="0">
              <a:solidFill>
                <a:srgbClr val="202124"/>
              </a:solidFill>
              <a:latin typeface="Adobe Garamond Pro Bold" panose="02020702060506020403" pitchFamily="18" charset="0"/>
            </a:endParaRPr>
          </a:p>
          <a:p>
            <a:pPr marL="285750" indent="-285750" algn="just">
              <a:buFontTx/>
              <a:buChar char="-"/>
            </a:pPr>
            <a:r>
              <a:rPr lang="fi-FI" sz="2800" b="1" dirty="0" smtClean="0">
                <a:solidFill>
                  <a:srgbClr val="202124"/>
                </a:solidFill>
                <a:latin typeface="Adobe Garamond Pro Bold" panose="02020702060506020403" pitchFamily="18" charset="0"/>
              </a:rPr>
              <a:t>Penyandang disabilitas beresiko mendapat tindak kekerasan dan pelecehan seksual dan dapat beresiko terinfeksi IMS, HIV/ AIDS</a:t>
            </a:r>
          </a:p>
          <a:p>
            <a:pPr marL="285750" indent="-285750" algn="just">
              <a:buFontTx/>
              <a:buChar char="-"/>
            </a:pPr>
            <a:r>
              <a:rPr lang="fi-FI" sz="2800" b="1" dirty="0" smtClean="0">
                <a:solidFill>
                  <a:srgbClr val="202124"/>
                </a:solidFill>
                <a:latin typeface="Adobe Garamond Pro Bold" panose="02020702060506020403" pitchFamily="18" charset="0"/>
              </a:rPr>
              <a:t>Pengetahuan: kesehatan organ reproduksi, menstruasi</a:t>
            </a:r>
          </a:p>
          <a:p>
            <a:pPr marL="285750" indent="-285750" algn="just">
              <a:buFontTx/>
              <a:buChar char="-"/>
            </a:pPr>
            <a:r>
              <a:rPr lang="fi-FI" sz="2800" b="1" dirty="0" smtClean="0">
                <a:solidFill>
                  <a:srgbClr val="202124"/>
                </a:solidFill>
                <a:latin typeface="Adobe Garamond Pro Bold" panose="02020702060506020403" pitchFamily="18" charset="0"/>
              </a:rPr>
              <a:t>Edukasi: perilaku seksual beresiko tinggi Infeksi </a:t>
            </a:r>
            <a:r>
              <a:rPr lang="fi-FI" sz="2800" b="1" dirty="0">
                <a:solidFill>
                  <a:srgbClr val="202124"/>
                </a:solidFill>
                <a:latin typeface="Adobe Garamond Pro Bold" panose="02020702060506020403" pitchFamily="18" charset="0"/>
              </a:rPr>
              <a:t>M</a:t>
            </a:r>
            <a:r>
              <a:rPr lang="fi-FI" sz="2800" b="1" dirty="0" smtClean="0">
                <a:solidFill>
                  <a:srgbClr val="202124"/>
                </a:solidFill>
                <a:latin typeface="Adobe Garamond Pro Bold" panose="02020702060506020403" pitchFamily="18" charset="0"/>
              </a:rPr>
              <a:t>enular Seksual(IMS)</a:t>
            </a:r>
          </a:p>
          <a:p>
            <a:endParaRPr lang="en-US" sz="2400" dirty="0"/>
          </a:p>
        </p:txBody>
      </p:sp>
    </p:spTree>
    <p:extLst>
      <p:ext uri="{BB962C8B-B14F-4D97-AF65-F5344CB8AC3E}">
        <p14:creationId xmlns:p14="http://schemas.microsoft.com/office/powerpoint/2010/main" val="4049138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17196"/>
          </a:xfrm>
          <a:prstGeom prst="rect">
            <a:avLst/>
          </a:prstGeom>
        </p:spPr>
        <p:txBody>
          <a:bodyPr wrap="square">
            <a:spAutoFit/>
          </a:bodyPr>
          <a:lstStyle/>
          <a:p>
            <a:pPr algn="just"/>
            <a:r>
              <a:rPr lang="fi-FI" sz="2800" b="1" dirty="0" smtClean="0">
                <a:solidFill>
                  <a:schemeClr val="accent1"/>
                </a:solidFill>
                <a:latin typeface="Adobe Garamond Pro Bold" panose="02020702060506020403" pitchFamily="18" charset="0"/>
              </a:rPr>
              <a:t>6. Pencegahan dan penanganan IMS</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Edukasi organ reproduksi (kebersihan organ reproduksi)</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Pengetahuan penyakit IMS, HIV/AIDS</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Konseling pada individu beresiko tinggi IMS</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Penyediaan dan akses alat pencegahan (kondom, spuit steril)</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Rujukan</a:t>
            </a:r>
          </a:p>
          <a:p>
            <a:pPr marL="285750" indent="-285750" algn="just">
              <a:buFont typeface="Arial" panose="020B0604020202020204" pitchFamily="34" charset="0"/>
              <a:buChar char="•"/>
            </a:pPr>
            <a:endParaRPr lang="fi-FI" sz="2800" b="1" dirty="0" smtClean="0">
              <a:solidFill>
                <a:srgbClr val="202124"/>
              </a:solidFill>
              <a:latin typeface="Adobe Garamond Pro Bold" panose="02020702060506020403" pitchFamily="18" charset="0"/>
            </a:endParaRPr>
          </a:p>
          <a:p>
            <a:pPr algn="just"/>
            <a:r>
              <a:rPr lang="fi-FI" sz="2800" b="1" dirty="0" smtClean="0">
                <a:solidFill>
                  <a:schemeClr val="accent1"/>
                </a:solidFill>
                <a:latin typeface="Adobe Garamond Pro Bold" panose="02020702060506020403" pitchFamily="18" charset="0"/>
              </a:rPr>
              <a:t>7. Kekerasan seksual</a:t>
            </a:r>
            <a:endParaRPr lang="fi-FI" sz="2800" b="1" dirty="0" smtClean="0">
              <a:solidFill>
                <a:srgbClr val="202124"/>
              </a:solidFill>
              <a:latin typeface="Adobe Garamond Pro Bold" panose="02020702060506020403" pitchFamily="18" charset="0"/>
            </a:endParaRP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Masalah kesehatan reproduksi fisik dan psikologis</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Penyandang disabilitas beresiko tinggi mengalami kekerasan seksual bagi penyandang disabilitas ”tidak berdaya”</a:t>
            </a:r>
          </a:p>
          <a:p>
            <a:pPr marL="285750" indent="-285750" algn="just">
              <a:buFont typeface="Arial" panose="020B0604020202020204" pitchFamily="34" charset="0"/>
              <a:buChar char="•"/>
            </a:pPr>
            <a:r>
              <a:rPr lang="fi-FI" sz="2800" b="1" dirty="0" smtClean="0">
                <a:solidFill>
                  <a:srgbClr val="202124"/>
                </a:solidFill>
                <a:latin typeface="Adobe Garamond Pro Bold" panose="02020702060506020403" pitchFamily="18" charset="0"/>
              </a:rPr>
              <a:t>KIE Pencegahan kekerasan seksual dan perlindungan diri penyandang disabilitas</a:t>
            </a:r>
          </a:p>
          <a:p>
            <a:endParaRPr lang="fi-FI" sz="2400" b="1" dirty="0" smtClean="0">
              <a:solidFill>
                <a:srgbClr val="202124"/>
              </a:solidFill>
              <a:latin typeface="Adobe Garamond Pro Bold" panose="02020702060506020403" pitchFamily="18" charset="0"/>
            </a:endParaRPr>
          </a:p>
          <a:p>
            <a:endParaRPr lang="fi-FI" b="1" dirty="0" smtClean="0">
              <a:solidFill>
                <a:srgbClr val="202124"/>
              </a:solidFill>
              <a:latin typeface="arial" panose="020B0604020202020204" pitchFamily="34" charset="0"/>
            </a:endParaRPr>
          </a:p>
          <a:p>
            <a:pPr marL="285750" indent="-285750">
              <a:buFont typeface="Arial" panose="020B0604020202020204" pitchFamily="34" charset="0"/>
              <a:buChar char="•"/>
            </a:pPr>
            <a:endParaRPr lang="fi-FI" b="1" dirty="0" smtClean="0">
              <a:solidFill>
                <a:srgbClr val="202124"/>
              </a:solidFill>
              <a:latin typeface="arial" panose="020B0604020202020204" pitchFamily="34" charset="0"/>
            </a:endParaRPr>
          </a:p>
        </p:txBody>
      </p:sp>
    </p:spTree>
    <p:extLst>
      <p:ext uri="{BB962C8B-B14F-4D97-AF65-F5344CB8AC3E}">
        <p14:creationId xmlns:p14="http://schemas.microsoft.com/office/powerpoint/2010/main" val="4219452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6993" y="2345167"/>
            <a:ext cx="4335332" cy="2800767"/>
          </a:xfrm>
          <a:prstGeom prst="rect">
            <a:avLst/>
          </a:prstGeom>
        </p:spPr>
        <p:txBody>
          <a:bodyPr wrap="square">
            <a:spAutoFit/>
          </a:bodyPr>
          <a:lstStyle/>
          <a:p>
            <a:pPr algn="ctr"/>
            <a:r>
              <a:rPr lang="en-US" sz="4800" b="1" dirty="0" smtClean="0">
                <a:latin typeface="Algerian" panose="04020705040A02060702" pitchFamily="82" charset="0"/>
              </a:rPr>
              <a:t>TERIMA KASIH</a:t>
            </a:r>
          </a:p>
          <a:p>
            <a:endParaRPr lang="en-US" sz="3200" dirty="0" smtClean="0">
              <a:latin typeface="Algerian" panose="04020705040A02060702" pitchFamily="82" charset="0"/>
            </a:endParaRPr>
          </a:p>
          <a:p>
            <a:endParaRPr lang="en-US" sz="3200" dirty="0">
              <a:latin typeface="Algerian" panose="04020705040A02060702" pitchFamily="82" charset="0"/>
            </a:endParaRPr>
          </a:p>
          <a:p>
            <a:endParaRPr lang="en-US" sz="3200" dirty="0" smtClean="0">
              <a:latin typeface="Algerian" panose="04020705040A02060702" pitchFamily="82" charset="0"/>
            </a:endParaRPr>
          </a:p>
          <a:p>
            <a:endParaRPr lang="en-US" sz="3200" dirty="0" smtClean="0">
              <a:latin typeface="Algerian" panose="04020705040A02060702" pitchFamily="82" charset="0"/>
            </a:endParaRPr>
          </a:p>
        </p:txBody>
      </p:sp>
    </p:spTree>
    <p:extLst>
      <p:ext uri="{BB962C8B-B14F-4D97-AF65-F5344CB8AC3E}">
        <p14:creationId xmlns:p14="http://schemas.microsoft.com/office/powerpoint/2010/main" val="3523301847"/>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4108" y="1280160"/>
            <a:ext cx="6529892" cy="3204723"/>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KELOMPOK 10 </a:t>
            </a:r>
            <a:endParaRPr lang="en-US" sz="3200" b="1" dirty="0" smtClean="0">
              <a:latin typeface="Times New Roman" panose="02020603050405020304" pitchFamily="18" charset="0"/>
              <a:cs typeface="Times New Roman" panose="02020603050405020304" pitchFamily="18" charset="0"/>
            </a:endParaRPr>
          </a:p>
          <a:p>
            <a:pPr algn="ctr"/>
            <a:endParaRPr lang="en-US" sz="3200" b="1" dirty="0">
              <a:latin typeface="Times New Roman" panose="02020603050405020304" pitchFamily="18" charset="0"/>
              <a:cs typeface="Times New Roman" panose="02020603050405020304" pitchFamily="18" charset="0"/>
            </a:endParaRPr>
          </a:p>
          <a:p>
            <a:pPr marL="342900" indent="-342900">
              <a:lnSpc>
                <a:spcPct val="150000"/>
              </a:lnSpc>
              <a:buAutoNum type="arabicPeriod"/>
            </a:pPr>
            <a:r>
              <a:rPr lang="en-US" sz="3200" b="1" dirty="0">
                <a:latin typeface="Times New Roman" panose="02020603050405020304" pitchFamily="18" charset="0"/>
                <a:cs typeface="Times New Roman" panose="02020603050405020304" pitchFamily="18" charset="0"/>
              </a:rPr>
              <a:t>PETTI VERA</a:t>
            </a:r>
          </a:p>
          <a:p>
            <a:pPr marL="342900" indent="-342900">
              <a:lnSpc>
                <a:spcPct val="150000"/>
              </a:lnSpc>
              <a:buAutoNum type="arabicPeriod"/>
            </a:pPr>
            <a:r>
              <a:rPr lang="en-US" sz="3200" b="1" dirty="0">
                <a:latin typeface="Times New Roman" panose="02020603050405020304" pitchFamily="18" charset="0"/>
                <a:cs typeface="Times New Roman" panose="02020603050405020304" pitchFamily="18" charset="0"/>
              </a:rPr>
              <a:t>NUR RAHMI ALIF</a:t>
            </a:r>
          </a:p>
          <a:p>
            <a:pPr marL="342900" indent="-342900">
              <a:lnSpc>
                <a:spcPct val="150000"/>
              </a:lnSpc>
              <a:buAutoNum type="arabicPeriod"/>
            </a:pPr>
            <a:r>
              <a:rPr lang="en-US" sz="3200" b="1" dirty="0">
                <a:latin typeface="Times New Roman" panose="02020603050405020304" pitchFamily="18" charset="0"/>
                <a:cs typeface="Times New Roman" panose="02020603050405020304" pitchFamily="18" charset="0"/>
              </a:rPr>
              <a:t>NURHIKMA</a:t>
            </a:r>
          </a:p>
        </p:txBody>
      </p:sp>
    </p:spTree>
    <p:extLst>
      <p:ext uri="{BB962C8B-B14F-4D97-AF65-F5344CB8AC3E}">
        <p14:creationId xmlns:p14="http://schemas.microsoft.com/office/powerpoint/2010/main" val="1801709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324535"/>
          </a:xfrm>
          <a:prstGeom prst="rect">
            <a:avLst/>
          </a:prstGeom>
        </p:spPr>
        <p:txBody>
          <a:bodyPr wrap="square">
            <a:spAutoFit/>
          </a:bodyPr>
          <a:lstStyle/>
          <a:p>
            <a:pPr marL="285750" indent="-285750" algn="just">
              <a:buFont typeface="Courier New" panose="02070309020205020404" pitchFamily="49" charset="0"/>
              <a:buChar char="o"/>
            </a:pPr>
            <a:r>
              <a:rPr lang="en-US" sz="2000" dirty="0" err="1">
                <a:solidFill>
                  <a:srgbClr val="202124"/>
                </a:solidFill>
                <a:latin typeface="Adobe Garamond Pro Bold" panose="02020702060506020403" pitchFamily="18" charset="0"/>
              </a:rPr>
              <a:t>Perempuan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berkebutuhan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khusus</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adalah</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perempuan</a:t>
            </a:r>
            <a:r>
              <a:rPr lang="en-US" sz="2000" dirty="0">
                <a:solidFill>
                  <a:srgbClr val="202124"/>
                </a:solidFill>
                <a:latin typeface="Adobe Garamond Pro Bold" panose="02020702060506020403" pitchFamily="18" charset="0"/>
              </a:rPr>
              <a:t> yang </a:t>
            </a:r>
            <a:r>
              <a:rPr lang="en-US" sz="2000" dirty="0" err="1">
                <a:solidFill>
                  <a:srgbClr val="202124"/>
                </a:solidFill>
                <a:latin typeface="Adobe Garamond Pro Bold" panose="02020702060506020403" pitchFamily="18" charset="0"/>
              </a:rPr>
              <a:t>rentan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menjadi</a:t>
            </a:r>
            <a:r>
              <a:rPr lang="en-US" sz="2000" dirty="0">
                <a:solidFill>
                  <a:srgbClr val="202124"/>
                </a:solidFill>
                <a:latin typeface="Adobe Garamond Pro Bold" panose="02020702060506020403" pitchFamily="18" charset="0"/>
              </a:rPr>
              <a:t> korban </a:t>
            </a:r>
            <a:r>
              <a:rPr lang="en-US" sz="2000" dirty="0" err="1">
                <a:solidFill>
                  <a:srgbClr val="202124"/>
                </a:solidFill>
                <a:latin typeface="Adobe Garamond Pro Bold" panose="02020702060506020403" pitchFamily="18" charset="0"/>
              </a:rPr>
              <a:t>perkosaan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pelecehan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seksual</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dan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tindak</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kriminal</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lainnya</a:t>
            </a:r>
            <a:r>
              <a:rPr lang="en-US" sz="2000" dirty="0">
                <a:solidFill>
                  <a:srgbClr val="202124"/>
                </a:solidFill>
                <a:latin typeface="Adobe Garamond Pro Bold" panose="02020702060506020403" pitchFamily="18" charset="0"/>
              </a:rPr>
              <a:t>. Hal </a:t>
            </a:r>
            <a:r>
              <a:rPr lang="en-US" sz="2000" dirty="0" err="1">
                <a:solidFill>
                  <a:srgbClr val="202124"/>
                </a:solidFill>
                <a:latin typeface="Adobe Garamond Pro Bold" panose="02020702060506020403" pitchFamily="18" charset="0"/>
              </a:rPr>
              <a:t>ini</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karena</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perempuan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berkebutuhan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khusus</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mengalami</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kesulitan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bertubi-tubi</a:t>
            </a:r>
            <a:r>
              <a:rPr lang="en-US" sz="2000" dirty="0">
                <a:solidFill>
                  <a:srgbClr val="202124"/>
                </a:solidFill>
                <a:latin typeface="Adobe Garamond Pro Bold" panose="02020702060506020403" pitchFamily="18" charset="0"/>
              </a:rPr>
              <a:t>.</a:t>
            </a:r>
            <a:endParaRPr lang="en-US" sz="2000" dirty="0">
              <a:latin typeface="Adobe Garamond Pro Bold" panose="02020702060506020403" pitchFamily="18" charset="0"/>
            </a:endParaRPr>
          </a:p>
          <a:p>
            <a:pPr algn="just"/>
            <a:endParaRPr lang="en-US" sz="2000" dirty="0" smtClean="0">
              <a:solidFill>
                <a:srgbClr val="202124"/>
              </a:solidFill>
              <a:latin typeface="Adobe Garamond Pro Bold" panose="02020702060506020403" pitchFamily="18" charset="0"/>
            </a:endParaRPr>
          </a:p>
          <a:p>
            <a:pPr marL="342900" indent="-342900" algn="just">
              <a:buFont typeface="Courier New" panose="02070309020205020404" pitchFamily="49" charset="0"/>
              <a:buChar char="o"/>
            </a:pPr>
            <a:r>
              <a:rPr lang="en-US" sz="2000" dirty="0" err="1" smtClean="0">
                <a:solidFill>
                  <a:srgbClr val="202124"/>
                </a:solidFill>
                <a:latin typeface="Adobe Garamond Pro Bold" panose="02020702060506020403" pitchFamily="18" charset="0"/>
              </a:rPr>
              <a:t>Sedangkan</a:t>
            </a:r>
            <a:r>
              <a:rPr lang="en-US" sz="2000" dirty="0" smtClean="0">
                <a:solidFill>
                  <a:srgbClr val="202124"/>
                </a:solidFill>
                <a:latin typeface="Adobe Garamond Pro Bold" panose="02020702060506020403" pitchFamily="18" charset="0"/>
              </a:rPr>
              <a:t> </a:t>
            </a:r>
            <a:r>
              <a:rPr lang="en-US" sz="2000" dirty="0" err="1" smtClean="0">
                <a:solidFill>
                  <a:srgbClr val="202124"/>
                </a:solidFill>
                <a:latin typeface="Adobe Garamond Pro Bold" panose="02020702060506020403" pitchFamily="18" charset="0"/>
              </a:rPr>
              <a:t>Anak</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berkebutuhan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khusus</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adalah</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anak</a:t>
            </a:r>
            <a:r>
              <a:rPr lang="en-US" sz="2000" dirty="0">
                <a:solidFill>
                  <a:srgbClr val="202124"/>
                </a:solidFill>
                <a:latin typeface="Adobe Garamond Pro Bold" panose="02020702060506020403" pitchFamily="18" charset="0"/>
              </a:rPr>
              <a:t> yang </a:t>
            </a:r>
            <a:r>
              <a:rPr lang="en-US" sz="2000" dirty="0" err="1">
                <a:solidFill>
                  <a:srgbClr val="202124"/>
                </a:solidFill>
                <a:latin typeface="Adobe Garamond Pro Bold" panose="02020702060506020403" pitchFamily="18" charset="0"/>
              </a:rPr>
              <a:t>mengalami</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keterbatasan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atau</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keluarbiasaan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baik</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fisik</a:t>
            </a:r>
            <a:r>
              <a:rPr lang="en-US" sz="2000" dirty="0">
                <a:solidFill>
                  <a:srgbClr val="202124"/>
                </a:solidFill>
                <a:latin typeface="Adobe Garamond Pro Bold" panose="02020702060506020403" pitchFamily="18" charset="0"/>
              </a:rPr>
              <a:t>, mental-</a:t>
            </a:r>
            <a:r>
              <a:rPr lang="en-US" sz="2000" dirty="0" err="1">
                <a:solidFill>
                  <a:srgbClr val="202124"/>
                </a:solidFill>
                <a:latin typeface="Adobe Garamond Pro Bold" panose="02020702060506020403" pitchFamily="18" charset="0"/>
              </a:rPr>
              <a:t>intelektual</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sosial</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maupun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emosional</a:t>
            </a:r>
            <a:r>
              <a:rPr lang="en-US" sz="2000" dirty="0">
                <a:solidFill>
                  <a:srgbClr val="202124"/>
                </a:solidFill>
                <a:latin typeface="Adobe Garamond Pro Bold" panose="02020702060506020403" pitchFamily="18" charset="0"/>
              </a:rPr>
              <a:t>, yang </a:t>
            </a:r>
            <a:r>
              <a:rPr lang="en-US" sz="2000" dirty="0" err="1">
                <a:solidFill>
                  <a:srgbClr val="202124"/>
                </a:solidFill>
                <a:latin typeface="Adobe Garamond Pro Bold" panose="02020702060506020403" pitchFamily="18" charset="0"/>
              </a:rPr>
              <a:t>berpengaruh</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secara</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signifikan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dalam</a:t>
            </a:r>
            <a:r>
              <a:rPr lang="en-US" sz="2000" dirty="0">
                <a:solidFill>
                  <a:srgbClr val="202124"/>
                </a:solidFill>
                <a:latin typeface="Adobe Garamond Pro Bold" panose="02020702060506020403" pitchFamily="18" charset="0"/>
              </a:rPr>
              <a:t> proses </a:t>
            </a:r>
            <a:r>
              <a:rPr lang="en-US" sz="2000" dirty="0" err="1">
                <a:solidFill>
                  <a:srgbClr val="202124"/>
                </a:solidFill>
                <a:latin typeface="Adobe Garamond Pro Bold" panose="02020702060506020403" pitchFamily="18" charset="0"/>
              </a:rPr>
              <a:t>pertumbuhan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atau</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perkembangannya</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dibandingkan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dengan</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anak-anak</a:t>
            </a:r>
            <a:r>
              <a:rPr lang="en-US" sz="2000" dirty="0">
                <a:solidFill>
                  <a:srgbClr val="202124"/>
                </a:solidFill>
                <a:latin typeface="Adobe Garamond Pro Bold" panose="02020702060506020403" pitchFamily="18" charset="0"/>
              </a:rPr>
              <a:t> lain yang </a:t>
            </a:r>
            <a:r>
              <a:rPr lang="en-US" sz="2000" dirty="0" err="1">
                <a:solidFill>
                  <a:srgbClr val="202124"/>
                </a:solidFill>
                <a:latin typeface="Adobe Garamond Pro Bold" panose="02020702060506020403" pitchFamily="18" charset="0"/>
              </a:rPr>
              <a:t>seusia</a:t>
            </a:r>
            <a:r>
              <a:rPr lang="en-US" sz="2000" dirty="0">
                <a:solidFill>
                  <a:srgbClr val="202124"/>
                </a:solidFill>
                <a:latin typeface="Adobe Garamond Pro Bold" panose="02020702060506020403" pitchFamily="18" charset="0"/>
              </a:rPr>
              <a:t> </a:t>
            </a:r>
            <a:r>
              <a:rPr lang="en-US" sz="2000" dirty="0" err="1">
                <a:solidFill>
                  <a:srgbClr val="202124"/>
                </a:solidFill>
                <a:latin typeface="Adobe Garamond Pro Bold" panose="02020702060506020403" pitchFamily="18" charset="0"/>
              </a:rPr>
              <a:t>dengannya</a:t>
            </a:r>
            <a:r>
              <a:rPr lang="en-US" sz="2000" dirty="0" smtClean="0">
                <a:solidFill>
                  <a:srgbClr val="202124"/>
                </a:solidFill>
                <a:latin typeface="Adobe Garamond Pro Bold" panose="02020702060506020403" pitchFamily="18" charset="0"/>
              </a:rPr>
              <a:t>.</a:t>
            </a:r>
          </a:p>
          <a:p>
            <a:pPr algn="just"/>
            <a:endParaRPr lang="en-US" sz="2000" dirty="0">
              <a:solidFill>
                <a:srgbClr val="202124"/>
              </a:solidFill>
              <a:latin typeface="Adobe Garamond Pro Bold" panose="02020702060506020403" pitchFamily="18" charset="0"/>
            </a:endParaRPr>
          </a:p>
          <a:p>
            <a:pPr marL="285750" indent="-285750" algn="just">
              <a:buFont typeface="Courier New" panose="02070309020205020404" pitchFamily="49" charset="0"/>
              <a:buChar char="o"/>
            </a:pPr>
            <a:r>
              <a:rPr lang="en-US" sz="2000" dirty="0" err="1" smtClean="0">
                <a:latin typeface="Adobe Garamond Pro Bold" panose="02020702060506020403" pitchFamily="18" charset="0"/>
              </a:rPr>
              <a:t>Anak</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Heward</a:t>
            </a:r>
            <a:r>
              <a:rPr lang="en-US" sz="2000" dirty="0">
                <a:latin typeface="Adobe Garamond Pro Bold" panose="02020702060506020403" pitchFamily="18" charset="0"/>
              </a:rPr>
              <a:t>/</a:t>
            </a:r>
            <a:r>
              <a:rPr lang="en-US" sz="2000" dirty="0" err="1">
                <a:latin typeface="Adobe Garamond Pro Bold" panose="02020702060506020403" pitchFamily="18" charset="0"/>
              </a:rPr>
              <a:t>disabilitas</a:t>
            </a:r>
            <a:r>
              <a:rPr lang="en-US" sz="2000" dirty="0">
                <a:latin typeface="Adobe Garamond Pro Bold" panose="02020702060506020403" pitchFamily="18" charset="0"/>
              </a:rPr>
              <a:t>) </a:t>
            </a:r>
            <a:r>
              <a:rPr lang="en-US" sz="2000" dirty="0" err="1">
                <a:latin typeface="Adobe Garamond Pro Bold" panose="02020702060506020403" pitchFamily="18" charset="0"/>
              </a:rPr>
              <a:t>adalah</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karakteristik</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yang </a:t>
            </a:r>
            <a:r>
              <a:rPr lang="en-US" sz="2000" dirty="0" err="1">
                <a:latin typeface="Adobe Garamond Pro Bold" panose="02020702060506020403" pitchFamily="18" charset="0"/>
              </a:rPr>
              <a:t>berbeda</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umumnya</a:t>
            </a:r>
            <a:r>
              <a:rPr lang="en-US" sz="2000" dirty="0">
                <a:latin typeface="Adobe Garamond Pro Bold" panose="02020702060506020403" pitchFamily="18" charset="0"/>
              </a:rPr>
              <a:t> </a:t>
            </a:r>
            <a:r>
              <a:rPr lang="en-US" sz="2000" dirty="0" err="1">
                <a:latin typeface="Adobe Garamond Pro Bold" panose="02020702060506020403" pitchFamily="18" charset="0"/>
              </a:rPr>
              <a:t>tanpa</a:t>
            </a:r>
            <a:r>
              <a:rPr lang="en-US" sz="2000" dirty="0">
                <a:latin typeface="Adobe Garamond Pro Bold" panose="02020702060506020403" pitchFamily="18" charset="0"/>
              </a:rPr>
              <a:t> </a:t>
            </a:r>
            <a:r>
              <a:rPr lang="en-US" sz="2000" dirty="0" err="1">
                <a:latin typeface="Adobe Garamond Pro Bold" panose="02020702060506020403" pitchFamily="18" charset="0"/>
              </a:rPr>
              <a:t>selalu</a:t>
            </a:r>
            <a:r>
              <a:rPr lang="en-US" sz="2000" dirty="0">
                <a:latin typeface="Adobe Garamond Pro Bold" panose="02020702060506020403" pitchFamily="18" charset="0"/>
              </a:rPr>
              <a:t> </a:t>
            </a:r>
            <a:r>
              <a:rPr lang="en-US" sz="2000" dirty="0" err="1">
                <a:latin typeface="Adobe Garamond Pro Bold" panose="02020702060506020403" pitchFamily="18" charset="0"/>
              </a:rPr>
              <a:t>menunjukan</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ketidakmampuan</a:t>
            </a:r>
            <a:r>
              <a:rPr lang="en-US" sz="2000" dirty="0">
                <a:latin typeface="Adobe Garamond Pro Bold" panose="02020702060506020403" pitchFamily="18" charset="0"/>
              </a:rPr>
              <a:t> mental, </a:t>
            </a:r>
            <a:r>
              <a:rPr lang="en-US" sz="2000" dirty="0" err="1">
                <a:latin typeface="Adobe Garamond Pro Bold" panose="02020702060506020403" pitchFamily="18" charset="0"/>
              </a:rPr>
              <a:t>emosi</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fisik</a:t>
            </a:r>
            <a:r>
              <a:rPr lang="en-US" sz="2000" dirty="0" smtClean="0">
                <a:latin typeface="Adobe Garamond Pro Bold" panose="02020702060506020403" pitchFamily="18" charset="0"/>
              </a:rPr>
              <a:t>.</a:t>
            </a:r>
          </a:p>
          <a:p>
            <a:pPr algn="just"/>
            <a:endParaRPr lang="en-US" sz="2000" dirty="0" smtClean="0">
              <a:latin typeface="Adobe Garamond Pro Bold" panose="02020702060506020403" pitchFamily="18" charset="0"/>
            </a:endParaRPr>
          </a:p>
          <a:p>
            <a:pPr algn="just"/>
            <a:r>
              <a:rPr lang="en-US" sz="2000" dirty="0" err="1">
                <a:latin typeface="Adobe Garamond Pro Bold" panose="02020702060506020403" pitchFamily="18" charset="0"/>
              </a:rPr>
              <a:t>Ciri-ciri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Khusus</a:t>
            </a:r>
            <a:endParaRPr lang="en-US" sz="2000" dirty="0">
              <a:latin typeface="Adobe Garamond Pro Bold" panose="02020702060506020403" pitchFamily="18" charset="0"/>
            </a:endParaRPr>
          </a:p>
          <a:p>
            <a:pPr algn="just"/>
            <a:r>
              <a:rPr lang="en-US" sz="2000" dirty="0" smtClean="0">
                <a:latin typeface="Adobe Garamond Pro Bold" panose="02020702060506020403" pitchFamily="18" charset="0"/>
              </a:rPr>
              <a:t>1. </a:t>
            </a:r>
            <a:r>
              <a:rPr lang="en-US" sz="2000" dirty="0" err="1" smtClean="0">
                <a:latin typeface="Adobe Garamond Pro Bold" panose="02020702060506020403" pitchFamily="18" charset="0"/>
              </a:rPr>
              <a:t>Kontak</a:t>
            </a:r>
            <a:r>
              <a:rPr lang="en-US" sz="2000" dirty="0" smtClean="0">
                <a:latin typeface="Adobe Garamond Pro Bold" panose="02020702060506020403" pitchFamily="18" charset="0"/>
              </a:rPr>
              <a:t> </a:t>
            </a:r>
            <a:r>
              <a:rPr lang="en-US" sz="2000" dirty="0">
                <a:latin typeface="Adobe Garamond Pro Bold" panose="02020702060506020403" pitchFamily="18" charset="0"/>
              </a:rPr>
              <a:t>Mata </a:t>
            </a:r>
            <a:r>
              <a:rPr lang="en-US" sz="2000" dirty="0" err="1">
                <a:latin typeface="Adobe Garamond Pro Bold" panose="02020702060506020403" pitchFamily="18" charset="0"/>
              </a:rPr>
              <a:t>Tidak</a:t>
            </a:r>
            <a:r>
              <a:rPr lang="en-US" sz="2000" dirty="0">
                <a:latin typeface="Adobe Garamond Pro Bold" panose="02020702060506020403" pitchFamily="18" charset="0"/>
              </a:rPr>
              <a:t> </a:t>
            </a:r>
            <a:r>
              <a:rPr lang="en-US" sz="2000" dirty="0" err="1">
                <a:latin typeface="Adobe Garamond Pro Bold" panose="02020702060506020403" pitchFamily="18" charset="0"/>
              </a:rPr>
              <a:t>Fokus</a:t>
            </a:r>
            <a:r>
              <a:rPr lang="en-US" sz="2000" dirty="0">
                <a:latin typeface="Adobe Garamond Pro Bold" panose="02020702060506020403" pitchFamily="18" charset="0"/>
              </a:rPr>
              <a:t>. </a:t>
            </a:r>
            <a:r>
              <a:rPr lang="en-US" sz="2000" dirty="0" err="1">
                <a:latin typeface="Adobe Garamond Pro Bold" panose="02020702060506020403" pitchFamily="18" charset="0"/>
              </a:rPr>
              <a:t>Umumnya</a:t>
            </a:r>
            <a:r>
              <a:rPr lang="en-US" sz="2000" dirty="0">
                <a:latin typeface="Adobe Garamond Pro Bold" panose="02020702060506020403" pitchFamily="18" charset="0"/>
              </a:rPr>
              <a:t>, </a:t>
            </a:r>
            <a:r>
              <a:rPr lang="en-US" sz="2000" dirty="0" err="1">
                <a:latin typeface="Adobe Garamond Pro Bold" panose="02020702060506020403" pitchFamily="18" charset="0"/>
              </a:rPr>
              <a:t>ciri-ciri</a:t>
            </a:r>
            <a:r>
              <a:rPr lang="en-US" sz="2000" dirty="0">
                <a:latin typeface="Adobe Garamond Pro Bold" panose="02020702060506020403" pitchFamily="18" charset="0"/>
              </a:rPr>
              <a:t> </a:t>
            </a:r>
            <a:r>
              <a:rPr lang="en-US" sz="2000" dirty="0" err="1">
                <a:latin typeface="Adobe Garamond Pro Bold" panose="02020702060506020403" pitchFamily="18" charset="0"/>
              </a:rPr>
              <a:t>anak-anak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kondisi</a:t>
            </a:r>
            <a:r>
              <a:rPr lang="en-US" sz="2000" dirty="0">
                <a:latin typeface="Adobe Garamond Pro Bold" panose="02020702060506020403" pitchFamily="18" charset="0"/>
              </a:rPr>
              <a:t> </a:t>
            </a:r>
            <a:r>
              <a:rPr lang="en-US" sz="2000" dirty="0" err="1">
                <a:latin typeface="Adobe Garamond Pro Bold" panose="02020702060506020403" pitchFamily="18" charset="0"/>
              </a:rPr>
              <a:t>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memiliki</a:t>
            </a:r>
            <a:r>
              <a:rPr lang="en-US" sz="2000" dirty="0">
                <a:latin typeface="Adobe Garamond Pro Bold" panose="02020702060506020403" pitchFamily="18" charset="0"/>
              </a:rPr>
              <a:t> </a:t>
            </a:r>
            <a:r>
              <a:rPr lang="en-US" sz="2000" dirty="0" err="1">
                <a:latin typeface="Adobe Garamond Pro Bold" panose="02020702060506020403" pitchFamily="18" charset="0"/>
              </a:rPr>
              <a:t>kontak</a:t>
            </a:r>
            <a:r>
              <a:rPr lang="en-US" sz="2000" dirty="0">
                <a:latin typeface="Adobe Garamond Pro Bold" panose="02020702060506020403" pitchFamily="18" charset="0"/>
              </a:rPr>
              <a:t> </a:t>
            </a:r>
            <a:r>
              <a:rPr lang="en-US" sz="2000" dirty="0" err="1">
                <a:latin typeface="Adobe Garamond Pro Bold" panose="02020702060506020403" pitchFamily="18" charset="0"/>
              </a:rPr>
              <a:t>mata</a:t>
            </a:r>
            <a:r>
              <a:rPr lang="en-US" sz="2000" dirty="0">
                <a:latin typeface="Adobe Garamond Pro Bold" panose="02020702060506020403" pitchFamily="18" charset="0"/>
              </a:rPr>
              <a:t> yang </a:t>
            </a:r>
            <a:r>
              <a:rPr lang="en-US" sz="2000" dirty="0" err="1">
                <a:latin typeface="Adobe Garamond Pro Bold" panose="02020702060506020403" pitchFamily="18" charset="0"/>
              </a:rPr>
              <a:t>tidak</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fokus</a:t>
            </a:r>
            <a:endParaRPr lang="en-US" sz="2000" dirty="0">
              <a:latin typeface="Adobe Garamond Pro Bold" panose="02020702060506020403" pitchFamily="18" charset="0"/>
            </a:endParaRPr>
          </a:p>
          <a:p>
            <a:pPr algn="just"/>
            <a:r>
              <a:rPr lang="en-US" sz="2000" dirty="0">
                <a:latin typeface="Adobe Garamond Pro Bold" panose="02020702060506020403" pitchFamily="18" charset="0"/>
              </a:rPr>
              <a:t>2. </a:t>
            </a:r>
            <a:r>
              <a:rPr lang="en-US" sz="2000" dirty="0" err="1">
                <a:latin typeface="Adobe Garamond Pro Bold" panose="02020702060506020403" pitchFamily="18" charset="0"/>
              </a:rPr>
              <a:t>Lebih</a:t>
            </a:r>
            <a:r>
              <a:rPr lang="en-US" sz="2000" dirty="0">
                <a:latin typeface="Adobe Garamond Pro Bold" panose="02020702060506020403" pitchFamily="18" charset="0"/>
              </a:rPr>
              <a:t> </a:t>
            </a:r>
            <a:r>
              <a:rPr lang="en-US" sz="2000" dirty="0" err="1">
                <a:latin typeface="Adobe Garamond Pro Bold" panose="02020702060506020403" pitchFamily="18" charset="0"/>
              </a:rPr>
              <a:t>Suka</a:t>
            </a:r>
            <a:r>
              <a:rPr lang="en-US" sz="2000" dirty="0">
                <a:latin typeface="Adobe Garamond Pro Bold" panose="02020702060506020403" pitchFamily="18" charset="0"/>
              </a:rPr>
              <a:t> </a:t>
            </a:r>
            <a:r>
              <a:rPr lang="en-US" sz="2000" dirty="0" err="1">
                <a:latin typeface="Adobe Garamond Pro Bold" panose="02020702060506020403" pitchFamily="18" charset="0"/>
              </a:rPr>
              <a:t>Menyendiri</a:t>
            </a:r>
            <a:r>
              <a:rPr lang="en-US" sz="2000" dirty="0">
                <a:latin typeface="Adobe Garamond Pro Bold" panose="02020702060506020403" pitchFamily="18" charset="0"/>
              </a:rPr>
              <a:t>. </a:t>
            </a:r>
            <a:r>
              <a:rPr lang="en-US" sz="2000" dirty="0" err="1">
                <a:latin typeface="Adobe Garamond Pro Bold" panose="02020702060506020403" pitchFamily="18" charset="0"/>
              </a:rPr>
              <a:t>Menurut</a:t>
            </a:r>
            <a:r>
              <a:rPr lang="en-US" sz="2000" dirty="0">
                <a:latin typeface="Adobe Garamond Pro Bold" panose="02020702060506020403" pitchFamily="18" charset="0"/>
              </a:rPr>
              <a:t> para </a:t>
            </a:r>
            <a:r>
              <a:rPr lang="en-US" sz="2000" dirty="0" err="1">
                <a:latin typeface="Adobe Garamond Pro Bold" panose="02020702060506020403" pitchFamily="18" charset="0"/>
              </a:rPr>
              <a:t>ahli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akan</a:t>
            </a:r>
            <a:r>
              <a:rPr lang="en-US" sz="2000" dirty="0">
                <a:latin typeface="Adobe Garamond Pro Bold" panose="02020702060506020403" pitchFamily="18" charset="0"/>
              </a:rPr>
              <a:t> </a:t>
            </a:r>
            <a:r>
              <a:rPr lang="en-US" sz="2000" dirty="0" err="1">
                <a:latin typeface="Adobe Garamond Pro Bold" panose="02020702060506020403" pitchFamily="18" charset="0"/>
              </a:rPr>
              <a:t>lebih</a:t>
            </a:r>
            <a:r>
              <a:rPr lang="en-US" sz="2000" dirty="0">
                <a:latin typeface="Adobe Garamond Pro Bold" panose="02020702060506020403" pitchFamily="18" charset="0"/>
              </a:rPr>
              <a:t> </a:t>
            </a:r>
            <a:r>
              <a:rPr lang="en-US" sz="2000" dirty="0" err="1">
                <a:latin typeface="Adobe Garamond Pro Bold" panose="02020702060506020403" pitchFamily="18" charset="0"/>
              </a:rPr>
              <a:t>suka</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menyendiri</a:t>
            </a:r>
            <a:endParaRPr lang="en-US" sz="2000" dirty="0">
              <a:latin typeface="Adobe Garamond Pro Bold" panose="02020702060506020403" pitchFamily="18" charset="0"/>
            </a:endParaRPr>
          </a:p>
          <a:p>
            <a:pPr algn="just"/>
            <a:r>
              <a:rPr lang="en-US" sz="2000" dirty="0">
                <a:latin typeface="Adobe Garamond Pro Bold" panose="02020702060506020403" pitchFamily="18" charset="0"/>
              </a:rPr>
              <a:t>3. </a:t>
            </a:r>
            <a:r>
              <a:rPr lang="en-US" sz="2000" dirty="0" err="1" smtClean="0">
                <a:latin typeface="Adobe Garamond Pro Bold" panose="02020702060506020403" pitchFamily="18" charset="0"/>
              </a:rPr>
              <a:t>Emosional</a:t>
            </a:r>
            <a:endParaRPr lang="en-US" sz="2000" dirty="0">
              <a:latin typeface="Adobe Garamond Pro Bold" panose="02020702060506020403" pitchFamily="18" charset="0"/>
            </a:endParaRPr>
          </a:p>
          <a:p>
            <a:pPr algn="just"/>
            <a:r>
              <a:rPr lang="en-US" sz="2000" dirty="0">
                <a:latin typeface="Adobe Garamond Pro Bold" panose="02020702060506020403" pitchFamily="18" charset="0"/>
              </a:rPr>
              <a:t>4. </a:t>
            </a:r>
            <a:r>
              <a:rPr lang="en-US" sz="2000" dirty="0" err="1">
                <a:latin typeface="Adobe Garamond Pro Bold" panose="02020702060506020403" pitchFamily="18" charset="0"/>
              </a:rPr>
              <a:t>Kesulitan</a:t>
            </a:r>
            <a:r>
              <a:rPr lang="en-US" sz="2000" dirty="0">
                <a:latin typeface="Adobe Garamond Pro Bold" panose="02020702060506020403" pitchFamily="18" charset="0"/>
              </a:rPr>
              <a:t> </a:t>
            </a:r>
            <a:r>
              <a:rPr lang="en-US" sz="2000" dirty="0" err="1">
                <a:latin typeface="Adobe Garamond Pro Bold" panose="02020702060506020403" pitchFamily="18" charset="0"/>
              </a:rPr>
              <a:t>Berkomunikasi</a:t>
            </a:r>
            <a:r>
              <a:rPr lang="en-US" sz="2000" dirty="0">
                <a:latin typeface="Adobe Garamond Pro Bold" panose="02020702060506020403" pitchFamily="18" charset="0"/>
              </a:rPr>
              <a:t>.</a:t>
            </a:r>
          </a:p>
          <a:p>
            <a:pPr algn="just"/>
            <a:endParaRPr lang="en-US" sz="2000" dirty="0"/>
          </a:p>
        </p:txBody>
      </p:sp>
    </p:spTree>
    <p:extLst>
      <p:ext uri="{BB962C8B-B14F-4D97-AF65-F5344CB8AC3E}">
        <p14:creationId xmlns:p14="http://schemas.microsoft.com/office/powerpoint/2010/main" val="381722594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031873"/>
          </a:xfrm>
          <a:prstGeom prst="rect">
            <a:avLst/>
          </a:prstGeom>
        </p:spPr>
        <p:txBody>
          <a:bodyPr wrap="square">
            <a:spAutoFit/>
          </a:bodyPr>
          <a:lstStyle/>
          <a:p>
            <a:pPr algn="just"/>
            <a:r>
              <a:rPr lang="en-US" sz="3200" dirty="0" err="1" smtClean="0">
                <a:solidFill>
                  <a:srgbClr val="202124"/>
                </a:solidFill>
                <a:latin typeface="Adobe Garamond Pro Bold" panose="02020702060506020403" pitchFamily="18" charset="0"/>
              </a:rPr>
              <a:t>Penyebab</a:t>
            </a:r>
            <a:r>
              <a:rPr lang="en-US" sz="3200" dirty="0">
                <a:solidFill>
                  <a:srgbClr val="202124"/>
                </a:solidFill>
                <a:latin typeface="Adobe Garamond Pro Bold" panose="02020702060506020403" pitchFamily="18" charset="0"/>
              </a:rPr>
              <a:t> </a:t>
            </a:r>
            <a:r>
              <a:rPr lang="en-US" sz="3200" dirty="0" err="1" smtClean="0">
                <a:solidFill>
                  <a:srgbClr val="202124"/>
                </a:solidFill>
                <a:latin typeface="Adobe Garamond Pro Bold" panose="02020702060506020403" pitchFamily="18" charset="0"/>
              </a:rPr>
              <a:t>Timbulnya</a:t>
            </a:r>
            <a:r>
              <a:rPr lang="en-US" sz="3200" dirty="0" smtClean="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disabilitas</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dapat</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dilatarbelakangi</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masalah</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kesehatan</a:t>
            </a:r>
            <a:r>
              <a:rPr lang="en-US" sz="3200" dirty="0">
                <a:solidFill>
                  <a:srgbClr val="202124"/>
                </a:solidFill>
                <a:latin typeface="Adobe Garamond Pro Bold" panose="02020702060506020403" pitchFamily="18" charset="0"/>
              </a:rPr>
              <a:t> yang </a:t>
            </a:r>
            <a:r>
              <a:rPr lang="en-US" sz="3200" dirty="0" err="1">
                <a:solidFill>
                  <a:srgbClr val="202124"/>
                </a:solidFill>
                <a:latin typeface="Adobe Garamond Pro Bold" panose="02020702060506020403" pitchFamily="18" charset="0"/>
              </a:rPr>
              <a:t>timbul</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sejak</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lahir</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penyakit</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kronis</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maupun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akut</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dan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cedera</a:t>
            </a:r>
            <a:r>
              <a:rPr lang="en-US" sz="3200" dirty="0">
                <a:solidFill>
                  <a:srgbClr val="202124"/>
                </a:solidFill>
                <a:latin typeface="Adobe Garamond Pro Bold" panose="02020702060506020403" pitchFamily="18" charset="0"/>
              </a:rPr>
              <a:t> yang </a:t>
            </a:r>
            <a:r>
              <a:rPr lang="en-US" sz="3200" dirty="0" err="1">
                <a:solidFill>
                  <a:srgbClr val="202124"/>
                </a:solidFill>
                <a:latin typeface="Adobe Garamond Pro Bold" panose="02020702060506020403" pitchFamily="18" charset="0"/>
              </a:rPr>
              <a:t>dapat</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diakibatkan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oleh</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kecelakaan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perang</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kerusuhan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bencana</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dan</a:t>
            </a:r>
            <a:r>
              <a:rPr lang="en-US" sz="3200" dirty="0">
                <a:solidFill>
                  <a:srgbClr val="202124"/>
                </a:solidFill>
                <a:latin typeface="Adobe Garamond Pro Bold" panose="02020702060506020403" pitchFamily="18" charset="0"/>
              </a:rPr>
              <a:t> </a:t>
            </a:r>
            <a:r>
              <a:rPr lang="en-US" sz="3200" dirty="0" err="1">
                <a:solidFill>
                  <a:srgbClr val="202124"/>
                </a:solidFill>
                <a:latin typeface="Adobe Garamond Pro Bold" panose="02020702060506020403" pitchFamily="18" charset="0"/>
              </a:rPr>
              <a:t>sebagainya</a:t>
            </a:r>
            <a:r>
              <a:rPr lang="en-US" sz="3200" dirty="0" smtClean="0">
                <a:solidFill>
                  <a:srgbClr val="202124"/>
                </a:solidFill>
                <a:latin typeface="Adobe Garamond Pro Bold" panose="02020702060506020403" pitchFamily="18" charset="0"/>
              </a:rPr>
              <a:t>.</a:t>
            </a:r>
          </a:p>
          <a:p>
            <a:pPr algn="just"/>
            <a:endParaRPr lang="en-US" sz="3200" dirty="0" smtClean="0">
              <a:solidFill>
                <a:srgbClr val="202124"/>
              </a:solidFill>
              <a:latin typeface="Adobe Garamond Pro Bold" panose="02020702060506020403" pitchFamily="18" charset="0"/>
            </a:endParaRPr>
          </a:p>
          <a:p>
            <a:pPr algn="just"/>
            <a:r>
              <a:rPr lang="en-US" sz="3200" dirty="0" smtClean="0">
                <a:latin typeface="Adobe Garamond Pro Bold" panose="02020702060506020403" pitchFamily="18" charset="0"/>
              </a:rPr>
              <a:t> </a:t>
            </a:r>
            <a:r>
              <a:rPr lang="en-US" sz="3200" dirty="0" err="1">
                <a:latin typeface="Adobe Garamond Pro Bold" panose="02020702060506020403" pitchFamily="18" charset="0"/>
              </a:rPr>
              <a:t>Pada</a:t>
            </a:r>
            <a:r>
              <a:rPr lang="en-US" sz="3200" dirty="0">
                <a:latin typeface="Adobe Garamond Pro Bold" panose="02020702060506020403" pitchFamily="18" charset="0"/>
              </a:rPr>
              <a:t> masa postnatal </a:t>
            </a:r>
            <a:r>
              <a:rPr lang="en-US" sz="3200" dirty="0" err="1">
                <a:latin typeface="Adobe Garamond Pro Bold" panose="02020702060506020403" pitchFamily="18" charset="0"/>
              </a:rPr>
              <a:t>atau</a:t>
            </a:r>
            <a:r>
              <a:rPr lang="en-US" sz="3200" dirty="0">
                <a:latin typeface="Adobe Garamond Pro Bold" panose="02020702060506020403" pitchFamily="18" charset="0"/>
              </a:rPr>
              <a:t> </a:t>
            </a:r>
            <a:r>
              <a:rPr lang="en-US" sz="3200" dirty="0" err="1">
                <a:latin typeface="Adobe Garamond Pro Bold" panose="02020702060506020403" pitchFamily="18" charset="0"/>
              </a:rPr>
              <a:t>setelah</a:t>
            </a:r>
            <a:r>
              <a:rPr lang="en-US" sz="3200" dirty="0">
                <a:latin typeface="Adobe Garamond Pro Bold" panose="02020702060506020403" pitchFamily="18" charset="0"/>
              </a:rPr>
              <a:t> </a:t>
            </a:r>
            <a:r>
              <a:rPr lang="en-US" sz="3200" dirty="0" err="1">
                <a:latin typeface="Adobe Garamond Pro Bold" panose="02020702060506020403" pitchFamily="18" charset="0"/>
              </a:rPr>
              <a:t>melahirkan</a:t>
            </a:r>
            <a:r>
              <a:rPr lang="en-US" sz="3200" dirty="0">
                <a:latin typeface="Adobe Garamond Pro Bold" panose="02020702060506020403" pitchFamily="18" charset="0"/>
              </a:rPr>
              <a:t>, </a:t>
            </a:r>
            <a:r>
              <a:rPr lang="en-US" sz="3200" dirty="0" err="1">
                <a:latin typeface="Adobe Garamond Pro Bold" panose="02020702060506020403" pitchFamily="18" charset="0"/>
              </a:rPr>
              <a:t>penyebab</a:t>
            </a:r>
            <a:r>
              <a:rPr lang="en-US" sz="3200" dirty="0">
                <a:latin typeface="Adobe Garamond Pro Bold" panose="02020702060506020403" pitchFamily="18" charset="0"/>
              </a:rPr>
              <a:t> </a:t>
            </a:r>
            <a:r>
              <a:rPr lang="en-US" sz="3200" dirty="0" err="1">
                <a:latin typeface="Adobe Garamond Pro Bold" panose="02020702060506020403" pitchFamily="18" charset="0"/>
              </a:rPr>
              <a:t>disabilitas</a:t>
            </a:r>
            <a:r>
              <a:rPr lang="en-US" sz="3200" dirty="0">
                <a:latin typeface="Adobe Garamond Pro Bold" panose="02020702060506020403" pitchFamily="18" charset="0"/>
              </a:rPr>
              <a:t> </a:t>
            </a:r>
            <a:r>
              <a:rPr lang="en-US" sz="3200" dirty="0" err="1">
                <a:latin typeface="Adobe Garamond Pro Bold" panose="02020702060506020403" pitchFamily="18" charset="0"/>
              </a:rPr>
              <a:t>intelektual</a:t>
            </a:r>
            <a:r>
              <a:rPr lang="en-US" sz="3200" dirty="0">
                <a:latin typeface="Adobe Garamond Pro Bold" panose="02020702060506020403" pitchFamily="18" charset="0"/>
              </a:rPr>
              <a:t> yang </a:t>
            </a:r>
            <a:r>
              <a:rPr lang="en-US" sz="3200" dirty="0" err="1">
                <a:latin typeface="Adobe Garamond Pro Bold" panose="02020702060506020403" pitchFamily="18" charset="0"/>
              </a:rPr>
              <a:t>dapat</a:t>
            </a:r>
            <a:r>
              <a:rPr lang="en-US" sz="3200" dirty="0">
                <a:latin typeface="Adobe Garamond Pro Bold" panose="02020702060506020403" pitchFamily="18" charset="0"/>
              </a:rPr>
              <a:t> </a:t>
            </a:r>
            <a:r>
              <a:rPr lang="en-US" sz="3200" dirty="0" err="1">
                <a:latin typeface="Adobe Garamond Pro Bold" panose="02020702060506020403" pitchFamily="18" charset="0"/>
              </a:rPr>
              <a:t>terjadi</a:t>
            </a:r>
            <a:r>
              <a:rPr lang="en-US" sz="3200" dirty="0">
                <a:latin typeface="Adobe Garamond Pro Bold" panose="02020702060506020403" pitchFamily="18" charset="0"/>
              </a:rPr>
              <a:t> </a:t>
            </a:r>
            <a:r>
              <a:rPr lang="en-US" sz="3200" dirty="0" err="1">
                <a:latin typeface="Adobe Garamond Pro Bold" panose="02020702060506020403" pitchFamily="18" charset="0"/>
              </a:rPr>
              <a:t>adalah</a:t>
            </a:r>
            <a:r>
              <a:rPr lang="en-US" sz="3200" dirty="0">
                <a:latin typeface="Adobe Garamond Pro Bold" panose="02020702060506020403" pitchFamily="18" charset="0"/>
              </a:rPr>
              <a:t> </a:t>
            </a:r>
            <a:r>
              <a:rPr lang="en-US" sz="3200" dirty="0" err="1">
                <a:latin typeface="Adobe Garamond Pro Bold" panose="02020702060506020403" pitchFamily="18" charset="0"/>
              </a:rPr>
              <a:t>infeksi</a:t>
            </a:r>
            <a:r>
              <a:rPr lang="en-US" sz="3200" dirty="0">
                <a:latin typeface="Adobe Garamond Pro Bold" panose="02020702060506020403" pitchFamily="18" charset="0"/>
              </a:rPr>
              <a:t>, </a:t>
            </a:r>
            <a:r>
              <a:rPr lang="en-US" sz="3200" dirty="0" err="1">
                <a:latin typeface="Adobe Garamond Pro Bold" panose="02020702060506020403" pitchFamily="18" charset="0"/>
              </a:rPr>
              <a:t>malnutrisi</a:t>
            </a:r>
            <a:r>
              <a:rPr lang="en-US" sz="3200" dirty="0">
                <a:latin typeface="Adobe Garamond Pro Bold" panose="02020702060506020403" pitchFamily="18" charset="0"/>
              </a:rPr>
              <a:t>, </a:t>
            </a:r>
            <a:r>
              <a:rPr lang="en-US" sz="3200" dirty="0" err="1">
                <a:latin typeface="Adobe Garamond Pro Bold" panose="02020702060506020403" pitchFamily="18" charset="0"/>
              </a:rPr>
              <a:t>toksin</a:t>
            </a:r>
            <a:r>
              <a:rPr lang="en-US" sz="3200" dirty="0">
                <a:latin typeface="Adobe Garamond Pro Bold" panose="02020702060506020403" pitchFamily="18" charset="0"/>
              </a:rPr>
              <a:t>, </a:t>
            </a:r>
            <a:r>
              <a:rPr lang="en-US" sz="3200" dirty="0" err="1">
                <a:latin typeface="Adobe Garamond Pro Bold" panose="02020702060506020403" pitchFamily="18" charset="0"/>
              </a:rPr>
              <a:t>dan</a:t>
            </a:r>
            <a:r>
              <a:rPr lang="en-US" sz="3200" dirty="0">
                <a:latin typeface="Adobe Garamond Pro Bold" panose="02020702060506020403" pitchFamily="18" charset="0"/>
              </a:rPr>
              <a:t> </a:t>
            </a:r>
            <a:r>
              <a:rPr lang="en-US" sz="3200" dirty="0" err="1">
                <a:latin typeface="Adobe Garamond Pro Bold" panose="02020702060506020403" pitchFamily="18" charset="0"/>
              </a:rPr>
              <a:t>lingkungan</a:t>
            </a:r>
            <a:r>
              <a:rPr lang="en-US" sz="3200" dirty="0">
                <a:latin typeface="Adobe Garamond Pro Bold" panose="02020702060506020403" pitchFamily="18" charset="0"/>
              </a:rPr>
              <a:t> yang </a:t>
            </a:r>
            <a:r>
              <a:rPr lang="en-US" sz="3200" dirty="0" err="1">
                <a:latin typeface="Adobe Garamond Pro Bold" panose="02020702060506020403" pitchFamily="18" charset="0"/>
              </a:rPr>
              <a:t>kurang</a:t>
            </a:r>
            <a:r>
              <a:rPr lang="en-US" sz="3200" dirty="0">
                <a:latin typeface="Adobe Garamond Pro Bold" panose="02020702060506020403" pitchFamily="18" charset="0"/>
              </a:rPr>
              <a:t> </a:t>
            </a:r>
            <a:r>
              <a:rPr lang="en-US" sz="3200" dirty="0" err="1">
                <a:latin typeface="Adobe Garamond Pro Bold" panose="02020702060506020403" pitchFamily="18" charset="0"/>
              </a:rPr>
              <a:t>menstimulasi</a:t>
            </a:r>
            <a:endParaRPr lang="en-US" sz="3200" dirty="0">
              <a:latin typeface="Adobe Garamond Pro Bold" panose="02020702060506020403" pitchFamily="18" charset="0"/>
            </a:endParaRPr>
          </a:p>
        </p:txBody>
      </p:sp>
    </p:spTree>
    <p:extLst>
      <p:ext uri="{BB962C8B-B14F-4D97-AF65-F5344CB8AC3E}">
        <p14:creationId xmlns:p14="http://schemas.microsoft.com/office/powerpoint/2010/main" val="16536814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12192000" cy="6617196"/>
          </a:xfrm>
          <a:prstGeom prst="rect">
            <a:avLst/>
          </a:prstGeom>
        </p:spPr>
        <p:txBody>
          <a:bodyPr wrap="square">
            <a:spAutoFit/>
          </a:bodyPr>
          <a:lstStyle/>
          <a:p>
            <a:pPr algn="ctr"/>
            <a:r>
              <a:rPr lang="en-US" sz="2000" b="1" dirty="0" err="1">
                <a:latin typeface="Adobe Garamond Pro Bold" panose="02020702060506020403" pitchFamily="18" charset="0"/>
              </a:rPr>
              <a:t>Mengenal</a:t>
            </a:r>
            <a:r>
              <a:rPr lang="en-US" sz="2000" b="1" dirty="0">
                <a:latin typeface="Adobe Garamond Pro Bold" panose="02020702060506020403" pitchFamily="18" charset="0"/>
              </a:rPr>
              <a:t> </a:t>
            </a:r>
            <a:r>
              <a:rPr lang="en-US" sz="2000" b="1" dirty="0" err="1">
                <a:latin typeface="Adobe Garamond Pro Bold" panose="02020702060506020403" pitchFamily="18" charset="0"/>
              </a:rPr>
              <a:t>Terapi</a:t>
            </a:r>
            <a:r>
              <a:rPr lang="en-US" sz="2000" b="1" dirty="0">
                <a:latin typeface="Adobe Garamond Pro Bold" panose="02020702060506020403" pitchFamily="18" charset="0"/>
              </a:rPr>
              <a:t> </a:t>
            </a:r>
            <a:r>
              <a:rPr lang="en-US" sz="2000" b="1" dirty="0" err="1">
                <a:latin typeface="Adobe Garamond Pro Bold" panose="02020702060506020403" pitchFamily="18" charset="0"/>
              </a:rPr>
              <a:t>untuk</a:t>
            </a:r>
            <a:r>
              <a:rPr lang="en-US" sz="2000" b="1" dirty="0">
                <a:latin typeface="Adobe Garamond Pro Bold" panose="02020702060506020403" pitchFamily="18" charset="0"/>
              </a:rPr>
              <a:t> </a:t>
            </a:r>
            <a:r>
              <a:rPr lang="en-US" sz="2000" b="1" dirty="0" err="1">
                <a:latin typeface="Adobe Garamond Pro Bold" panose="02020702060506020403" pitchFamily="18" charset="0"/>
              </a:rPr>
              <a:t>Anak</a:t>
            </a:r>
            <a:r>
              <a:rPr lang="en-US" sz="2000" b="1" dirty="0">
                <a:latin typeface="Adobe Garamond Pro Bold" panose="02020702060506020403" pitchFamily="18" charset="0"/>
              </a:rPr>
              <a:t> </a:t>
            </a:r>
            <a:r>
              <a:rPr lang="en-US" sz="2000" b="1" dirty="0" err="1">
                <a:latin typeface="Adobe Garamond Pro Bold" panose="02020702060506020403" pitchFamily="18" charset="0"/>
              </a:rPr>
              <a:t>Berkebutuhan</a:t>
            </a:r>
            <a:r>
              <a:rPr lang="en-US" sz="2000" b="1" dirty="0">
                <a:latin typeface="Adobe Garamond Pro Bold" panose="02020702060506020403" pitchFamily="18" charset="0"/>
              </a:rPr>
              <a:t> </a:t>
            </a:r>
            <a:r>
              <a:rPr lang="en-US" sz="2000" b="1" dirty="0" err="1" smtClean="0">
                <a:latin typeface="Adobe Garamond Pro Bold" panose="02020702060506020403" pitchFamily="18" charset="0"/>
              </a:rPr>
              <a:t>Khusus</a:t>
            </a:r>
            <a:endParaRPr lang="en-US" sz="2000" b="1" dirty="0" smtClean="0">
              <a:latin typeface="Adobe Garamond Pro Bold" panose="02020702060506020403" pitchFamily="18" charset="0"/>
            </a:endParaRPr>
          </a:p>
          <a:p>
            <a:endParaRPr lang="en-US" sz="2400" b="1" dirty="0" smtClean="0">
              <a:solidFill>
                <a:srgbClr val="181E1B"/>
              </a:solidFill>
              <a:latin typeface="Open Sans"/>
            </a:endParaRPr>
          </a:p>
          <a:p>
            <a:pPr marL="342900" indent="-342900" algn="just">
              <a:buAutoNum type="arabicPeriod"/>
            </a:pPr>
            <a:r>
              <a:rPr lang="en-US" sz="2000" b="1" dirty="0" err="1" smtClean="0">
                <a:latin typeface="Adobe Garamond Pro Bold" panose="02020702060506020403" pitchFamily="18" charset="0"/>
              </a:rPr>
              <a:t>Terapi</a:t>
            </a:r>
            <a:r>
              <a:rPr lang="en-US" sz="2000" b="1" dirty="0" smtClean="0">
                <a:latin typeface="Adobe Garamond Pro Bold" panose="02020702060506020403" pitchFamily="18" charset="0"/>
              </a:rPr>
              <a:t> </a:t>
            </a:r>
            <a:r>
              <a:rPr lang="en-US" sz="2000" b="1" dirty="0" err="1" smtClean="0">
                <a:latin typeface="Adobe Garamond Pro Bold" panose="02020702060506020403" pitchFamily="18" charset="0"/>
              </a:rPr>
              <a:t>Fisik</a:t>
            </a:r>
            <a:endParaRPr lang="en-US" sz="2000" b="1" dirty="0" smtClean="0">
              <a:latin typeface="Adobe Garamond Pro Bold" panose="02020702060506020403" pitchFamily="18" charset="0"/>
            </a:endParaRP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jenis</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sebenarnya</a:t>
            </a:r>
            <a:r>
              <a:rPr lang="en-US" sz="2000" dirty="0">
                <a:latin typeface="Adobe Garamond Pro Bold" panose="02020702060506020403" pitchFamily="18" charset="0"/>
              </a:rPr>
              <a:t> </a:t>
            </a:r>
            <a:r>
              <a:rPr lang="en-US" sz="2000" dirty="0" err="1">
                <a:latin typeface="Adobe Garamond Pro Bold" panose="02020702060506020403" pitchFamily="18" charset="0"/>
              </a:rPr>
              <a:t>bermanfaat</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menangani</a:t>
            </a:r>
            <a:r>
              <a:rPr lang="en-US" sz="2000" dirty="0">
                <a:latin typeface="Adobe Garamond Pro Bold" panose="02020702060506020403" pitchFamily="18" charset="0"/>
              </a:rPr>
              <a:t> </a:t>
            </a:r>
            <a:r>
              <a:rPr lang="en-US" sz="2000" dirty="0" err="1">
                <a:latin typeface="Adobe Garamond Pro Bold" panose="02020702060506020403" pitchFamily="18" charset="0"/>
              </a:rPr>
              <a:t>kekurangan</a:t>
            </a:r>
            <a:r>
              <a:rPr lang="en-US" sz="2000" dirty="0">
                <a:latin typeface="Adobe Garamond Pro Bold" panose="02020702060506020403" pitchFamily="18" charset="0"/>
              </a:rPr>
              <a:t> </a:t>
            </a:r>
            <a:r>
              <a:rPr lang="en-US" sz="2000" dirty="0" err="1">
                <a:latin typeface="Adobe Garamond Pro Bold" panose="02020702060506020403" pitchFamily="18" charset="0"/>
              </a:rPr>
              <a:t>fisik</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gangguan</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gerakan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fisik</a:t>
            </a:r>
            <a:r>
              <a:rPr lang="en-US" sz="2000" dirty="0">
                <a:latin typeface="Adobe Garamond Pro Bold" panose="02020702060506020403" pitchFamily="18" charset="0"/>
              </a:rPr>
              <a:t> </a:t>
            </a:r>
            <a:r>
              <a:rPr lang="en-US" sz="2000" dirty="0" err="1">
                <a:latin typeface="Adobe Garamond Pro Bold" panose="02020702060506020403" pitchFamily="18" charset="0"/>
              </a:rPr>
              <a:t>terbagi</a:t>
            </a:r>
            <a:r>
              <a:rPr lang="en-US" sz="2000" dirty="0">
                <a:latin typeface="Adobe Garamond Pro Bold" panose="02020702060506020403" pitchFamily="18" charset="0"/>
              </a:rPr>
              <a:t> </a:t>
            </a:r>
            <a:r>
              <a:rPr lang="en-US" sz="2000" dirty="0" err="1">
                <a:latin typeface="Adobe Garamond Pro Bold" panose="02020702060506020403" pitchFamily="18" charset="0"/>
              </a:rPr>
              <a:t>lagi</a:t>
            </a:r>
            <a:r>
              <a:rPr lang="en-US" sz="2000" dirty="0">
                <a:latin typeface="Adobe Garamond Pro Bold" panose="02020702060506020403" pitchFamily="18" charset="0"/>
              </a:rPr>
              <a:t> </a:t>
            </a:r>
            <a:r>
              <a:rPr lang="en-US" sz="2000" dirty="0" err="1">
                <a:latin typeface="Adobe Garamond Pro Bold" panose="02020702060506020403" pitchFamily="18" charset="0"/>
              </a:rPr>
              <a:t>menjadi</a:t>
            </a:r>
            <a:r>
              <a:rPr lang="en-US" sz="2000" dirty="0">
                <a:latin typeface="Adobe Garamond Pro Bold" panose="02020702060506020403" pitchFamily="18" charset="0"/>
              </a:rPr>
              <a:t> </a:t>
            </a:r>
            <a:r>
              <a:rPr lang="en-US" sz="2000" dirty="0" err="1">
                <a:latin typeface="Adobe Garamond Pro Bold" panose="02020702060506020403" pitchFamily="18" charset="0"/>
              </a:rPr>
              <a:t>dua</a:t>
            </a:r>
            <a:r>
              <a:rPr lang="en-US" sz="2000" dirty="0">
                <a:latin typeface="Adobe Garamond Pro Bold" panose="02020702060506020403" pitchFamily="18" charset="0"/>
              </a:rPr>
              <a:t> </a:t>
            </a:r>
            <a:r>
              <a:rPr lang="en-US" sz="2000" dirty="0" err="1">
                <a:latin typeface="Adobe Garamond Pro Bold" panose="02020702060506020403" pitchFamily="18" charset="0"/>
              </a:rPr>
              <a:t>jenis</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yaitu</a:t>
            </a:r>
            <a:r>
              <a:rPr lang="en-US" sz="2000" dirty="0">
                <a:latin typeface="Adobe Garamond Pro Bold" panose="02020702060506020403" pitchFamily="18" charset="0"/>
              </a:rPr>
              <a:t> </a:t>
            </a:r>
            <a:r>
              <a:rPr lang="en-US" sz="2000" dirty="0" smtClean="0">
                <a:latin typeface="Adobe Garamond Pro Bold" panose="02020702060506020403" pitchFamily="18" charset="0"/>
              </a:rPr>
              <a:t>:</a:t>
            </a:r>
          </a:p>
          <a:p>
            <a:pPr marL="285750" indent="-285750" algn="just">
              <a:buFont typeface="Arial" panose="020B0604020202020204" pitchFamily="34" charset="0"/>
              <a:buChar char="•"/>
            </a:pPr>
            <a:r>
              <a:rPr lang="en-US" sz="2000" dirty="0" err="1" smtClean="0">
                <a:latin typeface="Adobe Garamond Pro Bold" panose="02020702060506020403" pitchFamily="18" charset="0"/>
              </a:rPr>
              <a:t>terapi</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pasif</a:t>
            </a:r>
            <a:r>
              <a:rPr lang="en-US" sz="2000" dirty="0">
                <a:latin typeface="Adobe Garamond Pro Bold" panose="02020702060506020403" pitchFamily="18" charset="0"/>
              </a:rPr>
              <a:t>, </a:t>
            </a:r>
            <a:r>
              <a:rPr lang="en-US" sz="2000" dirty="0" err="1">
                <a:latin typeface="Adobe Garamond Pro Bold" panose="02020702060506020403" pitchFamily="18" charset="0"/>
              </a:rPr>
              <a:t>gerakan</a:t>
            </a:r>
            <a:r>
              <a:rPr lang="en-US" sz="2000" dirty="0">
                <a:latin typeface="Adobe Garamond Pro Bold" panose="02020702060506020403" pitchFamily="18" charset="0"/>
              </a:rPr>
              <a:t> </a:t>
            </a:r>
            <a:r>
              <a:rPr lang="en-US" sz="2000" dirty="0" err="1">
                <a:latin typeface="Adobe Garamond Pro Bold" panose="02020702060506020403" pitchFamily="18" charset="0"/>
              </a:rPr>
              <a:t>fisik</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oleh</a:t>
            </a:r>
            <a:r>
              <a:rPr lang="en-US" sz="2000" dirty="0">
                <a:latin typeface="Adobe Garamond Pro Bold" panose="02020702060506020403" pitchFamily="18" charset="0"/>
              </a:rPr>
              <a:t> </a:t>
            </a:r>
            <a:r>
              <a:rPr lang="en-US" sz="2000" dirty="0" err="1">
                <a:latin typeface="Adobe Garamond Pro Bold" panose="02020702060506020403" pitchFamily="18" charset="0"/>
              </a:rPr>
              <a:t>bantuan</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terapis</a:t>
            </a:r>
            <a:r>
              <a:rPr lang="en-US" sz="2000" dirty="0" smtClean="0">
                <a:latin typeface="Adobe Garamond Pro Bold" panose="02020702060506020403" pitchFamily="18" charset="0"/>
              </a:rPr>
              <a:t>.</a:t>
            </a:r>
          </a:p>
          <a:p>
            <a:pPr marL="285750" indent="-285750" algn="just">
              <a:buFont typeface="Arial" panose="020B0604020202020204" pitchFamily="34" charset="0"/>
              <a:buChar char="•"/>
            </a:pPr>
            <a:r>
              <a:rPr lang="en-US" sz="2000" dirty="0" err="1" smtClean="0">
                <a:latin typeface="Adobe Garamond Pro Bold" panose="02020702060506020403" pitchFamily="18" charset="0"/>
              </a:rPr>
              <a:t>terapi</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aktif</a:t>
            </a:r>
            <a:r>
              <a:rPr lang="en-US" sz="2000" dirty="0">
                <a:latin typeface="Adobe Garamond Pro Bold" panose="02020702060506020403" pitchFamily="18" charset="0"/>
              </a:rPr>
              <a:t>, </a:t>
            </a:r>
            <a:r>
              <a:rPr lang="en-US" sz="2000" dirty="0" err="1">
                <a:latin typeface="Adobe Garamond Pro Bold" panose="02020702060506020403" pitchFamily="18" charset="0"/>
              </a:rPr>
              <a:t>gerakannya</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sendiri</a:t>
            </a:r>
            <a:r>
              <a:rPr lang="en-US" sz="2000" dirty="0">
                <a:latin typeface="Adobe Garamond Pro Bold" panose="02020702060506020403" pitchFamily="18" charset="0"/>
              </a:rPr>
              <a:t> </a:t>
            </a:r>
            <a:r>
              <a:rPr lang="en-US" sz="2000" dirty="0" err="1">
                <a:latin typeface="Adobe Garamond Pro Bold" panose="02020702060506020403" pitchFamily="18" charset="0"/>
              </a:rPr>
              <a:t>oleh</a:t>
            </a:r>
            <a:r>
              <a:rPr lang="en-US" sz="2000" dirty="0">
                <a:latin typeface="Adobe Garamond Pro Bold" panose="02020702060506020403" pitchFamily="18" charset="0"/>
              </a:rPr>
              <a:t> </a:t>
            </a:r>
            <a:r>
              <a:rPr lang="en-US" sz="2000" dirty="0" err="1">
                <a:latin typeface="Adobe Garamond Pro Bold" panose="02020702060506020403" pitchFamily="18" charset="0"/>
              </a:rPr>
              <a:t>pasien</a:t>
            </a:r>
            <a:r>
              <a:rPr lang="en-US" sz="2000" dirty="0">
                <a:latin typeface="Adobe Garamond Pro Bold" panose="02020702060506020403" pitchFamily="18" charset="0"/>
              </a:rPr>
              <a:t>. </a:t>
            </a:r>
          </a:p>
          <a:p>
            <a:pPr algn="just"/>
            <a:r>
              <a:rPr lang="en-US" sz="2000" dirty="0" err="1">
                <a:latin typeface="Adobe Garamond Pro Bold" panose="02020702060506020403" pitchFamily="18" charset="0"/>
              </a:rPr>
              <a:t>Dalam</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fisik</a:t>
            </a:r>
            <a:r>
              <a:rPr lang="en-US" sz="2000" dirty="0">
                <a:latin typeface="Adobe Garamond Pro Bold" panose="02020702060506020403" pitchFamily="18" charset="0"/>
              </a:rPr>
              <a:t>, </a:t>
            </a:r>
            <a:r>
              <a:rPr lang="en-US" sz="2000" dirty="0" err="1">
                <a:latin typeface="Adobe Garamond Pro Bold" panose="02020702060506020403" pitchFamily="18" charset="0"/>
              </a:rPr>
              <a:t>pasien</a:t>
            </a:r>
            <a:r>
              <a:rPr lang="en-US" sz="2000" dirty="0">
                <a:latin typeface="Adobe Garamond Pro Bold" panose="02020702060506020403" pitchFamily="18" charset="0"/>
              </a:rPr>
              <a:t> </a:t>
            </a:r>
            <a:r>
              <a:rPr lang="en-US" sz="2000" dirty="0" err="1">
                <a:latin typeface="Adobe Garamond Pro Bold" panose="02020702060506020403" pitchFamily="18" charset="0"/>
              </a:rPr>
              <a:t>bisa</a:t>
            </a:r>
            <a:r>
              <a:rPr lang="en-US" sz="2000" dirty="0">
                <a:latin typeface="Adobe Garamond Pro Bold" panose="02020702060506020403" pitchFamily="18" charset="0"/>
              </a:rPr>
              <a:t> </a:t>
            </a:r>
            <a:r>
              <a:rPr lang="en-US" sz="2000" dirty="0" err="1">
                <a:latin typeface="Adobe Garamond Pro Bold" panose="02020702060506020403" pitchFamily="18" charset="0"/>
              </a:rPr>
              <a:t>melakukan</a:t>
            </a:r>
            <a:r>
              <a:rPr lang="en-US" sz="2000" dirty="0">
                <a:latin typeface="Adobe Garamond Pro Bold" panose="02020702060506020403" pitchFamily="18" charset="0"/>
              </a:rPr>
              <a:t> </a:t>
            </a:r>
            <a:r>
              <a:rPr lang="en-US" sz="2000" dirty="0" err="1">
                <a:latin typeface="Adobe Garamond Pro Bold" panose="02020702060506020403" pitchFamily="18" charset="0"/>
              </a:rPr>
              <a:t>perlawanan</a:t>
            </a:r>
            <a:r>
              <a:rPr lang="en-US" sz="2000" dirty="0">
                <a:latin typeface="Adobe Garamond Pro Bold" panose="02020702060506020403" pitchFamily="18" charset="0"/>
              </a:rPr>
              <a:t> </a:t>
            </a:r>
            <a:r>
              <a:rPr lang="en-US" sz="2000" dirty="0" err="1">
                <a:latin typeface="Adobe Garamond Pro Bold" panose="02020702060506020403" pitchFamily="18" charset="0"/>
              </a:rPr>
              <a:t>gerak</a:t>
            </a:r>
            <a:r>
              <a:rPr lang="en-US" sz="2000" dirty="0">
                <a:latin typeface="Adobe Garamond Pro Bold" panose="02020702060506020403" pitchFamily="18" charset="0"/>
              </a:rPr>
              <a:t> </a:t>
            </a:r>
            <a:r>
              <a:rPr lang="en-US" sz="2000" dirty="0" err="1">
                <a:latin typeface="Adobe Garamond Pro Bold" panose="02020702060506020403" pitchFamily="18" charset="0"/>
              </a:rPr>
              <a:t>terhadap</a:t>
            </a:r>
            <a:r>
              <a:rPr lang="en-US" sz="2000" dirty="0">
                <a:latin typeface="Adobe Garamond Pro Bold" panose="02020702060506020403" pitchFamily="18" charset="0"/>
              </a:rPr>
              <a:t> </a:t>
            </a:r>
            <a:r>
              <a:rPr lang="en-US" sz="2000" dirty="0" err="1">
                <a:latin typeface="Adobe Garamond Pro Bold" panose="02020702060506020403" pitchFamily="18" charset="0"/>
              </a:rPr>
              <a:t>terapis</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memperkuat</a:t>
            </a:r>
            <a:r>
              <a:rPr lang="en-US" sz="2000" dirty="0">
                <a:latin typeface="Adobe Garamond Pro Bold" panose="02020702060506020403" pitchFamily="18" charset="0"/>
              </a:rPr>
              <a:t> </a:t>
            </a:r>
            <a:r>
              <a:rPr lang="en-US" sz="2000" dirty="0" err="1">
                <a:latin typeface="Adobe Garamond Pro Bold" panose="02020702060506020403" pitchFamily="18" charset="0"/>
              </a:rPr>
              <a:t>bagian</a:t>
            </a:r>
            <a:r>
              <a:rPr lang="en-US" sz="2000" dirty="0">
                <a:latin typeface="Adobe Garamond Pro Bold" panose="02020702060506020403" pitchFamily="18" charset="0"/>
              </a:rPr>
              <a:t> </a:t>
            </a:r>
            <a:r>
              <a:rPr lang="en-US" sz="2000" dirty="0" err="1">
                <a:latin typeface="Adobe Garamond Pro Bold" panose="02020702060506020403" pitchFamily="18" charset="0"/>
              </a:rPr>
              <a:t>otot</a:t>
            </a:r>
            <a:r>
              <a:rPr lang="en-US" sz="2000" dirty="0">
                <a:latin typeface="Adobe Garamond Pro Bold" panose="02020702060506020403" pitchFamily="18" charset="0"/>
              </a:rPr>
              <a:t> </a:t>
            </a:r>
            <a:r>
              <a:rPr lang="en-US" sz="2000" dirty="0" err="1" smtClean="0">
                <a:latin typeface="Adobe Garamond Pro Bold" panose="02020702060506020403" pitchFamily="18" charset="0"/>
              </a:rPr>
              <a:t>tertentu</a:t>
            </a:r>
            <a:r>
              <a:rPr lang="en-US" sz="2000" dirty="0" smtClean="0">
                <a:latin typeface="Adobe Garamond Pro Bold" panose="02020702060506020403" pitchFamily="18" charset="0"/>
              </a:rPr>
              <a:t>.</a:t>
            </a:r>
          </a:p>
          <a:p>
            <a:pPr algn="just"/>
            <a:endParaRPr lang="en-US" sz="2000" dirty="0" smtClean="0">
              <a:latin typeface="Adobe Garamond Pro Bold" panose="02020702060506020403" pitchFamily="18" charset="0"/>
            </a:endParaRPr>
          </a:p>
          <a:p>
            <a:pPr algn="just"/>
            <a:r>
              <a:rPr lang="en-US" sz="2000" b="1" dirty="0" smtClean="0">
                <a:latin typeface="Adobe Garamond Pro Bold" panose="02020702060506020403" pitchFamily="18" charset="0"/>
              </a:rPr>
              <a:t>2. </a:t>
            </a:r>
            <a:r>
              <a:rPr lang="en-US" sz="2000" b="1" dirty="0" err="1" smtClean="0">
                <a:latin typeface="Adobe Garamond Pro Bold" panose="02020702060506020403" pitchFamily="18" charset="0"/>
              </a:rPr>
              <a:t>Terapi</a:t>
            </a:r>
            <a:r>
              <a:rPr lang="en-US" sz="2000" b="1" dirty="0" smtClean="0">
                <a:latin typeface="Adobe Garamond Pro Bold" panose="02020702060506020403" pitchFamily="18" charset="0"/>
              </a:rPr>
              <a:t> </a:t>
            </a:r>
            <a:r>
              <a:rPr lang="en-US" sz="2000" b="1" dirty="0" err="1" smtClean="0">
                <a:latin typeface="Adobe Garamond Pro Bold" panose="02020702060506020403" pitchFamily="18" charset="0"/>
              </a:rPr>
              <a:t>Kognitif</a:t>
            </a:r>
            <a:r>
              <a:rPr lang="en-US" sz="2000" b="1" dirty="0" smtClean="0">
                <a:latin typeface="Adobe Garamond Pro Bold" panose="02020702060506020403" pitchFamily="18" charset="0"/>
              </a:rPr>
              <a:t> </a:t>
            </a:r>
            <a:r>
              <a:rPr lang="en-US" sz="2000" b="1" dirty="0" err="1" smtClean="0">
                <a:latin typeface="Adobe Garamond Pro Bold" panose="02020702060506020403" pitchFamily="18" charset="0"/>
              </a:rPr>
              <a:t>Perilaku</a:t>
            </a:r>
            <a:endParaRPr lang="en-US" sz="2000" b="1" dirty="0" smtClean="0">
              <a:latin typeface="Adobe Garamond Pro Bold" panose="02020702060506020403" pitchFamily="18" charset="0"/>
            </a:endParaRPr>
          </a:p>
          <a:p>
            <a:pPr algn="just"/>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smtClean="0">
                <a:latin typeface="Adobe Garamond Pro Bold" panose="02020702060506020403" pitchFamily="18" charset="0"/>
              </a:rPr>
              <a:t>autism </a:t>
            </a:r>
            <a:r>
              <a:rPr lang="en-US" sz="2000" dirty="0" err="1" smtClean="0">
                <a:latin typeface="Adobe Garamond Pro Bold" panose="02020702060506020403" pitchFamily="18" charset="0"/>
              </a:rPr>
              <a:t>memiliki</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gangguan</a:t>
            </a:r>
            <a:r>
              <a:rPr lang="en-US" sz="2000" dirty="0">
                <a:latin typeface="Adobe Garamond Pro Bold" panose="02020702060506020403" pitchFamily="18" charset="0"/>
              </a:rPr>
              <a:t> </a:t>
            </a:r>
            <a:r>
              <a:rPr lang="en-US" sz="2000" dirty="0" err="1">
                <a:latin typeface="Adobe Garamond Pro Bold" panose="02020702060506020403" pitchFamily="18" charset="0"/>
              </a:rPr>
              <a:t>kognitif</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komunikasi</a:t>
            </a:r>
            <a:r>
              <a:rPr lang="en-US" sz="2000" dirty="0">
                <a:latin typeface="Adobe Garamond Pro Bold" panose="02020702060506020403" pitchFamily="18" charset="0"/>
              </a:rPr>
              <a:t>. </a:t>
            </a:r>
            <a:r>
              <a:rPr lang="en-US" sz="2000" dirty="0" err="1">
                <a:latin typeface="Adobe Garamond Pro Bold" panose="02020702060506020403" pitchFamily="18" charset="0"/>
              </a:rPr>
              <a:t>Gangguan</a:t>
            </a:r>
            <a:r>
              <a:rPr lang="en-US" sz="2000" dirty="0">
                <a:latin typeface="Adobe Garamond Pro Bold" panose="02020702060506020403" pitchFamily="18" charset="0"/>
              </a:rPr>
              <a:t> </a:t>
            </a:r>
            <a:r>
              <a:rPr lang="en-US" sz="2000" dirty="0" err="1">
                <a:latin typeface="Adobe Garamond Pro Bold" panose="02020702060506020403" pitchFamily="18" charset="0"/>
              </a:rPr>
              <a:t>inilah</a:t>
            </a:r>
            <a:r>
              <a:rPr lang="en-US" sz="2000" dirty="0">
                <a:latin typeface="Adobe Garamond Pro Bold" panose="02020702060506020403" pitchFamily="18" charset="0"/>
              </a:rPr>
              <a:t> yang </a:t>
            </a:r>
            <a:r>
              <a:rPr lang="en-US" sz="2000" dirty="0" err="1">
                <a:latin typeface="Adobe Garamond Pro Bold" panose="02020702060506020403" pitchFamily="18" charset="0"/>
              </a:rPr>
              <a:t>membuat</a:t>
            </a:r>
            <a:r>
              <a:rPr lang="en-US" sz="2000" dirty="0">
                <a:latin typeface="Adobe Garamond Pro Bold" panose="02020702060506020403" pitchFamily="18" charset="0"/>
              </a:rPr>
              <a:t> </a:t>
            </a:r>
            <a:r>
              <a:rPr lang="en-US" sz="2000" dirty="0" err="1">
                <a:latin typeface="Adobe Garamond Pro Bold" panose="02020702060506020403" pitchFamily="18" charset="0"/>
              </a:rPr>
              <a:t>mereka</a:t>
            </a:r>
            <a:r>
              <a:rPr lang="en-US" sz="2000" dirty="0">
                <a:latin typeface="Adobe Garamond Pro Bold" panose="02020702060506020403" pitchFamily="18" charset="0"/>
              </a:rPr>
              <a:t> </a:t>
            </a:r>
            <a:r>
              <a:rPr lang="en-US" sz="2000" dirty="0" err="1">
                <a:latin typeface="Adobe Garamond Pro Bold" panose="02020702060506020403" pitchFamily="18" charset="0"/>
              </a:rPr>
              <a:t>kesulitan</a:t>
            </a:r>
            <a:r>
              <a:rPr lang="en-US" sz="2000" dirty="0">
                <a:latin typeface="Adobe Garamond Pro Bold" panose="02020702060506020403" pitchFamily="18" charset="0"/>
              </a:rPr>
              <a:t> </a:t>
            </a:r>
            <a:r>
              <a:rPr lang="en-US" sz="2000" dirty="0" err="1">
                <a:latin typeface="Adobe Garamond Pro Bold" panose="02020702060506020403" pitchFamily="18" charset="0"/>
              </a:rPr>
              <a:t>menyampaikan</a:t>
            </a:r>
            <a:r>
              <a:rPr lang="en-US" sz="2000" dirty="0">
                <a:latin typeface="Adobe Garamond Pro Bold" panose="02020702060506020403" pitchFamily="18" charset="0"/>
              </a:rPr>
              <a:t> </a:t>
            </a:r>
            <a:r>
              <a:rPr lang="en-US" sz="2000" dirty="0" err="1">
                <a:latin typeface="Adobe Garamond Pro Bold" panose="02020702060506020403" pitchFamily="18" charset="0"/>
              </a:rPr>
              <a:t>perasaannya</a:t>
            </a:r>
            <a:r>
              <a:rPr lang="en-US" sz="2000" dirty="0">
                <a:latin typeface="Adobe Garamond Pro Bold" panose="02020702060506020403" pitchFamily="18" charset="0"/>
              </a:rPr>
              <a:t>. </a:t>
            </a:r>
            <a:r>
              <a:rPr lang="en-US" sz="2000" dirty="0" err="1">
                <a:latin typeface="Adobe Garamond Pro Bold" panose="02020702060506020403" pitchFamily="18" charset="0"/>
              </a:rPr>
              <a:t>Kondisi</a:t>
            </a:r>
            <a:r>
              <a:rPr lang="en-US" sz="2000" dirty="0">
                <a:latin typeface="Adobe Garamond Pro Bold" panose="02020702060506020403" pitchFamily="18" charset="0"/>
              </a:rPr>
              <a:t> </a:t>
            </a:r>
            <a:r>
              <a:rPr lang="en-US" sz="2000" dirty="0" err="1">
                <a:latin typeface="Adobe Garamond Pro Bold" panose="02020702060506020403" pitchFamily="18" charset="0"/>
              </a:rPr>
              <a:t>tersebut</a:t>
            </a:r>
            <a:r>
              <a:rPr lang="en-US" sz="2000" dirty="0">
                <a:latin typeface="Adobe Garamond Pro Bold" panose="02020702060506020403" pitchFamily="18" charset="0"/>
              </a:rPr>
              <a:t> </a:t>
            </a:r>
            <a:r>
              <a:rPr lang="en-US" sz="2000" dirty="0" err="1">
                <a:latin typeface="Adobe Garamond Pro Bold" panose="02020702060506020403" pitchFamily="18" charset="0"/>
              </a:rPr>
              <a:t>dapat</a:t>
            </a:r>
            <a:r>
              <a:rPr lang="en-US" sz="2000" dirty="0">
                <a:latin typeface="Adobe Garamond Pro Bold" panose="02020702060506020403" pitchFamily="18" charset="0"/>
              </a:rPr>
              <a:t> </a:t>
            </a:r>
            <a:r>
              <a:rPr lang="en-US" sz="2000" dirty="0" err="1">
                <a:latin typeface="Adobe Garamond Pro Bold" panose="02020702060506020403" pitchFamily="18" charset="0"/>
              </a:rPr>
              <a:t>membuat</a:t>
            </a:r>
            <a:r>
              <a:rPr lang="en-US" sz="2000" dirty="0">
                <a:latin typeface="Adobe Garamond Pro Bold" panose="02020702060506020403" pitchFamily="18" charset="0"/>
              </a:rPr>
              <a:t> </a:t>
            </a:r>
            <a:r>
              <a:rPr lang="en-US" sz="2000" dirty="0" err="1">
                <a:latin typeface="Adobe Garamond Pro Bold" panose="02020702060506020403" pitchFamily="18" charset="0"/>
              </a:rPr>
              <a:t>mereka</a:t>
            </a:r>
            <a:r>
              <a:rPr lang="en-US" sz="2000" dirty="0">
                <a:latin typeface="Adobe Garamond Pro Bold" panose="02020702060506020403" pitchFamily="18" charset="0"/>
              </a:rPr>
              <a:t> </a:t>
            </a:r>
            <a:r>
              <a:rPr lang="en-US" sz="2000" dirty="0" err="1">
                <a:latin typeface="Adobe Garamond Pro Bold" panose="02020702060506020403" pitchFamily="18" charset="0"/>
              </a:rPr>
              <a:t>stres</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tantrum</a:t>
            </a:r>
            <a:r>
              <a:rPr lang="en-US" sz="2000" dirty="0" smtClean="0">
                <a:latin typeface="Adobe Garamond Pro Bold" panose="02020702060506020403" pitchFamily="18" charset="0"/>
              </a:rPr>
              <a:t>.</a:t>
            </a:r>
          </a:p>
          <a:p>
            <a:pPr algn="just"/>
            <a:r>
              <a:rPr lang="en-US" sz="2000" dirty="0" err="1" smtClean="0">
                <a:latin typeface="Adobe Garamond Pro Bold" panose="02020702060506020403" pitchFamily="18" charset="0"/>
              </a:rPr>
              <a:t>guna</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mengurangi</a:t>
            </a:r>
            <a:r>
              <a:rPr lang="en-US" sz="2000" dirty="0">
                <a:latin typeface="Adobe Garamond Pro Bold" panose="02020702060506020403" pitchFamily="18" charset="0"/>
              </a:rPr>
              <a:t> </a:t>
            </a:r>
            <a:r>
              <a:rPr lang="en-US" sz="2000" dirty="0" err="1">
                <a:latin typeface="Adobe Garamond Pro Bold" panose="02020702060506020403" pitchFamily="18" charset="0"/>
              </a:rPr>
              <a:t>gejala</a:t>
            </a:r>
            <a:r>
              <a:rPr lang="en-US" sz="2000" dirty="0">
                <a:latin typeface="Adobe Garamond Pro Bold" panose="02020702060506020403" pitchFamily="18" charset="0"/>
              </a:rPr>
              <a:t>, </a:t>
            </a:r>
            <a:r>
              <a:rPr lang="en-US" sz="2000" dirty="0" err="1">
                <a:latin typeface="Adobe Garamond Pro Bold" panose="02020702060506020403" pitchFamily="18" charset="0"/>
              </a:rPr>
              <a:t>melakukan</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adalah</a:t>
            </a:r>
            <a:r>
              <a:rPr lang="en-US" sz="2000" dirty="0">
                <a:latin typeface="Adobe Garamond Pro Bold" panose="02020702060506020403" pitchFamily="18" charset="0"/>
              </a:rPr>
              <a:t> </a:t>
            </a:r>
            <a:r>
              <a:rPr lang="en-US" sz="2000" dirty="0" err="1">
                <a:latin typeface="Adobe Garamond Pro Bold" panose="02020702060506020403" pitchFamily="18" charset="0"/>
              </a:rPr>
              <a:t>tindakan</a:t>
            </a:r>
            <a:r>
              <a:rPr lang="en-US" sz="2000" dirty="0">
                <a:latin typeface="Adobe Garamond Pro Bold" panose="02020702060506020403" pitchFamily="18" charset="0"/>
              </a:rPr>
              <a:t> yang </a:t>
            </a:r>
            <a:r>
              <a:rPr lang="en-US" sz="2000" dirty="0" err="1">
                <a:latin typeface="Adobe Garamond Pro Bold" panose="02020702060506020403" pitchFamily="18" charset="0"/>
              </a:rPr>
              <a:t>perlu</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yang </a:t>
            </a:r>
            <a:r>
              <a:rPr lang="en-US" sz="2000" dirty="0" err="1">
                <a:latin typeface="Adobe Garamond Pro Bold" panose="02020702060506020403" pitchFamily="18" charset="0"/>
              </a:rPr>
              <a:t>dimaksud</a:t>
            </a:r>
            <a:r>
              <a:rPr lang="en-US" sz="2000" dirty="0">
                <a:latin typeface="Adobe Garamond Pro Bold" panose="02020702060506020403" pitchFamily="18" charset="0"/>
              </a:rPr>
              <a:t> </a:t>
            </a:r>
            <a:r>
              <a:rPr lang="en-US" sz="2000" dirty="0" err="1">
                <a:latin typeface="Adobe Garamond Pro Bold" panose="02020702060506020403" pitchFamily="18" charset="0"/>
              </a:rPr>
              <a:t>adalah</a:t>
            </a:r>
            <a:r>
              <a:rPr lang="en-US" sz="2000" dirty="0">
                <a:latin typeface="Adobe Garamond Pro Bold" panose="02020702060506020403" pitchFamily="18" charset="0"/>
              </a:rPr>
              <a:t> </a:t>
            </a:r>
            <a:r>
              <a:rPr lang="en-US" sz="2000" i="1" dirty="0">
                <a:latin typeface="Adobe Garamond Pro Bold" panose="02020702060506020403" pitchFamily="18" charset="0"/>
              </a:rPr>
              <a:t>Cognitive Behavioral Therapy </a:t>
            </a:r>
            <a:r>
              <a:rPr lang="en-US" sz="2000" dirty="0">
                <a:latin typeface="Adobe Garamond Pro Bold" panose="02020702060506020403" pitchFamily="18" charset="0"/>
              </a:rPr>
              <a:t>(CBT).</a:t>
            </a:r>
          </a:p>
          <a:p>
            <a:pPr algn="just"/>
            <a:r>
              <a:rPr lang="en-US" sz="2000" dirty="0">
                <a:latin typeface="Adobe Garamond Pro Bold" panose="02020702060506020403" pitchFamily="18" charset="0"/>
              </a:rPr>
              <a:t>CBT </a:t>
            </a:r>
            <a:r>
              <a:rPr lang="en-US" sz="2000" dirty="0" err="1">
                <a:latin typeface="Adobe Garamond Pro Bold" panose="02020702060506020403" pitchFamily="18" charset="0"/>
              </a:rPr>
              <a:t>merupakan</a:t>
            </a:r>
            <a:r>
              <a:rPr lang="en-US" sz="2000" dirty="0">
                <a:latin typeface="Adobe Garamond Pro Bold" panose="02020702060506020403" pitchFamily="18" charset="0"/>
              </a:rPr>
              <a:t> </a:t>
            </a:r>
            <a:r>
              <a:rPr lang="en-US" sz="2000" dirty="0" err="1">
                <a:latin typeface="Adobe Garamond Pro Bold" panose="02020702060506020403" pitchFamily="18" charset="0"/>
              </a:rPr>
              <a:t>bentuk</a:t>
            </a:r>
            <a:r>
              <a:rPr lang="en-US" sz="2000" dirty="0">
                <a:latin typeface="Adobe Garamond Pro Bold" panose="02020702060506020403" pitchFamily="18" charset="0"/>
              </a:rPr>
              <a:t> </a:t>
            </a:r>
            <a:r>
              <a:rPr lang="en-US" sz="2000" dirty="0" err="1">
                <a:latin typeface="Adobe Garamond Pro Bold" panose="02020702060506020403" pitchFamily="18" charset="0"/>
              </a:rPr>
              <a:t>psikoterapi</a:t>
            </a:r>
            <a:r>
              <a:rPr lang="en-US" sz="2000" dirty="0">
                <a:latin typeface="Adobe Garamond Pro Bold" panose="02020702060506020403" pitchFamily="18" charset="0"/>
              </a:rPr>
              <a:t> yang </a:t>
            </a:r>
            <a:r>
              <a:rPr lang="en-US" sz="2000" dirty="0" err="1">
                <a:latin typeface="Adobe Garamond Pro Bold" panose="02020702060506020403" pitchFamily="18" charset="0"/>
              </a:rPr>
              <a:t>bermanfaat</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mengubah</a:t>
            </a:r>
            <a:r>
              <a:rPr lang="en-US" sz="2000" dirty="0">
                <a:latin typeface="Adobe Garamond Pro Bold" panose="02020702060506020403" pitchFamily="18" charset="0"/>
              </a:rPr>
              <a:t> </a:t>
            </a:r>
            <a:r>
              <a:rPr lang="en-US" sz="2000" dirty="0" err="1">
                <a:latin typeface="Adobe Garamond Pro Bold" panose="02020702060506020403" pitchFamily="18" charset="0"/>
              </a:rPr>
              <a:t>pola</a:t>
            </a:r>
            <a:r>
              <a:rPr lang="en-US" sz="2000" dirty="0">
                <a:latin typeface="Adobe Garamond Pro Bold" panose="02020702060506020403" pitchFamily="18" charset="0"/>
              </a:rPr>
              <a:t> </a:t>
            </a:r>
            <a:r>
              <a:rPr lang="en-US" sz="2000" dirty="0" err="1">
                <a:latin typeface="Adobe Garamond Pro Bold" panose="02020702060506020403" pitchFamily="18" charset="0"/>
              </a:rPr>
              <a:t>pikir</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perilaku</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Apabila</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secara</a:t>
            </a:r>
            <a:r>
              <a:rPr lang="en-US" sz="2000" dirty="0">
                <a:latin typeface="Adobe Garamond Pro Bold" panose="02020702060506020403" pitchFamily="18" charset="0"/>
              </a:rPr>
              <a:t> </a:t>
            </a:r>
            <a:r>
              <a:rPr lang="en-US" sz="2000" dirty="0" err="1">
                <a:latin typeface="Adobe Garamond Pro Bold" panose="02020702060506020403" pitchFamily="18" charset="0"/>
              </a:rPr>
              <a:t>rutin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autisme</a:t>
            </a:r>
            <a:r>
              <a:rPr lang="en-US" sz="2000" dirty="0">
                <a:latin typeface="Adobe Garamond Pro Bold" panose="02020702060506020403" pitchFamily="18" charset="0"/>
              </a:rPr>
              <a:t> </a:t>
            </a:r>
            <a:r>
              <a:rPr lang="en-US" sz="2000" dirty="0" err="1">
                <a:latin typeface="Adobe Garamond Pro Bold" panose="02020702060506020403" pitchFamily="18" charset="0"/>
              </a:rPr>
              <a:t>bisa</a:t>
            </a:r>
            <a:r>
              <a:rPr lang="en-US" sz="2000" dirty="0">
                <a:latin typeface="Adobe Garamond Pro Bold" panose="02020702060506020403" pitchFamily="18" charset="0"/>
              </a:rPr>
              <a:t> </a:t>
            </a:r>
            <a:r>
              <a:rPr lang="en-US" sz="2000" dirty="0" err="1">
                <a:latin typeface="Adobe Garamond Pro Bold" panose="02020702060506020403" pitchFamily="18" charset="0"/>
              </a:rPr>
              <a:t>memiliki</a:t>
            </a:r>
            <a:r>
              <a:rPr lang="en-US" sz="2000" dirty="0">
                <a:latin typeface="Adobe Garamond Pro Bold" panose="02020702060506020403" pitchFamily="18" charset="0"/>
              </a:rPr>
              <a:t> </a:t>
            </a:r>
            <a:r>
              <a:rPr lang="en-US" sz="2000" dirty="0" err="1">
                <a:latin typeface="Adobe Garamond Pro Bold" panose="02020702060506020403" pitchFamily="18" charset="0"/>
              </a:rPr>
              <a:t>emosi</a:t>
            </a:r>
            <a:r>
              <a:rPr lang="en-US" sz="2000" dirty="0">
                <a:latin typeface="Adobe Garamond Pro Bold" panose="02020702060506020403" pitchFamily="18" charset="0"/>
              </a:rPr>
              <a:t> yang </a:t>
            </a:r>
            <a:r>
              <a:rPr lang="en-US" sz="2000" dirty="0" err="1">
                <a:latin typeface="Adobe Garamond Pro Bold" panose="02020702060506020403" pitchFamily="18" charset="0"/>
              </a:rPr>
              <a:t>lebih</a:t>
            </a:r>
            <a:r>
              <a:rPr lang="en-US" sz="2000" dirty="0">
                <a:latin typeface="Adobe Garamond Pro Bold" panose="02020702060506020403" pitchFamily="18" charset="0"/>
              </a:rPr>
              <a:t> </a:t>
            </a:r>
            <a:r>
              <a:rPr lang="en-US" sz="2000" dirty="0" err="1">
                <a:latin typeface="Adobe Garamond Pro Bold" panose="02020702060506020403" pitchFamily="18" charset="0"/>
              </a:rPr>
              <a:t>stabil</a:t>
            </a:r>
            <a:r>
              <a:rPr lang="en-US" sz="2000" dirty="0">
                <a:latin typeface="Adobe Garamond Pro Bold" panose="02020702060506020403" pitchFamily="18" charset="0"/>
              </a:rPr>
              <a:t>. </a:t>
            </a:r>
            <a:r>
              <a:rPr lang="en-US" sz="2000" dirty="0" err="1">
                <a:latin typeface="Adobe Garamond Pro Bold" panose="02020702060506020403" pitchFamily="18" charset="0"/>
              </a:rPr>
              <a:t>Mereka</a:t>
            </a:r>
            <a:r>
              <a:rPr lang="en-US" sz="2000" dirty="0">
                <a:latin typeface="Adobe Garamond Pro Bold" panose="02020702060506020403" pitchFamily="18" charset="0"/>
              </a:rPr>
              <a:t> pun </a:t>
            </a:r>
            <a:r>
              <a:rPr lang="en-US" sz="2000" dirty="0" err="1">
                <a:latin typeface="Adobe Garamond Pro Bold" panose="02020702060506020403" pitchFamily="18" charset="0"/>
              </a:rPr>
              <a:t>dapat</a:t>
            </a:r>
            <a:r>
              <a:rPr lang="en-US" sz="2000" dirty="0">
                <a:latin typeface="Adobe Garamond Pro Bold" panose="02020702060506020403" pitchFamily="18" charset="0"/>
              </a:rPr>
              <a:t> </a:t>
            </a:r>
            <a:r>
              <a:rPr lang="en-US" sz="2000" dirty="0" err="1">
                <a:latin typeface="Adobe Garamond Pro Bold" panose="02020702060506020403" pitchFamily="18" charset="0"/>
              </a:rPr>
              <a:t>belajar</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menyampaikan</a:t>
            </a:r>
            <a:r>
              <a:rPr lang="en-US" sz="2000" dirty="0">
                <a:latin typeface="Adobe Garamond Pro Bold" panose="02020702060506020403" pitchFamily="18" charset="0"/>
              </a:rPr>
              <a:t> </a:t>
            </a:r>
            <a:r>
              <a:rPr lang="en-US" sz="2000" dirty="0" err="1">
                <a:latin typeface="Adobe Garamond Pro Bold" panose="02020702060506020403" pitchFamily="18" charset="0"/>
              </a:rPr>
              <a:t>perasaan</a:t>
            </a:r>
            <a:r>
              <a:rPr lang="en-US" sz="2000" dirty="0">
                <a:latin typeface="Adobe Garamond Pro Bold" panose="02020702060506020403" pitchFamily="18" charset="0"/>
              </a:rPr>
              <a:t> </a:t>
            </a:r>
            <a:r>
              <a:rPr lang="en-US" sz="2000" dirty="0" err="1">
                <a:latin typeface="Adobe Garamond Pro Bold" panose="02020702060506020403" pitchFamily="18" charset="0"/>
              </a:rPr>
              <a:t>secara</a:t>
            </a:r>
            <a:r>
              <a:rPr lang="en-US" sz="2000" dirty="0">
                <a:latin typeface="Adobe Garamond Pro Bold" panose="02020702060506020403" pitchFamily="18" charset="0"/>
              </a:rPr>
              <a:t> </a:t>
            </a:r>
            <a:r>
              <a:rPr lang="en-US" sz="2000" dirty="0" err="1">
                <a:latin typeface="Adobe Garamond Pro Bold" panose="02020702060506020403" pitchFamily="18" charset="0"/>
              </a:rPr>
              <a:t>jelas</a:t>
            </a:r>
            <a:r>
              <a:rPr lang="en-US" sz="2000" dirty="0" smtClean="0">
                <a:latin typeface="Adobe Garamond Pro Bold" panose="02020702060506020403" pitchFamily="18" charset="0"/>
              </a:rPr>
              <a:t>.</a:t>
            </a:r>
          </a:p>
          <a:p>
            <a:endParaRPr lang="en-US" sz="2000" dirty="0"/>
          </a:p>
        </p:txBody>
      </p:sp>
    </p:spTree>
    <p:extLst>
      <p:ext uri="{BB962C8B-B14F-4D97-AF65-F5344CB8AC3E}">
        <p14:creationId xmlns:p14="http://schemas.microsoft.com/office/powerpoint/2010/main" val="239114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6771084"/>
          </a:xfrm>
          <a:prstGeom prst="rect">
            <a:avLst/>
          </a:prstGeom>
        </p:spPr>
        <p:txBody>
          <a:bodyPr wrap="square">
            <a:spAutoFit/>
          </a:bodyPr>
          <a:lstStyle/>
          <a:p>
            <a:pPr algn="just"/>
            <a:r>
              <a:rPr lang="en-US" sz="2000" b="1" dirty="0">
                <a:latin typeface="Adobe Garamond Pro Bold" panose="02020702060506020403" pitchFamily="18" charset="0"/>
              </a:rPr>
              <a:t>3. </a:t>
            </a:r>
            <a:r>
              <a:rPr lang="en-US" sz="2000" b="1" dirty="0" err="1">
                <a:latin typeface="Adobe Garamond Pro Bold" panose="02020702060506020403" pitchFamily="18" charset="0"/>
              </a:rPr>
              <a:t>Terapi</a:t>
            </a:r>
            <a:r>
              <a:rPr lang="en-US" sz="2000" b="1" dirty="0">
                <a:latin typeface="Adobe Garamond Pro Bold" panose="02020702060506020403" pitchFamily="18" charset="0"/>
              </a:rPr>
              <a:t> </a:t>
            </a:r>
            <a:r>
              <a:rPr lang="en-US" sz="2000" b="1" dirty="0" err="1">
                <a:latin typeface="Adobe Garamond Pro Bold" panose="02020702060506020403" pitchFamily="18" charset="0"/>
              </a:rPr>
              <a:t>Wicara</a:t>
            </a:r>
            <a:endParaRPr lang="en-US" sz="2000" b="1" dirty="0">
              <a:latin typeface="Adobe Garamond Pro Bold" panose="02020702060506020403" pitchFamily="18" charset="0"/>
            </a:endParaRPr>
          </a:p>
          <a:p>
            <a:pPr algn="just"/>
            <a:r>
              <a:rPr lang="en-US" sz="2000" dirty="0">
                <a:latin typeface="Adobe Garamond Pro Bold" panose="02020702060506020403" pitchFamily="18" charset="0"/>
              </a:rPr>
              <a:t>Salah </a:t>
            </a:r>
            <a:r>
              <a:rPr lang="en-US" sz="2000" dirty="0" err="1">
                <a:latin typeface="Adobe Garamond Pro Bold" panose="02020702060506020403" pitchFamily="18" charset="0"/>
              </a:rPr>
              <a:t>satu</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yang </a:t>
            </a:r>
            <a:r>
              <a:rPr lang="en-US" sz="2000" dirty="0" err="1">
                <a:latin typeface="Adobe Garamond Pro Bold" panose="02020702060506020403" pitchFamily="18" charset="0"/>
              </a:rPr>
              <a:t>umum</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adalah</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wicara</a:t>
            </a:r>
            <a:r>
              <a:rPr lang="en-US" sz="2000" dirty="0">
                <a:latin typeface="Adobe Garamond Pro Bold" panose="02020702060506020403" pitchFamily="18" charset="0"/>
              </a:rPr>
              <a:t>. </a:t>
            </a:r>
            <a:r>
              <a:rPr lang="en-US" sz="2000" dirty="0" err="1">
                <a:latin typeface="Adobe Garamond Pro Bold" panose="02020702060506020403" pitchFamily="18" charset="0"/>
              </a:rPr>
              <a:t>Jenis</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diperuntukkan</a:t>
            </a:r>
            <a:r>
              <a:rPr lang="en-US" sz="2000" dirty="0">
                <a:latin typeface="Adobe Garamond Pro Bold" panose="02020702060506020403" pitchFamily="18" charset="0"/>
              </a:rPr>
              <a:t> </a:t>
            </a:r>
            <a:r>
              <a:rPr lang="en-US" sz="2000" dirty="0" err="1">
                <a:latin typeface="Adobe Garamond Pro Bold" panose="02020702060506020403" pitchFamily="18" charset="0"/>
              </a:rPr>
              <a:t>bagi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yang </a:t>
            </a:r>
            <a:r>
              <a:rPr lang="en-US" sz="2000" dirty="0" err="1">
                <a:latin typeface="Adobe Garamond Pro Bold" panose="02020702060506020403" pitchFamily="18" charset="0"/>
              </a:rPr>
              <a:t>mengalami</a:t>
            </a:r>
            <a:r>
              <a:rPr lang="en-US" sz="2000" dirty="0">
                <a:latin typeface="Adobe Garamond Pro Bold" panose="02020702060506020403" pitchFamily="18" charset="0"/>
              </a:rPr>
              <a:t> </a:t>
            </a:r>
            <a:r>
              <a:rPr lang="en-US" sz="2000" dirty="0" err="1">
                <a:latin typeface="Adobe Garamond Pro Bold" panose="02020702060506020403" pitchFamily="18" charset="0"/>
              </a:rPr>
              <a:t>masalah</a:t>
            </a:r>
            <a:r>
              <a:rPr lang="en-US" sz="2000" dirty="0">
                <a:latin typeface="Adobe Garamond Pro Bold" panose="02020702060506020403" pitchFamily="18" charset="0"/>
              </a:rPr>
              <a:t> </a:t>
            </a:r>
            <a:r>
              <a:rPr lang="en-US" sz="2000" dirty="0" err="1">
                <a:latin typeface="Adobe Garamond Pro Bold" panose="02020702060506020403" pitchFamily="18" charset="0"/>
              </a:rPr>
              <a:t>komunikasi</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berbicara</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wicara</a:t>
            </a:r>
            <a:r>
              <a:rPr lang="en-US" sz="2000" dirty="0">
                <a:latin typeface="Adobe Garamond Pro Bold" panose="02020702060506020403" pitchFamily="18" charset="0"/>
              </a:rPr>
              <a:t> </a:t>
            </a:r>
            <a:r>
              <a:rPr lang="en-US" sz="2000" dirty="0" err="1">
                <a:latin typeface="Adobe Garamond Pro Bold" panose="02020702060506020403" pitchFamily="18" charset="0"/>
              </a:rPr>
              <a:t>berfokus</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melatih</a:t>
            </a:r>
            <a:r>
              <a:rPr lang="en-US" sz="2000" dirty="0">
                <a:latin typeface="Adobe Garamond Pro Bold" panose="02020702060506020403" pitchFamily="18" charset="0"/>
              </a:rPr>
              <a:t> </a:t>
            </a:r>
            <a:r>
              <a:rPr lang="en-US" sz="2000" dirty="0" err="1">
                <a:latin typeface="Adobe Garamond Pro Bold" panose="02020702060506020403" pitchFamily="18" charset="0"/>
              </a:rPr>
              <a:t>kemampuan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berkata</a:t>
            </a:r>
            <a:r>
              <a:rPr lang="en-US" sz="2000" dirty="0">
                <a:latin typeface="Adobe Garamond Pro Bold" panose="02020702060506020403" pitchFamily="18" charset="0"/>
              </a:rPr>
              <a:t>-kata.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pun </a:t>
            </a:r>
            <a:r>
              <a:rPr lang="en-US" sz="2000" dirty="0" err="1">
                <a:latin typeface="Adobe Garamond Pro Bold" panose="02020702060506020403" pitchFamily="18" charset="0"/>
              </a:rPr>
              <a:t>melatih</a:t>
            </a:r>
            <a:r>
              <a:rPr lang="en-US" sz="2000" dirty="0">
                <a:latin typeface="Adobe Garamond Pro Bold" panose="02020702060506020403" pitchFamily="18" charset="0"/>
              </a:rPr>
              <a:t> </a:t>
            </a:r>
            <a:r>
              <a:rPr lang="en-US" sz="2000" dirty="0" err="1">
                <a:latin typeface="Adobe Garamond Pro Bold" panose="02020702060506020403" pitchFamily="18" charset="0"/>
              </a:rPr>
              <a:t>otot</a:t>
            </a:r>
            <a:r>
              <a:rPr lang="en-US" sz="2000" dirty="0">
                <a:latin typeface="Adobe Garamond Pro Bold" panose="02020702060506020403" pitchFamily="18" charset="0"/>
              </a:rPr>
              <a:t> </a:t>
            </a:r>
            <a:r>
              <a:rPr lang="en-US" sz="2000" dirty="0" err="1">
                <a:latin typeface="Adobe Garamond Pro Bold" panose="02020702060506020403" pitchFamily="18" charset="0"/>
              </a:rPr>
              <a:t>mulut</a:t>
            </a:r>
            <a:r>
              <a:rPr lang="en-US" sz="2000" dirty="0">
                <a:latin typeface="Adobe Garamond Pro Bold" panose="02020702060506020403" pitchFamily="18" charset="0"/>
              </a:rPr>
              <a:t>, </a:t>
            </a:r>
            <a:r>
              <a:rPr lang="en-US" sz="2000" dirty="0" err="1">
                <a:latin typeface="Adobe Garamond Pro Bold" panose="02020702060506020403" pitchFamily="18" charset="0"/>
              </a:rPr>
              <a:t>lidah</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tenggorokan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tersebut</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wicara</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mengajak</a:t>
            </a:r>
            <a:r>
              <a:rPr lang="en-US" sz="2000" dirty="0">
                <a:latin typeface="Adobe Garamond Pro Bold" panose="02020702060506020403" pitchFamily="18" charset="0"/>
              </a:rPr>
              <a:t> </a:t>
            </a:r>
            <a:r>
              <a:rPr lang="en-US" sz="2000" dirty="0" err="1">
                <a:latin typeface="Adobe Garamond Pro Bold" panose="02020702060506020403" pitchFamily="18" charset="0"/>
              </a:rPr>
              <a:t>si</a:t>
            </a:r>
            <a:r>
              <a:rPr lang="en-US" sz="2000" dirty="0">
                <a:latin typeface="Adobe Garamond Pro Bold" panose="02020702060506020403" pitchFamily="18" charset="0"/>
              </a:rPr>
              <a:t> </a:t>
            </a:r>
            <a:r>
              <a:rPr lang="en-US" sz="2000" dirty="0" err="1">
                <a:latin typeface="Adobe Garamond Pro Bold" panose="02020702060506020403" pitchFamily="18" charset="0"/>
              </a:rPr>
              <a:t>kecil</a:t>
            </a:r>
            <a:r>
              <a:rPr lang="en-US" sz="2000" dirty="0">
                <a:latin typeface="Adobe Garamond Pro Bold" panose="02020702060506020403" pitchFamily="18" charset="0"/>
              </a:rPr>
              <a:t> </a:t>
            </a:r>
            <a:r>
              <a:rPr lang="en-US" sz="2000" dirty="0" err="1">
                <a:latin typeface="Adobe Garamond Pro Bold" panose="02020702060506020403" pitchFamily="18" charset="0"/>
              </a:rPr>
              <a:t>meniup</a:t>
            </a:r>
            <a:r>
              <a:rPr lang="en-US" sz="2000" dirty="0">
                <a:latin typeface="Adobe Garamond Pro Bold" panose="02020702060506020403" pitchFamily="18" charset="0"/>
              </a:rPr>
              <a:t>, </a:t>
            </a:r>
            <a:r>
              <a:rPr lang="en-US" sz="2000" dirty="0" err="1">
                <a:latin typeface="Adobe Garamond Pro Bold" panose="02020702060506020403" pitchFamily="18" charset="0"/>
              </a:rPr>
              <a:t>menirukan</a:t>
            </a:r>
            <a:r>
              <a:rPr lang="en-US" sz="2000" dirty="0">
                <a:latin typeface="Adobe Garamond Pro Bold" panose="02020702060506020403" pitchFamily="18" charset="0"/>
              </a:rPr>
              <a:t> </a:t>
            </a:r>
            <a:r>
              <a:rPr lang="en-US" sz="2000" dirty="0" err="1">
                <a:latin typeface="Adobe Garamond Pro Bold" panose="02020702060506020403" pitchFamily="18" charset="0"/>
              </a:rPr>
              <a:t>suara</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melakukan</a:t>
            </a:r>
            <a:r>
              <a:rPr lang="en-US" sz="2000" dirty="0">
                <a:latin typeface="Adobe Garamond Pro Bold" panose="02020702060506020403" pitchFamily="18" charset="0"/>
              </a:rPr>
              <a:t> </a:t>
            </a:r>
            <a:r>
              <a:rPr lang="en-US" sz="2000" dirty="0" err="1">
                <a:latin typeface="Adobe Garamond Pro Bold" panose="02020702060506020403" pitchFamily="18" charset="0"/>
              </a:rPr>
              <a:t>bahasa</a:t>
            </a:r>
            <a:r>
              <a:rPr lang="en-US" sz="2000" dirty="0">
                <a:latin typeface="Adobe Garamond Pro Bold" panose="02020702060506020403" pitchFamily="18" charset="0"/>
              </a:rPr>
              <a:t> </a:t>
            </a:r>
            <a:r>
              <a:rPr lang="en-US" sz="2000" dirty="0" err="1">
                <a:latin typeface="Adobe Garamond Pro Bold" panose="02020702060506020403" pitchFamily="18" charset="0"/>
              </a:rPr>
              <a:t>isyarat</a:t>
            </a:r>
            <a:r>
              <a:rPr lang="en-US" sz="2000" dirty="0" smtClean="0">
                <a:latin typeface="Adobe Garamond Pro Bold" panose="02020702060506020403" pitchFamily="18" charset="0"/>
              </a:rPr>
              <a:t>.</a:t>
            </a:r>
            <a:endParaRPr lang="en-US" sz="2000" dirty="0">
              <a:latin typeface="Adobe Garamond Pro Bold" panose="02020702060506020403" pitchFamily="18" charset="0"/>
            </a:endParaRPr>
          </a:p>
          <a:p>
            <a:pPr algn="just"/>
            <a:endParaRPr lang="en-US" sz="2000" b="1" dirty="0" smtClean="0">
              <a:latin typeface="Adobe Garamond Pro Bold" panose="02020702060506020403" pitchFamily="18" charset="0"/>
            </a:endParaRPr>
          </a:p>
          <a:p>
            <a:pPr algn="just"/>
            <a:r>
              <a:rPr lang="en-US" sz="2000" b="1" dirty="0" smtClean="0">
                <a:latin typeface="Adobe Garamond Pro Bold" panose="02020702060506020403" pitchFamily="18" charset="0"/>
              </a:rPr>
              <a:t>4</a:t>
            </a:r>
            <a:r>
              <a:rPr lang="en-US" sz="2000" b="1" dirty="0">
                <a:latin typeface="Adobe Garamond Pro Bold" panose="02020702060506020403" pitchFamily="18" charset="0"/>
              </a:rPr>
              <a:t>. </a:t>
            </a:r>
            <a:r>
              <a:rPr lang="en-US" sz="2000" b="1" dirty="0" err="1">
                <a:latin typeface="Adobe Garamond Pro Bold" panose="02020702060506020403" pitchFamily="18" charset="0"/>
              </a:rPr>
              <a:t>Terapi</a:t>
            </a:r>
            <a:r>
              <a:rPr lang="en-US" sz="2000" b="1" dirty="0">
                <a:latin typeface="Adobe Garamond Pro Bold" panose="02020702060506020403" pitchFamily="18" charset="0"/>
              </a:rPr>
              <a:t> </a:t>
            </a:r>
            <a:r>
              <a:rPr lang="en-US" sz="2000" b="1" dirty="0" err="1">
                <a:latin typeface="Adobe Garamond Pro Bold" panose="02020702060506020403" pitchFamily="18" charset="0"/>
              </a:rPr>
              <a:t>Okupasi</a:t>
            </a:r>
            <a:endParaRPr lang="en-US" sz="2000" b="1" dirty="0">
              <a:latin typeface="Adobe Garamond Pro Bold" panose="02020702060506020403" pitchFamily="18" charset="0"/>
            </a:endParaRPr>
          </a:p>
          <a:p>
            <a:pPr algn="just"/>
            <a:r>
              <a:rPr lang="en-US" sz="2000" dirty="0" err="1">
                <a:latin typeface="Adobe Garamond Pro Bold" panose="02020702060506020403" pitchFamily="18" charset="0"/>
              </a:rPr>
              <a:t>Menurut</a:t>
            </a:r>
            <a:r>
              <a:rPr lang="en-US" sz="2000" dirty="0">
                <a:latin typeface="Adobe Garamond Pro Bold" panose="02020702060506020403" pitchFamily="18" charset="0"/>
              </a:rPr>
              <a:t> </a:t>
            </a:r>
            <a:r>
              <a:rPr lang="en-US" sz="2000" dirty="0" err="1">
                <a:latin typeface="Adobe Garamond Pro Bold" panose="02020702060506020403" pitchFamily="18" charset="0"/>
              </a:rPr>
              <a:t>jurnal</a:t>
            </a:r>
            <a:r>
              <a:rPr lang="en-US" sz="2000" dirty="0">
                <a:latin typeface="Adobe Garamond Pro Bold" panose="02020702060506020403" pitchFamily="18" charset="0"/>
              </a:rPr>
              <a:t> </a:t>
            </a:r>
            <a:r>
              <a:rPr lang="en-US" sz="2000" dirty="0" err="1">
                <a:latin typeface="Adobe Garamond Pro Bold" panose="02020702060506020403" pitchFamily="18" charset="0"/>
              </a:rPr>
              <a:t>psikologi</a:t>
            </a:r>
            <a:r>
              <a:rPr lang="en-US" sz="2000" i="1" dirty="0">
                <a:latin typeface="Adobe Garamond Pro Bold" panose="02020702060506020403" pitchFamily="18" charset="0"/>
              </a:rPr>
              <a:t> </a:t>
            </a:r>
            <a:r>
              <a:rPr lang="en-US" sz="2000" i="1" dirty="0" err="1">
                <a:latin typeface="Adobe Garamond Pro Bold" panose="02020702060506020403" pitchFamily="18" charset="0"/>
              </a:rPr>
              <a:t>Anak</a:t>
            </a:r>
            <a:r>
              <a:rPr lang="en-US" sz="2000" i="1" dirty="0">
                <a:latin typeface="Adobe Garamond Pro Bold" panose="02020702060506020403" pitchFamily="18" charset="0"/>
              </a:rPr>
              <a:t> </a:t>
            </a:r>
            <a:r>
              <a:rPr lang="en-US" sz="2000" i="1" dirty="0" err="1">
                <a:latin typeface="Adobe Garamond Pro Bold" panose="02020702060506020403" pitchFamily="18" charset="0"/>
              </a:rPr>
              <a:t>Berkebutuhan</a:t>
            </a:r>
            <a:r>
              <a:rPr lang="en-US" sz="2000" i="1" dirty="0">
                <a:latin typeface="Adobe Garamond Pro Bold" panose="02020702060506020403" pitchFamily="18" charset="0"/>
              </a:rPr>
              <a:t> </a:t>
            </a:r>
            <a:r>
              <a:rPr lang="en-US" sz="2000" i="1"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okupasi</a:t>
            </a:r>
            <a:r>
              <a:rPr lang="en-US" sz="2000" dirty="0">
                <a:latin typeface="Adobe Garamond Pro Bold" panose="02020702060506020403" pitchFamily="18" charset="0"/>
              </a:rPr>
              <a:t> </a:t>
            </a:r>
            <a:r>
              <a:rPr lang="en-US" sz="2000" dirty="0" err="1">
                <a:latin typeface="Adobe Garamond Pro Bold" panose="02020702060506020403" pitchFamily="18" charset="0"/>
              </a:rPr>
              <a:t>bertujuan</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melatih</a:t>
            </a:r>
            <a:r>
              <a:rPr lang="en-US" sz="2000" dirty="0">
                <a:latin typeface="Adobe Garamond Pro Bold" panose="02020702060506020403" pitchFamily="18" charset="0"/>
              </a:rPr>
              <a:t> </a:t>
            </a:r>
            <a:r>
              <a:rPr lang="en-US" sz="2000" dirty="0" err="1">
                <a:latin typeface="Adobe Garamond Pro Bold" panose="02020702060506020403" pitchFamily="18" charset="0"/>
              </a:rPr>
              <a:t>bagian</a:t>
            </a:r>
            <a:r>
              <a:rPr lang="en-US" sz="2000" dirty="0">
                <a:latin typeface="Adobe Garamond Pro Bold" panose="02020702060506020403" pitchFamily="18" charset="0"/>
              </a:rPr>
              <a:t> </a:t>
            </a:r>
            <a:r>
              <a:rPr lang="en-US" sz="2000" dirty="0" err="1">
                <a:latin typeface="Adobe Garamond Pro Bold" panose="02020702060506020403" pitchFamily="18" charset="0"/>
              </a:rPr>
              <a:t>motorik</a:t>
            </a:r>
            <a:r>
              <a:rPr lang="en-US" sz="2000" dirty="0">
                <a:latin typeface="Adobe Garamond Pro Bold" panose="02020702060506020403" pitchFamily="18" charset="0"/>
              </a:rPr>
              <a:t> </a:t>
            </a:r>
            <a:r>
              <a:rPr lang="en-US" sz="2000" dirty="0" err="1">
                <a:latin typeface="Adobe Garamond Pro Bold" panose="02020702060506020403" pitchFamily="18" charset="0"/>
              </a:rPr>
              <a:t>halus</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melatih</a:t>
            </a:r>
            <a:r>
              <a:rPr lang="en-US" sz="2000" dirty="0">
                <a:latin typeface="Adobe Garamond Pro Bold" panose="02020702060506020403" pitchFamily="18" charset="0"/>
              </a:rPr>
              <a:t> </a:t>
            </a:r>
            <a:r>
              <a:rPr lang="en-US" sz="2000" dirty="0" err="1">
                <a:latin typeface="Adobe Garamond Pro Bold" panose="02020702060506020403" pitchFamily="18" charset="0"/>
              </a:rPr>
              <a:t>gerakan</a:t>
            </a:r>
            <a:r>
              <a:rPr lang="en-US" sz="2000" dirty="0">
                <a:latin typeface="Adobe Garamond Pro Bold" panose="02020702060506020403" pitchFamily="18" charset="0"/>
              </a:rPr>
              <a:t> </a:t>
            </a:r>
            <a:r>
              <a:rPr lang="en-US" sz="2000" dirty="0" err="1">
                <a:latin typeface="Adobe Garamond Pro Bold" panose="02020702060506020403" pitchFamily="18" charset="0"/>
              </a:rPr>
              <a:t>presisi</a:t>
            </a:r>
            <a:r>
              <a:rPr lang="en-US" sz="2000" dirty="0">
                <a:latin typeface="Adobe Garamond Pro Bold" panose="02020702060506020403" pitchFamily="18" charset="0"/>
              </a:rPr>
              <a:t>, </a:t>
            </a:r>
            <a:r>
              <a:rPr lang="en-US" sz="2000" dirty="0" err="1">
                <a:latin typeface="Adobe Garamond Pro Bold" panose="02020702060506020403" pitchFamily="18" charset="0"/>
              </a:rPr>
              <a:t>seperti</a:t>
            </a:r>
            <a:r>
              <a:rPr lang="en-US" sz="2000" dirty="0">
                <a:latin typeface="Adobe Garamond Pro Bold" panose="02020702060506020403" pitchFamily="18" charset="0"/>
              </a:rPr>
              <a:t> </a:t>
            </a:r>
            <a:r>
              <a:rPr lang="en-US" sz="2000" dirty="0" err="1">
                <a:latin typeface="Adobe Garamond Pro Bold" panose="02020702060506020403" pitchFamily="18" charset="0"/>
              </a:rPr>
              <a:t>mengancingkan</a:t>
            </a:r>
            <a:r>
              <a:rPr lang="en-US" sz="2000" dirty="0">
                <a:latin typeface="Adobe Garamond Pro Bold" panose="02020702060506020403" pitchFamily="18" charset="0"/>
              </a:rPr>
              <a:t> </a:t>
            </a:r>
            <a:r>
              <a:rPr lang="en-US" sz="2000" dirty="0" err="1">
                <a:latin typeface="Adobe Garamond Pro Bold" panose="02020702060506020403" pitchFamily="18" charset="0"/>
              </a:rPr>
              <a:t>baju</a:t>
            </a:r>
            <a:r>
              <a:rPr lang="en-US" sz="2000" dirty="0">
                <a:latin typeface="Adobe Garamond Pro Bold" panose="02020702060506020403" pitchFamily="18" charset="0"/>
              </a:rPr>
              <a:t>, </a:t>
            </a:r>
            <a:r>
              <a:rPr lang="en-US" sz="2000" dirty="0" err="1">
                <a:latin typeface="Adobe Garamond Pro Bold" panose="02020702060506020403" pitchFamily="18" charset="0"/>
              </a:rPr>
              <a:t>menulis</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dirty="0" err="1">
                <a:latin typeface="Adobe Garamond Pro Bold" panose="02020702060506020403" pitchFamily="18" charset="0"/>
              </a:rPr>
              <a:t>memegang</a:t>
            </a:r>
            <a:r>
              <a:rPr lang="en-US" sz="2000" dirty="0">
                <a:latin typeface="Adobe Garamond Pro Bold" panose="02020702060506020403" pitchFamily="18" charset="0"/>
              </a:rPr>
              <a:t> </a:t>
            </a:r>
            <a:r>
              <a:rPr lang="en-US" sz="2000" dirty="0" err="1">
                <a:latin typeface="Adobe Garamond Pro Bold" panose="02020702060506020403" pitchFamily="18" charset="0"/>
              </a:rPr>
              <a:t>sendok</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makan</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Kemampuan</a:t>
            </a:r>
            <a:r>
              <a:rPr lang="en-US" sz="2000" dirty="0">
                <a:latin typeface="Adobe Garamond Pro Bold" panose="02020702060506020403" pitchFamily="18" charset="0"/>
              </a:rPr>
              <a:t> </a:t>
            </a:r>
            <a:r>
              <a:rPr lang="en-US" sz="2000" dirty="0" err="1">
                <a:latin typeface="Adobe Garamond Pro Bold" panose="02020702060506020403" pitchFamily="18" charset="0"/>
              </a:rPr>
              <a:t>tersebut</a:t>
            </a:r>
            <a:r>
              <a:rPr lang="en-US" sz="2000" dirty="0">
                <a:latin typeface="Adobe Garamond Pro Bold" panose="02020702060506020403" pitchFamily="18" charset="0"/>
              </a:rPr>
              <a:t> </a:t>
            </a:r>
            <a:r>
              <a:rPr lang="en-US" sz="2000" dirty="0" err="1">
                <a:latin typeface="Adobe Garamond Pro Bold" panose="02020702060506020403" pitchFamily="18" charset="0"/>
              </a:rPr>
              <a:t>diperlukan</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aktivitas</a:t>
            </a:r>
            <a:r>
              <a:rPr lang="en-US" sz="2000" dirty="0">
                <a:latin typeface="Adobe Garamond Pro Bold" panose="02020702060506020403" pitchFamily="18" charset="0"/>
              </a:rPr>
              <a:t> </a:t>
            </a:r>
            <a:r>
              <a:rPr lang="en-US" sz="2000" dirty="0" err="1">
                <a:latin typeface="Adobe Garamond Pro Bold" panose="02020702060506020403" pitchFamily="18" charset="0"/>
              </a:rPr>
              <a:t>sehari-hari</a:t>
            </a:r>
            <a:r>
              <a:rPr lang="en-US" sz="2000" dirty="0">
                <a:latin typeface="Adobe Garamond Pro Bold" panose="02020702060506020403" pitchFamily="18" charset="0"/>
              </a:rPr>
              <a:t>, </a:t>
            </a:r>
            <a:r>
              <a:rPr lang="en-US" sz="2000" dirty="0" err="1">
                <a:latin typeface="Adobe Garamond Pro Bold" panose="02020702060506020403" pitchFamily="18" charset="0"/>
              </a:rPr>
              <a:t>sehingga</a:t>
            </a:r>
            <a:r>
              <a:rPr lang="en-US" sz="2000" dirty="0">
                <a:latin typeface="Adobe Garamond Pro Bold" panose="02020702060506020403" pitchFamily="18" charset="0"/>
              </a:rPr>
              <a:t> </a:t>
            </a:r>
            <a:r>
              <a:rPr lang="en-US" sz="2000" dirty="0" err="1">
                <a:latin typeface="Adobe Garamond Pro Bold" panose="02020702060506020403" pitchFamily="18" charset="0"/>
              </a:rPr>
              <a:t>penting</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kemandirian</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kualitas</a:t>
            </a:r>
            <a:r>
              <a:rPr lang="en-US" sz="2000" dirty="0">
                <a:latin typeface="Adobe Garamond Pro Bold" panose="02020702060506020403" pitchFamily="18" charset="0"/>
              </a:rPr>
              <a:t> </a:t>
            </a:r>
            <a:r>
              <a:rPr lang="en-US" sz="2000" dirty="0" err="1">
                <a:latin typeface="Adobe Garamond Pro Bold" panose="02020702060506020403" pitchFamily="18" charset="0"/>
              </a:rPr>
              <a:t>hidup</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a:t>
            </a:r>
          </a:p>
          <a:p>
            <a:pPr algn="just"/>
            <a:endParaRPr lang="en-US" sz="2000" b="1" dirty="0" smtClean="0">
              <a:solidFill>
                <a:srgbClr val="181B1E"/>
              </a:solidFill>
              <a:latin typeface="Adobe Garamond Pro Bold" panose="02020702060506020403" pitchFamily="18" charset="0"/>
            </a:endParaRPr>
          </a:p>
          <a:p>
            <a:pPr algn="just"/>
            <a:r>
              <a:rPr lang="en-US" sz="2000" b="1" dirty="0" smtClean="0">
                <a:solidFill>
                  <a:srgbClr val="181B1E"/>
                </a:solidFill>
                <a:latin typeface="Adobe Garamond Pro Bold" panose="02020702060506020403" pitchFamily="18" charset="0"/>
              </a:rPr>
              <a:t>5</a:t>
            </a:r>
            <a:r>
              <a:rPr lang="en-US" sz="2000" b="1" dirty="0">
                <a:solidFill>
                  <a:srgbClr val="181B1E"/>
                </a:solidFill>
                <a:latin typeface="Adobe Garamond Pro Bold" panose="02020702060506020403" pitchFamily="18" charset="0"/>
              </a:rPr>
              <a:t>. </a:t>
            </a:r>
            <a:r>
              <a:rPr lang="en-US" sz="2000" b="1" dirty="0" err="1">
                <a:solidFill>
                  <a:srgbClr val="181B1E"/>
                </a:solidFill>
                <a:latin typeface="Adobe Garamond Pro Bold" panose="02020702060506020403" pitchFamily="18" charset="0"/>
              </a:rPr>
              <a:t>Terapi</a:t>
            </a:r>
            <a:r>
              <a:rPr lang="en-US" sz="2000" b="1" dirty="0">
                <a:solidFill>
                  <a:srgbClr val="181B1E"/>
                </a:solidFill>
                <a:latin typeface="Adobe Garamond Pro Bold" panose="02020702060506020403" pitchFamily="18" charset="0"/>
              </a:rPr>
              <a:t> </a:t>
            </a:r>
            <a:r>
              <a:rPr lang="en-US" sz="2000" b="1" dirty="0" err="1" smtClean="0">
                <a:solidFill>
                  <a:srgbClr val="181B1E"/>
                </a:solidFill>
                <a:latin typeface="Adobe Garamond Pro Bold" panose="02020702060506020403" pitchFamily="18" charset="0"/>
              </a:rPr>
              <a:t>Bermain</a:t>
            </a:r>
            <a:endParaRPr lang="en-US" sz="2000" b="1" dirty="0" smtClean="0">
              <a:solidFill>
                <a:srgbClr val="181B1E"/>
              </a:solidFill>
              <a:latin typeface="Adobe Garamond Pro Bold" panose="02020702060506020403" pitchFamily="18" charset="0"/>
            </a:endParaRP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dilakukan</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cara</a:t>
            </a:r>
            <a:r>
              <a:rPr lang="en-US" sz="2000" dirty="0">
                <a:latin typeface="Adobe Garamond Pro Bold" panose="02020702060506020403" pitchFamily="18" charset="0"/>
              </a:rPr>
              <a:t> </a:t>
            </a:r>
            <a:r>
              <a:rPr lang="en-US" sz="2000" dirty="0" err="1">
                <a:latin typeface="Adobe Garamond Pro Bold" panose="02020702060506020403" pitchFamily="18" charset="0"/>
              </a:rPr>
              <a:t>membiarkan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bermain</a:t>
            </a:r>
            <a:r>
              <a:rPr lang="en-US" sz="2000" dirty="0">
                <a:latin typeface="Adobe Garamond Pro Bold" panose="02020702060506020403" pitchFamily="18" charset="0"/>
              </a:rPr>
              <a:t> </a:t>
            </a:r>
            <a:r>
              <a:rPr lang="en-US" sz="2000" dirty="0" err="1">
                <a:latin typeface="Adobe Garamond Pro Bold" panose="02020702060506020403" pitchFamily="18" charset="0"/>
              </a:rPr>
              <a:t>dalam</a:t>
            </a:r>
            <a:r>
              <a:rPr lang="en-US" sz="2000" dirty="0">
                <a:latin typeface="Adobe Garamond Pro Bold" panose="02020702060506020403" pitchFamily="18" charset="0"/>
              </a:rPr>
              <a:t> </a:t>
            </a:r>
            <a:r>
              <a:rPr lang="en-US" sz="2000" dirty="0" err="1">
                <a:latin typeface="Adobe Garamond Pro Bold" panose="02020702060506020403" pitchFamily="18" charset="0"/>
              </a:rPr>
              <a:t>ruangan</a:t>
            </a:r>
            <a:r>
              <a:rPr lang="en-US" sz="2000" dirty="0">
                <a:latin typeface="Adobe Garamond Pro Bold" panose="02020702060506020403" pitchFamily="18" charset="0"/>
              </a:rPr>
              <a:t> yang </a:t>
            </a:r>
            <a:r>
              <a:rPr lang="en-US" sz="2000" dirty="0" err="1">
                <a:latin typeface="Adobe Garamond Pro Bold" panose="02020702060506020403" pitchFamily="18" charset="0"/>
              </a:rPr>
              <a:t>aman</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nyaman</a:t>
            </a:r>
            <a:r>
              <a:rPr lang="en-US" sz="2000" dirty="0">
                <a:latin typeface="Adobe Garamond Pro Bold" panose="02020702060506020403" pitchFamily="18" charset="0"/>
              </a:rPr>
              <a:t> </a:t>
            </a:r>
            <a:r>
              <a:rPr lang="en-US" sz="2000" dirty="0" err="1">
                <a:latin typeface="Adobe Garamond Pro Bold" panose="02020702060506020403" pitchFamily="18" charset="0"/>
              </a:rPr>
              <a:t>tanpa</a:t>
            </a:r>
            <a:r>
              <a:rPr lang="en-US" sz="2000" dirty="0">
                <a:latin typeface="Adobe Garamond Pro Bold" panose="02020702060506020403" pitchFamily="18" charset="0"/>
              </a:rPr>
              <a:t> </a:t>
            </a:r>
            <a:r>
              <a:rPr lang="en-US" sz="2000" dirty="0" err="1">
                <a:latin typeface="Adobe Garamond Pro Bold" panose="02020702060506020403" pitchFamily="18" charset="0"/>
              </a:rPr>
              <a:t>ada</a:t>
            </a:r>
            <a:r>
              <a:rPr lang="en-US" sz="2000" dirty="0">
                <a:latin typeface="Adobe Garamond Pro Bold" panose="02020702060506020403" pitchFamily="18" charset="0"/>
              </a:rPr>
              <a:t> </a:t>
            </a:r>
            <a:r>
              <a:rPr lang="en-US" sz="2000" dirty="0" err="1">
                <a:latin typeface="Adobe Garamond Pro Bold" panose="02020702060506020403" pitchFamily="18" charset="0"/>
              </a:rPr>
              <a:t>batasan</a:t>
            </a:r>
            <a:r>
              <a:rPr lang="en-US" sz="2000" dirty="0">
                <a:latin typeface="Adobe Garamond Pro Bold" panose="02020702060506020403" pitchFamily="18" charset="0"/>
              </a:rPr>
              <a:t>. Hal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bertujuan</a:t>
            </a:r>
            <a:r>
              <a:rPr lang="en-US" sz="2000" dirty="0">
                <a:latin typeface="Adobe Garamond Pro Bold" panose="02020702060506020403" pitchFamily="18" charset="0"/>
              </a:rPr>
              <a:t> agar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dapat</a:t>
            </a:r>
            <a:r>
              <a:rPr lang="en-US" sz="2000" dirty="0">
                <a:latin typeface="Adobe Garamond Pro Bold" panose="02020702060506020403" pitchFamily="18" charset="0"/>
              </a:rPr>
              <a:t> </a:t>
            </a:r>
            <a:r>
              <a:rPr lang="en-US" sz="2000" dirty="0" err="1">
                <a:latin typeface="Adobe Garamond Pro Bold" panose="02020702060506020403" pitchFamily="18" charset="0"/>
              </a:rPr>
              <a:t>mengekspresikan</a:t>
            </a:r>
            <a:r>
              <a:rPr lang="en-US" sz="2000" dirty="0">
                <a:latin typeface="Adobe Garamond Pro Bold" panose="02020702060506020403" pitchFamily="18" charset="0"/>
              </a:rPr>
              <a:t> </a:t>
            </a:r>
            <a:r>
              <a:rPr lang="en-US" sz="2000" dirty="0" err="1">
                <a:latin typeface="Adobe Garamond Pro Bold" panose="02020702060506020403" pitchFamily="18" charset="0"/>
              </a:rPr>
              <a:t>dirinya</a:t>
            </a:r>
            <a:r>
              <a:rPr lang="en-US" sz="2000" dirty="0">
                <a:latin typeface="Adobe Garamond Pro Bold" panose="02020702060506020403" pitchFamily="18" charset="0"/>
              </a:rPr>
              <a:t>.</a:t>
            </a:r>
          </a:p>
          <a:p>
            <a:pPr algn="just"/>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juga</a:t>
            </a:r>
            <a:r>
              <a:rPr lang="en-US" sz="2000" dirty="0">
                <a:latin typeface="Adobe Garamond Pro Bold" panose="02020702060506020403" pitchFamily="18" charset="0"/>
              </a:rPr>
              <a:t> </a:t>
            </a:r>
            <a:r>
              <a:rPr lang="en-US" sz="2000" dirty="0" err="1">
                <a:latin typeface="Adobe Garamond Pro Bold" panose="02020702060506020403" pitchFamily="18" charset="0"/>
              </a:rPr>
              <a:t>dapat</a:t>
            </a:r>
            <a:r>
              <a:rPr lang="en-US" sz="2000" dirty="0">
                <a:latin typeface="Adobe Garamond Pro Bold" panose="02020702060506020403" pitchFamily="18" charset="0"/>
              </a:rPr>
              <a:t> </a:t>
            </a:r>
            <a:r>
              <a:rPr lang="en-US" sz="2000" dirty="0" err="1">
                <a:latin typeface="Adobe Garamond Pro Bold" panose="02020702060506020403" pitchFamily="18" charset="0"/>
              </a:rPr>
              <a:t>belajar</a:t>
            </a:r>
            <a:r>
              <a:rPr lang="en-US" sz="2000" dirty="0">
                <a:latin typeface="Adobe Garamond Pro Bold" panose="02020702060506020403" pitchFamily="18" charset="0"/>
              </a:rPr>
              <a:t> </a:t>
            </a:r>
            <a:r>
              <a:rPr lang="en-US" sz="2000" dirty="0" err="1">
                <a:latin typeface="Adobe Garamond Pro Bold" panose="02020702060506020403" pitchFamily="18" charset="0"/>
              </a:rPr>
              <a:t>menganalisis</a:t>
            </a:r>
            <a:r>
              <a:rPr lang="en-US" sz="2000" dirty="0">
                <a:latin typeface="Adobe Garamond Pro Bold" panose="02020702060506020403" pitchFamily="18" charset="0"/>
              </a:rPr>
              <a:t> </a:t>
            </a:r>
            <a:r>
              <a:rPr lang="en-US" sz="2000" dirty="0" err="1">
                <a:latin typeface="Adobe Garamond Pro Bold" panose="02020702060506020403" pitchFamily="18" charset="0"/>
              </a:rPr>
              <a:t>dan</a:t>
            </a:r>
            <a:r>
              <a:rPr lang="en-US" sz="2000" dirty="0">
                <a:latin typeface="Adobe Garamond Pro Bold" panose="02020702060506020403" pitchFamily="18" charset="0"/>
              </a:rPr>
              <a:t> </a:t>
            </a:r>
            <a:r>
              <a:rPr lang="en-US" sz="2000" dirty="0" err="1">
                <a:latin typeface="Adobe Garamond Pro Bold" panose="02020702060506020403" pitchFamily="18" charset="0"/>
              </a:rPr>
              <a:t>menyelesaikan</a:t>
            </a:r>
            <a:r>
              <a:rPr lang="en-US" sz="2000" dirty="0">
                <a:latin typeface="Adobe Garamond Pro Bold" panose="02020702060506020403" pitchFamily="18" charset="0"/>
              </a:rPr>
              <a:t> </a:t>
            </a:r>
            <a:r>
              <a:rPr lang="en-US" sz="2000" dirty="0" err="1">
                <a:latin typeface="Adobe Garamond Pro Bold" panose="02020702060506020403" pitchFamily="18" charset="0"/>
              </a:rPr>
              <a:t>masalah</a:t>
            </a:r>
            <a:r>
              <a:rPr lang="en-US" sz="2000" dirty="0">
                <a:latin typeface="Adobe Garamond Pro Bold" panose="02020702060506020403" pitchFamily="18" charset="0"/>
              </a:rPr>
              <a:t> yang </a:t>
            </a:r>
            <a:r>
              <a:rPr lang="en-US" sz="2000" dirty="0" err="1">
                <a:latin typeface="Adobe Garamond Pro Bold" panose="02020702060506020403" pitchFamily="18" charset="0"/>
              </a:rPr>
              <a:t>diberikan</a:t>
            </a:r>
            <a:r>
              <a:rPr lang="en-US" sz="2000" dirty="0">
                <a:latin typeface="Adobe Garamond Pro Bold" panose="02020702060506020403" pitchFamily="18" charset="0"/>
              </a:rPr>
              <a:t> </a:t>
            </a:r>
            <a:r>
              <a:rPr lang="en-US" sz="2000" dirty="0" err="1">
                <a:latin typeface="Adobe Garamond Pro Bold" panose="02020702060506020403" pitchFamily="18" charset="0"/>
              </a:rPr>
              <a:t>dalam</a:t>
            </a:r>
            <a:r>
              <a:rPr lang="en-US" sz="2000" dirty="0">
                <a:latin typeface="Adobe Garamond Pro Bold" panose="02020702060506020403" pitchFamily="18" charset="0"/>
              </a:rPr>
              <a:t> </a:t>
            </a:r>
            <a:r>
              <a:rPr lang="en-US" sz="2000" dirty="0" err="1">
                <a:latin typeface="Adobe Garamond Pro Bold" panose="02020702060506020403" pitchFamily="18" charset="0"/>
              </a:rPr>
              <a:t>permainan</a:t>
            </a:r>
            <a:r>
              <a:rPr lang="en-US" sz="2000" dirty="0">
                <a:latin typeface="Adobe Garamond Pro Bold" panose="02020702060506020403" pitchFamily="18" charset="0"/>
              </a:rPr>
              <a:t>. </a:t>
            </a:r>
            <a:r>
              <a:rPr lang="en-US" sz="2000" dirty="0" err="1">
                <a:latin typeface="Adobe Garamond Pro Bold" panose="02020702060506020403" pitchFamily="18" charset="0"/>
              </a:rPr>
              <a:t>Biasanya</a:t>
            </a:r>
            <a:r>
              <a:rPr lang="en-US" sz="2000" dirty="0">
                <a:latin typeface="Adobe Garamond Pro Bold" panose="02020702060506020403" pitchFamily="18" charset="0"/>
              </a:rPr>
              <a:t>, </a:t>
            </a:r>
            <a:r>
              <a:rPr lang="en-US" sz="2000" dirty="0" err="1">
                <a:latin typeface="Adobe Garamond Pro Bold" panose="02020702060506020403" pitchFamily="18" charset="0"/>
              </a:rPr>
              <a:t>terapis</a:t>
            </a:r>
            <a:r>
              <a:rPr lang="en-US" sz="2000" dirty="0">
                <a:latin typeface="Adobe Garamond Pro Bold" panose="02020702060506020403" pitchFamily="18" charset="0"/>
              </a:rPr>
              <a:t> </a:t>
            </a:r>
            <a:r>
              <a:rPr lang="en-US" sz="2000" dirty="0" err="1">
                <a:latin typeface="Adobe Garamond Pro Bold" panose="02020702060506020403" pitchFamily="18" charset="0"/>
              </a:rPr>
              <a:t>akan</a:t>
            </a:r>
            <a:r>
              <a:rPr lang="en-US" sz="2000" dirty="0">
                <a:latin typeface="Adobe Garamond Pro Bold" panose="02020702060506020403" pitchFamily="18" charset="0"/>
              </a:rPr>
              <a:t> </a:t>
            </a:r>
            <a:r>
              <a:rPr lang="en-US" sz="2000" dirty="0" err="1">
                <a:latin typeface="Adobe Garamond Pro Bold" panose="02020702060506020403" pitchFamily="18" charset="0"/>
              </a:rPr>
              <a:t>memberikan</a:t>
            </a:r>
            <a:r>
              <a:rPr lang="en-US" sz="2000" dirty="0">
                <a:latin typeface="Adobe Garamond Pro Bold" panose="02020702060506020403" pitchFamily="18" charset="0"/>
              </a:rPr>
              <a:t> </a:t>
            </a:r>
            <a:r>
              <a:rPr lang="en-US" sz="2000" dirty="0" err="1">
                <a:latin typeface="Adobe Garamond Pro Bold" panose="02020702060506020403" pitchFamily="18" charset="0"/>
              </a:rPr>
              <a:t>perintah</a:t>
            </a:r>
            <a:r>
              <a:rPr lang="en-US" sz="2000" dirty="0">
                <a:latin typeface="Adobe Garamond Pro Bold" panose="02020702060506020403" pitchFamily="18" charset="0"/>
              </a:rPr>
              <a:t>, </a:t>
            </a:r>
            <a:r>
              <a:rPr lang="en-US" sz="2000" dirty="0" err="1">
                <a:latin typeface="Adobe Garamond Pro Bold" panose="02020702060506020403" pitchFamily="18" charset="0"/>
              </a:rPr>
              <a:t>mulai</a:t>
            </a:r>
            <a:r>
              <a:rPr lang="en-US" sz="2000" dirty="0">
                <a:latin typeface="Adobe Garamond Pro Bold" panose="02020702060506020403" pitchFamily="18" charset="0"/>
              </a:rPr>
              <a:t> </a:t>
            </a:r>
            <a:r>
              <a:rPr lang="en-US" sz="2000" dirty="0" err="1">
                <a:latin typeface="Adobe Garamond Pro Bold" panose="02020702060506020403" pitchFamily="18" charset="0"/>
              </a:rPr>
              <a:t>dari</a:t>
            </a:r>
            <a:r>
              <a:rPr lang="en-US" sz="2000" dirty="0">
                <a:latin typeface="Adobe Garamond Pro Bold" panose="02020702060506020403" pitchFamily="18" charset="0"/>
              </a:rPr>
              <a:t> yang </a:t>
            </a:r>
            <a:r>
              <a:rPr lang="en-US" sz="2000" dirty="0" err="1">
                <a:latin typeface="Adobe Garamond Pro Bold" panose="02020702060506020403" pitchFamily="18" charset="0"/>
              </a:rPr>
              <a:t>mudah</a:t>
            </a:r>
            <a:r>
              <a:rPr lang="en-US" sz="2000" dirty="0">
                <a:latin typeface="Adobe Garamond Pro Bold" panose="02020702060506020403" pitchFamily="18" charset="0"/>
              </a:rPr>
              <a:t> </a:t>
            </a:r>
            <a:r>
              <a:rPr lang="en-US" sz="2000" dirty="0" err="1">
                <a:latin typeface="Adobe Garamond Pro Bold" panose="02020702060506020403" pitchFamily="18" charset="0"/>
              </a:rPr>
              <a:t>hingga</a:t>
            </a:r>
            <a:r>
              <a:rPr lang="en-US" sz="2000" dirty="0">
                <a:latin typeface="Adobe Garamond Pro Bold" panose="02020702060506020403" pitchFamily="18" charset="0"/>
              </a:rPr>
              <a:t> </a:t>
            </a:r>
            <a:r>
              <a:rPr lang="en-US" sz="2000" dirty="0" err="1">
                <a:latin typeface="Adobe Garamond Pro Bold" panose="02020702060506020403" pitchFamily="18" charset="0"/>
              </a:rPr>
              <a:t>sulit</a:t>
            </a:r>
            <a:r>
              <a:rPr lang="en-US" sz="2000" dirty="0">
                <a:latin typeface="Adobe Garamond Pro Bold" panose="02020702060506020403" pitchFamily="18" charset="0"/>
              </a:rPr>
              <a:t>. </a:t>
            </a:r>
            <a:endParaRPr lang="en-US" sz="2000" dirty="0" smtClean="0">
              <a:latin typeface="Adobe Garamond Pro Bold" panose="02020702060506020403" pitchFamily="18" charset="0"/>
            </a:endParaRPr>
          </a:p>
          <a:p>
            <a:endParaRPr lang="en-US" b="1" dirty="0" smtClean="0"/>
          </a:p>
          <a:p>
            <a:endParaRPr lang="en-US" dirty="0"/>
          </a:p>
          <a:p>
            <a:endParaRPr lang="en-US" dirty="0"/>
          </a:p>
        </p:txBody>
      </p:sp>
    </p:spTree>
    <p:extLst>
      <p:ext uri="{BB962C8B-B14F-4D97-AF65-F5344CB8AC3E}">
        <p14:creationId xmlns:p14="http://schemas.microsoft.com/office/powerpoint/2010/main" val="12946313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pPr algn="just"/>
            <a:r>
              <a:rPr lang="en-US" sz="2400" b="1" dirty="0" smtClean="0">
                <a:latin typeface="Adobe Garamond Pro Bold" panose="02020702060506020403" pitchFamily="18" charset="0"/>
              </a:rPr>
              <a:t>6. </a:t>
            </a:r>
            <a:r>
              <a:rPr lang="en-US" sz="2400" b="1" dirty="0" err="1">
                <a:latin typeface="Adobe Garamond Pro Bold" panose="02020702060506020403" pitchFamily="18" charset="0"/>
              </a:rPr>
              <a:t>Terapi</a:t>
            </a:r>
            <a:r>
              <a:rPr lang="en-US" sz="2400" b="1" dirty="0">
                <a:latin typeface="Adobe Garamond Pro Bold" panose="02020702060506020403" pitchFamily="18" charset="0"/>
              </a:rPr>
              <a:t> </a:t>
            </a:r>
            <a:r>
              <a:rPr lang="en-US" sz="2400" b="1" dirty="0" err="1">
                <a:latin typeface="Adobe Garamond Pro Bold" panose="02020702060506020403" pitchFamily="18" charset="0"/>
              </a:rPr>
              <a:t>Sensori</a:t>
            </a:r>
            <a:r>
              <a:rPr lang="en-US" sz="2400" b="1" dirty="0">
                <a:latin typeface="Adobe Garamond Pro Bold" panose="02020702060506020403" pitchFamily="18" charset="0"/>
              </a:rPr>
              <a:t> </a:t>
            </a:r>
            <a:r>
              <a:rPr lang="en-US" sz="2400" b="1" dirty="0" err="1">
                <a:latin typeface="Adobe Garamond Pro Bold" panose="02020702060506020403" pitchFamily="18" charset="0"/>
              </a:rPr>
              <a:t>Integrasi</a:t>
            </a:r>
            <a:endParaRPr lang="en-US" sz="2400" b="1" dirty="0">
              <a:latin typeface="Adobe Garamond Pro Bold" panose="02020702060506020403" pitchFamily="18" charset="0"/>
            </a:endParaRPr>
          </a:p>
          <a:p>
            <a:pPr algn="just"/>
            <a:r>
              <a:rPr lang="en-US" sz="2400" dirty="0" err="1">
                <a:latin typeface="Adobe Garamond Pro Bold" panose="02020702060506020403" pitchFamily="18" charset="0"/>
              </a:rPr>
              <a:t>alam</a:t>
            </a:r>
            <a:r>
              <a:rPr lang="en-US" sz="2400" dirty="0">
                <a:latin typeface="Adobe Garamond Pro Bold" panose="02020702060506020403" pitchFamily="18" charset="0"/>
              </a:rPr>
              <a:t> </a:t>
            </a:r>
            <a:r>
              <a:rPr lang="en-US" sz="2400" dirty="0" err="1">
                <a:latin typeface="Adobe Garamond Pro Bold" panose="02020702060506020403" pitchFamily="18" charset="0"/>
              </a:rPr>
              <a:t>penelitian</a:t>
            </a:r>
            <a:r>
              <a:rPr lang="en-US" sz="2400" dirty="0">
                <a:latin typeface="Adobe Garamond Pro Bold" panose="02020702060506020403" pitchFamily="18" charset="0"/>
              </a:rPr>
              <a:t> </a:t>
            </a:r>
            <a:r>
              <a:rPr lang="en-US" sz="2400" dirty="0" err="1">
                <a:latin typeface="Adobe Garamond Pro Bold" panose="02020702060506020403" pitchFamily="18" charset="0"/>
              </a:rPr>
              <a:t>dalam</a:t>
            </a:r>
            <a:r>
              <a:rPr lang="en-US" sz="2400" dirty="0">
                <a:latin typeface="Adobe Garamond Pro Bold" panose="02020702060506020403" pitchFamily="18" charset="0"/>
              </a:rPr>
              <a:t> </a:t>
            </a:r>
            <a:r>
              <a:rPr lang="en-US" sz="2400" i="1" dirty="0">
                <a:latin typeface="Adobe Garamond Pro Bold" panose="02020702060506020403" pitchFamily="18" charset="0"/>
              </a:rPr>
              <a:t>Research Gate</a:t>
            </a:r>
            <a:r>
              <a:rPr lang="en-US" sz="2400" dirty="0">
                <a:latin typeface="Adobe Garamond Pro Bold" panose="02020702060506020403" pitchFamily="18" charset="0"/>
              </a:rPr>
              <a:t>, </a:t>
            </a:r>
            <a:r>
              <a:rPr lang="en-US" sz="2400" dirty="0" err="1">
                <a:latin typeface="Adobe Garamond Pro Bold" panose="02020702060506020403" pitchFamily="18" charset="0"/>
              </a:rPr>
              <a:t>terapi</a:t>
            </a:r>
            <a:r>
              <a:rPr lang="en-US" sz="2400" dirty="0">
                <a:latin typeface="Adobe Garamond Pro Bold" panose="02020702060506020403" pitchFamily="18" charset="0"/>
              </a:rPr>
              <a:t> </a:t>
            </a:r>
            <a:r>
              <a:rPr lang="en-US" sz="2400" dirty="0" err="1">
                <a:latin typeface="Adobe Garamond Pro Bold" panose="02020702060506020403" pitchFamily="18" charset="0"/>
              </a:rPr>
              <a:t>sensori</a:t>
            </a:r>
            <a:r>
              <a:rPr lang="en-US" sz="2400" dirty="0">
                <a:latin typeface="Adobe Garamond Pro Bold" panose="02020702060506020403" pitchFamily="18" charset="0"/>
              </a:rPr>
              <a:t> </a:t>
            </a:r>
            <a:r>
              <a:rPr lang="en-US" sz="2400" dirty="0" err="1">
                <a:latin typeface="Adobe Garamond Pro Bold" panose="02020702060506020403" pitchFamily="18" charset="0"/>
              </a:rPr>
              <a:t>integrasi</a:t>
            </a:r>
            <a:r>
              <a:rPr lang="en-US" sz="2400" dirty="0">
                <a:latin typeface="Adobe Garamond Pro Bold" panose="02020702060506020403" pitchFamily="18" charset="0"/>
              </a:rPr>
              <a:t> </a:t>
            </a:r>
            <a:r>
              <a:rPr lang="en-US" sz="2400" dirty="0" err="1">
                <a:latin typeface="Adobe Garamond Pro Bold" panose="02020702060506020403" pitchFamily="18" charset="0"/>
              </a:rPr>
              <a:t>memanfaatkan</a:t>
            </a:r>
            <a:r>
              <a:rPr lang="en-US" sz="2400" dirty="0">
                <a:latin typeface="Adobe Garamond Pro Bold" panose="02020702060506020403" pitchFamily="18" charset="0"/>
              </a:rPr>
              <a:t> </a:t>
            </a:r>
            <a:r>
              <a:rPr lang="en-US" sz="2400" dirty="0" err="1">
                <a:latin typeface="Adobe Garamond Pro Bold" panose="02020702060506020403" pitchFamily="18" charset="0"/>
              </a:rPr>
              <a:t>pancaindra</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berkebutuhan</a:t>
            </a:r>
            <a:r>
              <a:rPr lang="en-US" sz="2400" dirty="0">
                <a:latin typeface="Adobe Garamond Pro Bold" panose="02020702060506020403" pitchFamily="18" charset="0"/>
              </a:rPr>
              <a:t> </a:t>
            </a:r>
            <a:r>
              <a:rPr lang="en-US" sz="2400" dirty="0" err="1">
                <a:latin typeface="Adobe Garamond Pro Bold" panose="02020702060506020403" pitchFamily="18" charset="0"/>
              </a:rPr>
              <a:t>khusus</a:t>
            </a:r>
            <a:r>
              <a:rPr lang="en-US" sz="2400" dirty="0">
                <a:latin typeface="Adobe Garamond Pro Bold" panose="02020702060506020403" pitchFamily="18" charset="0"/>
              </a:rPr>
              <a:t>, </a:t>
            </a:r>
            <a:r>
              <a:rPr lang="en-US" sz="2400" dirty="0" err="1">
                <a:latin typeface="Adobe Garamond Pro Bold" panose="02020702060506020403" pitchFamily="18" charset="0"/>
              </a:rPr>
              <a:t>terutama</a:t>
            </a:r>
            <a:r>
              <a:rPr lang="en-US" sz="2400" dirty="0">
                <a:latin typeface="Adobe Garamond Pro Bold" panose="02020702060506020403" pitchFamily="18" charset="0"/>
              </a:rPr>
              <a:t> </a:t>
            </a:r>
            <a:r>
              <a:rPr lang="en-US" sz="2400" dirty="0" err="1">
                <a:latin typeface="Adobe Garamond Pro Bold" panose="02020702060506020403" pitchFamily="18" charset="0"/>
              </a:rPr>
              <a:t>keseimbangan</a:t>
            </a:r>
            <a:r>
              <a:rPr lang="en-US" sz="2400" dirty="0">
                <a:latin typeface="Adobe Garamond Pro Bold" panose="02020702060506020403" pitchFamily="18" charset="0"/>
              </a:rPr>
              <a:t>, </a:t>
            </a:r>
            <a:r>
              <a:rPr lang="en-US" sz="2400" dirty="0" err="1">
                <a:latin typeface="Adobe Garamond Pro Bold" panose="02020702060506020403" pitchFamily="18" charset="0"/>
              </a:rPr>
              <a:t>sentuhan</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kesadaran</a:t>
            </a:r>
            <a:r>
              <a:rPr lang="en-US" sz="2400" dirty="0">
                <a:latin typeface="Adobe Garamond Pro Bold" panose="02020702060506020403" pitchFamily="18" charset="0"/>
              </a:rPr>
              <a:t> </a:t>
            </a:r>
            <a:r>
              <a:rPr lang="en-US" sz="2400" dirty="0" err="1">
                <a:latin typeface="Adobe Garamond Pro Bold" panose="02020702060506020403" pitchFamily="18" charset="0"/>
              </a:rPr>
              <a:t>akan</a:t>
            </a:r>
            <a:r>
              <a:rPr lang="en-US" sz="2400" dirty="0">
                <a:latin typeface="Adobe Garamond Pro Bold" panose="02020702060506020403" pitchFamily="18" charset="0"/>
              </a:rPr>
              <a:t> </a:t>
            </a:r>
            <a:r>
              <a:rPr lang="en-US" sz="2400" dirty="0" err="1">
                <a:latin typeface="Adobe Garamond Pro Bold" panose="02020702060506020403" pitchFamily="18" charset="0"/>
              </a:rPr>
              <a:t>posisi</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gerak</a:t>
            </a:r>
            <a:r>
              <a:rPr lang="en-US" sz="2400" dirty="0">
                <a:latin typeface="Adobe Garamond Pro Bold" panose="02020702060506020403" pitchFamily="18" charset="0"/>
              </a:rPr>
              <a:t> </a:t>
            </a:r>
            <a:r>
              <a:rPr lang="en-US" sz="2400" dirty="0" err="1" smtClean="0">
                <a:latin typeface="Adobe Garamond Pro Bold" panose="02020702060506020403" pitchFamily="18" charset="0"/>
              </a:rPr>
              <a:t>tubuh.Terapi</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ini</a:t>
            </a:r>
            <a:r>
              <a:rPr lang="en-US" sz="2400" dirty="0">
                <a:latin typeface="Adobe Garamond Pro Bold" panose="02020702060506020403" pitchFamily="18" charset="0"/>
              </a:rPr>
              <a:t> </a:t>
            </a:r>
            <a:r>
              <a:rPr lang="en-US" sz="2400" dirty="0" err="1">
                <a:latin typeface="Adobe Garamond Pro Bold" panose="02020702060506020403" pitchFamily="18" charset="0"/>
              </a:rPr>
              <a:t>bertujuan</a:t>
            </a:r>
            <a:r>
              <a:rPr lang="en-US" sz="2400" dirty="0">
                <a:latin typeface="Adobe Garamond Pro Bold" panose="02020702060506020403" pitchFamily="18" charset="0"/>
              </a:rPr>
              <a:t> </a:t>
            </a:r>
            <a:r>
              <a:rPr lang="en-US" sz="2400" dirty="0" err="1">
                <a:latin typeface="Adobe Garamond Pro Bold" panose="02020702060506020403" pitchFamily="18" charset="0"/>
              </a:rPr>
              <a:t>membantu</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gangguan</a:t>
            </a:r>
            <a:r>
              <a:rPr lang="en-US" sz="2400" dirty="0">
                <a:latin typeface="Adobe Garamond Pro Bold" panose="02020702060506020403" pitchFamily="18" charset="0"/>
              </a:rPr>
              <a:t> </a:t>
            </a:r>
            <a:r>
              <a:rPr lang="en-US" sz="2400" dirty="0" err="1">
                <a:latin typeface="Adobe Garamond Pro Bold" panose="02020702060506020403" pitchFamily="18" charset="0"/>
              </a:rPr>
              <a:t>belajar</a:t>
            </a:r>
            <a:r>
              <a:rPr lang="en-US" sz="2400" dirty="0">
                <a:latin typeface="Adobe Garamond Pro Bold" panose="02020702060506020403" pitchFamily="18" charset="0"/>
              </a:rPr>
              <a:t>, </a:t>
            </a:r>
            <a:r>
              <a:rPr lang="en-US" sz="2400" dirty="0" err="1">
                <a:latin typeface="Adobe Garamond Pro Bold" panose="02020702060506020403" pitchFamily="18" charset="0"/>
              </a:rPr>
              <a:t>perkembangan</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perilaku</a:t>
            </a:r>
            <a:r>
              <a:rPr lang="en-US" sz="2400" dirty="0" smtClean="0">
                <a:latin typeface="Adobe Garamond Pro Bold" panose="02020702060506020403" pitchFamily="18" charset="0"/>
              </a:rPr>
              <a:t>.</a:t>
            </a:r>
          </a:p>
          <a:p>
            <a:pPr algn="just"/>
            <a:endParaRPr lang="en-US" sz="2400" dirty="0">
              <a:latin typeface="Adobe Garamond Pro Bold" panose="02020702060506020403" pitchFamily="18" charset="0"/>
            </a:endParaRPr>
          </a:p>
          <a:p>
            <a:pPr algn="just"/>
            <a:r>
              <a:rPr lang="en-US" sz="2400" b="1" dirty="0">
                <a:latin typeface="Adobe Garamond Pro Bold" panose="02020702060506020403" pitchFamily="18" charset="0"/>
              </a:rPr>
              <a:t>7. </a:t>
            </a:r>
            <a:r>
              <a:rPr lang="en-US" sz="2400" b="1" dirty="0" err="1">
                <a:latin typeface="Adobe Garamond Pro Bold" panose="02020702060506020403" pitchFamily="18" charset="0"/>
              </a:rPr>
              <a:t>Terapi</a:t>
            </a:r>
            <a:r>
              <a:rPr lang="en-US" sz="2400" b="1" dirty="0">
                <a:latin typeface="Adobe Garamond Pro Bold" panose="02020702060506020403" pitchFamily="18" charset="0"/>
              </a:rPr>
              <a:t> Applied Behavior Analysis (ABA)</a:t>
            </a:r>
          </a:p>
          <a:p>
            <a:pPr algn="just"/>
            <a:r>
              <a:rPr lang="en-US" sz="2400" dirty="0" err="1">
                <a:latin typeface="Adobe Garamond Pro Bold" panose="02020702060506020403" pitchFamily="18" charset="0"/>
              </a:rPr>
              <a:t>Terapi</a:t>
            </a:r>
            <a:r>
              <a:rPr lang="en-US" sz="2400" dirty="0">
                <a:latin typeface="Adobe Garamond Pro Bold" panose="02020702060506020403" pitchFamily="18" charset="0"/>
              </a:rPr>
              <a:t> ABA </a:t>
            </a:r>
            <a:r>
              <a:rPr lang="en-US" sz="2400" dirty="0" err="1">
                <a:latin typeface="Adobe Garamond Pro Bold" panose="02020702060506020403" pitchFamily="18" charset="0"/>
              </a:rPr>
              <a:t>menekankan</a:t>
            </a:r>
            <a:r>
              <a:rPr lang="en-US" sz="2400" dirty="0">
                <a:latin typeface="Adobe Garamond Pro Bold" panose="02020702060506020403" pitchFamily="18" charset="0"/>
              </a:rPr>
              <a:t> </a:t>
            </a:r>
            <a:r>
              <a:rPr lang="en-US" sz="2400" dirty="0" err="1">
                <a:latin typeface="Adobe Garamond Pro Bold" panose="02020702060506020403" pitchFamily="18" charset="0"/>
              </a:rPr>
              <a:t>pada</a:t>
            </a:r>
            <a:r>
              <a:rPr lang="en-US" sz="2400" dirty="0">
                <a:latin typeface="Adobe Garamond Pro Bold" panose="02020702060506020403" pitchFamily="18" charset="0"/>
              </a:rPr>
              <a:t> </a:t>
            </a:r>
            <a:r>
              <a:rPr lang="en-US" sz="2400" dirty="0" err="1">
                <a:latin typeface="Adobe Garamond Pro Bold" panose="02020702060506020403" pitchFamily="18" charset="0"/>
              </a:rPr>
              <a:t>pemberian</a:t>
            </a:r>
            <a:r>
              <a:rPr lang="en-US" sz="2400" dirty="0">
                <a:latin typeface="Adobe Garamond Pro Bold" panose="02020702060506020403" pitchFamily="18" charset="0"/>
              </a:rPr>
              <a:t> </a:t>
            </a:r>
            <a:r>
              <a:rPr lang="en-US" sz="2400" i="1" dirty="0">
                <a:latin typeface="Adobe Garamond Pro Bold" panose="02020702060506020403" pitchFamily="18" charset="0"/>
              </a:rPr>
              <a:t>reward</a:t>
            </a:r>
            <a:r>
              <a:rPr lang="en-US" sz="2400" dirty="0">
                <a:latin typeface="Adobe Garamond Pro Bold" panose="02020702060506020403" pitchFamily="18" charset="0"/>
              </a:rPr>
              <a:t> </a:t>
            </a:r>
            <a:r>
              <a:rPr lang="en-US" sz="2400" dirty="0" err="1">
                <a:latin typeface="Adobe Garamond Pro Bold" panose="02020702060506020403" pitchFamily="18" charset="0"/>
              </a:rPr>
              <a:t>atau</a:t>
            </a:r>
            <a:r>
              <a:rPr lang="en-US" sz="2400" dirty="0">
                <a:latin typeface="Adobe Garamond Pro Bold" panose="02020702060506020403" pitchFamily="18" charset="0"/>
              </a:rPr>
              <a:t> </a:t>
            </a:r>
            <a:r>
              <a:rPr lang="en-US" sz="2400" dirty="0" err="1">
                <a:latin typeface="Adobe Garamond Pro Bold" panose="02020702060506020403" pitchFamily="18" charset="0"/>
              </a:rPr>
              <a:t>hadiah</a:t>
            </a:r>
            <a:r>
              <a:rPr lang="en-US" sz="2400" dirty="0">
                <a:latin typeface="Adobe Garamond Pro Bold" panose="02020702060506020403" pitchFamily="18" charset="0"/>
              </a:rPr>
              <a:t> </a:t>
            </a:r>
            <a:r>
              <a:rPr lang="en-US" sz="2400" dirty="0" err="1">
                <a:latin typeface="Adobe Garamond Pro Bold" panose="02020702060506020403" pitchFamily="18" charset="0"/>
              </a:rPr>
              <a:t>atas</a:t>
            </a:r>
            <a:r>
              <a:rPr lang="en-US" sz="2400" dirty="0">
                <a:latin typeface="Adobe Garamond Pro Bold" panose="02020702060506020403" pitchFamily="18" charset="0"/>
              </a:rPr>
              <a:t> </a:t>
            </a:r>
            <a:r>
              <a:rPr lang="en-US" sz="2400" dirty="0" err="1">
                <a:latin typeface="Adobe Garamond Pro Bold" panose="02020702060506020403" pitchFamily="18" charset="0"/>
              </a:rPr>
              <a:t>setiap</a:t>
            </a:r>
            <a:r>
              <a:rPr lang="en-US" sz="2400" dirty="0">
                <a:latin typeface="Adobe Garamond Pro Bold" panose="02020702060506020403" pitchFamily="18" charset="0"/>
              </a:rPr>
              <a:t> </a:t>
            </a:r>
            <a:r>
              <a:rPr lang="en-US" sz="2400" dirty="0" err="1">
                <a:latin typeface="Adobe Garamond Pro Bold" panose="02020702060506020403" pitchFamily="18" charset="0"/>
              </a:rPr>
              <a:t>sikap</a:t>
            </a:r>
            <a:r>
              <a:rPr lang="en-US" sz="2400" dirty="0">
                <a:latin typeface="Adobe Garamond Pro Bold" panose="02020702060506020403" pitchFamily="18" charset="0"/>
              </a:rPr>
              <a:t> </a:t>
            </a:r>
            <a:r>
              <a:rPr lang="en-US" sz="2400" dirty="0" err="1">
                <a:latin typeface="Adobe Garamond Pro Bold" panose="02020702060506020403" pitchFamily="18" charset="0"/>
              </a:rPr>
              <a:t>positif</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keberhasilan</a:t>
            </a:r>
            <a:r>
              <a:rPr lang="en-US" sz="2400" dirty="0">
                <a:latin typeface="Adobe Garamond Pro Bold" panose="02020702060506020403" pitchFamily="18" charset="0"/>
              </a:rPr>
              <a:t> yang </a:t>
            </a:r>
            <a:r>
              <a:rPr lang="en-US" sz="2400" dirty="0" err="1">
                <a:latin typeface="Adobe Garamond Pro Bold" panose="02020702060506020403" pitchFamily="18" charset="0"/>
              </a:rPr>
              <a:t>dilakukan</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berkebutuhan</a:t>
            </a:r>
            <a:r>
              <a:rPr lang="en-US" sz="2400" dirty="0">
                <a:latin typeface="Adobe Garamond Pro Bold" panose="02020702060506020403" pitchFamily="18" charset="0"/>
              </a:rPr>
              <a:t> </a:t>
            </a:r>
            <a:r>
              <a:rPr lang="en-US" sz="2400" dirty="0" err="1" smtClean="0">
                <a:latin typeface="Adobe Garamond Pro Bold" panose="02020702060506020403" pitchFamily="18" charset="0"/>
              </a:rPr>
              <a:t>khusus</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Orangtua</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terapis</a:t>
            </a:r>
            <a:r>
              <a:rPr lang="en-US" sz="2400" dirty="0">
                <a:latin typeface="Adobe Garamond Pro Bold" panose="02020702060506020403" pitchFamily="18" charset="0"/>
              </a:rPr>
              <a:t> </a:t>
            </a:r>
            <a:r>
              <a:rPr lang="en-US" sz="2400" dirty="0" err="1">
                <a:latin typeface="Adobe Garamond Pro Bold" panose="02020702060506020403" pitchFamily="18" charset="0"/>
              </a:rPr>
              <a:t>dilatih</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baik</a:t>
            </a:r>
            <a:r>
              <a:rPr lang="en-US" sz="2400" dirty="0">
                <a:latin typeface="Adobe Garamond Pro Bold" panose="02020702060506020403" pitchFamily="18" charset="0"/>
              </a:rPr>
              <a:t> agar </a:t>
            </a:r>
            <a:r>
              <a:rPr lang="en-US" sz="2400" dirty="0" err="1">
                <a:latin typeface="Adobe Garamond Pro Bold" panose="02020702060506020403" pitchFamily="18" charset="0"/>
              </a:rPr>
              <a:t>dapat</a:t>
            </a:r>
            <a:r>
              <a:rPr lang="en-US" sz="2400" dirty="0">
                <a:latin typeface="Adobe Garamond Pro Bold" panose="02020702060506020403" pitchFamily="18" charset="0"/>
              </a:rPr>
              <a:t> </a:t>
            </a:r>
            <a:r>
              <a:rPr lang="en-US" sz="2400" dirty="0" err="1">
                <a:latin typeface="Adobe Garamond Pro Bold" panose="02020702060506020403" pitchFamily="18" charset="0"/>
              </a:rPr>
              <a:t>memberikan</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tersebut</a:t>
            </a:r>
            <a:r>
              <a:rPr lang="en-US" sz="2400" dirty="0">
                <a:latin typeface="Adobe Garamond Pro Bold" panose="02020702060506020403" pitchFamily="18" charset="0"/>
              </a:rPr>
              <a:t> </a:t>
            </a:r>
            <a:r>
              <a:rPr lang="en-US" sz="2400" i="1" dirty="0">
                <a:latin typeface="Adobe Garamond Pro Bold" panose="02020702060506020403" pitchFamily="18" charset="0"/>
              </a:rPr>
              <a:t>feedback</a:t>
            </a:r>
            <a:r>
              <a:rPr lang="en-US" sz="2400" dirty="0">
                <a:latin typeface="Adobe Garamond Pro Bold" panose="02020702060506020403" pitchFamily="18" charset="0"/>
              </a:rPr>
              <a:t> </a:t>
            </a:r>
            <a:r>
              <a:rPr lang="en-US" sz="2400" dirty="0" err="1">
                <a:latin typeface="Adobe Garamond Pro Bold" panose="02020702060506020403" pitchFamily="18" charset="0"/>
              </a:rPr>
              <a:t>pada</a:t>
            </a:r>
            <a:r>
              <a:rPr lang="en-US" sz="2400" dirty="0">
                <a:latin typeface="Adobe Garamond Pro Bold" panose="02020702060506020403" pitchFamily="18" charset="0"/>
              </a:rPr>
              <a:t> </a:t>
            </a:r>
            <a:r>
              <a:rPr lang="en-US" sz="2400" dirty="0" err="1">
                <a:latin typeface="Adobe Garamond Pro Bold" panose="02020702060506020403" pitchFamily="18" charset="0"/>
              </a:rPr>
              <a:t>setiap</a:t>
            </a:r>
            <a:r>
              <a:rPr lang="en-US" sz="2400" dirty="0">
                <a:latin typeface="Adobe Garamond Pro Bold" panose="02020702060506020403" pitchFamily="18" charset="0"/>
              </a:rPr>
              <a:t> </a:t>
            </a:r>
            <a:r>
              <a:rPr lang="en-US" sz="2400" dirty="0" err="1">
                <a:latin typeface="Adobe Garamond Pro Bold" panose="02020702060506020403" pitchFamily="18" charset="0"/>
              </a:rPr>
              <a:t>momen</a:t>
            </a:r>
            <a:r>
              <a:rPr lang="en-US" sz="2400" dirty="0">
                <a:latin typeface="Adobe Garamond Pro Bold" panose="02020702060506020403" pitchFamily="18" charset="0"/>
              </a:rPr>
              <a:t> </a:t>
            </a:r>
            <a:r>
              <a:rPr lang="en-US" sz="2400" dirty="0" err="1">
                <a:latin typeface="Adobe Garamond Pro Bold" panose="02020702060506020403" pitchFamily="18" charset="0"/>
              </a:rPr>
              <a:t>atau</a:t>
            </a:r>
            <a:r>
              <a:rPr lang="en-US" sz="2400" dirty="0">
                <a:latin typeface="Adobe Garamond Pro Bold" panose="02020702060506020403" pitchFamily="18" charset="0"/>
              </a:rPr>
              <a:t> </a:t>
            </a:r>
            <a:r>
              <a:rPr lang="en-US" sz="2400" dirty="0" err="1">
                <a:latin typeface="Adobe Garamond Pro Bold" panose="02020702060506020403" pitchFamily="18" charset="0"/>
              </a:rPr>
              <a:t>terapi</a:t>
            </a:r>
            <a:r>
              <a:rPr lang="en-US" sz="2400" dirty="0" smtClean="0">
                <a:latin typeface="Adobe Garamond Pro Bold" panose="02020702060506020403" pitchFamily="18" charset="0"/>
              </a:rPr>
              <a:t>.</a:t>
            </a:r>
          </a:p>
          <a:p>
            <a:pPr algn="just"/>
            <a:endParaRPr lang="en-US" sz="2400" dirty="0">
              <a:latin typeface="Adobe Garamond Pro Bold" panose="02020702060506020403" pitchFamily="18" charset="0"/>
            </a:endParaRPr>
          </a:p>
          <a:p>
            <a:pPr algn="just"/>
            <a:r>
              <a:rPr lang="en-US" sz="2400" b="1" dirty="0">
                <a:latin typeface="Adobe Garamond Pro Bold" panose="02020702060506020403" pitchFamily="18" charset="0"/>
              </a:rPr>
              <a:t>8. </a:t>
            </a:r>
            <a:r>
              <a:rPr lang="en-US" sz="2400" b="1" dirty="0" err="1">
                <a:latin typeface="Adobe Garamond Pro Bold" panose="02020702060506020403" pitchFamily="18" charset="0"/>
              </a:rPr>
              <a:t>Terapi</a:t>
            </a:r>
            <a:r>
              <a:rPr lang="en-US" sz="2400" b="1" dirty="0">
                <a:latin typeface="Adobe Garamond Pro Bold" panose="02020702060506020403" pitchFamily="18" charset="0"/>
              </a:rPr>
              <a:t> </a:t>
            </a:r>
            <a:r>
              <a:rPr lang="en-US" sz="2400" b="1" dirty="0" err="1">
                <a:latin typeface="Adobe Garamond Pro Bold" panose="02020702060506020403" pitchFamily="18" charset="0"/>
              </a:rPr>
              <a:t>Menunggang</a:t>
            </a:r>
            <a:r>
              <a:rPr lang="en-US" sz="2400" b="1" dirty="0">
                <a:latin typeface="Adobe Garamond Pro Bold" panose="02020702060506020403" pitchFamily="18" charset="0"/>
              </a:rPr>
              <a:t> </a:t>
            </a:r>
            <a:r>
              <a:rPr lang="en-US" sz="2400" b="1" dirty="0" err="1">
                <a:latin typeface="Adobe Garamond Pro Bold" panose="02020702060506020403" pitchFamily="18" charset="0"/>
              </a:rPr>
              <a:t>Kuda</a:t>
            </a:r>
            <a:endParaRPr lang="en-US" sz="2400" b="1" dirty="0">
              <a:latin typeface="Adobe Garamond Pro Bold" panose="02020702060506020403" pitchFamily="18" charset="0"/>
            </a:endParaRPr>
          </a:p>
          <a:p>
            <a:pPr algn="just"/>
            <a:r>
              <a:rPr lang="en-US" sz="2400" dirty="0" err="1">
                <a:latin typeface="Adobe Garamond Pro Bold" panose="02020702060506020403" pitchFamily="18" charset="0"/>
              </a:rPr>
              <a:t>erapi</a:t>
            </a:r>
            <a:r>
              <a:rPr lang="en-US" sz="2400" dirty="0">
                <a:latin typeface="Adobe Garamond Pro Bold" panose="02020702060506020403" pitchFamily="18" charset="0"/>
              </a:rPr>
              <a:t> </a:t>
            </a:r>
            <a:r>
              <a:rPr lang="en-US" sz="2400" dirty="0" err="1">
                <a:latin typeface="Adobe Garamond Pro Bold" panose="02020702060506020403" pitchFamily="18" charset="0"/>
              </a:rPr>
              <a:t>menunggang</a:t>
            </a:r>
            <a:r>
              <a:rPr lang="en-US" sz="2400" dirty="0">
                <a:latin typeface="Adobe Garamond Pro Bold" panose="02020702060506020403" pitchFamily="18" charset="0"/>
              </a:rPr>
              <a:t> </a:t>
            </a:r>
            <a:r>
              <a:rPr lang="en-US" sz="2400" dirty="0" err="1">
                <a:latin typeface="Adobe Garamond Pro Bold" panose="02020702060506020403" pitchFamily="18" charset="0"/>
              </a:rPr>
              <a:t>kuda</a:t>
            </a:r>
            <a:r>
              <a:rPr lang="en-US" sz="2400" dirty="0">
                <a:latin typeface="Adobe Garamond Pro Bold" panose="02020702060506020403" pitchFamily="18" charset="0"/>
              </a:rPr>
              <a:t> </a:t>
            </a:r>
            <a:r>
              <a:rPr lang="en-US" sz="2400" dirty="0" err="1">
                <a:latin typeface="Adobe Garamond Pro Bold" panose="02020702060506020403" pitchFamily="18" charset="0"/>
              </a:rPr>
              <a:t>atau</a:t>
            </a:r>
            <a:r>
              <a:rPr lang="en-US" sz="2400" dirty="0">
                <a:latin typeface="Adobe Garamond Pro Bold" panose="02020702060506020403" pitchFamily="18" charset="0"/>
              </a:rPr>
              <a:t> </a:t>
            </a:r>
            <a:r>
              <a:rPr lang="en-US" sz="2400" i="1" dirty="0" err="1">
                <a:latin typeface="Adobe Garamond Pro Bold" panose="02020702060506020403" pitchFamily="18" charset="0"/>
              </a:rPr>
              <a:t>hippotherapy</a:t>
            </a:r>
            <a:r>
              <a:rPr lang="en-US" sz="2400" dirty="0">
                <a:latin typeface="Adobe Garamond Pro Bold" panose="02020702060506020403" pitchFamily="18" charset="0"/>
              </a:rPr>
              <a:t> </a:t>
            </a:r>
            <a:r>
              <a:rPr lang="en-US" sz="2400" dirty="0" err="1">
                <a:latin typeface="Adobe Garamond Pro Bold" panose="02020702060506020403" pitchFamily="18" charset="0"/>
              </a:rPr>
              <a:t>merupakan</a:t>
            </a:r>
            <a:r>
              <a:rPr lang="en-US" sz="2400" dirty="0">
                <a:latin typeface="Adobe Garamond Pro Bold" panose="02020702060506020403" pitchFamily="18" charset="0"/>
              </a:rPr>
              <a:t> </a:t>
            </a:r>
            <a:r>
              <a:rPr lang="en-US" sz="2400" dirty="0" err="1">
                <a:latin typeface="Adobe Garamond Pro Bold" panose="02020702060506020403" pitchFamily="18" charset="0"/>
              </a:rPr>
              <a:t>salah</a:t>
            </a:r>
            <a:r>
              <a:rPr lang="en-US" sz="2400" dirty="0">
                <a:latin typeface="Adobe Garamond Pro Bold" panose="02020702060506020403" pitchFamily="18" charset="0"/>
              </a:rPr>
              <a:t> </a:t>
            </a:r>
            <a:r>
              <a:rPr lang="en-US" sz="2400" dirty="0" err="1">
                <a:latin typeface="Adobe Garamond Pro Bold" panose="02020702060506020403" pitchFamily="18" charset="0"/>
              </a:rPr>
              <a:t>satu</a:t>
            </a:r>
            <a:r>
              <a:rPr lang="en-US" sz="2400" dirty="0">
                <a:latin typeface="Adobe Garamond Pro Bold" panose="02020702060506020403" pitchFamily="18" charset="0"/>
              </a:rPr>
              <a:t> </a:t>
            </a:r>
            <a:r>
              <a:rPr lang="en-US" sz="2400" dirty="0" err="1">
                <a:latin typeface="Adobe Garamond Pro Bold" panose="02020702060506020403" pitchFamily="18" charset="0"/>
              </a:rPr>
              <a:t>terapi</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berkebutuhan</a:t>
            </a:r>
            <a:r>
              <a:rPr lang="en-US" sz="2400" dirty="0">
                <a:latin typeface="Adobe Garamond Pro Bold" panose="02020702060506020403" pitchFamily="18" charset="0"/>
              </a:rPr>
              <a:t> </a:t>
            </a:r>
            <a:r>
              <a:rPr lang="en-US" sz="2400" dirty="0" err="1">
                <a:latin typeface="Adobe Garamond Pro Bold" panose="02020702060506020403" pitchFamily="18" charset="0"/>
              </a:rPr>
              <a:t>khusus</a:t>
            </a:r>
            <a:r>
              <a:rPr lang="en-US" sz="2400" dirty="0">
                <a:latin typeface="Adobe Garamond Pro Bold" panose="02020702060506020403" pitchFamily="18" charset="0"/>
              </a:rPr>
              <a:t>. </a:t>
            </a:r>
            <a:r>
              <a:rPr lang="en-US" sz="2400" dirty="0" err="1">
                <a:latin typeface="Adobe Garamond Pro Bold" panose="02020702060506020403" pitchFamily="18" charset="0"/>
              </a:rPr>
              <a:t>Terapi</a:t>
            </a:r>
            <a:r>
              <a:rPr lang="en-US" sz="2400" dirty="0">
                <a:latin typeface="Adobe Garamond Pro Bold" panose="02020702060506020403" pitchFamily="18" charset="0"/>
              </a:rPr>
              <a:t> </a:t>
            </a:r>
            <a:r>
              <a:rPr lang="en-US" sz="2400" dirty="0" err="1">
                <a:latin typeface="Adobe Garamond Pro Bold" panose="02020702060506020403" pitchFamily="18" charset="0"/>
              </a:rPr>
              <a:t>ini</a:t>
            </a:r>
            <a:r>
              <a:rPr lang="en-US" sz="2400" dirty="0">
                <a:latin typeface="Adobe Garamond Pro Bold" panose="02020702060506020403" pitchFamily="18" charset="0"/>
              </a:rPr>
              <a:t> </a:t>
            </a:r>
            <a:r>
              <a:rPr lang="en-US" sz="2400" dirty="0" err="1">
                <a:latin typeface="Adobe Garamond Pro Bold" panose="02020702060506020403" pitchFamily="18" charset="0"/>
              </a:rPr>
              <a:t>dilakukan</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meminta</a:t>
            </a:r>
            <a:r>
              <a:rPr lang="en-US" sz="2400" dirty="0">
                <a:latin typeface="Adobe Garamond Pro Bold" panose="02020702060506020403" pitchFamily="18" charset="0"/>
              </a:rPr>
              <a:t> </a:t>
            </a:r>
            <a:r>
              <a:rPr lang="en-US" sz="2400" dirty="0" err="1">
                <a:latin typeface="Adobe Garamond Pro Bold" panose="02020702060506020403" pitchFamily="18" charset="0"/>
              </a:rPr>
              <a:t>anak</a:t>
            </a:r>
            <a:r>
              <a:rPr lang="en-US" sz="2400" dirty="0">
                <a:latin typeface="Adobe Garamond Pro Bold" panose="02020702060506020403" pitchFamily="18" charset="0"/>
              </a:rPr>
              <a:t> </a:t>
            </a:r>
            <a:r>
              <a:rPr lang="en-US" sz="2400" dirty="0" err="1">
                <a:latin typeface="Adobe Garamond Pro Bold" panose="02020702060506020403" pitchFamily="18" charset="0"/>
              </a:rPr>
              <a:t>berkebutuhkan</a:t>
            </a:r>
            <a:r>
              <a:rPr lang="en-US" sz="2400" dirty="0">
                <a:latin typeface="Adobe Garamond Pro Bold" panose="02020702060506020403" pitchFamily="18" charset="0"/>
              </a:rPr>
              <a:t> </a:t>
            </a:r>
            <a:r>
              <a:rPr lang="en-US" sz="2400" dirty="0" err="1">
                <a:latin typeface="Adobe Garamond Pro Bold" panose="02020702060506020403" pitchFamily="18" charset="0"/>
              </a:rPr>
              <a:t>khusus</a:t>
            </a:r>
            <a:r>
              <a:rPr lang="en-US" sz="2400" dirty="0">
                <a:latin typeface="Adobe Garamond Pro Bold" panose="02020702060506020403" pitchFamily="18" charset="0"/>
              </a:rPr>
              <a:t> </a:t>
            </a:r>
            <a:r>
              <a:rPr lang="en-US" sz="2400" dirty="0" err="1">
                <a:latin typeface="Adobe Garamond Pro Bold" panose="02020702060506020403" pitchFamily="18" charset="0"/>
              </a:rPr>
              <a:t>mengendarai</a:t>
            </a:r>
            <a:r>
              <a:rPr lang="en-US" sz="2400" dirty="0">
                <a:latin typeface="Adobe Garamond Pro Bold" panose="02020702060506020403" pitchFamily="18" charset="0"/>
              </a:rPr>
              <a:t> </a:t>
            </a:r>
            <a:r>
              <a:rPr lang="en-US" sz="2400" dirty="0" err="1">
                <a:latin typeface="Adobe Garamond Pro Bold" panose="02020702060506020403" pitchFamily="18" charset="0"/>
              </a:rPr>
              <a:t>kuda</a:t>
            </a:r>
            <a:r>
              <a:rPr lang="en-US" sz="2400" dirty="0">
                <a:latin typeface="Adobe Garamond Pro Bold" panose="02020702060506020403" pitchFamily="18" charset="0"/>
              </a:rPr>
              <a:t> di </a:t>
            </a:r>
            <a:r>
              <a:rPr lang="en-US" sz="2400" dirty="0" err="1">
                <a:latin typeface="Adobe Garamond Pro Bold" panose="02020702060506020403" pitchFamily="18" charset="0"/>
              </a:rPr>
              <a:t>bawah</a:t>
            </a:r>
            <a:r>
              <a:rPr lang="en-US" sz="2400" dirty="0">
                <a:latin typeface="Adobe Garamond Pro Bold" panose="02020702060506020403" pitchFamily="18" charset="0"/>
              </a:rPr>
              <a:t> </a:t>
            </a:r>
            <a:r>
              <a:rPr lang="en-US" sz="2400" dirty="0" err="1">
                <a:latin typeface="Adobe Garamond Pro Bold" panose="02020702060506020403" pitchFamily="18" charset="0"/>
              </a:rPr>
              <a:t>arahan</a:t>
            </a:r>
            <a:r>
              <a:rPr lang="en-US" sz="2400" dirty="0">
                <a:latin typeface="Adobe Garamond Pro Bold" panose="02020702060506020403" pitchFamily="18" charset="0"/>
              </a:rPr>
              <a:t> </a:t>
            </a:r>
            <a:r>
              <a:rPr lang="en-US" sz="2400" dirty="0" err="1" smtClean="0">
                <a:latin typeface="Adobe Garamond Pro Bold" panose="02020702060506020403" pitchFamily="18" charset="0"/>
              </a:rPr>
              <a:t>terapis</a:t>
            </a:r>
            <a:r>
              <a:rPr lang="en-US" sz="2400" dirty="0" smtClean="0">
                <a:latin typeface="Adobe Garamond Pro Bold" panose="02020702060506020403" pitchFamily="18" charset="0"/>
              </a:rPr>
              <a:t>. </a:t>
            </a:r>
            <a:r>
              <a:rPr lang="en-US" sz="2400" dirty="0" err="1" smtClean="0">
                <a:latin typeface="Adobe Garamond Pro Bold" panose="02020702060506020403" pitchFamily="18" charset="0"/>
              </a:rPr>
              <a:t>Menunggang</a:t>
            </a:r>
            <a:r>
              <a:rPr lang="en-US" sz="2400" dirty="0" smtClean="0">
                <a:latin typeface="Adobe Garamond Pro Bold" panose="02020702060506020403" pitchFamily="18" charset="0"/>
              </a:rPr>
              <a:t> </a:t>
            </a:r>
            <a:r>
              <a:rPr lang="en-US" sz="2400" dirty="0" err="1">
                <a:latin typeface="Adobe Garamond Pro Bold" panose="02020702060506020403" pitchFamily="18" charset="0"/>
              </a:rPr>
              <a:t>kuda</a:t>
            </a:r>
            <a:r>
              <a:rPr lang="en-US" sz="2400" dirty="0">
                <a:latin typeface="Adobe Garamond Pro Bold" panose="02020702060506020403" pitchFamily="18" charset="0"/>
              </a:rPr>
              <a:t> </a:t>
            </a:r>
            <a:r>
              <a:rPr lang="en-US" sz="2400" dirty="0" err="1">
                <a:latin typeface="Adobe Garamond Pro Bold" panose="02020702060506020403" pitchFamily="18" charset="0"/>
              </a:rPr>
              <a:t>merupakan</a:t>
            </a:r>
            <a:r>
              <a:rPr lang="en-US" sz="2400" dirty="0">
                <a:latin typeface="Adobe Garamond Pro Bold" panose="02020702060506020403" pitchFamily="18" charset="0"/>
              </a:rPr>
              <a:t> </a:t>
            </a:r>
            <a:r>
              <a:rPr lang="en-US" sz="2400" dirty="0" err="1">
                <a:latin typeface="Adobe Garamond Pro Bold" panose="02020702060506020403" pitchFamily="18" charset="0"/>
              </a:rPr>
              <a:t>salah</a:t>
            </a:r>
            <a:r>
              <a:rPr lang="en-US" sz="2400" dirty="0">
                <a:latin typeface="Adobe Garamond Pro Bold" panose="02020702060506020403" pitchFamily="18" charset="0"/>
              </a:rPr>
              <a:t> </a:t>
            </a:r>
            <a:r>
              <a:rPr lang="en-US" sz="2400" dirty="0" err="1">
                <a:latin typeface="Adobe Garamond Pro Bold" panose="02020702060506020403" pitchFamily="18" charset="0"/>
              </a:rPr>
              <a:t>satu</a:t>
            </a:r>
            <a:r>
              <a:rPr lang="en-US" sz="2400" dirty="0">
                <a:latin typeface="Adobe Garamond Pro Bold" panose="02020702060506020403" pitchFamily="18" charset="0"/>
              </a:rPr>
              <a:t> </a:t>
            </a:r>
            <a:r>
              <a:rPr lang="en-US" sz="2400" dirty="0" err="1">
                <a:latin typeface="Adobe Garamond Pro Bold" panose="02020702060506020403" pitchFamily="18" charset="0"/>
              </a:rPr>
              <a:t>jenis</a:t>
            </a:r>
            <a:r>
              <a:rPr lang="en-US" sz="2400" dirty="0">
                <a:latin typeface="Adobe Garamond Pro Bold" panose="02020702060506020403" pitchFamily="18" charset="0"/>
              </a:rPr>
              <a:t> </a:t>
            </a:r>
            <a:r>
              <a:rPr lang="en-US" sz="2400" dirty="0" err="1">
                <a:latin typeface="Adobe Garamond Pro Bold" panose="02020702060506020403" pitchFamily="18" charset="0"/>
              </a:rPr>
              <a:t>terapi</a:t>
            </a:r>
            <a:r>
              <a:rPr lang="en-US" sz="2400" dirty="0">
                <a:latin typeface="Adobe Garamond Pro Bold" panose="02020702060506020403" pitchFamily="18" charset="0"/>
              </a:rPr>
              <a:t> </a:t>
            </a:r>
            <a:r>
              <a:rPr lang="en-US" sz="2400" dirty="0" err="1">
                <a:latin typeface="Adobe Garamond Pro Bold" panose="02020702060506020403" pitchFamily="18" charset="0"/>
              </a:rPr>
              <a:t>fisik</a:t>
            </a:r>
            <a:r>
              <a:rPr lang="en-US" sz="2400" dirty="0">
                <a:latin typeface="Adobe Garamond Pro Bold" panose="02020702060506020403" pitchFamily="18" charset="0"/>
              </a:rPr>
              <a:t>. </a:t>
            </a:r>
            <a:r>
              <a:rPr lang="en-US" sz="2400" dirty="0" err="1">
                <a:latin typeface="Adobe Garamond Pro Bold" panose="02020702060506020403" pitchFamily="18" charset="0"/>
              </a:rPr>
              <a:t>Sebab</a:t>
            </a:r>
            <a:r>
              <a:rPr lang="en-US" sz="2400" dirty="0">
                <a:latin typeface="Adobe Garamond Pro Bold" panose="02020702060506020403" pitchFamily="18" charset="0"/>
              </a:rPr>
              <a:t>, </a:t>
            </a:r>
            <a:r>
              <a:rPr lang="en-US" sz="2400" dirty="0" err="1">
                <a:latin typeface="Adobe Garamond Pro Bold" panose="02020702060506020403" pitchFamily="18" charset="0"/>
              </a:rPr>
              <a:t>penunggang</a:t>
            </a:r>
            <a:r>
              <a:rPr lang="en-US" sz="2400" dirty="0">
                <a:latin typeface="Adobe Garamond Pro Bold" panose="02020702060506020403" pitchFamily="18" charset="0"/>
              </a:rPr>
              <a:t> </a:t>
            </a:r>
            <a:r>
              <a:rPr lang="en-US" sz="2400" dirty="0" err="1">
                <a:latin typeface="Adobe Garamond Pro Bold" panose="02020702060506020403" pitchFamily="18" charset="0"/>
              </a:rPr>
              <a:t>harus</a:t>
            </a:r>
            <a:r>
              <a:rPr lang="en-US" sz="2400" dirty="0">
                <a:latin typeface="Adobe Garamond Pro Bold" panose="02020702060506020403" pitchFamily="18" charset="0"/>
              </a:rPr>
              <a:t> </a:t>
            </a:r>
            <a:r>
              <a:rPr lang="en-US" sz="2400" dirty="0" err="1">
                <a:latin typeface="Adobe Garamond Pro Bold" panose="02020702060506020403" pitchFamily="18" charset="0"/>
              </a:rPr>
              <a:t>bereaksi</a:t>
            </a:r>
            <a:r>
              <a:rPr lang="en-US" sz="2400" dirty="0">
                <a:latin typeface="Adobe Garamond Pro Bold" panose="02020702060506020403" pitchFamily="18" charset="0"/>
              </a:rPr>
              <a:t> </a:t>
            </a:r>
            <a:r>
              <a:rPr lang="en-US" sz="2400" dirty="0" err="1">
                <a:latin typeface="Adobe Garamond Pro Bold" panose="02020702060506020403" pitchFamily="18" charset="0"/>
              </a:rPr>
              <a:t>dan</a:t>
            </a:r>
            <a:r>
              <a:rPr lang="en-US" sz="2400" dirty="0">
                <a:latin typeface="Adobe Garamond Pro Bold" panose="02020702060506020403" pitchFamily="18" charset="0"/>
              </a:rPr>
              <a:t> </a:t>
            </a:r>
            <a:r>
              <a:rPr lang="en-US" sz="2400" dirty="0" err="1">
                <a:latin typeface="Adobe Garamond Pro Bold" panose="02020702060506020403" pitchFamily="18" charset="0"/>
              </a:rPr>
              <a:t>menyesuaikan</a:t>
            </a:r>
            <a:r>
              <a:rPr lang="en-US" sz="2400" dirty="0">
                <a:latin typeface="Adobe Garamond Pro Bold" panose="02020702060506020403" pitchFamily="18" charset="0"/>
              </a:rPr>
              <a:t> </a:t>
            </a:r>
            <a:r>
              <a:rPr lang="en-US" sz="2400" dirty="0" err="1">
                <a:latin typeface="Adobe Garamond Pro Bold" panose="02020702060506020403" pitchFamily="18" charset="0"/>
              </a:rPr>
              <a:t>diri</a:t>
            </a:r>
            <a:r>
              <a:rPr lang="en-US" sz="2400" dirty="0">
                <a:latin typeface="Adobe Garamond Pro Bold" panose="02020702060506020403" pitchFamily="18" charset="0"/>
              </a:rPr>
              <a:t> </a:t>
            </a:r>
            <a:r>
              <a:rPr lang="en-US" sz="2400" dirty="0" err="1">
                <a:latin typeface="Adobe Garamond Pro Bold" panose="02020702060506020403" pitchFamily="18" charset="0"/>
              </a:rPr>
              <a:t>dengan</a:t>
            </a:r>
            <a:r>
              <a:rPr lang="en-US" sz="2400" dirty="0">
                <a:latin typeface="Adobe Garamond Pro Bold" panose="02020702060506020403" pitchFamily="18" charset="0"/>
              </a:rPr>
              <a:t> </a:t>
            </a:r>
            <a:r>
              <a:rPr lang="en-US" sz="2400" dirty="0" err="1">
                <a:latin typeface="Adobe Garamond Pro Bold" panose="02020702060506020403" pitchFamily="18" charset="0"/>
              </a:rPr>
              <a:t>gerakan</a:t>
            </a:r>
            <a:r>
              <a:rPr lang="en-US" sz="2400" dirty="0">
                <a:latin typeface="Adobe Garamond Pro Bold" panose="02020702060506020403" pitchFamily="18" charset="0"/>
              </a:rPr>
              <a:t> </a:t>
            </a:r>
            <a:r>
              <a:rPr lang="en-US" sz="2400" dirty="0" err="1">
                <a:latin typeface="Adobe Garamond Pro Bold" panose="02020702060506020403" pitchFamily="18" charset="0"/>
              </a:rPr>
              <a:t>hewan</a:t>
            </a:r>
            <a:r>
              <a:rPr lang="en-US" sz="2400" dirty="0">
                <a:latin typeface="Adobe Garamond Pro Bold" panose="02020702060506020403" pitchFamily="18" charset="0"/>
              </a:rPr>
              <a:t> yang </a:t>
            </a:r>
            <a:r>
              <a:rPr lang="en-US" sz="2400" dirty="0" err="1">
                <a:latin typeface="Adobe Garamond Pro Bold" panose="02020702060506020403" pitchFamily="18" charset="0"/>
              </a:rPr>
              <a:t>ditungganginya</a:t>
            </a:r>
            <a:r>
              <a:rPr lang="en-US" sz="2400" dirty="0">
                <a:latin typeface="Adobe Garamond Pro Bold" panose="02020702060506020403" pitchFamily="18" charset="0"/>
              </a:rPr>
              <a:t>.</a:t>
            </a:r>
          </a:p>
        </p:txBody>
      </p:sp>
    </p:spTree>
    <p:extLst>
      <p:ext uri="{BB962C8B-B14F-4D97-AF65-F5344CB8AC3E}">
        <p14:creationId xmlns:p14="http://schemas.microsoft.com/office/powerpoint/2010/main" val="276279731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1" cy="5570756"/>
          </a:xfrm>
          <a:prstGeom prst="rect">
            <a:avLst/>
          </a:prstGeom>
        </p:spPr>
        <p:txBody>
          <a:bodyPr wrap="square">
            <a:spAutoFit/>
          </a:bodyPr>
          <a:lstStyle/>
          <a:p>
            <a:pPr algn="just"/>
            <a:r>
              <a:rPr lang="en-US" sz="2400" b="1" dirty="0">
                <a:latin typeface="Adobe Garamond Pro Bold" panose="02020702060506020403" pitchFamily="18" charset="0"/>
              </a:rPr>
              <a:t>9. </a:t>
            </a:r>
            <a:r>
              <a:rPr lang="en-US" sz="2400" b="1" dirty="0" err="1">
                <a:latin typeface="Adobe Garamond Pro Bold" panose="02020702060506020403" pitchFamily="18" charset="0"/>
              </a:rPr>
              <a:t>Terapi</a:t>
            </a:r>
            <a:r>
              <a:rPr lang="en-US" sz="2400" b="1" dirty="0">
                <a:latin typeface="Adobe Garamond Pro Bold" panose="02020702060506020403" pitchFamily="18" charset="0"/>
              </a:rPr>
              <a:t> </a:t>
            </a:r>
            <a:r>
              <a:rPr lang="en-US" sz="2400" b="1" dirty="0" err="1">
                <a:latin typeface="Adobe Garamond Pro Bold" panose="02020702060506020403" pitchFamily="18" charset="0"/>
              </a:rPr>
              <a:t>Intervensi</a:t>
            </a:r>
            <a:r>
              <a:rPr lang="en-US" sz="2400" b="1" dirty="0">
                <a:latin typeface="Adobe Garamond Pro Bold" panose="02020702060506020403" pitchFamily="18" charset="0"/>
              </a:rPr>
              <a:t> </a:t>
            </a:r>
            <a:r>
              <a:rPr lang="en-US" sz="2400" b="1" dirty="0" err="1">
                <a:latin typeface="Adobe Garamond Pro Bold" panose="02020702060506020403" pitchFamily="18" charset="0"/>
              </a:rPr>
              <a:t>Pengembangan</a:t>
            </a:r>
            <a:r>
              <a:rPr lang="en-US" sz="2400" b="1" dirty="0">
                <a:latin typeface="Adobe Garamond Pro Bold" panose="02020702060506020403" pitchFamily="18" charset="0"/>
              </a:rPr>
              <a:t> </a:t>
            </a:r>
            <a:r>
              <a:rPr lang="en-US" sz="2400" b="1" dirty="0" err="1" smtClean="0">
                <a:latin typeface="Adobe Garamond Pro Bold" panose="02020702060506020403" pitchFamily="18" charset="0"/>
              </a:rPr>
              <a:t>Hubungan</a:t>
            </a:r>
            <a:endParaRPr lang="en-US" sz="2400" b="1" dirty="0">
              <a:latin typeface="Adobe Garamond Pro Bold" panose="02020702060506020403" pitchFamily="18" charset="0"/>
            </a:endParaRPr>
          </a:p>
          <a:p>
            <a:pPr algn="just"/>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intervensi</a:t>
            </a:r>
            <a:r>
              <a:rPr lang="en-US" sz="2000" dirty="0">
                <a:latin typeface="Adobe Garamond Pro Bold" panose="02020702060506020403" pitchFamily="18" charset="0"/>
              </a:rPr>
              <a:t> </a:t>
            </a:r>
            <a:r>
              <a:rPr lang="en-US" sz="2000" dirty="0" err="1">
                <a:latin typeface="Adobe Garamond Pro Bold" panose="02020702060506020403" pitchFamily="18" charset="0"/>
              </a:rPr>
              <a:t>pengembangan</a:t>
            </a:r>
            <a:r>
              <a:rPr lang="en-US" sz="2000" dirty="0">
                <a:latin typeface="Adobe Garamond Pro Bold" panose="02020702060506020403" pitchFamily="18" charset="0"/>
              </a:rPr>
              <a:t> </a:t>
            </a:r>
            <a:r>
              <a:rPr lang="en-US" sz="2000" dirty="0" err="1">
                <a:latin typeface="Adobe Garamond Pro Bold" panose="02020702060506020403" pitchFamily="18" charset="0"/>
              </a:rPr>
              <a:t>hubungan</a:t>
            </a:r>
            <a:r>
              <a:rPr lang="en-US" sz="2000" dirty="0">
                <a:latin typeface="Adobe Garamond Pro Bold" panose="02020702060506020403" pitchFamily="18" charset="0"/>
              </a:rPr>
              <a:t> </a:t>
            </a:r>
            <a:r>
              <a:rPr lang="en-US" sz="2000" dirty="0" err="1">
                <a:latin typeface="Adobe Garamond Pro Bold" panose="02020702060506020403" pitchFamily="18" charset="0"/>
              </a:rPr>
              <a:t>bertujuan</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mengajarkan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agar </a:t>
            </a:r>
            <a:r>
              <a:rPr lang="en-US" sz="2000" dirty="0" err="1">
                <a:latin typeface="Adobe Garamond Pro Bold" panose="02020702060506020403" pitchFamily="18" charset="0"/>
              </a:rPr>
              <a:t>dapat</a:t>
            </a:r>
            <a:r>
              <a:rPr lang="en-US" sz="2000" dirty="0">
                <a:latin typeface="Adobe Garamond Pro Bold" panose="02020702060506020403" pitchFamily="18" charset="0"/>
              </a:rPr>
              <a:t> </a:t>
            </a:r>
            <a:r>
              <a:rPr lang="en-US" sz="2000" dirty="0" err="1">
                <a:latin typeface="Adobe Garamond Pro Bold" panose="02020702060506020403" pitchFamily="18" charset="0"/>
              </a:rPr>
              <a:t>berpikir</a:t>
            </a:r>
            <a:r>
              <a:rPr lang="en-US" sz="2000" dirty="0">
                <a:latin typeface="Adobe Garamond Pro Bold" panose="02020702060506020403" pitchFamily="18" charset="0"/>
              </a:rPr>
              <a:t> </a:t>
            </a:r>
            <a:r>
              <a:rPr lang="en-US" sz="2000" dirty="0" err="1">
                <a:latin typeface="Adobe Garamond Pro Bold" panose="02020702060506020403" pitchFamily="18" charset="0"/>
              </a:rPr>
              <a:t>lebih</a:t>
            </a:r>
            <a:r>
              <a:rPr lang="en-US" sz="2000" dirty="0">
                <a:latin typeface="Adobe Garamond Pro Bold" panose="02020702060506020403" pitchFamily="18" charset="0"/>
              </a:rPr>
              <a:t> </a:t>
            </a:r>
            <a:r>
              <a:rPr lang="en-US" sz="2000" dirty="0" err="1">
                <a:latin typeface="Adobe Garamond Pro Bold" panose="02020702060506020403" pitchFamily="18" charset="0"/>
              </a:rPr>
              <a:t>fleksibel</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pun </a:t>
            </a:r>
            <a:r>
              <a:rPr lang="en-US" sz="2000" dirty="0" err="1">
                <a:latin typeface="Adobe Garamond Pro Bold" panose="02020702060506020403" pitchFamily="18" charset="0"/>
              </a:rPr>
              <a:t>membuat</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terlibat</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hubungan</a:t>
            </a:r>
            <a:r>
              <a:rPr lang="en-US" sz="2000" dirty="0">
                <a:latin typeface="Adobe Garamond Pro Bold" panose="02020702060506020403" pitchFamily="18" charset="0"/>
              </a:rPr>
              <a:t> </a:t>
            </a:r>
            <a:r>
              <a:rPr lang="en-US" sz="2000" dirty="0" err="1">
                <a:latin typeface="Adobe Garamond Pro Bold" panose="02020702060506020403" pitchFamily="18" charset="0"/>
              </a:rPr>
              <a:t>sosial</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orang </a:t>
            </a:r>
            <a:r>
              <a:rPr lang="en-US" sz="2000" dirty="0" smtClean="0">
                <a:latin typeface="Adobe Garamond Pro Bold" panose="02020702060506020403" pitchFamily="18" charset="0"/>
              </a:rPr>
              <a:t>lain. </a:t>
            </a:r>
            <a:r>
              <a:rPr lang="en-US" sz="2000" dirty="0" err="1" smtClean="0">
                <a:latin typeface="Adobe Garamond Pro Bold" panose="02020702060506020403" pitchFamily="18" charset="0"/>
              </a:rPr>
              <a:t>Secara</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dimulai</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membantu</a:t>
            </a:r>
            <a:r>
              <a:rPr lang="en-US" sz="2000" dirty="0">
                <a:latin typeface="Adobe Garamond Pro Bold" panose="02020702060506020403" pitchFamily="18" charset="0"/>
              </a:rPr>
              <a:t> </a:t>
            </a:r>
            <a:r>
              <a:rPr lang="en-US" sz="2000" dirty="0" err="1">
                <a:latin typeface="Adobe Garamond Pro Bold" panose="02020702060506020403" pitchFamily="18" charset="0"/>
              </a:rPr>
              <a:t>mengembangkan</a:t>
            </a:r>
            <a:r>
              <a:rPr lang="en-US" sz="2000" dirty="0">
                <a:latin typeface="Adobe Garamond Pro Bold" panose="02020702060506020403" pitchFamily="18" charset="0"/>
              </a:rPr>
              <a:t> </a:t>
            </a:r>
            <a:r>
              <a:rPr lang="en-US" sz="2000" dirty="0" err="1">
                <a:latin typeface="Adobe Garamond Pro Bold" panose="02020702060506020403" pitchFamily="18" charset="0"/>
              </a:rPr>
              <a:t>hubungan</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orangtuanya</a:t>
            </a:r>
            <a:r>
              <a:rPr lang="en-US" sz="2000" dirty="0">
                <a:latin typeface="Adobe Garamond Pro Bold" panose="02020702060506020403" pitchFamily="18" charset="0"/>
              </a:rPr>
              <a:t>. </a:t>
            </a:r>
            <a:r>
              <a:rPr lang="en-US" sz="2000" dirty="0" err="1">
                <a:latin typeface="Adobe Garamond Pro Bold" panose="02020702060506020403" pitchFamily="18" charset="0"/>
              </a:rPr>
              <a:t>Oleh</a:t>
            </a:r>
            <a:r>
              <a:rPr lang="en-US" sz="2000" dirty="0">
                <a:latin typeface="Adobe Garamond Pro Bold" panose="02020702060506020403" pitchFamily="18" charset="0"/>
              </a:rPr>
              <a:t> </a:t>
            </a:r>
            <a:r>
              <a:rPr lang="en-US" sz="2000" dirty="0" err="1">
                <a:latin typeface="Adobe Garamond Pro Bold" panose="02020702060506020403" pitchFamily="18" charset="0"/>
              </a:rPr>
              <a:t>karena</a:t>
            </a:r>
            <a:r>
              <a:rPr lang="en-US" sz="2000" dirty="0">
                <a:latin typeface="Adobe Garamond Pro Bold" panose="02020702060506020403" pitchFamily="18" charset="0"/>
              </a:rPr>
              <a:t> </a:t>
            </a:r>
            <a:r>
              <a:rPr lang="en-US" sz="2000" dirty="0" err="1">
                <a:latin typeface="Adobe Garamond Pro Bold" panose="02020702060506020403" pitchFamily="18" charset="0"/>
              </a:rPr>
              <a:t>itu</a:t>
            </a:r>
            <a:r>
              <a:rPr lang="en-US" sz="2000" dirty="0">
                <a:latin typeface="Adobe Garamond Pro Bold" panose="02020702060506020403" pitchFamily="18" charset="0"/>
              </a:rPr>
              <a:t>, </a:t>
            </a:r>
            <a:r>
              <a:rPr lang="en-US" sz="2000" dirty="0" err="1">
                <a:latin typeface="Adobe Garamond Pro Bold" panose="02020702060506020403" pitchFamily="18" charset="0"/>
              </a:rPr>
              <a:t>peran</a:t>
            </a:r>
            <a:r>
              <a:rPr lang="en-US" sz="2000" dirty="0">
                <a:latin typeface="Adobe Garamond Pro Bold" panose="02020702060506020403" pitchFamily="18" charset="0"/>
              </a:rPr>
              <a:t> </a:t>
            </a:r>
            <a:r>
              <a:rPr lang="en-US" sz="2000" dirty="0" err="1">
                <a:latin typeface="Adobe Garamond Pro Bold" panose="02020702060506020403" pitchFamily="18" charset="0"/>
              </a:rPr>
              <a:t>orangtua</a:t>
            </a:r>
            <a:r>
              <a:rPr lang="en-US" sz="2000" dirty="0">
                <a:latin typeface="Adobe Garamond Pro Bold" panose="02020702060506020403" pitchFamily="18" charset="0"/>
              </a:rPr>
              <a:t> </a:t>
            </a:r>
            <a:r>
              <a:rPr lang="en-US" sz="2000" dirty="0" err="1">
                <a:latin typeface="Adobe Garamond Pro Bold" panose="02020702060506020403" pitchFamily="18" charset="0"/>
              </a:rPr>
              <a:t>sangat</a:t>
            </a:r>
            <a:r>
              <a:rPr lang="en-US" sz="2000" dirty="0">
                <a:latin typeface="Adobe Garamond Pro Bold" panose="02020702060506020403" pitchFamily="18" charset="0"/>
              </a:rPr>
              <a:t> </a:t>
            </a:r>
            <a:r>
              <a:rPr lang="en-US" sz="2000" dirty="0" err="1">
                <a:latin typeface="Adobe Garamond Pro Bold" panose="02020702060506020403" pitchFamily="18" charset="0"/>
              </a:rPr>
              <a:t>penting</a:t>
            </a:r>
            <a:r>
              <a:rPr lang="en-US" sz="2000" dirty="0">
                <a:latin typeface="Adobe Garamond Pro Bold" panose="02020702060506020403" pitchFamily="18" charset="0"/>
              </a:rPr>
              <a:t> </a:t>
            </a:r>
            <a:r>
              <a:rPr lang="en-US" sz="2000" dirty="0" err="1">
                <a:latin typeface="Adobe Garamond Pro Bold" panose="02020702060506020403" pitchFamily="18" charset="0"/>
              </a:rPr>
              <a:t>pada</a:t>
            </a:r>
            <a:r>
              <a:rPr lang="en-US" sz="2000" dirty="0">
                <a:latin typeface="Adobe Garamond Pro Bold" panose="02020702060506020403" pitchFamily="18" charset="0"/>
              </a:rPr>
              <a:t> </a:t>
            </a:r>
            <a:r>
              <a:rPr lang="en-US" sz="2000" dirty="0" err="1">
                <a:latin typeface="Adobe Garamond Pro Bold" panose="02020702060506020403" pitchFamily="18" charset="0"/>
              </a:rPr>
              <a:t>kesuksesan</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a:t>
            </a:r>
          </a:p>
          <a:p>
            <a:pPr algn="just"/>
            <a:endParaRPr lang="en-US" sz="2000" b="1" dirty="0" smtClean="0">
              <a:solidFill>
                <a:srgbClr val="181B1E"/>
              </a:solidFill>
              <a:latin typeface="Adobe Garamond Pro Bold" panose="02020702060506020403" pitchFamily="18" charset="0"/>
            </a:endParaRPr>
          </a:p>
          <a:p>
            <a:pPr algn="just"/>
            <a:r>
              <a:rPr lang="en-US" sz="2400" b="1" dirty="0" smtClean="0">
                <a:solidFill>
                  <a:srgbClr val="181B1E"/>
                </a:solidFill>
                <a:latin typeface="Adobe Garamond Pro Bold" panose="02020702060506020403" pitchFamily="18" charset="0"/>
              </a:rPr>
              <a:t>10</a:t>
            </a:r>
            <a:r>
              <a:rPr lang="en-US" sz="2400" b="1" dirty="0">
                <a:solidFill>
                  <a:srgbClr val="181B1E"/>
                </a:solidFill>
                <a:latin typeface="Adobe Garamond Pro Bold" panose="02020702060506020403" pitchFamily="18" charset="0"/>
              </a:rPr>
              <a:t>. </a:t>
            </a:r>
            <a:r>
              <a:rPr lang="en-US" sz="2400" b="1" dirty="0" err="1">
                <a:solidFill>
                  <a:srgbClr val="181B1E"/>
                </a:solidFill>
                <a:latin typeface="Adobe Garamond Pro Bold" panose="02020702060506020403" pitchFamily="18" charset="0"/>
              </a:rPr>
              <a:t>Terapi</a:t>
            </a:r>
            <a:r>
              <a:rPr lang="en-US" sz="2400" b="1" dirty="0">
                <a:solidFill>
                  <a:srgbClr val="181B1E"/>
                </a:solidFill>
                <a:latin typeface="Adobe Garamond Pro Bold" panose="02020702060506020403" pitchFamily="18" charset="0"/>
              </a:rPr>
              <a:t> Sensory Integration and </a:t>
            </a:r>
            <a:r>
              <a:rPr lang="en-US" sz="2400" b="1" dirty="0" smtClean="0">
                <a:solidFill>
                  <a:srgbClr val="181B1E"/>
                </a:solidFill>
                <a:latin typeface="Adobe Garamond Pro Bold" panose="02020702060506020403" pitchFamily="18" charset="0"/>
              </a:rPr>
              <a:t>Related</a:t>
            </a:r>
          </a:p>
          <a:p>
            <a:pPr algn="just"/>
            <a:r>
              <a:rPr lang="en-US" sz="2000" dirty="0" err="1">
                <a:latin typeface="Adobe Garamond Pro Bold" panose="02020702060506020403" pitchFamily="18" charset="0"/>
              </a:rPr>
              <a: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akan</a:t>
            </a:r>
            <a:r>
              <a:rPr lang="en-US" sz="2000" dirty="0">
                <a:latin typeface="Adobe Garamond Pro Bold" panose="02020702060506020403" pitchFamily="18" charset="0"/>
              </a:rPr>
              <a:t> </a:t>
            </a:r>
            <a:r>
              <a:rPr lang="en-US" sz="2000" dirty="0" err="1">
                <a:latin typeface="Adobe Garamond Pro Bold" panose="02020702060506020403" pitchFamily="18" charset="0"/>
              </a:rPr>
              <a:t>melatih</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meregulasi</a:t>
            </a:r>
            <a:r>
              <a:rPr lang="en-US" sz="2000" dirty="0">
                <a:latin typeface="Adobe Garamond Pro Bold" panose="02020702060506020403" pitchFamily="18" charset="0"/>
              </a:rPr>
              <a:t> </a:t>
            </a:r>
            <a:r>
              <a:rPr lang="en-US" sz="2000" dirty="0" err="1">
                <a:latin typeface="Adobe Garamond Pro Bold" panose="02020702060506020403" pitchFamily="18" charset="0"/>
              </a:rPr>
              <a:t>reaksi</a:t>
            </a:r>
            <a:r>
              <a:rPr lang="en-US" sz="2000" dirty="0">
                <a:latin typeface="Adobe Garamond Pro Bold" panose="02020702060506020403" pitchFamily="18" charset="0"/>
              </a:rPr>
              <a:t> </a:t>
            </a:r>
            <a:r>
              <a:rPr lang="en-US" sz="2000" dirty="0" err="1">
                <a:latin typeface="Adobe Garamond Pro Bold" panose="02020702060506020403" pitchFamily="18" charset="0"/>
              </a:rPr>
              <a:t>mereka</a:t>
            </a:r>
            <a:r>
              <a:rPr lang="en-US" sz="2000" dirty="0">
                <a:latin typeface="Adobe Garamond Pro Bold" panose="02020702060506020403" pitchFamily="18" charset="0"/>
              </a:rPr>
              <a:t> </a:t>
            </a:r>
            <a:r>
              <a:rPr lang="en-US" sz="2000" dirty="0" err="1">
                <a:latin typeface="Adobe Garamond Pro Bold" panose="02020702060506020403" pitchFamily="18" charset="0"/>
              </a:rPr>
              <a:t>terhadap</a:t>
            </a:r>
            <a:r>
              <a:rPr lang="en-US" sz="2000" dirty="0">
                <a:latin typeface="Adobe Garamond Pro Bold" panose="02020702060506020403" pitchFamily="18" charset="0"/>
              </a:rPr>
              <a:t> </a:t>
            </a:r>
            <a:r>
              <a:rPr lang="en-US" sz="2000" dirty="0" err="1">
                <a:latin typeface="Adobe Garamond Pro Bold" panose="02020702060506020403" pitchFamily="18" charset="0"/>
              </a:rPr>
              <a:t>stimulasi</a:t>
            </a:r>
            <a:r>
              <a:rPr lang="en-US" sz="2000" dirty="0">
                <a:latin typeface="Adobe Garamond Pro Bold" panose="02020702060506020403" pitchFamily="18" charset="0"/>
              </a:rPr>
              <a:t> </a:t>
            </a:r>
            <a:r>
              <a:rPr lang="en-US" sz="2000" dirty="0" err="1">
                <a:latin typeface="Adobe Garamond Pro Bold" panose="02020702060506020403" pitchFamily="18" charset="0"/>
              </a:rPr>
              <a:t>eksternal</a:t>
            </a:r>
            <a:r>
              <a:rPr lang="en-US" sz="2000" dirty="0">
                <a:latin typeface="Adobe Garamond Pro Bold" panose="02020702060506020403" pitchFamily="18" charset="0"/>
              </a:rPr>
              <a:t>. </a:t>
            </a:r>
            <a:r>
              <a:rPr lang="en-US" sz="2000" dirty="0" err="1">
                <a:latin typeface="Adobe Garamond Pro Bold" panose="02020702060506020403" pitchFamily="18" charset="0"/>
              </a:rPr>
              <a:t>Misalnya</a:t>
            </a:r>
            <a:r>
              <a:rPr lang="en-US" sz="2000" dirty="0">
                <a:latin typeface="Adobe Garamond Pro Bold" panose="02020702060506020403" pitchFamily="18" charset="0"/>
              </a:rPr>
              <a:t>, </a:t>
            </a:r>
            <a:r>
              <a:rPr lang="en-US" sz="2000" dirty="0" err="1">
                <a:latin typeface="Adobe Garamond Pro Bold" panose="02020702060506020403" pitchFamily="18" charset="0"/>
              </a:rPr>
              <a:t>ketika</a:t>
            </a:r>
            <a:r>
              <a:rPr lang="en-US" sz="2000" dirty="0">
                <a:latin typeface="Adobe Garamond Pro Bold" panose="02020702060506020403" pitchFamily="18" charset="0"/>
              </a:rPr>
              <a:t> </a:t>
            </a:r>
            <a:r>
              <a:rPr lang="en-US" sz="2000" dirty="0" err="1">
                <a:latin typeface="Adobe Garamond Pro Bold" panose="02020702060506020403" pitchFamily="18" charset="0"/>
              </a:rPr>
              <a:t>anak-anak</a:t>
            </a:r>
            <a:r>
              <a:rPr lang="en-US" sz="2000" dirty="0">
                <a:latin typeface="Adobe Garamond Pro Bold" panose="02020702060506020403" pitchFamily="18" charset="0"/>
              </a:rPr>
              <a:t> </a:t>
            </a:r>
            <a:r>
              <a:rPr lang="en-US" sz="2000" dirty="0" err="1">
                <a:latin typeface="Adobe Garamond Pro Bold" panose="02020702060506020403" pitchFamily="18" charset="0"/>
              </a:rPr>
              <a:t>sangat</a:t>
            </a:r>
            <a:r>
              <a:rPr lang="en-US" sz="2000" dirty="0">
                <a:latin typeface="Adobe Garamond Pro Bold" panose="02020702060506020403" pitchFamily="18" charset="0"/>
              </a:rPr>
              <a:t> </a:t>
            </a:r>
            <a:r>
              <a:rPr lang="en-US" sz="2000" dirty="0" err="1">
                <a:latin typeface="Adobe Garamond Pro Bold" panose="02020702060506020403" pitchFamily="18" charset="0"/>
              </a:rPr>
              <a:t>sensitif</a:t>
            </a:r>
            <a:r>
              <a:rPr lang="en-US" sz="2000" dirty="0">
                <a:latin typeface="Adobe Garamond Pro Bold" panose="02020702060506020403" pitchFamily="18" charset="0"/>
              </a:rPr>
              <a:t> </a:t>
            </a:r>
            <a:r>
              <a:rPr lang="en-US" sz="2000" dirty="0" err="1">
                <a:latin typeface="Adobe Garamond Pro Bold" panose="02020702060506020403" pitchFamily="18" charset="0"/>
              </a:rPr>
              <a:t>terhadap</a:t>
            </a:r>
            <a:r>
              <a:rPr lang="en-US" sz="2000" dirty="0">
                <a:latin typeface="Adobe Garamond Pro Bold" panose="02020702060506020403" pitchFamily="18" charset="0"/>
              </a:rPr>
              <a:t> </a:t>
            </a:r>
            <a:r>
              <a:rPr lang="en-US" sz="2000" dirty="0" err="1">
                <a:latin typeface="Adobe Garamond Pro Bold" panose="02020702060506020403" pitchFamily="18" charset="0"/>
              </a:rPr>
              <a:t>sentuhan</a:t>
            </a:r>
            <a:r>
              <a:rPr lang="en-US" sz="2000" dirty="0">
                <a:latin typeface="Adobe Garamond Pro Bold" panose="02020702060506020403" pitchFamily="18" charset="0"/>
              </a:rPr>
              <a:t>, </a:t>
            </a:r>
            <a:r>
              <a:rPr lang="en-US" sz="2000" dirty="0" err="1">
                <a:latin typeface="Adobe Garamond Pro Bold" panose="02020702060506020403" pitchFamily="18" charset="0"/>
              </a:rPr>
              <a:t>maka</a:t>
            </a:r>
            <a:r>
              <a:rPr lang="en-US" sz="2000" dirty="0">
                <a:latin typeface="Adobe Garamond Pro Bold" panose="02020702060506020403" pitchFamily="18" charset="0"/>
              </a:rPr>
              <a:t> </a:t>
            </a:r>
            <a:r>
              <a:rPr lang="en-US" sz="2000" dirty="0" err="1">
                <a:latin typeface="Adobe Garamond Pro Bold" panose="02020702060506020403" pitchFamily="18" charset="0"/>
              </a:rPr>
              <a:t>terapis</a:t>
            </a:r>
            <a:r>
              <a:rPr lang="en-US" sz="2000" dirty="0">
                <a:latin typeface="Adobe Garamond Pro Bold" panose="02020702060506020403" pitchFamily="18" charset="0"/>
              </a:rPr>
              <a:t> </a:t>
            </a:r>
            <a:r>
              <a:rPr lang="en-US" sz="2000" dirty="0" err="1">
                <a:latin typeface="Adobe Garamond Pro Bold" panose="02020702060506020403" pitchFamily="18" charset="0"/>
              </a:rPr>
              <a:t>akan</a:t>
            </a:r>
            <a:r>
              <a:rPr lang="en-US" sz="2000" dirty="0">
                <a:latin typeface="Adobe Garamond Pro Bold" panose="02020702060506020403" pitchFamily="18" charset="0"/>
              </a:rPr>
              <a:t> </a:t>
            </a:r>
            <a:r>
              <a:rPr lang="en-US" sz="2000" dirty="0" err="1">
                <a:latin typeface="Adobe Garamond Pro Bold" panose="02020702060506020403" pitchFamily="18" charset="0"/>
              </a:rPr>
              <a:t>memberikan</a:t>
            </a:r>
            <a:r>
              <a:rPr lang="en-US" sz="2000" dirty="0">
                <a:latin typeface="Adobe Garamond Pro Bold" panose="02020702060506020403" pitchFamily="18" charset="0"/>
              </a:rPr>
              <a:t> </a:t>
            </a:r>
            <a:r>
              <a:rPr lang="en-US" sz="2000" dirty="0" err="1">
                <a:latin typeface="Adobe Garamond Pro Bold" panose="02020702060506020403" pitchFamily="18" charset="0"/>
              </a:rPr>
              <a:t>berbagai</a:t>
            </a:r>
            <a:r>
              <a:rPr lang="en-US" sz="2000" dirty="0">
                <a:latin typeface="Adobe Garamond Pro Bold" panose="02020702060506020403" pitchFamily="18" charset="0"/>
              </a:rPr>
              <a:t> </a:t>
            </a:r>
            <a:r>
              <a:rPr lang="en-US" sz="2000" dirty="0" err="1">
                <a:latin typeface="Adobe Garamond Pro Bold" panose="02020702060506020403" pitchFamily="18" charset="0"/>
              </a:rPr>
              <a:t>rangsangan</a:t>
            </a:r>
            <a:r>
              <a:rPr lang="en-US" sz="2000" dirty="0">
                <a:latin typeface="Adobe Garamond Pro Bold" panose="02020702060506020403" pitchFamily="18" charset="0"/>
              </a:rPr>
              <a:t> </a:t>
            </a:r>
            <a:r>
              <a:rPr lang="en-US" sz="2000" dirty="0" err="1">
                <a:latin typeface="Adobe Garamond Pro Bold" panose="02020702060506020403" pitchFamily="18" charset="0"/>
              </a:rPr>
              <a:t>sentuhan</a:t>
            </a:r>
            <a:r>
              <a:rPr lang="en-US" sz="2000" dirty="0">
                <a:latin typeface="Adobe Garamond Pro Bold" panose="02020702060506020403" pitchFamily="18" charset="0"/>
              </a:rPr>
              <a:t> agar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terbiasa</a:t>
            </a:r>
            <a:r>
              <a:rPr lang="en-US" sz="2000" dirty="0" smtClean="0">
                <a:latin typeface="Adobe Garamond Pro Bold" panose="02020702060506020403" pitchFamily="18" charset="0"/>
              </a:rPr>
              <a:t>.</a:t>
            </a:r>
          </a:p>
          <a:p>
            <a:pPr algn="just"/>
            <a:endParaRPr lang="en-US" sz="2000" dirty="0" smtClean="0">
              <a:latin typeface="Adobe Garamond Pro Bold" panose="02020702060506020403" pitchFamily="18" charset="0"/>
            </a:endParaRPr>
          </a:p>
          <a:p>
            <a:pPr algn="just"/>
            <a:r>
              <a:rPr lang="en-US" sz="2400" b="1" dirty="0">
                <a:latin typeface="Adobe Garamond Pro Bold" panose="02020702060506020403" pitchFamily="18" charset="0"/>
              </a:rPr>
              <a:t>11. </a:t>
            </a:r>
            <a:r>
              <a:rPr lang="en-US" sz="2400" b="1" dirty="0" err="1">
                <a:latin typeface="Adobe Garamond Pro Bold" panose="02020702060506020403" pitchFamily="18" charset="0"/>
              </a:rPr>
              <a:t>Terapi</a:t>
            </a:r>
            <a:r>
              <a:rPr lang="en-US" sz="2400" b="1" dirty="0">
                <a:latin typeface="Adobe Garamond Pro Bold" panose="02020702060506020403" pitchFamily="18" charset="0"/>
              </a:rPr>
              <a:t> </a:t>
            </a:r>
            <a:r>
              <a:rPr lang="en-US" sz="2400" b="1" dirty="0" err="1" smtClean="0">
                <a:latin typeface="Adobe Garamond Pro Bold" panose="02020702060506020403" pitchFamily="18" charset="0"/>
              </a:rPr>
              <a:t>Perhatian</a:t>
            </a:r>
            <a:endParaRPr lang="en-US" sz="2400" b="1" dirty="0" smtClean="0">
              <a:latin typeface="Adobe Garamond Pro Bold" panose="02020702060506020403" pitchFamily="18" charset="0"/>
            </a:endParaRPr>
          </a:p>
          <a:p>
            <a:pPr algn="just"/>
            <a:r>
              <a:rPr lang="en-US" sz="2000" dirty="0">
                <a:latin typeface="Adobe Garamond Pro Bold" panose="02020702060506020403" pitchFamily="18" charset="0"/>
              </a:rPr>
              <a:t>Salah </a:t>
            </a:r>
            <a:r>
              <a:rPr lang="en-US" sz="2000" dirty="0" err="1">
                <a:latin typeface="Adobe Garamond Pro Bold" panose="02020702060506020403" pitchFamily="18" charset="0"/>
              </a:rPr>
              <a:t>satu</a:t>
            </a:r>
            <a:r>
              <a:rPr lang="en-US" sz="2000" dirty="0">
                <a:latin typeface="Adobe Garamond Pro Bold" panose="02020702060506020403" pitchFamily="18" charset="0"/>
              </a:rPr>
              <a:t> </a:t>
            </a:r>
            <a:r>
              <a:rPr lang="en-US" sz="2000" dirty="0" err="1">
                <a:latin typeface="Adobe Garamond Pro Bold" panose="02020702060506020403" pitchFamily="18" charset="0"/>
              </a:rPr>
              <a:t>masalah</a:t>
            </a:r>
            <a:r>
              <a:rPr lang="en-US" sz="2000" dirty="0">
                <a:latin typeface="Adobe Garamond Pro Bold" panose="02020702060506020403" pitchFamily="18" charset="0"/>
              </a:rPr>
              <a:t> </a:t>
            </a:r>
            <a:r>
              <a:rPr lang="en-US" sz="2000" dirty="0" err="1">
                <a:latin typeface="Adobe Garamond Pro Bold" panose="02020702060506020403" pitchFamily="18" charset="0"/>
              </a:rPr>
              <a:t>dari</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berkebutuhan</a:t>
            </a:r>
            <a:r>
              <a:rPr lang="en-US" sz="2000" dirty="0">
                <a:latin typeface="Adobe Garamond Pro Bold" panose="02020702060506020403" pitchFamily="18" charset="0"/>
              </a:rPr>
              <a:t> </a:t>
            </a:r>
            <a:r>
              <a:rPr lang="en-US" sz="2000" dirty="0" err="1">
                <a:latin typeface="Adobe Garamond Pro Bold" panose="02020702060506020403" pitchFamily="18" charset="0"/>
              </a:rPr>
              <a:t>khusus</a:t>
            </a:r>
            <a:r>
              <a:rPr lang="en-US" sz="2000" dirty="0">
                <a:latin typeface="Adobe Garamond Pro Bold" panose="02020702060506020403" pitchFamily="18" charset="0"/>
              </a:rPr>
              <a:t> </a:t>
            </a:r>
            <a:r>
              <a:rPr lang="en-US" sz="2000" dirty="0" err="1">
                <a:latin typeface="Adobe Garamond Pro Bold" panose="02020702060506020403" pitchFamily="18" charset="0"/>
              </a:rPr>
              <a:t>adalah</a:t>
            </a:r>
            <a:r>
              <a:rPr lang="en-US" sz="2000" dirty="0">
                <a:latin typeface="Adobe Garamond Pro Bold" panose="02020702060506020403" pitchFamily="18" charset="0"/>
              </a:rPr>
              <a:t> </a:t>
            </a:r>
            <a:r>
              <a:rPr lang="en-US" sz="2000" dirty="0" err="1">
                <a:latin typeface="Adobe Garamond Pro Bold" panose="02020702060506020403" pitchFamily="18" charset="0"/>
              </a:rPr>
              <a:t>kesulitan</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fokus</a:t>
            </a:r>
            <a:r>
              <a:rPr lang="en-US" sz="2000" dirty="0">
                <a:latin typeface="Adobe Garamond Pro Bold" panose="02020702060506020403" pitchFamily="18" charset="0"/>
              </a:rPr>
              <a:t> </a:t>
            </a:r>
            <a:r>
              <a:rPr lang="en-US" sz="2000" dirty="0" err="1">
                <a:latin typeface="Adobe Garamond Pro Bold" panose="02020702060506020403" pitchFamily="18" charset="0"/>
              </a:rPr>
              <a:t>terhadap</a:t>
            </a:r>
            <a:r>
              <a:rPr lang="en-US" sz="2000" dirty="0">
                <a:latin typeface="Adobe Garamond Pro Bold" panose="02020702060506020403" pitchFamily="18" charset="0"/>
              </a:rPr>
              <a:t> </a:t>
            </a:r>
            <a:r>
              <a:rPr lang="en-US" sz="2000" dirty="0" err="1">
                <a:latin typeface="Adobe Garamond Pro Bold" panose="02020702060506020403" pitchFamily="18" charset="0"/>
              </a:rPr>
              <a:t>suatu</a:t>
            </a:r>
            <a:r>
              <a:rPr lang="en-US" sz="2000" dirty="0">
                <a:latin typeface="Adobe Garamond Pro Bold" panose="02020702060506020403" pitchFamily="18" charset="0"/>
              </a:rPr>
              <a:t> </a:t>
            </a:r>
            <a:r>
              <a:rPr lang="en-US" sz="2000" dirty="0" err="1">
                <a:latin typeface="Adobe Garamond Pro Bold" panose="02020702060506020403" pitchFamily="18" charset="0"/>
              </a:rPr>
              <a:t>objek</a:t>
            </a:r>
            <a:r>
              <a:rPr lang="en-US" sz="2000" dirty="0">
                <a:latin typeface="Adobe Garamond Pro Bold" panose="02020702060506020403" pitchFamily="18" charset="0"/>
              </a:rPr>
              <a:t>, area, </a:t>
            </a:r>
            <a:r>
              <a:rPr lang="en-US" sz="2000" dirty="0" err="1">
                <a:latin typeface="Adobe Garamond Pro Bold" panose="02020702060506020403" pitchFamily="18" charset="0"/>
              </a:rPr>
              <a:t>atau</a:t>
            </a:r>
            <a:r>
              <a:rPr lang="en-US" sz="2000" dirty="0">
                <a:latin typeface="Adobe Garamond Pro Bold" panose="02020702060506020403" pitchFamily="18" charset="0"/>
              </a:rPr>
              <a:t> orang </a:t>
            </a:r>
            <a:r>
              <a:rPr lang="en-US" sz="2000" dirty="0" smtClean="0">
                <a:latin typeface="Adobe Garamond Pro Bold" panose="02020702060506020403" pitchFamily="18" charset="0"/>
              </a:rPr>
              <a:t>lain. </a:t>
            </a:r>
            <a:r>
              <a:rPr lang="en-US" sz="2000" dirty="0" err="1" smtClean="0">
                <a:latin typeface="Adobe Garamond Pro Bold" panose="02020702060506020403" pitchFamily="18" charset="0"/>
              </a:rPr>
              <a:t>Guna</a:t>
            </a:r>
            <a:r>
              <a:rPr lang="en-US" sz="2000" dirty="0" smtClean="0">
                <a:latin typeface="Adobe Garamond Pro Bold" panose="02020702060506020403" pitchFamily="18" charset="0"/>
              </a:rPr>
              <a:t> </a:t>
            </a:r>
            <a:r>
              <a:rPr lang="en-US" sz="2000" dirty="0" err="1">
                <a:latin typeface="Adobe Garamond Pro Bold" panose="02020702060506020403" pitchFamily="18" charset="0"/>
              </a:rPr>
              <a:t>mengatasi</a:t>
            </a:r>
            <a:r>
              <a:rPr lang="en-US" sz="2000" dirty="0">
                <a:latin typeface="Adobe Garamond Pro Bold" panose="02020702060506020403" pitchFamily="18" charset="0"/>
              </a:rPr>
              <a:t> </a:t>
            </a:r>
            <a:r>
              <a:rPr lang="en-US" sz="2000" dirty="0" err="1">
                <a:latin typeface="Adobe Garamond Pro Bold" panose="02020702060506020403" pitchFamily="18" charset="0"/>
              </a:rPr>
              <a:t>kondisi</a:t>
            </a:r>
            <a:r>
              <a:rPr lang="en-US" sz="2000" dirty="0">
                <a:latin typeface="Adobe Garamond Pro Bold" panose="02020702060506020403" pitchFamily="18" charset="0"/>
              </a:rPr>
              <a:t> </a:t>
            </a:r>
            <a:r>
              <a:rPr lang="en-US" sz="2000" dirty="0" err="1">
                <a:latin typeface="Adobe Garamond Pro Bold" panose="02020702060506020403" pitchFamily="18" charset="0"/>
              </a:rPr>
              <a:t>tersebut</a:t>
            </a:r>
            <a:r>
              <a:rPr lang="en-US" sz="2000" dirty="0">
                <a:latin typeface="Adobe Garamond Pro Bold" panose="02020702060506020403" pitchFamily="18" charset="0"/>
              </a:rPr>
              <a:t>, </a:t>
            </a:r>
            <a:r>
              <a:rPr lang="en-US" sz="2000" dirty="0" err="1">
                <a:latin typeface="Adobe Garamond Pro Bold" panose="02020702060506020403" pitchFamily="18" charset="0"/>
              </a:rPr>
              <a:t>anak</a:t>
            </a:r>
            <a:r>
              <a:rPr lang="en-US" sz="2000" dirty="0">
                <a:latin typeface="Adobe Garamond Pro Bold" panose="02020702060506020403" pitchFamily="18" charset="0"/>
              </a:rPr>
              <a:t> </a:t>
            </a:r>
            <a:r>
              <a:rPr lang="en-US" sz="2000" dirty="0" err="1">
                <a:latin typeface="Adobe Garamond Pro Bold" panose="02020702060506020403" pitchFamily="18" charset="0"/>
              </a:rPr>
              <a:t>perlu</a:t>
            </a:r>
            <a:r>
              <a:rPr lang="en-US" sz="2000" dirty="0">
                <a:latin typeface="Adobe Garamond Pro Bold" panose="02020702060506020403" pitchFamily="18" charset="0"/>
              </a:rPr>
              <a:t> </a:t>
            </a:r>
            <a:r>
              <a:rPr lang="en-US" sz="2000" dirty="0" err="1">
                <a:latin typeface="Adobe Garamond Pro Bold" panose="02020702060506020403" pitchFamily="18" charset="0"/>
              </a:rPr>
              <a:t>mendapat</a:t>
            </a:r>
            <a:r>
              <a:rPr lang="en-US" sz="2000" dirty="0">
                <a:latin typeface="Adobe Garamond Pro Bold" panose="02020702060506020403" pitchFamily="18" charset="0"/>
              </a:rPr>
              <a:t>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perhatian</a:t>
            </a:r>
            <a:r>
              <a:rPr lang="en-US" sz="2000" dirty="0">
                <a:latin typeface="Adobe Garamond Pro Bold" panose="02020702060506020403" pitchFamily="18" charset="0"/>
              </a:rPr>
              <a:t> </a:t>
            </a:r>
            <a:r>
              <a:rPr lang="en-US" sz="2000" dirty="0" err="1">
                <a:latin typeface="Adobe Garamond Pro Bold" panose="02020702060506020403" pitchFamily="18" charset="0"/>
              </a:rPr>
              <a:t>atau</a:t>
            </a:r>
            <a:r>
              <a:rPr lang="en-US" sz="2000" dirty="0">
                <a:latin typeface="Adobe Garamond Pro Bold" panose="02020702060506020403" pitchFamily="18" charset="0"/>
              </a:rPr>
              <a:t> </a:t>
            </a:r>
            <a:r>
              <a:rPr lang="en-US" sz="2000" i="1" dirty="0">
                <a:latin typeface="Adobe Garamond Pro Bold" panose="02020702060506020403" pitchFamily="18" charset="0"/>
              </a:rPr>
              <a:t>Joint Attention Therapy. </a:t>
            </a:r>
            <a:r>
              <a:rPr lang="en-US" sz="2000" dirty="0" err="1">
                <a:latin typeface="Adobe Garamond Pro Bold" panose="02020702060506020403" pitchFamily="18" charset="0"/>
              </a:rPr>
              <a:t>Terapi</a:t>
            </a:r>
            <a:r>
              <a:rPr lang="en-US" sz="2000" dirty="0">
                <a:latin typeface="Adobe Garamond Pro Bold" panose="02020702060506020403" pitchFamily="18" charset="0"/>
              </a:rPr>
              <a:t> </a:t>
            </a:r>
            <a:r>
              <a:rPr lang="en-US" sz="2000" dirty="0" err="1">
                <a:latin typeface="Adobe Garamond Pro Bold" panose="02020702060506020403" pitchFamily="18" charset="0"/>
              </a:rPr>
              <a:t>ini</a:t>
            </a:r>
            <a:r>
              <a:rPr lang="en-US" sz="2000" dirty="0">
                <a:latin typeface="Adobe Garamond Pro Bold" panose="02020702060506020403" pitchFamily="18" charset="0"/>
              </a:rPr>
              <a:t> </a:t>
            </a:r>
            <a:r>
              <a:rPr lang="en-US" sz="2000" dirty="0" err="1">
                <a:latin typeface="Adobe Garamond Pro Bold" panose="02020702060506020403" pitchFamily="18" charset="0"/>
              </a:rPr>
              <a:t>berfokus</a:t>
            </a:r>
            <a:r>
              <a:rPr lang="en-US" sz="2000" dirty="0">
                <a:latin typeface="Adobe Garamond Pro Bold" panose="02020702060506020403" pitchFamily="18" charset="0"/>
              </a:rPr>
              <a:t> </a:t>
            </a:r>
            <a:r>
              <a:rPr lang="en-US" sz="2000" dirty="0" err="1">
                <a:latin typeface="Adobe Garamond Pro Bold" panose="02020702060506020403" pitchFamily="18" charset="0"/>
              </a:rPr>
              <a:t>untuk</a:t>
            </a:r>
            <a:r>
              <a:rPr lang="en-US" sz="2000" dirty="0">
                <a:latin typeface="Adobe Garamond Pro Bold" panose="02020702060506020403" pitchFamily="18" charset="0"/>
              </a:rPr>
              <a:t> </a:t>
            </a:r>
            <a:r>
              <a:rPr lang="en-US" sz="2000" dirty="0" err="1">
                <a:latin typeface="Adobe Garamond Pro Bold" panose="02020702060506020403" pitchFamily="18" charset="0"/>
              </a:rPr>
              <a:t>meningkatkan</a:t>
            </a:r>
            <a:r>
              <a:rPr lang="en-US" sz="2000" dirty="0">
                <a:latin typeface="Adobe Garamond Pro Bold" panose="02020702060506020403" pitchFamily="18" charset="0"/>
              </a:rPr>
              <a:t> </a:t>
            </a:r>
            <a:r>
              <a:rPr lang="en-US" sz="2000" dirty="0" err="1">
                <a:latin typeface="Adobe Garamond Pro Bold" panose="02020702060506020403" pitchFamily="18" charset="0"/>
              </a:rPr>
              <a:t>kemampuan</a:t>
            </a:r>
            <a:r>
              <a:rPr lang="en-US" sz="2000" dirty="0">
                <a:latin typeface="Adobe Garamond Pro Bold" panose="02020702060506020403" pitchFamily="18" charset="0"/>
              </a:rPr>
              <a:t> </a:t>
            </a:r>
            <a:r>
              <a:rPr lang="en-US" sz="2000" dirty="0" err="1">
                <a:latin typeface="Adobe Garamond Pro Bold" panose="02020702060506020403" pitchFamily="18" charset="0"/>
              </a:rPr>
              <a:t>perhatian</a:t>
            </a:r>
            <a:r>
              <a:rPr lang="en-US" sz="2000" dirty="0">
                <a:latin typeface="Adobe Garamond Pro Bold" panose="02020702060506020403" pitchFamily="18" charset="0"/>
              </a:rPr>
              <a:t> </a:t>
            </a:r>
            <a:r>
              <a:rPr lang="en-US" sz="2000" dirty="0" err="1">
                <a:latin typeface="Adobe Garamond Pro Bold" panose="02020702060506020403" pitchFamily="18" charset="0"/>
              </a:rPr>
              <a:t>anak-anak</a:t>
            </a:r>
            <a:r>
              <a:rPr lang="en-US" sz="2000" dirty="0">
                <a:latin typeface="Adobe Garamond Pro Bold" panose="02020702060506020403" pitchFamily="18" charset="0"/>
              </a:rPr>
              <a:t>, </a:t>
            </a:r>
            <a:r>
              <a:rPr lang="en-US" sz="2000" dirty="0" err="1">
                <a:latin typeface="Adobe Garamond Pro Bold" panose="02020702060506020403" pitchFamily="18" charset="0"/>
              </a:rPr>
              <a:t>seperti</a:t>
            </a:r>
            <a:r>
              <a:rPr lang="en-US" sz="2000" dirty="0">
                <a:latin typeface="Adobe Garamond Pro Bold" panose="02020702060506020403" pitchFamily="18" charset="0"/>
              </a:rPr>
              <a:t> </a:t>
            </a:r>
            <a:r>
              <a:rPr lang="en-US" sz="2000" dirty="0" err="1">
                <a:latin typeface="Adobe Garamond Pro Bold" panose="02020702060506020403" pitchFamily="18" charset="0"/>
              </a:rPr>
              <a:t>menunjuk</a:t>
            </a:r>
            <a:r>
              <a:rPr lang="en-US" sz="2000" dirty="0">
                <a:latin typeface="Adobe Garamond Pro Bold" panose="02020702060506020403" pitchFamily="18" charset="0"/>
              </a:rPr>
              <a:t> </a:t>
            </a:r>
            <a:r>
              <a:rPr lang="en-US" sz="2000" dirty="0" err="1">
                <a:latin typeface="Adobe Garamond Pro Bold" panose="02020702060506020403" pitchFamily="18" charset="0"/>
              </a:rPr>
              <a:t>dengan</a:t>
            </a:r>
            <a:r>
              <a:rPr lang="en-US" sz="2000" dirty="0">
                <a:latin typeface="Adobe Garamond Pro Bold" panose="02020702060506020403" pitchFamily="18" charset="0"/>
              </a:rPr>
              <a:t> </a:t>
            </a:r>
            <a:r>
              <a:rPr lang="en-US" sz="2000" dirty="0" err="1">
                <a:latin typeface="Adobe Garamond Pro Bold" panose="02020702060506020403" pitchFamily="18" charset="0"/>
              </a:rPr>
              <a:t>jari</a:t>
            </a:r>
            <a:r>
              <a:rPr lang="en-US" sz="2000" dirty="0">
                <a:latin typeface="Adobe Garamond Pro Bold" panose="02020702060506020403" pitchFamily="18" charset="0"/>
              </a:rPr>
              <a:t>.</a:t>
            </a:r>
          </a:p>
          <a:p>
            <a:endParaRPr lang="en-US" sz="2400" dirty="0">
              <a:latin typeface="Adobe Garamond Pro Bold" panose="02020702060506020403" pitchFamily="18" charset="0"/>
            </a:endParaRPr>
          </a:p>
        </p:txBody>
      </p:sp>
    </p:spTree>
    <p:extLst>
      <p:ext uri="{BB962C8B-B14F-4D97-AF65-F5344CB8AC3E}">
        <p14:creationId xmlns:p14="http://schemas.microsoft.com/office/powerpoint/2010/main" val="556185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555" y="1775012"/>
            <a:ext cx="9570299" cy="3691333"/>
          </a:xfrm>
        </p:spPr>
        <p:txBody>
          <a:bodyPr>
            <a:noAutofit/>
          </a:bodyPr>
          <a:lstStyle/>
          <a:p>
            <a:pPr algn="just"/>
            <a:r>
              <a:rPr lang="en-US" sz="2800" dirty="0" err="1" smtClean="0">
                <a:latin typeface="Adobe Garamond Pro Bold" panose="02020702060506020403" pitchFamily="18" charset="0"/>
              </a:rPr>
              <a:t>Asuhan</a:t>
            </a:r>
            <a:r>
              <a:rPr lang="en-US" sz="2800" dirty="0" smtClean="0">
                <a:latin typeface="Adobe Garamond Pro Bold" panose="02020702060506020403" pitchFamily="18" charset="0"/>
              </a:rPr>
              <a:t> </a:t>
            </a:r>
            <a:r>
              <a:rPr lang="en-US" sz="2800" dirty="0" err="1" smtClean="0">
                <a:latin typeface="Adobe Garamond Pro Bold" panose="02020702060506020403" pitchFamily="18" charset="0"/>
              </a:rPr>
              <a:t>berkelanjutan</a:t>
            </a:r>
            <a:r>
              <a:rPr lang="en-US" sz="2800" dirty="0" smtClean="0">
                <a:latin typeface="Adobe Garamond Pro Bold" panose="02020702060506020403" pitchFamily="18" charset="0"/>
              </a:rPr>
              <a:t> (Continuity </a:t>
            </a:r>
            <a:r>
              <a:rPr lang="en-US" sz="2800" dirty="0">
                <a:latin typeface="Adobe Garamond Pro Bold" panose="02020702060506020403" pitchFamily="18" charset="0"/>
              </a:rPr>
              <a:t>Of </a:t>
            </a:r>
            <a:r>
              <a:rPr lang="en-US" sz="2800" dirty="0" smtClean="0">
                <a:latin typeface="Adobe Garamond Pro Bold" panose="02020702060506020403" pitchFamily="18" charset="0"/>
              </a:rPr>
              <a:t>Care) </a:t>
            </a:r>
            <a:r>
              <a:rPr lang="en-US" sz="2800" dirty="0" err="1">
                <a:latin typeface="Adobe Garamond Pro Bold" panose="02020702060506020403" pitchFamily="18" charset="0"/>
              </a:rPr>
              <a:t>adalah</a:t>
            </a:r>
            <a:r>
              <a:rPr lang="en-US" sz="2800" dirty="0">
                <a:latin typeface="Adobe Garamond Pro Bold" panose="02020702060506020403" pitchFamily="18" charset="0"/>
              </a:rPr>
              <a:t> </a:t>
            </a:r>
            <a:r>
              <a:rPr lang="en-US" sz="2800" dirty="0" err="1">
                <a:latin typeface="Adobe Garamond Pro Bold" panose="02020702060506020403" pitchFamily="18" charset="0"/>
              </a:rPr>
              <a:t>salah</a:t>
            </a:r>
            <a:r>
              <a:rPr lang="en-US" sz="2800" dirty="0">
                <a:latin typeface="Adobe Garamond Pro Bold" panose="02020702060506020403" pitchFamily="18" charset="0"/>
              </a:rPr>
              <a:t> </a:t>
            </a:r>
            <a:r>
              <a:rPr lang="en-US" sz="2800" dirty="0" err="1">
                <a:latin typeface="Adobe Garamond Pro Bold" panose="02020702060506020403" pitchFamily="18" charset="0"/>
              </a:rPr>
              <a:t>satu</a:t>
            </a:r>
            <a:r>
              <a:rPr lang="en-US" sz="2800" dirty="0">
                <a:latin typeface="Adobe Garamond Pro Bold" panose="02020702060506020403" pitchFamily="18" charset="0"/>
              </a:rPr>
              <a:t> model </a:t>
            </a:r>
            <a:r>
              <a:rPr lang="en-US" sz="2800" dirty="0" err="1">
                <a:latin typeface="Adobe Garamond Pro Bold" panose="02020702060506020403" pitchFamily="18" charset="0"/>
              </a:rPr>
              <a:t>asuhan</a:t>
            </a:r>
            <a:r>
              <a:rPr lang="en-US" sz="2800" dirty="0">
                <a:latin typeface="Adobe Garamond Pro Bold" panose="02020702060506020403" pitchFamily="18" charset="0"/>
              </a:rPr>
              <a:t> </a:t>
            </a:r>
            <a:r>
              <a:rPr lang="en-US" sz="2800" dirty="0" err="1">
                <a:latin typeface="Adobe Garamond Pro Bold" panose="02020702060506020403" pitchFamily="18" charset="0"/>
              </a:rPr>
              <a:t>kebidanan</a:t>
            </a:r>
            <a:r>
              <a:rPr lang="en-US" sz="2800" dirty="0">
                <a:latin typeface="Adobe Garamond Pro Bold" panose="02020702060506020403" pitchFamily="18" charset="0"/>
              </a:rPr>
              <a:t> yang </a:t>
            </a:r>
            <a:r>
              <a:rPr lang="en-US" sz="2800" dirty="0" err="1">
                <a:latin typeface="Adobe Garamond Pro Bold" panose="02020702060506020403" pitchFamily="18" charset="0"/>
              </a:rPr>
              <a:t>memberikan</a:t>
            </a:r>
            <a:r>
              <a:rPr lang="en-US" sz="2800" dirty="0">
                <a:latin typeface="Adobe Garamond Pro Bold" panose="02020702060506020403" pitchFamily="18" charset="0"/>
              </a:rPr>
              <a:t> </a:t>
            </a:r>
            <a:r>
              <a:rPr lang="en-US" sz="2800" dirty="0" err="1">
                <a:latin typeface="Adobe Garamond Pro Bold" panose="02020702060506020403" pitchFamily="18" charset="0"/>
              </a:rPr>
              <a:t>pelayanan</a:t>
            </a:r>
            <a:r>
              <a:rPr lang="en-US" sz="2800" dirty="0">
                <a:latin typeface="Adobe Garamond Pro Bold" panose="02020702060506020403" pitchFamily="18" charset="0"/>
              </a:rPr>
              <a:t> </a:t>
            </a:r>
            <a:r>
              <a:rPr lang="en-US" sz="2800" dirty="0" err="1">
                <a:latin typeface="Adobe Garamond Pro Bold" panose="02020702060506020403" pitchFamily="18" charset="0"/>
              </a:rPr>
              <a:t>berkesinambungan</a:t>
            </a:r>
            <a:r>
              <a:rPr lang="en-US" sz="2800" dirty="0">
                <a:latin typeface="Adobe Garamond Pro Bold" panose="02020702060506020403" pitchFamily="18" charset="0"/>
              </a:rPr>
              <a:t> </a:t>
            </a:r>
            <a:r>
              <a:rPr lang="en-US" sz="2800" dirty="0" err="1">
                <a:latin typeface="Adobe Garamond Pro Bold" panose="02020702060506020403" pitchFamily="18" charset="0"/>
              </a:rPr>
              <a:t>selama</a:t>
            </a:r>
            <a:r>
              <a:rPr lang="en-US" sz="2800" dirty="0">
                <a:latin typeface="Adobe Garamond Pro Bold" panose="02020702060506020403" pitchFamily="18" charset="0"/>
              </a:rPr>
              <a:t> </a:t>
            </a:r>
            <a:r>
              <a:rPr lang="en-US" sz="2800" dirty="0" err="1">
                <a:latin typeface="Adobe Garamond Pro Bold" panose="02020702060506020403" pitchFamily="18" charset="0"/>
              </a:rPr>
              <a:t>hamil</a:t>
            </a:r>
            <a:r>
              <a:rPr lang="en-US" sz="2800" dirty="0">
                <a:latin typeface="Adobe Garamond Pro Bold" panose="02020702060506020403" pitchFamily="18" charset="0"/>
              </a:rPr>
              <a:t>, </a:t>
            </a:r>
            <a:r>
              <a:rPr lang="en-US" sz="2800" dirty="0" err="1">
                <a:latin typeface="Adobe Garamond Pro Bold" panose="02020702060506020403" pitchFamily="18" charset="0"/>
              </a:rPr>
              <a:t>bersalin</a:t>
            </a:r>
            <a:r>
              <a:rPr lang="en-US" sz="2800" dirty="0">
                <a:latin typeface="Adobe Garamond Pro Bold" panose="02020702060506020403" pitchFamily="18" charset="0"/>
              </a:rPr>
              <a:t>, </a:t>
            </a:r>
            <a:r>
              <a:rPr lang="en-US" sz="2800" dirty="0" err="1">
                <a:latin typeface="Adobe Garamond Pro Bold" panose="02020702060506020403" pitchFamily="18" charset="0"/>
              </a:rPr>
              <a:t>dan</a:t>
            </a:r>
            <a:r>
              <a:rPr lang="en-US" sz="2800" dirty="0">
                <a:latin typeface="Adobe Garamond Pro Bold" panose="02020702060506020403" pitchFamily="18" charset="0"/>
              </a:rPr>
              <a:t> masa </a:t>
            </a:r>
            <a:r>
              <a:rPr lang="en-US" sz="2800" dirty="0" err="1">
                <a:latin typeface="Adobe Garamond Pro Bold" panose="02020702060506020403" pitchFamily="18" charset="0"/>
              </a:rPr>
              <a:t>pasca</a:t>
            </a:r>
            <a:r>
              <a:rPr lang="en-US" sz="2800" dirty="0">
                <a:latin typeface="Adobe Garamond Pro Bold" panose="02020702060506020403" pitchFamily="18" charset="0"/>
              </a:rPr>
              <a:t> </a:t>
            </a:r>
            <a:r>
              <a:rPr lang="en-US" sz="2800" dirty="0" err="1">
                <a:latin typeface="Adobe Garamond Pro Bold" panose="02020702060506020403" pitchFamily="18" charset="0"/>
              </a:rPr>
              <a:t>melahirkan</a:t>
            </a:r>
            <a:r>
              <a:rPr lang="en-US" sz="2800" dirty="0">
                <a:latin typeface="Adobe Garamond Pro Bold" panose="02020702060506020403" pitchFamily="18" charset="0"/>
              </a:rPr>
              <a:t> </a:t>
            </a:r>
            <a:r>
              <a:rPr lang="en-US" sz="2800" dirty="0" err="1">
                <a:latin typeface="Adobe Garamond Pro Bold" panose="02020702060506020403" pitchFamily="18" charset="0"/>
              </a:rPr>
              <a:t>baik</a:t>
            </a:r>
            <a:r>
              <a:rPr lang="en-US" sz="2800" dirty="0">
                <a:latin typeface="Adobe Garamond Pro Bold" panose="02020702060506020403" pitchFamily="18" charset="0"/>
              </a:rPr>
              <a:t> yang </a:t>
            </a:r>
            <a:r>
              <a:rPr lang="en-US" sz="2800" dirty="0" err="1">
                <a:latin typeface="Adobe Garamond Pro Bold" panose="02020702060506020403" pitchFamily="18" charset="0"/>
              </a:rPr>
              <a:t>beresiko</a:t>
            </a:r>
            <a:r>
              <a:rPr lang="en-US" sz="2800" dirty="0">
                <a:latin typeface="Adobe Garamond Pro Bold" panose="02020702060506020403" pitchFamily="18" charset="0"/>
              </a:rPr>
              <a:t> </a:t>
            </a:r>
            <a:r>
              <a:rPr lang="en-US" sz="2800" dirty="0" err="1">
                <a:latin typeface="Adobe Garamond Pro Bold" panose="02020702060506020403" pitchFamily="18" charset="0"/>
              </a:rPr>
              <a:t>rendah</a:t>
            </a:r>
            <a:r>
              <a:rPr lang="en-US" sz="2800" dirty="0">
                <a:latin typeface="Adobe Garamond Pro Bold" panose="02020702060506020403" pitchFamily="18" charset="0"/>
              </a:rPr>
              <a:t> </a:t>
            </a:r>
            <a:r>
              <a:rPr lang="en-US" sz="2800" dirty="0" err="1">
                <a:latin typeface="Adobe Garamond Pro Bold" panose="02020702060506020403" pitchFamily="18" charset="0"/>
              </a:rPr>
              <a:t>maupun</a:t>
            </a:r>
            <a:r>
              <a:rPr lang="en-US" sz="2800" dirty="0">
                <a:latin typeface="Adobe Garamond Pro Bold" panose="02020702060506020403" pitchFamily="18" charset="0"/>
              </a:rPr>
              <a:t> </a:t>
            </a:r>
            <a:r>
              <a:rPr lang="en-US" sz="2800" dirty="0" err="1">
                <a:latin typeface="Adobe Garamond Pro Bold" panose="02020702060506020403" pitchFamily="18" charset="0"/>
              </a:rPr>
              <a:t>tinggi</a:t>
            </a:r>
            <a:r>
              <a:rPr lang="en-US" sz="2800" dirty="0">
                <a:latin typeface="Adobe Garamond Pro Bold" panose="02020702060506020403" pitchFamily="18" charset="0"/>
              </a:rPr>
              <a:t> </a:t>
            </a:r>
            <a:r>
              <a:rPr lang="en-US" sz="2800" dirty="0" err="1">
                <a:latin typeface="Adobe Garamond Pro Bold" panose="02020702060506020403" pitchFamily="18" charset="0"/>
              </a:rPr>
              <a:t>dan</a:t>
            </a:r>
            <a:r>
              <a:rPr lang="en-US" sz="2800" dirty="0">
                <a:latin typeface="Adobe Garamond Pro Bold" panose="02020702060506020403" pitchFamily="18" charset="0"/>
              </a:rPr>
              <a:t> di </a:t>
            </a:r>
            <a:r>
              <a:rPr lang="en-US" sz="2800" dirty="0" err="1">
                <a:latin typeface="Adobe Garamond Pro Bold" panose="02020702060506020403" pitchFamily="18" charset="0"/>
              </a:rPr>
              <a:t>semua</a:t>
            </a:r>
            <a:r>
              <a:rPr lang="en-US" sz="2800" dirty="0">
                <a:latin typeface="Adobe Garamond Pro Bold" panose="02020702060506020403" pitchFamily="18" charset="0"/>
              </a:rPr>
              <a:t> unit </a:t>
            </a:r>
            <a:r>
              <a:rPr lang="en-US" sz="2800" dirty="0" err="1">
                <a:latin typeface="Adobe Garamond Pro Bold" panose="02020702060506020403" pitchFamily="18" charset="0"/>
              </a:rPr>
              <a:t>pelayanan</a:t>
            </a:r>
            <a:r>
              <a:rPr lang="en-US" sz="2800" dirty="0">
                <a:latin typeface="Adobe Garamond Pro Bold" panose="02020702060506020403" pitchFamily="18" charset="0"/>
              </a:rPr>
              <a:t> </a:t>
            </a:r>
            <a:r>
              <a:rPr lang="en-US" sz="2800" dirty="0" err="1">
                <a:latin typeface="Adobe Garamond Pro Bold" panose="02020702060506020403" pitchFamily="18" charset="0"/>
              </a:rPr>
              <a:t>baik</a:t>
            </a:r>
            <a:r>
              <a:rPr lang="en-US" sz="2800" dirty="0">
                <a:latin typeface="Adobe Garamond Pro Bold" panose="02020702060506020403" pitchFamily="18" charset="0"/>
              </a:rPr>
              <a:t> di PMB </a:t>
            </a:r>
            <a:r>
              <a:rPr lang="en-US" sz="2800" dirty="0" err="1">
                <a:latin typeface="Adobe Garamond Pro Bold" panose="02020702060506020403" pitchFamily="18" charset="0"/>
              </a:rPr>
              <a:t>maupun</a:t>
            </a:r>
            <a:r>
              <a:rPr lang="en-US" sz="2800" dirty="0">
                <a:latin typeface="Adobe Garamond Pro Bold" panose="02020702060506020403" pitchFamily="18" charset="0"/>
              </a:rPr>
              <a:t> </a:t>
            </a:r>
            <a:r>
              <a:rPr lang="en-US" sz="2800" dirty="0" err="1">
                <a:latin typeface="Adobe Garamond Pro Bold" panose="02020702060506020403" pitchFamily="18" charset="0"/>
              </a:rPr>
              <a:t>Puskesmas</a:t>
            </a:r>
            <a:r>
              <a:rPr lang="en-US" sz="2800" dirty="0">
                <a:latin typeface="Adobe Garamond Pro Bold" panose="02020702060506020403" pitchFamily="18" charset="0"/>
              </a:rPr>
              <a:t> </a:t>
            </a:r>
            <a:r>
              <a:rPr lang="en-US" sz="2800" dirty="0" err="1">
                <a:latin typeface="Adobe Garamond Pro Bold" panose="02020702060506020403" pitchFamily="18" charset="0"/>
              </a:rPr>
              <a:t>atau</a:t>
            </a:r>
            <a:r>
              <a:rPr lang="en-US" sz="2800" dirty="0">
                <a:latin typeface="Adobe Garamond Pro Bold" panose="02020702060506020403" pitchFamily="18" charset="0"/>
              </a:rPr>
              <a:t> </a:t>
            </a:r>
            <a:r>
              <a:rPr lang="en-US" sz="2800" dirty="0" err="1">
                <a:latin typeface="Adobe Garamond Pro Bold" panose="02020702060506020403" pitchFamily="18" charset="0"/>
              </a:rPr>
              <a:t>Rumah</a:t>
            </a:r>
            <a:r>
              <a:rPr lang="en-US" sz="2800" dirty="0">
                <a:latin typeface="Adobe Garamond Pro Bold" panose="02020702060506020403" pitchFamily="18" charset="0"/>
              </a:rPr>
              <a:t> </a:t>
            </a:r>
            <a:r>
              <a:rPr lang="en-US" sz="2800" dirty="0" err="1">
                <a:latin typeface="Adobe Garamond Pro Bold" panose="02020702060506020403" pitchFamily="18" charset="0"/>
              </a:rPr>
              <a:t>Sakit</a:t>
            </a:r>
            <a:r>
              <a:rPr lang="en-US" sz="2800" dirty="0">
                <a:latin typeface="Adobe Garamond Pro Bold" panose="02020702060506020403" pitchFamily="18" charset="0"/>
              </a:rPr>
              <a:t>, Continuity Of Care </a:t>
            </a:r>
            <a:r>
              <a:rPr lang="en-US" sz="2800" dirty="0" err="1">
                <a:latin typeface="Adobe Garamond Pro Bold" panose="02020702060506020403" pitchFamily="18" charset="0"/>
              </a:rPr>
              <a:t>ditujukan</a:t>
            </a:r>
            <a:r>
              <a:rPr lang="en-US" sz="2800" dirty="0">
                <a:latin typeface="Adobe Garamond Pro Bold" panose="02020702060506020403" pitchFamily="18" charset="0"/>
              </a:rPr>
              <a:t> </a:t>
            </a:r>
            <a:r>
              <a:rPr lang="en-US" sz="2800" dirty="0" err="1">
                <a:latin typeface="Adobe Garamond Pro Bold" panose="02020702060506020403" pitchFamily="18" charset="0"/>
              </a:rPr>
              <a:t>untuk</a:t>
            </a:r>
            <a:r>
              <a:rPr lang="en-US" sz="2800" dirty="0">
                <a:latin typeface="Adobe Garamond Pro Bold" panose="02020702060506020403" pitchFamily="18" charset="0"/>
              </a:rPr>
              <a:t> </a:t>
            </a:r>
            <a:r>
              <a:rPr lang="en-US" sz="2800" dirty="0" err="1">
                <a:latin typeface="Adobe Garamond Pro Bold" panose="02020702060506020403" pitchFamily="18" charset="0"/>
              </a:rPr>
              <a:t>menurunkan</a:t>
            </a:r>
            <a:r>
              <a:rPr lang="en-US" sz="2800" dirty="0">
                <a:latin typeface="Adobe Garamond Pro Bold" panose="02020702060506020403" pitchFamily="18" charset="0"/>
              </a:rPr>
              <a:t> </a:t>
            </a:r>
            <a:r>
              <a:rPr lang="en-US" sz="2800" dirty="0" err="1">
                <a:latin typeface="Adobe Garamond Pro Bold" panose="02020702060506020403" pitchFamily="18" charset="0"/>
              </a:rPr>
              <a:t>angka</a:t>
            </a:r>
            <a:r>
              <a:rPr lang="en-US" sz="2800" dirty="0">
                <a:latin typeface="Adobe Garamond Pro Bold" panose="02020702060506020403" pitchFamily="18" charset="0"/>
              </a:rPr>
              <a:t> </a:t>
            </a:r>
            <a:r>
              <a:rPr lang="en-US" sz="2800" dirty="0" err="1">
                <a:latin typeface="Adobe Garamond Pro Bold" panose="02020702060506020403" pitchFamily="18" charset="0"/>
              </a:rPr>
              <a:t>kematian</a:t>
            </a:r>
            <a:r>
              <a:rPr lang="en-US" sz="2800" dirty="0">
                <a:latin typeface="Adobe Garamond Pro Bold" panose="02020702060506020403" pitchFamily="18" charset="0"/>
              </a:rPr>
              <a:t> </a:t>
            </a:r>
            <a:r>
              <a:rPr lang="en-US" sz="2800" dirty="0" err="1">
                <a:latin typeface="Adobe Garamond Pro Bold" panose="02020702060506020403" pitchFamily="18" charset="0"/>
              </a:rPr>
              <a:t>ibu</a:t>
            </a:r>
            <a:r>
              <a:rPr lang="en-US" sz="2800" dirty="0">
                <a:latin typeface="Adobe Garamond Pro Bold" panose="02020702060506020403" pitchFamily="18" charset="0"/>
              </a:rPr>
              <a:t> (</a:t>
            </a:r>
            <a:r>
              <a:rPr lang="en-US" sz="2800" dirty="0" err="1">
                <a:latin typeface="Adobe Garamond Pro Bold" panose="02020702060506020403" pitchFamily="18" charset="0"/>
              </a:rPr>
              <a:t>Kemenkes</a:t>
            </a:r>
            <a:r>
              <a:rPr lang="en-US" sz="2800" dirty="0">
                <a:latin typeface="Adobe Garamond Pro Bold" panose="02020702060506020403" pitchFamily="18" charset="0"/>
              </a:rPr>
              <a:t> RI, 2017</a:t>
            </a:r>
            <a:r>
              <a:rPr lang="en-US" sz="2800" dirty="0" smtClean="0">
                <a:latin typeface="Adobe Garamond Pro Bold" panose="02020702060506020403" pitchFamily="18" charset="0"/>
              </a:rPr>
              <a:t>).</a:t>
            </a:r>
            <a:endParaRPr lang="en-US" sz="2800" i="1" dirty="0" smtClean="0">
              <a:latin typeface="Adobe Garamond Pro Bold" panose="02020702060506020403" pitchFamily="18" charset="0"/>
            </a:endParaRPr>
          </a:p>
        </p:txBody>
      </p:sp>
    </p:spTree>
    <p:extLst>
      <p:ext uri="{BB962C8B-B14F-4D97-AF65-F5344CB8AC3E}">
        <p14:creationId xmlns:p14="http://schemas.microsoft.com/office/powerpoint/2010/main" val="22443996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272F34"/>
      </a:dk1>
      <a:lt1>
        <a:sysClr val="window" lastClr="F0F1F2"/>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464</TotalTime>
  <Words>1296</Words>
  <Application>Microsoft Office PowerPoint</Application>
  <PresentationFormat>Widescreen</PresentationFormat>
  <Paragraphs>231</Paragraphs>
  <Slides>25</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25</vt:i4>
      </vt:variant>
    </vt:vector>
  </HeadingPairs>
  <TitlesOfParts>
    <vt:vector size="41" baseType="lpstr">
      <vt:lpstr>Adobe Caslon Pro</vt:lpstr>
      <vt:lpstr>Adobe Caslon Pro Bold</vt:lpstr>
      <vt:lpstr>Adobe Garamond Pro Bold</vt:lpstr>
      <vt:lpstr>Algerian</vt:lpstr>
      <vt:lpstr>Arial</vt:lpstr>
      <vt:lpstr>Arial</vt:lpstr>
      <vt:lpstr>Calibri</vt:lpstr>
      <vt:lpstr>Courier New</vt:lpstr>
      <vt:lpstr>ff0</vt:lpstr>
      <vt:lpstr>ff4</vt:lpstr>
      <vt:lpstr>Gill Sans MT</vt:lpstr>
      <vt:lpstr>Open Sans</vt:lpstr>
      <vt:lpstr>Source Sans Pro</vt:lpstr>
      <vt:lpstr>Times New Roman</vt:lpstr>
      <vt:lpstr>Wingdings</vt:lpstr>
      <vt:lpstr>Gallery</vt:lpstr>
      <vt:lpstr>TUGAS ASUHAN KEBIDANAN PADA PEREMPUAN DAN ANAK DENGAN KONDISI RENTAN REPRODUKSI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ASUHAN KEBIDANAN PADA PEREMPUAN DAN ANAK DENGAN KONDISI RENTANG REPRODUKSI</dc:title>
  <dc:creator>Windows 10 Altum</dc:creator>
  <cp:lastModifiedBy>Windows 10 Altum</cp:lastModifiedBy>
  <cp:revision>76</cp:revision>
  <dcterms:created xsi:type="dcterms:W3CDTF">2022-10-15T14:47:53Z</dcterms:created>
  <dcterms:modified xsi:type="dcterms:W3CDTF">2022-10-20T08:01:27Z</dcterms:modified>
</cp:coreProperties>
</file>