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78" y="-4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12/20/2022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12/20/2022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AE8449-B12B-842E-75C9-D1C2A7619C3B}"/>
              </a:ext>
            </a:extLst>
          </p:cNvPr>
          <p:cNvSpPr>
            <a:spLocks noGrp="1"/>
          </p:cNvSpPr>
          <p:nvPr>
            <p:ph type="ctrTitle"/>
          </p:nvPr>
        </p:nvSpPr>
        <p:spPr/>
        <p:txBody>
          <a:bodyPr/>
          <a:lstStyle/>
          <a:p>
            <a:r>
              <a:rPr lang="id-ID" dirty="0"/>
              <a:t>Dasar-dasar kesehatan lingkungan</a:t>
            </a:r>
          </a:p>
        </p:txBody>
      </p:sp>
      <p:sp>
        <p:nvSpPr>
          <p:cNvPr id="3" name="Subtitle 2">
            <a:extLst>
              <a:ext uri="{FF2B5EF4-FFF2-40B4-BE49-F238E27FC236}">
                <a16:creationId xmlns:a16="http://schemas.microsoft.com/office/drawing/2014/main" id="{89AC2CA4-828A-E29C-8133-C1CCDCBF48B1}"/>
              </a:ext>
            </a:extLst>
          </p:cNvPr>
          <p:cNvSpPr>
            <a:spLocks noGrp="1"/>
          </p:cNvSpPr>
          <p:nvPr>
            <p:ph type="subTitle" idx="1"/>
          </p:nvPr>
        </p:nvSpPr>
        <p:spPr/>
        <p:txBody>
          <a:bodyPr/>
          <a:lstStyle/>
          <a:p>
            <a:r>
              <a:rPr lang="id-ID" dirty="0"/>
              <a:t>hJ.hasliary lukman</a:t>
            </a:r>
          </a:p>
        </p:txBody>
      </p:sp>
    </p:spTree>
    <p:extLst>
      <p:ext uri="{BB962C8B-B14F-4D97-AF65-F5344CB8AC3E}">
        <p14:creationId xmlns:p14="http://schemas.microsoft.com/office/powerpoint/2010/main" val="1773925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7852C-4CED-9A40-1818-52FDA98E782F}"/>
              </a:ext>
            </a:extLst>
          </p:cNvPr>
          <p:cNvSpPr>
            <a:spLocks noGrp="1"/>
          </p:cNvSpPr>
          <p:nvPr>
            <p:ph type="title"/>
          </p:nvPr>
        </p:nvSpPr>
        <p:spPr>
          <a:xfrm>
            <a:off x="1141413" y="344556"/>
            <a:ext cx="8850726" cy="722243"/>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id-ID" sz="3200" b="1" dirty="0">
                <a:effectLst/>
                <a:latin typeface="Trebuchet MS" panose="020B0603020202020204" pitchFamily="34" charset="0"/>
                <a:ea typeface="Trebuchet MS" panose="020B0603020202020204" pitchFamily="34" charset="0"/>
                <a:cs typeface="Trebuchet MS" panose="020B0603020202020204" pitchFamily="34" charset="0"/>
              </a:rPr>
              <a:t>Pengelolaan</a:t>
            </a:r>
            <a:r>
              <a:rPr lang="id-ID" sz="3200" b="1" spc="10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3200" b="1" dirty="0">
                <a:effectLst/>
                <a:latin typeface="Trebuchet MS" panose="020B0603020202020204" pitchFamily="34" charset="0"/>
                <a:ea typeface="Trebuchet MS" panose="020B0603020202020204" pitchFamily="34" charset="0"/>
                <a:cs typeface="Trebuchet MS" panose="020B0603020202020204" pitchFamily="34" charset="0"/>
              </a:rPr>
              <a:t>Limbah</a:t>
            </a:r>
            <a:r>
              <a:rPr lang="id-ID" sz="3200" b="1" spc="10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3200" b="1" dirty="0">
                <a:effectLst/>
                <a:latin typeface="Trebuchet MS" panose="020B0603020202020204" pitchFamily="34" charset="0"/>
                <a:ea typeface="Trebuchet MS" panose="020B0603020202020204" pitchFamily="34" charset="0"/>
                <a:cs typeface="Trebuchet MS" panose="020B0603020202020204" pitchFamily="34" charset="0"/>
              </a:rPr>
              <a:t>Medis</a:t>
            </a:r>
            <a:r>
              <a:rPr lang="id-ID" sz="3200" b="1" spc="10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3200" b="1" dirty="0">
                <a:effectLst/>
                <a:latin typeface="Trebuchet MS" panose="020B0603020202020204" pitchFamily="34" charset="0"/>
                <a:ea typeface="Trebuchet MS" panose="020B0603020202020204" pitchFamily="34" charset="0"/>
                <a:cs typeface="Trebuchet MS" panose="020B0603020202020204" pitchFamily="34" charset="0"/>
              </a:rPr>
              <a:t>Padat</a:t>
            </a:r>
            <a:r>
              <a:rPr lang="id-ID" sz="3200" b="1" spc="-54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3200" b="1" dirty="0">
                <a:effectLst/>
                <a:latin typeface="Trebuchet MS" panose="020B0603020202020204" pitchFamily="34" charset="0"/>
                <a:ea typeface="Trebuchet MS" panose="020B0603020202020204" pitchFamily="34" charset="0"/>
                <a:cs typeface="Trebuchet MS" panose="020B0603020202020204" pitchFamily="34" charset="0"/>
              </a:rPr>
              <a:t>Covid-19</a:t>
            </a:r>
            <a:br>
              <a:rPr lang="id-ID" sz="1800" b="1" dirty="0">
                <a:effectLst/>
                <a:latin typeface="Trebuchet MS" panose="020B0603020202020204" pitchFamily="34" charset="0"/>
                <a:ea typeface="Trebuchet MS" panose="020B0603020202020204" pitchFamily="34" charset="0"/>
                <a:cs typeface="Trebuchet MS" panose="020B0603020202020204" pitchFamily="34" charset="0"/>
              </a:rPr>
            </a:br>
            <a:endParaRPr lang="id-ID" dirty="0"/>
          </a:p>
        </p:txBody>
      </p:sp>
      <p:sp>
        <p:nvSpPr>
          <p:cNvPr id="3" name="Content Placeholder 2">
            <a:extLst>
              <a:ext uri="{FF2B5EF4-FFF2-40B4-BE49-F238E27FC236}">
                <a16:creationId xmlns:a16="http://schemas.microsoft.com/office/drawing/2014/main" id="{08F96270-0A28-0D24-A44A-FE71CA822B03}"/>
              </a:ext>
            </a:extLst>
          </p:cNvPr>
          <p:cNvSpPr>
            <a:spLocks noGrp="1"/>
          </p:cNvSpPr>
          <p:nvPr>
            <p:ph idx="1"/>
          </p:nvPr>
        </p:nvSpPr>
        <p:spPr>
          <a:xfrm>
            <a:off x="1141412" y="1272209"/>
            <a:ext cx="9905999" cy="4518992"/>
          </a:xfrm>
        </p:spPr>
        <p:txBody>
          <a:bodyPr>
            <a:normAutofit/>
          </a:bodyPr>
          <a:lstStyle/>
          <a:p>
            <a:pPr marL="241300" marR="377825" algn="just">
              <a:spcBef>
                <a:spcPts val="495"/>
              </a:spcBef>
              <a:spcAft>
                <a:spcPts val="0"/>
              </a:spcAft>
            </a:pPr>
            <a:r>
              <a:rPr lang="id-ID" sz="1800" dirty="0">
                <a:effectLst/>
                <a:latin typeface="Times New Roman" panose="02020603050405020304" pitchFamily="18" charset="0"/>
                <a:ea typeface="Times New Roman" panose="02020603050405020304" pitchFamily="18" charset="0"/>
              </a:rPr>
              <a:t>Penyakit Covid 19 saat ini telah menjadi pandemi di seluruh dunia tidak</a:t>
            </a:r>
            <a:r>
              <a:rPr lang="id-ID" sz="1800" spc="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terkecuali </a:t>
            </a:r>
            <a:r>
              <a:rPr lang="id-ID" sz="1800" dirty="0">
                <a:effectLst/>
                <a:latin typeface="Times New Roman" panose="02020603050405020304" pitchFamily="18" charset="0"/>
                <a:ea typeface="Times New Roman" panose="02020603050405020304" pitchFamily="18" charset="0"/>
              </a:rPr>
              <a:t>Negara Indonesia dengan tingkat kematian yang sangat tinggi</a:t>
            </a:r>
            <a:r>
              <a:rPr lang="id-ID" sz="1800" spc="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sehingga penyakit </a:t>
            </a:r>
            <a:r>
              <a:rPr lang="id-ID" sz="1800" dirty="0">
                <a:effectLst/>
                <a:latin typeface="Times New Roman" panose="02020603050405020304" pitchFamily="18" charset="0"/>
                <a:ea typeface="Times New Roman" panose="02020603050405020304" pitchFamily="18" charset="0"/>
              </a:rPr>
              <a:t>ini sangat meresahkan di setiap negara di mana seluruh</a:t>
            </a:r>
            <a:r>
              <a:rPr lang="id-ID" sz="1800" spc="-26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lapisan</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masyarakat</a:t>
            </a:r>
            <a:r>
              <a:rPr lang="id-ID" sz="1800" spc="-4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harus</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merubah</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tatanan</a:t>
            </a:r>
            <a:r>
              <a:rPr lang="id-ID" sz="1800" spc="-4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kehidupan</a:t>
            </a:r>
            <a:r>
              <a:rPr lang="id-ID" sz="1800" spc="-4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normal</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dengan</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tatanan</a:t>
            </a:r>
            <a:r>
              <a:rPr lang="id-ID" sz="1800" spc="-26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baru dengan menerapkan </a:t>
            </a:r>
            <a:r>
              <a:rPr lang="id-ID" sz="1800" spc="-10" dirty="0">
                <a:effectLst/>
                <a:latin typeface="Times New Roman" panose="02020603050405020304" pitchFamily="18" charset="0"/>
                <a:ea typeface="Times New Roman" panose="02020603050405020304" pitchFamily="18" charset="0"/>
              </a:rPr>
              <a:t>protokol kesehatan dengan menggunakan masker,</a:t>
            </a:r>
            <a:r>
              <a:rPr lang="id-ID" sz="1800" spc="-260"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cuci tangan pakai </a:t>
            </a:r>
            <a:r>
              <a:rPr lang="id-ID" sz="1800" dirty="0">
                <a:effectLst/>
                <a:latin typeface="Times New Roman" panose="02020603050405020304" pitchFamily="18" charset="0"/>
                <a:ea typeface="Times New Roman" panose="02020603050405020304" pitchFamily="18" charset="0"/>
              </a:rPr>
              <a:t>sabun dan menjaga jarak. Tidak terkecuali para petugas</a:t>
            </a:r>
            <a:r>
              <a:rPr lang="id-ID" sz="1800" spc="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kesehatan </a:t>
            </a:r>
            <a:r>
              <a:rPr lang="id-ID" sz="1800" spc="-10" dirty="0">
                <a:effectLst/>
                <a:latin typeface="Times New Roman" panose="02020603050405020304" pitchFamily="18" charset="0"/>
                <a:ea typeface="Times New Roman" panose="02020603050405020304" pitchFamily="18" charset="0"/>
              </a:rPr>
              <a:t>sebagai garda terdepan dalam penanggulangan penyakit ini harus</a:t>
            </a:r>
            <a:r>
              <a:rPr lang="id-ID" sz="1800" spc="-26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menggunakan</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alat</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pelindung</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diri</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(APD)</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lengkap</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agar</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dapat</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menjaga</a:t>
            </a:r>
            <a:r>
              <a:rPr lang="id-ID" sz="1800" spc="-55"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diri</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dan</a:t>
            </a:r>
            <a:r>
              <a:rPr lang="id-ID" sz="1800" spc="-2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pasien dalam penularan virus tersebut. APD </a:t>
            </a:r>
            <a:r>
              <a:rPr lang="id-ID" sz="1800" spc="-25" dirty="0">
                <a:effectLst/>
                <a:latin typeface="Times New Roman" panose="02020603050405020304" pitchFamily="18" charset="0"/>
                <a:ea typeface="Times New Roman" panose="02020603050405020304" pitchFamily="18" charset="0"/>
              </a:rPr>
              <a:t>yang digunakan oleh para petugas</a:t>
            </a:r>
            <a:r>
              <a:rPr lang="id-ID" sz="1800" spc="-260" dirty="0">
                <a:effectLst/>
                <a:latin typeface="Times New Roman" panose="02020603050405020304" pitchFamily="18" charset="0"/>
                <a:ea typeface="Times New Roman" panose="02020603050405020304" pitchFamily="18" charset="0"/>
              </a:rPr>
              <a:t> </a:t>
            </a:r>
            <a:r>
              <a:rPr lang="id-ID" sz="1800" spc="-20" dirty="0">
                <a:effectLst/>
                <a:latin typeface="Times New Roman" panose="02020603050405020304" pitchFamily="18" charset="0"/>
                <a:ea typeface="Times New Roman" panose="02020603050405020304" pitchFamily="18" charset="0"/>
              </a:rPr>
              <a:t>kesehatan maupun pasien yang mendapatkan pelayanan kesehatan khususnya</a:t>
            </a:r>
            <a:r>
              <a:rPr lang="id-ID" sz="1800" spc="-26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kasus</a:t>
            </a:r>
            <a:r>
              <a:rPr lang="id-ID" sz="1800" spc="-5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covid-19</a:t>
            </a:r>
            <a:r>
              <a:rPr lang="id-ID" sz="1800" spc="-5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tentu</a:t>
            </a:r>
            <a:r>
              <a:rPr lang="id-ID" sz="1800" spc="-5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saja</a:t>
            </a:r>
            <a:r>
              <a:rPr lang="id-ID" sz="1800" spc="-6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akan</a:t>
            </a:r>
            <a:r>
              <a:rPr lang="id-ID" sz="1800" spc="-5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menghasilkan</a:t>
            </a:r>
            <a:r>
              <a:rPr lang="id-ID" sz="1800" spc="-5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limbah</a:t>
            </a:r>
            <a:r>
              <a:rPr lang="id-ID" sz="1800" spc="-5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medis</a:t>
            </a:r>
            <a:r>
              <a:rPr lang="id-ID" sz="1800" spc="-5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B3</a:t>
            </a:r>
            <a:r>
              <a:rPr lang="id-ID" sz="1800" spc="-5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yang</a:t>
            </a:r>
            <a:r>
              <a:rPr lang="id-ID" sz="1800" spc="-5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bersifat</a:t>
            </a:r>
            <a:r>
              <a:rPr lang="id-ID" sz="1800" spc="-26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infeksius</a:t>
            </a:r>
            <a:r>
              <a:rPr lang="id-ID" sz="1800" spc="100"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sehingga</a:t>
            </a:r>
            <a:r>
              <a:rPr lang="id-ID" sz="1800" spc="10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perlu</a:t>
            </a:r>
            <a:r>
              <a:rPr lang="id-ID" sz="1800" spc="10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penanganan</a:t>
            </a:r>
            <a:r>
              <a:rPr lang="id-ID" sz="1800" spc="10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khusus</a:t>
            </a:r>
            <a:r>
              <a:rPr lang="id-ID" sz="1800" spc="10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dibandingkan</a:t>
            </a:r>
            <a:r>
              <a:rPr lang="id-ID" sz="1800" spc="105" dirty="0">
                <a:effectLst/>
                <a:latin typeface="Times New Roman" panose="02020603050405020304" pitchFamily="18" charset="0"/>
                <a:ea typeface="Times New Roman" panose="02020603050405020304" pitchFamily="18" charset="0"/>
              </a:rPr>
              <a:t> </a:t>
            </a:r>
            <a:r>
              <a:rPr lang="id-ID" sz="1800" spc="-5" dirty="0">
                <a:effectLst/>
                <a:latin typeface="Times New Roman" panose="02020603050405020304" pitchFamily="18" charset="0"/>
                <a:ea typeface="Times New Roman" panose="02020603050405020304" pitchFamily="18" charset="0"/>
              </a:rPr>
              <a:t>limbah</a:t>
            </a:r>
            <a:r>
              <a:rPr lang="id-ID" sz="1800" spc="10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medis </a:t>
            </a:r>
            <a:r>
              <a:rPr lang="id-ID" sz="1800" spc="-30" dirty="0">
                <a:effectLst/>
                <a:latin typeface="Times New Roman" panose="02020603050405020304" pitchFamily="18" charset="0"/>
                <a:ea typeface="Times New Roman" panose="02020603050405020304" pitchFamily="18" charset="0"/>
              </a:rPr>
              <a:t>lainnya oleh karena </a:t>
            </a:r>
            <a:r>
              <a:rPr lang="id-ID" sz="1800" spc="-25" dirty="0">
                <a:effectLst/>
                <a:latin typeface="Times New Roman" panose="02020603050405020304" pitchFamily="18" charset="0"/>
                <a:ea typeface="Times New Roman" panose="02020603050405020304" pitchFamily="18" charset="0"/>
              </a:rPr>
              <a:t>limbah yang dihasilkan oleh pasien dan petugas kesehatan</a:t>
            </a:r>
            <a:r>
              <a:rPr lang="id-ID" sz="1800" spc="-260"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khusus</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covid-19</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tergolong</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limbah</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yang</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sangat</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infeksius.</a:t>
            </a:r>
            <a:endParaRPr lang="id-ID" sz="1800" dirty="0">
              <a:effectLst/>
              <a:latin typeface="Times New Roman" panose="02020603050405020304" pitchFamily="18" charset="0"/>
              <a:ea typeface="Times New Roman" panose="02020603050405020304" pitchFamily="18" charset="0"/>
            </a:endParaRPr>
          </a:p>
          <a:p>
            <a:endParaRPr lang="id-ID" dirty="0"/>
          </a:p>
        </p:txBody>
      </p:sp>
    </p:spTree>
    <p:extLst>
      <p:ext uri="{BB962C8B-B14F-4D97-AF65-F5344CB8AC3E}">
        <p14:creationId xmlns:p14="http://schemas.microsoft.com/office/powerpoint/2010/main" val="1189231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2462BE-4392-B045-69B4-E0D24C5EC15A}"/>
              </a:ext>
            </a:extLst>
          </p:cNvPr>
          <p:cNvSpPr>
            <a:spLocks noGrp="1"/>
          </p:cNvSpPr>
          <p:nvPr>
            <p:ph idx="1"/>
          </p:nvPr>
        </p:nvSpPr>
        <p:spPr>
          <a:xfrm>
            <a:off x="1141412" y="622852"/>
            <a:ext cx="9905999" cy="3737113"/>
          </a:xfrm>
        </p:spPr>
        <p:style>
          <a:lnRef idx="3">
            <a:schemeClr val="lt1"/>
          </a:lnRef>
          <a:fillRef idx="1">
            <a:schemeClr val="accent2"/>
          </a:fillRef>
          <a:effectRef idx="1">
            <a:schemeClr val="accent2"/>
          </a:effectRef>
          <a:fontRef idx="minor">
            <a:schemeClr val="lt1"/>
          </a:fontRef>
        </p:style>
        <p:txBody>
          <a:bodyPr>
            <a:normAutofit fontScale="85000" lnSpcReduction="10000"/>
          </a:bodyPr>
          <a:lstStyle/>
          <a:p>
            <a:pPr algn="just"/>
            <a:r>
              <a:rPr lang="id-ID" spc="-25" dirty="0">
                <a:solidFill>
                  <a:schemeClr val="bg1"/>
                </a:solidFill>
                <a:effectLst/>
                <a:latin typeface="Times New Roman" panose="02020603050405020304" pitchFamily="18" charset="0"/>
                <a:ea typeface="Times New Roman" panose="02020603050405020304" pitchFamily="18" charset="0"/>
              </a:rPr>
              <a:t>Limbah B3 medis padat covid-19 adalah barang atau bahan sisa hasil kegiatan</a:t>
            </a:r>
            <a:r>
              <a:rPr lang="id-ID" spc="-26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yang</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tidak</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digunakan</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kembali</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yang</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berpotensi</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terkontaminasi</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oleh</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zat</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yang</a:t>
            </a:r>
            <a:r>
              <a:rPr lang="id-ID" spc="-26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bersifat</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infeksius</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atau</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kontak</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dengan</a:t>
            </a:r>
            <a:r>
              <a:rPr lang="id-ID" spc="-8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pasien</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dan/atau</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petugas</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di</a:t>
            </a:r>
            <a:r>
              <a:rPr lang="id-ID" spc="-8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fasyankes</a:t>
            </a:r>
            <a:r>
              <a:rPr lang="id-ID" spc="-9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yang</a:t>
            </a:r>
            <a:r>
              <a:rPr lang="id-ID" spc="-2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menangani pasien Covid-19, meliputi: </a:t>
            </a:r>
            <a:r>
              <a:rPr lang="id-ID" spc="-5" dirty="0">
                <a:solidFill>
                  <a:schemeClr val="bg1"/>
                </a:solidFill>
                <a:effectLst/>
                <a:latin typeface="Times New Roman" panose="02020603050405020304" pitchFamily="18" charset="0"/>
                <a:ea typeface="Times New Roman" panose="02020603050405020304" pitchFamily="18" charset="0"/>
              </a:rPr>
              <a:t>masker bekas, sarung tangan bekas,</a:t>
            </a:r>
            <a:r>
              <a:rPr lang="id-ID"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perban</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bekas,</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tisu</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bekas,</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plastik</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bekas</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minuman</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dan</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makanan,</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kertas</a:t>
            </a:r>
            <a:r>
              <a:rPr lang="id-ID" spc="-5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bekas</a:t>
            </a:r>
            <a:r>
              <a:rPr lang="id-ID" spc="-26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makanan</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dan</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minuman,</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alat</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suntik</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bekas,</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set</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infus</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bekas,</a:t>
            </a:r>
            <a:r>
              <a:rPr lang="id-ID" spc="-40"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Alat</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Pelindung</a:t>
            </a:r>
            <a:r>
              <a:rPr lang="id-ID" spc="-45" dirty="0">
                <a:solidFill>
                  <a:schemeClr val="bg1"/>
                </a:solidFill>
                <a:effectLst/>
                <a:latin typeface="Times New Roman" panose="02020603050405020304" pitchFamily="18" charset="0"/>
                <a:ea typeface="Times New Roman" panose="02020603050405020304" pitchFamily="18" charset="0"/>
              </a:rPr>
              <a:t> </a:t>
            </a:r>
            <a:r>
              <a:rPr lang="id-ID" spc="-20" dirty="0">
                <a:solidFill>
                  <a:schemeClr val="bg1"/>
                </a:solidFill>
                <a:effectLst/>
                <a:latin typeface="Times New Roman" panose="02020603050405020304" pitchFamily="18" charset="0"/>
                <a:ea typeface="Times New Roman" panose="02020603050405020304" pitchFamily="18" charset="0"/>
              </a:rPr>
              <a:t>Diri</a:t>
            </a:r>
            <a:r>
              <a:rPr lang="id-ID" spc="-26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bekas,</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sisa</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makanan</a:t>
            </a:r>
            <a:r>
              <a:rPr lang="id-ID" spc="-30"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pasien</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dan</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10" dirty="0">
                <a:solidFill>
                  <a:schemeClr val="bg1"/>
                </a:solidFill>
                <a:effectLst/>
                <a:latin typeface="Times New Roman" panose="02020603050405020304" pitchFamily="18" charset="0"/>
                <a:ea typeface="Times New Roman" panose="02020603050405020304" pitchFamily="18" charset="0"/>
              </a:rPr>
              <a:t>lain-lain,</a:t>
            </a:r>
            <a:r>
              <a:rPr lang="id-ID" spc="-3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berasal</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dari</a:t>
            </a:r>
            <a:r>
              <a:rPr lang="id-ID" spc="-30"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kegiatan</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pelayanan</a:t>
            </a:r>
            <a:r>
              <a:rPr lang="id-ID" spc="-35" dirty="0">
                <a:solidFill>
                  <a:schemeClr val="bg1"/>
                </a:solidFill>
                <a:effectLst/>
                <a:latin typeface="Times New Roman" panose="02020603050405020304" pitchFamily="18" charset="0"/>
                <a:ea typeface="Times New Roman" panose="02020603050405020304" pitchFamily="18" charset="0"/>
              </a:rPr>
              <a:t> </a:t>
            </a:r>
            <a:r>
              <a:rPr lang="id-ID" spc="-5" dirty="0">
                <a:solidFill>
                  <a:schemeClr val="bg1"/>
                </a:solidFill>
                <a:effectLst/>
                <a:latin typeface="Times New Roman" panose="02020603050405020304" pitchFamily="18" charset="0"/>
                <a:ea typeface="Times New Roman" panose="02020603050405020304" pitchFamily="18" charset="0"/>
              </a:rPr>
              <a:t>di</a:t>
            </a:r>
            <a:r>
              <a:rPr lang="id-ID" spc="-26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UGD,</a:t>
            </a:r>
            <a:r>
              <a:rPr lang="id-ID" spc="-8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ruang</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isolasi,</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ruang</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ICU,</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ruang</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perawatan,</a:t>
            </a:r>
            <a:r>
              <a:rPr lang="id-ID" spc="-8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dan</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ruang</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pelayanan</a:t>
            </a:r>
            <a:r>
              <a:rPr lang="id-ID" spc="-7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lainnya.</a:t>
            </a:r>
            <a:r>
              <a:rPr lang="id-ID" spc="-2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Sehingga</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dalam</a:t>
            </a:r>
            <a:r>
              <a:rPr lang="id-ID" spc="-12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proses</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pemilahan</a:t>
            </a:r>
            <a:r>
              <a:rPr lang="id-ID" spc="-11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antara</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limbah</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limbah</a:t>
            </a:r>
            <a:r>
              <a:rPr lang="id-ID" spc="-11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medis</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padat</a:t>
            </a:r>
            <a:r>
              <a:rPr lang="id-ID" spc="-11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dan</a:t>
            </a:r>
            <a:r>
              <a:rPr lang="id-ID" spc="-11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limbah</a:t>
            </a:r>
            <a:r>
              <a:rPr lang="id-ID" spc="-2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domestik</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di</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ruang</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perawatan</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pasien</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covid-19</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tidak</a:t>
            </a:r>
            <a:r>
              <a:rPr lang="id-ID" spc="-100"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dilakukan</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lagi</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karena</a:t>
            </a:r>
            <a:r>
              <a:rPr lang="id-ID" spc="-10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semua</a:t>
            </a:r>
            <a:r>
              <a:rPr lang="id-ID" spc="-20"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jenis limbah yang dihasilkan dari aktivitas pelayanan pasien </a:t>
            </a:r>
            <a:r>
              <a:rPr lang="id-ID" spc="-25" dirty="0">
                <a:solidFill>
                  <a:schemeClr val="bg1"/>
                </a:solidFill>
                <a:effectLst/>
                <a:latin typeface="Times New Roman" panose="02020603050405020304" pitchFamily="18" charset="0"/>
                <a:ea typeface="Times New Roman" panose="02020603050405020304" pitchFamily="18" charset="0"/>
              </a:rPr>
              <a:t>covid-19 termasuk</a:t>
            </a:r>
            <a:r>
              <a:rPr lang="id-ID" spc="-2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dalam</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jenis</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limbah</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B3</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30" dirty="0">
                <a:solidFill>
                  <a:schemeClr val="bg1"/>
                </a:solidFill>
                <a:effectLst/>
                <a:latin typeface="Times New Roman" panose="02020603050405020304" pitchFamily="18" charset="0"/>
                <a:ea typeface="Times New Roman" panose="02020603050405020304" pitchFamily="18" charset="0"/>
              </a:rPr>
              <a:t>infeksius</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(Kesling,</a:t>
            </a:r>
            <a:r>
              <a:rPr lang="id-ID" spc="-65" dirty="0">
                <a:solidFill>
                  <a:schemeClr val="bg1"/>
                </a:solidFill>
                <a:effectLst/>
                <a:latin typeface="Times New Roman" panose="02020603050405020304" pitchFamily="18" charset="0"/>
                <a:ea typeface="Times New Roman" panose="02020603050405020304" pitchFamily="18" charset="0"/>
              </a:rPr>
              <a:t> </a:t>
            </a:r>
            <a:r>
              <a:rPr lang="id-ID" spc="-25" dirty="0">
                <a:solidFill>
                  <a:schemeClr val="bg1"/>
                </a:solidFill>
                <a:effectLst/>
                <a:latin typeface="Times New Roman" panose="02020603050405020304" pitchFamily="18" charset="0"/>
                <a:ea typeface="Times New Roman" panose="02020603050405020304" pitchFamily="18" charset="0"/>
              </a:rPr>
              <a:t>2020).</a:t>
            </a:r>
            <a:endParaRPr lang="id-ID" dirty="0">
              <a:solidFill>
                <a:schemeClr val="bg1"/>
              </a:solidFill>
              <a:effectLst/>
              <a:latin typeface="Times New Roman" panose="02020603050405020304" pitchFamily="18" charset="0"/>
              <a:ea typeface="Times New Roman" panose="02020603050405020304" pitchFamily="18" charset="0"/>
            </a:endParaRPr>
          </a:p>
          <a:p>
            <a:pPr algn="just"/>
            <a:endParaRPr lang="id-ID" dirty="0"/>
          </a:p>
        </p:txBody>
      </p:sp>
    </p:spTree>
    <p:extLst>
      <p:ext uri="{BB962C8B-B14F-4D97-AF65-F5344CB8AC3E}">
        <p14:creationId xmlns:p14="http://schemas.microsoft.com/office/powerpoint/2010/main" val="1152452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98E3F5-ACDD-867C-DE60-D371791E567D}"/>
              </a:ext>
            </a:extLst>
          </p:cNvPr>
          <p:cNvSpPr>
            <a:spLocks noGrp="1"/>
          </p:cNvSpPr>
          <p:nvPr>
            <p:ph idx="1"/>
          </p:nvPr>
        </p:nvSpPr>
        <p:spPr>
          <a:xfrm>
            <a:off x="1141412" y="609600"/>
            <a:ext cx="9905999" cy="5181601"/>
          </a:xfrm>
        </p:spPr>
        <p:style>
          <a:lnRef idx="1">
            <a:schemeClr val="accent3"/>
          </a:lnRef>
          <a:fillRef idx="2">
            <a:schemeClr val="accent3"/>
          </a:fillRef>
          <a:effectRef idx="1">
            <a:schemeClr val="accent3"/>
          </a:effectRef>
          <a:fontRef idx="minor">
            <a:schemeClr val="dk1"/>
          </a:fontRef>
        </p:style>
        <p:txBody>
          <a:bodyPr>
            <a:normAutofit/>
          </a:bodyPr>
          <a:lstStyle/>
          <a:p>
            <a:r>
              <a:rPr lang="id-ID" sz="2000" dirty="0">
                <a:effectLst/>
                <a:latin typeface="Times New Roman" panose="02020603050405020304" pitchFamily="18" charset="0"/>
                <a:ea typeface="Times New Roman" panose="02020603050405020304" pitchFamily="18" charset="0"/>
              </a:rPr>
              <a:t>Kementerian</a:t>
            </a:r>
            <a:r>
              <a:rPr lang="id-ID" sz="2000" spc="5" dirty="0">
                <a:effectLst/>
                <a:latin typeface="Times New Roman" panose="02020603050405020304" pitchFamily="18" charset="0"/>
                <a:ea typeface="Times New Roman" panose="02020603050405020304" pitchFamily="18" charset="0"/>
              </a:rPr>
              <a:t> </a:t>
            </a:r>
            <a:r>
              <a:rPr lang="id-ID" sz="2000" spc="-10" dirty="0">
                <a:effectLst/>
                <a:latin typeface="Times New Roman" panose="02020603050405020304" pitchFamily="18" charset="0"/>
                <a:ea typeface="Times New Roman" panose="02020603050405020304" pitchFamily="18" charset="0"/>
              </a:rPr>
              <a:t>Lingkungan Hidup dan Kehutanan telah mengeluarkan </a:t>
            </a:r>
            <a:r>
              <a:rPr lang="id-ID" sz="2000" spc="-5" dirty="0">
                <a:effectLst/>
                <a:latin typeface="Times New Roman" panose="02020603050405020304" pitchFamily="18" charset="0"/>
                <a:ea typeface="Times New Roman" panose="02020603050405020304" pitchFamily="18" charset="0"/>
              </a:rPr>
              <a:t>surat edaran berupa</a:t>
            </a:r>
            <a:r>
              <a:rPr lang="id-ID" sz="2000" spc="-26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langkah-langkah dalam penanganan limbah infeksius dan pengelolaan </a:t>
            </a:r>
            <a:r>
              <a:rPr lang="id-ID" sz="2000" spc="-25" dirty="0">
                <a:effectLst/>
                <a:latin typeface="Times New Roman" panose="02020603050405020304" pitchFamily="18" charset="0"/>
                <a:ea typeface="Times New Roman" panose="02020603050405020304" pitchFamily="18" charset="0"/>
              </a:rPr>
              <a:t>sampah</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rumah tangga pasien covid-19 yaitu (Kementerian Lingkungan Hidup dan</a:t>
            </a:r>
            <a:r>
              <a:rPr lang="id-ID" sz="200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Kehutanan</a:t>
            </a:r>
            <a:r>
              <a:rPr lang="id-ID" sz="2000" spc="-6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Republik</a:t>
            </a:r>
            <a:r>
              <a:rPr lang="id-ID" sz="2000" spc="-6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Indonesia,</a:t>
            </a:r>
            <a:r>
              <a:rPr lang="id-ID" sz="2000" spc="-60"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2020):</a:t>
            </a:r>
            <a:endParaRPr lang="id-ID" sz="2000" dirty="0">
              <a:effectLst/>
              <a:latin typeface="Times New Roman" panose="02020603050405020304" pitchFamily="18" charset="0"/>
              <a:ea typeface="Times New Roman" panose="02020603050405020304" pitchFamily="18" charset="0"/>
            </a:endParaRPr>
          </a:p>
          <a:p>
            <a:pPr marL="0" lvl="0" indent="0" algn="just">
              <a:spcBef>
                <a:spcPts val="625"/>
              </a:spcBef>
              <a:buSzPts val="1100"/>
              <a:buNone/>
              <a:tabLst>
                <a:tab pos="469900" algn="l"/>
              </a:tabLst>
            </a:pPr>
            <a:r>
              <a:rPr lang="id-ID" sz="2000" spc="-5" dirty="0">
                <a:effectLst/>
                <a:latin typeface="Times New Roman" panose="02020603050405020304" pitchFamily="18" charset="0"/>
                <a:ea typeface="Times New Roman" panose="02020603050405020304" pitchFamily="18" charset="0"/>
              </a:rPr>
              <a:t>	a. Limbah</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infeksius</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dari</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ODP</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yang</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berasal</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dari</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rumah</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tangga</a:t>
            </a:r>
          </a:p>
          <a:p>
            <a:pPr marL="457200" marR="382905" lvl="1" indent="0">
              <a:spcBef>
                <a:spcPts val="5"/>
              </a:spcBef>
              <a:spcAft>
                <a:spcPts val="0"/>
              </a:spcAft>
              <a:buSzPts val="1100"/>
              <a:buNone/>
              <a:tabLst>
                <a:tab pos="697865" algn="l"/>
                <a:tab pos="698500" algn="l"/>
              </a:tabLst>
            </a:pPr>
            <a:r>
              <a:rPr lang="id-ID" spc="-5" dirty="0">
                <a:effectLst/>
                <a:latin typeface="Times New Roman" panose="02020603050405020304" pitchFamily="18" charset="0"/>
                <a:ea typeface="Times New Roman" panose="02020603050405020304" pitchFamily="18" charset="0"/>
              </a:rPr>
              <a:t>b. mengumpulkan</a:t>
            </a:r>
            <a:r>
              <a:rPr lang="id-ID" spc="6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infeksius</a:t>
            </a:r>
            <a:r>
              <a:rPr lang="id-ID" spc="7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berupa</a:t>
            </a:r>
            <a:r>
              <a:rPr lang="id-ID" spc="6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APD</a:t>
            </a:r>
            <a:r>
              <a:rPr lang="id-ID" spc="7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antara</a:t>
            </a:r>
            <a:r>
              <a:rPr lang="id-ID" spc="6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lain</a:t>
            </a:r>
            <a:r>
              <a:rPr lang="id-ID" spc="-26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masker,</a:t>
            </a:r>
            <a:r>
              <a:rPr lang="id-ID" spc="-1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sarung tangan</a:t>
            </a:r>
            <a:r>
              <a:rPr lang="id-ID" spc="-1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dan baju</a:t>
            </a:r>
            <a:r>
              <a:rPr lang="id-ID" spc="-1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pelindung diri</a:t>
            </a:r>
          </a:p>
          <a:p>
            <a:pPr marL="457200" lvl="1" indent="0">
              <a:spcBef>
                <a:spcPts val="15"/>
              </a:spcBef>
              <a:spcAft>
                <a:spcPts val="0"/>
              </a:spcAft>
              <a:buSzPts val="1100"/>
              <a:buNone/>
              <a:tabLst>
                <a:tab pos="698500" algn="l"/>
              </a:tabLst>
            </a:pPr>
            <a:r>
              <a:rPr lang="id-ID" spc="-5" dirty="0">
                <a:effectLst/>
                <a:latin typeface="Times New Roman" panose="02020603050405020304" pitchFamily="18" charset="0"/>
                <a:ea typeface="Times New Roman" panose="02020603050405020304" pitchFamily="18" charset="0"/>
              </a:rPr>
              <a:t>c. mengemas</a:t>
            </a:r>
            <a:r>
              <a:rPr lang="id-ID" spc="-2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tersendiri</a:t>
            </a:r>
            <a:r>
              <a:rPr lang="id-ID" spc="-2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dengan</a:t>
            </a:r>
            <a:r>
              <a:rPr lang="id-ID" spc="-2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menggunakan</a:t>
            </a:r>
            <a:r>
              <a:rPr lang="id-ID" spc="-2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wadah</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tertutup</a:t>
            </a:r>
          </a:p>
          <a:p>
            <a:pPr marL="457200" lvl="1" indent="0">
              <a:spcBef>
                <a:spcPts val="15"/>
              </a:spcBef>
              <a:spcAft>
                <a:spcPts val="0"/>
              </a:spcAft>
              <a:buSzPts val="1100"/>
              <a:buNone/>
              <a:tabLst>
                <a:tab pos="698500" algn="l"/>
              </a:tabLst>
            </a:pPr>
            <a:r>
              <a:rPr lang="id-ID" spc="-5" dirty="0">
                <a:latin typeface="Times New Roman" panose="02020603050405020304" pitchFamily="18" charset="0"/>
                <a:ea typeface="Times New Roman" panose="02020603050405020304" pitchFamily="18" charset="0"/>
              </a:rPr>
              <a:t>d. </a:t>
            </a:r>
            <a:r>
              <a:rPr lang="id-ID" spc="-5" dirty="0">
                <a:effectLst/>
                <a:latin typeface="Times New Roman" panose="02020603050405020304" pitchFamily="18" charset="0"/>
                <a:ea typeface="Times New Roman" panose="02020603050405020304" pitchFamily="18" charset="0"/>
              </a:rPr>
              <a:t>mengangkut</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dan</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memusnahkan</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pada</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pengelolaan</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limbah</a:t>
            </a:r>
            <a:r>
              <a:rPr lang="id-ID" spc="-2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B3</a:t>
            </a:r>
          </a:p>
          <a:p>
            <a:pPr algn="just"/>
            <a:r>
              <a:rPr lang="id-ID" sz="2000" dirty="0">
                <a:effectLst/>
                <a:latin typeface="Times New Roman" panose="02020603050405020304" pitchFamily="18" charset="0"/>
                <a:ea typeface="Times New Roman" panose="02020603050405020304" pitchFamily="18" charset="0"/>
              </a:rPr>
              <a:t>menyampaikan informasi kepada masyarakat tentang pengelolaan</a:t>
            </a:r>
            <a:r>
              <a:rPr lang="id-ID" sz="2000" spc="-26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infeksius</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bersumber</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dari</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masyarakat</a:t>
            </a:r>
            <a:endParaRPr lang="id-ID" sz="2000" dirty="0"/>
          </a:p>
        </p:txBody>
      </p:sp>
    </p:spTree>
    <p:extLst>
      <p:ext uri="{BB962C8B-B14F-4D97-AF65-F5344CB8AC3E}">
        <p14:creationId xmlns:p14="http://schemas.microsoft.com/office/powerpoint/2010/main" val="160704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85F322-A66E-4065-C303-FDFF043679B2}"/>
              </a:ext>
            </a:extLst>
          </p:cNvPr>
          <p:cNvSpPr>
            <a:spLocks noGrp="1"/>
          </p:cNvSpPr>
          <p:nvPr>
            <p:ph idx="1"/>
          </p:nvPr>
        </p:nvSpPr>
        <p:spPr>
          <a:xfrm>
            <a:off x="1590674" y="1277937"/>
            <a:ext cx="7839076" cy="3541714"/>
          </a:xfrm>
        </p:spPr>
        <p:style>
          <a:lnRef idx="2">
            <a:schemeClr val="accent6">
              <a:shade val="50000"/>
            </a:schemeClr>
          </a:lnRef>
          <a:fillRef idx="1">
            <a:schemeClr val="accent6"/>
          </a:fillRef>
          <a:effectRef idx="0">
            <a:schemeClr val="accent6"/>
          </a:effectRef>
          <a:fontRef idx="minor">
            <a:schemeClr val="lt1"/>
          </a:fontRef>
        </p:style>
        <p:txBody>
          <a:bodyPr>
            <a:normAutofit fontScale="92500" lnSpcReduction="20000"/>
          </a:bodyPr>
          <a:lstStyle/>
          <a:p>
            <a:pPr marL="0" lvl="0" indent="0" algn="just">
              <a:lnSpc>
                <a:spcPct val="110000"/>
              </a:lnSpc>
              <a:spcBef>
                <a:spcPts val="5"/>
              </a:spcBef>
              <a:buSzPts val="1100"/>
              <a:buNone/>
              <a:tabLst>
                <a:tab pos="469900" algn="l"/>
              </a:tabLst>
            </a:pPr>
            <a:r>
              <a:rPr lang="id-ID" sz="1900" spc="-5" dirty="0">
                <a:latin typeface="Times New Roman" panose="02020603050405020304" pitchFamily="18" charset="0"/>
                <a:ea typeface="Times New Roman" panose="02020603050405020304" pitchFamily="18" charset="0"/>
              </a:rPr>
              <a:t>1.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Pengelolaan</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sampah</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rumah</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tangga</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dan</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sampah</a:t>
            </a:r>
            <a:r>
              <a:rPr lang="id-ID" sz="1900" spc="-1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sejenis</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rumah</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tangga </a:t>
            </a:r>
          </a:p>
          <a:p>
            <a:pPr marL="0" lvl="0" indent="0" algn="just">
              <a:lnSpc>
                <a:spcPct val="110000"/>
              </a:lnSpc>
              <a:spcBef>
                <a:spcPts val="5"/>
              </a:spcBef>
              <a:buSzPts val="1100"/>
              <a:buNone/>
              <a:tabLst>
                <a:tab pos="469900" algn="l"/>
              </a:tabLst>
            </a:pPr>
            <a:r>
              <a:rPr lang="id-ID" sz="1900" spc="-5" dirty="0">
                <a:solidFill>
                  <a:schemeClr val="bg1">
                    <a:lumMod val="50000"/>
                    <a:lumOff val="50000"/>
                  </a:schemeClr>
                </a:solidFill>
                <a:latin typeface="Times New Roman" panose="02020603050405020304" pitchFamily="18" charset="0"/>
                <a:ea typeface="Times New Roman" panose="02020603050405020304" pitchFamily="18" charset="0"/>
              </a:rPr>
              <a:t>	S</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eluruh</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petugas</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kebersihan</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atau</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pengangkut</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sampah</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wajib</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dilengkapi</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APD</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khususnya</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masker,</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sarung</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tangan</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dan</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safety</a:t>
            </a:r>
            <a:r>
              <a:rPr lang="id-ID" sz="1900" spc="-26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shoes</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yang setiap</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hari harus</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disucihamakan.</a:t>
            </a:r>
          </a:p>
          <a:p>
            <a:pPr marL="0" lvl="0" indent="0" algn="just">
              <a:lnSpc>
                <a:spcPct val="110000"/>
              </a:lnSpc>
              <a:spcBef>
                <a:spcPts val="5"/>
              </a:spcBef>
              <a:buSzPts val="1100"/>
              <a:buNone/>
              <a:tabLst>
                <a:tab pos="469900" algn="l"/>
              </a:tabLst>
            </a:pPr>
            <a:r>
              <a:rPr lang="id-ID" sz="1900" spc="-5" dirty="0">
                <a:solidFill>
                  <a:schemeClr val="bg1">
                    <a:lumMod val="50000"/>
                    <a:lumOff val="50000"/>
                  </a:schemeClr>
                </a:solidFill>
                <a:latin typeface="Times New Roman" panose="02020603050405020304" pitchFamily="18" charset="0"/>
                <a:ea typeface="Times New Roman" panose="02020603050405020304" pitchFamily="18" charset="0"/>
              </a:rPr>
              <a:t>2.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Dalam upaya mengurangi timbulan sampah masker, maka kepada</a:t>
            </a:r>
            <a:r>
              <a:rPr lang="id-ID" sz="1900" spc="-26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masyarakat</a:t>
            </a:r>
            <a:r>
              <a:rPr lang="id-ID" sz="1900" spc="-7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yang</a:t>
            </a:r>
            <a:r>
              <a:rPr lang="id-ID" sz="1900" spc="-7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sehat</a:t>
            </a:r>
            <a:r>
              <a:rPr lang="id-ID" sz="1900" spc="-7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dihimbau</a:t>
            </a:r>
            <a:r>
              <a:rPr lang="id-ID" sz="1900" spc="-7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untuk</a:t>
            </a:r>
            <a:r>
              <a:rPr lang="id-ID" sz="1900" spc="-7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menggunakan</a:t>
            </a:r>
            <a:r>
              <a:rPr lang="id-ID" sz="1900" spc="-7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masker</a:t>
            </a:r>
            <a:r>
              <a:rPr lang="id-ID" sz="1900" spc="-7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guna</a:t>
            </a:r>
            <a:r>
              <a:rPr lang="id-ID" sz="1900" spc="-26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ulang</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yang dapat dicuci setiap</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hari</a:t>
            </a:r>
          </a:p>
          <a:p>
            <a:pPr marL="0" lvl="0" indent="0" algn="just">
              <a:lnSpc>
                <a:spcPct val="110000"/>
              </a:lnSpc>
              <a:spcBef>
                <a:spcPts val="5"/>
              </a:spcBef>
              <a:buSzPts val="1100"/>
              <a:buNone/>
              <a:tabLst>
                <a:tab pos="469900" algn="l"/>
              </a:tabLst>
            </a:pPr>
            <a:r>
              <a:rPr lang="id-ID" sz="1900" spc="-5" dirty="0">
                <a:solidFill>
                  <a:schemeClr val="bg1">
                    <a:lumMod val="50000"/>
                    <a:lumOff val="50000"/>
                  </a:schemeClr>
                </a:solidFill>
                <a:latin typeface="Times New Roman" panose="02020603050405020304" pitchFamily="18" charset="0"/>
                <a:ea typeface="Times New Roman" panose="02020603050405020304" pitchFamily="18" charset="0"/>
              </a:rPr>
              <a:t>3.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Kepada masyarakat yang sehat dan menggunakan masker sekali</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pakai (disposable mask) diharuskan untuk merobek, memotong</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atau</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menggunting</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masker</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tersebut</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dan</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dikemas</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rapi</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sebelum</a:t>
            </a:r>
            <a:r>
              <a:rPr lang="id-ID" sz="1900" spc="-26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dibuang</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ke</a:t>
            </a:r>
            <a:r>
              <a:rPr lang="id-ID" sz="1900" spc="-1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tempat</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sampah</a:t>
            </a:r>
            <a:r>
              <a:rPr lang="id-ID" sz="1900" spc="-1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untuk</a:t>
            </a:r>
            <a:r>
              <a:rPr lang="id-ID" sz="1900" spc="-15"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menghindari</a:t>
            </a:r>
            <a:r>
              <a:rPr lang="id-ID" sz="1900" spc="-2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penyalahgunaan</a:t>
            </a:r>
          </a:p>
          <a:p>
            <a:pPr marL="0" lvl="0" indent="0" algn="just">
              <a:lnSpc>
                <a:spcPct val="110000"/>
              </a:lnSpc>
              <a:spcBef>
                <a:spcPts val="5"/>
              </a:spcBef>
              <a:buSzPts val="1100"/>
              <a:buNone/>
              <a:tabLst>
                <a:tab pos="469900" algn="l"/>
              </a:tabLst>
            </a:pPr>
            <a:r>
              <a:rPr lang="id-ID" sz="1900" spc="-5" dirty="0">
                <a:solidFill>
                  <a:schemeClr val="bg1">
                    <a:lumMod val="50000"/>
                    <a:lumOff val="50000"/>
                  </a:schemeClr>
                </a:solidFill>
                <a:latin typeface="Times New Roman" panose="02020603050405020304" pitchFamily="18" charset="0"/>
                <a:ea typeface="Times New Roman" panose="02020603050405020304" pitchFamily="18" charset="0"/>
              </a:rPr>
              <a:t>4.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Pemerintah daerah menyiapkan tempat sampah / drop box khusus</a:t>
            </a:r>
            <a:r>
              <a:rPr lang="id-ID" sz="1900" spc="-26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masker</a:t>
            </a:r>
            <a:r>
              <a:rPr lang="id-ID" sz="1900" spc="-10" dirty="0">
                <a:solidFill>
                  <a:schemeClr val="bg1">
                    <a:lumMod val="50000"/>
                    <a:lumOff val="50000"/>
                  </a:schemeClr>
                </a:solidFill>
                <a:effectLst/>
                <a:latin typeface="Times New Roman" panose="02020603050405020304" pitchFamily="18" charset="0"/>
                <a:ea typeface="Times New Roman" panose="02020603050405020304" pitchFamily="18" charset="0"/>
              </a:rPr>
              <a:t> </a:t>
            </a:r>
            <a:r>
              <a:rPr lang="id-ID" sz="1900" spc="-5" dirty="0">
                <a:solidFill>
                  <a:schemeClr val="bg1">
                    <a:lumMod val="50000"/>
                    <a:lumOff val="50000"/>
                  </a:schemeClr>
                </a:solidFill>
                <a:effectLst/>
                <a:latin typeface="Times New Roman" panose="02020603050405020304" pitchFamily="18" charset="0"/>
                <a:ea typeface="Times New Roman" panose="02020603050405020304" pitchFamily="18" charset="0"/>
              </a:rPr>
              <a:t>di ruang publik.</a:t>
            </a:r>
          </a:p>
          <a:p>
            <a:endParaRPr lang="id-ID" dirty="0"/>
          </a:p>
        </p:txBody>
      </p:sp>
    </p:spTree>
    <p:extLst>
      <p:ext uri="{BB962C8B-B14F-4D97-AF65-F5344CB8AC3E}">
        <p14:creationId xmlns:p14="http://schemas.microsoft.com/office/powerpoint/2010/main" val="31786120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6927B-2565-17FC-2C67-8F5DF8D21BD3}"/>
              </a:ext>
            </a:extLst>
          </p:cNvPr>
          <p:cNvSpPr>
            <a:spLocks noGrp="1"/>
          </p:cNvSpPr>
          <p:nvPr>
            <p:ph idx="1"/>
          </p:nvPr>
        </p:nvSpPr>
        <p:spPr>
          <a:xfrm>
            <a:off x="2371725" y="1533524"/>
            <a:ext cx="6181725" cy="2962275"/>
          </a:xfrm>
        </p:spPr>
        <p:style>
          <a:lnRef idx="2">
            <a:schemeClr val="accent4">
              <a:shade val="50000"/>
            </a:schemeClr>
          </a:lnRef>
          <a:fillRef idx="1">
            <a:schemeClr val="accent4"/>
          </a:fillRef>
          <a:effectRef idx="0">
            <a:schemeClr val="accent4"/>
          </a:effectRef>
          <a:fontRef idx="minor">
            <a:schemeClr val="lt1"/>
          </a:fontRef>
        </p:style>
        <p:txBody>
          <a:bodyPr/>
          <a:lstStyle/>
          <a:p>
            <a:pPr marL="0" indent="0" algn="ctr">
              <a:buNone/>
            </a:pPr>
            <a:endParaRPr lang="id-ID" dirty="0"/>
          </a:p>
          <a:p>
            <a:pPr marL="0" indent="0" algn="ctr">
              <a:buNone/>
            </a:pPr>
            <a:endParaRPr lang="id-ID" dirty="0"/>
          </a:p>
          <a:p>
            <a:pPr marL="0" indent="0" algn="ctr">
              <a:buNone/>
            </a:pPr>
            <a:r>
              <a:rPr lang="id-ID" sz="3200" dirty="0">
                <a:latin typeface="Times New Roman" panose="02020603050405020304" pitchFamily="18" charset="0"/>
                <a:cs typeface="Times New Roman" panose="02020603050405020304" pitchFamily="18" charset="0"/>
              </a:rPr>
              <a:t>TERIMA KASIH</a:t>
            </a:r>
          </a:p>
        </p:txBody>
      </p:sp>
    </p:spTree>
    <p:extLst>
      <p:ext uri="{BB962C8B-B14F-4D97-AF65-F5344CB8AC3E}">
        <p14:creationId xmlns:p14="http://schemas.microsoft.com/office/powerpoint/2010/main" val="194024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C82C-0CC1-A7C4-2A52-900C27F2D70A}"/>
              </a:ext>
            </a:extLst>
          </p:cNvPr>
          <p:cNvSpPr>
            <a:spLocks noGrp="1"/>
          </p:cNvSpPr>
          <p:nvPr>
            <p:ph type="title"/>
          </p:nvPr>
        </p:nvSpPr>
        <p:spPr>
          <a:xfrm>
            <a:off x="810109" y="251791"/>
            <a:ext cx="6597857" cy="683440"/>
          </a:xfrm>
        </p:spPr>
        <p:style>
          <a:lnRef idx="2">
            <a:schemeClr val="accent2">
              <a:shade val="50000"/>
            </a:schemeClr>
          </a:lnRef>
          <a:fillRef idx="1">
            <a:schemeClr val="accent2"/>
          </a:fillRef>
          <a:effectRef idx="0">
            <a:schemeClr val="accent2"/>
          </a:effectRef>
          <a:fontRef idx="minor">
            <a:schemeClr val="lt1"/>
          </a:fontRef>
        </p:style>
        <p:txBody>
          <a:bodyPr/>
          <a:lstStyle/>
          <a:p>
            <a:r>
              <a:rPr lang="id-ID" dirty="0"/>
              <a:t>Pengelolaan Limbah Medis</a:t>
            </a:r>
          </a:p>
        </p:txBody>
      </p:sp>
      <p:sp>
        <p:nvSpPr>
          <p:cNvPr id="3" name="Content Placeholder 2">
            <a:extLst>
              <a:ext uri="{FF2B5EF4-FFF2-40B4-BE49-F238E27FC236}">
                <a16:creationId xmlns:a16="http://schemas.microsoft.com/office/drawing/2014/main" id="{89F08A8B-CB0C-8783-8EAA-2ACA73BF52DC}"/>
              </a:ext>
            </a:extLst>
          </p:cNvPr>
          <p:cNvSpPr>
            <a:spLocks noGrp="1"/>
          </p:cNvSpPr>
          <p:nvPr>
            <p:ph idx="1"/>
          </p:nvPr>
        </p:nvSpPr>
        <p:spPr>
          <a:xfrm>
            <a:off x="1067663" y="1043608"/>
            <a:ext cx="10268708" cy="4770783"/>
          </a:xfrm>
        </p:spPr>
        <p:txBody>
          <a:bodyPr>
            <a:normAutofit/>
          </a:bodyPr>
          <a:lstStyle/>
          <a:p>
            <a:pPr marL="0" indent="0" algn="just">
              <a:buNone/>
            </a:pPr>
            <a:r>
              <a:rPr lang="id-ID" dirty="0"/>
              <a:t>A.Pendahuluan</a:t>
            </a:r>
          </a:p>
          <a:p>
            <a:pPr marL="0" indent="0" algn="just">
              <a:buNone/>
            </a:pPr>
            <a:r>
              <a:rPr lang="id-ID" sz="1800" spc="-20" dirty="0">
                <a:effectLst/>
                <a:latin typeface="Times New Roman" panose="02020603050405020304" pitchFamily="18" charset="0"/>
                <a:ea typeface="Times New Roman" panose="02020603050405020304" pitchFamily="18" charset="0"/>
              </a:rPr>
              <a:t>Limbah</a:t>
            </a:r>
            <a:r>
              <a:rPr lang="id-ID" sz="1800" spc="-50" dirty="0">
                <a:effectLst/>
                <a:latin typeface="Times New Roman" panose="02020603050405020304" pitchFamily="18" charset="0"/>
                <a:ea typeface="Times New Roman" panose="02020603050405020304" pitchFamily="18" charset="0"/>
              </a:rPr>
              <a:t> </a:t>
            </a:r>
            <a:r>
              <a:rPr lang="id-ID" sz="1800" spc="-20" dirty="0">
                <a:effectLst/>
                <a:latin typeface="Times New Roman" panose="02020603050405020304" pitchFamily="18" charset="0"/>
                <a:ea typeface="Times New Roman" panose="02020603050405020304" pitchFamily="18" charset="0"/>
              </a:rPr>
              <a:t>medis</a:t>
            </a:r>
            <a:r>
              <a:rPr lang="id-ID" sz="1800" spc="-5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adalah</a:t>
            </a:r>
            <a:r>
              <a:rPr lang="id-ID" sz="2000" spc="-45"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sampah</a:t>
            </a:r>
            <a:r>
              <a:rPr lang="id-ID" sz="2000" spc="-5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atau</a:t>
            </a:r>
            <a:r>
              <a:rPr lang="id-ID" sz="2000" spc="-5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limbah</a:t>
            </a:r>
            <a:r>
              <a:rPr lang="id-ID" sz="2000" spc="-45"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yang</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dihasilkan</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dari</a:t>
            </a:r>
            <a:r>
              <a:rPr lang="id-ID" sz="2000" spc="-45"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hasil</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aktivitas</a:t>
            </a:r>
            <a:r>
              <a:rPr lang="id-ID" sz="2000" spc="-265"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kegiatan di rumah sakit dan fasilitas kesehatan </a:t>
            </a:r>
            <a:r>
              <a:rPr lang="id-ID" sz="2000" spc="-20" dirty="0">
                <a:effectLst/>
                <a:latin typeface="Times New Roman" panose="02020603050405020304" pitchFamily="18" charset="0"/>
                <a:ea typeface="Times New Roman" panose="02020603050405020304" pitchFamily="18" charset="0"/>
              </a:rPr>
              <a:t>lainnya. Aktivitas pelayanan di</a:t>
            </a:r>
            <a:r>
              <a:rPr lang="id-ID" sz="2000" spc="-26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fasilitas pelayanan kesehatan (fasyankes) tentunya menghasilkan limbah </a:t>
            </a:r>
            <a:r>
              <a:rPr lang="id-ID" sz="2000" spc="-25" dirty="0">
                <a:effectLst/>
                <a:latin typeface="Times New Roman" panose="02020603050405020304" pitchFamily="18" charset="0"/>
                <a:ea typeface="Times New Roman" panose="02020603050405020304" pitchFamily="18" charset="0"/>
              </a:rPr>
              <a:t>medis</a:t>
            </a:r>
            <a:r>
              <a:rPr lang="id-ID" sz="2000" spc="-26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sehingga patut menjadi perhatian bagi kita semua, baik itu limbah yang</a:t>
            </a:r>
            <a:r>
              <a:rPr lang="id-ID" sz="2000" spc="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dihasilkan dalam kegiatan rawat jalan </a:t>
            </a:r>
            <a:r>
              <a:rPr lang="id-ID" sz="2000" spc="-25" dirty="0">
                <a:effectLst/>
                <a:latin typeface="Times New Roman" panose="02020603050405020304" pitchFamily="18" charset="0"/>
                <a:ea typeface="Times New Roman" panose="02020603050405020304" pitchFamily="18" charset="0"/>
              </a:rPr>
              <a:t>maupun rawat inap di sebuah fasyankes.</a:t>
            </a:r>
            <a:r>
              <a:rPr lang="id-ID" sz="2000" spc="-260" dirty="0">
                <a:effectLst/>
                <a:latin typeface="Times New Roman" panose="02020603050405020304" pitchFamily="18" charset="0"/>
                <a:ea typeface="Times New Roman" panose="02020603050405020304" pitchFamily="18" charset="0"/>
              </a:rPr>
              <a:t> </a:t>
            </a:r>
          </a:p>
          <a:p>
            <a:pPr marL="0" indent="0" algn="just">
              <a:buNone/>
            </a:pPr>
            <a:r>
              <a:rPr lang="id-ID" sz="2000" spc="-30" dirty="0">
                <a:effectLst/>
                <a:latin typeface="Times New Roman" panose="02020603050405020304" pitchFamily="18" charset="0"/>
                <a:ea typeface="Times New Roman" panose="02020603050405020304" pitchFamily="18" charset="0"/>
              </a:rPr>
              <a:t>Secara umum limbah padat </a:t>
            </a:r>
            <a:r>
              <a:rPr lang="id-ID" sz="2000" spc="-25" dirty="0">
                <a:effectLst/>
                <a:latin typeface="Times New Roman" panose="02020603050405020304" pitchFamily="18" charset="0"/>
                <a:ea typeface="Times New Roman" panose="02020603050405020304" pitchFamily="18" charset="0"/>
              </a:rPr>
              <a:t>di fasyankes terdiri dari dua kategori yaitu sampah</a:t>
            </a:r>
            <a:r>
              <a:rPr lang="id-ID" sz="2000" spc="-26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domestik</a:t>
            </a:r>
            <a:r>
              <a:rPr lang="id-ID" sz="2000" spc="-8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(limbah</a:t>
            </a:r>
            <a:r>
              <a:rPr lang="id-ID" sz="2000" spc="-8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non</a:t>
            </a:r>
            <a:r>
              <a:rPr lang="id-ID" sz="2000" spc="-8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medis)</a:t>
            </a:r>
            <a:r>
              <a:rPr lang="id-ID" sz="2000" spc="-8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dan</a:t>
            </a:r>
            <a:r>
              <a:rPr lang="id-ID" sz="2000" spc="-85"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limbah</a:t>
            </a:r>
            <a:r>
              <a:rPr lang="id-ID" sz="2000" spc="-80" dirty="0">
                <a:effectLst/>
                <a:latin typeface="Times New Roman" panose="02020603050405020304" pitchFamily="18" charset="0"/>
                <a:ea typeface="Times New Roman" panose="02020603050405020304" pitchFamily="18" charset="0"/>
              </a:rPr>
              <a:t> </a:t>
            </a:r>
            <a:r>
              <a:rPr lang="id-ID" sz="2000" spc="-30" dirty="0">
                <a:effectLst/>
                <a:latin typeface="Times New Roman" panose="02020603050405020304" pitchFamily="18" charset="0"/>
                <a:ea typeface="Times New Roman" panose="02020603050405020304" pitchFamily="18" charset="0"/>
              </a:rPr>
              <a:t>medis.</a:t>
            </a:r>
            <a:r>
              <a:rPr lang="id-ID" sz="2000" spc="-85"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Limbah</a:t>
            </a:r>
            <a:r>
              <a:rPr lang="id-ID" sz="2000" spc="-80"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medis</a:t>
            </a:r>
            <a:r>
              <a:rPr lang="id-ID" sz="2000" spc="-85"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padat</a:t>
            </a:r>
            <a:r>
              <a:rPr lang="id-ID" sz="2000" spc="-85"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tergolong</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dalam kategori limbah bahan </a:t>
            </a:r>
            <a:r>
              <a:rPr lang="id-ID" sz="2000" dirty="0">
                <a:effectLst/>
                <a:latin typeface="Times New Roman" panose="02020603050405020304" pitchFamily="18" charset="0"/>
                <a:ea typeface="Times New Roman" panose="02020603050405020304" pitchFamily="18" charset="0"/>
              </a:rPr>
              <a:t>berbahaya dan beracun (B3) karena bersifat</a:t>
            </a:r>
            <a:r>
              <a:rPr lang="id-ID" sz="2000" spc="5" dirty="0">
                <a:effectLst/>
                <a:latin typeface="Times New Roman" panose="02020603050405020304" pitchFamily="18" charset="0"/>
                <a:ea typeface="Times New Roman" panose="02020603050405020304" pitchFamily="18" charset="0"/>
              </a:rPr>
              <a:t> </a:t>
            </a:r>
            <a:r>
              <a:rPr lang="id-ID" sz="2000" spc="-10" dirty="0">
                <a:effectLst/>
                <a:latin typeface="Times New Roman" panose="02020603050405020304" pitchFamily="18" charset="0"/>
                <a:ea typeface="Times New Roman" panose="02020603050405020304" pitchFamily="18" charset="0"/>
              </a:rPr>
              <a:t>infeksius </a:t>
            </a:r>
            <a:r>
              <a:rPr lang="id-ID" sz="2000" spc="-5" dirty="0">
                <a:effectLst/>
                <a:latin typeface="Times New Roman" panose="02020603050405020304" pitchFamily="18" charset="0"/>
                <a:ea typeface="Times New Roman" panose="02020603050405020304" pitchFamily="18" charset="0"/>
              </a:rPr>
              <a:t>(Kementerian Lingkungan Hidup, 2014). Secara garis besar dari</a:t>
            </a:r>
            <a:r>
              <a:rPr lang="id-ID" sz="200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bentuk</a:t>
            </a:r>
            <a:r>
              <a:rPr lang="id-ID" sz="2000" spc="-5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fisik</a:t>
            </a:r>
            <a:r>
              <a:rPr lang="id-ID" sz="2000" spc="-50"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limbah</a:t>
            </a:r>
            <a:r>
              <a:rPr lang="id-ID" sz="2000" spc="-45" dirty="0">
                <a:effectLst/>
                <a:latin typeface="Times New Roman" panose="02020603050405020304" pitchFamily="18" charset="0"/>
                <a:ea typeface="Times New Roman" panose="02020603050405020304" pitchFamily="18" charset="0"/>
              </a:rPr>
              <a:t> </a:t>
            </a:r>
            <a:r>
              <a:rPr lang="id-ID" sz="2000" spc="-20" dirty="0">
                <a:effectLst/>
                <a:latin typeface="Times New Roman" panose="02020603050405020304" pitchFamily="18" charset="0"/>
                <a:ea typeface="Times New Roman" panose="02020603050405020304" pitchFamily="18" charset="0"/>
              </a:rPr>
              <a:t>di</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rumah</a:t>
            </a:r>
            <a:r>
              <a:rPr lang="id-ID" sz="2000" spc="-45"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sakit</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terdiri</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dari</a:t>
            </a:r>
            <a:r>
              <a:rPr lang="id-ID" sz="2000" spc="-45"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limbah</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padat,</a:t>
            </a:r>
            <a:r>
              <a:rPr lang="id-ID" sz="2000" spc="-45"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cair</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maupun</a:t>
            </a:r>
            <a:r>
              <a:rPr lang="id-ID" sz="2000" spc="-50" dirty="0">
                <a:effectLst/>
                <a:latin typeface="Times New Roman" panose="02020603050405020304" pitchFamily="18" charset="0"/>
                <a:ea typeface="Times New Roman" panose="02020603050405020304" pitchFamily="18" charset="0"/>
              </a:rPr>
              <a:t> </a:t>
            </a:r>
            <a:r>
              <a:rPr lang="id-ID" sz="2000" spc="-15" dirty="0">
                <a:effectLst/>
                <a:latin typeface="Times New Roman" panose="02020603050405020304" pitchFamily="18" charset="0"/>
                <a:ea typeface="Times New Roman" panose="02020603050405020304" pitchFamily="18" charset="0"/>
              </a:rPr>
              <a:t>gas.</a:t>
            </a:r>
            <a:r>
              <a:rPr lang="id-ID" sz="2000" spc="-26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Dan dibandingkan </a:t>
            </a:r>
            <a:r>
              <a:rPr lang="id-ID" sz="2000" dirty="0">
                <a:effectLst/>
                <a:latin typeface="Times New Roman" panose="02020603050405020304" pitchFamily="18" charset="0"/>
                <a:ea typeface="Times New Roman" panose="02020603050405020304" pitchFamily="18" charset="0"/>
              </a:rPr>
              <a:t>dengan instansi lain bahwa jenis limbah di rumah sakit</a:t>
            </a:r>
            <a:r>
              <a:rPr lang="id-ID" sz="2000" spc="-260" dirty="0">
                <a:effectLst/>
                <a:latin typeface="Times New Roman" panose="02020603050405020304" pitchFamily="18" charset="0"/>
                <a:ea typeface="Times New Roman" panose="02020603050405020304" pitchFamily="18" charset="0"/>
              </a:rPr>
              <a:t> </a:t>
            </a:r>
            <a:r>
              <a:rPr lang="id-ID" sz="2000" spc="-25" dirty="0">
                <a:effectLst/>
                <a:latin typeface="Times New Roman" panose="02020603050405020304" pitchFamily="18" charset="0"/>
                <a:ea typeface="Times New Roman" panose="02020603050405020304" pitchFamily="18" charset="0"/>
              </a:rPr>
              <a:t>termasuk dalam kategori yang </a:t>
            </a:r>
            <a:r>
              <a:rPr lang="id-ID" sz="2000" spc="-20" dirty="0">
                <a:effectLst/>
                <a:latin typeface="Times New Roman" panose="02020603050405020304" pitchFamily="18" charset="0"/>
                <a:ea typeface="Times New Roman" panose="02020603050405020304" pitchFamily="18" charset="0"/>
              </a:rPr>
              <a:t>sangat kompleks dengan </a:t>
            </a:r>
            <a:r>
              <a:rPr lang="id-ID" sz="1800" spc="-20" dirty="0">
                <a:effectLst/>
                <a:latin typeface="Times New Roman" panose="02020603050405020304" pitchFamily="18" charset="0"/>
                <a:ea typeface="Times New Roman" panose="02020603050405020304" pitchFamily="18" charset="0"/>
              </a:rPr>
              <a:t>berbagai karakteristik</a:t>
            </a:r>
            <a:r>
              <a:rPr lang="id-ID" sz="1800" spc="-26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yang</a:t>
            </a:r>
            <a:r>
              <a:rPr lang="id-ID" sz="1800" spc="-7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ada.</a:t>
            </a:r>
          </a:p>
          <a:p>
            <a:pPr marL="0" indent="0" algn="just">
              <a:buNone/>
            </a:pPr>
            <a:endParaRPr lang="id-ID" dirty="0"/>
          </a:p>
        </p:txBody>
      </p:sp>
    </p:spTree>
    <p:extLst>
      <p:ext uri="{BB962C8B-B14F-4D97-AF65-F5344CB8AC3E}">
        <p14:creationId xmlns:p14="http://schemas.microsoft.com/office/powerpoint/2010/main" val="134114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C9A64-E9B6-12FC-3455-FD2D693DF4B9}"/>
              </a:ext>
            </a:extLst>
          </p:cNvPr>
          <p:cNvSpPr>
            <a:spLocks noGrp="1"/>
          </p:cNvSpPr>
          <p:nvPr>
            <p:ph type="title"/>
          </p:nvPr>
        </p:nvSpPr>
        <p:spPr>
          <a:xfrm>
            <a:off x="1141412" y="181196"/>
            <a:ext cx="6028014" cy="885603"/>
          </a:xfrm>
        </p:spPr>
        <p:txBody>
          <a:bodyPr/>
          <a:lstStyle/>
          <a:p>
            <a:r>
              <a:rPr lang="id-ID" dirty="0"/>
              <a:t>Definisi Limbah Medis Padat</a:t>
            </a:r>
          </a:p>
        </p:txBody>
      </p:sp>
      <p:sp>
        <p:nvSpPr>
          <p:cNvPr id="3" name="Content Placeholder 2">
            <a:extLst>
              <a:ext uri="{FF2B5EF4-FFF2-40B4-BE49-F238E27FC236}">
                <a16:creationId xmlns:a16="http://schemas.microsoft.com/office/drawing/2014/main" id="{62C246F4-BFA0-96BD-C56B-F721C823C8BD}"/>
              </a:ext>
            </a:extLst>
          </p:cNvPr>
          <p:cNvSpPr>
            <a:spLocks noGrp="1"/>
          </p:cNvSpPr>
          <p:nvPr>
            <p:ph idx="1"/>
          </p:nvPr>
        </p:nvSpPr>
        <p:spPr>
          <a:xfrm>
            <a:off x="1141412" y="1205948"/>
            <a:ext cx="10414484" cy="4585253"/>
          </a:xfrm>
        </p:spPr>
        <p:txBody>
          <a:bodyPr>
            <a:normAutofit/>
          </a:bodyPr>
          <a:lstStyle/>
          <a:p>
            <a:pPr algn="just"/>
            <a:r>
              <a:rPr lang="id-ID" spc="-10" dirty="0">
                <a:effectLst/>
                <a:latin typeface="Times New Roman" panose="02020603050405020304" pitchFamily="18" charset="0"/>
                <a:ea typeface="Times New Roman" panose="02020603050405020304" pitchFamily="18" charset="0"/>
              </a:rPr>
              <a:t>Limbah</a:t>
            </a:r>
            <a:r>
              <a:rPr lang="id-ID" spc="-45"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medis</a:t>
            </a:r>
            <a:r>
              <a:rPr lang="id-ID" spc="-40"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padat</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adalah</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limbah</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padat</a:t>
            </a:r>
            <a:r>
              <a:rPr lang="id-ID" spc="-45"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yang</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terdiri</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dari</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limbah</a:t>
            </a:r>
            <a:r>
              <a:rPr lang="id-ID" spc="-40" dirty="0">
                <a:effectLst/>
                <a:latin typeface="Times New Roman" panose="02020603050405020304" pitchFamily="18" charset="0"/>
                <a:ea typeface="Times New Roman" panose="02020603050405020304" pitchFamily="18" charset="0"/>
              </a:rPr>
              <a:t> </a:t>
            </a:r>
            <a:r>
              <a:rPr lang="id-ID" spc="-5" dirty="0">
                <a:effectLst/>
                <a:latin typeface="Times New Roman" panose="02020603050405020304" pitchFamily="18" charset="0"/>
                <a:ea typeface="Times New Roman" panose="02020603050405020304" pitchFamily="18" charset="0"/>
              </a:rPr>
              <a:t>infeksius,</a:t>
            </a:r>
            <a:r>
              <a:rPr lang="id-ID" spc="-2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patologi,</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benda</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tajam,</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farmasi,</a:t>
            </a:r>
            <a:r>
              <a:rPr lang="id-ID" spc="-6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limbah</a:t>
            </a:r>
            <a:r>
              <a:rPr lang="id-ID" spc="-70"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sitotoksis,</a:t>
            </a:r>
            <a:r>
              <a:rPr lang="id-ID" spc="-70"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limbah</a:t>
            </a:r>
            <a:r>
              <a:rPr lang="id-ID" spc="-20"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kimiawi,</a:t>
            </a:r>
            <a:r>
              <a:rPr lang="id-ID" spc="-45"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limbah</a:t>
            </a:r>
            <a:r>
              <a:rPr lang="id-ID" spc="-40"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radioaktif,</a:t>
            </a:r>
            <a:r>
              <a:rPr lang="id-ID" spc="-40"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limbah</a:t>
            </a:r>
            <a:r>
              <a:rPr lang="id-ID" spc="-45"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kontainer,</a:t>
            </a:r>
            <a:r>
              <a:rPr lang="id-ID" spc="-40"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limbah</a:t>
            </a:r>
            <a:r>
              <a:rPr lang="id-ID" spc="-45"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bertekanan</a:t>
            </a:r>
            <a:r>
              <a:rPr lang="id-ID" spc="-45"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dan</a:t>
            </a:r>
            <a:r>
              <a:rPr lang="id-ID" spc="-40" dirty="0">
                <a:effectLst/>
                <a:latin typeface="Times New Roman" panose="02020603050405020304" pitchFamily="18" charset="0"/>
                <a:ea typeface="Times New Roman" panose="02020603050405020304" pitchFamily="18" charset="0"/>
              </a:rPr>
              <a:t> </a:t>
            </a:r>
            <a:r>
              <a:rPr lang="id-ID" spc="-10" dirty="0">
                <a:effectLst/>
                <a:latin typeface="Times New Roman" panose="02020603050405020304" pitchFamily="18" charset="0"/>
                <a:ea typeface="Times New Roman" panose="02020603050405020304" pitchFamily="18" charset="0"/>
              </a:rPr>
              <a:t>limbah</a:t>
            </a:r>
            <a:r>
              <a:rPr lang="id-ID" spc="-2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dengan kandungan logam berat yang tinggi (Kementerian </a:t>
            </a:r>
            <a:r>
              <a:rPr lang="id-ID" spc="-25" dirty="0">
                <a:effectLst/>
                <a:latin typeface="Times New Roman" panose="02020603050405020304" pitchFamily="18" charset="0"/>
                <a:ea typeface="Times New Roman" panose="02020603050405020304" pitchFamily="18" charset="0"/>
              </a:rPr>
              <a:t>Kesehatan Republik</a:t>
            </a:r>
            <a:r>
              <a:rPr lang="id-ID" spc="-260"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Indonesia, 2004).</a:t>
            </a:r>
          </a:p>
          <a:p>
            <a:pPr algn="just"/>
            <a:r>
              <a:rPr lang="id-ID" spc="-25" dirty="0">
                <a:effectLst/>
                <a:latin typeface="Times New Roman" panose="02020603050405020304" pitchFamily="18" charset="0"/>
                <a:ea typeface="Times New Roman" panose="02020603050405020304" pitchFamily="18" charset="0"/>
              </a:rPr>
              <a:t>Berdasarkan Peraturan Pemerintah Nomor 101 Tahun </a:t>
            </a:r>
            <a:r>
              <a:rPr lang="id-ID" spc="-20" dirty="0">
                <a:effectLst/>
                <a:latin typeface="Times New Roman" panose="02020603050405020304" pitchFamily="18" charset="0"/>
                <a:ea typeface="Times New Roman" panose="02020603050405020304" pitchFamily="18" charset="0"/>
              </a:rPr>
              <a:t>2014 dijelaskan</a:t>
            </a:r>
            <a:r>
              <a:rPr lang="id-ID" spc="-26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bahwa</a:t>
            </a:r>
            <a:r>
              <a:rPr lang="id-ID" spc="-8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limbah</a:t>
            </a:r>
            <a:r>
              <a:rPr lang="id-ID" spc="-8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B3</a:t>
            </a:r>
            <a:r>
              <a:rPr lang="id-ID" spc="-8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adalah</a:t>
            </a:r>
            <a:r>
              <a:rPr lang="id-ID" spc="-8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“zat</a:t>
            </a:r>
            <a:r>
              <a:rPr lang="id-ID" spc="-8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energi,</a:t>
            </a:r>
            <a:r>
              <a:rPr lang="id-ID" spc="-8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dan/atau</a:t>
            </a:r>
            <a:r>
              <a:rPr lang="id-ID" spc="-80"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komponen</a:t>
            </a:r>
            <a:r>
              <a:rPr lang="id-ID" spc="-8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lain</a:t>
            </a:r>
            <a:r>
              <a:rPr lang="id-ID" spc="-8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yang</a:t>
            </a:r>
            <a:r>
              <a:rPr lang="id-ID" spc="-80"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karena</a:t>
            </a:r>
            <a:r>
              <a:rPr lang="id-ID" spc="-8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sifat,</a:t>
            </a:r>
            <a:r>
              <a:rPr lang="id-ID" spc="-26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konsentrasi, dan/atau jumlahnya, baik secara langsung maupun tidak </a:t>
            </a:r>
            <a:r>
              <a:rPr lang="id-ID" spc="-25" dirty="0">
                <a:effectLst/>
                <a:latin typeface="Times New Roman" panose="02020603050405020304" pitchFamily="18" charset="0"/>
                <a:ea typeface="Times New Roman" panose="02020603050405020304" pitchFamily="18" charset="0"/>
              </a:rPr>
              <a:t>langsung,</a:t>
            </a:r>
            <a:r>
              <a:rPr lang="id-ID" spc="-260" dirty="0">
                <a:effectLst/>
                <a:latin typeface="Times New Roman" panose="02020603050405020304" pitchFamily="18" charset="0"/>
                <a:ea typeface="Times New Roman" panose="02020603050405020304" pitchFamily="18" charset="0"/>
              </a:rPr>
              <a:t> </a:t>
            </a:r>
            <a:r>
              <a:rPr lang="id-ID" spc="-15" dirty="0">
                <a:effectLst/>
                <a:latin typeface="Times New Roman" panose="02020603050405020304" pitchFamily="18" charset="0"/>
                <a:ea typeface="Times New Roman" panose="02020603050405020304" pitchFamily="18" charset="0"/>
              </a:rPr>
              <a:t>dapat mencemarkan dan/atau membahayakan </a:t>
            </a:r>
            <a:r>
              <a:rPr lang="id-ID" spc="-10" dirty="0">
                <a:effectLst/>
                <a:latin typeface="Times New Roman" panose="02020603050405020304" pitchFamily="18" charset="0"/>
                <a:ea typeface="Times New Roman" panose="02020603050405020304" pitchFamily="18" charset="0"/>
              </a:rPr>
              <a:t>lingkungan hidup, kesehatan,</a:t>
            </a:r>
            <a:r>
              <a:rPr lang="id-ID" spc="-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serta</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kelangsungan</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hidup</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manusia</a:t>
            </a:r>
            <a:r>
              <a:rPr lang="id-ID" spc="-60"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dan</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makhluk</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hidup</a:t>
            </a:r>
            <a:r>
              <a:rPr lang="id-ID" spc="-65" dirty="0">
                <a:effectLst/>
                <a:latin typeface="Times New Roman" panose="02020603050405020304" pitchFamily="18" charset="0"/>
                <a:ea typeface="Times New Roman" panose="02020603050405020304" pitchFamily="18" charset="0"/>
              </a:rPr>
              <a:t> </a:t>
            </a:r>
            <a:r>
              <a:rPr lang="id-ID" spc="-30" dirty="0">
                <a:effectLst/>
                <a:latin typeface="Times New Roman" panose="02020603050405020304" pitchFamily="18" charset="0"/>
                <a:ea typeface="Times New Roman" panose="02020603050405020304" pitchFamily="18" charset="0"/>
              </a:rPr>
              <a:t>lain</a:t>
            </a:r>
            <a:r>
              <a:rPr lang="id-ID" spc="-60"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(Pemerintah,</a:t>
            </a:r>
            <a:r>
              <a:rPr lang="id-ID" spc="-65" dirty="0">
                <a:effectLst/>
                <a:latin typeface="Times New Roman" panose="02020603050405020304" pitchFamily="18" charset="0"/>
                <a:ea typeface="Times New Roman" panose="02020603050405020304" pitchFamily="18" charset="0"/>
              </a:rPr>
              <a:t> </a:t>
            </a:r>
            <a:r>
              <a:rPr lang="id-ID" spc="-25" dirty="0">
                <a:effectLst/>
                <a:latin typeface="Times New Roman" panose="02020603050405020304" pitchFamily="18" charset="0"/>
                <a:ea typeface="Times New Roman" panose="02020603050405020304" pitchFamily="18" charset="0"/>
              </a:rPr>
              <a:t>2014)</a:t>
            </a:r>
            <a:endParaRPr lang="id-ID" dirty="0"/>
          </a:p>
        </p:txBody>
      </p:sp>
    </p:spTree>
    <p:extLst>
      <p:ext uri="{BB962C8B-B14F-4D97-AF65-F5344CB8AC3E}">
        <p14:creationId xmlns:p14="http://schemas.microsoft.com/office/powerpoint/2010/main" val="377173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79E6D-585A-DDE3-3990-231575E1C6E9}"/>
              </a:ext>
            </a:extLst>
          </p:cNvPr>
          <p:cNvSpPr>
            <a:spLocks noGrp="1"/>
          </p:cNvSpPr>
          <p:nvPr>
            <p:ph type="title"/>
          </p:nvPr>
        </p:nvSpPr>
        <p:spPr>
          <a:xfrm>
            <a:off x="1141412" y="227578"/>
            <a:ext cx="6491840" cy="839221"/>
          </a:xfrm>
        </p:spPr>
        <p:style>
          <a:lnRef idx="2">
            <a:schemeClr val="accent4">
              <a:shade val="50000"/>
            </a:schemeClr>
          </a:lnRef>
          <a:fillRef idx="1">
            <a:schemeClr val="accent4"/>
          </a:fillRef>
          <a:effectRef idx="0">
            <a:schemeClr val="accent4"/>
          </a:effectRef>
          <a:fontRef idx="minor">
            <a:schemeClr val="lt1"/>
          </a:fontRef>
        </p:style>
        <p:txBody>
          <a:bodyPr/>
          <a:lstStyle/>
          <a:p>
            <a:r>
              <a:rPr lang="id-ID" dirty="0"/>
              <a:t>Jenis-jenis Limbah Medis Padat</a:t>
            </a:r>
          </a:p>
        </p:txBody>
      </p:sp>
      <p:sp>
        <p:nvSpPr>
          <p:cNvPr id="3" name="Content Placeholder 2">
            <a:extLst>
              <a:ext uri="{FF2B5EF4-FFF2-40B4-BE49-F238E27FC236}">
                <a16:creationId xmlns:a16="http://schemas.microsoft.com/office/drawing/2014/main" id="{20D01F64-CBF8-B384-F17B-5C2232C78997}"/>
              </a:ext>
            </a:extLst>
          </p:cNvPr>
          <p:cNvSpPr>
            <a:spLocks noGrp="1"/>
          </p:cNvSpPr>
          <p:nvPr>
            <p:ph idx="1"/>
          </p:nvPr>
        </p:nvSpPr>
        <p:spPr>
          <a:xfrm>
            <a:off x="914400" y="1192696"/>
            <a:ext cx="10336696" cy="4598505"/>
          </a:xfrm>
        </p:spPr>
        <p:txBody>
          <a:bodyPr/>
          <a:lstStyle/>
          <a:p>
            <a:pPr algn="just"/>
            <a:r>
              <a:rPr lang="id-ID" dirty="0">
                <a:solidFill>
                  <a:schemeClr val="bg1"/>
                </a:solidFill>
              </a:rPr>
              <a:t>Limbah medis padat yang dihasilkan dari aktivitas di fasyankes tentunya memiliki jenis-jenis yang berbeda tergantung jenis pelayanan di fasyankes tersebut. Limbah medis padat terdiri dari beberapa jenis berdasarkan Peraturan Menteri Lingkungan Hidup dan Kehutanan, (2015) dan Kementerian Kesehatan Republik Indonesia, (2004) yaitu</a:t>
            </a:r>
          </a:p>
          <a:p>
            <a:pPr marL="0" lvl="0" indent="0" algn="just">
              <a:spcBef>
                <a:spcPts val="610"/>
              </a:spcBef>
              <a:buSzPts val="1100"/>
              <a:buNone/>
              <a:tabLst>
                <a:tab pos="469900" algn="l"/>
              </a:tabLst>
            </a:pPr>
            <a:r>
              <a:rPr lang="id-ID" sz="2000" dirty="0">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a:t>
            </a:r>
            <a:r>
              <a:rPr lang="id-ID" sz="2000" spc="-5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infeksius;</a:t>
            </a:r>
          </a:p>
          <a:p>
            <a:pPr marL="469900" marR="381000" algn="just">
              <a:spcBef>
                <a:spcPts val="5"/>
              </a:spcBef>
              <a:spcAft>
                <a:spcPts val="0"/>
              </a:spcAft>
            </a:pP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infeksius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adalah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dihasilkan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kegiatan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pelayanan medis yang diduga mengandung patogen (bakteri, virus,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parasit, atau jamur) dalam konsentrasi atau jumlah yang cukup untuk</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menyebabkan</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penyakit.</a:t>
            </a:r>
          </a:p>
          <a:p>
            <a:endParaRPr lang="id-ID" dirty="0"/>
          </a:p>
        </p:txBody>
      </p:sp>
    </p:spTree>
    <p:extLst>
      <p:ext uri="{BB962C8B-B14F-4D97-AF65-F5344CB8AC3E}">
        <p14:creationId xmlns:p14="http://schemas.microsoft.com/office/powerpoint/2010/main" val="611520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99FF9A8-491B-0195-2961-EB6FD3BCA28F}"/>
              </a:ext>
            </a:extLst>
          </p:cNvPr>
          <p:cNvSpPr>
            <a:spLocks noGrp="1"/>
          </p:cNvSpPr>
          <p:nvPr>
            <p:ph idx="1"/>
          </p:nvPr>
        </p:nvSpPr>
        <p:spPr>
          <a:xfrm>
            <a:off x="1141412" y="490330"/>
            <a:ext cx="9905999" cy="5300871"/>
          </a:xfrm>
        </p:spPr>
        <p:txBody>
          <a:bodyPr/>
          <a:lstStyle/>
          <a:p>
            <a:pPr marL="0" lvl="0" indent="0" algn="just">
              <a:lnSpc>
                <a:spcPts val="1255"/>
              </a:lnSpc>
              <a:spcBef>
                <a:spcPts val="305"/>
              </a:spcBef>
              <a:buSzPts val="1100"/>
              <a:buNone/>
              <a:tabLst>
                <a:tab pos="469900" algn="l"/>
              </a:tabLst>
            </a:pPr>
            <a:r>
              <a:rPr lang="id-ID" sz="2000" spc="-5" dirty="0">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a:t>
            </a:r>
            <a:r>
              <a:rPr lang="id-ID" sz="2000" spc="-2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benda</a:t>
            </a:r>
            <a:r>
              <a:rPr lang="id-ID" sz="2000" spc="-1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tajam;</a:t>
            </a:r>
          </a:p>
          <a:p>
            <a:pPr marL="241300" marR="381000" indent="0" algn="just">
              <a:spcAft>
                <a:spcPts val="0"/>
              </a:spcAft>
              <a:buNone/>
            </a:pPr>
            <a:r>
              <a:rPr lang="id-ID" sz="2000" dirty="0">
                <a:effectLst/>
                <a:latin typeface="Times New Roman" panose="02020603050405020304" pitchFamily="18" charset="0"/>
                <a:ea typeface="Times New Roman" panose="02020603050405020304" pitchFamily="18" charset="0"/>
              </a:rPr>
              <a:t>	Limbah</a:t>
            </a:r>
            <a:r>
              <a:rPr lang="id-ID" sz="2000" spc="-3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benda</a:t>
            </a:r>
            <a:r>
              <a:rPr lang="id-ID" sz="2000" spc="-3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tajam</a:t>
            </a:r>
            <a:r>
              <a:rPr lang="id-ID" sz="2000" spc="-3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merupakan</a:t>
            </a:r>
            <a:r>
              <a:rPr lang="id-ID" sz="2000" spc="-3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materi</a:t>
            </a:r>
            <a:r>
              <a:rPr lang="id-ID" sz="2000" spc="-3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3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dapat</a:t>
            </a:r>
            <a:r>
              <a:rPr lang="id-ID" sz="2000" spc="-3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menyebabkan</a:t>
            </a:r>
            <a:r>
              <a:rPr lang="id-ID" sz="2000" spc="-3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luka</a:t>
            </a:r>
            <a:r>
              <a:rPr lang="id-ID" sz="2000" spc="-26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iris atau luka tusuk antara lain jarum, jarum suntik, skalpel dan jenis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belati lain, pisau, peralatan infus, gergaji, pecahan kaca, dan paku.</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Baik</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terkontaminasi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maupun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tidak,</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benda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semacam</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itu</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biasanya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dipandang</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sebagai</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layanan</a:t>
            </a:r>
            <a:r>
              <a:rPr lang="id-ID" sz="2000" spc="-1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kesehatan</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sangat</a:t>
            </a:r>
            <a:r>
              <a:rPr lang="id-ID" sz="2000" spc="-2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berbahaya</a:t>
            </a:r>
          </a:p>
          <a:p>
            <a:pPr marL="241300" marR="381000" indent="0" algn="just">
              <a:spcAft>
                <a:spcPts val="0"/>
              </a:spcAft>
              <a:buNone/>
            </a:pPr>
            <a:endParaRPr lang="id-ID" sz="2000" dirty="0">
              <a:effectLst/>
              <a:latin typeface="Times New Roman" panose="02020603050405020304" pitchFamily="18" charset="0"/>
              <a:ea typeface="Times New Roman" panose="02020603050405020304" pitchFamily="18" charset="0"/>
            </a:endParaRPr>
          </a:p>
          <a:p>
            <a:pPr marL="0" lvl="0" indent="0" algn="just">
              <a:spcBef>
                <a:spcPts val="25"/>
              </a:spcBef>
              <a:buSzPts val="1100"/>
              <a:buNone/>
              <a:tabLst>
                <a:tab pos="469900" algn="l"/>
              </a:tabLst>
            </a:pPr>
            <a:r>
              <a:rPr lang="id-ID" sz="2000" spc="-5" dirty="0">
                <a:effectLst/>
                <a:latin typeface="Times New Roman" panose="02020603050405020304" pitchFamily="18" charset="0"/>
                <a:ea typeface="Times New Roman" panose="02020603050405020304" pitchFamily="18" charset="0"/>
              </a:rPr>
              <a:t>	Limbah</a:t>
            </a:r>
            <a:r>
              <a:rPr lang="id-ID" sz="2000" spc="-2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patologis;</a:t>
            </a:r>
          </a:p>
          <a:p>
            <a:pPr marL="241300" marR="381000" indent="0" algn="just">
              <a:spcBef>
                <a:spcPts val="10"/>
              </a:spcBef>
              <a:spcAft>
                <a:spcPts val="0"/>
              </a:spcAft>
              <a:buNone/>
            </a:pPr>
            <a:r>
              <a:rPr lang="id-ID" sz="2000" dirty="0">
                <a:effectLst/>
                <a:latin typeface="Times New Roman" panose="02020603050405020304" pitchFamily="18" charset="0"/>
                <a:ea typeface="Times New Roman" panose="02020603050405020304" pitchFamily="18" charset="0"/>
              </a:rPr>
              <a:t>	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patologis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atau</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jaringan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tubuh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merupakan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dihasilkan dari pelayanan medis terdiri dari jaringan, bagian tubuh,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o</a:t>
            </a:r>
            <a:r>
              <a:rPr lang="id-ID" sz="1800" dirty="0">
                <a:effectLst/>
                <a:latin typeface="Times New Roman" panose="02020603050405020304" pitchFamily="18" charset="0"/>
                <a:ea typeface="Times New Roman" panose="02020603050405020304" pitchFamily="18" charset="0"/>
              </a:rPr>
              <a:t>rgan,</a:t>
            </a:r>
            <a:r>
              <a:rPr lang="id-ID" sz="1800" spc="-15"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janin</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manusia,</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bagian</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tubuh,</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darah</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dan</a:t>
            </a:r>
            <a:r>
              <a:rPr lang="id-ID" sz="1800" spc="-10"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bangkai</a:t>
            </a:r>
            <a:r>
              <a:rPr lang="id-ID" sz="1800" spc="-15" dirty="0">
                <a:effectLst/>
                <a:latin typeface="Times New Roman" panose="02020603050405020304" pitchFamily="18" charset="0"/>
                <a:ea typeface="Times New Roman" panose="02020603050405020304" pitchFamily="18" charset="0"/>
              </a:rPr>
              <a:t> </a:t>
            </a:r>
            <a:r>
              <a:rPr lang="id-ID" sz="1800" dirty="0">
                <a:effectLst/>
                <a:latin typeface="Times New Roman" panose="02020603050405020304" pitchFamily="18" charset="0"/>
                <a:ea typeface="Times New Roman" panose="02020603050405020304" pitchFamily="18" charset="0"/>
              </a:rPr>
              <a:t>hewan</a:t>
            </a:r>
          </a:p>
          <a:p>
            <a:endParaRPr lang="id-ID" dirty="0"/>
          </a:p>
        </p:txBody>
      </p:sp>
    </p:spTree>
    <p:extLst>
      <p:ext uri="{BB962C8B-B14F-4D97-AF65-F5344CB8AC3E}">
        <p14:creationId xmlns:p14="http://schemas.microsoft.com/office/powerpoint/2010/main" val="344076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D6DD0C-E3DD-28BB-9D30-AA2C8D02B70E}"/>
              </a:ext>
            </a:extLst>
          </p:cNvPr>
          <p:cNvSpPr>
            <a:spLocks noGrp="1"/>
          </p:cNvSpPr>
          <p:nvPr>
            <p:ph idx="1"/>
          </p:nvPr>
        </p:nvSpPr>
        <p:spPr>
          <a:xfrm>
            <a:off x="1141412" y="569843"/>
            <a:ext cx="9778379" cy="5221358"/>
          </a:xfrm>
        </p:spPr>
        <p:txBody>
          <a:bodyPr>
            <a:normAutofit lnSpcReduction="10000"/>
          </a:bodyPr>
          <a:lstStyle/>
          <a:p>
            <a:pPr marL="0" lvl="0" indent="0" algn="just">
              <a:spcBef>
                <a:spcPts val="25"/>
              </a:spcBef>
              <a:buSzPts val="1100"/>
              <a:buNone/>
              <a:tabLst>
                <a:tab pos="469900" algn="l"/>
              </a:tabLst>
            </a:pPr>
            <a:r>
              <a:rPr lang="id-ID" sz="18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a:t>
            </a:r>
            <a:r>
              <a:rPr lang="id-ID" sz="2000" spc="-2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patologis;</a:t>
            </a:r>
          </a:p>
          <a:p>
            <a:pPr marL="241300" marR="381000" indent="0" algn="just">
              <a:spcBef>
                <a:spcPts val="10"/>
              </a:spcBef>
              <a:spcAft>
                <a:spcPts val="0"/>
              </a:spcAft>
              <a:buNone/>
            </a:pPr>
            <a:r>
              <a:rPr lang="id-ID" sz="2000" dirty="0">
                <a:effectLst/>
                <a:latin typeface="Times New Roman" panose="02020603050405020304" pitchFamily="18" charset="0"/>
                <a:ea typeface="Times New Roman" panose="02020603050405020304" pitchFamily="18" charset="0"/>
              </a:rPr>
              <a:t>	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patologis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atau</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jaringan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tubuh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merupakan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dihasilkan dari pelayanan medis terdiri dari jaringan, bagian tubuh,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organ,</a:t>
            </a:r>
            <a:r>
              <a:rPr lang="id-ID" sz="2000" spc="-1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janin</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manusia,</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bagian</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tubuh,</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darah</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dan</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bangkai</a:t>
            </a:r>
            <a:r>
              <a:rPr lang="id-ID" sz="2000" spc="-1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hewan</a:t>
            </a:r>
          </a:p>
          <a:p>
            <a:pPr marL="0" marR="381000" lvl="0" indent="0" algn="just">
              <a:spcBef>
                <a:spcPts val="20"/>
              </a:spcBef>
              <a:spcAft>
                <a:spcPts val="0"/>
              </a:spcAft>
              <a:buSzPts val="1100"/>
              <a:buNone/>
              <a:tabLst>
                <a:tab pos="469900" algn="l"/>
              </a:tabLst>
            </a:pPr>
            <a:r>
              <a:rPr lang="id-ID" sz="2000" spc="-5" dirty="0">
                <a:effectLst/>
                <a:latin typeface="Times New Roman" panose="02020603050405020304" pitchFamily="18" charset="0"/>
                <a:ea typeface="Times New Roman" panose="02020603050405020304" pitchFamily="18" charset="0"/>
              </a:rPr>
              <a:t>	</a:t>
            </a:r>
          </a:p>
          <a:p>
            <a:pPr marL="0" marR="381000" lvl="0" indent="0" algn="just">
              <a:spcBef>
                <a:spcPts val="20"/>
              </a:spcBef>
              <a:spcAft>
                <a:spcPts val="0"/>
              </a:spcAft>
              <a:buSzPts val="1100"/>
              <a:buNone/>
              <a:tabLst>
                <a:tab pos="469900" algn="l"/>
              </a:tabLst>
            </a:pPr>
            <a:r>
              <a:rPr lang="id-ID" sz="2000" spc="-5" dirty="0">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 bahan kimia kadaluarsa, tumpahan, atau sisa kemasan;</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kimia</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mengandung</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zat</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kimia</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berbentuk</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padat,</a:t>
            </a:r>
            <a:r>
              <a:rPr lang="id-ID" sz="2000" spc="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cair</a:t>
            </a:r>
            <a:r>
              <a:rPr lang="id-ID" sz="2000" spc="-26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maupun</a:t>
            </a:r>
            <a:r>
              <a:rPr lang="id-ID" sz="2000" spc="23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gas</a:t>
            </a:r>
            <a:r>
              <a:rPr lang="id-ID" sz="2000" spc="24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yang</a:t>
            </a:r>
            <a:r>
              <a:rPr lang="id-ID" sz="2000" spc="23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berasal</a:t>
            </a:r>
            <a:r>
              <a:rPr lang="id-ID" sz="2000" spc="24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dari</a:t>
            </a:r>
            <a:r>
              <a:rPr lang="id-ID" sz="2000" spc="24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aktivitas</a:t>
            </a:r>
            <a:r>
              <a:rPr lang="id-ID" sz="2000" spc="23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diagnosa</a:t>
            </a:r>
            <a:r>
              <a:rPr lang="id-ID" sz="2000" spc="24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dan</a:t>
            </a:r>
            <a:r>
              <a:rPr lang="id-ID" sz="2000" spc="23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eksperimen.</a:t>
            </a:r>
            <a:r>
              <a:rPr lang="id-ID" sz="2000" spc="-26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 kimia yang tidak berbahaya antara lain gula, asam amino dan</a:t>
            </a:r>
            <a:r>
              <a:rPr lang="id-ID" sz="2000" spc="-26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garam-garam</a:t>
            </a:r>
            <a:r>
              <a:rPr lang="id-ID" sz="2000" spc="-1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organik dan non</a:t>
            </a:r>
            <a:r>
              <a:rPr lang="id-ID" sz="2000" spc="-10"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organik.</a:t>
            </a:r>
          </a:p>
          <a:p>
            <a:pPr marL="0" lvl="0" indent="0" algn="just">
              <a:spcBef>
                <a:spcPts val="10"/>
              </a:spcBef>
              <a:buSzPts val="1100"/>
              <a:buNone/>
              <a:tabLst>
                <a:tab pos="469265" algn="l"/>
                <a:tab pos="469900" algn="l"/>
              </a:tabLst>
            </a:pPr>
            <a:r>
              <a:rPr lang="id-ID" sz="2000" spc="-5" dirty="0">
                <a:effectLst/>
                <a:latin typeface="Times New Roman" panose="02020603050405020304" pitchFamily="18" charset="0"/>
                <a:ea typeface="Times New Roman" panose="02020603050405020304" pitchFamily="18" charset="0"/>
              </a:rPr>
              <a:t>	</a:t>
            </a:r>
          </a:p>
          <a:p>
            <a:pPr marL="0" lvl="0" indent="0" algn="just">
              <a:spcBef>
                <a:spcPts val="10"/>
              </a:spcBef>
              <a:buSzPts val="1100"/>
              <a:buNone/>
              <a:tabLst>
                <a:tab pos="469265" algn="l"/>
                <a:tab pos="469900" algn="l"/>
              </a:tabLst>
            </a:pPr>
            <a:r>
              <a:rPr lang="id-ID" sz="2000" spc="-5" dirty="0">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Limbah</a:t>
            </a:r>
            <a:r>
              <a:rPr lang="id-ID" sz="2000" spc="-25" dirty="0">
                <a:effectLst/>
                <a:latin typeface="Times New Roman" panose="02020603050405020304" pitchFamily="18" charset="0"/>
                <a:ea typeface="Times New Roman" panose="02020603050405020304" pitchFamily="18" charset="0"/>
              </a:rPr>
              <a:t> </a:t>
            </a:r>
            <a:r>
              <a:rPr lang="id-ID" sz="2000" spc="-5" dirty="0">
                <a:effectLst/>
                <a:latin typeface="Times New Roman" panose="02020603050405020304" pitchFamily="18" charset="0"/>
                <a:ea typeface="Times New Roman" panose="02020603050405020304" pitchFamily="18" charset="0"/>
              </a:rPr>
              <a:t>radioaktif;</a:t>
            </a:r>
          </a:p>
          <a:p>
            <a:pPr marL="0" lvl="0" indent="0" algn="just">
              <a:spcBef>
                <a:spcPts val="10"/>
              </a:spcBef>
              <a:buSzPts val="1100"/>
              <a:buNone/>
              <a:tabLst>
                <a:tab pos="469265" algn="l"/>
                <a:tab pos="469900" algn="l"/>
              </a:tabLst>
            </a:pPr>
            <a:r>
              <a:rPr lang="id-ID" sz="2000" spc="-5" dirty="0">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radioaktif</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adalah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berasal</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tindakan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kedokteran nuklir, bakteriologis dapat berbentuk padat, cair dan gas,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serta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radioimmunoassay.</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Bahan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terkontaminasi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dengan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radioisotop</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berasal</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penggunaan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media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atau</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riset</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radionuclida.</a:t>
            </a:r>
            <a:endParaRPr lang="id-ID" sz="2000" dirty="0"/>
          </a:p>
        </p:txBody>
      </p:sp>
    </p:spTree>
    <p:extLst>
      <p:ext uri="{BB962C8B-B14F-4D97-AF65-F5344CB8AC3E}">
        <p14:creationId xmlns:p14="http://schemas.microsoft.com/office/powerpoint/2010/main" val="1193145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0149471-89A6-AECF-52E1-D8114225B83A}"/>
              </a:ext>
            </a:extLst>
          </p:cNvPr>
          <p:cNvSpPr>
            <a:spLocks noGrp="1"/>
          </p:cNvSpPr>
          <p:nvPr>
            <p:ph idx="1"/>
          </p:nvPr>
        </p:nvSpPr>
        <p:spPr>
          <a:xfrm>
            <a:off x="1141412" y="357809"/>
            <a:ext cx="9905999" cy="5433392"/>
          </a:xfrm>
        </p:spPr>
        <p:txBody>
          <a:bodyPr>
            <a:normAutofit lnSpcReduction="10000"/>
          </a:bodyPr>
          <a:lstStyle/>
          <a:p>
            <a:pPr marL="0" lvl="0" indent="0" algn="just">
              <a:spcBef>
                <a:spcPts val="35"/>
              </a:spcBef>
              <a:buSzPts val="1100"/>
              <a:buNone/>
              <a:tabLst>
                <a:tab pos="469900" algn="l"/>
              </a:tabLst>
            </a:pPr>
            <a:r>
              <a:rPr lang="id-ID" sz="1800" spc="-5" dirty="0">
                <a:effectLst/>
                <a:latin typeface="Times New Roman" panose="02020603050405020304" pitchFamily="18" charset="0"/>
                <a:ea typeface="Times New Roman" panose="02020603050405020304" pitchFamily="18" charset="0"/>
              </a:rPr>
              <a:t>	</a:t>
            </a:r>
            <a:r>
              <a:rPr lang="id-ID" sz="2000" spc="-5" dirty="0">
                <a:solidFill>
                  <a:schemeClr val="bg1"/>
                </a:solidFill>
                <a:effectLst/>
                <a:latin typeface="Times New Roman" panose="02020603050405020304" pitchFamily="18" charset="0"/>
                <a:ea typeface="Times New Roman" panose="02020603050405020304" pitchFamily="18" charset="0"/>
              </a:rPr>
              <a:t>Limbah</a:t>
            </a:r>
            <a:r>
              <a:rPr lang="id-ID" sz="2000" spc="-20" dirty="0">
                <a:solidFill>
                  <a:schemeClr val="bg1"/>
                </a:solidFill>
                <a:effectLst/>
                <a:latin typeface="Times New Roman" panose="02020603050405020304" pitchFamily="18" charset="0"/>
                <a:ea typeface="Times New Roman" panose="02020603050405020304" pitchFamily="18" charset="0"/>
              </a:rPr>
              <a:t> </a:t>
            </a:r>
            <a:r>
              <a:rPr lang="id-ID" sz="2000" spc="-5" dirty="0">
                <a:solidFill>
                  <a:schemeClr val="bg1"/>
                </a:solidFill>
                <a:effectLst/>
                <a:latin typeface="Times New Roman" panose="02020603050405020304" pitchFamily="18" charset="0"/>
                <a:ea typeface="Times New Roman" panose="02020603050405020304" pitchFamily="18" charset="0"/>
              </a:rPr>
              <a:t>farmasi;</a:t>
            </a:r>
          </a:p>
          <a:p>
            <a:pPr marL="241300" marR="381635" indent="0" algn="just">
              <a:spcBef>
                <a:spcPts val="5"/>
              </a:spcBef>
              <a:spcAft>
                <a:spcPts val="0"/>
              </a:spcAft>
              <a:buNone/>
            </a:pPr>
            <a:r>
              <a:rPr lang="id-ID" sz="2000" dirty="0">
                <a:effectLst/>
                <a:latin typeface="Times New Roman" panose="02020603050405020304" pitchFamily="18" charset="0"/>
                <a:ea typeface="Times New Roman" panose="02020603050405020304" pitchFamily="18" charset="0"/>
              </a:rPr>
              <a:t>	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farmasi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merupakan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jenis</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berasal</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dari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sisa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penggunaan obat-obatan maupun yang sudah mengalami kadaluarsa.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Sisa limbah farmasi dalam jumlah besar harus dikembalikan kepada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distributor</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adapun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limbah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dalam</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jumlah</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sedikit</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tidak</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memungkinkan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untuk</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dikembalikan</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kepada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distributor</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maka</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dimusnahkan</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melalui</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insinerator</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pada</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suhu</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di</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atas</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1000°C</a:t>
            </a:r>
            <a:r>
              <a:rPr lang="id-ID" sz="2000" spc="-10"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a:t>
            </a:r>
          </a:p>
          <a:p>
            <a:pPr marL="800100" lvl="1" indent="-342900" algn="just">
              <a:spcBef>
                <a:spcPts val="20"/>
              </a:spcBef>
              <a:buSzPts val="1100"/>
              <a:buFont typeface="Times New Roman" panose="02020603050405020304" pitchFamily="18" charset="0"/>
              <a:buAutoNum type="alphaLcPeriod"/>
              <a:tabLst>
                <a:tab pos="469900" algn="l"/>
              </a:tabLst>
            </a:pPr>
            <a:endParaRPr lang="id-ID" spc="-5" dirty="0">
              <a:solidFill>
                <a:srgbClr val="FFFF00"/>
              </a:solidFill>
              <a:effectLst/>
              <a:latin typeface="Times New Roman" panose="02020603050405020304" pitchFamily="18" charset="0"/>
              <a:ea typeface="Times New Roman" panose="02020603050405020304" pitchFamily="18" charset="0"/>
            </a:endParaRPr>
          </a:p>
          <a:p>
            <a:pPr marL="457200" lvl="1" indent="0" algn="just">
              <a:spcBef>
                <a:spcPts val="20"/>
              </a:spcBef>
              <a:buSzPts val="1100"/>
              <a:buNone/>
              <a:tabLst>
                <a:tab pos="469900" algn="l"/>
              </a:tabLst>
            </a:pPr>
            <a:r>
              <a:rPr lang="id-ID" spc="-5" dirty="0">
                <a:solidFill>
                  <a:srgbClr val="FFFF00"/>
                </a:solidFill>
                <a:effectLst/>
                <a:latin typeface="Times New Roman" panose="02020603050405020304" pitchFamily="18" charset="0"/>
                <a:ea typeface="Times New Roman" panose="02020603050405020304" pitchFamily="18" charset="0"/>
              </a:rPr>
              <a:t>Limbah</a:t>
            </a:r>
            <a:r>
              <a:rPr lang="id-ID" spc="-25" dirty="0">
                <a:solidFill>
                  <a:srgbClr val="FFFF00"/>
                </a:solidFill>
                <a:effectLst/>
                <a:latin typeface="Times New Roman" panose="02020603050405020304" pitchFamily="18" charset="0"/>
                <a:ea typeface="Times New Roman" panose="02020603050405020304" pitchFamily="18" charset="0"/>
              </a:rPr>
              <a:t> </a:t>
            </a:r>
            <a:r>
              <a:rPr lang="id-ID" spc="-5" dirty="0">
                <a:solidFill>
                  <a:srgbClr val="FFFF00"/>
                </a:solidFill>
                <a:effectLst/>
                <a:latin typeface="Times New Roman" panose="02020603050405020304" pitchFamily="18" charset="0"/>
                <a:ea typeface="Times New Roman" panose="02020603050405020304" pitchFamily="18" charset="0"/>
              </a:rPr>
              <a:t>sitotoksik;</a:t>
            </a:r>
          </a:p>
          <a:p>
            <a:pPr marL="241300" marR="382270" indent="0" algn="just">
              <a:spcBef>
                <a:spcPts val="5"/>
              </a:spcBef>
              <a:spcAft>
                <a:spcPts val="0"/>
              </a:spcAft>
              <a:buNone/>
            </a:pPr>
            <a:r>
              <a:rPr lang="id-ID" sz="2000" dirty="0">
                <a:effectLst/>
                <a:latin typeface="Times New Roman" panose="02020603050405020304" pitchFamily="18" charset="0"/>
                <a:ea typeface="Times New Roman" panose="02020603050405020304" pitchFamily="18" charset="0"/>
              </a:rPr>
              <a:t>	Limbah sitotoksik adalah limbah dari bahan yang terkontaminasi dari</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persiapan dan pemberian obat sitotoksik untuk kemoterapi kanker</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yang mempunyai kemampuan untuk membunuh atau menghambat</a:t>
            </a:r>
            <a:r>
              <a:rPr lang="id-ID" sz="2000" spc="5" dirty="0">
                <a:effectLst/>
                <a:latin typeface="Times New Roman" panose="02020603050405020304" pitchFamily="18" charset="0"/>
                <a:ea typeface="Times New Roman" panose="02020603050405020304" pitchFamily="18" charset="0"/>
              </a:rPr>
              <a:t> </a:t>
            </a:r>
            <a:r>
              <a:rPr lang="id-ID" sz="2000" dirty="0">
                <a:effectLst/>
                <a:latin typeface="Times New Roman" panose="02020603050405020304" pitchFamily="18" charset="0"/>
                <a:ea typeface="Times New Roman" panose="02020603050405020304" pitchFamily="18" charset="0"/>
              </a:rPr>
              <a:t>pertumbuhan.</a:t>
            </a:r>
          </a:p>
          <a:p>
            <a:pPr marL="241300" marR="382270" indent="0" algn="just">
              <a:spcBef>
                <a:spcPts val="5"/>
              </a:spcBef>
              <a:spcAft>
                <a:spcPts val="0"/>
              </a:spcAft>
              <a:buNone/>
            </a:pPr>
            <a:endParaRPr lang="id-ID" sz="2000" spc="-5" dirty="0">
              <a:latin typeface="Times New Roman" panose="02020603050405020304" pitchFamily="18" charset="0"/>
              <a:ea typeface="Times New Roman" panose="02020603050405020304" pitchFamily="18" charset="0"/>
            </a:endParaRPr>
          </a:p>
          <a:p>
            <a:pPr marL="241300" marR="382270" indent="0" algn="just">
              <a:spcBef>
                <a:spcPts val="5"/>
              </a:spcBef>
              <a:spcAft>
                <a:spcPts val="0"/>
              </a:spcAft>
              <a:buNone/>
            </a:pPr>
            <a:r>
              <a:rPr lang="id-ID" sz="2000" spc="-5" dirty="0">
                <a:solidFill>
                  <a:srgbClr val="FFFF00"/>
                </a:solidFill>
                <a:effectLst/>
                <a:latin typeface="Times New Roman" panose="02020603050405020304" pitchFamily="18" charset="0"/>
                <a:ea typeface="Times New Roman" panose="02020603050405020304" pitchFamily="18" charset="0"/>
              </a:rPr>
              <a:t>Peralatan</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medis</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yang</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memiliki</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kandungan</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logam</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berat</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tinggi;</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dan</a:t>
            </a:r>
          </a:p>
          <a:p>
            <a:pPr marL="241300" marR="382270" indent="0" algn="just">
              <a:spcBef>
                <a:spcPts val="5"/>
              </a:spcBef>
              <a:spcAft>
                <a:spcPts val="0"/>
              </a:spcAft>
              <a:buNone/>
            </a:pPr>
            <a:endParaRPr lang="id-ID" sz="2000" spc="-5" dirty="0">
              <a:solidFill>
                <a:srgbClr val="FFFF00"/>
              </a:solidFill>
              <a:latin typeface="Times New Roman" panose="02020603050405020304" pitchFamily="18" charset="0"/>
              <a:ea typeface="Times New Roman" panose="02020603050405020304" pitchFamily="18" charset="0"/>
            </a:endParaRPr>
          </a:p>
          <a:p>
            <a:pPr marL="241300" marR="382270" indent="0" algn="just">
              <a:spcBef>
                <a:spcPts val="5"/>
              </a:spcBef>
              <a:spcAft>
                <a:spcPts val="0"/>
              </a:spcAft>
              <a:buNone/>
            </a:pPr>
            <a:r>
              <a:rPr lang="id-ID" sz="2000" spc="-5" dirty="0">
                <a:solidFill>
                  <a:srgbClr val="FFFF00"/>
                </a:solidFill>
                <a:effectLst/>
                <a:latin typeface="Times New Roman" panose="02020603050405020304" pitchFamily="18" charset="0"/>
                <a:ea typeface="Times New Roman" panose="02020603050405020304" pitchFamily="18" charset="0"/>
              </a:rPr>
              <a:t>Tabung</a:t>
            </a:r>
            <a:r>
              <a:rPr lang="id-ID" sz="2000" spc="-25"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gas</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atau</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kontainer</a:t>
            </a:r>
            <a:r>
              <a:rPr lang="id-ID" sz="2000" spc="-20" dirty="0">
                <a:solidFill>
                  <a:srgbClr val="FFFF00"/>
                </a:solidFill>
                <a:effectLst/>
                <a:latin typeface="Times New Roman" panose="02020603050405020304" pitchFamily="18" charset="0"/>
                <a:ea typeface="Times New Roman" panose="02020603050405020304" pitchFamily="18" charset="0"/>
              </a:rPr>
              <a:t> </a:t>
            </a:r>
            <a:r>
              <a:rPr lang="id-ID" sz="2000" spc="-5" dirty="0">
                <a:solidFill>
                  <a:srgbClr val="FFFF00"/>
                </a:solidFill>
                <a:effectLst/>
                <a:latin typeface="Times New Roman" panose="02020603050405020304" pitchFamily="18" charset="0"/>
                <a:ea typeface="Times New Roman" panose="02020603050405020304" pitchFamily="18" charset="0"/>
              </a:rPr>
              <a:t>bertekanan.</a:t>
            </a:r>
          </a:p>
          <a:p>
            <a:endParaRPr lang="id-ID" dirty="0"/>
          </a:p>
        </p:txBody>
      </p:sp>
    </p:spTree>
    <p:extLst>
      <p:ext uri="{BB962C8B-B14F-4D97-AF65-F5344CB8AC3E}">
        <p14:creationId xmlns:p14="http://schemas.microsoft.com/office/powerpoint/2010/main" val="17489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3AD22-1782-E7C5-C359-A36C1CA3A2A7}"/>
              </a:ext>
            </a:extLst>
          </p:cNvPr>
          <p:cNvSpPr>
            <a:spLocks noGrp="1"/>
          </p:cNvSpPr>
          <p:nvPr>
            <p:ph type="title"/>
          </p:nvPr>
        </p:nvSpPr>
        <p:spPr>
          <a:xfrm>
            <a:off x="1141412" y="333595"/>
            <a:ext cx="7088187" cy="66031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id-ID" dirty="0"/>
              <a:t>Tahap Pengelolaan Limbah medis</a:t>
            </a:r>
          </a:p>
        </p:txBody>
      </p:sp>
      <p:sp>
        <p:nvSpPr>
          <p:cNvPr id="3" name="Content Placeholder 2">
            <a:extLst>
              <a:ext uri="{FF2B5EF4-FFF2-40B4-BE49-F238E27FC236}">
                <a16:creationId xmlns:a16="http://schemas.microsoft.com/office/drawing/2014/main" id="{2D574290-5DDE-B67D-E1D3-58D44B94E032}"/>
              </a:ext>
            </a:extLst>
          </p:cNvPr>
          <p:cNvSpPr>
            <a:spLocks noGrp="1"/>
          </p:cNvSpPr>
          <p:nvPr>
            <p:ph idx="1"/>
          </p:nvPr>
        </p:nvSpPr>
        <p:spPr>
          <a:xfrm>
            <a:off x="1141412" y="1219198"/>
            <a:ext cx="10204175" cy="5022575"/>
          </a:xfrm>
        </p:spPr>
        <p:style>
          <a:lnRef idx="3">
            <a:schemeClr val="lt1"/>
          </a:lnRef>
          <a:fillRef idx="1">
            <a:schemeClr val="accent2"/>
          </a:fillRef>
          <a:effectRef idx="1">
            <a:schemeClr val="accent2"/>
          </a:effectRef>
          <a:fontRef idx="minor">
            <a:schemeClr val="lt1"/>
          </a:fontRef>
        </p:style>
        <p:txBody>
          <a:bodyPr>
            <a:normAutofit fontScale="32500" lnSpcReduction="20000"/>
          </a:bodyPr>
          <a:lstStyle/>
          <a:p>
            <a:pPr marL="0" indent="0" algn="just">
              <a:buNone/>
            </a:pP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 medis padat yang dihasilkan oleh setiap </a:t>
            </a:r>
            <a:r>
              <a:rPr lang="id-ID" sz="620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fasyankes tentu saja perlu</a:t>
            </a:r>
            <a:r>
              <a:rPr lang="id-ID" sz="6200" spc="-26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dikelola</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dengan</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baik</a:t>
            </a:r>
            <a:r>
              <a:rPr lang="id-ID" sz="6200" spc="-1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sehingga</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tidak</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menimbulkan</a:t>
            </a:r>
            <a:r>
              <a:rPr lang="id-ID" sz="6200" spc="-1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masalah</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bagi</a:t>
            </a:r>
            <a:r>
              <a:rPr lang="id-ID" sz="6200" spc="-1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masyarakat</a:t>
            </a:r>
            <a:r>
              <a:rPr lang="id-ID" sz="6200" spc="-1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lingkungan sekitar. Untuk itu perlu mendapat perhatian khusus dalam</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pengelolaan</a:t>
            </a:r>
            <a:r>
              <a:rPr lang="id-ID" sz="6200" spc="-7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7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ini</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id-ID" sz="6200" spc="-7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fasyankes</a:t>
            </a:r>
            <a:r>
              <a:rPr lang="id-ID" sz="6200" spc="-7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khususnya</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7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rumah</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sakit</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tergolong</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B3</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karena</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yang</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dihasilkan</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bersifat</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infeksius.</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Dalam</a:t>
            </a:r>
            <a:r>
              <a:rPr lang="id-ID" sz="6200" spc="-26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memutus</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mata</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rantai</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penularan</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penyakit</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infeksi</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nosokomial,</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pentingnya</a:t>
            </a:r>
            <a:r>
              <a:rPr lang="id-ID" sz="6200" spc="-26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pengelolaan</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medis</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maupun</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non</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medis</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sebuah</a:t>
            </a:r>
            <a:r>
              <a:rPr lang="id-ID" sz="6200" spc="-5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rumah</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sakit</a:t>
            </a:r>
            <a:r>
              <a:rPr lang="id-ID" sz="6200" spc="-2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(Astuti &amp; Purnama, 2014). </a:t>
            </a:r>
          </a:p>
          <a:p>
            <a:pPr marL="241300" marR="377825" algn="just">
              <a:spcBef>
                <a:spcPts val="885"/>
              </a:spcBef>
              <a:spcAft>
                <a:spcPts val="0"/>
              </a:spcAft>
            </a:pP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Berdasarkan Peraturan Menteri Lingkungan Hidup</a:t>
            </a:r>
            <a:r>
              <a:rPr lang="id-ID" sz="6200" spc="-26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dan</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Kehutanan</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(2015)</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pengelolaan</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medis</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padat</a:t>
            </a:r>
            <a:r>
              <a:rPr lang="id-ID" sz="6200" spc="-4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atau</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limbah</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B3</a:t>
            </a:r>
            <a:r>
              <a:rPr lang="id-ID" sz="6200" spc="-5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1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yang</a:t>
            </a:r>
            <a:r>
              <a:rPr lang="id-ID" sz="6200" spc="-2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dihasilkan</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dari</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pelayanan</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kesehatan</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3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meliputi</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beberapa</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tahapan</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yaitu</a:t>
            </a:r>
            <a:r>
              <a:rPr lang="id-ID" sz="6200" spc="-6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spc="-25"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id-ID" sz="620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endParaRPr>
          </a:p>
          <a:p>
            <a:pPr>
              <a:spcBef>
                <a:spcPts val="50"/>
              </a:spcBef>
            </a:pPr>
            <a:r>
              <a:rPr lang="id-ID" sz="6200" dirty="0">
                <a:solidFill>
                  <a:schemeClr val="bg1">
                    <a:lumMod val="50000"/>
                    <a:lumOff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id-ID" sz="6200" b="1" spc="-2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Pengurangan</a:t>
            </a:r>
            <a:r>
              <a:rPr lang="id-ID" sz="6200" b="1" spc="-8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2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dan</a:t>
            </a:r>
            <a:r>
              <a:rPr lang="id-ID" sz="6200" b="1" spc="-8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2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Pemilahan</a:t>
            </a:r>
            <a:r>
              <a:rPr lang="id-ID" sz="6200" b="1" spc="-8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2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Limbah</a:t>
            </a:r>
            <a:r>
              <a:rPr lang="id-ID" sz="6200" b="1" spc="-8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2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B3</a:t>
            </a:r>
          </a:p>
          <a:p>
            <a:pPr>
              <a:spcBef>
                <a:spcPts val="50"/>
              </a:spcBef>
            </a:pPr>
            <a:r>
              <a:rPr lang="id-ID" sz="6200" b="1" spc="-1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Pewadahan</a:t>
            </a:r>
            <a:r>
              <a:rPr lang="id-ID" sz="6200" b="1" spc="-9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1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Limbah</a:t>
            </a:r>
            <a:r>
              <a:rPr lang="id-ID" sz="6200" b="1" spc="-9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1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Medis</a:t>
            </a:r>
            <a:endPar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endParaRPr>
          </a:p>
          <a:p>
            <a:pPr>
              <a:spcBef>
                <a:spcPts val="50"/>
              </a:spcBef>
            </a:pPr>
            <a:r>
              <a:rPr lang="id-ID" sz="6200" b="1" spc="-1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Pengolahan</a:t>
            </a:r>
            <a:r>
              <a:rPr lang="id-ID" sz="6200" b="1" spc="-9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1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Limbah</a:t>
            </a:r>
            <a:r>
              <a:rPr lang="id-ID" sz="6200" b="1" spc="-9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1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Medis</a:t>
            </a:r>
          </a:p>
          <a:p>
            <a:pPr>
              <a:spcBef>
                <a:spcPts val="50"/>
              </a:spcBef>
            </a:pP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Penguburan</a:t>
            </a:r>
            <a:r>
              <a:rPr lang="id-ID" sz="6200" b="1" spc="14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dan</a:t>
            </a:r>
            <a:r>
              <a:rPr lang="id-ID" sz="6200" b="1" spc="14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atau</a:t>
            </a:r>
            <a:r>
              <a:rPr lang="id-ID" sz="6200" b="1" spc="14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Penimbunan</a:t>
            </a:r>
            <a:r>
              <a:rPr lang="id-ID" sz="6200" b="1" spc="145"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Limbah</a:t>
            </a:r>
            <a:r>
              <a:rPr lang="id-ID" sz="6200" b="1" spc="14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Medis</a:t>
            </a:r>
            <a:r>
              <a:rPr lang="id-ID" sz="6200" b="1" spc="-38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 </a:t>
            </a:r>
            <a:r>
              <a:rPr lang="id-ID" sz="6200" b="1" spc="-30" dirty="0">
                <a:solidFill>
                  <a:schemeClr val="bg1">
                    <a:lumMod val="50000"/>
                    <a:lumOff val="50000"/>
                  </a:schemeClr>
                </a:solidFill>
                <a:effectLst/>
                <a:latin typeface="Times New Roman" panose="02020603050405020304" pitchFamily="18" charset="0"/>
                <a:ea typeface="Trebuchet MS" panose="020B0603020202020204" pitchFamily="34" charset="0"/>
                <a:cs typeface="Times New Roman" panose="02020603050405020304" pitchFamily="18" charset="0"/>
              </a:rPr>
              <a:t>Padat</a:t>
            </a:r>
          </a:p>
          <a:p>
            <a:pPr marL="0" indent="0" algn="just">
              <a:buNone/>
            </a:pPr>
            <a:endParaRPr lang="id-ID" sz="2000" dirty="0"/>
          </a:p>
        </p:txBody>
      </p:sp>
    </p:spTree>
    <p:extLst>
      <p:ext uri="{BB962C8B-B14F-4D97-AF65-F5344CB8AC3E}">
        <p14:creationId xmlns:p14="http://schemas.microsoft.com/office/powerpoint/2010/main" val="2471495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838F997-7E98-2713-4FAE-72F885F49FB2}"/>
              </a:ext>
            </a:extLst>
          </p:cNvPr>
          <p:cNvSpPr>
            <a:spLocks noGrp="1"/>
          </p:cNvSpPr>
          <p:nvPr>
            <p:ph idx="1"/>
          </p:nvPr>
        </p:nvSpPr>
        <p:spPr>
          <a:xfrm>
            <a:off x="1143000" y="566991"/>
            <a:ext cx="9905999" cy="3541714"/>
          </a:xfrm>
        </p:spPr>
        <p:txBody>
          <a:bodyPr/>
          <a:lstStyle/>
          <a:p>
            <a:pPr marL="241300" marR="377825" algn="just">
              <a:spcBef>
                <a:spcPts val="885"/>
              </a:spcBef>
              <a:spcAft>
                <a:spcPts val="0"/>
              </a:spcAft>
            </a:pPr>
            <a:r>
              <a:rPr lang="id-ID" sz="1800" spc="-25" dirty="0">
                <a:effectLst/>
                <a:latin typeface="Times New Roman" panose="02020603050405020304" pitchFamily="18" charset="0"/>
                <a:ea typeface="Times New Roman" panose="02020603050405020304" pitchFamily="18" charset="0"/>
              </a:rPr>
              <a:t>Berdasarkan Peraturan Menteri Lingkungan Hidup</a:t>
            </a:r>
            <a:r>
              <a:rPr lang="id-ID" sz="1800" spc="-26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dan</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Kehutanan</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(2015)</a:t>
            </a:r>
            <a:r>
              <a:rPr lang="id-ID" sz="1800" spc="-50" dirty="0">
                <a:effectLst/>
                <a:latin typeface="Times New Roman" panose="02020603050405020304" pitchFamily="18" charset="0"/>
                <a:ea typeface="Times New Roman" panose="02020603050405020304" pitchFamily="18" charset="0"/>
              </a:rPr>
              <a:t> </a:t>
            </a:r>
            <a:r>
              <a:rPr lang="id-ID" sz="1800" spc="-15" dirty="0">
                <a:effectLst/>
                <a:latin typeface="Times New Roman" panose="02020603050405020304" pitchFamily="18" charset="0"/>
                <a:ea typeface="Times New Roman" panose="02020603050405020304" pitchFamily="18" charset="0"/>
              </a:rPr>
              <a:t>pengelolaan</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limbah</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medis</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padat</a:t>
            </a:r>
            <a:r>
              <a:rPr lang="id-ID" sz="1800" spc="-45"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atau</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limbah</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B3</a:t>
            </a:r>
            <a:r>
              <a:rPr lang="id-ID" sz="1800" spc="-50" dirty="0">
                <a:effectLst/>
                <a:latin typeface="Times New Roman" panose="02020603050405020304" pitchFamily="18" charset="0"/>
                <a:ea typeface="Times New Roman" panose="02020603050405020304" pitchFamily="18" charset="0"/>
              </a:rPr>
              <a:t> </a:t>
            </a:r>
            <a:r>
              <a:rPr lang="id-ID" sz="1800" spc="-10" dirty="0">
                <a:effectLst/>
                <a:latin typeface="Times New Roman" panose="02020603050405020304" pitchFamily="18" charset="0"/>
                <a:ea typeface="Times New Roman" panose="02020603050405020304" pitchFamily="18" charset="0"/>
              </a:rPr>
              <a:t>yang</a:t>
            </a:r>
            <a:r>
              <a:rPr lang="id-ID" sz="1800" spc="-2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dihasilkan</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dari</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pelayanan</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kesehatan</a:t>
            </a:r>
            <a:r>
              <a:rPr lang="id-ID" sz="1800" spc="-65" dirty="0">
                <a:effectLst/>
                <a:latin typeface="Times New Roman" panose="02020603050405020304" pitchFamily="18" charset="0"/>
                <a:ea typeface="Times New Roman" panose="02020603050405020304" pitchFamily="18" charset="0"/>
              </a:rPr>
              <a:t> </a:t>
            </a:r>
            <a:r>
              <a:rPr lang="id-ID" sz="1800" spc="-30" dirty="0">
                <a:effectLst/>
                <a:latin typeface="Times New Roman" panose="02020603050405020304" pitchFamily="18" charset="0"/>
                <a:ea typeface="Times New Roman" panose="02020603050405020304" pitchFamily="18" charset="0"/>
              </a:rPr>
              <a:t>meliputi</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beberapa</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tahapan</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yaitu</a:t>
            </a:r>
            <a:r>
              <a:rPr lang="id-ID" sz="1800" spc="-65" dirty="0">
                <a:effectLst/>
                <a:latin typeface="Times New Roman" panose="02020603050405020304" pitchFamily="18" charset="0"/>
                <a:ea typeface="Times New Roman" panose="02020603050405020304" pitchFamily="18" charset="0"/>
              </a:rPr>
              <a:t> </a:t>
            </a:r>
            <a:r>
              <a:rPr lang="id-ID" sz="1800" spc="-25" dirty="0">
                <a:effectLst/>
                <a:latin typeface="Times New Roman" panose="02020603050405020304" pitchFamily="18" charset="0"/>
                <a:ea typeface="Times New Roman" panose="02020603050405020304" pitchFamily="18" charset="0"/>
              </a:rPr>
              <a:t>:</a:t>
            </a:r>
            <a:endParaRPr lang="id-ID" sz="1800" dirty="0">
              <a:effectLst/>
              <a:latin typeface="Times New Roman" panose="02020603050405020304" pitchFamily="18" charset="0"/>
              <a:ea typeface="Times New Roman" panose="02020603050405020304" pitchFamily="18" charset="0"/>
            </a:endParaRPr>
          </a:p>
          <a:p>
            <a:pPr>
              <a:spcBef>
                <a:spcPts val="50"/>
              </a:spcBef>
            </a:pPr>
            <a:r>
              <a:rPr lang="id-ID" sz="1800" dirty="0">
                <a:effectLst/>
                <a:latin typeface="Times New Roman" panose="02020603050405020304" pitchFamily="18" charset="0"/>
                <a:ea typeface="Times New Roman" panose="02020603050405020304" pitchFamily="18" charset="0"/>
              </a:rPr>
              <a:t> </a:t>
            </a:r>
            <a:r>
              <a:rPr lang="id-ID" sz="1800" b="1" spc="-25" dirty="0">
                <a:effectLst/>
                <a:latin typeface="Trebuchet MS" panose="020B0603020202020204" pitchFamily="34" charset="0"/>
                <a:ea typeface="Trebuchet MS" panose="020B0603020202020204" pitchFamily="34" charset="0"/>
                <a:cs typeface="Trebuchet MS" panose="020B0603020202020204" pitchFamily="34" charset="0"/>
              </a:rPr>
              <a:t>Pengurangan</a:t>
            </a:r>
            <a:r>
              <a:rPr lang="id-ID" sz="1800" b="1" spc="-8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20" dirty="0">
                <a:effectLst/>
                <a:latin typeface="Trebuchet MS" panose="020B0603020202020204" pitchFamily="34" charset="0"/>
                <a:ea typeface="Trebuchet MS" panose="020B0603020202020204" pitchFamily="34" charset="0"/>
                <a:cs typeface="Trebuchet MS" panose="020B0603020202020204" pitchFamily="34" charset="0"/>
              </a:rPr>
              <a:t>dan</a:t>
            </a:r>
            <a:r>
              <a:rPr lang="id-ID" sz="1800" b="1" spc="-8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20" dirty="0">
                <a:effectLst/>
                <a:latin typeface="Trebuchet MS" panose="020B0603020202020204" pitchFamily="34" charset="0"/>
                <a:ea typeface="Trebuchet MS" panose="020B0603020202020204" pitchFamily="34" charset="0"/>
                <a:cs typeface="Trebuchet MS" panose="020B0603020202020204" pitchFamily="34" charset="0"/>
              </a:rPr>
              <a:t>Pemilahan</a:t>
            </a:r>
            <a:r>
              <a:rPr lang="id-ID" sz="1800" b="1" spc="-8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20" dirty="0">
                <a:effectLst/>
                <a:latin typeface="Trebuchet MS" panose="020B0603020202020204" pitchFamily="34" charset="0"/>
                <a:ea typeface="Trebuchet MS" panose="020B0603020202020204" pitchFamily="34" charset="0"/>
                <a:cs typeface="Trebuchet MS" panose="020B0603020202020204" pitchFamily="34" charset="0"/>
              </a:rPr>
              <a:t>Limbah</a:t>
            </a:r>
            <a:r>
              <a:rPr lang="id-ID" sz="1800" b="1" spc="-8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20" dirty="0">
                <a:effectLst/>
                <a:latin typeface="Trebuchet MS" panose="020B0603020202020204" pitchFamily="34" charset="0"/>
                <a:ea typeface="Trebuchet MS" panose="020B0603020202020204" pitchFamily="34" charset="0"/>
                <a:cs typeface="Trebuchet MS" panose="020B0603020202020204" pitchFamily="34" charset="0"/>
              </a:rPr>
              <a:t>B3</a:t>
            </a:r>
          </a:p>
          <a:p>
            <a:pPr>
              <a:spcBef>
                <a:spcPts val="50"/>
              </a:spcBef>
            </a:pPr>
            <a:r>
              <a:rPr lang="id-ID" sz="1800" b="1" spc="-15" dirty="0">
                <a:effectLst/>
                <a:latin typeface="Trebuchet MS" panose="020B0603020202020204" pitchFamily="34" charset="0"/>
                <a:ea typeface="Trebuchet MS" panose="020B0603020202020204" pitchFamily="34" charset="0"/>
                <a:cs typeface="Trebuchet MS" panose="020B0603020202020204" pitchFamily="34" charset="0"/>
              </a:rPr>
              <a:t>Pewadahan</a:t>
            </a:r>
            <a:r>
              <a:rPr lang="id-ID" sz="1800" b="1" spc="-9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15" dirty="0">
                <a:effectLst/>
                <a:latin typeface="Trebuchet MS" panose="020B0603020202020204" pitchFamily="34" charset="0"/>
                <a:ea typeface="Trebuchet MS" panose="020B0603020202020204" pitchFamily="34" charset="0"/>
                <a:cs typeface="Trebuchet MS" panose="020B0603020202020204" pitchFamily="34" charset="0"/>
              </a:rPr>
              <a:t>Limbah</a:t>
            </a:r>
            <a:r>
              <a:rPr lang="id-ID" sz="1800" b="1" spc="-9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15" dirty="0">
                <a:effectLst/>
                <a:latin typeface="Trebuchet MS" panose="020B0603020202020204" pitchFamily="34" charset="0"/>
                <a:ea typeface="Trebuchet MS" panose="020B0603020202020204" pitchFamily="34" charset="0"/>
                <a:cs typeface="Trebuchet MS" panose="020B0603020202020204" pitchFamily="34" charset="0"/>
              </a:rPr>
              <a:t>Medis</a:t>
            </a:r>
            <a:endParaRPr lang="id-ID" sz="1800" b="1" spc="-30" dirty="0">
              <a:effectLst/>
              <a:latin typeface="Trebuchet MS" panose="020B0603020202020204" pitchFamily="34" charset="0"/>
              <a:ea typeface="Trebuchet MS" panose="020B0603020202020204" pitchFamily="34" charset="0"/>
              <a:cs typeface="Trebuchet MS" panose="020B0603020202020204" pitchFamily="34" charset="0"/>
            </a:endParaRPr>
          </a:p>
          <a:p>
            <a:pPr>
              <a:spcBef>
                <a:spcPts val="50"/>
              </a:spcBef>
            </a:pPr>
            <a:r>
              <a:rPr lang="id-ID" sz="1800" b="1" spc="-10" dirty="0">
                <a:effectLst/>
                <a:latin typeface="Trebuchet MS" panose="020B0603020202020204" pitchFamily="34" charset="0"/>
                <a:ea typeface="Trebuchet MS" panose="020B0603020202020204" pitchFamily="34" charset="0"/>
                <a:cs typeface="Trebuchet MS" panose="020B0603020202020204" pitchFamily="34" charset="0"/>
              </a:rPr>
              <a:t>Pengolahan</a:t>
            </a:r>
            <a:r>
              <a:rPr lang="id-ID" sz="1800" b="1" spc="-9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10" dirty="0">
                <a:effectLst/>
                <a:latin typeface="Trebuchet MS" panose="020B0603020202020204" pitchFamily="34" charset="0"/>
                <a:ea typeface="Trebuchet MS" panose="020B0603020202020204" pitchFamily="34" charset="0"/>
                <a:cs typeface="Trebuchet MS" panose="020B0603020202020204" pitchFamily="34" charset="0"/>
              </a:rPr>
              <a:t>Limbah</a:t>
            </a:r>
            <a:r>
              <a:rPr lang="id-ID" sz="1800" b="1" spc="-9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10" dirty="0">
                <a:effectLst/>
                <a:latin typeface="Trebuchet MS" panose="020B0603020202020204" pitchFamily="34" charset="0"/>
                <a:ea typeface="Trebuchet MS" panose="020B0603020202020204" pitchFamily="34" charset="0"/>
                <a:cs typeface="Trebuchet MS" panose="020B0603020202020204" pitchFamily="34" charset="0"/>
              </a:rPr>
              <a:t>Medis</a:t>
            </a:r>
          </a:p>
          <a:p>
            <a:pPr>
              <a:spcBef>
                <a:spcPts val="50"/>
              </a:spcBef>
            </a:pP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Penguburan</a:t>
            </a:r>
            <a:r>
              <a:rPr lang="id-ID" sz="1800" b="1" spc="14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dan</a:t>
            </a:r>
            <a:r>
              <a:rPr lang="id-ID" sz="1800" b="1" spc="14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atau</a:t>
            </a:r>
            <a:r>
              <a:rPr lang="id-ID" sz="1800" b="1" spc="14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Penimbunan</a:t>
            </a:r>
            <a:r>
              <a:rPr lang="id-ID" sz="1800" b="1" spc="145"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Limbah</a:t>
            </a:r>
            <a:r>
              <a:rPr lang="id-ID" sz="1800" b="1" spc="14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Medis</a:t>
            </a:r>
            <a:r>
              <a:rPr lang="id-ID" sz="1800" b="1" spc="-380" dirty="0">
                <a:effectLst/>
                <a:latin typeface="Trebuchet MS" panose="020B0603020202020204" pitchFamily="34" charset="0"/>
                <a:ea typeface="Trebuchet MS" panose="020B0603020202020204" pitchFamily="34" charset="0"/>
                <a:cs typeface="Trebuchet MS" panose="020B0603020202020204" pitchFamily="34" charset="0"/>
              </a:rPr>
              <a:t> </a:t>
            </a:r>
            <a:r>
              <a:rPr lang="id-ID" sz="1800" b="1" spc="-30" dirty="0">
                <a:effectLst/>
                <a:latin typeface="Trebuchet MS" panose="020B0603020202020204" pitchFamily="34" charset="0"/>
                <a:ea typeface="Trebuchet MS" panose="020B0603020202020204" pitchFamily="34" charset="0"/>
                <a:cs typeface="Trebuchet MS" panose="020B0603020202020204" pitchFamily="34" charset="0"/>
              </a:rPr>
              <a:t>Padat</a:t>
            </a:r>
          </a:p>
          <a:p>
            <a:pPr>
              <a:spcBef>
                <a:spcPts val="50"/>
              </a:spcBef>
            </a:pPr>
            <a:endParaRPr lang="id-ID" sz="1800" b="1" spc="-30" dirty="0">
              <a:effectLst/>
              <a:latin typeface="Trebuchet MS" panose="020B0603020202020204" pitchFamily="34" charset="0"/>
              <a:ea typeface="Trebuchet MS" panose="020B0603020202020204" pitchFamily="34" charset="0"/>
              <a:cs typeface="Trebuchet MS" panose="020B0603020202020204" pitchFamily="34" charset="0"/>
            </a:endParaRPr>
          </a:p>
          <a:p>
            <a:pPr>
              <a:spcBef>
                <a:spcPts val="50"/>
              </a:spcBef>
            </a:pPr>
            <a:endParaRPr lang="id-ID" sz="1800" b="1" spc="-30" dirty="0">
              <a:effectLst/>
              <a:latin typeface="Trebuchet MS" panose="020B0603020202020204" pitchFamily="34" charset="0"/>
              <a:ea typeface="Trebuchet MS" panose="020B0603020202020204" pitchFamily="34" charset="0"/>
              <a:cs typeface="Trebuchet MS" panose="020B0603020202020204" pitchFamily="34" charset="0"/>
            </a:endParaRPr>
          </a:p>
          <a:p>
            <a:pPr>
              <a:spcBef>
                <a:spcPts val="50"/>
              </a:spcBef>
            </a:pPr>
            <a:endParaRPr lang="id-ID" sz="1800" dirty="0">
              <a:effectLst/>
              <a:latin typeface="Times New Roman" panose="02020603050405020304" pitchFamily="18" charset="0"/>
              <a:ea typeface="Times New Roman" panose="02020603050405020304" pitchFamily="18" charset="0"/>
            </a:endParaRPr>
          </a:p>
          <a:p>
            <a:endParaRPr lang="id-ID" dirty="0"/>
          </a:p>
        </p:txBody>
      </p:sp>
    </p:spTree>
    <p:extLst>
      <p:ext uri="{BB962C8B-B14F-4D97-AF65-F5344CB8AC3E}">
        <p14:creationId xmlns:p14="http://schemas.microsoft.com/office/powerpoint/2010/main" val="11942964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77</TotalTime>
  <Words>1377</Words>
  <Application>Microsoft Office PowerPoint</Application>
  <PresentationFormat>Widescreen</PresentationFormat>
  <Paragraphs>65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Trebuchet MS</vt:lpstr>
      <vt:lpstr>Tw Cen MT</vt:lpstr>
      <vt:lpstr>Circuit</vt:lpstr>
      <vt:lpstr>Dasar-dasar kesehatan lingkungan</vt:lpstr>
      <vt:lpstr>Pengelolaan Limbah Medis</vt:lpstr>
      <vt:lpstr>Definisi Limbah Medis Padat</vt:lpstr>
      <vt:lpstr>Jenis-jenis Limbah Medis Padat</vt:lpstr>
      <vt:lpstr>PowerPoint Presentation</vt:lpstr>
      <vt:lpstr>PowerPoint Presentation</vt:lpstr>
      <vt:lpstr>PowerPoint Presentation</vt:lpstr>
      <vt:lpstr>Tahap Pengelolaan Limbah medis</vt:lpstr>
      <vt:lpstr>PowerPoint Presentation</vt:lpstr>
      <vt:lpstr>Pengelolaan Limbah Medis Padat Covid-19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Dasar-dasar kesehatan lingkungan</dc:title>
  <dc:creator>Windows User</dc:creator>
  <cp:lastModifiedBy>Windows User</cp:lastModifiedBy>
  <cp:revision>1</cp:revision>
  <dcterms:created xsi:type="dcterms:W3CDTF">2022-12-20T12:15:36Z</dcterms:created>
  <dcterms:modified xsi:type="dcterms:W3CDTF">2022-12-20T13:33:16Z</dcterms:modified>
</cp:coreProperties>
</file>