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3" r:id="rId4"/>
    <p:sldId id="281" r:id="rId5"/>
    <p:sldId id="268" r:id="rId6"/>
    <p:sldId id="269" r:id="rId7"/>
    <p:sldId id="282" r:id="rId8"/>
    <p:sldId id="283" r:id="rId9"/>
    <p:sldId id="284" r:id="rId10"/>
    <p:sldId id="285" r:id="rId11"/>
    <p:sldId id="286" r:id="rId12"/>
    <p:sldId id="293" r:id="rId13"/>
    <p:sldId id="295" r:id="rId14"/>
    <p:sldId id="296" r:id="rId15"/>
    <p:sldId id="297" r:id="rId16"/>
    <p:sldId id="301" r:id="rId17"/>
    <p:sldId id="298" r:id="rId18"/>
    <p:sldId id="299" r:id="rId19"/>
    <p:sldId id="300" r:id="rId20"/>
    <p:sldId id="294" r:id="rId21"/>
    <p:sldId id="292"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AE9DB2-3E7D-4C94-B663-323AD6FD33DE}"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E9DB2-3E7D-4C94-B663-323AD6FD33DE}"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E9DB2-3E7D-4C94-B663-323AD6FD33DE}"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4EAE9DB2-3E7D-4C94-B663-323AD6FD33DE}" type="datetimeFigureOut">
              <a:rPr lang="en-US" smtClean="0"/>
              <a:t>9/7/2022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AE9DB2-3E7D-4C94-B663-323AD6FD33DE}"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AE9DB2-3E7D-4C94-B663-323AD6FD33DE}"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EAE9DB2-3E7D-4C94-B663-323AD6FD33DE}"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EAE9DB2-3E7D-4C94-B663-323AD6FD33DE}" type="datetimeFigureOut">
              <a:rPr lang="en-US" smtClean="0"/>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AE9DB2-3E7D-4C94-B663-323AD6FD33DE}" type="datetimeFigureOut">
              <a:rPr lang="en-US" smtClean="0"/>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B8BE7-5982-4A4D-ABB6-4BF69BEC180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AE9DB2-3E7D-4C94-B663-323AD6FD33DE}"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E9DB2-3E7D-4C94-B663-323AD6FD33DE}"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AE9DB2-3E7D-4C94-B663-323AD6FD33DE}"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E9DB2-3E7D-4C94-B663-323AD6FD33DE}"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E9DB2-3E7D-4C94-B663-323AD6FD33DE}"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AE9DB2-3E7D-4C94-B663-323AD6FD33DE}"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EAE9DB2-3E7D-4C94-B663-323AD6FD33DE}"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AE9DB2-3E7D-4C94-B663-323AD6FD33DE}"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AE9DB2-3E7D-4C94-B663-323AD6FD33DE}" type="datetimeFigureOut">
              <a:rPr lang="en-US" smtClean="0"/>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AE9DB2-3E7D-4C94-B663-323AD6FD33DE}" type="datetimeFigureOut">
              <a:rPr lang="en-US" smtClean="0"/>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E9DB2-3E7D-4C94-B663-323AD6FD33DE}" type="datetimeFigureOut">
              <a:rPr lang="en-US" smtClean="0"/>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EAE9DB2-3E7D-4C94-B663-323AD6FD33DE}" type="datetimeFigureOut">
              <a:rPr lang="en-US" smtClean="0"/>
              <a:t>9/7/2022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BAB8BE7-5982-4A4D-ABB6-4BF69BEC18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E9DB2-3E7D-4C94-B663-323AD6FD33DE}"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EAE9DB2-3E7D-4C94-B663-323AD6FD33DE}" type="datetimeFigureOut">
              <a:rPr lang="en-US" smtClean="0"/>
              <a:t>9/7/2022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BAB8BE7-5982-4A4D-ABB6-4BF69BEC18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EAE9DB2-3E7D-4C94-B663-323AD6FD33DE}" type="datetimeFigureOut">
              <a:rPr lang="en-US" smtClean="0"/>
              <a:t>9/7/2022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BAB8BE7-5982-4A4D-ABB6-4BF69BEC18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PRAKTIK BERDASARKAN BUKTI</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Media Sosial, Bercengkerama atau Tipu Daya? - Kompasian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057446"/>
            <a:ext cx="5329064" cy="283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47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endParaRPr lang="en-US" b="0" dirty="0"/>
          </a:p>
          <a:p>
            <a:r>
              <a:rPr lang="en-US" b="0" dirty="0"/>
              <a:t>“Perbedaan besar antara bangsal bidan dan bangsal dokter adalah bahwa dokter melakukan otopsi dan bidan tidak,” katanya. Jadi Semmelweis berhipotesis bahwa ada partikel pucat, potongan-potongan kecil dari mayat, yang dapat berpindah dari pasien ke dokter. Jika hipotesis Semmelweis benar, maka tenaga kesehatan harus menyingkirkan partikel-partikel pucat untuk tingkat kematian demam nifas. Jadi dia memerintahkan staf medis untuk mulai membersihkan tangan dan instrumen mereka bukan hanya dengan sabun tetapi dengan larutan klorin. Klorin, seperti yang kita kenal sekarang, adalah disinfektan terbaik yang ada. Semmelweis tidak tahu apa-apa tentang kuman. Dia memilih klorin karena dia pikir itu akan menjadi cara terbaik untuk menyingkirkan setiap bau yang ditinggalkan oleh orang-potongan kecil dari mayat. Dan ketika kejadian ini diterapkan, tingkat kejadian demam nifas jatuh secara dramatis. </a:t>
            </a:r>
          </a:p>
          <a:p>
            <a:r>
              <a:rPr lang="en-US" b="0" dirty="0"/>
              <a:t>Dari kisah ini kita dapat mengambil pelajaran bahwa untuk mendapatkan praktik pelayanan yang terbaik diperlukan berbagai penelitian dan analisis untuk mendukung untuk membuktikan praktik terbaik. </a:t>
            </a:r>
            <a:endParaRPr lang="en-US" dirty="0"/>
          </a:p>
        </p:txBody>
      </p:sp>
    </p:spTree>
    <p:extLst>
      <p:ext uri="{BB962C8B-B14F-4D97-AF65-F5344CB8AC3E}">
        <p14:creationId xmlns:p14="http://schemas.microsoft.com/office/powerpoint/2010/main" val="2386771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471488"/>
            <a:ext cx="8105775"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168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461963"/>
            <a:ext cx="799147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288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509589"/>
            <a:ext cx="8048625" cy="507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211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481013"/>
            <a:ext cx="8067675"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183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id-ID" sz="4000" dirty="0" smtClean="0"/>
              <a:t>RECORD KEEPING (NUR HALIZA, SATRIANI, SARPIANA)</a:t>
            </a:r>
          </a:p>
          <a:p>
            <a:r>
              <a:rPr lang="id-ID" sz="4000" dirty="0" smtClean="0"/>
              <a:t>ETIK BIOMEDIS DAN APLIKASINYA(PUTRI, NUR AFIDSA, AWLIA)</a:t>
            </a:r>
          </a:p>
          <a:p>
            <a:r>
              <a:rPr lang="id-ID" sz="4000" dirty="0" smtClean="0"/>
              <a:t>MODEL ASUHAN BERKUALITAS(SARIDA, RISMA, ST.NURAYNON, SELFI)</a:t>
            </a:r>
          </a:p>
          <a:p>
            <a:r>
              <a:rPr lang="id-ID" sz="4000" dirty="0" smtClean="0"/>
              <a:t>PERAN PROFESIONAL KESEHATAN (FITRIA, INDAR, SARTIKA)</a:t>
            </a:r>
          </a:p>
          <a:p>
            <a:r>
              <a:rPr lang="id-ID" sz="4000" smtClean="0"/>
              <a:t>TEORI KEPEMIMPINAN(ST HAISA, WINDY, SRI ANUGRAH, EKA BELLA)</a:t>
            </a:r>
            <a:endParaRPr lang="id-ID" sz="4000" dirty="0" smtClean="0"/>
          </a:p>
          <a:p>
            <a:endParaRPr lang="en-US" sz="4000" dirty="0"/>
          </a:p>
        </p:txBody>
      </p:sp>
    </p:spTree>
    <p:extLst>
      <p:ext uri="{BB962C8B-B14F-4D97-AF65-F5344CB8AC3E}">
        <p14:creationId xmlns:p14="http://schemas.microsoft.com/office/powerpoint/2010/main" val="302160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260649"/>
            <a:ext cx="8086725"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658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dirty="0"/>
              <a:t>KEKUATAN DAN KELEMAHAN EBPN </a:t>
            </a:r>
            <a:r>
              <a:rPr lang="id-ID" b="1" dirty="0" smtClean="0"/>
              <a:t/>
            </a:r>
            <a:br>
              <a:rPr lang="id-ID" b="1" dirty="0" smtClean="0"/>
            </a:br>
            <a:r>
              <a:rPr lang="en-US" b="1" dirty="0" smtClean="0"/>
              <a:t>(</a:t>
            </a:r>
            <a:r>
              <a:rPr lang="en-US" b="1" dirty="0"/>
              <a:t>Trinder &amp; Reynolds, 2006) </a:t>
            </a:r>
            <a:endParaRPr lang="en-US" dirty="0"/>
          </a:p>
        </p:txBody>
      </p:sp>
      <p:sp>
        <p:nvSpPr>
          <p:cNvPr id="3" name="Content Placeholder 2"/>
          <p:cNvSpPr>
            <a:spLocks noGrp="1"/>
          </p:cNvSpPr>
          <p:nvPr>
            <p:ph idx="1"/>
          </p:nvPr>
        </p:nvSpPr>
        <p:spPr>
          <a:xfrm>
            <a:off x="822960" y="1412776"/>
            <a:ext cx="7520940" cy="3267701"/>
          </a:xfrm>
        </p:spPr>
        <p:txBody>
          <a:bodyPr/>
          <a:lstStyle/>
          <a:p>
            <a:endParaRPr lang="en-US" b="0" dirty="0"/>
          </a:p>
          <a:p>
            <a:r>
              <a:rPr lang="en-US" b="0" dirty="0"/>
              <a:t>KEKUATAN </a:t>
            </a:r>
            <a:endParaRPr lang="id-ID" b="0" dirty="0" smtClean="0"/>
          </a:p>
          <a:p>
            <a:endParaRPr lang="en-US" b="0" dirty="0"/>
          </a:p>
          <a:p>
            <a:endParaRPr lang="en-US" b="0" dirty="0"/>
          </a:p>
          <a:p>
            <a:pPr>
              <a:buFont typeface="Arial" pitchFamily="34" charset="0"/>
              <a:buChar char="•"/>
            </a:pPr>
            <a:r>
              <a:rPr lang="en-US" b="0" dirty="0"/>
              <a:t>Memberikan pelayanan yang terbaik </a:t>
            </a:r>
            <a:endParaRPr lang="id-ID" b="0" dirty="0" smtClean="0"/>
          </a:p>
          <a:p>
            <a:pPr>
              <a:buFont typeface="Arial" pitchFamily="34" charset="0"/>
              <a:buChar char="•"/>
            </a:pPr>
            <a:r>
              <a:rPr lang="en-US" b="0" dirty="0" smtClean="0"/>
              <a:t>Menggunakan </a:t>
            </a:r>
            <a:r>
              <a:rPr lang="en-US" b="0" dirty="0"/>
              <a:t>sumber daya yang terbaik dan terpercaya </a:t>
            </a:r>
          </a:p>
          <a:p>
            <a:endParaRPr lang="en-US" b="0" dirty="0"/>
          </a:p>
          <a:p>
            <a:endParaRPr lang="en-US" b="0" dirty="0"/>
          </a:p>
          <a:p>
            <a:endParaRPr lang="en-US" dirty="0"/>
          </a:p>
        </p:txBody>
      </p:sp>
    </p:spTree>
    <p:extLst>
      <p:ext uri="{BB962C8B-B14F-4D97-AF65-F5344CB8AC3E}">
        <p14:creationId xmlns:p14="http://schemas.microsoft.com/office/powerpoint/2010/main" val="44250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KELEMAHAN </a:t>
            </a:r>
          </a:p>
        </p:txBody>
      </p:sp>
      <p:sp>
        <p:nvSpPr>
          <p:cNvPr id="3" name="Content Placeholder 2"/>
          <p:cNvSpPr>
            <a:spLocks noGrp="1"/>
          </p:cNvSpPr>
          <p:nvPr>
            <p:ph idx="1"/>
          </p:nvPr>
        </p:nvSpPr>
        <p:spPr/>
        <p:txBody>
          <a:bodyPr/>
          <a:lstStyle/>
          <a:p>
            <a:endParaRPr lang="en-US" b="0" dirty="0"/>
          </a:p>
          <a:p>
            <a:endParaRPr lang="en-US" b="0" dirty="0"/>
          </a:p>
          <a:p>
            <a:r>
              <a:rPr lang="en-US" b="0" dirty="0"/>
              <a:t>Membatasi autonomi professional </a:t>
            </a:r>
          </a:p>
          <a:p>
            <a:endParaRPr lang="en-US" b="0" dirty="0"/>
          </a:p>
          <a:p>
            <a:endParaRPr lang="en-US" b="0" dirty="0"/>
          </a:p>
          <a:p>
            <a:endParaRPr lang="en-US" dirty="0"/>
          </a:p>
        </p:txBody>
      </p:sp>
    </p:spTree>
    <p:extLst>
      <p:ext uri="{BB962C8B-B14F-4D97-AF65-F5344CB8AC3E}">
        <p14:creationId xmlns:p14="http://schemas.microsoft.com/office/powerpoint/2010/main" val="1373462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dirty="0"/>
              <a:t>DEFINISI </a:t>
            </a:r>
            <a:r>
              <a:rPr lang="en-US" b="1" i="1" dirty="0"/>
              <a:t>EVIDENCE BASED PRACTICE </a:t>
            </a:r>
            <a:endParaRPr lang="en-US" dirty="0"/>
          </a:p>
        </p:txBody>
      </p:sp>
      <p:sp>
        <p:nvSpPr>
          <p:cNvPr id="3" name="Content Placeholder 2"/>
          <p:cNvSpPr>
            <a:spLocks noGrp="1"/>
          </p:cNvSpPr>
          <p:nvPr>
            <p:ph idx="1"/>
          </p:nvPr>
        </p:nvSpPr>
        <p:spPr/>
        <p:txBody>
          <a:bodyPr/>
          <a:lstStyle/>
          <a:p>
            <a:endParaRPr lang="en-US" b="0" dirty="0"/>
          </a:p>
          <a:p>
            <a:endParaRPr lang="en-US" b="0" dirty="0"/>
          </a:p>
          <a:p>
            <a:r>
              <a:rPr lang="en-US" b="0" dirty="0"/>
              <a:t>Menurut Greenberg &amp; Pyle (2006) dalam Keele (2011), “</a:t>
            </a:r>
            <a:r>
              <a:rPr lang="en-US" b="0" i="1" dirty="0"/>
              <a:t>Evidence-Based Practice adalah penggunaan bukti untuk mendukung pengambilan keputusan di pelayanan kesehatan</a:t>
            </a:r>
            <a:r>
              <a:rPr lang="en-US" b="0" dirty="0"/>
              <a:t>”. </a:t>
            </a:r>
          </a:p>
          <a:p>
            <a:endParaRPr lang="en-US" b="0" dirty="0"/>
          </a:p>
          <a:p>
            <a:r>
              <a:rPr lang="en-US" b="0" dirty="0"/>
              <a:t>•Menurut Melnyk &amp; Fineout-Overholt (2011) </a:t>
            </a:r>
            <a:r>
              <a:rPr lang="en-US" b="0" i="1" dirty="0"/>
              <a:t>Evidence-Based Practice in Nursing </a:t>
            </a:r>
            <a:r>
              <a:rPr lang="en-US" b="0" dirty="0"/>
              <a:t>adalah penggunaan bukti ekternal, bukti internal (</a:t>
            </a:r>
            <a:r>
              <a:rPr lang="en-US" b="0" i="1" dirty="0"/>
              <a:t>clinical expertise)</a:t>
            </a:r>
            <a:r>
              <a:rPr lang="en-US" b="0" dirty="0"/>
              <a:t>, serta manfaat dan keinginan pasien untuk mendukung pengambilan keputusan di pelayanan kesehatan. </a:t>
            </a:r>
          </a:p>
          <a:p>
            <a:endParaRPr lang="en-US" dirty="0"/>
          </a:p>
        </p:txBody>
      </p:sp>
    </p:spTree>
    <p:extLst>
      <p:ext uri="{BB962C8B-B14F-4D97-AF65-F5344CB8AC3E}">
        <p14:creationId xmlns:p14="http://schemas.microsoft.com/office/powerpoint/2010/main" val="45105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1100628"/>
            <a:ext cx="7520940" cy="3912548"/>
          </a:xfrm>
        </p:spPr>
        <p:txBody>
          <a:bodyPr>
            <a:normAutofit/>
          </a:bodyPr>
          <a:lstStyle/>
          <a:p>
            <a:endParaRPr lang="en-US" sz="2400" b="0" dirty="0"/>
          </a:p>
          <a:p>
            <a:r>
              <a:rPr lang="en-US" sz="2400" b="0" dirty="0"/>
              <a:t>David L. Sackett et </a:t>
            </a:r>
            <a:r>
              <a:rPr lang="en-US" sz="2400" b="0" dirty="0" smtClean="0"/>
              <a:t>al</a:t>
            </a:r>
            <a:r>
              <a:rPr lang="id-ID" sz="2400" b="0" dirty="0" smtClean="0"/>
              <a:t>, </a:t>
            </a:r>
            <a:r>
              <a:rPr lang="en-US" sz="2400" b="0" dirty="0" smtClean="0"/>
              <a:t>praktik </a:t>
            </a:r>
            <a:r>
              <a:rPr lang="en-US" sz="2400" b="0" dirty="0"/>
              <a:t>berbasis bukti adalah penggunaan bukti terbaik dan terbaru secara teliti, eksplisit, dan bijaksana dalam membuat keputusan tentang perawatan pasien individual. </a:t>
            </a:r>
            <a:endParaRPr lang="id-ID" sz="2400" b="0" dirty="0" smtClean="0"/>
          </a:p>
          <a:p>
            <a:r>
              <a:rPr lang="id-ID" sz="2400" b="0" dirty="0"/>
              <a:t>	</a:t>
            </a:r>
            <a:r>
              <a:rPr lang="en-US" sz="2400" b="0" dirty="0" smtClean="0"/>
              <a:t>Praktek </a:t>
            </a:r>
            <a:r>
              <a:rPr lang="en-US" sz="2400" b="0" dirty="0"/>
              <a:t>kedokteran berbasis bukti berarti mengintegrasikan keahlian klinis individu dengan bukti klinis eksternal terbaik yang tersedia dari penelitian sistematis </a:t>
            </a:r>
            <a:endParaRPr lang="en-US" sz="2400" dirty="0"/>
          </a:p>
        </p:txBody>
      </p:sp>
    </p:spTree>
    <p:extLst>
      <p:ext uri="{BB962C8B-B14F-4D97-AF65-F5344CB8AC3E}">
        <p14:creationId xmlns:p14="http://schemas.microsoft.com/office/powerpoint/2010/main" val="1425308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id-ID" dirty="0" smtClean="0"/>
              <a:t>1. EVOLUSI DALAM PRAKTEK PELAYANAN KEBIDANAN</a:t>
            </a:r>
          </a:p>
          <a:p>
            <a:r>
              <a:rPr lang="id-ID" dirty="0" smtClean="0"/>
              <a:t>2. </a:t>
            </a:r>
            <a:r>
              <a:rPr lang="en-US" dirty="0" smtClean="0"/>
              <a:t>PENELITIAN </a:t>
            </a:r>
            <a:r>
              <a:rPr lang="en-US" dirty="0"/>
              <a:t>KEBIDANAN SEBAGAI IMPLEMENTASI </a:t>
            </a:r>
            <a:r>
              <a:rPr lang="en-US" dirty="0" smtClean="0"/>
              <a:t>EBM</a:t>
            </a:r>
            <a:endParaRPr lang="id-ID" dirty="0" smtClean="0"/>
          </a:p>
          <a:p>
            <a:r>
              <a:rPr lang="id-ID" dirty="0" smtClean="0"/>
              <a:t>3. </a:t>
            </a:r>
            <a:r>
              <a:rPr lang="en-US" dirty="0" smtClean="0"/>
              <a:t>EVIDENCE </a:t>
            </a:r>
            <a:r>
              <a:rPr lang="en-US" dirty="0"/>
              <a:t>BASED DALAM PERIODE ANTEPARTUM </a:t>
            </a:r>
            <a:r>
              <a:rPr lang="id-ID" b="0" dirty="0"/>
              <a:t> </a:t>
            </a:r>
            <a:r>
              <a:rPr lang="en-US" b="0" dirty="0" smtClean="0"/>
              <a:t>Makronutrien </a:t>
            </a:r>
            <a:r>
              <a:rPr lang="en-US" b="0" dirty="0"/>
              <a:t>dan </a:t>
            </a:r>
            <a:r>
              <a:rPr lang="en-US" b="0" dirty="0" smtClean="0"/>
              <a:t>Mikronutrien</a:t>
            </a:r>
            <a:r>
              <a:rPr lang="id-ID" b="0" dirty="0" smtClean="0"/>
              <a:t> dan </a:t>
            </a:r>
            <a:r>
              <a:rPr lang="en-US" b="0" dirty="0" smtClean="0"/>
              <a:t>Kebutuhan Zat Gizi </a:t>
            </a:r>
            <a:endParaRPr lang="id-ID" b="0" dirty="0" smtClean="0"/>
          </a:p>
          <a:p>
            <a:r>
              <a:rPr lang="id-ID" dirty="0" smtClean="0"/>
              <a:t>4. </a:t>
            </a:r>
            <a:r>
              <a:rPr lang="en-US" dirty="0"/>
              <a:t>EVIDENCE BASED DALAM PERIODE ANTEPARTUM </a:t>
            </a:r>
            <a:r>
              <a:rPr lang="id-ID" b="0" dirty="0"/>
              <a:t>  </a:t>
            </a:r>
            <a:r>
              <a:rPr lang="en-US" b="0" dirty="0" smtClean="0"/>
              <a:t>Komunikasi </a:t>
            </a:r>
            <a:r>
              <a:rPr lang="en-US" b="0" dirty="0"/>
              <a:t>Informasi dan Edukasi (KIE) Nutrisi Pada </a:t>
            </a:r>
            <a:r>
              <a:rPr lang="en-US" b="0" dirty="0" smtClean="0"/>
              <a:t>Kehamilan</a:t>
            </a:r>
            <a:endParaRPr lang="id-ID" b="0" dirty="0" smtClean="0"/>
          </a:p>
          <a:p>
            <a:endParaRPr lang="en-US" b="0" dirty="0"/>
          </a:p>
          <a:p>
            <a:r>
              <a:rPr lang="id-ID" dirty="0" smtClean="0"/>
              <a:t>5.</a:t>
            </a:r>
            <a:r>
              <a:rPr lang="en-US" dirty="0" smtClean="0"/>
              <a:t>Seven </a:t>
            </a:r>
            <a:r>
              <a:rPr lang="en-US" dirty="0"/>
              <a:t>steps of EBP </a:t>
            </a:r>
            <a:r>
              <a:rPr lang="id-ID" dirty="0" smtClean="0"/>
              <a:t>/ Tujuah langkah EBP</a:t>
            </a:r>
          </a:p>
          <a:p>
            <a:r>
              <a:rPr lang="id-ID" b="0" dirty="0" smtClean="0"/>
              <a:t>6. </a:t>
            </a:r>
            <a:r>
              <a:rPr lang="en-US" b="0" dirty="0" smtClean="0"/>
              <a:t>Merumuskan </a:t>
            </a:r>
            <a:r>
              <a:rPr lang="en-US" b="0" dirty="0"/>
              <a:t>masalah ke dalam pertanyaan klinik dengan format PICO/ PICOT.</a:t>
            </a:r>
          </a:p>
          <a:p>
            <a:r>
              <a:rPr lang="id-ID" b="0" dirty="0" smtClean="0"/>
              <a:t>7. </a:t>
            </a:r>
            <a:r>
              <a:rPr lang="en-US" b="0" dirty="0" smtClean="0"/>
              <a:t>Mengakses </a:t>
            </a:r>
            <a:r>
              <a:rPr lang="en-US" b="0" dirty="0"/>
              <a:t>journal databased.</a:t>
            </a:r>
          </a:p>
          <a:p>
            <a:r>
              <a:rPr lang="id-ID" b="0" smtClean="0"/>
              <a:t>8. </a:t>
            </a:r>
            <a:r>
              <a:rPr lang="en-US" b="0" smtClean="0"/>
              <a:t>Melakukan </a:t>
            </a:r>
            <a:r>
              <a:rPr lang="en-US" b="0" dirty="0"/>
              <a:t>pencarian dan pengumpulan bukti ilmiah.</a:t>
            </a:r>
          </a:p>
          <a:p>
            <a:endParaRPr lang="id-ID" dirty="0"/>
          </a:p>
        </p:txBody>
      </p:sp>
    </p:spTree>
    <p:extLst>
      <p:ext uri="{BB962C8B-B14F-4D97-AF65-F5344CB8AC3E}">
        <p14:creationId xmlns:p14="http://schemas.microsoft.com/office/powerpoint/2010/main" val="273469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Terima kasih</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0315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id-ID" sz="2800" b="0" dirty="0" smtClean="0"/>
              <a:t>	</a:t>
            </a:r>
            <a:r>
              <a:rPr lang="en-US" sz="2800" b="0" dirty="0" smtClean="0"/>
              <a:t>Pendekatan </a:t>
            </a:r>
            <a:r>
              <a:rPr lang="en-US" sz="2800" b="0" dirty="0"/>
              <a:t>untuk melakukan penatalaksanaan kepada pasien dimana info-infodari status pasien dan keinginan pasien diintegrasikan dengan pengalaman klinis dan dengan bukti – bukti keilmuan terbaik yang didapat dari berbagai penelitian terutama </a:t>
            </a:r>
            <a:r>
              <a:rPr lang="en-US" sz="2800" b="0" i="1" dirty="0"/>
              <a:t>Randomized Controlled Trials </a:t>
            </a:r>
            <a:r>
              <a:rPr lang="en-US" sz="2800" b="0" dirty="0"/>
              <a:t>(RCTs). </a:t>
            </a:r>
            <a:endParaRPr lang="en-US" sz="2800" dirty="0"/>
          </a:p>
        </p:txBody>
      </p:sp>
    </p:spTree>
    <p:extLst>
      <p:ext uri="{BB962C8B-B14F-4D97-AF65-F5344CB8AC3E}">
        <p14:creationId xmlns:p14="http://schemas.microsoft.com/office/powerpoint/2010/main" val="22435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140968"/>
            <a:ext cx="6400800" cy="1440160"/>
          </a:xfrm>
        </p:spPr>
        <p:txBody>
          <a:bodyPr>
            <a:noAutofit/>
          </a:bodyPr>
          <a:lstStyle/>
          <a:p>
            <a:r>
              <a:rPr lang="en-US" sz="3200" b="1" dirty="0"/>
              <a:t/>
            </a:r>
            <a:br>
              <a:rPr lang="en-US" sz="3200" b="1" dirty="0"/>
            </a:br>
            <a:r>
              <a:rPr lang="en-US" sz="3200" b="1" dirty="0"/>
              <a:t>Mengapa kita memerlukan Evidence based dalam pelayanan kebidanan </a:t>
            </a:r>
            <a:r>
              <a:rPr lang="id-ID" sz="3200" b="1" dirty="0" smtClean="0"/>
              <a:t>?</a:t>
            </a:r>
            <a:endParaRPr lang="en-US" sz="3200" b="1" dirty="0"/>
          </a:p>
        </p:txBody>
      </p:sp>
    </p:spTree>
    <p:extLst>
      <p:ext uri="{BB962C8B-B14F-4D97-AF65-F5344CB8AC3E}">
        <p14:creationId xmlns:p14="http://schemas.microsoft.com/office/powerpoint/2010/main" val="4280808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1100628"/>
            <a:ext cx="7520940" cy="4128572"/>
          </a:xfrm>
        </p:spPr>
        <p:txBody>
          <a:bodyPr/>
          <a:lstStyle/>
          <a:p>
            <a:endParaRPr lang="en-US" b="0" dirty="0"/>
          </a:p>
          <a:p>
            <a:r>
              <a:rPr lang="en-US" b="0" dirty="0"/>
              <a:t>Pada tahun 1864 </a:t>
            </a:r>
            <a:r>
              <a:rPr lang="en-US" b="0" dirty="0" smtClean="0"/>
              <a:t>di </a:t>
            </a:r>
            <a:r>
              <a:rPr lang="en-US" b="0" dirty="0"/>
              <a:t>tahun adalah 1846, dan seorang dokter Hungaria bernama Ignaz Semmelweis, asisten profesor di Johns Hopkins School of Public Health pada periode ini digambarkan sebagai “awal zaman keemasan ilmuwan dokter,” ketika dokter diharapkan untuk memiliki pelatihan ilmiah. </a:t>
            </a:r>
            <a:endParaRPr lang="id-ID" b="0" dirty="0" smtClean="0"/>
          </a:p>
          <a:p>
            <a:r>
              <a:rPr lang="en-US" b="0" dirty="0" smtClean="0"/>
              <a:t>Jadi </a:t>
            </a:r>
            <a:r>
              <a:rPr lang="en-US" b="0" dirty="0"/>
              <a:t>dokter seperti Semmelweis tidak lagi memikirkan penyakit sebagai ketidakseimbangan yang disebabkan oleh cuaca yang buruk atau roh-roh jahat. Mereka melihat lebih dalam dari sisi anatomi. Otopsi menjadi lebih umum, dan dokter mulai tertarik dalam jumlah dan pengumpulan data. </a:t>
            </a:r>
            <a:endParaRPr lang="en-US" dirty="0"/>
          </a:p>
        </p:txBody>
      </p:sp>
    </p:spTree>
    <p:extLst>
      <p:ext uri="{BB962C8B-B14F-4D97-AF65-F5344CB8AC3E}">
        <p14:creationId xmlns:p14="http://schemas.microsoft.com/office/powerpoint/2010/main" val="2162789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1100628"/>
            <a:ext cx="7520940" cy="3984556"/>
          </a:xfrm>
        </p:spPr>
        <p:txBody>
          <a:bodyPr/>
          <a:lstStyle/>
          <a:p>
            <a:endParaRPr lang="en-US" b="0" dirty="0"/>
          </a:p>
          <a:p>
            <a:r>
              <a:rPr lang="en-US" b="0" dirty="0"/>
              <a:t>Dr. Semmelweis ketika dia muncul untuk pekerjaan barunya di klinik bersalin di Rumah Sakit Umum di Wina, ia mulai mengumpulkan beberapa data sendiri. Semmelweis ingin mencari tahu mengapa begitu banyak wanita di bangsal bersalin menderita demam nifas. Ia mempelajari dua bangsal bersalin di rumah sakit. Satu dikelola oleh semua dokter laki-laki dan mahasiswa kedokteran, dan lainnya dikelola oleh bidan perempuan. </a:t>
            </a:r>
            <a:endParaRPr lang="id-ID" b="0" dirty="0" smtClean="0"/>
          </a:p>
          <a:p>
            <a:r>
              <a:rPr lang="en-US" b="0" dirty="0" smtClean="0"/>
              <a:t>Dan </a:t>
            </a:r>
            <a:r>
              <a:rPr lang="en-US" b="0" dirty="0"/>
              <a:t>ia menghitung jumlah kematian di kedua tempat tersebut. Ketika Semmelweis menemukan bahwa perempuan di klinik yang dikelola oleh dokter dan mahasiswa kedokteran meninggal pada tingkat hampir lima kali lebih tinggi daripada wanita di klinik bidan. Dia mulai bertanya kenapa. </a:t>
            </a:r>
            <a:endParaRPr lang="en-US" dirty="0"/>
          </a:p>
        </p:txBody>
      </p:sp>
    </p:spTree>
    <p:extLst>
      <p:ext uri="{BB962C8B-B14F-4D97-AF65-F5344CB8AC3E}">
        <p14:creationId xmlns:p14="http://schemas.microsoft.com/office/powerpoint/2010/main" val="2112432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b="0" dirty="0"/>
          </a:p>
          <a:p>
            <a:r>
              <a:rPr lang="en-US" b="0" dirty="0"/>
              <a:t>Semmelweis beropini, di klinik bidan, perempuan melahirkan dengan sisi lateral tubuh. Di klinik dokter, wanita melahirkan dengan posisi terbaring. Hasilnya, Ia mengatakan, adalah “tidak berpengaruh.” Kemudian Semmelweis memperhatikan bahwa setiap kali seseorang di bangsal meninggal karena demam nifas, seseorang akan berjalan perlahan-lahan melalui klinik dokter, melewati tempat tidur perempuan dengan petugas dering bel. Kali ini Semmelweis berteori bahwa imam dan bel berdering sehingga para wanita ketakutan setelah melahirkan dan berpikir meraka juga akan demam, sakit dan meninggal. Ia mengatakan, “Hal ini tidak berpengaruh.” </a:t>
            </a:r>
            <a:endParaRPr lang="en-US" dirty="0"/>
          </a:p>
        </p:txBody>
      </p:sp>
    </p:spTree>
    <p:extLst>
      <p:ext uri="{BB962C8B-B14F-4D97-AF65-F5344CB8AC3E}">
        <p14:creationId xmlns:p14="http://schemas.microsoft.com/office/powerpoint/2010/main" val="2603049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b="0" dirty="0"/>
          </a:p>
          <a:p>
            <a:r>
              <a:rPr lang="en-US" b="0" dirty="0"/>
              <a:t>Akhirnya, Semmelweis frustrasi. Dia mengambil cuti dari tugas rumah sakit dan melakukan perjalanan ke Venesia. Dia berharap istirahat akan menjernihkan pikirannya. Ketika Semmelweis kembali ke rumah sakit, beberapa berita duka sudah menunggunya. Salah satu rekan-rekannya, seorang ahli patologi, telah jatuh sakit dan meninggal. Ini adalah kejadian yang umum, menurut Jacalyn Duffin, yang mengajar sejarah kedokteran di Universitas Queen di Kingston, Ontario. Semmelweis berpendapat bahwa tidak hanya ibu nifas yang meninggal setelah mengalami demam. Semmelweis mempelajari gejala patologis dan menyadari ahli patologi meninggal karena hal yang sama seperti para wanita yang telah diotopsi. </a:t>
            </a:r>
            <a:endParaRPr lang="en-US" dirty="0"/>
          </a:p>
        </p:txBody>
      </p:sp>
    </p:spTree>
    <p:extLst>
      <p:ext uri="{BB962C8B-B14F-4D97-AF65-F5344CB8AC3E}">
        <p14:creationId xmlns:p14="http://schemas.microsoft.com/office/powerpoint/2010/main" val="2959342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b="0" dirty="0"/>
          </a:p>
          <a:p>
            <a:r>
              <a:rPr lang="en-US" b="0" dirty="0"/>
              <a:t>Tapi itu masih tidak menjawab ‘pertanyaan awal: “Mengapa lebih banyak wanita meninggal akibat demam nifas di klinik dokter Semmelweis daripada di klinik bidan’?” </a:t>
            </a:r>
            <a:endParaRPr lang="id-ID" b="0" dirty="0" smtClean="0"/>
          </a:p>
          <a:p>
            <a:endParaRPr lang="en-US" dirty="0"/>
          </a:p>
        </p:txBody>
      </p:sp>
    </p:spTree>
    <p:extLst>
      <p:ext uri="{BB962C8B-B14F-4D97-AF65-F5344CB8AC3E}">
        <p14:creationId xmlns:p14="http://schemas.microsoft.com/office/powerpoint/2010/main" val="1288354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156</TotalTime>
  <Words>844</Words>
  <Application>Microsoft Office PowerPoint</Application>
  <PresentationFormat>On-screen Show (4:3)</PresentationFormat>
  <Paragraphs>55</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Franklin Gothic Book</vt:lpstr>
      <vt:lpstr>Franklin Gothic Medium</vt:lpstr>
      <vt:lpstr>Garamond</vt:lpstr>
      <vt:lpstr>Tunga</vt:lpstr>
      <vt:lpstr>Wingdings</vt:lpstr>
      <vt:lpstr>Angles</vt:lpstr>
      <vt:lpstr>Couture</vt:lpstr>
      <vt:lpstr>PRAKTIK BERDASARKAN BUKTI</vt:lpstr>
      <vt:lpstr>PowerPoint Presentation</vt:lpstr>
      <vt:lpstr>PowerPoint Presentation</vt:lpstr>
      <vt:lpstr> Mengapa kita memerlukan Evidence based dalam pelayanan kebidanan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KEKUATAN DAN KELEMAHAN EBPN  (Trinder &amp; Reynolds, 2006) </vt:lpstr>
      <vt:lpstr> KELEMAHAN </vt:lpstr>
      <vt:lpstr> DEFINISI EVIDENCE BASED PRACTICE </vt:lpstr>
      <vt:lpstr>PowerPoint Presentation</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 media</dc:title>
  <dc:creator>WINDOOWS 10</dc:creator>
  <cp:lastModifiedBy>WINDOOWS 10</cp:lastModifiedBy>
  <cp:revision>56</cp:revision>
  <dcterms:created xsi:type="dcterms:W3CDTF">2021-03-27T14:11:44Z</dcterms:created>
  <dcterms:modified xsi:type="dcterms:W3CDTF">2022-09-08T03:06:07Z</dcterms:modified>
</cp:coreProperties>
</file>