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7" r:id="rId3"/>
    <p:sldId id="259" r:id="rId4"/>
    <p:sldId id="276" r:id="rId5"/>
    <p:sldId id="261" r:id="rId6"/>
    <p:sldId id="277" r:id="rId7"/>
    <p:sldId id="285" r:id="rId8"/>
    <p:sldId id="286" r:id="rId9"/>
    <p:sldId id="287" r:id="rId10"/>
    <p:sldId id="288" r:id="rId11"/>
    <p:sldId id="289" r:id="rId12"/>
    <p:sldId id="278" r:id="rId13"/>
    <p:sldId id="265" r:id="rId14"/>
    <p:sldId id="266" r:id="rId15"/>
    <p:sldId id="290" r:id="rId16"/>
    <p:sldId id="279" r:id="rId17"/>
    <p:sldId id="267" r:id="rId18"/>
    <p:sldId id="268" r:id="rId19"/>
    <p:sldId id="292" r:id="rId20"/>
    <p:sldId id="293" r:id="rId21"/>
    <p:sldId id="280" r:id="rId22"/>
    <p:sldId id="269" r:id="rId23"/>
    <p:sldId id="270" r:id="rId24"/>
    <p:sldId id="294" r:id="rId25"/>
    <p:sldId id="281" r:id="rId26"/>
    <p:sldId id="271" r:id="rId27"/>
    <p:sldId id="272" r:id="rId28"/>
    <p:sldId id="295" r:id="rId29"/>
    <p:sldId id="296" r:id="rId30"/>
    <p:sldId id="297" r:id="rId31"/>
    <p:sldId id="2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8" d="100"/>
          <a:sy n="78" d="100"/>
        </p:scale>
        <p:origin x="-180"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C44DE6-57B5-4D1F-98EA-6E9191A651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 xmlns:a16="http://schemas.microsoft.com/office/drawing/2014/main" id="{15A854AE-26DB-4EFE-88FF-2AC582E05B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 xmlns:a16="http://schemas.microsoft.com/office/drawing/2014/main" id="{582F4B87-AA6F-4B12-B5AC-E17AF5A54817}"/>
              </a:ext>
            </a:extLst>
          </p:cNvPr>
          <p:cNvSpPr>
            <a:spLocks noGrp="1"/>
          </p:cNvSpPr>
          <p:nvPr>
            <p:ph type="dt" sz="half" idx="10"/>
          </p:nvPr>
        </p:nvSpPr>
        <p:spPr/>
        <p:txBody>
          <a:bodyPr/>
          <a:lstStyle/>
          <a:p>
            <a:fld id="{6731637C-0EF8-4855-886E-A5A5FD878164}" type="datetimeFigureOut">
              <a:rPr lang="en-ID" smtClean="0"/>
              <a:t>23/10/2022</a:t>
            </a:fld>
            <a:endParaRPr lang="en-ID"/>
          </a:p>
        </p:txBody>
      </p:sp>
      <p:sp>
        <p:nvSpPr>
          <p:cNvPr id="5" name="Footer Placeholder 4">
            <a:extLst>
              <a:ext uri="{FF2B5EF4-FFF2-40B4-BE49-F238E27FC236}">
                <a16:creationId xmlns="" xmlns:a16="http://schemas.microsoft.com/office/drawing/2014/main" id="{37E8DBC4-07D7-4196-B4BE-1F4814CCA9B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FE78714E-0D00-4BCD-9087-A76C0EBF9831}"/>
              </a:ext>
            </a:extLst>
          </p:cNvPr>
          <p:cNvSpPr>
            <a:spLocks noGrp="1"/>
          </p:cNvSpPr>
          <p:nvPr>
            <p:ph type="sldNum" sz="quarter" idx="12"/>
          </p:nvPr>
        </p:nvSpPr>
        <p:spPr/>
        <p:txBody>
          <a:bodyPr/>
          <a:lstStyle/>
          <a:p>
            <a:fld id="{51A33FB6-08C0-4121-A468-F3D4AF001097}" type="slidenum">
              <a:rPr lang="en-ID" smtClean="0"/>
              <a:t>‹#›</a:t>
            </a:fld>
            <a:endParaRPr lang="en-ID"/>
          </a:p>
        </p:txBody>
      </p:sp>
    </p:spTree>
    <p:extLst>
      <p:ext uri="{BB962C8B-B14F-4D97-AF65-F5344CB8AC3E}">
        <p14:creationId xmlns:p14="http://schemas.microsoft.com/office/powerpoint/2010/main" val="1500160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8EDF6F-1156-4825-866C-47ABABEBDC28}"/>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6FC9D257-F09D-439E-BA00-A0D8836C34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F969BA8A-2A7C-42F7-A055-102CA195D73D}"/>
              </a:ext>
            </a:extLst>
          </p:cNvPr>
          <p:cNvSpPr>
            <a:spLocks noGrp="1"/>
          </p:cNvSpPr>
          <p:nvPr>
            <p:ph type="dt" sz="half" idx="10"/>
          </p:nvPr>
        </p:nvSpPr>
        <p:spPr/>
        <p:txBody>
          <a:bodyPr/>
          <a:lstStyle/>
          <a:p>
            <a:fld id="{6731637C-0EF8-4855-886E-A5A5FD878164}" type="datetimeFigureOut">
              <a:rPr lang="en-ID" smtClean="0"/>
              <a:t>23/10/2022</a:t>
            </a:fld>
            <a:endParaRPr lang="en-ID"/>
          </a:p>
        </p:txBody>
      </p:sp>
      <p:sp>
        <p:nvSpPr>
          <p:cNvPr id="5" name="Footer Placeholder 4">
            <a:extLst>
              <a:ext uri="{FF2B5EF4-FFF2-40B4-BE49-F238E27FC236}">
                <a16:creationId xmlns="" xmlns:a16="http://schemas.microsoft.com/office/drawing/2014/main" id="{82B67D18-1B02-4A3C-B24F-6D22C92728F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045975FE-0C19-4835-8C5F-9FF74CD7590C}"/>
              </a:ext>
            </a:extLst>
          </p:cNvPr>
          <p:cNvSpPr>
            <a:spLocks noGrp="1"/>
          </p:cNvSpPr>
          <p:nvPr>
            <p:ph type="sldNum" sz="quarter" idx="12"/>
          </p:nvPr>
        </p:nvSpPr>
        <p:spPr/>
        <p:txBody>
          <a:bodyPr/>
          <a:lstStyle/>
          <a:p>
            <a:fld id="{51A33FB6-08C0-4121-A468-F3D4AF001097}" type="slidenum">
              <a:rPr lang="en-ID" smtClean="0"/>
              <a:t>‹#›</a:t>
            </a:fld>
            <a:endParaRPr lang="en-ID"/>
          </a:p>
        </p:txBody>
      </p:sp>
    </p:spTree>
    <p:extLst>
      <p:ext uri="{BB962C8B-B14F-4D97-AF65-F5344CB8AC3E}">
        <p14:creationId xmlns:p14="http://schemas.microsoft.com/office/powerpoint/2010/main" val="363187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70D530C-D2B8-4023-A229-4BCB9ED563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7116AAF5-8583-4F9A-A82D-E77826ABEE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B2D370E5-BDFA-469E-834D-9E7D367436EA}"/>
              </a:ext>
            </a:extLst>
          </p:cNvPr>
          <p:cNvSpPr>
            <a:spLocks noGrp="1"/>
          </p:cNvSpPr>
          <p:nvPr>
            <p:ph type="dt" sz="half" idx="10"/>
          </p:nvPr>
        </p:nvSpPr>
        <p:spPr/>
        <p:txBody>
          <a:bodyPr/>
          <a:lstStyle/>
          <a:p>
            <a:fld id="{6731637C-0EF8-4855-886E-A5A5FD878164}" type="datetimeFigureOut">
              <a:rPr lang="en-ID" smtClean="0"/>
              <a:t>23/10/2022</a:t>
            </a:fld>
            <a:endParaRPr lang="en-ID"/>
          </a:p>
        </p:txBody>
      </p:sp>
      <p:sp>
        <p:nvSpPr>
          <p:cNvPr id="5" name="Footer Placeholder 4">
            <a:extLst>
              <a:ext uri="{FF2B5EF4-FFF2-40B4-BE49-F238E27FC236}">
                <a16:creationId xmlns="" xmlns:a16="http://schemas.microsoft.com/office/drawing/2014/main" id="{8AB662E9-2698-4970-8B76-A9A8C86E112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B3BC0B10-C7DD-4CAA-AA41-17B0CE2F5FB2}"/>
              </a:ext>
            </a:extLst>
          </p:cNvPr>
          <p:cNvSpPr>
            <a:spLocks noGrp="1"/>
          </p:cNvSpPr>
          <p:nvPr>
            <p:ph type="sldNum" sz="quarter" idx="12"/>
          </p:nvPr>
        </p:nvSpPr>
        <p:spPr/>
        <p:txBody>
          <a:bodyPr/>
          <a:lstStyle/>
          <a:p>
            <a:fld id="{51A33FB6-08C0-4121-A468-F3D4AF001097}" type="slidenum">
              <a:rPr lang="en-ID" smtClean="0"/>
              <a:t>‹#›</a:t>
            </a:fld>
            <a:endParaRPr lang="en-ID"/>
          </a:p>
        </p:txBody>
      </p:sp>
    </p:spTree>
    <p:extLst>
      <p:ext uri="{BB962C8B-B14F-4D97-AF65-F5344CB8AC3E}">
        <p14:creationId xmlns:p14="http://schemas.microsoft.com/office/powerpoint/2010/main" val="1609256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64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12192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609600" y="1600201"/>
            <a:ext cx="109728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4" name="Content Placeholder 2"/>
          <p:cNvSpPr>
            <a:spLocks noGrp="1"/>
          </p:cNvSpPr>
          <p:nvPr>
            <p:ph idx="10"/>
          </p:nvPr>
        </p:nvSpPr>
        <p:spPr>
          <a:xfrm>
            <a:off x="623392" y="2276872"/>
            <a:ext cx="109728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40700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626DC8-7A8D-4B98-BABD-602D37576AF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524481F8-84BD-4C53-8F12-688C9D8048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41E3002D-C07D-4659-9C33-7FDC67234DC0}"/>
              </a:ext>
            </a:extLst>
          </p:cNvPr>
          <p:cNvSpPr>
            <a:spLocks noGrp="1"/>
          </p:cNvSpPr>
          <p:nvPr>
            <p:ph type="dt" sz="half" idx="10"/>
          </p:nvPr>
        </p:nvSpPr>
        <p:spPr/>
        <p:txBody>
          <a:bodyPr/>
          <a:lstStyle/>
          <a:p>
            <a:fld id="{6731637C-0EF8-4855-886E-A5A5FD878164}" type="datetimeFigureOut">
              <a:rPr lang="en-ID" smtClean="0"/>
              <a:t>23/10/2022</a:t>
            </a:fld>
            <a:endParaRPr lang="en-ID"/>
          </a:p>
        </p:txBody>
      </p:sp>
      <p:sp>
        <p:nvSpPr>
          <p:cNvPr id="5" name="Footer Placeholder 4">
            <a:extLst>
              <a:ext uri="{FF2B5EF4-FFF2-40B4-BE49-F238E27FC236}">
                <a16:creationId xmlns="" xmlns:a16="http://schemas.microsoft.com/office/drawing/2014/main" id="{CC408675-3A92-47FB-A711-BA8B78F8405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2551273C-C8E5-4B61-9AE5-C135F5A00712}"/>
              </a:ext>
            </a:extLst>
          </p:cNvPr>
          <p:cNvSpPr>
            <a:spLocks noGrp="1"/>
          </p:cNvSpPr>
          <p:nvPr>
            <p:ph type="sldNum" sz="quarter" idx="12"/>
          </p:nvPr>
        </p:nvSpPr>
        <p:spPr/>
        <p:txBody>
          <a:bodyPr/>
          <a:lstStyle/>
          <a:p>
            <a:fld id="{51A33FB6-08C0-4121-A468-F3D4AF001097}" type="slidenum">
              <a:rPr lang="en-ID" smtClean="0"/>
              <a:t>‹#›</a:t>
            </a:fld>
            <a:endParaRPr lang="en-ID"/>
          </a:p>
        </p:txBody>
      </p:sp>
    </p:spTree>
    <p:extLst>
      <p:ext uri="{BB962C8B-B14F-4D97-AF65-F5344CB8AC3E}">
        <p14:creationId xmlns:p14="http://schemas.microsoft.com/office/powerpoint/2010/main" val="1636384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9A0087-327E-44ED-8CB4-B10656329C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 xmlns:a16="http://schemas.microsoft.com/office/drawing/2014/main" id="{C9A353C2-B187-4730-9109-75FC2DAD2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A8B04F8-3953-478D-8F8A-CA1C2268466F}"/>
              </a:ext>
            </a:extLst>
          </p:cNvPr>
          <p:cNvSpPr>
            <a:spLocks noGrp="1"/>
          </p:cNvSpPr>
          <p:nvPr>
            <p:ph type="dt" sz="half" idx="10"/>
          </p:nvPr>
        </p:nvSpPr>
        <p:spPr/>
        <p:txBody>
          <a:bodyPr/>
          <a:lstStyle/>
          <a:p>
            <a:fld id="{6731637C-0EF8-4855-886E-A5A5FD878164}" type="datetimeFigureOut">
              <a:rPr lang="en-ID" smtClean="0"/>
              <a:t>23/10/2022</a:t>
            </a:fld>
            <a:endParaRPr lang="en-ID"/>
          </a:p>
        </p:txBody>
      </p:sp>
      <p:sp>
        <p:nvSpPr>
          <p:cNvPr id="5" name="Footer Placeholder 4">
            <a:extLst>
              <a:ext uri="{FF2B5EF4-FFF2-40B4-BE49-F238E27FC236}">
                <a16:creationId xmlns="" xmlns:a16="http://schemas.microsoft.com/office/drawing/2014/main" id="{37D900E5-38A7-49BD-8220-7495A8228AE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C1FC9CBB-2D12-4E28-AA37-F0EE4E1EF737}"/>
              </a:ext>
            </a:extLst>
          </p:cNvPr>
          <p:cNvSpPr>
            <a:spLocks noGrp="1"/>
          </p:cNvSpPr>
          <p:nvPr>
            <p:ph type="sldNum" sz="quarter" idx="12"/>
          </p:nvPr>
        </p:nvSpPr>
        <p:spPr/>
        <p:txBody>
          <a:bodyPr/>
          <a:lstStyle/>
          <a:p>
            <a:fld id="{51A33FB6-08C0-4121-A468-F3D4AF001097}" type="slidenum">
              <a:rPr lang="en-ID" smtClean="0"/>
              <a:t>‹#›</a:t>
            </a:fld>
            <a:endParaRPr lang="en-ID"/>
          </a:p>
        </p:txBody>
      </p:sp>
    </p:spTree>
    <p:extLst>
      <p:ext uri="{BB962C8B-B14F-4D97-AF65-F5344CB8AC3E}">
        <p14:creationId xmlns:p14="http://schemas.microsoft.com/office/powerpoint/2010/main" val="30587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399C5D-1767-447C-9394-4F93CF4F360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938D6406-CA78-456C-ABDC-354F57012B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 xmlns:a16="http://schemas.microsoft.com/office/drawing/2014/main" id="{045DB3AD-4C2C-46D4-BA3F-47BF082D6C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 xmlns:a16="http://schemas.microsoft.com/office/drawing/2014/main" id="{F760C807-F79C-4CEA-8DAF-48C672381410}"/>
              </a:ext>
            </a:extLst>
          </p:cNvPr>
          <p:cNvSpPr>
            <a:spLocks noGrp="1"/>
          </p:cNvSpPr>
          <p:nvPr>
            <p:ph type="dt" sz="half" idx="10"/>
          </p:nvPr>
        </p:nvSpPr>
        <p:spPr/>
        <p:txBody>
          <a:bodyPr/>
          <a:lstStyle/>
          <a:p>
            <a:fld id="{6731637C-0EF8-4855-886E-A5A5FD878164}" type="datetimeFigureOut">
              <a:rPr lang="en-ID" smtClean="0"/>
              <a:t>23/10/2022</a:t>
            </a:fld>
            <a:endParaRPr lang="en-ID"/>
          </a:p>
        </p:txBody>
      </p:sp>
      <p:sp>
        <p:nvSpPr>
          <p:cNvPr id="6" name="Footer Placeholder 5">
            <a:extLst>
              <a:ext uri="{FF2B5EF4-FFF2-40B4-BE49-F238E27FC236}">
                <a16:creationId xmlns="" xmlns:a16="http://schemas.microsoft.com/office/drawing/2014/main" id="{BF38A171-1339-42D7-B632-B22FEC69839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611BAA60-1488-467B-82FE-E41A8A9F0141}"/>
              </a:ext>
            </a:extLst>
          </p:cNvPr>
          <p:cNvSpPr>
            <a:spLocks noGrp="1"/>
          </p:cNvSpPr>
          <p:nvPr>
            <p:ph type="sldNum" sz="quarter" idx="12"/>
          </p:nvPr>
        </p:nvSpPr>
        <p:spPr/>
        <p:txBody>
          <a:bodyPr/>
          <a:lstStyle/>
          <a:p>
            <a:fld id="{51A33FB6-08C0-4121-A468-F3D4AF001097}" type="slidenum">
              <a:rPr lang="en-ID" smtClean="0"/>
              <a:t>‹#›</a:t>
            </a:fld>
            <a:endParaRPr lang="en-ID"/>
          </a:p>
        </p:txBody>
      </p:sp>
    </p:spTree>
    <p:extLst>
      <p:ext uri="{BB962C8B-B14F-4D97-AF65-F5344CB8AC3E}">
        <p14:creationId xmlns:p14="http://schemas.microsoft.com/office/powerpoint/2010/main" val="355435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D1CCEE-75AB-4617-9C1D-916D3495A84D}"/>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 xmlns:a16="http://schemas.microsoft.com/office/drawing/2014/main" id="{3FFB7EE1-886E-4A5A-B554-136FA136AA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DE1C52B-5BAA-4C99-8CA7-D875393A1F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 xmlns:a16="http://schemas.microsoft.com/office/drawing/2014/main" id="{5E2DC750-C6DD-4CE1-8771-53FCB6FF6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68D664D-533F-4899-9E17-C4E31875D8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 xmlns:a16="http://schemas.microsoft.com/office/drawing/2014/main" id="{F07DF7B7-7F72-4A17-99FD-BBEBD29C9FEA}"/>
              </a:ext>
            </a:extLst>
          </p:cNvPr>
          <p:cNvSpPr>
            <a:spLocks noGrp="1"/>
          </p:cNvSpPr>
          <p:nvPr>
            <p:ph type="dt" sz="half" idx="10"/>
          </p:nvPr>
        </p:nvSpPr>
        <p:spPr/>
        <p:txBody>
          <a:bodyPr/>
          <a:lstStyle/>
          <a:p>
            <a:fld id="{6731637C-0EF8-4855-886E-A5A5FD878164}" type="datetimeFigureOut">
              <a:rPr lang="en-ID" smtClean="0"/>
              <a:t>23/10/2022</a:t>
            </a:fld>
            <a:endParaRPr lang="en-ID"/>
          </a:p>
        </p:txBody>
      </p:sp>
      <p:sp>
        <p:nvSpPr>
          <p:cNvPr id="8" name="Footer Placeholder 7">
            <a:extLst>
              <a:ext uri="{FF2B5EF4-FFF2-40B4-BE49-F238E27FC236}">
                <a16:creationId xmlns="" xmlns:a16="http://schemas.microsoft.com/office/drawing/2014/main" id="{6E59F578-30CB-41E0-83BE-E365DCD366BD}"/>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 xmlns:a16="http://schemas.microsoft.com/office/drawing/2014/main" id="{9EC95E0F-A0F6-4718-87BC-EE4EC9493A32}"/>
              </a:ext>
            </a:extLst>
          </p:cNvPr>
          <p:cNvSpPr>
            <a:spLocks noGrp="1"/>
          </p:cNvSpPr>
          <p:nvPr>
            <p:ph type="sldNum" sz="quarter" idx="12"/>
          </p:nvPr>
        </p:nvSpPr>
        <p:spPr/>
        <p:txBody>
          <a:bodyPr/>
          <a:lstStyle/>
          <a:p>
            <a:fld id="{51A33FB6-08C0-4121-A468-F3D4AF001097}" type="slidenum">
              <a:rPr lang="en-ID" smtClean="0"/>
              <a:t>‹#›</a:t>
            </a:fld>
            <a:endParaRPr lang="en-ID"/>
          </a:p>
        </p:txBody>
      </p:sp>
    </p:spTree>
    <p:extLst>
      <p:ext uri="{BB962C8B-B14F-4D97-AF65-F5344CB8AC3E}">
        <p14:creationId xmlns:p14="http://schemas.microsoft.com/office/powerpoint/2010/main" val="582844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434B4B-C7C7-47D0-9C0A-669260A89C26}"/>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 xmlns:a16="http://schemas.microsoft.com/office/drawing/2014/main" id="{2019FADE-131A-4B63-A4BD-A44DED76081C}"/>
              </a:ext>
            </a:extLst>
          </p:cNvPr>
          <p:cNvSpPr>
            <a:spLocks noGrp="1"/>
          </p:cNvSpPr>
          <p:nvPr>
            <p:ph type="dt" sz="half" idx="10"/>
          </p:nvPr>
        </p:nvSpPr>
        <p:spPr/>
        <p:txBody>
          <a:bodyPr/>
          <a:lstStyle/>
          <a:p>
            <a:fld id="{6731637C-0EF8-4855-886E-A5A5FD878164}" type="datetimeFigureOut">
              <a:rPr lang="en-ID" smtClean="0"/>
              <a:t>23/10/2022</a:t>
            </a:fld>
            <a:endParaRPr lang="en-ID"/>
          </a:p>
        </p:txBody>
      </p:sp>
      <p:sp>
        <p:nvSpPr>
          <p:cNvPr id="4" name="Footer Placeholder 3">
            <a:extLst>
              <a:ext uri="{FF2B5EF4-FFF2-40B4-BE49-F238E27FC236}">
                <a16:creationId xmlns="" xmlns:a16="http://schemas.microsoft.com/office/drawing/2014/main" id="{FAAD751C-3C28-4F6F-8BFB-4FAA884DA1C3}"/>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 xmlns:a16="http://schemas.microsoft.com/office/drawing/2014/main" id="{7FBE838E-14F8-4BF8-BAEA-7367C17B5690}"/>
              </a:ext>
            </a:extLst>
          </p:cNvPr>
          <p:cNvSpPr>
            <a:spLocks noGrp="1"/>
          </p:cNvSpPr>
          <p:nvPr>
            <p:ph type="sldNum" sz="quarter" idx="12"/>
          </p:nvPr>
        </p:nvSpPr>
        <p:spPr/>
        <p:txBody>
          <a:bodyPr/>
          <a:lstStyle/>
          <a:p>
            <a:fld id="{51A33FB6-08C0-4121-A468-F3D4AF001097}" type="slidenum">
              <a:rPr lang="en-ID" smtClean="0"/>
              <a:t>‹#›</a:t>
            </a:fld>
            <a:endParaRPr lang="en-ID"/>
          </a:p>
        </p:txBody>
      </p:sp>
    </p:spTree>
    <p:extLst>
      <p:ext uri="{BB962C8B-B14F-4D97-AF65-F5344CB8AC3E}">
        <p14:creationId xmlns:p14="http://schemas.microsoft.com/office/powerpoint/2010/main" val="77039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5CD4363-4FDB-45A5-A0A0-09AF52E3FF8D}"/>
              </a:ext>
            </a:extLst>
          </p:cNvPr>
          <p:cNvSpPr>
            <a:spLocks noGrp="1"/>
          </p:cNvSpPr>
          <p:nvPr>
            <p:ph type="dt" sz="half" idx="10"/>
          </p:nvPr>
        </p:nvSpPr>
        <p:spPr/>
        <p:txBody>
          <a:bodyPr/>
          <a:lstStyle/>
          <a:p>
            <a:fld id="{6731637C-0EF8-4855-886E-A5A5FD878164}" type="datetimeFigureOut">
              <a:rPr lang="en-ID" smtClean="0"/>
              <a:t>23/10/2022</a:t>
            </a:fld>
            <a:endParaRPr lang="en-ID"/>
          </a:p>
        </p:txBody>
      </p:sp>
      <p:sp>
        <p:nvSpPr>
          <p:cNvPr id="3" name="Footer Placeholder 2">
            <a:extLst>
              <a:ext uri="{FF2B5EF4-FFF2-40B4-BE49-F238E27FC236}">
                <a16:creationId xmlns="" xmlns:a16="http://schemas.microsoft.com/office/drawing/2014/main" id="{D1CA8F6F-C9D6-46C0-9C2E-69425C9E72C6}"/>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 xmlns:a16="http://schemas.microsoft.com/office/drawing/2014/main" id="{948D7C73-D7D8-4AE3-B1AE-1B543EBFEECB}"/>
              </a:ext>
            </a:extLst>
          </p:cNvPr>
          <p:cNvSpPr>
            <a:spLocks noGrp="1"/>
          </p:cNvSpPr>
          <p:nvPr>
            <p:ph type="sldNum" sz="quarter" idx="12"/>
          </p:nvPr>
        </p:nvSpPr>
        <p:spPr/>
        <p:txBody>
          <a:bodyPr/>
          <a:lstStyle/>
          <a:p>
            <a:fld id="{51A33FB6-08C0-4121-A468-F3D4AF001097}" type="slidenum">
              <a:rPr lang="en-ID" smtClean="0"/>
              <a:t>‹#›</a:t>
            </a:fld>
            <a:endParaRPr lang="en-ID"/>
          </a:p>
        </p:txBody>
      </p:sp>
    </p:spTree>
    <p:extLst>
      <p:ext uri="{BB962C8B-B14F-4D97-AF65-F5344CB8AC3E}">
        <p14:creationId xmlns:p14="http://schemas.microsoft.com/office/powerpoint/2010/main" val="109153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744AD2-43D3-40E5-A33F-149CF7F88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997A276D-871F-4F71-A389-ED43D046FF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 xmlns:a16="http://schemas.microsoft.com/office/drawing/2014/main" id="{17CACB8C-F6D1-4FA4-9486-C857D8934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6BEDE6E-6DB8-4FD4-80CA-8C2BBF8E91BD}"/>
              </a:ext>
            </a:extLst>
          </p:cNvPr>
          <p:cNvSpPr>
            <a:spLocks noGrp="1"/>
          </p:cNvSpPr>
          <p:nvPr>
            <p:ph type="dt" sz="half" idx="10"/>
          </p:nvPr>
        </p:nvSpPr>
        <p:spPr/>
        <p:txBody>
          <a:bodyPr/>
          <a:lstStyle/>
          <a:p>
            <a:fld id="{6731637C-0EF8-4855-886E-A5A5FD878164}" type="datetimeFigureOut">
              <a:rPr lang="en-ID" smtClean="0"/>
              <a:t>23/10/2022</a:t>
            </a:fld>
            <a:endParaRPr lang="en-ID"/>
          </a:p>
        </p:txBody>
      </p:sp>
      <p:sp>
        <p:nvSpPr>
          <p:cNvPr id="6" name="Footer Placeholder 5">
            <a:extLst>
              <a:ext uri="{FF2B5EF4-FFF2-40B4-BE49-F238E27FC236}">
                <a16:creationId xmlns="" xmlns:a16="http://schemas.microsoft.com/office/drawing/2014/main" id="{09D05939-043D-4241-ADFD-B7F1927CFCF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AA2D0D16-8346-487C-A69B-202ADDF6A1D5}"/>
              </a:ext>
            </a:extLst>
          </p:cNvPr>
          <p:cNvSpPr>
            <a:spLocks noGrp="1"/>
          </p:cNvSpPr>
          <p:nvPr>
            <p:ph type="sldNum" sz="quarter" idx="12"/>
          </p:nvPr>
        </p:nvSpPr>
        <p:spPr/>
        <p:txBody>
          <a:bodyPr/>
          <a:lstStyle/>
          <a:p>
            <a:fld id="{51A33FB6-08C0-4121-A468-F3D4AF001097}" type="slidenum">
              <a:rPr lang="en-ID" smtClean="0"/>
              <a:t>‹#›</a:t>
            </a:fld>
            <a:endParaRPr lang="en-ID"/>
          </a:p>
        </p:txBody>
      </p:sp>
    </p:spTree>
    <p:extLst>
      <p:ext uri="{BB962C8B-B14F-4D97-AF65-F5344CB8AC3E}">
        <p14:creationId xmlns:p14="http://schemas.microsoft.com/office/powerpoint/2010/main" val="112959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CF11E9-20F5-4676-B5F7-7A97BCD14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 xmlns:a16="http://schemas.microsoft.com/office/drawing/2014/main" id="{A335D57C-949A-43F0-A4E4-0B7D50A1D6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 xmlns:a16="http://schemas.microsoft.com/office/drawing/2014/main" id="{E5983719-7D52-47FF-B702-7666A5B56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19E0E32-E68D-4B6D-B34B-DF8898BDD052}"/>
              </a:ext>
            </a:extLst>
          </p:cNvPr>
          <p:cNvSpPr>
            <a:spLocks noGrp="1"/>
          </p:cNvSpPr>
          <p:nvPr>
            <p:ph type="dt" sz="half" idx="10"/>
          </p:nvPr>
        </p:nvSpPr>
        <p:spPr/>
        <p:txBody>
          <a:bodyPr/>
          <a:lstStyle/>
          <a:p>
            <a:fld id="{6731637C-0EF8-4855-886E-A5A5FD878164}" type="datetimeFigureOut">
              <a:rPr lang="en-ID" smtClean="0"/>
              <a:t>23/10/2022</a:t>
            </a:fld>
            <a:endParaRPr lang="en-ID"/>
          </a:p>
        </p:txBody>
      </p:sp>
      <p:sp>
        <p:nvSpPr>
          <p:cNvPr id="6" name="Footer Placeholder 5">
            <a:extLst>
              <a:ext uri="{FF2B5EF4-FFF2-40B4-BE49-F238E27FC236}">
                <a16:creationId xmlns="" xmlns:a16="http://schemas.microsoft.com/office/drawing/2014/main" id="{8CD55AE1-AA6B-486E-A6F3-342052C24CBF}"/>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D165533A-4F7E-434A-BB34-CF0A26C6A178}"/>
              </a:ext>
            </a:extLst>
          </p:cNvPr>
          <p:cNvSpPr>
            <a:spLocks noGrp="1"/>
          </p:cNvSpPr>
          <p:nvPr>
            <p:ph type="sldNum" sz="quarter" idx="12"/>
          </p:nvPr>
        </p:nvSpPr>
        <p:spPr/>
        <p:txBody>
          <a:bodyPr/>
          <a:lstStyle/>
          <a:p>
            <a:fld id="{51A33FB6-08C0-4121-A468-F3D4AF001097}" type="slidenum">
              <a:rPr lang="en-ID" smtClean="0"/>
              <a:t>‹#›</a:t>
            </a:fld>
            <a:endParaRPr lang="en-ID"/>
          </a:p>
        </p:txBody>
      </p:sp>
    </p:spTree>
    <p:extLst>
      <p:ext uri="{BB962C8B-B14F-4D97-AF65-F5344CB8AC3E}">
        <p14:creationId xmlns:p14="http://schemas.microsoft.com/office/powerpoint/2010/main" val="30390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45321DC-9069-4BC3-8436-93A17CEF8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 xmlns:a16="http://schemas.microsoft.com/office/drawing/2014/main" id="{2C729BF0-C026-404A-8B48-B61B86D510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4C2C3999-50C1-4AC4-9837-E8E26D68F8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1637C-0EF8-4855-886E-A5A5FD878164}" type="datetimeFigureOut">
              <a:rPr lang="en-ID" smtClean="0"/>
              <a:t>23/10/2022</a:t>
            </a:fld>
            <a:endParaRPr lang="en-ID"/>
          </a:p>
        </p:txBody>
      </p:sp>
      <p:sp>
        <p:nvSpPr>
          <p:cNvPr id="5" name="Footer Placeholder 4">
            <a:extLst>
              <a:ext uri="{FF2B5EF4-FFF2-40B4-BE49-F238E27FC236}">
                <a16:creationId xmlns="" xmlns:a16="http://schemas.microsoft.com/office/drawing/2014/main" id="{75CABE57-0842-4459-B1F5-64B6DAEFA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 xmlns:a16="http://schemas.microsoft.com/office/drawing/2014/main" id="{9A475662-C4E1-4EAA-B827-21EE0569F0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33FB6-08C0-4121-A468-F3D4AF001097}" type="slidenum">
              <a:rPr lang="en-ID" smtClean="0"/>
              <a:t>‹#›</a:t>
            </a:fld>
            <a:endParaRPr lang="en-ID"/>
          </a:p>
        </p:txBody>
      </p:sp>
    </p:spTree>
    <p:extLst>
      <p:ext uri="{BB962C8B-B14F-4D97-AF65-F5344CB8AC3E}">
        <p14:creationId xmlns:p14="http://schemas.microsoft.com/office/powerpoint/2010/main" val="113472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2592" y="2060848"/>
            <a:ext cx="4577408" cy="338554"/>
          </a:xfrm>
          <a:prstGeom prst="rect">
            <a:avLst/>
          </a:prstGeom>
          <a:noFill/>
        </p:spPr>
        <p:txBody>
          <a:bodyPr wrap="square">
            <a:spAutoFit/>
          </a:bodyPr>
          <a:lstStyle/>
          <a:p>
            <a:pPr>
              <a:defRPr/>
            </a:pPr>
            <a:r>
              <a:rPr lang="en-US" altLang="ko-KR" sz="1600" b="1" dirty="0" smtClean="0">
                <a:solidFill>
                  <a:schemeClr val="tx1">
                    <a:lumMod val="75000"/>
                    <a:lumOff val="25000"/>
                  </a:schemeClr>
                </a:solidFill>
                <a:latin typeface="Arial" pitchFamily="34" charset="0"/>
                <a:cs typeface="Arial" pitchFamily="34" charset="0"/>
              </a:rPr>
              <a:t>NASRAYANTI NURDIN, </a:t>
            </a:r>
            <a:r>
              <a:rPr lang="en-US" altLang="ko-KR" sz="1600" b="1" dirty="0">
                <a:solidFill>
                  <a:schemeClr val="tx1">
                    <a:lumMod val="75000"/>
                    <a:lumOff val="25000"/>
                  </a:schemeClr>
                </a:solidFill>
                <a:latin typeface="Arial" pitchFamily="34" charset="0"/>
                <a:cs typeface="Arial" pitchFamily="34" charset="0"/>
              </a:rPr>
              <a:t>S.ST,.</a:t>
            </a:r>
            <a:r>
              <a:rPr lang="en-US" altLang="ko-KR" sz="1600" b="1" dirty="0" err="1">
                <a:solidFill>
                  <a:schemeClr val="tx1">
                    <a:lumMod val="75000"/>
                    <a:lumOff val="25000"/>
                  </a:schemeClr>
                </a:solidFill>
                <a:latin typeface="Arial" pitchFamily="34" charset="0"/>
                <a:cs typeface="Arial" pitchFamily="34" charset="0"/>
              </a:rPr>
              <a:t>M.Keb</a:t>
            </a:r>
            <a:endParaRPr lang="en-US" altLang="ko-KR" sz="1600" b="1" dirty="0">
              <a:solidFill>
                <a:schemeClr val="tx1">
                  <a:lumMod val="75000"/>
                  <a:lumOff val="25000"/>
                </a:schemeClr>
              </a:solidFill>
              <a:latin typeface="Arial" pitchFamily="34" charset="0"/>
              <a:cs typeface="Arial" pitchFamily="34" charset="0"/>
            </a:endParaRPr>
          </a:p>
        </p:txBody>
      </p:sp>
      <p:sp>
        <p:nvSpPr>
          <p:cNvPr id="5" name="TextBox 1"/>
          <p:cNvSpPr txBox="1">
            <a:spLocks noChangeArrowheads="1"/>
          </p:cNvSpPr>
          <p:nvPr/>
        </p:nvSpPr>
        <p:spPr bwMode="auto">
          <a:xfrm>
            <a:off x="5375920" y="-20024"/>
            <a:ext cx="5040560" cy="1569660"/>
          </a:xfrm>
          <a:prstGeom prst="rect">
            <a:avLst/>
          </a:prstGeom>
          <a:noFill/>
          <a:ln w="9525">
            <a:noFill/>
            <a:miter lim="800000"/>
            <a:headEnd/>
            <a:tailEnd/>
          </a:ln>
        </p:spPr>
        <p:txBody>
          <a:bodyPr wrap="square">
            <a:spAutoFit/>
          </a:bodyPr>
          <a:lstStyle/>
          <a:p>
            <a:r>
              <a:rPr lang="en-US" altLang="ko-KR" sz="3200" b="1" dirty="0">
                <a:solidFill>
                  <a:schemeClr val="tx1">
                    <a:lumMod val="75000"/>
                    <a:lumOff val="25000"/>
                  </a:schemeClr>
                </a:solidFill>
                <a:latin typeface="Arial" pitchFamily="34" charset="0"/>
                <a:ea typeface="맑은 고딕" pitchFamily="50" charset="-127"/>
                <a:cs typeface="Arial" pitchFamily="34" charset="0"/>
              </a:rPr>
              <a:t>PEMERIKSAAN TAMBAHAN UNTUK FERTILITAS</a:t>
            </a:r>
          </a:p>
        </p:txBody>
      </p:sp>
      <p:sp>
        <p:nvSpPr>
          <p:cNvPr id="7" name="TextBox 6">
            <a:hlinkClick r:id="rId2"/>
          </p:cNvPr>
          <p:cNvSpPr txBox="1"/>
          <p:nvPr/>
        </p:nvSpPr>
        <p:spPr>
          <a:xfrm>
            <a:off x="7104112" y="6597932"/>
            <a:ext cx="3563888" cy="215444"/>
          </a:xfrm>
          <a:prstGeom prst="rect">
            <a:avLst/>
          </a:prstGeom>
          <a:noFill/>
        </p:spPr>
        <p:txBody>
          <a:bodyPr wrap="square" rtlCol="0">
            <a:spAutoFit/>
          </a:bodyPr>
          <a:lstStyle/>
          <a:p>
            <a:r>
              <a:rPr lang="en-US" altLang="ko-KR" sz="800" dirty="0">
                <a:solidFill>
                  <a:schemeClr val="tx1">
                    <a:lumMod val="75000"/>
                    <a:lumOff val="25000"/>
                  </a:schemeClr>
                </a:solidFill>
                <a:latin typeface="Arial" pitchFamily="34" charset="0"/>
                <a:cs typeface="Arial" pitchFamily="34" charset="0"/>
              </a:rPr>
              <a:t>ALLPPT.com _ Free PowerPoint Templates, Diagrams and Charts</a:t>
            </a:r>
            <a:endParaRPr lang="ko-KR" altLang="en-US" sz="800" dirty="0">
              <a:solidFill>
                <a:schemeClr val="tx1">
                  <a:lumMod val="75000"/>
                  <a:lumOff val="25000"/>
                </a:schemeClr>
              </a:solidFill>
              <a:latin typeface="Arial" pitchFamily="34" charset="0"/>
              <a:cs typeface="Arial" pitchFamily="34" charset="0"/>
            </a:endParaRPr>
          </a:p>
        </p:txBody>
      </p:sp>
      <p:grpSp>
        <p:nvGrpSpPr>
          <p:cNvPr id="14" name="Group 13"/>
          <p:cNvGrpSpPr/>
          <p:nvPr/>
        </p:nvGrpSpPr>
        <p:grpSpPr>
          <a:xfrm>
            <a:off x="9197948" y="332657"/>
            <a:ext cx="1110013" cy="272795"/>
            <a:chOff x="3275856" y="1242391"/>
            <a:chExt cx="1656184" cy="407020"/>
          </a:xfrm>
        </p:grpSpPr>
        <p:sp>
          <p:nvSpPr>
            <p:cNvPr id="15" name="Rounded Rectangle 14"/>
            <p:cNvSpPr/>
            <p:nvPr/>
          </p:nvSpPr>
          <p:spPr>
            <a:xfrm>
              <a:off x="3275856" y="1242391"/>
              <a:ext cx="1656184" cy="407020"/>
            </a:xfrm>
            <a:prstGeom prst="roundRect">
              <a:avLst>
                <a:gd name="adj" fmla="val 50000"/>
              </a:avLst>
            </a:prstGeom>
            <a:solidFill>
              <a:schemeClr val="bg1">
                <a:alpha val="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6" name="Picture 2" descr="E:\002-KIMS BUSINESS\007-01-ALLPPT.com\011-ALLPPT-LOGO\allppt-logo-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52400"/>
            <a:ext cx="8991600" cy="6248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85000" lnSpcReduction="20000"/>
          </a:bodyPr>
          <a:lstStyle/>
          <a:p>
            <a:pPr algn="just"/>
            <a:r>
              <a:rPr lang="id-ID" dirty="0">
                <a:solidFill>
                  <a:srgbClr val="FFFF00"/>
                </a:solidFill>
              </a:rPr>
              <a:t>Faktor Risiko Infertilitas </a:t>
            </a:r>
            <a:endParaRPr lang="en-US" dirty="0">
              <a:solidFill>
                <a:srgbClr val="FFFF00"/>
              </a:solidFill>
            </a:endParaRPr>
          </a:p>
          <a:p>
            <a:pPr algn="just"/>
            <a:r>
              <a:rPr lang="id-ID" dirty="0">
                <a:solidFill>
                  <a:srgbClr val="FFFF00"/>
                </a:solidFill>
              </a:rPr>
              <a:t>1. Gaya hidup </a:t>
            </a:r>
            <a:endParaRPr lang="en-US" dirty="0">
              <a:solidFill>
                <a:srgbClr val="FFFF00"/>
              </a:solidFill>
            </a:endParaRPr>
          </a:p>
          <a:p>
            <a:pPr algn="just"/>
            <a:r>
              <a:rPr lang="id-ID" dirty="0">
                <a:solidFill>
                  <a:srgbClr val="FFFF00"/>
                </a:solidFill>
              </a:rPr>
              <a:t>Konsumsi Alkohol</a:t>
            </a:r>
            <a:r>
              <a:rPr lang="en-US" dirty="0">
                <a:solidFill>
                  <a:srgbClr val="FFFF00"/>
                </a:solidFill>
              </a:rPr>
              <a:t>. </a:t>
            </a:r>
            <a:r>
              <a:rPr lang="id-ID" dirty="0"/>
              <a:t>Alkohol dapat berdampak pada fungsi sel Leydig dengan mengurangi sintesis testosteron dan menyebabkan kerusakan pada membran basalis. Konsumsi alkohol yang berlebihan dapat menyebabkan gangguan pada fungsi hipotalamus dan hipofisis.</a:t>
            </a:r>
            <a:endParaRPr lang="en-US" dirty="0"/>
          </a:p>
          <a:p>
            <a:pPr algn="just"/>
            <a:r>
              <a:rPr lang="id-ID" dirty="0">
                <a:solidFill>
                  <a:srgbClr val="FFFF00"/>
                </a:solidFill>
              </a:rPr>
              <a:t>Merokok</a:t>
            </a:r>
            <a:r>
              <a:rPr lang="en-US" dirty="0"/>
              <a:t>. </a:t>
            </a:r>
            <a:r>
              <a:rPr lang="id-ID" dirty="0"/>
              <a:t>Rokok mengandung zat berbahaya bagi oosit (menyebabkan kerusakan oksidatif terhadap mitokondria), sperma (menyebabkan tingginya kerusakan morfologi), dan embrio (menyebabkan keguguran). </a:t>
            </a:r>
            <a:endParaRPr lang="en-US" dirty="0"/>
          </a:p>
          <a:p>
            <a:pPr algn="just"/>
            <a:r>
              <a:rPr lang="id-ID" dirty="0">
                <a:solidFill>
                  <a:srgbClr val="FFFF00"/>
                </a:solidFill>
              </a:rPr>
              <a:t>Berat badan</a:t>
            </a:r>
            <a:r>
              <a:rPr lang="en-US" dirty="0"/>
              <a:t>. </a:t>
            </a:r>
            <a:r>
              <a:rPr lang="id-ID" dirty="0"/>
              <a:t>Perempuan yang memiliki indeks massa tubuh (IMT) lebih dari 29, cenderung memerlukan waktu yang lebih lama untuk mendapatkan kehamilan</a:t>
            </a:r>
            <a:r>
              <a:rPr lang="en-US" dirty="0"/>
              <a:t>. </a:t>
            </a:r>
            <a:r>
              <a:rPr lang="id-ID" dirty="0"/>
              <a:t>Laki-laki yang memiliki IMT &gt; 29 akan mengalami gangguan fertilitas</a:t>
            </a:r>
            <a:r>
              <a:rPr lang="en-US" dirty="0"/>
              <a:t>.</a:t>
            </a:r>
          </a:p>
          <a:p>
            <a:pPr algn="just"/>
            <a:r>
              <a:rPr lang="id-ID" dirty="0">
                <a:solidFill>
                  <a:srgbClr val="FFFF00"/>
                </a:solidFill>
              </a:rPr>
              <a:t>Olahraga</a:t>
            </a:r>
            <a:r>
              <a:rPr lang="en-US" dirty="0"/>
              <a:t>. </a:t>
            </a:r>
            <a:r>
              <a:rPr lang="id-ID" dirty="0"/>
              <a:t>Olahraga ringan-sedang dapat meningkatkan fertilitas karena akan meningkatkan aliran darah dan status anti oksidan</a:t>
            </a:r>
            <a:endParaRPr lang="en-US" dirty="0"/>
          </a:p>
          <a:p>
            <a:pPr algn="just"/>
            <a:r>
              <a:rPr lang="id-ID" dirty="0">
                <a:solidFill>
                  <a:srgbClr val="FFFF00"/>
                </a:solidFill>
              </a:rPr>
              <a:t>Stress</a:t>
            </a:r>
            <a:r>
              <a:rPr lang="en-US" dirty="0"/>
              <a:t>. </a:t>
            </a:r>
            <a:r>
              <a:rPr lang="en-US" dirty="0" err="1"/>
              <a:t>Terjadi</a:t>
            </a:r>
            <a:r>
              <a:rPr lang="en-US" dirty="0"/>
              <a:t> </a:t>
            </a:r>
            <a:r>
              <a:rPr lang="id-ID" dirty="0"/>
              <a:t>kenaikan tekanan darah dan denyut nadi, karena stress dapat menyebabkan penyempitan aliran darah ke organ-organ panggul.</a:t>
            </a:r>
            <a:endParaRPr lang="en-US" dirty="0"/>
          </a:p>
        </p:txBody>
      </p:sp>
    </p:spTree>
    <p:extLst>
      <p:ext uri="{BB962C8B-B14F-4D97-AF65-F5344CB8AC3E}">
        <p14:creationId xmlns:p14="http://schemas.microsoft.com/office/powerpoint/2010/main" val="3804326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p>
        </p:txBody>
      </p:sp>
      <p:sp>
        <p:nvSpPr>
          <p:cNvPr id="2" name="Content Placeholder 1"/>
          <p:cNvSpPr>
            <a:spLocks noGrp="1"/>
          </p:cNvSpPr>
          <p:nvPr>
            <p:ph idx="1"/>
          </p:nvPr>
        </p:nvSpPr>
        <p:spPr>
          <a:xfrm>
            <a:off x="1600200" y="228600"/>
            <a:ext cx="8991600" cy="61722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pPr algn="just"/>
            <a:r>
              <a:rPr lang="id-ID" dirty="0">
                <a:solidFill>
                  <a:srgbClr val="FFFF00"/>
                </a:solidFill>
              </a:rPr>
              <a:t>Obat-Obatan</a:t>
            </a:r>
            <a:endParaRPr lang="en-US" dirty="0">
              <a:solidFill>
                <a:srgbClr val="FFFF00"/>
              </a:solidFill>
            </a:endParaRPr>
          </a:p>
          <a:p>
            <a:pPr marL="342900" indent="-342900" algn="just">
              <a:buFontTx/>
              <a:buChar char="-"/>
            </a:pPr>
            <a:r>
              <a:rPr lang="id-ID" dirty="0"/>
              <a:t>Spironolakton akan merusak produksi testosteron dan sperma </a:t>
            </a:r>
            <a:endParaRPr lang="en-US" dirty="0"/>
          </a:p>
          <a:p>
            <a:pPr marL="342900" indent="-342900" algn="just">
              <a:buFontTx/>
              <a:buChar char="-"/>
            </a:pPr>
            <a:r>
              <a:rPr lang="id-ID" dirty="0"/>
              <a:t>Sulfasalazin mempengaruhi perkembangan sperma normal (dapat digantikan dengan mesalamin)</a:t>
            </a:r>
            <a:endParaRPr lang="en-US" dirty="0"/>
          </a:p>
          <a:p>
            <a:pPr marL="342900" indent="-342900" algn="just">
              <a:buFontTx/>
              <a:buChar char="-"/>
            </a:pPr>
            <a:r>
              <a:rPr lang="id-ID" dirty="0"/>
              <a:t>Kolkisin dan allopurinol dapat mengakibatkan penurunan sperma untuk membuahi oosit </a:t>
            </a:r>
            <a:endParaRPr lang="en-US" dirty="0"/>
          </a:p>
          <a:p>
            <a:pPr marL="342900" indent="-342900" algn="just">
              <a:buFontTx/>
              <a:buChar char="-"/>
            </a:pPr>
            <a:r>
              <a:rPr lang="id-ID" dirty="0"/>
              <a:t>Antibiotik tetrasiklin, gentamisin, neomisin, eritromisin dan nitrofurantoin pada dosis yang tinggi berdampak negatif pada pergerakan dan jumlah sperma.</a:t>
            </a:r>
            <a:endParaRPr lang="en-US" dirty="0"/>
          </a:p>
          <a:p>
            <a:pPr marL="342900" indent="-342900" algn="just">
              <a:buFontTx/>
              <a:buChar char="-"/>
            </a:pPr>
            <a:r>
              <a:rPr lang="id-ID" dirty="0"/>
              <a:t>Simetidin terkadang menyebabkan impotensi dan sperma yang abnormal </a:t>
            </a:r>
            <a:endParaRPr lang="en-US" dirty="0"/>
          </a:p>
          <a:p>
            <a:pPr marL="342900" indent="-342900" algn="just">
              <a:buFontTx/>
              <a:buChar char="-"/>
            </a:pPr>
            <a:r>
              <a:rPr lang="id-ID" dirty="0"/>
              <a:t>Siklosporin juga dapat menurunkan fertilitas pria</a:t>
            </a:r>
            <a:endParaRPr lang="en-US" dirty="0"/>
          </a:p>
          <a:p>
            <a:pPr lvl="0" algn="just"/>
            <a:r>
              <a:rPr lang="id-ID" dirty="0"/>
              <a:t>Bentuk lain penyalahgunaan zat juga dapat mempengaruhi infertilitas. Marijuana menghambat sekresi dari GnRH dan dapat menekan fungsi reproduksi dari pria dan wanita. </a:t>
            </a:r>
            <a:endParaRPr lang="en-US" dirty="0"/>
          </a:p>
          <a:p>
            <a:pPr algn="just"/>
            <a:r>
              <a:rPr lang="id-ID" dirty="0">
                <a:solidFill>
                  <a:srgbClr val="FFFF00"/>
                </a:solidFill>
              </a:rPr>
              <a:t>Pekerjaan </a:t>
            </a:r>
            <a:endParaRPr lang="en-US" dirty="0">
              <a:solidFill>
                <a:srgbClr val="FFFF00"/>
              </a:solidFill>
            </a:endParaRPr>
          </a:p>
          <a:p>
            <a:pPr algn="just"/>
            <a:r>
              <a:rPr lang="id-ID" dirty="0"/>
              <a:t>Terdapat beberapa pekerjaan yang melibatkan paparan bahan berbahaya bagi kesuburan seorang </a:t>
            </a:r>
            <a:r>
              <a:rPr lang="en-US" dirty="0" err="1"/>
              <a:t>wanita</a:t>
            </a:r>
            <a:r>
              <a:rPr lang="en-US" dirty="0"/>
              <a:t> </a:t>
            </a:r>
            <a:r>
              <a:rPr lang="en-US" dirty="0" err="1"/>
              <a:t>atau</a:t>
            </a:r>
            <a:r>
              <a:rPr lang="en-US" dirty="0"/>
              <a:t> </a:t>
            </a:r>
            <a:r>
              <a:rPr lang="en-US" dirty="0" err="1"/>
              <a:t>pria</a:t>
            </a:r>
            <a:r>
              <a:rPr lang="id-ID" dirty="0"/>
              <a:t>. Bahan yang telah teridentifikasi dapat mempengaruhi kesuburan diantaranya panas, radiasi sinar-X, logam dan pestisida.</a:t>
            </a:r>
            <a:endParaRPr lang="en-US" dirty="0"/>
          </a:p>
        </p:txBody>
      </p:sp>
    </p:spTree>
    <p:extLst>
      <p:ext uri="{BB962C8B-B14F-4D97-AF65-F5344CB8AC3E}">
        <p14:creationId xmlns:p14="http://schemas.microsoft.com/office/powerpoint/2010/main" val="292265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514600"/>
            <a:ext cx="9144000" cy="1676400"/>
          </a:xfr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n-US" sz="3200" b="1" dirty="0"/>
              <a:t>Diagnosis </a:t>
            </a:r>
            <a:r>
              <a:rPr lang="en-US" sz="3200" b="1" dirty="0" err="1"/>
              <a:t>dan</a:t>
            </a:r>
            <a:r>
              <a:rPr lang="en-US" sz="3200" b="1" dirty="0"/>
              <a:t> </a:t>
            </a:r>
            <a:r>
              <a:rPr lang="en-US" sz="3200" b="1" dirty="0" err="1"/>
              <a:t>pemeriksaan</a:t>
            </a:r>
            <a:r>
              <a:rPr lang="en-US" sz="3200" b="1" dirty="0"/>
              <a:t> </a:t>
            </a:r>
            <a:r>
              <a:rPr lang="en-US" sz="3200" b="1" dirty="0" err="1"/>
              <a:t>penunjang</a:t>
            </a:r>
            <a:r>
              <a:rPr lang="en-US" sz="3200" b="1" dirty="0"/>
              <a:t/>
            </a:r>
            <a:br>
              <a:rPr lang="en-US" sz="3200" b="1" dirty="0"/>
            </a:br>
            <a:endParaRPr lang="en-US" sz="3200" b="1" dirty="0"/>
          </a:p>
        </p:txBody>
      </p:sp>
    </p:spTree>
    <p:extLst>
      <p:ext uri="{BB962C8B-B14F-4D97-AF65-F5344CB8AC3E}">
        <p14:creationId xmlns:p14="http://schemas.microsoft.com/office/powerpoint/2010/main" val="352475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p>
        </p:txBody>
      </p:sp>
      <p:sp>
        <p:nvSpPr>
          <p:cNvPr id="2" name="Content Placeholder 1"/>
          <p:cNvSpPr>
            <a:spLocks noGrp="1"/>
          </p:cNvSpPr>
          <p:nvPr>
            <p:ph idx="1"/>
          </p:nvPr>
        </p:nvSpPr>
        <p:spPr>
          <a:xfrm>
            <a:off x="1600200" y="152400"/>
            <a:ext cx="8991600" cy="6248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pPr algn="just"/>
            <a:r>
              <a:rPr lang="id-ID" dirty="0">
                <a:solidFill>
                  <a:srgbClr val="FFFF00"/>
                </a:solidFill>
              </a:rPr>
              <a:t>Diagnosa</a:t>
            </a:r>
            <a:endParaRPr lang="en-US" dirty="0">
              <a:solidFill>
                <a:srgbClr val="FFFF00"/>
              </a:solidFill>
            </a:endParaRPr>
          </a:p>
          <a:p>
            <a:pPr algn="just"/>
            <a:r>
              <a:rPr lang="id-ID" dirty="0">
                <a:solidFill>
                  <a:srgbClr val="FFFF00"/>
                </a:solidFill>
              </a:rPr>
              <a:t>Tahap Pertama (Fase I)</a:t>
            </a:r>
            <a:endParaRPr lang="en-US" dirty="0">
              <a:solidFill>
                <a:srgbClr val="FFFF00"/>
              </a:solidFill>
            </a:endParaRPr>
          </a:p>
          <a:p>
            <a:pPr lvl="0" algn="just"/>
            <a:r>
              <a:rPr lang="en-US" dirty="0">
                <a:solidFill>
                  <a:srgbClr val="FFFF00"/>
                </a:solidFill>
              </a:rPr>
              <a:t>1. </a:t>
            </a:r>
            <a:r>
              <a:rPr lang="id-ID" dirty="0">
                <a:solidFill>
                  <a:srgbClr val="FFFF00"/>
                </a:solidFill>
              </a:rPr>
              <a:t>Anamnesis</a:t>
            </a:r>
            <a:endParaRPr lang="en-US" dirty="0">
              <a:solidFill>
                <a:srgbClr val="FFFF00"/>
              </a:solidFill>
            </a:endParaRPr>
          </a:p>
          <a:p>
            <a:pPr algn="just"/>
            <a:r>
              <a:rPr lang="id-ID" dirty="0"/>
              <a:t>	Anamnesis dilakukan terhadap pasien dengan menanyakan identitas pasangan suami istri meliputi umur,</a:t>
            </a:r>
            <a:r>
              <a:rPr lang="en-US" dirty="0"/>
              <a:t> </a:t>
            </a:r>
            <a:r>
              <a:rPr lang="id-ID" dirty="0"/>
              <a:t>pekerjaan,</a:t>
            </a:r>
            <a:r>
              <a:rPr lang="en-US" dirty="0"/>
              <a:t> </a:t>
            </a:r>
            <a:r>
              <a:rPr lang="id-ID" dirty="0"/>
              <a:t>la</a:t>
            </a:r>
            <a:r>
              <a:rPr lang="en-US" dirty="0"/>
              <a:t>ma</a:t>
            </a:r>
            <a:r>
              <a:rPr lang="id-ID" dirty="0"/>
              <a:t> menikah,</a:t>
            </a:r>
            <a:r>
              <a:rPr lang="en-US" dirty="0"/>
              <a:t> </a:t>
            </a:r>
            <a:r>
              <a:rPr lang="id-ID" dirty="0"/>
              <a:t>evaluasi dari pasien wanita terhadap ketidakteraturan siklus haid  atau siklus haid,</a:t>
            </a:r>
            <a:r>
              <a:rPr lang="en-US" dirty="0"/>
              <a:t> </a:t>
            </a:r>
            <a:r>
              <a:rPr lang="id-ID" dirty="0"/>
              <a:t>dismneorea,</a:t>
            </a:r>
            <a:r>
              <a:rPr lang="en-US" dirty="0"/>
              <a:t> </a:t>
            </a:r>
            <a:r>
              <a:rPr lang="id-ID" dirty="0"/>
              <a:t>infeksi organ reproduksi yang pernah dialami,</a:t>
            </a:r>
            <a:r>
              <a:rPr lang="en-US" dirty="0"/>
              <a:t> </a:t>
            </a:r>
            <a:r>
              <a:rPr lang="id-ID" dirty="0"/>
              <a:t>riwayat </a:t>
            </a:r>
            <a:r>
              <a:rPr lang="en-US" dirty="0"/>
              <a:t>ha</a:t>
            </a:r>
            <a:r>
              <a:rPr lang="id-ID" dirty="0"/>
              <a:t>nya bedah pelvis,</a:t>
            </a:r>
            <a:r>
              <a:rPr lang="en-US" dirty="0"/>
              <a:t> </a:t>
            </a:r>
            <a:r>
              <a:rPr lang="id-ID" dirty="0"/>
              <a:t>riwayat hubungan seksual,</a:t>
            </a:r>
            <a:r>
              <a:rPr lang="en-US" dirty="0"/>
              <a:t> </a:t>
            </a:r>
            <a:r>
              <a:rPr lang="id-ID" dirty="0"/>
              <a:t>riwayat obstetri yang lalu,</a:t>
            </a:r>
            <a:r>
              <a:rPr lang="en-US" dirty="0"/>
              <a:t> </a:t>
            </a:r>
            <a:r>
              <a:rPr lang="id-ID" dirty="0"/>
              <a:t>kontraseps</a:t>
            </a:r>
            <a:r>
              <a:rPr lang="en-US" dirty="0"/>
              <a:t>i</a:t>
            </a:r>
            <a:r>
              <a:rPr lang="id-ID" dirty="0"/>
              <a:t> yang digunakan</a:t>
            </a:r>
            <a:r>
              <a:rPr lang="en-US" dirty="0"/>
              <a:t> </a:t>
            </a:r>
            <a:r>
              <a:rPr lang="id-ID" dirty="0"/>
              <a:t>dan pemeriksaan serta pengobatan infertilitas yang pernah dilakukan.</a:t>
            </a:r>
            <a:endParaRPr lang="en-US" dirty="0"/>
          </a:p>
          <a:p>
            <a:pPr lvl="0" algn="just"/>
            <a:r>
              <a:rPr lang="en-US" dirty="0">
                <a:solidFill>
                  <a:srgbClr val="FFFF00"/>
                </a:solidFill>
              </a:rPr>
              <a:t>2. </a:t>
            </a:r>
            <a:r>
              <a:rPr lang="id-ID" dirty="0">
                <a:solidFill>
                  <a:srgbClr val="FFFF00"/>
                </a:solidFill>
              </a:rPr>
              <a:t>Pemeriksaan Fisik </a:t>
            </a:r>
            <a:endParaRPr lang="en-US" dirty="0">
              <a:solidFill>
                <a:srgbClr val="FFFF00"/>
              </a:solidFill>
            </a:endParaRPr>
          </a:p>
          <a:p>
            <a:pPr algn="just"/>
            <a:r>
              <a:rPr lang="id-ID" dirty="0"/>
              <a:t>	Pemeriksaan fisik yang dilakukan untuk mendiagnosis infertilitas adalah</a:t>
            </a:r>
            <a:r>
              <a:rPr lang="en-US" dirty="0"/>
              <a:t> :</a:t>
            </a:r>
          </a:p>
          <a:p>
            <a:pPr lvl="0" algn="just"/>
            <a:r>
              <a:rPr lang="en-US" dirty="0">
                <a:solidFill>
                  <a:srgbClr val="FFFF00"/>
                </a:solidFill>
              </a:rPr>
              <a:t>a. </a:t>
            </a:r>
            <a:r>
              <a:rPr lang="id-ID" dirty="0">
                <a:solidFill>
                  <a:srgbClr val="FFFF00"/>
                </a:solidFill>
              </a:rPr>
              <a:t>Vital Sign </a:t>
            </a:r>
            <a:r>
              <a:rPr lang="en-US" dirty="0"/>
              <a:t>: </a:t>
            </a:r>
            <a:r>
              <a:rPr lang="id-ID" dirty="0"/>
              <a:t>Pemeriksaan vital sign yang terdiri dari tekanan darah,</a:t>
            </a:r>
            <a:r>
              <a:rPr lang="en-US" dirty="0"/>
              <a:t> </a:t>
            </a:r>
            <a:r>
              <a:rPr lang="id-ID" dirty="0"/>
              <a:t>nadi,</a:t>
            </a:r>
            <a:r>
              <a:rPr lang="en-US" dirty="0"/>
              <a:t> </a:t>
            </a:r>
            <a:r>
              <a:rPr lang="id-ID" dirty="0"/>
              <a:t>respiratory rate dan suhu badan.</a:t>
            </a:r>
            <a:endParaRPr lang="en-US" dirty="0"/>
          </a:p>
          <a:p>
            <a:pPr lvl="0" algn="just"/>
            <a:r>
              <a:rPr lang="en-US" dirty="0">
                <a:solidFill>
                  <a:srgbClr val="FFFF00"/>
                </a:solidFill>
              </a:rPr>
              <a:t>b. </a:t>
            </a:r>
            <a:r>
              <a:rPr lang="id-ID" dirty="0">
                <a:solidFill>
                  <a:srgbClr val="FFFF00"/>
                </a:solidFill>
              </a:rPr>
              <a:t>Pengukuran BB/TB</a:t>
            </a:r>
            <a:r>
              <a:rPr lang="en-US" dirty="0">
                <a:solidFill>
                  <a:srgbClr val="FFFF00"/>
                </a:solidFill>
              </a:rPr>
              <a:t> </a:t>
            </a:r>
            <a:r>
              <a:rPr lang="en-US" dirty="0"/>
              <a:t>: </a:t>
            </a:r>
            <a:r>
              <a:rPr lang="id-ID" dirty="0"/>
              <a:t>Pemeriksaan ini digunakan untuk menilai BMI.</a:t>
            </a:r>
            <a:endParaRPr lang="en-US" dirty="0"/>
          </a:p>
          <a:p>
            <a:pPr lvl="0" algn="just"/>
            <a:r>
              <a:rPr lang="en-US" dirty="0">
                <a:solidFill>
                  <a:srgbClr val="FFFF00"/>
                </a:solidFill>
              </a:rPr>
              <a:t>c. </a:t>
            </a:r>
            <a:r>
              <a:rPr lang="id-ID" dirty="0">
                <a:solidFill>
                  <a:srgbClr val="FFFF00"/>
                </a:solidFill>
              </a:rPr>
              <a:t>Pemeriksaan fisik umum</a:t>
            </a:r>
            <a:r>
              <a:rPr lang="en-US" dirty="0">
                <a:solidFill>
                  <a:srgbClr val="FFFF00"/>
                </a:solidFill>
              </a:rPr>
              <a:t> </a:t>
            </a:r>
            <a:r>
              <a:rPr lang="en-US" dirty="0"/>
              <a:t>: </a:t>
            </a:r>
            <a:r>
              <a:rPr lang="id-ID" dirty="0"/>
              <a:t>Melakukan pemeriksaan fisik yang terfokus un</a:t>
            </a:r>
            <a:r>
              <a:rPr lang="en-US" dirty="0" err="1"/>
              <a:t>tu</a:t>
            </a:r>
            <a:r>
              <a:rPr lang="id-ID" dirty="0"/>
              <a:t>k mencari petunjuk penyebab terjadinya infertilitas berupa pemeriksaan ciri-ciri perkembangan seks sekunder,</a:t>
            </a:r>
            <a:r>
              <a:rPr lang="en-US" dirty="0"/>
              <a:t> </a:t>
            </a:r>
            <a:r>
              <a:rPr lang="id-ID" dirty="0"/>
              <a:t>gangguan endokrin yang dapat dilihat pada pembengkakan kelenjar tiroid,</a:t>
            </a:r>
            <a:r>
              <a:rPr lang="en-US" dirty="0"/>
              <a:t> </a:t>
            </a:r>
            <a:r>
              <a:rPr lang="id-ID" dirty="0"/>
              <a:t>pemeriksaan payudara,</a:t>
            </a:r>
            <a:r>
              <a:rPr lang="en-US" dirty="0"/>
              <a:t> </a:t>
            </a:r>
            <a:r>
              <a:rPr lang="id-ID" dirty="0"/>
              <a:t>dan organ genitalia.</a:t>
            </a:r>
            <a:r>
              <a:rPr lang="en-US" dirty="0"/>
              <a:t> </a:t>
            </a:r>
          </a:p>
        </p:txBody>
      </p:sp>
    </p:spTree>
    <p:extLst>
      <p:ext uri="{BB962C8B-B14F-4D97-AF65-F5344CB8AC3E}">
        <p14:creationId xmlns:p14="http://schemas.microsoft.com/office/powerpoint/2010/main" val="1342637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p>
        </p:txBody>
      </p:sp>
      <p:sp>
        <p:nvSpPr>
          <p:cNvPr id="2" name="Content Placeholder 1"/>
          <p:cNvSpPr>
            <a:spLocks noGrp="1"/>
          </p:cNvSpPr>
          <p:nvPr>
            <p:ph idx="1"/>
          </p:nvPr>
        </p:nvSpPr>
        <p:spPr>
          <a:xfrm>
            <a:off x="1600200" y="152400"/>
            <a:ext cx="8991600" cy="6248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70000" lnSpcReduction="20000"/>
          </a:bodyPr>
          <a:lstStyle/>
          <a:p>
            <a:pPr lvl="0" algn="just"/>
            <a:r>
              <a:rPr lang="en-US" dirty="0">
                <a:solidFill>
                  <a:srgbClr val="FFFF00"/>
                </a:solidFill>
              </a:rPr>
              <a:t>d. </a:t>
            </a:r>
            <a:r>
              <a:rPr lang="id-ID" dirty="0">
                <a:solidFill>
                  <a:srgbClr val="FFFF00"/>
                </a:solidFill>
              </a:rPr>
              <a:t>Pemeriksaan pelvis</a:t>
            </a:r>
            <a:endParaRPr lang="en-US" dirty="0">
              <a:solidFill>
                <a:srgbClr val="FFFF00"/>
              </a:solidFill>
            </a:endParaRPr>
          </a:p>
          <a:p>
            <a:pPr algn="just"/>
            <a:r>
              <a:rPr lang="en-US" dirty="0"/>
              <a:t>	</a:t>
            </a:r>
            <a:r>
              <a:rPr lang="id-ID" dirty="0"/>
              <a:t>Pemeriksaan pelvus sebaiknya dilakukan untuk mencari dugaan endomertiosis yang ditandai dengan nyeri tekan,penebalan fornik posterior dan nyeri organ pelvis.</a:t>
            </a:r>
            <a:endParaRPr lang="en-US" dirty="0"/>
          </a:p>
          <a:p>
            <a:pPr lvl="0" algn="just"/>
            <a:r>
              <a:rPr lang="id-ID" dirty="0">
                <a:solidFill>
                  <a:srgbClr val="FFFF00"/>
                </a:solidFill>
              </a:rPr>
              <a:t>Pemeriksaan Penunj</a:t>
            </a:r>
            <a:r>
              <a:rPr lang="en-US" dirty="0">
                <a:solidFill>
                  <a:srgbClr val="FFFF00"/>
                </a:solidFill>
              </a:rPr>
              <a:t>a</a:t>
            </a:r>
            <a:r>
              <a:rPr lang="id-ID" dirty="0">
                <a:solidFill>
                  <a:srgbClr val="FFFF00"/>
                </a:solidFill>
              </a:rPr>
              <a:t>ng Infertilitas</a:t>
            </a:r>
            <a:endParaRPr lang="en-US" dirty="0">
              <a:solidFill>
                <a:srgbClr val="FFFF00"/>
              </a:solidFill>
            </a:endParaRPr>
          </a:p>
          <a:p>
            <a:pPr algn="just"/>
            <a:r>
              <a:rPr lang="en-US" dirty="0">
                <a:solidFill>
                  <a:srgbClr val="FFFF00"/>
                </a:solidFill>
              </a:rPr>
              <a:t>1. </a:t>
            </a:r>
            <a:r>
              <a:rPr lang="id-ID" dirty="0">
                <a:solidFill>
                  <a:srgbClr val="FFFF00"/>
                </a:solidFill>
              </a:rPr>
              <a:t>Penilaian ovulasi</a:t>
            </a:r>
            <a:endParaRPr lang="en-US" dirty="0">
              <a:solidFill>
                <a:srgbClr val="FFFF00"/>
              </a:solidFill>
            </a:endParaRPr>
          </a:p>
          <a:p>
            <a:pPr algn="just"/>
            <a:r>
              <a:rPr lang="en-US" dirty="0"/>
              <a:t>	</a:t>
            </a:r>
            <a:r>
              <a:rPr lang="id-ID" dirty="0"/>
              <a:t>Cara optimal untuk mengukur ovulasi pada wanita yang memiliki siklus menstruasi yang tidak teratur adalah dengan mengkombinasikan serangkaian pemindaian USG dan pengkuran kosentrasi serum FSH</a:t>
            </a:r>
            <a:r>
              <a:rPr lang="en-US" dirty="0"/>
              <a:t> </a:t>
            </a:r>
            <a:r>
              <a:rPr lang="id-ID" dirty="0"/>
              <a:t>dan</a:t>
            </a:r>
            <a:r>
              <a:rPr lang="en-US" dirty="0"/>
              <a:t> </a:t>
            </a:r>
            <a:r>
              <a:rPr lang="id-ID" dirty="0"/>
              <a:t>LH pada fase follikuler  dan progesteron pada fase luteal.</a:t>
            </a:r>
            <a:endParaRPr lang="en-US" dirty="0"/>
          </a:p>
          <a:p>
            <a:pPr lvl="0" algn="just"/>
            <a:r>
              <a:rPr lang="en-US" dirty="0">
                <a:solidFill>
                  <a:srgbClr val="FFFF00"/>
                </a:solidFill>
              </a:rPr>
              <a:t>2. </a:t>
            </a:r>
            <a:r>
              <a:rPr lang="id-ID" dirty="0">
                <a:solidFill>
                  <a:srgbClr val="FFFF00"/>
                </a:solidFill>
              </a:rPr>
              <a:t>Uji Pasca Senggama (UPS)</a:t>
            </a:r>
            <a:endParaRPr lang="en-US" dirty="0">
              <a:solidFill>
                <a:srgbClr val="FFFF00"/>
              </a:solidFill>
            </a:endParaRPr>
          </a:p>
          <a:p>
            <a:pPr algn="just"/>
            <a:r>
              <a:rPr lang="en-US" dirty="0"/>
              <a:t>	</a:t>
            </a:r>
            <a:r>
              <a:rPr lang="id-ID" dirty="0"/>
              <a:t>Merupakan pemeriksaan sederhana tetapi dapat memberikan informasi tentang interaksi antara sperma dengan getah serviks.</a:t>
            </a:r>
            <a:r>
              <a:rPr lang="en-US" dirty="0"/>
              <a:t> </a:t>
            </a:r>
            <a:r>
              <a:rPr lang="id-ID" dirty="0"/>
              <a:t>Pengambilan getah serviks dari kanalis endo-serviks dilakukan setelah 2-12 jam pasca senggama.</a:t>
            </a:r>
            <a:r>
              <a:rPr lang="en-US" dirty="0"/>
              <a:t> P</a:t>
            </a:r>
            <a:r>
              <a:rPr lang="id-ID" dirty="0"/>
              <a:t>emeriksaan dilakukan dibawah mikroskop.</a:t>
            </a:r>
            <a:r>
              <a:rPr lang="en-US" dirty="0"/>
              <a:t> </a:t>
            </a:r>
            <a:r>
              <a:rPr lang="id-ID" dirty="0"/>
              <a:t>UPS  dikatakan positif bila ditemukan paling sedikit 5 sperma.</a:t>
            </a:r>
            <a:endParaRPr lang="en-US" dirty="0"/>
          </a:p>
          <a:p>
            <a:pPr algn="just"/>
            <a:r>
              <a:rPr lang="id-ID" dirty="0">
                <a:solidFill>
                  <a:srgbClr val="FFFF00"/>
                </a:solidFill>
              </a:rPr>
              <a:t>Tahap Kedua (Fase II) </a:t>
            </a:r>
            <a:endParaRPr lang="en-US" dirty="0">
              <a:solidFill>
                <a:srgbClr val="FFFF00"/>
              </a:solidFill>
            </a:endParaRPr>
          </a:p>
          <a:p>
            <a:pPr algn="just"/>
            <a:r>
              <a:rPr lang="id-ID" dirty="0"/>
              <a:t>	Infertilitas tuba di diagnosa sekitar 15-50% pada</a:t>
            </a:r>
            <a:r>
              <a:rPr lang="en-US" dirty="0"/>
              <a:t> </a:t>
            </a:r>
            <a:r>
              <a:rPr lang="id-ID" dirty="0"/>
              <a:t>pasangan subfertil. Histerosalpingografi sinar-X (HSG) memberikan gambar rongga uterus dan tuba fallopi.</a:t>
            </a:r>
            <a:r>
              <a:rPr lang="en-US" dirty="0"/>
              <a:t> </a:t>
            </a:r>
            <a:r>
              <a:rPr lang="id-ID" dirty="0"/>
              <a:t>HSG merupakan uji pendahuluan yang paling sederhana untuk menggambarkan rongga uterus dan tuba fallopi dan sedikit komplikasi. Pada tahap ini dilakukan pemeriksaan HSG untuk menilai potensi tuba.  </a:t>
            </a:r>
            <a:endParaRPr lang="en-US" dirty="0"/>
          </a:p>
        </p:txBody>
      </p:sp>
    </p:spTree>
    <p:extLst>
      <p:ext uri="{BB962C8B-B14F-4D97-AF65-F5344CB8AC3E}">
        <p14:creationId xmlns:p14="http://schemas.microsoft.com/office/powerpoint/2010/main" val="4255172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p>
        </p:txBody>
      </p:sp>
      <p:sp>
        <p:nvSpPr>
          <p:cNvPr id="2" name="Content Placeholder 1"/>
          <p:cNvSpPr>
            <a:spLocks noGrp="1"/>
          </p:cNvSpPr>
          <p:nvPr>
            <p:ph idx="1"/>
          </p:nvPr>
        </p:nvSpPr>
        <p:spPr>
          <a:xfrm>
            <a:off x="1600200" y="152400"/>
            <a:ext cx="8991600" cy="6248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85000" lnSpcReduction="10000"/>
          </a:bodyPr>
          <a:lstStyle/>
          <a:p>
            <a:pPr algn="just"/>
            <a:r>
              <a:rPr lang="id-ID" dirty="0"/>
              <a:t> </a:t>
            </a:r>
            <a:r>
              <a:rPr lang="id-ID" dirty="0">
                <a:solidFill>
                  <a:srgbClr val="FFFF00"/>
                </a:solidFill>
              </a:rPr>
              <a:t>Hysterosalpingo-contrast sonography (HyCosy) </a:t>
            </a:r>
            <a:endParaRPr lang="en-US" dirty="0">
              <a:solidFill>
                <a:srgbClr val="FFFF00"/>
              </a:solidFill>
            </a:endParaRPr>
          </a:p>
          <a:p>
            <a:pPr algn="just"/>
            <a:r>
              <a:rPr lang="id-ID" dirty="0"/>
              <a:t>	Saat ini HSG menggunakan ultrasonografi dan medium kontras ultrasound yang mengandung mikropartikel galaktosa mungkin untuk dilakukan dan demikian bebas dari kemungkinan risiko radiasi. Prosedur sebaiknya dilakukan dalam cara dan waktu yang sama di dalam siklus seperti pada HSG konversional. Tidak hanya potensi tuba saja yang dapat diperiksa tetapi juga sebelum diinjeksikan agen kontras, ultrasound dapat memvisualisasaikan morfologi ovarium dan abnormalitas jaringan lunak, seperti fibroid atau kelainan cacat bawaan uterus dan servik. </a:t>
            </a:r>
            <a:endParaRPr lang="en-US" dirty="0"/>
          </a:p>
          <a:p>
            <a:pPr algn="just"/>
            <a:r>
              <a:rPr lang="id-ID" dirty="0">
                <a:solidFill>
                  <a:srgbClr val="FFFF00"/>
                </a:solidFill>
              </a:rPr>
              <a:t>Tahap Ketiga ( Fase III ) </a:t>
            </a:r>
            <a:endParaRPr lang="en-US" dirty="0">
              <a:solidFill>
                <a:srgbClr val="FFFF00"/>
              </a:solidFill>
            </a:endParaRPr>
          </a:p>
          <a:p>
            <a:pPr algn="just"/>
            <a:r>
              <a:rPr lang="id-ID" dirty="0">
                <a:solidFill>
                  <a:srgbClr val="FFFF00"/>
                </a:solidFill>
              </a:rPr>
              <a:t>Laparaskopi </a:t>
            </a:r>
            <a:endParaRPr lang="en-US" dirty="0">
              <a:solidFill>
                <a:srgbClr val="FFFF00"/>
              </a:solidFill>
            </a:endParaRPr>
          </a:p>
          <a:p>
            <a:pPr algn="just"/>
            <a:r>
              <a:rPr lang="id-ID" dirty="0"/>
              <a:t>	Akhir-akhir ini laparaskopi dianggap cara terbaik untuk menilai fungsi tuba fallopi. Laparaskopi memberikan gambaranpanoramik terhadap anatomi reproduktif panggul dan pembesaran dari permukaan uterus, tuba, dan peritoneum. Oleh karena nya, laparaskopi dapat mengidentifikasi penyakit oklusif tuba yang lebih ringan, adhesi pelvis atau adneksa serta endometriosis yang dapat mempengaruhi fertilitas yang tidak terdeteksi oleh HSG. </a:t>
            </a:r>
            <a:endParaRPr lang="en-US" dirty="0"/>
          </a:p>
          <a:p>
            <a:pPr algn="just"/>
            <a:endParaRPr lang="en-US" dirty="0">
              <a:latin typeface="Arial Narrow" pitchFamily="34" charset="0"/>
            </a:endParaRPr>
          </a:p>
        </p:txBody>
      </p:sp>
    </p:spTree>
    <p:extLst>
      <p:ext uri="{BB962C8B-B14F-4D97-AF65-F5344CB8AC3E}">
        <p14:creationId xmlns:p14="http://schemas.microsoft.com/office/powerpoint/2010/main" val="26348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514600"/>
            <a:ext cx="9144000" cy="1676400"/>
          </a:xfr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b="1" dirty="0" err="1"/>
              <a:t>Penatalaksanaan</a:t>
            </a:r>
            <a:r>
              <a:rPr lang="en-US" b="1" dirty="0"/>
              <a:t/>
            </a:r>
            <a:br>
              <a:rPr lang="en-US" b="1" dirty="0"/>
            </a:br>
            <a:endParaRPr lang="en-US" b="1" dirty="0"/>
          </a:p>
        </p:txBody>
      </p:sp>
    </p:spTree>
    <p:extLst>
      <p:ext uri="{BB962C8B-B14F-4D97-AF65-F5344CB8AC3E}">
        <p14:creationId xmlns:p14="http://schemas.microsoft.com/office/powerpoint/2010/main" val="3568334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p>
        </p:txBody>
      </p:sp>
      <p:sp>
        <p:nvSpPr>
          <p:cNvPr id="2" name="Content Placeholder 1"/>
          <p:cNvSpPr>
            <a:spLocks noGrp="1"/>
          </p:cNvSpPr>
          <p:nvPr>
            <p:ph idx="1"/>
          </p:nvPr>
        </p:nvSpPr>
        <p:spPr>
          <a:xfrm>
            <a:off x="1600200" y="152400"/>
            <a:ext cx="8991600" cy="6248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70000" lnSpcReduction="20000"/>
          </a:bodyPr>
          <a:lstStyle/>
          <a:p>
            <a:pPr algn="just"/>
            <a:r>
              <a:rPr lang="en-US" sz="2200" dirty="0">
                <a:solidFill>
                  <a:srgbClr val="FFFF00"/>
                </a:solidFill>
                <a:latin typeface="Arial Narrow" pitchFamily="34" charset="0"/>
              </a:rPr>
              <a:t>a. </a:t>
            </a:r>
            <a:r>
              <a:rPr lang="en-US" sz="2200" dirty="0" err="1">
                <a:solidFill>
                  <a:srgbClr val="FFFF00"/>
                </a:solidFill>
                <a:latin typeface="Arial Narrow" pitchFamily="34" charset="0"/>
              </a:rPr>
              <a:t>Gangguan</a:t>
            </a:r>
            <a:r>
              <a:rPr lang="en-US" sz="2200" dirty="0">
                <a:solidFill>
                  <a:srgbClr val="FFFF00"/>
                </a:solidFill>
                <a:latin typeface="Arial Narrow" pitchFamily="34" charset="0"/>
              </a:rPr>
              <a:t> </a:t>
            </a:r>
            <a:r>
              <a:rPr lang="en-US" sz="2200" dirty="0" err="1">
                <a:solidFill>
                  <a:srgbClr val="FFFF00"/>
                </a:solidFill>
                <a:latin typeface="Arial Narrow" pitchFamily="34" charset="0"/>
              </a:rPr>
              <a:t>ovulasi</a:t>
            </a:r>
            <a:endParaRPr lang="en-US" sz="2200" dirty="0">
              <a:solidFill>
                <a:srgbClr val="FFFF00"/>
              </a:solidFill>
              <a:latin typeface="Arial Narrow" pitchFamily="34" charset="0"/>
            </a:endParaRPr>
          </a:p>
          <a:p>
            <a:pPr algn="just"/>
            <a:r>
              <a:rPr lang="en-US" dirty="0"/>
              <a:t>	P</a:t>
            </a:r>
            <a:r>
              <a:rPr lang="id-ID" dirty="0"/>
              <a:t>enanganan gangguan ovulasi berdasarkan WHO, yaitu:</a:t>
            </a:r>
            <a:endParaRPr lang="en-US" dirty="0"/>
          </a:p>
          <a:p>
            <a:pPr lvl="0" algn="just"/>
            <a:r>
              <a:rPr lang="id-ID" dirty="0"/>
              <a:t>WHO kelas I </a:t>
            </a:r>
            <a:endParaRPr lang="en-US" dirty="0"/>
          </a:p>
          <a:p>
            <a:pPr algn="just"/>
            <a:r>
              <a:rPr lang="id-ID" dirty="0"/>
              <a:t>Pada perempuan yang memiliki IMT &lt; 19, tindakan peningkatan berat badan menjadi normal akan membantu mengembalikan ovulasi dan kesuburan. </a:t>
            </a:r>
            <a:endParaRPr lang="en-US" dirty="0"/>
          </a:p>
          <a:p>
            <a:pPr algn="just"/>
            <a:r>
              <a:rPr lang="id-ID" dirty="0"/>
              <a:t>WHO Kelas II </a:t>
            </a:r>
            <a:endParaRPr lang="en-US" dirty="0"/>
          </a:p>
          <a:p>
            <a:pPr algn="just"/>
            <a:r>
              <a:rPr lang="id-ID" dirty="0"/>
              <a:t>Pengobatan gangguan ovulasi WHO kelas II (SOPK) dapat dilakukan dengan cara pemberian obat pemicu ovulasi golongan anti estrogen (klomifen sitrat), tindakan drilling ovarium, atau penyuntikan gonadotropin. Perempuan dengan gangguan ovulasi WHO kelas II dianjurkan untuk mengkonsumsi klomifen sitrat sebagai penanganan awal selama maksimal 6 bulan. </a:t>
            </a:r>
            <a:endParaRPr lang="en-US" dirty="0"/>
          </a:p>
          <a:p>
            <a:pPr algn="just"/>
            <a:r>
              <a:rPr lang="id-ID" dirty="0"/>
              <a:t>WHO Kelas III </a:t>
            </a:r>
            <a:endParaRPr lang="en-US" dirty="0"/>
          </a:p>
          <a:p>
            <a:pPr algn="just"/>
            <a:r>
              <a:rPr lang="id-ID" dirty="0"/>
              <a:t>Pada pasien yang mengalami gangguan ovulasi karena kegagalan fungsi ovarium (WHO kelas III) sampai saat ini tidak ditemukan bukti yang cukup kuat terhadap pilihan tindakan yang dapat dilakukan. Konseling yang baik perlu dilakukan pada pasangan yang menderita gangguan ovulasi WHO kelas III sampai kemungkinan tindakan adopsi anak.</a:t>
            </a:r>
            <a:endParaRPr lang="en-US" dirty="0"/>
          </a:p>
          <a:p>
            <a:pPr lvl="0" algn="just"/>
            <a:r>
              <a:rPr lang="id-ID" dirty="0"/>
              <a:t>WHO Kelas IV </a:t>
            </a:r>
            <a:endParaRPr lang="en-US" dirty="0"/>
          </a:p>
          <a:p>
            <a:pPr algn="just"/>
            <a:r>
              <a:rPr lang="id-ID" dirty="0"/>
              <a:t>Pemberian agonis dopamin (bromokriptin atau kabergolin) sehingga gangguan ovulasi dapat teratasi.</a:t>
            </a:r>
            <a:endParaRPr lang="en-US" dirty="0"/>
          </a:p>
        </p:txBody>
      </p:sp>
    </p:spTree>
    <p:extLst>
      <p:ext uri="{BB962C8B-B14F-4D97-AF65-F5344CB8AC3E}">
        <p14:creationId xmlns:p14="http://schemas.microsoft.com/office/powerpoint/2010/main" val="2123009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p>
        </p:txBody>
      </p:sp>
      <p:sp>
        <p:nvSpPr>
          <p:cNvPr id="2" name="Content Placeholder 1"/>
          <p:cNvSpPr>
            <a:spLocks noGrp="1"/>
          </p:cNvSpPr>
          <p:nvPr>
            <p:ph idx="1"/>
          </p:nvPr>
        </p:nvSpPr>
        <p:spPr>
          <a:xfrm>
            <a:off x="1600200" y="152400"/>
            <a:ext cx="8991600" cy="6248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a:bodyPr>
          <a:lstStyle/>
          <a:p>
            <a:pPr lvl="0" algn="just"/>
            <a:r>
              <a:rPr lang="en-US" dirty="0">
                <a:solidFill>
                  <a:srgbClr val="FFFF00"/>
                </a:solidFill>
              </a:rPr>
              <a:t>b. </a:t>
            </a:r>
            <a:r>
              <a:rPr lang="id-ID" dirty="0">
                <a:solidFill>
                  <a:srgbClr val="FFFF00"/>
                </a:solidFill>
              </a:rPr>
              <a:t>Gangguan Tuba </a:t>
            </a:r>
            <a:endParaRPr lang="en-US" dirty="0">
              <a:solidFill>
                <a:srgbClr val="FFFF00"/>
              </a:solidFill>
            </a:endParaRPr>
          </a:p>
          <a:p>
            <a:pPr algn="just"/>
            <a:r>
              <a:rPr lang="id-ID" dirty="0"/>
              <a:t>Tindakan bedah mikro atau laparoskopi pada kasus infertilitas tuba derajat ringan dapat dipertimbangkan sebagai pilihan penanganan.</a:t>
            </a:r>
            <a:endParaRPr lang="en-US" dirty="0"/>
          </a:p>
          <a:p>
            <a:pPr lvl="0" algn="just"/>
            <a:r>
              <a:rPr lang="en-US" dirty="0">
                <a:solidFill>
                  <a:srgbClr val="FFFF00"/>
                </a:solidFill>
              </a:rPr>
              <a:t>c. </a:t>
            </a:r>
            <a:r>
              <a:rPr lang="id-ID" dirty="0">
                <a:solidFill>
                  <a:srgbClr val="FFFF00"/>
                </a:solidFill>
              </a:rPr>
              <a:t>Endometriosis </a:t>
            </a:r>
            <a:endParaRPr lang="en-US" dirty="0">
              <a:solidFill>
                <a:srgbClr val="FFFF00"/>
              </a:solidFill>
            </a:endParaRPr>
          </a:p>
          <a:p>
            <a:pPr algn="just"/>
            <a:r>
              <a:rPr lang="id-ID" dirty="0"/>
              <a:t>Meskipun terapi medisinalis endometriosis terbukti dapat mengurangi rasa nyeri namun belum ada data yang menyebutkan bahwa pengobatan dapat meningkatkan fertilitas. Beberapa penelitian acak melaporkan bahwa penggunaan progestin dan agonis GnRH tidak dapat meningkatkan fertilitas pasien endometriosis derajat ringan sampai sedang.</a:t>
            </a:r>
            <a:endParaRPr lang="en-US" dirty="0"/>
          </a:p>
        </p:txBody>
      </p:sp>
    </p:spTree>
    <p:extLst>
      <p:ext uri="{BB962C8B-B14F-4D97-AF65-F5344CB8AC3E}">
        <p14:creationId xmlns:p14="http://schemas.microsoft.com/office/powerpoint/2010/main" val="299936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a:t>
            </a:r>
          </a:p>
        </p:txBody>
      </p:sp>
      <p:sp>
        <p:nvSpPr>
          <p:cNvPr id="2" name="Content Placeholder 1"/>
          <p:cNvSpPr>
            <a:spLocks noGrp="1"/>
          </p:cNvSpPr>
          <p:nvPr>
            <p:ph idx="1"/>
          </p:nvPr>
        </p:nvSpPr>
        <p:spPr>
          <a:xfrm>
            <a:off x="269421" y="228600"/>
            <a:ext cx="11699422" cy="61722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a:bodyPr>
          <a:lstStyle/>
          <a:p>
            <a:pPr lvl="0"/>
            <a:r>
              <a:rPr lang="en-US" dirty="0">
                <a:solidFill>
                  <a:srgbClr val="FFFF00"/>
                </a:solidFill>
              </a:rPr>
              <a:t>e. </a:t>
            </a:r>
            <a:r>
              <a:rPr lang="en-US" dirty="0" err="1">
                <a:solidFill>
                  <a:srgbClr val="FFFF00"/>
                </a:solidFill>
              </a:rPr>
              <a:t>Tatalaksana</a:t>
            </a:r>
            <a:r>
              <a:rPr lang="en-US" dirty="0">
                <a:solidFill>
                  <a:srgbClr val="FFFF00"/>
                </a:solidFill>
              </a:rPr>
              <a:t> </a:t>
            </a:r>
            <a:r>
              <a:rPr lang="en-US" dirty="0" err="1">
                <a:solidFill>
                  <a:srgbClr val="FFFF00"/>
                </a:solidFill>
              </a:rPr>
              <a:t>pada</a:t>
            </a:r>
            <a:r>
              <a:rPr lang="en-US" dirty="0">
                <a:solidFill>
                  <a:srgbClr val="FFFF00"/>
                </a:solidFill>
              </a:rPr>
              <a:t> </a:t>
            </a:r>
            <a:r>
              <a:rPr lang="en-US" dirty="0" err="1">
                <a:solidFill>
                  <a:srgbClr val="FFFF00"/>
                </a:solidFill>
              </a:rPr>
              <a:t>gangguan</a:t>
            </a:r>
            <a:r>
              <a:rPr lang="en-US" dirty="0">
                <a:solidFill>
                  <a:srgbClr val="FFFF00"/>
                </a:solidFill>
              </a:rPr>
              <a:t> </a:t>
            </a:r>
            <a:r>
              <a:rPr lang="en-US" dirty="0" err="1">
                <a:solidFill>
                  <a:srgbClr val="FFFF00"/>
                </a:solidFill>
              </a:rPr>
              <a:t>sperma</a:t>
            </a:r>
            <a:r>
              <a:rPr lang="en-US" dirty="0">
                <a:solidFill>
                  <a:srgbClr val="FFFF00"/>
                </a:solidFill>
              </a:rPr>
              <a:t> </a:t>
            </a:r>
          </a:p>
          <a:p>
            <a:r>
              <a:rPr lang="en-US" dirty="0"/>
              <a:t> </a:t>
            </a:r>
            <a:r>
              <a:rPr lang="en-US" dirty="0" err="1">
                <a:solidFill>
                  <a:srgbClr val="FFFF00"/>
                </a:solidFill>
              </a:rPr>
              <a:t>Defisiensi</a:t>
            </a:r>
            <a:r>
              <a:rPr lang="en-US" dirty="0">
                <a:solidFill>
                  <a:srgbClr val="FFFF00"/>
                </a:solidFill>
              </a:rPr>
              <a:t> </a:t>
            </a:r>
            <a:r>
              <a:rPr lang="en-US" dirty="0" err="1">
                <a:solidFill>
                  <a:srgbClr val="FFFF00"/>
                </a:solidFill>
              </a:rPr>
              <a:t>Testikular</a:t>
            </a:r>
            <a:r>
              <a:rPr lang="en-US" dirty="0">
                <a:solidFill>
                  <a:srgbClr val="FFFF00"/>
                </a:solidFill>
              </a:rPr>
              <a:t> </a:t>
            </a:r>
          </a:p>
          <a:p>
            <a:r>
              <a:rPr lang="en-US" dirty="0"/>
              <a:t> </a:t>
            </a:r>
            <a:r>
              <a:rPr lang="en-US" dirty="0">
                <a:solidFill>
                  <a:srgbClr val="FFFF00"/>
                </a:solidFill>
              </a:rPr>
              <a:t>1) </a:t>
            </a:r>
            <a:r>
              <a:rPr lang="en-US" dirty="0" err="1">
                <a:solidFill>
                  <a:srgbClr val="FFFF00"/>
                </a:solidFill>
              </a:rPr>
              <a:t>Ekstraksi</a:t>
            </a:r>
            <a:r>
              <a:rPr lang="en-US" dirty="0">
                <a:solidFill>
                  <a:srgbClr val="FFFF00"/>
                </a:solidFill>
              </a:rPr>
              <a:t> </a:t>
            </a:r>
            <a:r>
              <a:rPr lang="en-US" dirty="0" err="1">
                <a:solidFill>
                  <a:srgbClr val="FFFF00"/>
                </a:solidFill>
              </a:rPr>
              <a:t>Sperma</a:t>
            </a:r>
            <a:r>
              <a:rPr lang="en-US" dirty="0">
                <a:solidFill>
                  <a:srgbClr val="FFFF00"/>
                </a:solidFill>
              </a:rPr>
              <a:t> </a:t>
            </a:r>
            <a:r>
              <a:rPr lang="en-US" dirty="0" err="1">
                <a:solidFill>
                  <a:srgbClr val="FFFF00"/>
                </a:solidFill>
              </a:rPr>
              <a:t>dari</a:t>
            </a:r>
            <a:r>
              <a:rPr lang="en-US" dirty="0">
                <a:solidFill>
                  <a:srgbClr val="FFFF00"/>
                </a:solidFill>
              </a:rPr>
              <a:t> Testis (TESE) </a:t>
            </a:r>
          </a:p>
          <a:p>
            <a:pPr algn="just"/>
            <a:r>
              <a:rPr lang="en-US" dirty="0"/>
              <a:t>TESE </a:t>
            </a:r>
            <a:r>
              <a:rPr lang="en-US" dirty="0" err="1"/>
              <a:t>dapat</a:t>
            </a:r>
            <a:r>
              <a:rPr lang="en-US" dirty="0"/>
              <a:t> </a:t>
            </a:r>
            <a:r>
              <a:rPr lang="en-US" dirty="0" err="1"/>
              <a:t>menjadi</a:t>
            </a:r>
            <a:r>
              <a:rPr lang="en-US" dirty="0"/>
              <a:t> </a:t>
            </a:r>
            <a:r>
              <a:rPr lang="en-US" dirty="0" err="1"/>
              <a:t>bagian</a:t>
            </a:r>
            <a:r>
              <a:rPr lang="en-US" dirty="0"/>
              <a:t> </a:t>
            </a:r>
            <a:r>
              <a:rPr lang="en-US" dirty="0" err="1"/>
              <a:t>terapi</a:t>
            </a:r>
            <a:r>
              <a:rPr lang="en-US" dirty="0"/>
              <a:t> </a:t>
            </a:r>
            <a:r>
              <a:rPr lang="en-US" i="1" dirty="0" err="1"/>
              <a:t>intracytoplasmic</a:t>
            </a:r>
            <a:r>
              <a:rPr lang="en-US" i="1" dirty="0"/>
              <a:t> sperm injection </a:t>
            </a:r>
            <a:r>
              <a:rPr lang="en-US" dirty="0"/>
              <a:t>(ICSI) </a:t>
            </a:r>
            <a:r>
              <a:rPr lang="en-US" dirty="0" err="1"/>
              <a:t>pada</a:t>
            </a:r>
            <a:r>
              <a:rPr lang="en-US" dirty="0"/>
              <a:t> </a:t>
            </a:r>
            <a:r>
              <a:rPr lang="en-US" dirty="0" err="1"/>
              <a:t>pasien</a:t>
            </a:r>
            <a:r>
              <a:rPr lang="en-US" dirty="0"/>
              <a:t> </a:t>
            </a:r>
            <a:r>
              <a:rPr lang="en-US" dirty="0" err="1"/>
              <a:t>dengan</a:t>
            </a:r>
            <a:r>
              <a:rPr lang="en-US" dirty="0"/>
              <a:t> non-</a:t>
            </a:r>
            <a:r>
              <a:rPr lang="en-US" dirty="0" err="1"/>
              <a:t>obstruktif</a:t>
            </a:r>
            <a:r>
              <a:rPr lang="en-US" dirty="0"/>
              <a:t> </a:t>
            </a:r>
            <a:r>
              <a:rPr lang="en-US" dirty="0" err="1"/>
              <a:t>azoospermia</a:t>
            </a:r>
            <a:r>
              <a:rPr lang="en-US" dirty="0"/>
              <a:t> (NOA). </a:t>
            </a:r>
            <a:r>
              <a:rPr lang="en-US" dirty="0" err="1"/>
              <a:t>Spermatogenensis</a:t>
            </a:r>
            <a:r>
              <a:rPr lang="en-US" dirty="0"/>
              <a:t> </a:t>
            </a:r>
            <a:r>
              <a:rPr lang="en-US" dirty="0" err="1"/>
              <a:t>mungkin</a:t>
            </a:r>
            <a:r>
              <a:rPr lang="en-US" dirty="0"/>
              <a:t> </a:t>
            </a:r>
            <a:r>
              <a:rPr lang="en-US" dirty="0" err="1"/>
              <a:t>terpusat</a:t>
            </a:r>
            <a:r>
              <a:rPr lang="en-US" dirty="0"/>
              <a:t>: </a:t>
            </a:r>
            <a:r>
              <a:rPr lang="en-US" dirty="0" err="1"/>
              <a:t>pada</a:t>
            </a:r>
            <a:r>
              <a:rPr lang="en-US" dirty="0"/>
              <a:t> 50-60% </a:t>
            </a:r>
            <a:r>
              <a:rPr lang="en-US" dirty="0" err="1"/>
              <a:t>dengan</a:t>
            </a:r>
            <a:r>
              <a:rPr lang="en-US" dirty="0"/>
              <a:t> NOA, spermatozoa </a:t>
            </a:r>
            <a:r>
              <a:rPr lang="en-US" dirty="0" err="1"/>
              <a:t>dapat</a:t>
            </a:r>
            <a:r>
              <a:rPr lang="en-US" dirty="0"/>
              <a:t> </a:t>
            </a:r>
            <a:r>
              <a:rPr lang="en-US" dirty="0" err="1"/>
              <a:t>ditemukan</a:t>
            </a:r>
            <a:r>
              <a:rPr lang="en-US" dirty="0"/>
              <a:t> </a:t>
            </a:r>
            <a:r>
              <a:rPr lang="en-US" dirty="0" err="1"/>
              <a:t>dan</a:t>
            </a:r>
            <a:r>
              <a:rPr lang="en-US" dirty="0"/>
              <a:t> </a:t>
            </a:r>
            <a:r>
              <a:rPr lang="en-US" dirty="0" err="1"/>
              <a:t>digunakan</a:t>
            </a:r>
            <a:r>
              <a:rPr lang="en-US" dirty="0"/>
              <a:t> </a:t>
            </a:r>
            <a:r>
              <a:rPr lang="en-US" dirty="0" err="1"/>
              <a:t>untuk</a:t>
            </a:r>
            <a:r>
              <a:rPr lang="en-US" dirty="0"/>
              <a:t> ICSI. </a:t>
            </a:r>
            <a:r>
              <a:rPr lang="en-US" dirty="0" err="1"/>
              <a:t>Pada</a:t>
            </a:r>
            <a:r>
              <a:rPr lang="en-US" dirty="0"/>
              <a:t> </a:t>
            </a:r>
            <a:r>
              <a:rPr lang="en-US" dirty="0" err="1"/>
              <a:t>kasus</a:t>
            </a:r>
            <a:r>
              <a:rPr lang="en-US" dirty="0"/>
              <a:t> </a:t>
            </a:r>
            <a:r>
              <a:rPr lang="en-US" dirty="0" err="1"/>
              <a:t>mikrodelesi</a:t>
            </a:r>
            <a:r>
              <a:rPr lang="en-US" dirty="0"/>
              <a:t> </a:t>
            </a:r>
            <a:r>
              <a:rPr lang="en-US" dirty="0" err="1"/>
              <a:t>komplit</a:t>
            </a:r>
            <a:r>
              <a:rPr lang="en-US" dirty="0"/>
              <a:t> </a:t>
            </a:r>
            <a:r>
              <a:rPr lang="en-US" dirty="0" err="1"/>
              <a:t>AZFa</a:t>
            </a:r>
            <a:r>
              <a:rPr lang="en-US" dirty="0"/>
              <a:t> and </a:t>
            </a:r>
            <a:r>
              <a:rPr lang="en-US" dirty="0" err="1"/>
              <a:t>AZFb</a:t>
            </a:r>
            <a:r>
              <a:rPr lang="en-US" dirty="0"/>
              <a:t>, </a:t>
            </a:r>
            <a:r>
              <a:rPr lang="en-US" dirty="0" err="1"/>
              <a:t>kecenderungan</a:t>
            </a:r>
            <a:r>
              <a:rPr lang="en-US" dirty="0"/>
              <a:t> </a:t>
            </a:r>
            <a:r>
              <a:rPr lang="en-US" dirty="0" err="1"/>
              <a:t>ditemukannya</a:t>
            </a:r>
            <a:r>
              <a:rPr lang="en-US" dirty="0"/>
              <a:t> </a:t>
            </a:r>
            <a:r>
              <a:rPr lang="en-US" dirty="0" err="1"/>
              <a:t>sperma</a:t>
            </a:r>
            <a:r>
              <a:rPr lang="en-US" dirty="0"/>
              <a:t> </a:t>
            </a:r>
            <a:r>
              <a:rPr lang="en-US" dirty="0" err="1"/>
              <a:t>adalah</a:t>
            </a:r>
            <a:r>
              <a:rPr lang="en-US" dirty="0"/>
              <a:t> nol. </a:t>
            </a:r>
            <a:r>
              <a:rPr lang="en-US" i="1" dirty="0"/>
              <a:t>Testicular sperm extraction </a:t>
            </a:r>
            <a:r>
              <a:rPr lang="en-US" dirty="0"/>
              <a:t>(TESE) </a:t>
            </a:r>
            <a:r>
              <a:rPr lang="en-US" dirty="0" err="1"/>
              <a:t>adalah</a:t>
            </a:r>
            <a:r>
              <a:rPr lang="en-US" dirty="0"/>
              <a:t> </a:t>
            </a:r>
            <a:r>
              <a:rPr lang="en-US" dirty="0" err="1"/>
              <a:t>teknik</a:t>
            </a:r>
            <a:r>
              <a:rPr lang="en-US" dirty="0"/>
              <a:t> </a:t>
            </a:r>
            <a:r>
              <a:rPr lang="en-US" dirty="0" err="1"/>
              <a:t>pilihan</a:t>
            </a:r>
            <a:r>
              <a:rPr lang="en-US" dirty="0"/>
              <a:t> </a:t>
            </a:r>
            <a:r>
              <a:rPr lang="en-US" dirty="0" err="1"/>
              <a:t>dan</a:t>
            </a:r>
            <a:r>
              <a:rPr lang="en-US" dirty="0"/>
              <a:t> </a:t>
            </a:r>
            <a:r>
              <a:rPr lang="en-US" dirty="0" err="1"/>
              <a:t>menunjukkan</a:t>
            </a:r>
            <a:r>
              <a:rPr lang="en-US" dirty="0"/>
              <a:t> </a:t>
            </a:r>
            <a:r>
              <a:rPr lang="en-US" dirty="0" err="1"/>
              <a:t>hasil</a:t>
            </a:r>
            <a:r>
              <a:rPr lang="en-US" dirty="0"/>
              <a:t> yang </a:t>
            </a:r>
            <a:r>
              <a:rPr lang="en-US" dirty="0" err="1"/>
              <a:t>baik</a:t>
            </a:r>
            <a:r>
              <a:rPr lang="en-US" dirty="0"/>
              <a:t>. </a:t>
            </a:r>
          </a:p>
          <a:p>
            <a:pPr algn="just"/>
            <a:r>
              <a:rPr lang="en-US" dirty="0">
                <a:solidFill>
                  <a:srgbClr val="FFFF00"/>
                </a:solidFill>
              </a:rPr>
              <a:t>2) </a:t>
            </a:r>
            <a:r>
              <a:rPr lang="en-US" dirty="0" err="1">
                <a:solidFill>
                  <a:srgbClr val="FFFF00"/>
                </a:solidFill>
              </a:rPr>
              <a:t>Varikokel</a:t>
            </a:r>
            <a:r>
              <a:rPr lang="en-US" dirty="0">
                <a:solidFill>
                  <a:srgbClr val="FFFF00"/>
                </a:solidFill>
              </a:rPr>
              <a:t> </a:t>
            </a:r>
          </a:p>
          <a:p>
            <a:r>
              <a:rPr lang="en-US" dirty="0"/>
              <a:t> </a:t>
            </a:r>
          </a:p>
          <a:p>
            <a:endParaRPr lang="en-US" dirty="0">
              <a:latin typeface="Arial Narrow" pitchFamily="34" charset="0"/>
            </a:endParaRPr>
          </a:p>
        </p:txBody>
      </p:sp>
      <p:pic>
        <p:nvPicPr>
          <p:cNvPr id="4" name="Picture 3" descr="D:\1. Data Nora\1. S1 kebidanan UNAND file kuliah\1. tutorial\tutorial blok 5A\Untitled.png"/>
          <p:cNvPicPr/>
          <p:nvPr/>
        </p:nvPicPr>
        <p:blipFill>
          <a:blip r:embed="rId2">
            <a:extLst>
              <a:ext uri="{28A0092B-C50C-407E-A947-70E740481C1C}">
                <a14:useLocalDpi xmlns:a14="http://schemas.microsoft.com/office/drawing/2010/main" val="0"/>
              </a:ext>
            </a:extLst>
          </a:blip>
          <a:srcRect/>
          <a:stretch>
            <a:fillRect/>
          </a:stretch>
        </p:blipFill>
        <p:spPr bwMode="auto">
          <a:xfrm>
            <a:off x="2471058" y="4422321"/>
            <a:ext cx="6858000" cy="2133600"/>
          </a:xfrm>
          <a:prstGeom prst="rect">
            <a:avLst/>
          </a:prstGeom>
          <a:noFill/>
          <a:ln>
            <a:noFill/>
          </a:ln>
        </p:spPr>
      </p:pic>
    </p:spTree>
    <p:extLst>
      <p:ext uri="{BB962C8B-B14F-4D97-AF65-F5344CB8AC3E}">
        <p14:creationId xmlns:p14="http://schemas.microsoft.com/office/powerpoint/2010/main" val="21255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FERTILITAS</a:t>
            </a:r>
            <a:endParaRPr lang="ko-KR" altLang="en-US" dirty="0"/>
          </a:p>
        </p:txBody>
      </p:sp>
      <p:sp>
        <p:nvSpPr>
          <p:cNvPr id="7" name="Content Placeholder 6"/>
          <p:cNvSpPr>
            <a:spLocks noGrp="1"/>
          </p:cNvSpPr>
          <p:nvPr>
            <p:ph idx="10"/>
          </p:nvPr>
        </p:nvSpPr>
        <p:spPr/>
        <p:txBody>
          <a:bodyPr/>
          <a:lstStyle/>
          <a:p>
            <a:pPr marL="285750" indent="-285750">
              <a:buFont typeface="Arial" panose="020B0604020202020204" pitchFamily="34" charset="0"/>
              <a:buChar char="•"/>
            </a:pPr>
            <a:r>
              <a:rPr lang="en-US" altLang="ko-KR" sz="1800" dirty="0" err="1"/>
              <a:t>Fertilitas</a:t>
            </a:r>
            <a:r>
              <a:rPr lang="en-US" altLang="ko-KR" sz="1800" dirty="0"/>
              <a:t> </a:t>
            </a:r>
            <a:r>
              <a:rPr lang="en-US" altLang="ko-KR" sz="1800" dirty="0" err="1"/>
              <a:t>adalah</a:t>
            </a:r>
            <a:r>
              <a:rPr lang="en-US" altLang="ko-KR" sz="1800" dirty="0"/>
              <a:t> </a:t>
            </a:r>
            <a:r>
              <a:rPr lang="en-US" altLang="ko-KR" sz="1800" dirty="0" err="1"/>
              <a:t>kemampuan</a:t>
            </a:r>
            <a:r>
              <a:rPr lang="en-US" altLang="ko-KR" sz="1800" dirty="0"/>
              <a:t> </a:t>
            </a:r>
            <a:r>
              <a:rPr lang="en-US" altLang="ko-KR" sz="1800" dirty="0" err="1"/>
              <a:t>seorang</a:t>
            </a:r>
            <a:r>
              <a:rPr lang="en-US" altLang="ko-KR" sz="1800" dirty="0"/>
              <a:t> </a:t>
            </a:r>
            <a:r>
              <a:rPr lang="en-US" altLang="ko-KR" sz="1800" dirty="0" err="1"/>
              <a:t>istri</a:t>
            </a:r>
            <a:r>
              <a:rPr lang="en-US" altLang="ko-KR" sz="1800" dirty="0"/>
              <a:t> </a:t>
            </a:r>
            <a:r>
              <a:rPr lang="en-US" altLang="ko-KR" sz="1800" dirty="0" err="1"/>
              <a:t>untuk</a:t>
            </a:r>
            <a:r>
              <a:rPr lang="en-US" altLang="ko-KR" sz="1800" dirty="0"/>
              <a:t> </a:t>
            </a:r>
            <a:r>
              <a:rPr lang="en-US" altLang="ko-KR" sz="1800" dirty="0" err="1"/>
              <a:t>menjadi</a:t>
            </a:r>
            <a:r>
              <a:rPr lang="en-US" altLang="ko-KR" sz="1800" dirty="0"/>
              <a:t> </a:t>
            </a:r>
            <a:r>
              <a:rPr lang="en-US" altLang="ko-KR" sz="1800" dirty="0" err="1"/>
              <a:t>hamil</a:t>
            </a:r>
            <a:r>
              <a:rPr lang="en-US" altLang="ko-KR" sz="1800" dirty="0"/>
              <a:t> dan </a:t>
            </a:r>
            <a:r>
              <a:rPr lang="en-US" altLang="ko-KR" sz="1800" dirty="0" err="1"/>
              <a:t>melahirkan</a:t>
            </a:r>
            <a:r>
              <a:rPr lang="en-US" altLang="ko-KR" sz="1800" dirty="0"/>
              <a:t> </a:t>
            </a:r>
            <a:r>
              <a:rPr lang="en-US" altLang="ko-KR" sz="1800" dirty="0" err="1"/>
              <a:t>anak</a:t>
            </a:r>
            <a:r>
              <a:rPr lang="en-US" altLang="ko-KR" sz="1800" dirty="0"/>
              <a:t> </a:t>
            </a:r>
            <a:r>
              <a:rPr lang="en-US" altLang="ko-KR" sz="1800" dirty="0" err="1"/>
              <a:t>hidup</a:t>
            </a:r>
            <a:r>
              <a:rPr lang="en-US" altLang="ko-KR" sz="1800" dirty="0"/>
              <a:t> oleh </a:t>
            </a:r>
            <a:r>
              <a:rPr lang="en-US" altLang="ko-KR" sz="1800" dirty="0" err="1"/>
              <a:t>suami</a:t>
            </a:r>
            <a:r>
              <a:rPr lang="en-US" altLang="ko-KR" sz="1800" dirty="0"/>
              <a:t> yang </a:t>
            </a:r>
            <a:r>
              <a:rPr lang="en-US" altLang="ko-KR" sz="1800" dirty="0" err="1"/>
              <a:t>mampumenghamilkannya</a:t>
            </a:r>
            <a:endParaRPr lang="en-US" altLang="ko-KR" sz="1800" dirty="0"/>
          </a:p>
          <a:p>
            <a:pPr marL="285750" indent="-285750">
              <a:buFont typeface="Arial" panose="020B0604020202020204" pitchFamily="34" charset="0"/>
              <a:buChar char="•"/>
            </a:pPr>
            <a:r>
              <a:rPr lang="en-US" altLang="ko-KR" sz="1800" dirty="0"/>
              <a:t>Jadi </a:t>
            </a:r>
            <a:r>
              <a:rPr lang="en-US" altLang="ko-KR" sz="1800" dirty="0" err="1"/>
              <a:t>fertilitas</a:t>
            </a:r>
            <a:r>
              <a:rPr lang="en-US" altLang="ko-KR" sz="1800" dirty="0"/>
              <a:t> </a:t>
            </a:r>
            <a:r>
              <a:rPr lang="en-US" altLang="ko-KR" sz="1800" dirty="0" err="1"/>
              <a:t>adalah</a:t>
            </a:r>
            <a:r>
              <a:rPr lang="en-US" altLang="ko-KR" sz="1800" dirty="0"/>
              <a:t> </a:t>
            </a:r>
            <a:r>
              <a:rPr lang="en-US" altLang="ko-KR" sz="1800" dirty="0" err="1"/>
              <a:t>fungsi</a:t>
            </a:r>
            <a:r>
              <a:rPr lang="en-US" altLang="ko-KR" sz="1800" dirty="0"/>
              <a:t> </a:t>
            </a:r>
            <a:r>
              <a:rPr lang="en-US" altLang="ko-KR" sz="1800" dirty="0" err="1"/>
              <a:t>satu</a:t>
            </a:r>
            <a:r>
              <a:rPr lang="en-US" altLang="ko-KR" sz="1800" dirty="0"/>
              <a:t> </a:t>
            </a:r>
            <a:r>
              <a:rPr lang="en-US" altLang="ko-KR" sz="1800" dirty="0" err="1"/>
              <a:t>pasangan</a:t>
            </a:r>
            <a:r>
              <a:rPr lang="en-US" altLang="ko-KR" sz="1800" dirty="0"/>
              <a:t> yang </a:t>
            </a:r>
            <a:r>
              <a:rPr lang="en-US" altLang="ko-KR" sz="1800" dirty="0" err="1"/>
              <a:t>sanggup</a:t>
            </a:r>
            <a:r>
              <a:rPr lang="en-US" altLang="ko-KR" sz="1800" dirty="0"/>
              <a:t> </a:t>
            </a:r>
            <a:r>
              <a:rPr lang="en-US" altLang="ko-KR" sz="1800" dirty="0" err="1"/>
              <a:t>menjadikan</a:t>
            </a:r>
            <a:r>
              <a:rPr lang="en-US" altLang="ko-KR" sz="1800" dirty="0"/>
              <a:t> </a:t>
            </a:r>
            <a:r>
              <a:rPr lang="en-US" altLang="ko-KR" sz="1800" dirty="0" err="1"/>
              <a:t>kehamilan</a:t>
            </a:r>
            <a:r>
              <a:rPr lang="en-US" altLang="ko-KR" sz="1800" dirty="0"/>
              <a:t> dan </a:t>
            </a:r>
            <a:r>
              <a:rPr lang="en-US" altLang="ko-KR" sz="1800" dirty="0" err="1"/>
              <a:t>kelahiran</a:t>
            </a:r>
            <a:r>
              <a:rPr lang="en-US" altLang="ko-KR" sz="1800" dirty="0"/>
              <a:t> </a:t>
            </a:r>
            <a:r>
              <a:rPr lang="en-US" altLang="ko-KR" sz="1800" dirty="0" err="1"/>
              <a:t>anak</a:t>
            </a:r>
            <a:r>
              <a:rPr lang="en-US" altLang="ko-KR" sz="1800" dirty="0"/>
              <a:t> </a:t>
            </a:r>
            <a:r>
              <a:rPr lang="en-US" altLang="ko-KR" sz="1800" dirty="0" err="1"/>
              <a:t>hidup</a:t>
            </a:r>
            <a:endParaRPr lang="en-US" altLang="ko-KR" sz="1800" dirty="0"/>
          </a:p>
          <a:p>
            <a:pPr marL="285750" indent="-285750">
              <a:buFont typeface="Arial" panose="020B0604020202020204" pitchFamily="34" charset="0"/>
              <a:buChar char="•"/>
            </a:pPr>
            <a:r>
              <a:rPr lang="en-US" altLang="ko-KR" sz="1800" dirty="0"/>
              <a:t>Riwayat </a:t>
            </a:r>
            <a:r>
              <a:rPr lang="en-US" altLang="ko-KR" sz="1800" dirty="0" err="1"/>
              <a:t>fertilitas</a:t>
            </a:r>
            <a:r>
              <a:rPr lang="en-US" altLang="ko-KR" sz="1800" dirty="0"/>
              <a:t> </a:t>
            </a:r>
            <a:r>
              <a:rPr lang="en-US" altLang="ko-KR" sz="1800" dirty="0" err="1"/>
              <a:t>sebelumnya</a:t>
            </a:r>
            <a:r>
              <a:rPr lang="en-US" altLang="ko-KR" sz="1800" dirty="0"/>
              <a:t> </a:t>
            </a:r>
            <a:r>
              <a:rPr lang="en-US" altLang="ko-KR" sz="1800" dirty="0" err="1"/>
              <a:t>sama</a:t>
            </a:r>
            <a:r>
              <a:rPr lang="en-US" altLang="ko-KR" sz="1800" dirty="0"/>
              <a:t> </a:t>
            </a:r>
            <a:r>
              <a:rPr lang="en-US" altLang="ko-KR" sz="1800" dirty="0" err="1"/>
              <a:t>sekali</a:t>
            </a:r>
            <a:r>
              <a:rPr lang="en-US" altLang="ko-KR" sz="1800" dirty="0"/>
              <a:t> </a:t>
            </a:r>
            <a:r>
              <a:rPr lang="en-US" altLang="ko-KR" sz="1800" dirty="0" err="1"/>
              <a:t>tidak</a:t>
            </a:r>
            <a:r>
              <a:rPr lang="en-US" altLang="ko-KR" sz="1800" dirty="0"/>
              <a:t> </a:t>
            </a:r>
            <a:r>
              <a:rPr lang="en-US" altLang="ko-KR" sz="1800" dirty="0" err="1"/>
              <a:t>menjaminfertilitas</a:t>
            </a:r>
            <a:r>
              <a:rPr lang="en-US" altLang="ko-KR" sz="1800" dirty="0"/>
              <a:t> </a:t>
            </a:r>
            <a:r>
              <a:rPr lang="en-US" altLang="ko-KR" sz="1800" dirty="0" err="1"/>
              <a:t>dikmenudian</a:t>
            </a:r>
            <a:r>
              <a:rPr lang="en-US" altLang="ko-KR" sz="1800" dirty="0"/>
              <a:t> </a:t>
            </a:r>
            <a:r>
              <a:rPr lang="en-US" altLang="ko-KR" sz="1800" dirty="0" err="1"/>
              <a:t>hari</a:t>
            </a:r>
            <a:r>
              <a:rPr lang="en-US" altLang="ko-KR" sz="1800" dirty="0"/>
              <a:t>, </a:t>
            </a:r>
            <a:r>
              <a:rPr lang="en-US" altLang="ko-KR" sz="1800" dirty="0" err="1"/>
              <a:t>baik</a:t>
            </a:r>
            <a:r>
              <a:rPr lang="en-US" altLang="ko-KR" sz="1800" dirty="0"/>
              <a:t> </a:t>
            </a:r>
            <a:r>
              <a:rPr lang="en-US" altLang="ko-KR" sz="1800" dirty="0" err="1"/>
              <a:t>pasangan</a:t>
            </a:r>
            <a:r>
              <a:rPr lang="en-US" altLang="ko-KR" sz="1800" dirty="0"/>
              <a:t> </a:t>
            </a:r>
            <a:r>
              <a:rPr lang="en-US" altLang="ko-KR" sz="1800" dirty="0" err="1"/>
              <a:t>itu</a:t>
            </a:r>
            <a:r>
              <a:rPr lang="en-US" altLang="ko-KR" sz="1800" dirty="0"/>
              <a:t> </a:t>
            </a:r>
            <a:r>
              <a:rPr lang="en-US" altLang="ko-KR" sz="1800" dirty="0" err="1"/>
              <a:t>sendiri</a:t>
            </a:r>
            <a:r>
              <a:rPr lang="en-US" altLang="ko-KR" sz="1800" dirty="0"/>
              <a:t> </a:t>
            </a:r>
            <a:r>
              <a:rPr lang="en-US" altLang="ko-KR" sz="1800" dirty="0" err="1"/>
              <a:t>maupun</a:t>
            </a:r>
            <a:r>
              <a:rPr lang="en-US" altLang="ko-KR" sz="1800" dirty="0"/>
              <a:t> </a:t>
            </a:r>
            <a:r>
              <a:rPr lang="en-US" altLang="ko-KR" sz="1800" dirty="0" err="1"/>
              <a:t>belainan</a:t>
            </a:r>
            <a:r>
              <a:rPr lang="en-US" altLang="ko-KR" sz="1800" dirty="0"/>
              <a:t> </a:t>
            </a:r>
            <a:r>
              <a:rPr lang="en-US" altLang="ko-KR" sz="1800" dirty="0" err="1"/>
              <a:t>pasangan</a:t>
            </a:r>
            <a:endParaRPr lang="ko-KR" altLang="en-US" sz="1800" dirty="0"/>
          </a:p>
        </p:txBody>
      </p:sp>
    </p:spTree>
    <p:extLst>
      <p:ext uri="{BB962C8B-B14F-4D97-AF65-F5344CB8AC3E}">
        <p14:creationId xmlns:p14="http://schemas.microsoft.com/office/powerpoint/2010/main" val="89176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a:t>
            </a:r>
          </a:p>
        </p:txBody>
      </p:sp>
      <p:sp>
        <p:nvSpPr>
          <p:cNvPr id="2" name="Content Placeholder 1"/>
          <p:cNvSpPr>
            <a:spLocks noGrp="1"/>
          </p:cNvSpPr>
          <p:nvPr>
            <p:ph idx="1"/>
          </p:nvPr>
        </p:nvSpPr>
        <p:spPr>
          <a:xfrm>
            <a:off x="1600200" y="152400"/>
            <a:ext cx="8991600" cy="6248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pPr lvl="0" algn="just"/>
            <a:r>
              <a:rPr lang="en-US" dirty="0">
                <a:solidFill>
                  <a:srgbClr val="FFFF00"/>
                </a:solidFill>
              </a:rPr>
              <a:t>3) </a:t>
            </a:r>
            <a:r>
              <a:rPr lang="en-US" dirty="0" err="1">
                <a:solidFill>
                  <a:srgbClr val="FFFF00"/>
                </a:solidFill>
              </a:rPr>
              <a:t>Hipogonadisme</a:t>
            </a:r>
            <a:r>
              <a:rPr lang="en-US" dirty="0">
                <a:solidFill>
                  <a:srgbClr val="FFFF00"/>
                </a:solidFill>
              </a:rPr>
              <a:t> </a:t>
            </a:r>
          </a:p>
          <a:p>
            <a:pPr algn="just"/>
            <a:r>
              <a:rPr lang="en-US" dirty="0" err="1"/>
              <a:t>Defisiensi</a:t>
            </a:r>
            <a:r>
              <a:rPr lang="en-US" dirty="0"/>
              <a:t> </a:t>
            </a:r>
            <a:r>
              <a:rPr lang="en-US" dirty="0" err="1"/>
              <a:t>endokrin</a:t>
            </a:r>
            <a:r>
              <a:rPr lang="en-US" dirty="0"/>
              <a:t> </a:t>
            </a:r>
            <a:r>
              <a:rPr lang="en-US" dirty="0" err="1"/>
              <a:t>dapat</a:t>
            </a:r>
            <a:r>
              <a:rPr lang="en-US" dirty="0"/>
              <a:t> </a:t>
            </a:r>
            <a:r>
              <a:rPr lang="en-US" dirty="0" err="1"/>
              <a:t>mengakibatkan</a:t>
            </a:r>
            <a:r>
              <a:rPr lang="en-US" dirty="0"/>
              <a:t> </a:t>
            </a:r>
            <a:r>
              <a:rPr lang="en-US" dirty="0" err="1"/>
              <a:t>rendahnya</a:t>
            </a:r>
            <a:r>
              <a:rPr lang="en-US" dirty="0"/>
              <a:t> spermatogenesis </a:t>
            </a:r>
            <a:r>
              <a:rPr lang="en-US" dirty="0" err="1"/>
              <a:t>dan</a:t>
            </a:r>
            <a:r>
              <a:rPr lang="en-US" dirty="0"/>
              <a:t> </a:t>
            </a:r>
            <a:r>
              <a:rPr lang="en-US" dirty="0" err="1"/>
              <a:t>rendahnya</a:t>
            </a:r>
            <a:r>
              <a:rPr lang="en-US" dirty="0"/>
              <a:t> </a:t>
            </a:r>
            <a:r>
              <a:rPr lang="en-US" dirty="0" err="1"/>
              <a:t>sekresi</a:t>
            </a:r>
            <a:r>
              <a:rPr lang="en-US" dirty="0"/>
              <a:t> </a:t>
            </a:r>
            <a:r>
              <a:rPr lang="en-US" dirty="0" err="1"/>
              <a:t>testosteron</a:t>
            </a:r>
            <a:r>
              <a:rPr lang="en-US" dirty="0"/>
              <a:t> </a:t>
            </a:r>
            <a:r>
              <a:rPr lang="en-US" dirty="0" err="1"/>
              <a:t>karena</a:t>
            </a:r>
            <a:r>
              <a:rPr lang="en-US" dirty="0"/>
              <a:t> </a:t>
            </a:r>
            <a:r>
              <a:rPr lang="en-US" dirty="0" err="1"/>
              <a:t>rendahnya</a:t>
            </a:r>
            <a:r>
              <a:rPr lang="en-US" dirty="0"/>
              <a:t> </a:t>
            </a:r>
            <a:r>
              <a:rPr lang="en-US" dirty="0" err="1"/>
              <a:t>sekresi</a:t>
            </a:r>
            <a:r>
              <a:rPr lang="en-US" dirty="0"/>
              <a:t> LH </a:t>
            </a:r>
            <a:r>
              <a:rPr lang="en-US" dirty="0" err="1"/>
              <a:t>dan</a:t>
            </a:r>
            <a:r>
              <a:rPr lang="en-US" dirty="0"/>
              <a:t> FSH. </a:t>
            </a:r>
            <a:r>
              <a:rPr lang="en-US" dirty="0" err="1"/>
              <a:t>Setelah</a:t>
            </a:r>
            <a:r>
              <a:rPr lang="en-US" dirty="0"/>
              <a:t> </a:t>
            </a:r>
            <a:r>
              <a:rPr lang="en-US" dirty="0" err="1"/>
              <a:t>mengeksklusi</a:t>
            </a:r>
            <a:r>
              <a:rPr lang="en-US" dirty="0"/>
              <a:t> </a:t>
            </a:r>
            <a:r>
              <a:rPr lang="en-US" dirty="0" err="1"/>
              <a:t>bentuk</a:t>
            </a:r>
            <a:r>
              <a:rPr lang="en-US" dirty="0"/>
              <a:t> </a:t>
            </a:r>
            <a:r>
              <a:rPr lang="en-US" dirty="0" err="1"/>
              <a:t>sekunder</a:t>
            </a:r>
            <a:r>
              <a:rPr lang="en-US" dirty="0"/>
              <a:t> (</a:t>
            </a:r>
            <a:r>
              <a:rPr lang="en-US" dirty="0" err="1"/>
              <a:t>obat</a:t>
            </a:r>
            <a:r>
              <a:rPr lang="en-US" dirty="0"/>
              <a:t>, </a:t>
            </a:r>
            <a:r>
              <a:rPr lang="en-US" dirty="0" err="1"/>
              <a:t>hormon</a:t>
            </a:r>
            <a:r>
              <a:rPr lang="en-US" dirty="0"/>
              <a:t>, tumor), </a:t>
            </a:r>
            <a:r>
              <a:rPr lang="en-US" dirty="0" err="1"/>
              <a:t>pilihan</a:t>
            </a:r>
            <a:r>
              <a:rPr lang="en-US" dirty="0"/>
              <a:t> </a:t>
            </a:r>
            <a:r>
              <a:rPr lang="en-US" dirty="0" err="1"/>
              <a:t>terapi</a:t>
            </a:r>
            <a:r>
              <a:rPr lang="en-US" dirty="0"/>
              <a:t> </a:t>
            </a:r>
            <a:r>
              <a:rPr lang="en-US" dirty="0" err="1"/>
              <a:t>tergantung</a:t>
            </a:r>
            <a:r>
              <a:rPr lang="en-US" dirty="0"/>
              <a:t> </a:t>
            </a:r>
            <a:r>
              <a:rPr lang="en-US" dirty="0" err="1"/>
              <a:t>dari</a:t>
            </a:r>
            <a:r>
              <a:rPr lang="en-US" dirty="0"/>
              <a:t> </a:t>
            </a:r>
            <a:r>
              <a:rPr lang="en-US" dirty="0" err="1"/>
              <a:t>tujuan</a:t>
            </a:r>
            <a:r>
              <a:rPr lang="en-US" dirty="0"/>
              <a:t> </a:t>
            </a:r>
            <a:r>
              <a:rPr lang="en-US" dirty="0" err="1"/>
              <a:t>terapi</a:t>
            </a:r>
            <a:r>
              <a:rPr lang="en-US" dirty="0"/>
              <a:t> </a:t>
            </a:r>
            <a:r>
              <a:rPr lang="en-US" dirty="0" err="1"/>
              <a:t>apakah</a:t>
            </a:r>
            <a:r>
              <a:rPr lang="en-US" dirty="0"/>
              <a:t> </a:t>
            </a:r>
            <a:r>
              <a:rPr lang="en-US" dirty="0" err="1"/>
              <a:t>untuk</a:t>
            </a:r>
            <a:r>
              <a:rPr lang="en-US" dirty="0"/>
              <a:t> </a:t>
            </a:r>
            <a:r>
              <a:rPr lang="en-US" dirty="0" err="1"/>
              <a:t>mencapai</a:t>
            </a:r>
            <a:r>
              <a:rPr lang="en-US" dirty="0"/>
              <a:t> </a:t>
            </a:r>
            <a:r>
              <a:rPr lang="en-US" dirty="0" err="1"/>
              <a:t>tingkat</a:t>
            </a:r>
            <a:r>
              <a:rPr lang="en-US" dirty="0"/>
              <a:t> androgen yang normal </a:t>
            </a:r>
            <a:r>
              <a:rPr lang="en-US" dirty="0" err="1"/>
              <a:t>atau</a:t>
            </a:r>
            <a:r>
              <a:rPr lang="en-US" dirty="0"/>
              <a:t> </a:t>
            </a:r>
            <a:r>
              <a:rPr lang="en-US" dirty="0" err="1"/>
              <a:t>mencapai</a:t>
            </a:r>
            <a:r>
              <a:rPr lang="en-US" dirty="0"/>
              <a:t> </a:t>
            </a:r>
            <a:r>
              <a:rPr lang="en-US" dirty="0" err="1"/>
              <a:t>fertilitas</a:t>
            </a:r>
            <a:r>
              <a:rPr lang="en-US" dirty="0"/>
              <a:t>. </a:t>
            </a:r>
            <a:r>
              <a:rPr lang="en-US" dirty="0" err="1"/>
              <a:t>Stimulasi</a:t>
            </a:r>
            <a:r>
              <a:rPr lang="en-US" dirty="0"/>
              <a:t> </a:t>
            </a:r>
            <a:r>
              <a:rPr lang="en-US" dirty="0" err="1"/>
              <a:t>produksi</a:t>
            </a:r>
            <a:r>
              <a:rPr lang="en-US" dirty="0"/>
              <a:t> </a:t>
            </a:r>
            <a:r>
              <a:rPr lang="en-US" dirty="0" err="1"/>
              <a:t>sperma</a:t>
            </a:r>
            <a:r>
              <a:rPr lang="en-US" dirty="0"/>
              <a:t> </a:t>
            </a:r>
            <a:r>
              <a:rPr lang="en-US" dirty="0" err="1"/>
              <a:t>membutuhkan</a:t>
            </a:r>
            <a:r>
              <a:rPr lang="en-US" dirty="0"/>
              <a:t> </a:t>
            </a:r>
            <a:r>
              <a:rPr lang="en-US" dirty="0" err="1"/>
              <a:t>penatalaksanaan</a:t>
            </a:r>
            <a:r>
              <a:rPr lang="en-US" dirty="0"/>
              <a:t> </a:t>
            </a:r>
            <a:r>
              <a:rPr lang="en-US" dirty="0" err="1"/>
              <a:t>dengan</a:t>
            </a:r>
            <a:r>
              <a:rPr lang="en-US" dirty="0"/>
              <a:t> </a:t>
            </a:r>
            <a:r>
              <a:rPr lang="en-US" i="1" dirty="0"/>
              <a:t>human chorionic </a:t>
            </a:r>
            <a:r>
              <a:rPr lang="en-US" i="1" dirty="0" err="1"/>
              <a:t>gonadotrophin</a:t>
            </a:r>
            <a:r>
              <a:rPr lang="en-US" i="1" dirty="0"/>
              <a:t> </a:t>
            </a:r>
            <a:r>
              <a:rPr lang="en-US" dirty="0"/>
              <a:t>(</a:t>
            </a:r>
            <a:r>
              <a:rPr lang="en-US" dirty="0" err="1"/>
              <a:t>hCG</a:t>
            </a:r>
            <a:r>
              <a:rPr lang="en-US" dirty="0"/>
              <a:t>) yang </a:t>
            </a:r>
            <a:r>
              <a:rPr lang="en-US" dirty="0" err="1"/>
              <a:t>dikombinasikan</a:t>
            </a:r>
            <a:r>
              <a:rPr lang="en-US" dirty="0"/>
              <a:t> </a:t>
            </a:r>
            <a:r>
              <a:rPr lang="en-US" dirty="0" err="1"/>
              <a:t>dengan</a:t>
            </a:r>
            <a:r>
              <a:rPr lang="en-US" dirty="0"/>
              <a:t> FSH </a:t>
            </a:r>
            <a:r>
              <a:rPr lang="en-US" dirty="0" err="1"/>
              <a:t>rekombinan</a:t>
            </a:r>
            <a:r>
              <a:rPr lang="en-US" dirty="0"/>
              <a:t>. </a:t>
            </a:r>
            <a:r>
              <a:rPr lang="en-US" dirty="0" err="1"/>
              <a:t>Jika</a:t>
            </a:r>
            <a:r>
              <a:rPr lang="en-US" dirty="0"/>
              <a:t> </a:t>
            </a:r>
            <a:r>
              <a:rPr lang="en-US" dirty="0" err="1"/>
              <a:t>kelainan</a:t>
            </a:r>
            <a:r>
              <a:rPr lang="en-US" dirty="0"/>
              <a:t> </a:t>
            </a:r>
            <a:r>
              <a:rPr lang="en-US" dirty="0" err="1"/>
              <a:t>hipogonadism</a:t>
            </a:r>
            <a:r>
              <a:rPr lang="en-US" dirty="0"/>
              <a:t> </a:t>
            </a:r>
            <a:r>
              <a:rPr lang="en-US" dirty="0" err="1"/>
              <a:t>hipogonadotropik</a:t>
            </a:r>
            <a:r>
              <a:rPr lang="en-US" dirty="0"/>
              <a:t> </a:t>
            </a:r>
            <a:r>
              <a:rPr lang="en-US" dirty="0" err="1"/>
              <a:t>berasal</a:t>
            </a:r>
            <a:r>
              <a:rPr lang="en-US" dirty="0"/>
              <a:t> </a:t>
            </a:r>
            <a:r>
              <a:rPr lang="en-US" dirty="0" err="1"/>
              <a:t>dari</a:t>
            </a:r>
            <a:r>
              <a:rPr lang="en-US" dirty="0"/>
              <a:t> </a:t>
            </a:r>
            <a:r>
              <a:rPr lang="en-US" dirty="0" err="1"/>
              <a:t>hipotalamus</a:t>
            </a:r>
            <a:r>
              <a:rPr lang="en-US" dirty="0"/>
              <a:t>, </a:t>
            </a:r>
            <a:r>
              <a:rPr lang="en-US" dirty="0" err="1"/>
              <a:t>terapi</a:t>
            </a:r>
            <a:r>
              <a:rPr lang="en-US" dirty="0"/>
              <a:t> </a:t>
            </a:r>
            <a:r>
              <a:rPr lang="en-US" dirty="0" err="1"/>
              <a:t>alternatif</a:t>
            </a:r>
            <a:r>
              <a:rPr lang="en-US" dirty="0"/>
              <a:t> </a:t>
            </a:r>
            <a:r>
              <a:rPr lang="en-US" dirty="0" err="1"/>
              <a:t>dari</a:t>
            </a:r>
            <a:r>
              <a:rPr lang="en-US" dirty="0"/>
              <a:t> </a:t>
            </a:r>
            <a:r>
              <a:rPr lang="en-US" dirty="0" err="1"/>
              <a:t>pemberian</a:t>
            </a:r>
            <a:r>
              <a:rPr lang="en-US" dirty="0"/>
              <a:t> </a:t>
            </a:r>
            <a:r>
              <a:rPr lang="en-US" dirty="0" err="1"/>
              <a:t>hCG</a:t>
            </a:r>
            <a:r>
              <a:rPr lang="en-US" dirty="0"/>
              <a:t> </a:t>
            </a:r>
            <a:r>
              <a:rPr lang="en-US" dirty="0" err="1"/>
              <a:t>adalah</a:t>
            </a:r>
            <a:r>
              <a:rPr lang="en-US" dirty="0"/>
              <a:t> </a:t>
            </a:r>
            <a:r>
              <a:rPr lang="en-US" dirty="0" err="1"/>
              <a:t>terapi</a:t>
            </a:r>
            <a:r>
              <a:rPr lang="en-US" dirty="0"/>
              <a:t> </a:t>
            </a:r>
            <a:r>
              <a:rPr lang="en-US" dirty="0" err="1"/>
              <a:t>dengan</a:t>
            </a:r>
            <a:r>
              <a:rPr lang="en-US" dirty="0"/>
              <a:t> </a:t>
            </a:r>
            <a:r>
              <a:rPr lang="en-US" dirty="0" err="1"/>
              <a:t>GnRH</a:t>
            </a:r>
            <a:r>
              <a:rPr lang="en-US" dirty="0"/>
              <a:t> </a:t>
            </a:r>
            <a:r>
              <a:rPr lang="en-US" dirty="0" err="1"/>
              <a:t>pulsatil</a:t>
            </a:r>
            <a:r>
              <a:rPr lang="en-US" dirty="0"/>
              <a:t>. </a:t>
            </a:r>
            <a:r>
              <a:rPr lang="en-US" dirty="0" err="1"/>
              <a:t>Pada</a:t>
            </a:r>
            <a:r>
              <a:rPr lang="en-US" dirty="0"/>
              <a:t> </a:t>
            </a:r>
            <a:r>
              <a:rPr lang="en-US" dirty="0" err="1"/>
              <a:t>pasien</a:t>
            </a:r>
            <a:r>
              <a:rPr lang="en-US" dirty="0"/>
              <a:t> </a:t>
            </a:r>
            <a:r>
              <a:rPr lang="en-US" dirty="0" err="1"/>
              <a:t>dengan</a:t>
            </a:r>
            <a:r>
              <a:rPr lang="en-US" dirty="0"/>
              <a:t> </a:t>
            </a:r>
            <a:r>
              <a:rPr lang="en-US" dirty="0" err="1"/>
              <a:t>hipogonadism</a:t>
            </a:r>
            <a:r>
              <a:rPr lang="en-US" dirty="0"/>
              <a:t> yang </a:t>
            </a:r>
            <a:r>
              <a:rPr lang="en-US" dirty="0" err="1"/>
              <a:t>terjadi</a:t>
            </a:r>
            <a:r>
              <a:rPr lang="en-US" dirty="0"/>
              <a:t> </a:t>
            </a:r>
            <a:r>
              <a:rPr lang="en-US" dirty="0" err="1"/>
              <a:t>sebelum</a:t>
            </a:r>
            <a:r>
              <a:rPr lang="en-US" dirty="0"/>
              <a:t> </a:t>
            </a:r>
            <a:r>
              <a:rPr lang="en-US" dirty="0" err="1"/>
              <a:t>pubertas</a:t>
            </a:r>
            <a:r>
              <a:rPr lang="en-US" dirty="0"/>
              <a:t> </a:t>
            </a:r>
            <a:r>
              <a:rPr lang="en-US" dirty="0" err="1"/>
              <a:t>dan</a:t>
            </a:r>
            <a:r>
              <a:rPr lang="en-US" dirty="0"/>
              <a:t> </a:t>
            </a:r>
            <a:r>
              <a:rPr lang="en-US" dirty="0" err="1"/>
              <a:t>belum</a:t>
            </a:r>
            <a:r>
              <a:rPr lang="en-US" dirty="0"/>
              <a:t> </a:t>
            </a:r>
            <a:r>
              <a:rPr lang="en-US" dirty="0" err="1"/>
              <a:t>diterapi</a:t>
            </a:r>
            <a:r>
              <a:rPr lang="en-US" dirty="0"/>
              <a:t> </a:t>
            </a:r>
            <a:r>
              <a:rPr lang="en-US" dirty="0" err="1"/>
              <a:t>dengan</a:t>
            </a:r>
            <a:r>
              <a:rPr lang="en-US" dirty="0"/>
              <a:t> gonadotropin </a:t>
            </a:r>
            <a:r>
              <a:rPr lang="en-US" dirty="0" err="1"/>
              <a:t>atau</a:t>
            </a:r>
            <a:r>
              <a:rPr lang="en-US" dirty="0"/>
              <a:t> </a:t>
            </a:r>
            <a:r>
              <a:rPr lang="en-US" dirty="0" err="1"/>
              <a:t>GnRH</a:t>
            </a:r>
            <a:r>
              <a:rPr lang="en-US" dirty="0"/>
              <a:t>, </a:t>
            </a:r>
            <a:r>
              <a:rPr lang="en-US" dirty="0" err="1"/>
              <a:t>terapi</a:t>
            </a:r>
            <a:r>
              <a:rPr lang="en-US" dirty="0"/>
              <a:t> 1-2 </a:t>
            </a:r>
            <a:r>
              <a:rPr lang="en-US" dirty="0" err="1"/>
              <a:t>tahun</a:t>
            </a:r>
            <a:r>
              <a:rPr lang="en-US" dirty="0"/>
              <a:t> </a:t>
            </a:r>
            <a:r>
              <a:rPr lang="en-US" dirty="0" err="1"/>
              <a:t>diperlukan</a:t>
            </a:r>
            <a:r>
              <a:rPr lang="en-US" dirty="0"/>
              <a:t> </a:t>
            </a:r>
            <a:r>
              <a:rPr lang="en-US" dirty="0" err="1"/>
              <a:t>untuk</a:t>
            </a:r>
            <a:r>
              <a:rPr lang="en-US" dirty="0"/>
              <a:t> </a:t>
            </a:r>
            <a:r>
              <a:rPr lang="en-US" dirty="0" err="1"/>
              <a:t>mencapai</a:t>
            </a:r>
            <a:r>
              <a:rPr lang="en-US" dirty="0"/>
              <a:t> </a:t>
            </a:r>
            <a:r>
              <a:rPr lang="en-US" dirty="0" err="1"/>
              <a:t>produksi</a:t>
            </a:r>
            <a:r>
              <a:rPr lang="en-US" dirty="0"/>
              <a:t> </a:t>
            </a:r>
            <a:r>
              <a:rPr lang="en-US" dirty="0" err="1"/>
              <a:t>sperma</a:t>
            </a:r>
            <a:r>
              <a:rPr lang="en-US" dirty="0"/>
              <a:t> yang optimal.</a:t>
            </a:r>
          </a:p>
          <a:p>
            <a:pPr lvl="0" algn="just"/>
            <a:r>
              <a:rPr lang="en-US" dirty="0">
                <a:solidFill>
                  <a:srgbClr val="FFFF00"/>
                </a:solidFill>
              </a:rPr>
              <a:t>4) </a:t>
            </a:r>
            <a:r>
              <a:rPr lang="en-US" dirty="0" err="1">
                <a:solidFill>
                  <a:srgbClr val="FFFF00"/>
                </a:solidFill>
              </a:rPr>
              <a:t>Idiopatik</a:t>
            </a:r>
            <a:r>
              <a:rPr lang="en-US" dirty="0">
                <a:solidFill>
                  <a:srgbClr val="FFFF00"/>
                </a:solidFill>
              </a:rPr>
              <a:t> </a:t>
            </a:r>
          </a:p>
          <a:p>
            <a:pPr algn="just"/>
            <a:r>
              <a:rPr lang="en-US" dirty="0">
                <a:solidFill>
                  <a:srgbClr val="FFFF00"/>
                </a:solidFill>
              </a:rPr>
              <a:t> </a:t>
            </a:r>
            <a:r>
              <a:rPr lang="en-US" dirty="0" err="1">
                <a:solidFill>
                  <a:srgbClr val="FFFF00"/>
                </a:solidFill>
              </a:rPr>
              <a:t>Terapi</a:t>
            </a:r>
            <a:r>
              <a:rPr lang="en-US" dirty="0">
                <a:solidFill>
                  <a:srgbClr val="FFFF00"/>
                </a:solidFill>
              </a:rPr>
              <a:t> </a:t>
            </a:r>
            <a:r>
              <a:rPr lang="en-US" dirty="0" err="1">
                <a:solidFill>
                  <a:srgbClr val="FFFF00"/>
                </a:solidFill>
              </a:rPr>
              <a:t>empiris</a:t>
            </a:r>
            <a:r>
              <a:rPr lang="en-US" dirty="0">
                <a:solidFill>
                  <a:srgbClr val="FFFF00"/>
                </a:solidFill>
              </a:rPr>
              <a:t> </a:t>
            </a:r>
          </a:p>
          <a:p>
            <a:pPr algn="just"/>
            <a:r>
              <a:rPr lang="en-US" dirty="0" err="1"/>
              <a:t>Terapi</a:t>
            </a:r>
            <a:r>
              <a:rPr lang="en-US" dirty="0"/>
              <a:t> </a:t>
            </a:r>
            <a:r>
              <a:rPr lang="en-US" dirty="0" err="1"/>
              <a:t>medisinalis</a:t>
            </a:r>
            <a:r>
              <a:rPr lang="en-US" dirty="0"/>
              <a:t> </a:t>
            </a:r>
            <a:r>
              <a:rPr lang="en-US" dirty="0" err="1"/>
              <a:t>terbukti</a:t>
            </a:r>
            <a:r>
              <a:rPr lang="en-US" dirty="0"/>
              <a:t> </a:t>
            </a:r>
            <a:r>
              <a:rPr lang="en-US" dirty="0" err="1"/>
              <a:t>efektif</a:t>
            </a:r>
            <a:r>
              <a:rPr lang="en-US" dirty="0"/>
              <a:t> </a:t>
            </a:r>
            <a:r>
              <a:rPr lang="en-US" dirty="0" err="1"/>
              <a:t>pada</a:t>
            </a:r>
            <a:r>
              <a:rPr lang="en-US" dirty="0"/>
              <a:t> </a:t>
            </a:r>
            <a:r>
              <a:rPr lang="en-US" dirty="0" err="1"/>
              <a:t>kasus</a:t>
            </a:r>
            <a:r>
              <a:rPr lang="en-US" dirty="0"/>
              <a:t> </a:t>
            </a:r>
            <a:r>
              <a:rPr lang="en-US" dirty="0" err="1"/>
              <a:t>kelainan</a:t>
            </a:r>
            <a:r>
              <a:rPr lang="en-US" dirty="0"/>
              <a:t> </a:t>
            </a:r>
            <a:r>
              <a:rPr lang="en-US" dirty="0" err="1"/>
              <a:t>endokrin</a:t>
            </a:r>
            <a:r>
              <a:rPr lang="en-US" dirty="0"/>
              <a:t>, </a:t>
            </a:r>
            <a:r>
              <a:rPr lang="en-US" dirty="0" err="1"/>
              <a:t>seperti</a:t>
            </a:r>
            <a:r>
              <a:rPr lang="en-US" dirty="0"/>
              <a:t> </a:t>
            </a:r>
            <a:r>
              <a:rPr lang="en-US" dirty="0" err="1"/>
              <a:t>hiperprolaktinemia</a:t>
            </a:r>
            <a:r>
              <a:rPr lang="en-US" dirty="0"/>
              <a:t>, </a:t>
            </a:r>
            <a:r>
              <a:rPr lang="en-US" dirty="0" err="1"/>
              <a:t>hipotiroidisme</a:t>
            </a:r>
            <a:r>
              <a:rPr lang="en-US" dirty="0"/>
              <a:t>, </a:t>
            </a:r>
            <a:r>
              <a:rPr lang="en-US" dirty="0" err="1"/>
              <a:t>atau</a:t>
            </a:r>
            <a:r>
              <a:rPr lang="en-US" dirty="0"/>
              <a:t> </a:t>
            </a:r>
            <a:r>
              <a:rPr lang="en-US" dirty="0" err="1"/>
              <a:t>hiperplasia</a:t>
            </a:r>
            <a:r>
              <a:rPr lang="en-US" dirty="0"/>
              <a:t> adrenal </a:t>
            </a:r>
            <a:r>
              <a:rPr lang="en-US" dirty="0" err="1"/>
              <a:t>kongenital</a:t>
            </a:r>
            <a:r>
              <a:rPr lang="en-US" dirty="0"/>
              <a:t>. </a:t>
            </a:r>
            <a:r>
              <a:rPr lang="en-US" dirty="0" err="1"/>
              <a:t>Kelainan</a:t>
            </a:r>
            <a:r>
              <a:rPr lang="en-US" dirty="0"/>
              <a:t> </a:t>
            </a:r>
            <a:r>
              <a:rPr lang="en-US" dirty="0" err="1"/>
              <a:t>hipogonadotropin</a:t>
            </a:r>
            <a:r>
              <a:rPr lang="en-US" dirty="0"/>
              <a:t> </a:t>
            </a:r>
            <a:r>
              <a:rPr lang="en-US" dirty="0" err="1"/>
              <a:t>hipogonadism</a:t>
            </a:r>
            <a:r>
              <a:rPr lang="en-US" dirty="0"/>
              <a:t> </a:t>
            </a:r>
            <a:r>
              <a:rPr lang="en-US" dirty="0" err="1"/>
              <a:t>dapat</a:t>
            </a:r>
            <a:r>
              <a:rPr lang="en-US" dirty="0"/>
              <a:t> </a:t>
            </a:r>
            <a:r>
              <a:rPr lang="en-US" dirty="0" err="1"/>
              <a:t>diterapi</a:t>
            </a:r>
            <a:r>
              <a:rPr lang="en-US" dirty="0"/>
              <a:t> </a:t>
            </a:r>
            <a:r>
              <a:rPr lang="en-US" dirty="0" err="1"/>
              <a:t>dengan</a:t>
            </a:r>
            <a:r>
              <a:rPr lang="en-US" dirty="0"/>
              <a:t> </a:t>
            </a:r>
            <a:r>
              <a:rPr lang="en-US" dirty="0" err="1"/>
              <a:t>pemberian</a:t>
            </a:r>
            <a:r>
              <a:rPr lang="en-US" dirty="0"/>
              <a:t> gonadotropin </a:t>
            </a:r>
            <a:r>
              <a:rPr lang="en-US" dirty="0" err="1"/>
              <a:t>eksogen</a:t>
            </a:r>
            <a:r>
              <a:rPr lang="en-US" dirty="0"/>
              <a:t>. </a:t>
            </a:r>
            <a:r>
              <a:rPr lang="en-US" dirty="0" err="1"/>
              <a:t>Tindakan</a:t>
            </a:r>
            <a:r>
              <a:rPr lang="en-US" dirty="0"/>
              <a:t> </a:t>
            </a:r>
            <a:r>
              <a:rPr lang="en-US" dirty="0" err="1"/>
              <a:t>operasi</a:t>
            </a:r>
            <a:r>
              <a:rPr lang="en-US" dirty="0"/>
              <a:t> </a:t>
            </a:r>
            <a:r>
              <a:rPr lang="en-US" dirty="0" err="1"/>
              <a:t>pengambilan</a:t>
            </a:r>
            <a:r>
              <a:rPr lang="en-US" dirty="0"/>
              <a:t> </a:t>
            </a:r>
            <a:r>
              <a:rPr lang="en-US" dirty="0" err="1"/>
              <a:t>sperma</a:t>
            </a:r>
            <a:r>
              <a:rPr lang="en-US" dirty="0"/>
              <a:t> </a:t>
            </a:r>
            <a:r>
              <a:rPr lang="en-US" dirty="0" err="1"/>
              <a:t>dari</a:t>
            </a:r>
            <a:r>
              <a:rPr lang="en-US" dirty="0"/>
              <a:t> testis </a:t>
            </a:r>
            <a:r>
              <a:rPr lang="en-US" dirty="0" err="1"/>
              <a:t>atau</a:t>
            </a:r>
            <a:r>
              <a:rPr lang="en-US" dirty="0"/>
              <a:t> </a:t>
            </a:r>
            <a:r>
              <a:rPr lang="en-US" dirty="0" err="1"/>
              <a:t>epididimis</a:t>
            </a:r>
            <a:r>
              <a:rPr lang="en-US" dirty="0"/>
              <a:t> </a:t>
            </a:r>
            <a:r>
              <a:rPr lang="en-US" dirty="0" err="1"/>
              <a:t>dapat</a:t>
            </a:r>
            <a:r>
              <a:rPr lang="en-US" dirty="0"/>
              <a:t> </a:t>
            </a:r>
            <a:r>
              <a:rPr lang="en-US" dirty="0" err="1"/>
              <a:t>dilakukan</a:t>
            </a:r>
            <a:r>
              <a:rPr lang="en-US" dirty="0"/>
              <a:t> </a:t>
            </a:r>
            <a:r>
              <a:rPr lang="en-US" dirty="0" err="1"/>
              <a:t>pada</a:t>
            </a:r>
            <a:r>
              <a:rPr lang="en-US" dirty="0"/>
              <a:t> </a:t>
            </a:r>
            <a:r>
              <a:rPr lang="en-US" dirty="0" err="1"/>
              <a:t>masalah</a:t>
            </a:r>
            <a:r>
              <a:rPr lang="en-US" dirty="0"/>
              <a:t> </a:t>
            </a:r>
            <a:r>
              <a:rPr lang="en-US" dirty="0" err="1"/>
              <a:t>obstruksi</a:t>
            </a:r>
            <a:r>
              <a:rPr lang="en-US" dirty="0"/>
              <a:t>, </a:t>
            </a:r>
            <a:r>
              <a:rPr lang="en-US" dirty="0" err="1"/>
              <a:t>infertilitas</a:t>
            </a:r>
            <a:r>
              <a:rPr lang="en-US" dirty="0"/>
              <a:t> </a:t>
            </a:r>
            <a:r>
              <a:rPr lang="en-US" dirty="0" err="1"/>
              <a:t>laki-laki</a:t>
            </a:r>
            <a:r>
              <a:rPr lang="en-US" dirty="0"/>
              <a:t> </a:t>
            </a:r>
            <a:r>
              <a:rPr lang="en-US" dirty="0" err="1"/>
              <a:t>derajat</a:t>
            </a:r>
            <a:r>
              <a:rPr lang="en-US" dirty="0"/>
              <a:t> </a:t>
            </a:r>
            <a:r>
              <a:rPr lang="en-US" dirty="0" err="1"/>
              <a:t>berat</a:t>
            </a:r>
            <a:r>
              <a:rPr lang="en-US" dirty="0"/>
              <a:t> </a:t>
            </a:r>
            <a:r>
              <a:rPr lang="en-US" dirty="0" err="1"/>
              <a:t>atau</a:t>
            </a:r>
            <a:r>
              <a:rPr lang="en-US" dirty="0"/>
              <a:t> </a:t>
            </a:r>
            <a:r>
              <a:rPr lang="en-US" dirty="0" err="1"/>
              <a:t>kegagalan</a:t>
            </a:r>
            <a:r>
              <a:rPr lang="en-US" dirty="0"/>
              <a:t> </a:t>
            </a:r>
            <a:r>
              <a:rPr lang="en-US" dirty="0" err="1"/>
              <a:t>ejakulasi</a:t>
            </a:r>
            <a:r>
              <a:rPr lang="en-US" dirty="0"/>
              <a:t>.</a:t>
            </a:r>
            <a:endParaRPr lang="en-US" dirty="0">
              <a:latin typeface="Arial Narrow" pitchFamily="34" charset="0"/>
            </a:endParaRPr>
          </a:p>
        </p:txBody>
      </p:sp>
    </p:spTree>
    <p:extLst>
      <p:ext uri="{BB962C8B-B14F-4D97-AF65-F5344CB8AC3E}">
        <p14:creationId xmlns:p14="http://schemas.microsoft.com/office/powerpoint/2010/main" val="49686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514600"/>
            <a:ext cx="9144000" cy="1676400"/>
          </a:xfr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b="1" dirty="0" err="1"/>
              <a:t>Askeb</a:t>
            </a:r>
            <a:r>
              <a:rPr lang="en-US" b="1" dirty="0"/>
              <a:t> </a:t>
            </a:r>
            <a:r>
              <a:rPr lang="en-US" b="1" dirty="0" err="1"/>
              <a:t>kasus</a:t>
            </a:r>
            <a:r>
              <a:rPr lang="en-US" b="1" dirty="0"/>
              <a:t> </a:t>
            </a:r>
            <a:r>
              <a:rPr lang="en-US" b="1" dirty="0" err="1"/>
              <a:t>infertilitas</a:t>
            </a:r>
            <a:r>
              <a:rPr lang="en-US" b="1" dirty="0"/>
              <a:t/>
            </a:r>
            <a:br>
              <a:rPr lang="en-US" b="1" dirty="0"/>
            </a:br>
            <a:endParaRPr lang="en-US" b="1" dirty="0"/>
          </a:p>
        </p:txBody>
      </p:sp>
    </p:spTree>
    <p:extLst>
      <p:ext uri="{BB962C8B-B14F-4D97-AF65-F5344CB8AC3E}">
        <p14:creationId xmlns:p14="http://schemas.microsoft.com/office/powerpoint/2010/main" val="2332524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p>
        </p:txBody>
      </p:sp>
      <p:sp>
        <p:nvSpPr>
          <p:cNvPr id="2" name="Content Placeholder 1"/>
          <p:cNvSpPr>
            <a:spLocks noGrp="1"/>
          </p:cNvSpPr>
          <p:nvPr>
            <p:ph idx="1"/>
          </p:nvPr>
        </p:nvSpPr>
        <p:spPr>
          <a:xfrm>
            <a:off x="1600200" y="152400"/>
            <a:ext cx="8991600" cy="6248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pPr lvl="0"/>
            <a:r>
              <a:rPr lang="id-ID" dirty="0"/>
              <a:t>Pengkajian</a:t>
            </a:r>
            <a:endParaRPr lang="en-US" sz="1800" dirty="0"/>
          </a:p>
          <a:p>
            <a:pPr lvl="1"/>
            <a:r>
              <a:rPr lang="id-ID" dirty="0"/>
              <a:t>Data diri klien</a:t>
            </a:r>
            <a:endParaRPr lang="en-US" sz="1800" dirty="0"/>
          </a:p>
          <a:p>
            <a:pPr lvl="1"/>
            <a:r>
              <a:rPr lang="fi-FI" dirty="0"/>
              <a:t>Keluhan utama, riwayat keluhan utama</a:t>
            </a:r>
            <a:endParaRPr lang="en-US" sz="1800" dirty="0"/>
          </a:p>
          <a:p>
            <a:pPr lvl="1"/>
            <a:r>
              <a:rPr lang="fi-FI" dirty="0"/>
              <a:t>Riwayat menstruasi </a:t>
            </a:r>
            <a:endParaRPr lang="en-US" sz="1800" dirty="0"/>
          </a:p>
          <a:p>
            <a:pPr lvl="1"/>
            <a:r>
              <a:rPr lang="id-ID" dirty="0"/>
              <a:t>Riwayat kesehatan masa lalu</a:t>
            </a:r>
            <a:endParaRPr lang="en-US" sz="1800" dirty="0"/>
          </a:p>
          <a:p>
            <a:pPr lvl="1"/>
            <a:r>
              <a:rPr lang="id-ID" dirty="0"/>
              <a:t>Riwayat penyakit keluarga</a:t>
            </a:r>
            <a:endParaRPr lang="en-US" sz="1800" dirty="0"/>
          </a:p>
          <a:p>
            <a:pPr lvl="1"/>
            <a:r>
              <a:rPr lang="id-ID" dirty="0"/>
              <a:t>Riwayat perkawinan</a:t>
            </a:r>
            <a:endParaRPr lang="en-US" sz="1800" dirty="0"/>
          </a:p>
          <a:p>
            <a:pPr lvl="1"/>
            <a:r>
              <a:rPr lang="id-ID" dirty="0"/>
              <a:t>Riwayat penggunaan kontrasepsi	</a:t>
            </a:r>
            <a:endParaRPr lang="en-US" sz="1800" dirty="0"/>
          </a:p>
          <a:p>
            <a:pPr lvl="1"/>
            <a:r>
              <a:rPr lang="id-ID" dirty="0"/>
              <a:t>Riwayat obstetric</a:t>
            </a:r>
            <a:endParaRPr lang="en-US" sz="1800" dirty="0"/>
          </a:p>
          <a:p>
            <a:pPr lvl="1"/>
            <a:r>
              <a:rPr lang="id-ID" dirty="0"/>
              <a:t>Pola kebiasaan sehari-hari</a:t>
            </a:r>
            <a:endParaRPr lang="en-US" sz="1800" dirty="0"/>
          </a:p>
          <a:p>
            <a:pPr lvl="0"/>
            <a:r>
              <a:rPr lang="id-ID" dirty="0"/>
              <a:t>Data psikososiokultural</a:t>
            </a:r>
            <a:endParaRPr lang="en-US" dirty="0"/>
          </a:p>
          <a:p>
            <a:pPr lvl="0"/>
            <a:r>
              <a:rPr lang="id-ID" dirty="0"/>
              <a:t>Anamnesa umum( bersama ) :</a:t>
            </a:r>
            <a:endParaRPr lang="en-US" dirty="0"/>
          </a:p>
          <a:p>
            <a:pPr lvl="1"/>
            <a:r>
              <a:rPr lang="id-ID" dirty="0"/>
              <a:t>Berapa usia perkawinan</a:t>
            </a:r>
            <a:endParaRPr lang="en-US" dirty="0"/>
          </a:p>
          <a:p>
            <a:pPr lvl="1"/>
            <a:r>
              <a:rPr lang="id-ID" dirty="0"/>
              <a:t>Umur istri dan suami</a:t>
            </a:r>
            <a:endParaRPr lang="en-US" dirty="0"/>
          </a:p>
          <a:p>
            <a:pPr lvl="1"/>
            <a:r>
              <a:rPr lang="id-ID" dirty="0"/>
              <a:t>Frekuensi hubungan seks</a:t>
            </a:r>
            <a:endParaRPr lang="en-US" dirty="0"/>
          </a:p>
          <a:p>
            <a:pPr lvl="1"/>
            <a:r>
              <a:rPr lang="id-ID" dirty="0"/>
              <a:t>Tingkat kepuasan seks</a:t>
            </a:r>
            <a:endParaRPr lang="en-US" dirty="0"/>
          </a:p>
          <a:p>
            <a:pPr lvl="1"/>
            <a:r>
              <a:rPr lang="id-ID" dirty="0"/>
              <a:t>Tehnik hubungan seks</a:t>
            </a:r>
            <a:endParaRPr lang="en-US" dirty="0"/>
          </a:p>
          <a:p>
            <a:pPr lvl="1"/>
            <a:r>
              <a:rPr lang="id-ID" dirty="0"/>
              <a:t>Apakah masing-masin pernah kawin </a:t>
            </a:r>
            <a:endParaRPr lang="en-US" dirty="0"/>
          </a:p>
          <a:p>
            <a:pPr lvl="1"/>
            <a:r>
              <a:rPr lang="fi-FI" dirty="0"/>
              <a:t>Apakah dari perkawinan tersebut mempunyai anak</a:t>
            </a:r>
            <a:endParaRPr lang="en-US" dirty="0"/>
          </a:p>
          <a:p>
            <a:pPr lvl="1"/>
            <a:r>
              <a:rPr lang="pt-BR" dirty="0"/>
              <a:t>Jika punya berapa umur anak terkecil</a:t>
            </a:r>
            <a:endParaRPr lang="en-US" dirty="0"/>
          </a:p>
          <a:p>
            <a:pPr lvl="1"/>
            <a:r>
              <a:rPr lang="pt-BR" dirty="0"/>
              <a:t>Apakah pernah menderita penyakit yang mungkin dapat menurunkan kesuburan seperti penyakit infeksi menular seksual atau pernah mengalami operasi.</a:t>
            </a:r>
            <a:endParaRPr lang="en-US" dirty="0"/>
          </a:p>
          <a:p>
            <a:pPr lvl="1"/>
            <a:endParaRPr lang="en-US" sz="1800" dirty="0"/>
          </a:p>
          <a:p>
            <a:endParaRPr lang="en-US" dirty="0">
              <a:latin typeface="Arial Narrow" pitchFamily="34" charset="0"/>
            </a:endParaRPr>
          </a:p>
        </p:txBody>
      </p:sp>
    </p:spTree>
    <p:extLst>
      <p:ext uri="{BB962C8B-B14F-4D97-AF65-F5344CB8AC3E}">
        <p14:creationId xmlns:p14="http://schemas.microsoft.com/office/powerpoint/2010/main" val="2062527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p>
        </p:txBody>
      </p:sp>
      <p:sp>
        <p:nvSpPr>
          <p:cNvPr id="2" name="Content Placeholder 1"/>
          <p:cNvSpPr>
            <a:spLocks noGrp="1"/>
          </p:cNvSpPr>
          <p:nvPr>
            <p:ph idx="1"/>
          </p:nvPr>
        </p:nvSpPr>
        <p:spPr>
          <a:xfrm>
            <a:off x="1600200" y="152400"/>
            <a:ext cx="8991600" cy="6248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pPr lvl="0" algn="just"/>
            <a:r>
              <a:rPr lang="id-ID" dirty="0"/>
              <a:t>Anamnesa khusus :</a:t>
            </a:r>
            <a:endParaRPr lang="en-US" dirty="0"/>
          </a:p>
          <a:p>
            <a:pPr lvl="0" algn="just"/>
            <a:r>
              <a:rPr lang="id-ID" dirty="0"/>
              <a:t>Anamnesa khusus istri :</a:t>
            </a:r>
            <a:endParaRPr lang="en-US" dirty="0"/>
          </a:p>
          <a:p>
            <a:pPr lvl="0" algn="just"/>
            <a:r>
              <a:rPr lang="id-ID" dirty="0"/>
              <a:t>Berapa umur saat menarche</a:t>
            </a:r>
            <a:endParaRPr lang="en-US" dirty="0"/>
          </a:p>
          <a:p>
            <a:pPr lvl="0" algn="just"/>
            <a:r>
              <a:rPr lang="id-ID" dirty="0"/>
              <a:t>Apakah haid teratur</a:t>
            </a:r>
            <a:endParaRPr lang="en-US" dirty="0"/>
          </a:p>
          <a:p>
            <a:pPr lvl="0" algn="just"/>
            <a:r>
              <a:rPr lang="id-ID" dirty="0"/>
              <a:t>Berapa lama terjadi pendarahan.</a:t>
            </a:r>
            <a:endParaRPr lang="en-US" dirty="0"/>
          </a:p>
          <a:p>
            <a:pPr lvl="1" algn="just"/>
            <a:r>
              <a:rPr lang="id-ID" dirty="0"/>
              <a:t>Apakah terdapat gumpalan darah </a:t>
            </a:r>
            <a:endParaRPr lang="en-US" dirty="0"/>
          </a:p>
          <a:p>
            <a:pPr lvl="1" algn="just"/>
            <a:r>
              <a:rPr lang="fi-FI" dirty="0"/>
              <a:t>Apakah disertai rasa nyeri saat menstruasi</a:t>
            </a:r>
            <a:endParaRPr lang="en-US" dirty="0"/>
          </a:p>
          <a:p>
            <a:pPr lvl="1" algn="just"/>
            <a:r>
              <a:rPr lang="id-ID" dirty="0"/>
              <a:t>Apakah keputihan </a:t>
            </a:r>
            <a:endParaRPr lang="en-US" dirty="0"/>
          </a:p>
          <a:p>
            <a:pPr lvl="0" algn="just"/>
            <a:r>
              <a:rPr lang="id-ID" dirty="0"/>
              <a:t>Apakah terdapat kontak berdarah.</a:t>
            </a:r>
            <a:endParaRPr lang="en-US" dirty="0"/>
          </a:p>
          <a:p>
            <a:pPr lvl="0" algn="just"/>
            <a:r>
              <a:rPr lang="id-ID" dirty="0"/>
              <a:t>Riwayat alat reprodruksi.</a:t>
            </a:r>
            <a:endParaRPr lang="en-US" dirty="0"/>
          </a:p>
          <a:p>
            <a:pPr lvl="1" algn="just"/>
            <a:r>
              <a:rPr lang="fi-FI" dirty="0"/>
              <a:t>Apakah pernah mengalami operasi alat genetelia</a:t>
            </a:r>
            <a:endParaRPr lang="en-US" dirty="0"/>
          </a:p>
          <a:p>
            <a:pPr lvl="1" algn="just"/>
            <a:r>
              <a:rPr lang="id-ID" dirty="0"/>
              <a:t>Apakah pernah memakai KB-IUCD</a:t>
            </a:r>
            <a:endParaRPr lang="en-US" dirty="0"/>
          </a:p>
          <a:p>
            <a:pPr lvl="1" algn="just"/>
            <a:r>
              <a:rPr lang="id-ID" dirty="0"/>
              <a:t>Apakah pernah keguguran.</a:t>
            </a:r>
            <a:endParaRPr lang="en-US" dirty="0"/>
          </a:p>
          <a:p>
            <a:pPr lvl="1" algn="just"/>
            <a:r>
              <a:rPr lang="id-ID" dirty="0"/>
              <a:t>Apakah pernah infeksi genetelia.</a:t>
            </a:r>
            <a:endParaRPr lang="en-US" dirty="0"/>
          </a:p>
          <a:p>
            <a:pPr algn="just"/>
            <a:r>
              <a:rPr lang="id-ID" dirty="0"/>
              <a:t> </a:t>
            </a:r>
            <a:endParaRPr lang="en-US" dirty="0"/>
          </a:p>
          <a:p>
            <a:pPr lvl="0" algn="just"/>
            <a:r>
              <a:rPr lang="id-ID" dirty="0"/>
              <a:t>Anamnesa suami :</a:t>
            </a:r>
            <a:endParaRPr lang="en-US" dirty="0"/>
          </a:p>
          <a:p>
            <a:pPr lvl="0" algn="just"/>
            <a:r>
              <a:rPr lang="id-ID" dirty="0"/>
              <a:t>Bagaimana tingkat ereksi</a:t>
            </a:r>
            <a:endParaRPr lang="en-US" dirty="0"/>
          </a:p>
          <a:p>
            <a:pPr lvl="0" algn="just"/>
            <a:r>
              <a:rPr lang="id-ID" dirty="0"/>
              <a:t>Apakah pernah mengalami penyakit hubungan seksual</a:t>
            </a:r>
            <a:endParaRPr lang="en-US" dirty="0"/>
          </a:p>
          <a:p>
            <a:pPr lvl="0" algn="just"/>
            <a:r>
              <a:rPr lang="id-ID" dirty="0"/>
              <a:t>Pola kebiasaan sehari-hari dan gaya hidup</a:t>
            </a:r>
            <a:endParaRPr lang="en-US" dirty="0"/>
          </a:p>
          <a:p>
            <a:pPr algn="just"/>
            <a:endParaRPr lang="en-US" dirty="0">
              <a:latin typeface="Arial Narrow" pitchFamily="34" charset="0"/>
            </a:endParaRPr>
          </a:p>
        </p:txBody>
      </p:sp>
    </p:spTree>
    <p:extLst>
      <p:ext uri="{BB962C8B-B14F-4D97-AF65-F5344CB8AC3E}">
        <p14:creationId xmlns:p14="http://schemas.microsoft.com/office/powerpoint/2010/main" val="2079763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p>
        </p:txBody>
      </p:sp>
      <p:sp>
        <p:nvSpPr>
          <p:cNvPr id="2" name="Content Placeholder 1"/>
          <p:cNvSpPr>
            <a:spLocks noGrp="1"/>
          </p:cNvSpPr>
          <p:nvPr>
            <p:ph idx="1"/>
          </p:nvPr>
        </p:nvSpPr>
        <p:spPr>
          <a:xfrm>
            <a:off x="1600200" y="152400"/>
            <a:ext cx="8991600" cy="6248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85000" lnSpcReduction="20000"/>
          </a:bodyPr>
          <a:lstStyle/>
          <a:p>
            <a:pPr lvl="0" algn="just"/>
            <a:r>
              <a:rPr lang="id-ID" dirty="0"/>
              <a:t>Pemeriksaan fisik</a:t>
            </a:r>
            <a:endParaRPr lang="en-US" sz="1800" dirty="0"/>
          </a:p>
          <a:p>
            <a:pPr algn="just"/>
            <a:r>
              <a:rPr lang="id-ID" dirty="0"/>
              <a:t>1. keadaan umum</a:t>
            </a:r>
            <a:endParaRPr lang="en-US" sz="1800" dirty="0"/>
          </a:p>
          <a:p>
            <a:pPr algn="just"/>
            <a:r>
              <a:rPr lang="id-ID" dirty="0"/>
              <a:t>2. TTV </a:t>
            </a:r>
            <a:endParaRPr lang="en-US" sz="1800" dirty="0"/>
          </a:p>
          <a:p>
            <a:pPr algn="just"/>
            <a:r>
              <a:rPr lang="id-ID" dirty="0"/>
              <a:t>3. Pengukuran : TB, BB, LiLA</a:t>
            </a:r>
            <a:endParaRPr lang="en-US" sz="1800" dirty="0"/>
          </a:p>
          <a:p>
            <a:pPr algn="just"/>
            <a:r>
              <a:rPr lang="id-ID" dirty="0"/>
              <a:t>4. Pemeriksaan fisik umum (head to toe) </a:t>
            </a:r>
            <a:endParaRPr lang="en-US" sz="1800" dirty="0"/>
          </a:p>
          <a:p>
            <a:pPr algn="just"/>
            <a:r>
              <a:rPr lang="id-ID" dirty="0"/>
              <a:t>Upaya bidan dalam menangani infertilitas :</a:t>
            </a:r>
            <a:endParaRPr lang="en-US" sz="1800" dirty="0"/>
          </a:p>
          <a:p>
            <a:pPr lvl="2" algn="just"/>
            <a:r>
              <a:rPr lang="id-ID" dirty="0"/>
              <a:t>Konseling tentang teknik berhubungan seksual , cara menghitung masa subur, makanan yang dapat meningkatkan kesuburan</a:t>
            </a:r>
            <a:endParaRPr lang="en-US" sz="1600" dirty="0"/>
          </a:p>
          <a:p>
            <a:pPr lvl="2" algn="just"/>
            <a:r>
              <a:rPr lang="id-ID" dirty="0"/>
              <a:t>Menganjurkan berhubungan seksual saat masa subur secara teratur 3x/minggu.</a:t>
            </a:r>
            <a:endParaRPr lang="en-US" sz="1600" dirty="0"/>
          </a:p>
          <a:p>
            <a:pPr lvl="2" algn="just"/>
            <a:r>
              <a:rPr lang="id-ID" dirty="0"/>
              <a:t>Memberi dukungan psikologis</a:t>
            </a:r>
            <a:endParaRPr lang="en-US" sz="1600" dirty="0"/>
          </a:p>
          <a:p>
            <a:pPr lvl="2" algn="just"/>
            <a:r>
              <a:rPr lang="id-ID" dirty="0"/>
              <a:t>Melakukan kolaborasi atau rujukan untuk mengetahui penyebab, diagnose dan penatalaksanaan lebih lanjut.</a:t>
            </a:r>
            <a:endParaRPr lang="en-US" sz="1600" dirty="0"/>
          </a:p>
          <a:p>
            <a:pPr algn="just"/>
            <a:r>
              <a:rPr lang="id-ID" dirty="0"/>
              <a:t>Pencegahan :</a:t>
            </a:r>
            <a:endParaRPr lang="en-US" dirty="0"/>
          </a:p>
          <a:p>
            <a:pPr lvl="2" algn="just"/>
            <a:r>
              <a:rPr lang="id-ID" dirty="0"/>
              <a:t>Hentikan kebiasaan merokok, mengkonsumsi obat-obatan terlarang atau minum minuman beralkohol.</a:t>
            </a:r>
            <a:endParaRPr lang="en-US" sz="1600" dirty="0"/>
          </a:p>
          <a:p>
            <a:pPr lvl="2" algn="just"/>
            <a:r>
              <a:rPr lang="id-ID" dirty="0"/>
              <a:t>Mengurangi konsumsi minuman berkafein, karena dapat mengganggu kesuburan </a:t>
            </a:r>
            <a:endParaRPr lang="en-US" sz="1600" dirty="0"/>
          </a:p>
          <a:p>
            <a:pPr lvl="2" algn="just"/>
            <a:r>
              <a:rPr lang="id-ID" dirty="0"/>
              <a:t>Jaga keseimbangan berat badan, jangan terlalu gemuk dan jangan terlalu kurus.</a:t>
            </a:r>
            <a:endParaRPr lang="en-US" sz="1600" dirty="0"/>
          </a:p>
          <a:p>
            <a:pPr lvl="2" algn="just"/>
            <a:r>
              <a:rPr lang="id-ID" dirty="0"/>
              <a:t>Hindari stress berlebihan. </a:t>
            </a:r>
            <a:endParaRPr lang="en-US" sz="1600" dirty="0"/>
          </a:p>
          <a:p>
            <a:pPr lvl="2" algn="just"/>
            <a:r>
              <a:rPr lang="id-ID" dirty="0"/>
              <a:t>Jika Periode bulanan tidak teratur, segera konsultasikan dengan tenaga kesehatan.</a:t>
            </a:r>
            <a:endParaRPr lang="en-US" sz="1600" dirty="0"/>
          </a:p>
          <a:p>
            <a:pPr lvl="2" algn="just"/>
            <a:r>
              <a:rPr lang="id-ID" dirty="0"/>
              <a:t>Berbagai macam infeksi diketahui menyebabkan infertilitas terutama infeksi prostate, buah zakar, maupun saluran sperma. Karena itu, setiap infeksi didaerah tersebut harus ditangani dengan baik.</a:t>
            </a:r>
            <a:endParaRPr lang="en-US" sz="1600" dirty="0"/>
          </a:p>
          <a:p>
            <a:pPr algn="just"/>
            <a:endParaRPr lang="en-US" dirty="0">
              <a:latin typeface="Arial Narrow" pitchFamily="34" charset="0"/>
            </a:endParaRPr>
          </a:p>
        </p:txBody>
      </p:sp>
    </p:spTree>
    <p:extLst>
      <p:ext uri="{BB962C8B-B14F-4D97-AF65-F5344CB8AC3E}">
        <p14:creationId xmlns:p14="http://schemas.microsoft.com/office/powerpoint/2010/main" val="405974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514600"/>
            <a:ext cx="9144000" cy="1676400"/>
          </a:xfr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b="1" dirty="0" err="1"/>
              <a:t>Teknologi</a:t>
            </a:r>
            <a:r>
              <a:rPr lang="en-US" b="1" dirty="0"/>
              <a:t> </a:t>
            </a:r>
            <a:r>
              <a:rPr lang="en-US" b="1" dirty="0" err="1"/>
              <a:t>reproduksi</a:t>
            </a:r>
            <a:r>
              <a:rPr lang="en-US" b="1" dirty="0"/>
              <a:t> </a:t>
            </a:r>
            <a:r>
              <a:rPr lang="en-US" b="1" dirty="0" err="1"/>
              <a:t>berbantu</a:t>
            </a:r>
            <a:r>
              <a:rPr lang="en-US" b="1" dirty="0"/>
              <a:t/>
            </a:r>
            <a:br>
              <a:rPr lang="en-US" b="1" dirty="0"/>
            </a:br>
            <a:endParaRPr lang="en-US" b="1" dirty="0"/>
          </a:p>
        </p:txBody>
      </p:sp>
    </p:spTree>
    <p:extLst>
      <p:ext uri="{BB962C8B-B14F-4D97-AF65-F5344CB8AC3E}">
        <p14:creationId xmlns:p14="http://schemas.microsoft.com/office/powerpoint/2010/main" val="245548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p>
        </p:txBody>
      </p:sp>
      <p:sp>
        <p:nvSpPr>
          <p:cNvPr id="2" name="Content Placeholder 1"/>
          <p:cNvSpPr>
            <a:spLocks noGrp="1"/>
          </p:cNvSpPr>
          <p:nvPr>
            <p:ph idx="1"/>
          </p:nvPr>
        </p:nvSpPr>
        <p:spPr>
          <a:xfrm>
            <a:off x="1600200" y="152400"/>
            <a:ext cx="8991600" cy="6248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r>
              <a:rPr lang="id-ID" dirty="0"/>
              <a:t>Teknologi reproduksi berbantu adalah sekelompok metode yang digunakan untuk membantu pasangan infertil untuk memperoleh keturunan.  Sebelum melakukan program teknologi berbantu, perlu diperhatikan 3 hal :</a:t>
            </a:r>
            <a:endParaRPr lang="en-US" dirty="0"/>
          </a:p>
          <a:p>
            <a:pPr lvl="0"/>
            <a:r>
              <a:rPr lang="id-ID" dirty="0"/>
              <a:t>Sperma</a:t>
            </a:r>
            <a:endParaRPr lang="en-US" dirty="0"/>
          </a:p>
          <a:p>
            <a:pPr lvl="0"/>
            <a:r>
              <a:rPr lang="id-ID" dirty="0"/>
              <a:t>Sel telur oosit</a:t>
            </a:r>
            <a:endParaRPr lang="en-US" dirty="0"/>
          </a:p>
          <a:p>
            <a:pPr lvl="0"/>
            <a:r>
              <a:rPr lang="id-ID" dirty="0"/>
              <a:t>Rahim atau uterus</a:t>
            </a:r>
            <a:endParaRPr lang="en-US" dirty="0"/>
          </a:p>
          <a:p>
            <a:pPr marL="0" indent="0">
              <a:buNone/>
            </a:pPr>
            <a:r>
              <a:rPr lang="id-ID" dirty="0"/>
              <a:t>Sebelum melakukan teknologi reproduksi berbantu, pasien akan menjalani beberapa tes, antara lain:</a:t>
            </a:r>
            <a:endParaRPr lang="en-US" dirty="0"/>
          </a:p>
          <a:p>
            <a:pPr lvl="0"/>
            <a:r>
              <a:rPr lang="id-ID" dirty="0"/>
              <a:t>Laki-laki</a:t>
            </a:r>
            <a:endParaRPr lang="en-US" dirty="0"/>
          </a:p>
          <a:p>
            <a:pPr lvl="0">
              <a:buFont typeface="Wingdings" panose="05000000000000000000" pitchFamily="2" charset="2"/>
              <a:buChar char="q"/>
            </a:pPr>
            <a:r>
              <a:rPr lang="id-ID" dirty="0"/>
              <a:t>Analisis sperma</a:t>
            </a:r>
            <a:endParaRPr lang="en-US" dirty="0"/>
          </a:p>
          <a:p>
            <a:pPr lvl="0">
              <a:buFont typeface="Wingdings" panose="05000000000000000000" pitchFamily="2" charset="2"/>
              <a:buChar char="q"/>
            </a:pPr>
            <a:r>
              <a:rPr lang="id-ID" dirty="0"/>
              <a:t>Pemeriksaan hormon : FSH, testosteron, prolactin</a:t>
            </a:r>
            <a:endParaRPr lang="en-US" dirty="0"/>
          </a:p>
          <a:p>
            <a:pPr lvl="0">
              <a:buFont typeface="Wingdings" panose="05000000000000000000" pitchFamily="2" charset="2"/>
              <a:buChar char="q"/>
            </a:pPr>
            <a:r>
              <a:rPr lang="id-ID" dirty="0"/>
              <a:t>Antibodi antisperma</a:t>
            </a:r>
            <a:endParaRPr lang="en-US" dirty="0"/>
          </a:p>
          <a:p>
            <a:pPr lvl="0">
              <a:buFont typeface="Wingdings" panose="05000000000000000000" pitchFamily="2" charset="2"/>
              <a:buChar char="q"/>
            </a:pPr>
            <a:r>
              <a:rPr lang="id-ID" dirty="0"/>
              <a:t>Hepatitis B, hepatitis C, klamidia, HIV</a:t>
            </a:r>
            <a:endParaRPr lang="en-US" dirty="0"/>
          </a:p>
          <a:p>
            <a:pPr lvl="0"/>
            <a:r>
              <a:rPr lang="id-ID" dirty="0"/>
              <a:t>Wanita</a:t>
            </a:r>
            <a:endParaRPr lang="en-US" dirty="0"/>
          </a:p>
          <a:p>
            <a:pPr>
              <a:buFont typeface="Wingdings" panose="05000000000000000000" pitchFamily="2" charset="2"/>
              <a:buChar char="v"/>
            </a:pPr>
            <a:r>
              <a:rPr lang="id-ID" dirty="0"/>
              <a:t>Histeroskopi</a:t>
            </a:r>
            <a:endParaRPr lang="en-US" dirty="0"/>
          </a:p>
          <a:p>
            <a:pPr>
              <a:buFont typeface="Wingdings" panose="05000000000000000000" pitchFamily="2" charset="2"/>
              <a:buChar char="v"/>
            </a:pPr>
            <a:r>
              <a:rPr lang="id-ID" dirty="0"/>
              <a:t>Pemeriksaan hormon : FSH, LH, estradiol, prolactin</a:t>
            </a:r>
            <a:endParaRPr lang="en-US" dirty="0"/>
          </a:p>
          <a:p>
            <a:pPr>
              <a:buFont typeface="Wingdings" panose="05000000000000000000" pitchFamily="2" charset="2"/>
              <a:buChar char="v"/>
            </a:pPr>
            <a:r>
              <a:rPr lang="id-ID" dirty="0"/>
              <a:t>Uji lab : TORCH, Hepatitis B, Hepatitis C, HIV</a:t>
            </a:r>
            <a:endParaRPr lang="en-US" dirty="0"/>
          </a:p>
          <a:p>
            <a:pPr>
              <a:buFont typeface="Wingdings" panose="05000000000000000000" pitchFamily="2" charset="2"/>
              <a:buChar char="v"/>
            </a:pPr>
            <a:r>
              <a:rPr lang="id-ID" dirty="0"/>
              <a:t>Tuberkulosis Pelvis</a:t>
            </a:r>
            <a:endParaRPr lang="en-US" dirty="0"/>
          </a:p>
          <a:p>
            <a:endParaRPr lang="en-US" dirty="0">
              <a:latin typeface="Arial Narrow" pitchFamily="34" charset="0"/>
            </a:endParaRPr>
          </a:p>
        </p:txBody>
      </p:sp>
    </p:spTree>
    <p:extLst>
      <p:ext uri="{BB962C8B-B14F-4D97-AF65-F5344CB8AC3E}">
        <p14:creationId xmlns:p14="http://schemas.microsoft.com/office/powerpoint/2010/main" val="4198912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p>
        </p:txBody>
      </p:sp>
      <p:sp>
        <p:nvSpPr>
          <p:cNvPr id="2" name="Content Placeholder 1"/>
          <p:cNvSpPr>
            <a:spLocks noGrp="1"/>
          </p:cNvSpPr>
          <p:nvPr>
            <p:ph idx="1"/>
          </p:nvPr>
        </p:nvSpPr>
        <p:spPr>
          <a:xfrm>
            <a:off x="1600200" y="152400"/>
            <a:ext cx="8991600" cy="6248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85000" lnSpcReduction="10000"/>
          </a:bodyPr>
          <a:lstStyle/>
          <a:p>
            <a:pPr lvl="0" algn="just"/>
            <a:r>
              <a:rPr lang="en-US" dirty="0">
                <a:solidFill>
                  <a:srgbClr val="FFFF00"/>
                </a:solidFill>
              </a:rPr>
              <a:t>a. </a:t>
            </a:r>
            <a:r>
              <a:rPr lang="id-ID" dirty="0">
                <a:solidFill>
                  <a:srgbClr val="FFFF00"/>
                </a:solidFill>
              </a:rPr>
              <a:t>Inseminasi buatan (Artificial Insemination)</a:t>
            </a:r>
            <a:endParaRPr lang="en-US" dirty="0">
              <a:solidFill>
                <a:srgbClr val="FFFF00"/>
              </a:solidFill>
            </a:endParaRPr>
          </a:p>
          <a:p>
            <a:pPr algn="just"/>
            <a:r>
              <a:rPr lang="id-ID" dirty="0"/>
              <a:t>Inseminasi buatan adalah dengan memasukkan cairan mani ke dalam rahim wanita untuk menghasilkan kehamilan. Tindakan ini pada umumnya berhasil dengan baik, tergantung pada keterampilan dokter, sejauh ini tidak ada resiko bagi wanita ataupun terdapat cacat pada bayi.</a:t>
            </a:r>
            <a:r>
              <a:rPr lang="en-US" dirty="0"/>
              <a:t> </a:t>
            </a:r>
            <a:r>
              <a:rPr lang="id-ID" dirty="0"/>
              <a:t>Inseminasi buatan terbagi atas 2 jenis :</a:t>
            </a:r>
            <a:endParaRPr lang="en-US" dirty="0"/>
          </a:p>
          <a:p>
            <a:pPr lvl="0" algn="just"/>
            <a:r>
              <a:rPr lang="id-ID" dirty="0"/>
              <a:t>AIH = homologous artificial insemination atau pembuahan homolog dengan menggunakan benih dari suami sendiri</a:t>
            </a:r>
            <a:endParaRPr lang="en-US" dirty="0"/>
          </a:p>
          <a:p>
            <a:pPr lvl="0" algn="just"/>
            <a:r>
              <a:rPr lang="id-ID" dirty="0"/>
              <a:t>AID = heterologous artificial insemination atau pembuahan heterolog dengan menggunakan benih bukan suami sendiri.</a:t>
            </a:r>
            <a:endParaRPr lang="en-US" dirty="0"/>
          </a:p>
          <a:p>
            <a:pPr lvl="0" algn="just"/>
            <a:r>
              <a:rPr lang="en-US" dirty="0">
                <a:solidFill>
                  <a:srgbClr val="FFFF00"/>
                </a:solidFill>
              </a:rPr>
              <a:t>b. </a:t>
            </a:r>
            <a:r>
              <a:rPr lang="id-ID" dirty="0">
                <a:solidFill>
                  <a:srgbClr val="FFFF00"/>
                </a:solidFill>
              </a:rPr>
              <a:t>In Vitro Fertilization (IVF) </a:t>
            </a:r>
            <a:endParaRPr lang="en-US" dirty="0">
              <a:solidFill>
                <a:srgbClr val="FFFF00"/>
              </a:solidFill>
            </a:endParaRPr>
          </a:p>
          <a:p>
            <a:pPr algn="just"/>
            <a:r>
              <a:rPr lang="id-ID" dirty="0"/>
              <a:t>Bayi tabung atau pembuahan in vitro (bahasa Inggris: in vitro fertilisation) adalah sebuah teknik pembuahan dimana sel telur (ovum) dibuahi di luar tubuh wanita. Bayi tabung adalah salah satu metode untuk mengatasi masalah kesuburan ketika metode lainnya tidak berhasil. Prosesnya terdiri dari mengendalikan proses ovulasi secara hormonal, pemindahan sel telur dari ovarium dan pembuahan oleh sel sperma dalam sebuah medium cair. </a:t>
            </a:r>
            <a:endParaRPr lang="en-US" dirty="0">
              <a:latin typeface="Arial Narrow" pitchFamily="34" charset="0"/>
            </a:endParaRPr>
          </a:p>
        </p:txBody>
      </p:sp>
    </p:spTree>
    <p:extLst>
      <p:ext uri="{BB962C8B-B14F-4D97-AF65-F5344CB8AC3E}">
        <p14:creationId xmlns:p14="http://schemas.microsoft.com/office/powerpoint/2010/main" val="1955331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p>
        </p:txBody>
      </p:sp>
      <p:sp>
        <p:nvSpPr>
          <p:cNvPr id="2" name="Content Placeholder 1"/>
          <p:cNvSpPr>
            <a:spLocks noGrp="1"/>
          </p:cNvSpPr>
          <p:nvPr>
            <p:ph idx="1"/>
          </p:nvPr>
        </p:nvSpPr>
        <p:spPr>
          <a:xfrm>
            <a:off x="1600200" y="152400"/>
            <a:ext cx="8991600" cy="6248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pPr lvl="0" algn="just"/>
            <a:r>
              <a:rPr lang="en-US" dirty="0">
                <a:solidFill>
                  <a:srgbClr val="FFFF00"/>
                </a:solidFill>
                <a:latin typeface="Arial Narrow" pitchFamily="34" charset="0"/>
              </a:rPr>
              <a:t>c. </a:t>
            </a:r>
            <a:r>
              <a:rPr lang="id-ID" dirty="0">
                <a:solidFill>
                  <a:srgbClr val="FFFF00"/>
                </a:solidFill>
              </a:rPr>
              <a:t>Gamete Intra Fallopian Transfer</a:t>
            </a:r>
            <a:endParaRPr lang="en-US" dirty="0">
              <a:solidFill>
                <a:srgbClr val="FFFF00"/>
              </a:solidFill>
            </a:endParaRPr>
          </a:p>
          <a:p>
            <a:pPr algn="just"/>
            <a:r>
              <a:rPr lang="en-US" dirty="0"/>
              <a:t>	</a:t>
            </a:r>
            <a:r>
              <a:rPr lang="id-ID" dirty="0"/>
              <a:t>Adalah pemindahan gamet ke dalam tuba falopi. Gamet adalah sperma lelaki atau telur perempuan. Dalam proses GIFT, sperma dan telur akan dicampur dan kemudian disuntik ke dalam saluran indung telur (tuba fallopi). Selepas dipindahkan, gamet-gamet akan bersatu seperti proses normal dalam tubuh. Setelah bersatunya gamet tersebut, embrio akan bergerak ke dalam rahim seperti biasa dan begitu seterusnya sampai kehamilan normal terjadi.</a:t>
            </a:r>
            <a:endParaRPr lang="en-US" dirty="0"/>
          </a:p>
          <a:p>
            <a:pPr lvl="0" algn="just"/>
            <a:r>
              <a:rPr lang="en-US" dirty="0">
                <a:solidFill>
                  <a:srgbClr val="FFFF00"/>
                </a:solidFill>
              </a:rPr>
              <a:t>d. </a:t>
            </a:r>
            <a:r>
              <a:rPr lang="id-ID" dirty="0">
                <a:solidFill>
                  <a:srgbClr val="FFFF00"/>
                </a:solidFill>
              </a:rPr>
              <a:t>Zygote Intra Fallopian Transfer (ZIFT)</a:t>
            </a:r>
            <a:endParaRPr lang="en-US" dirty="0">
              <a:solidFill>
                <a:srgbClr val="FFFF00"/>
              </a:solidFill>
            </a:endParaRPr>
          </a:p>
          <a:p>
            <a:pPr algn="just"/>
            <a:r>
              <a:rPr lang="en-US" dirty="0"/>
              <a:t>	</a:t>
            </a:r>
            <a:r>
              <a:rPr lang="id-ID" dirty="0"/>
              <a:t>ZIFT (Zyg</a:t>
            </a:r>
            <a:r>
              <a:rPr lang="en-US" dirty="0"/>
              <a:t>o</a:t>
            </a:r>
            <a:r>
              <a:rPr lang="id-ID" dirty="0"/>
              <a:t>te Intra Fallopian Transfer) juga dipanggil PROST (Pronuclear Stage Transfer). Dalam prosedur ini, telur dan sperma dibiar selama 14 jam, terjadi zigot dengan 2 pronukleus terbentuk. Selepas penyatuan itu, zigot dipindahkan ke saluran telur.</a:t>
            </a:r>
            <a:endParaRPr lang="en-US" dirty="0"/>
          </a:p>
          <a:p>
            <a:pPr lvl="0" algn="just"/>
            <a:r>
              <a:rPr lang="en-US" dirty="0">
                <a:solidFill>
                  <a:srgbClr val="FFFF00"/>
                </a:solidFill>
              </a:rPr>
              <a:t>e. </a:t>
            </a:r>
            <a:r>
              <a:rPr lang="id-ID" dirty="0">
                <a:solidFill>
                  <a:srgbClr val="FFFF00"/>
                </a:solidFill>
              </a:rPr>
              <a:t>Intra Cytoplasmic Sperm Injection (ICSI)</a:t>
            </a:r>
            <a:endParaRPr lang="en-US" dirty="0">
              <a:solidFill>
                <a:srgbClr val="FFFF00"/>
              </a:solidFill>
            </a:endParaRPr>
          </a:p>
          <a:p>
            <a:pPr algn="just"/>
            <a:r>
              <a:rPr lang="en-US" dirty="0"/>
              <a:t>	</a:t>
            </a:r>
            <a:r>
              <a:rPr lang="id-ID" dirty="0"/>
              <a:t>ICSI adalah sbuah teknik mikromanipulasi dengan menyuntikkan sebuah spermatoozoa yang berasal dari ejakulat ke dalam ooplasma oosit yang mature.Saat ini yang menjadi perhatian utama dari tindakan ICSI adalah keamanan prosedur ICSI dan hubungannya dengan luaran bayi yang dihasilkan. Kontroversi dibidang ini terutama menyangkut 4 hal yaitu luaran obstetric, kemungkinan kelainan kromosom, kelainan kongenital, dan gangguan perkembangan. Hal lain yang masih dicari yaitu kemungkinan kerusakan DNA sperma akibat ICSI.</a:t>
            </a:r>
            <a:endParaRPr lang="en-US" dirty="0"/>
          </a:p>
          <a:p>
            <a:pPr algn="just"/>
            <a:endParaRPr lang="en-US" dirty="0">
              <a:latin typeface="Arial Narrow" pitchFamily="34" charset="0"/>
            </a:endParaRPr>
          </a:p>
        </p:txBody>
      </p:sp>
    </p:spTree>
    <p:extLst>
      <p:ext uri="{BB962C8B-B14F-4D97-AF65-F5344CB8AC3E}">
        <p14:creationId xmlns:p14="http://schemas.microsoft.com/office/powerpoint/2010/main" val="234624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600" dirty="0" err="1"/>
              <a:t>Terimakasih</a:t>
            </a:r>
            <a:endParaRPr lang="en-US" sz="4600" dirty="0"/>
          </a:p>
        </p:txBody>
      </p:sp>
    </p:spTree>
    <p:extLst>
      <p:ext uri="{BB962C8B-B14F-4D97-AF65-F5344CB8AC3E}">
        <p14:creationId xmlns:p14="http://schemas.microsoft.com/office/powerpoint/2010/main" val="407266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a:t> INFERTILITAS</a:t>
            </a:r>
            <a:endParaRPr lang="ko-KR" altLang="en-US" dirty="0"/>
          </a:p>
        </p:txBody>
      </p:sp>
      <p:sp>
        <p:nvSpPr>
          <p:cNvPr id="13" name="Content Placeholder 12"/>
          <p:cNvSpPr>
            <a:spLocks noGrp="1"/>
          </p:cNvSpPr>
          <p:nvPr>
            <p:ph idx="10"/>
          </p:nvPr>
        </p:nvSpPr>
        <p:spPr>
          <a:xfrm>
            <a:off x="3156110" y="2348880"/>
            <a:ext cx="7404386" cy="2160240"/>
          </a:xfrm>
        </p:spPr>
        <p:txBody>
          <a:bodyPr>
            <a:normAutofit/>
          </a:bodyPr>
          <a:lstStyle/>
          <a:p>
            <a:r>
              <a:rPr lang="en-ID" sz="2400" dirty="0" err="1"/>
              <a:t>Infertilitas</a:t>
            </a:r>
            <a:r>
              <a:rPr lang="en-ID" sz="2400" dirty="0"/>
              <a:t> ( </a:t>
            </a:r>
            <a:r>
              <a:rPr lang="en-ID" sz="2400" dirty="0" err="1"/>
              <a:t>pasangan</a:t>
            </a:r>
            <a:r>
              <a:rPr lang="en-ID" sz="2400" dirty="0"/>
              <a:t> </a:t>
            </a:r>
            <a:r>
              <a:rPr lang="en-ID" sz="2400" dirty="0" err="1"/>
              <a:t>mandul</a:t>
            </a:r>
            <a:r>
              <a:rPr lang="en-ID" sz="2400" dirty="0"/>
              <a:t>) </a:t>
            </a:r>
            <a:r>
              <a:rPr lang="en-ID" sz="2400" dirty="0" err="1"/>
              <a:t>adalah</a:t>
            </a:r>
            <a:r>
              <a:rPr lang="en-ID" sz="2400" dirty="0"/>
              <a:t> </a:t>
            </a:r>
            <a:r>
              <a:rPr lang="en-ID" sz="2400" dirty="0" err="1"/>
              <a:t>pasangan</a:t>
            </a:r>
            <a:r>
              <a:rPr lang="en-ID" sz="2400" dirty="0"/>
              <a:t> </a:t>
            </a:r>
            <a:r>
              <a:rPr lang="en-ID" sz="2400" dirty="0" err="1"/>
              <a:t>suami</a:t>
            </a:r>
            <a:r>
              <a:rPr lang="en-ID" sz="2400" dirty="0"/>
              <a:t> </a:t>
            </a:r>
            <a:r>
              <a:rPr lang="en-ID" sz="2400" dirty="0" err="1"/>
              <a:t>istri</a:t>
            </a:r>
            <a:r>
              <a:rPr lang="en-ID" sz="2400" dirty="0"/>
              <a:t> yang </a:t>
            </a:r>
            <a:r>
              <a:rPr lang="en-ID" sz="2400" dirty="0" err="1"/>
              <a:t>telah</a:t>
            </a:r>
            <a:r>
              <a:rPr lang="en-ID" sz="2400" dirty="0"/>
              <a:t> </a:t>
            </a:r>
            <a:r>
              <a:rPr lang="en-ID" sz="2400" dirty="0" err="1"/>
              <a:t>menikah</a:t>
            </a:r>
            <a:r>
              <a:rPr lang="en-ID" sz="2400" dirty="0"/>
              <a:t> </a:t>
            </a:r>
            <a:r>
              <a:rPr lang="en-ID" sz="2400" dirty="0" err="1"/>
              <a:t>selama</a:t>
            </a:r>
            <a:r>
              <a:rPr lang="en-ID" sz="2400" dirty="0"/>
              <a:t> </a:t>
            </a:r>
            <a:r>
              <a:rPr lang="en-ID" sz="2400" dirty="0" err="1"/>
              <a:t>satu</a:t>
            </a:r>
            <a:r>
              <a:rPr lang="en-ID" sz="2400" dirty="0"/>
              <a:t> </a:t>
            </a:r>
            <a:r>
              <a:rPr lang="en-ID" sz="2400" dirty="0" err="1"/>
              <a:t>tahun</a:t>
            </a:r>
            <a:r>
              <a:rPr lang="en-ID" sz="2400" dirty="0"/>
              <a:t> dan </a:t>
            </a:r>
            <a:r>
              <a:rPr lang="en-ID" sz="2400" dirty="0" err="1"/>
              <a:t>sudah</a:t>
            </a:r>
            <a:r>
              <a:rPr lang="en-ID" sz="2400" dirty="0"/>
              <a:t> </a:t>
            </a:r>
            <a:r>
              <a:rPr lang="en-ID" sz="2400" dirty="0" err="1"/>
              <a:t>melakukan</a:t>
            </a:r>
            <a:r>
              <a:rPr lang="en-ID" sz="2400" dirty="0"/>
              <a:t> </a:t>
            </a:r>
            <a:r>
              <a:rPr lang="en-ID" sz="2400" dirty="0" err="1"/>
              <a:t>hubungan</a:t>
            </a:r>
            <a:r>
              <a:rPr lang="en-ID" sz="2400" dirty="0"/>
              <a:t> </a:t>
            </a:r>
            <a:r>
              <a:rPr lang="en-ID" sz="2400" dirty="0" err="1"/>
              <a:t>seksual</a:t>
            </a:r>
            <a:r>
              <a:rPr lang="en-ID" sz="2400" dirty="0"/>
              <a:t> </a:t>
            </a:r>
            <a:r>
              <a:rPr lang="en-ID" sz="2400" dirty="0" err="1"/>
              <a:t>tanpa</a:t>
            </a:r>
            <a:r>
              <a:rPr lang="en-ID" sz="2400" dirty="0"/>
              <a:t> </a:t>
            </a:r>
            <a:r>
              <a:rPr lang="en-ID" sz="2400" dirty="0" err="1"/>
              <a:t>alat</a:t>
            </a:r>
            <a:r>
              <a:rPr lang="en-ID" sz="2400" dirty="0"/>
              <a:t> </a:t>
            </a:r>
            <a:r>
              <a:rPr lang="en-ID" sz="2400" dirty="0" err="1"/>
              <a:t>kontrasepsi</a:t>
            </a:r>
            <a:r>
              <a:rPr lang="en-ID" sz="2400" dirty="0"/>
              <a:t>, </a:t>
            </a:r>
            <a:r>
              <a:rPr lang="en-ID" sz="2400" dirty="0" err="1"/>
              <a:t>tetapi</a:t>
            </a:r>
            <a:r>
              <a:rPr lang="en-ID" sz="2400" dirty="0"/>
              <a:t> </a:t>
            </a:r>
            <a:r>
              <a:rPr lang="en-ID" sz="2400" dirty="0" err="1"/>
              <a:t>belum</a:t>
            </a:r>
            <a:r>
              <a:rPr lang="en-ID" sz="2400" dirty="0"/>
              <a:t> </a:t>
            </a:r>
            <a:r>
              <a:rPr lang="en-ID" sz="2400" dirty="0" err="1"/>
              <a:t>memiliki</a:t>
            </a:r>
            <a:r>
              <a:rPr lang="en-ID" sz="2400" dirty="0"/>
              <a:t> </a:t>
            </a:r>
            <a:r>
              <a:rPr lang="en-ID" sz="2400" dirty="0" err="1"/>
              <a:t>anak</a:t>
            </a:r>
            <a:r>
              <a:rPr lang="en-ID" sz="2400" dirty="0"/>
              <a:t> (</a:t>
            </a:r>
            <a:r>
              <a:rPr lang="en-ID" sz="2400" dirty="0" err="1"/>
              <a:t>Prawirohardjo</a:t>
            </a:r>
            <a:r>
              <a:rPr lang="en-ID" sz="2400" dirty="0"/>
              <a:t>, 2005</a:t>
            </a:r>
            <a:endParaRPr lang="ko-KR" altLang="en-US" sz="2400" dirty="0"/>
          </a:p>
        </p:txBody>
      </p:sp>
      <p:sp>
        <p:nvSpPr>
          <p:cNvPr id="3" name="Content Placeholder 2">
            <a:extLst>
              <a:ext uri="{FF2B5EF4-FFF2-40B4-BE49-F238E27FC236}">
                <a16:creationId xmlns="" xmlns:a16="http://schemas.microsoft.com/office/drawing/2014/main" id="{0FB00F62-AEF7-46E8-AB9B-3D0338023860}"/>
              </a:ext>
            </a:extLst>
          </p:cNvPr>
          <p:cNvSpPr>
            <a:spLocks noGrp="1"/>
          </p:cNvSpPr>
          <p:nvPr>
            <p:ph idx="1"/>
          </p:nvPr>
        </p:nvSpPr>
        <p:spPr>
          <a:xfrm>
            <a:off x="3431704" y="1226845"/>
            <a:ext cx="6563072" cy="460648"/>
          </a:xfrm>
        </p:spPr>
        <p:txBody>
          <a:bodyPr/>
          <a:lstStyle/>
          <a:p>
            <a:r>
              <a:rPr lang="en-US" dirty="0"/>
              <a:t>DEFINISI</a:t>
            </a:r>
            <a:endParaRPr lang="en-ID" dirty="0"/>
          </a:p>
        </p:txBody>
      </p:sp>
    </p:spTree>
    <p:extLst>
      <p:ext uri="{BB962C8B-B14F-4D97-AF65-F5344CB8AC3E}">
        <p14:creationId xmlns:p14="http://schemas.microsoft.com/office/powerpoint/2010/main" val="3659674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TUGAS KELOMPOK MINGGU DEPAN </a:t>
            </a:r>
            <a:endParaRPr lang="en-US" dirty="0"/>
          </a:p>
        </p:txBody>
      </p:sp>
      <p:sp>
        <p:nvSpPr>
          <p:cNvPr id="3" name="Content Placeholder 2"/>
          <p:cNvSpPr>
            <a:spLocks noGrp="1"/>
          </p:cNvSpPr>
          <p:nvPr>
            <p:ph idx="1"/>
          </p:nvPr>
        </p:nvSpPr>
        <p:spPr/>
        <p:txBody>
          <a:bodyPr>
            <a:normAutofit lnSpcReduction="10000"/>
          </a:bodyPr>
          <a:lstStyle/>
          <a:p>
            <a:r>
              <a:rPr lang="en-US" sz="2000" b="1" dirty="0" err="1" smtClean="0">
                <a:solidFill>
                  <a:srgbClr val="FF0000"/>
                </a:solidFill>
              </a:rPr>
              <a:t>Kelompok</a:t>
            </a:r>
            <a:r>
              <a:rPr lang="en-US" sz="2000" b="1" dirty="0" smtClean="0">
                <a:solidFill>
                  <a:srgbClr val="FF0000"/>
                </a:solidFill>
              </a:rPr>
              <a:t> 1 (8 orang)</a:t>
            </a:r>
          </a:p>
          <a:p>
            <a:pPr marL="0" indent="0">
              <a:buNone/>
            </a:pPr>
            <a:r>
              <a:rPr lang="en-US" sz="2000" b="1" dirty="0" smtClean="0"/>
              <a:t>- </a:t>
            </a:r>
            <a:r>
              <a:rPr lang="en-US" sz="2000" b="1" dirty="0" err="1" smtClean="0"/>
              <a:t>Menilai</a:t>
            </a:r>
            <a:r>
              <a:rPr lang="en-US" sz="2000" b="1" dirty="0"/>
              <a:t> </a:t>
            </a:r>
            <a:r>
              <a:rPr lang="en-US" sz="2000" b="1" dirty="0" err="1" smtClean="0"/>
              <a:t>hasil</a:t>
            </a:r>
            <a:r>
              <a:rPr lang="en-US" sz="2000" b="1" dirty="0" smtClean="0"/>
              <a:t> </a:t>
            </a:r>
            <a:r>
              <a:rPr lang="en-US" sz="2000" b="1" dirty="0" err="1" smtClean="0"/>
              <a:t>pemeriksaan</a:t>
            </a:r>
            <a:r>
              <a:rPr lang="en-US" sz="2000" b="1" dirty="0" smtClean="0"/>
              <a:t> </a:t>
            </a:r>
            <a:r>
              <a:rPr lang="en-US" sz="2000" b="1" dirty="0" err="1" smtClean="0"/>
              <a:t>TORCH,hepatitis,HIV,AIDS,TBC</a:t>
            </a:r>
            <a:r>
              <a:rPr lang="en-US" sz="2000" b="1" dirty="0" smtClean="0"/>
              <a:t>, malaria</a:t>
            </a:r>
          </a:p>
          <a:p>
            <a:pPr>
              <a:buFontTx/>
              <a:buChar char="-"/>
            </a:pPr>
            <a:r>
              <a:rPr lang="en-US" sz="2000" b="1" dirty="0" err="1" smtClean="0"/>
              <a:t>Evidance</a:t>
            </a:r>
            <a:r>
              <a:rPr lang="en-US" sz="2000" b="1" dirty="0" smtClean="0"/>
              <a:t> based </a:t>
            </a:r>
            <a:r>
              <a:rPr lang="en-US" sz="2000" b="1" dirty="0" err="1" smtClean="0"/>
              <a:t>terkait</a:t>
            </a:r>
            <a:r>
              <a:rPr lang="en-US" sz="2000" b="1" dirty="0" smtClean="0"/>
              <a:t> </a:t>
            </a:r>
            <a:r>
              <a:rPr lang="en-US" sz="2000" b="1" dirty="0" err="1" smtClean="0"/>
              <a:t>asuhan</a:t>
            </a:r>
            <a:r>
              <a:rPr lang="en-US" sz="2000" b="1" dirty="0" smtClean="0"/>
              <a:t> </a:t>
            </a:r>
            <a:r>
              <a:rPr lang="en-US" sz="2000" b="1" dirty="0" err="1" smtClean="0"/>
              <a:t>pranikah</a:t>
            </a:r>
            <a:r>
              <a:rPr lang="en-US" sz="2000" b="1" dirty="0" smtClean="0"/>
              <a:t> </a:t>
            </a:r>
          </a:p>
          <a:p>
            <a:pPr marL="0" indent="0">
              <a:buNone/>
            </a:pPr>
            <a:endParaRPr lang="en-US" sz="2000" dirty="0" smtClean="0"/>
          </a:p>
          <a:p>
            <a:r>
              <a:rPr lang="en-US" sz="2000" b="1" dirty="0" err="1" smtClean="0">
                <a:solidFill>
                  <a:srgbClr val="00B0F0"/>
                </a:solidFill>
              </a:rPr>
              <a:t>Kelompok</a:t>
            </a:r>
            <a:r>
              <a:rPr lang="en-US" sz="2000" b="1" dirty="0" smtClean="0">
                <a:solidFill>
                  <a:srgbClr val="00B0F0"/>
                </a:solidFill>
              </a:rPr>
              <a:t> 2( 8 orang)</a:t>
            </a:r>
          </a:p>
          <a:p>
            <a:pPr>
              <a:buFontTx/>
              <a:buChar char="-"/>
            </a:pPr>
            <a:r>
              <a:rPr lang="en-US" sz="2000" b="1" dirty="0" err="1" smtClean="0"/>
              <a:t>Konsep</a:t>
            </a:r>
            <a:r>
              <a:rPr lang="en-US" sz="2000" b="1" dirty="0" smtClean="0"/>
              <a:t> </a:t>
            </a:r>
            <a:r>
              <a:rPr lang="en-US" sz="2000" b="1" dirty="0" err="1" smtClean="0"/>
              <a:t>fertilisasi</a:t>
            </a:r>
            <a:r>
              <a:rPr lang="en-US" sz="2000" b="1" dirty="0" smtClean="0"/>
              <a:t> </a:t>
            </a:r>
            <a:r>
              <a:rPr lang="en-US" sz="2000" b="1" dirty="0" err="1" smtClean="0"/>
              <a:t>dan</a:t>
            </a:r>
            <a:r>
              <a:rPr lang="en-US" sz="2000" b="1" dirty="0" smtClean="0"/>
              <a:t> </a:t>
            </a:r>
            <a:r>
              <a:rPr lang="en-US" sz="2000" b="1" dirty="0" err="1" smtClean="0"/>
              <a:t>Infertilitas</a:t>
            </a:r>
            <a:endParaRPr lang="en-US" sz="2000" b="1" dirty="0" smtClean="0"/>
          </a:p>
          <a:p>
            <a:pPr>
              <a:buFontTx/>
              <a:buChar char="-"/>
            </a:pPr>
            <a:r>
              <a:rPr lang="en-US" sz="2000" b="1" dirty="0" err="1" smtClean="0"/>
              <a:t>Persiapan</a:t>
            </a:r>
            <a:r>
              <a:rPr lang="en-US" sz="2000" b="1" dirty="0" smtClean="0"/>
              <a:t> </a:t>
            </a:r>
            <a:r>
              <a:rPr lang="en-US" sz="2000" b="1" dirty="0" err="1" smtClean="0"/>
              <a:t>dan</a:t>
            </a:r>
            <a:r>
              <a:rPr lang="en-US" sz="2000" b="1" dirty="0" smtClean="0"/>
              <a:t> </a:t>
            </a:r>
            <a:r>
              <a:rPr lang="en-US" sz="2000" b="1" dirty="0" err="1" smtClean="0"/>
              <a:t>perencanaan</a:t>
            </a:r>
            <a:r>
              <a:rPr lang="en-US" sz="2000" b="1" dirty="0" smtClean="0"/>
              <a:t> </a:t>
            </a:r>
            <a:r>
              <a:rPr lang="en-US" sz="2000" b="1" dirty="0" err="1" smtClean="0"/>
              <a:t>kehamilan</a:t>
            </a:r>
            <a:r>
              <a:rPr lang="en-US" sz="2000" b="1" dirty="0" smtClean="0"/>
              <a:t> </a:t>
            </a:r>
          </a:p>
          <a:p>
            <a:pPr marL="0" indent="0">
              <a:buNone/>
            </a:pPr>
            <a:endParaRPr lang="en-US" sz="2000" dirty="0" smtClean="0"/>
          </a:p>
          <a:p>
            <a:r>
              <a:rPr lang="en-US" sz="2000" b="1" dirty="0" err="1" smtClean="0">
                <a:solidFill>
                  <a:srgbClr val="7030A0"/>
                </a:solidFill>
              </a:rPr>
              <a:t>Kelompok</a:t>
            </a:r>
            <a:r>
              <a:rPr lang="en-US" sz="2000" b="1" dirty="0" smtClean="0">
                <a:solidFill>
                  <a:srgbClr val="7030A0"/>
                </a:solidFill>
              </a:rPr>
              <a:t> 3 ( 8 orang)</a:t>
            </a:r>
          </a:p>
          <a:p>
            <a:pPr>
              <a:buFontTx/>
              <a:buChar char="-"/>
            </a:pPr>
            <a:r>
              <a:rPr lang="en-US" sz="2000" b="1" dirty="0" err="1" smtClean="0"/>
              <a:t>Psikologi</a:t>
            </a:r>
            <a:r>
              <a:rPr lang="en-US" sz="2000" b="1" dirty="0" smtClean="0"/>
              <a:t> </a:t>
            </a:r>
            <a:r>
              <a:rPr lang="en-US" sz="2000" b="1" dirty="0" err="1" smtClean="0"/>
              <a:t>perempuan</a:t>
            </a:r>
            <a:r>
              <a:rPr lang="en-US" sz="2000" b="1" dirty="0" smtClean="0"/>
              <a:t> </a:t>
            </a:r>
            <a:r>
              <a:rPr lang="en-US" sz="2000" b="1" dirty="0" err="1" smtClean="0"/>
              <a:t>dan</a:t>
            </a:r>
            <a:r>
              <a:rPr lang="en-US" sz="2000" b="1" dirty="0" smtClean="0"/>
              <a:t> </a:t>
            </a:r>
            <a:r>
              <a:rPr lang="en-US" sz="2000" b="1" dirty="0" err="1" smtClean="0"/>
              <a:t>keluarga</a:t>
            </a:r>
            <a:r>
              <a:rPr lang="en-US" sz="2000" b="1" dirty="0" smtClean="0"/>
              <a:t> </a:t>
            </a:r>
            <a:r>
              <a:rPr lang="en-US" sz="2000" b="1" dirty="0" err="1" smtClean="0"/>
              <a:t>dalam</a:t>
            </a:r>
            <a:r>
              <a:rPr lang="en-US" sz="2000" b="1" dirty="0" smtClean="0"/>
              <a:t> </a:t>
            </a:r>
            <a:r>
              <a:rPr lang="en-US" sz="2000" b="1" dirty="0" err="1" smtClean="0"/>
              <a:t>persiapan</a:t>
            </a:r>
            <a:r>
              <a:rPr lang="en-US" sz="2000" b="1" dirty="0" smtClean="0"/>
              <a:t> </a:t>
            </a:r>
            <a:r>
              <a:rPr lang="en-US" sz="2000" b="1" dirty="0" err="1" smtClean="0"/>
              <a:t>kehamilan</a:t>
            </a:r>
            <a:endParaRPr lang="en-US" sz="2000" b="1" dirty="0" smtClean="0"/>
          </a:p>
          <a:p>
            <a:pPr>
              <a:buFontTx/>
              <a:buChar char="-"/>
            </a:pPr>
            <a:r>
              <a:rPr lang="en-US" sz="2000" b="1" dirty="0"/>
              <a:t> </a:t>
            </a:r>
            <a:r>
              <a:rPr lang="en-US" sz="2000" b="1" dirty="0" err="1" smtClean="0"/>
              <a:t>kajian</a:t>
            </a:r>
            <a:r>
              <a:rPr lang="en-US" sz="2000" b="1" dirty="0" smtClean="0"/>
              <a:t> </a:t>
            </a:r>
            <a:r>
              <a:rPr lang="en-US" sz="2000" b="1" dirty="0" err="1" smtClean="0"/>
              <a:t>psikologi</a:t>
            </a:r>
            <a:r>
              <a:rPr lang="en-US" sz="2000" b="1" dirty="0" smtClean="0"/>
              <a:t> </a:t>
            </a:r>
            <a:r>
              <a:rPr lang="en-US" sz="2000" b="1" dirty="0" err="1" smtClean="0"/>
              <a:t>tentang</a:t>
            </a:r>
            <a:r>
              <a:rPr lang="en-US" sz="2000" b="1" dirty="0" smtClean="0"/>
              <a:t> </a:t>
            </a:r>
            <a:r>
              <a:rPr lang="en-US" sz="2000" b="1" dirty="0" err="1" smtClean="0"/>
              <a:t>perkembangan</a:t>
            </a:r>
            <a:r>
              <a:rPr lang="en-US" sz="2000" b="1" dirty="0" smtClean="0"/>
              <a:t> </a:t>
            </a:r>
            <a:r>
              <a:rPr lang="en-US" sz="2000" b="1" dirty="0" err="1" smtClean="0"/>
              <a:t>perempuan</a:t>
            </a:r>
            <a:r>
              <a:rPr lang="en-US" sz="2000" b="1" dirty="0" smtClean="0"/>
              <a:t> </a:t>
            </a:r>
            <a:r>
              <a:rPr lang="en-US" sz="2000" b="1" dirty="0" err="1" smtClean="0"/>
              <a:t>dan</a:t>
            </a:r>
            <a:r>
              <a:rPr lang="en-US" sz="2000" b="1" dirty="0" smtClean="0"/>
              <a:t> </a:t>
            </a:r>
            <a:r>
              <a:rPr lang="en-US" sz="2000" b="1" dirty="0" err="1" smtClean="0"/>
              <a:t>keluarga</a:t>
            </a:r>
            <a:r>
              <a:rPr lang="en-US" sz="2000" b="1" dirty="0" smtClean="0"/>
              <a:t> </a:t>
            </a:r>
            <a:r>
              <a:rPr lang="en-US" sz="2000" b="1" dirty="0" err="1" smtClean="0"/>
              <a:t>dalam</a:t>
            </a:r>
            <a:r>
              <a:rPr lang="en-US" sz="2000" b="1" dirty="0" smtClean="0"/>
              <a:t> </a:t>
            </a:r>
            <a:r>
              <a:rPr lang="en-US" sz="2000" b="1" dirty="0" err="1" smtClean="0"/>
              <a:t>persiapan</a:t>
            </a:r>
            <a:r>
              <a:rPr lang="en-US" sz="2000" b="1" dirty="0" smtClean="0"/>
              <a:t> </a:t>
            </a:r>
            <a:r>
              <a:rPr lang="en-US" sz="2000" b="1" dirty="0" err="1" smtClean="0"/>
              <a:t>kehamilan</a:t>
            </a:r>
            <a:r>
              <a:rPr lang="en-US" sz="2000" b="1" dirty="0" smtClean="0"/>
              <a:t> </a:t>
            </a:r>
            <a:r>
              <a:rPr lang="en-US" sz="2000" b="1" dirty="0" err="1" smtClean="0"/>
              <a:t>sehat</a:t>
            </a:r>
            <a:r>
              <a:rPr lang="en-US" sz="2000" b="1" dirty="0" smtClean="0"/>
              <a:t> </a:t>
            </a:r>
          </a:p>
        </p:txBody>
      </p:sp>
    </p:spTree>
    <p:extLst>
      <p:ext uri="{BB962C8B-B14F-4D97-AF65-F5344CB8AC3E}">
        <p14:creationId xmlns:p14="http://schemas.microsoft.com/office/powerpoint/2010/main" val="1419695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solidFill>
                  <a:schemeClr val="accent2">
                    <a:lumMod val="75000"/>
                  </a:schemeClr>
                </a:solidFill>
              </a:rPr>
              <a:t>Kelompok</a:t>
            </a:r>
            <a:r>
              <a:rPr lang="en-US" b="1" dirty="0">
                <a:solidFill>
                  <a:schemeClr val="accent2">
                    <a:lumMod val="75000"/>
                  </a:schemeClr>
                </a:solidFill>
              </a:rPr>
              <a:t> 4 ( 8 orang</a:t>
            </a:r>
            <a:r>
              <a:rPr lang="en-US" b="1" dirty="0" smtClean="0">
                <a:solidFill>
                  <a:schemeClr val="accent2">
                    <a:lumMod val="75000"/>
                  </a:schemeClr>
                </a:solidFill>
              </a:rPr>
              <a:t>)</a:t>
            </a:r>
          </a:p>
          <a:p>
            <a:pPr>
              <a:buFontTx/>
              <a:buChar char="-"/>
            </a:pPr>
            <a:r>
              <a:rPr lang="en-US" b="1" dirty="0" err="1" smtClean="0"/>
              <a:t>Persiapan</a:t>
            </a:r>
            <a:r>
              <a:rPr lang="en-US" b="1" dirty="0" smtClean="0"/>
              <a:t> </a:t>
            </a:r>
            <a:r>
              <a:rPr lang="en-US" b="1" dirty="0" err="1" smtClean="0"/>
              <a:t>seorang</a:t>
            </a:r>
            <a:r>
              <a:rPr lang="en-US" b="1" dirty="0"/>
              <a:t> </a:t>
            </a:r>
            <a:r>
              <a:rPr lang="en-US" b="1" dirty="0" smtClean="0"/>
              <a:t>ayah </a:t>
            </a:r>
            <a:r>
              <a:rPr lang="en-US" b="1" dirty="0" err="1" smtClean="0"/>
              <a:t>dlm</a:t>
            </a:r>
            <a:r>
              <a:rPr lang="en-US" b="1" dirty="0" smtClean="0"/>
              <a:t> </a:t>
            </a:r>
            <a:r>
              <a:rPr lang="en-US" b="1" dirty="0" err="1" smtClean="0"/>
              <a:t>persiapan</a:t>
            </a:r>
            <a:r>
              <a:rPr lang="en-US" b="1" dirty="0" smtClean="0"/>
              <a:t> </a:t>
            </a:r>
            <a:r>
              <a:rPr lang="en-US" b="1" dirty="0" err="1" smtClean="0"/>
              <a:t>menjadi</a:t>
            </a:r>
            <a:r>
              <a:rPr lang="en-US" b="1" dirty="0" smtClean="0"/>
              <a:t> orang </a:t>
            </a:r>
            <a:r>
              <a:rPr lang="en-US" b="1" dirty="0" err="1" smtClean="0"/>
              <a:t>tua</a:t>
            </a:r>
            <a:r>
              <a:rPr lang="en-US" b="1" dirty="0" smtClean="0"/>
              <a:t> </a:t>
            </a:r>
          </a:p>
          <a:p>
            <a:pPr>
              <a:buFontTx/>
              <a:buChar char="-"/>
            </a:pPr>
            <a:r>
              <a:rPr lang="en-US" b="1" dirty="0" err="1" smtClean="0"/>
              <a:t>Skrining</a:t>
            </a:r>
            <a:r>
              <a:rPr lang="en-US" b="1" dirty="0" smtClean="0"/>
              <a:t> </a:t>
            </a:r>
            <a:r>
              <a:rPr lang="en-US" b="1" dirty="0" err="1" smtClean="0"/>
              <a:t>pra</a:t>
            </a:r>
            <a:r>
              <a:rPr lang="en-US" b="1" dirty="0" smtClean="0"/>
              <a:t> </a:t>
            </a:r>
            <a:r>
              <a:rPr lang="en-US" b="1" dirty="0" err="1" smtClean="0"/>
              <a:t>konsepsi</a:t>
            </a:r>
            <a:endParaRPr lang="en-US" b="1" dirty="0" smtClean="0"/>
          </a:p>
          <a:p>
            <a:pPr marL="0" indent="0">
              <a:buNone/>
            </a:pPr>
            <a:endParaRPr lang="en-US" dirty="0"/>
          </a:p>
          <a:p>
            <a:r>
              <a:rPr lang="en-US" b="1" dirty="0" err="1">
                <a:solidFill>
                  <a:schemeClr val="accent6"/>
                </a:solidFill>
              </a:rPr>
              <a:t>Kelompok</a:t>
            </a:r>
            <a:r>
              <a:rPr lang="en-US" b="1" dirty="0">
                <a:solidFill>
                  <a:schemeClr val="accent6"/>
                </a:solidFill>
              </a:rPr>
              <a:t> 5 (9 orang</a:t>
            </a:r>
            <a:r>
              <a:rPr lang="en-US" b="1" dirty="0" smtClean="0">
                <a:solidFill>
                  <a:schemeClr val="accent6"/>
                </a:solidFill>
              </a:rPr>
              <a:t>)</a:t>
            </a:r>
          </a:p>
          <a:p>
            <a:pPr>
              <a:buFontTx/>
              <a:buChar char="-"/>
            </a:pPr>
            <a:r>
              <a:rPr lang="en-US" b="1" dirty="0" err="1" smtClean="0"/>
              <a:t>Konseling</a:t>
            </a:r>
            <a:r>
              <a:rPr lang="en-US" b="1" dirty="0" smtClean="0"/>
              <a:t> </a:t>
            </a:r>
            <a:r>
              <a:rPr lang="en-US" b="1" dirty="0" err="1" smtClean="0"/>
              <a:t>persiapan</a:t>
            </a:r>
            <a:r>
              <a:rPr lang="en-US" b="1" dirty="0" smtClean="0"/>
              <a:t> </a:t>
            </a:r>
            <a:r>
              <a:rPr lang="en-US" b="1" dirty="0" err="1" smtClean="0"/>
              <a:t>kehamilan</a:t>
            </a:r>
            <a:r>
              <a:rPr lang="en-US" b="1" dirty="0" smtClean="0"/>
              <a:t> </a:t>
            </a:r>
          </a:p>
          <a:p>
            <a:pPr>
              <a:buFontTx/>
              <a:buChar char="-"/>
            </a:pPr>
            <a:r>
              <a:rPr lang="en-US" b="1" dirty="0" err="1" smtClean="0"/>
              <a:t>Jarak</a:t>
            </a:r>
            <a:r>
              <a:rPr lang="en-US" b="1" dirty="0" smtClean="0"/>
              <a:t> ideal </a:t>
            </a:r>
            <a:r>
              <a:rPr lang="en-US" b="1" dirty="0" err="1" smtClean="0"/>
              <a:t>antar</a:t>
            </a:r>
            <a:r>
              <a:rPr lang="en-US" b="1" dirty="0" smtClean="0"/>
              <a:t> </a:t>
            </a:r>
            <a:r>
              <a:rPr lang="en-US" b="1" dirty="0" err="1" smtClean="0"/>
              <a:t>kehamilan</a:t>
            </a:r>
            <a:endParaRPr lang="en-US" b="1" dirty="0" smtClean="0"/>
          </a:p>
          <a:p>
            <a:pPr>
              <a:buFontTx/>
              <a:buChar char="-"/>
            </a:pPr>
            <a:r>
              <a:rPr lang="en-US" b="1" dirty="0" err="1" smtClean="0"/>
              <a:t>Evidance</a:t>
            </a:r>
            <a:r>
              <a:rPr lang="en-US" b="1" dirty="0" smtClean="0"/>
              <a:t> based </a:t>
            </a:r>
            <a:r>
              <a:rPr lang="en-US" b="1" dirty="0" err="1" smtClean="0"/>
              <a:t>terkait</a:t>
            </a:r>
            <a:r>
              <a:rPr lang="en-US" b="1" dirty="0" smtClean="0"/>
              <a:t> </a:t>
            </a:r>
            <a:r>
              <a:rPr lang="en-US" b="1" dirty="0" err="1" smtClean="0"/>
              <a:t>asuhan</a:t>
            </a:r>
            <a:r>
              <a:rPr lang="en-US" b="1" dirty="0" smtClean="0"/>
              <a:t> </a:t>
            </a:r>
            <a:r>
              <a:rPr lang="en-US" b="1" dirty="0" err="1" smtClean="0"/>
              <a:t>prakonsepsi</a:t>
            </a:r>
            <a:r>
              <a:rPr lang="en-US" b="1" dirty="0" smtClean="0"/>
              <a:t> </a:t>
            </a:r>
            <a:endParaRPr lang="en-US" b="1" dirty="0"/>
          </a:p>
          <a:p>
            <a:endParaRPr lang="en-US" dirty="0"/>
          </a:p>
        </p:txBody>
      </p:sp>
    </p:spTree>
    <p:extLst>
      <p:ext uri="{BB962C8B-B14F-4D97-AF65-F5344CB8AC3E}">
        <p14:creationId xmlns:p14="http://schemas.microsoft.com/office/powerpoint/2010/main" val="86895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514600"/>
            <a:ext cx="9144000" cy="1676400"/>
          </a:xfr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b="1" dirty="0" err="1"/>
              <a:t>Klasifikasi</a:t>
            </a:r>
            <a:r>
              <a:rPr lang="en-US" b="1" dirty="0"/>
              <a:t> </a:t>
            </a:r>
            <a:r>
              <a:rPr lang="en-US" b="1" dirty="0" err="1"/>
              <a:t>infertilitas</a:t>
            </a:r>
            <a:r>
              <a:rPr lang="en-US" b="1" dirty="0"/>
              <a:t/>
            </a:r>
            <a:br>
              <a:rPr lang="en-US" b="1" dirty="0"/>
            </a:br>
            <a:endParaRPr lang="en-US" b="1" dirty="0"/>
          </a:p>
        </p:txBody>
      </p:sp>
    </p:spTree>
    <p:extLst>
      <p:ext uri="{BB962C8B-B14F-4D97-AF65-F5344CB8AC3E}">
        <p14:creationId xmlns:p14="http://schemas.microsoft.com/office/powerpoint/2010/main" val="248108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28600"/>
            <a:ext cx="8305800" cy="685800"/>
          </a:xfrm>
        </p:spPr>
        <p:txBody>
          <a:bodyPr>
            <a:normAutofit/>
          </a:bodyPr>
          <a:lstStyle/>
          <a:p>
            <a:r>
              <a:rPr lang="en-US" sz="3200" dirty="0"/>
              <a:t> </a:t>
            </a:r>
          </a:p>
        </p:txBody>
      </p:sp>
      <p:sp>
        <p:nvSpPr>
          <p:cNvPr id="2" name="Content Placeholder 1"/>
          <p:cNvSpPr>
            <a:spLocks noGrp="1"/>
          </p:cNvSpPr>
          <p:nvPr>
            <p:ph idx="1"/>
          </p:nvPr>
        </p:nvSpPr>
        <p:spPr>
          <a:xfrm>
            <a:off x="1600200" y="381000"/>
            <a:ext cx="8991600" cy="60198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lnSpcReduction="10000"/>
          </a:bodyPr>
          <a:lstStyle/>
          <a:p>
            <a:pPr algn="just"/>
            <a:r>
              <a:rPr lang="en-US" dirty="0"/>
              <a:t>	</a:t>
            </a:r>
          </a:p>
          <a:p>
            <a:pPr algn="just"/>
            <a:r>
              <a:rPr lang="en-US" dirty="0"/>
              <a:t>	</a:t>
            </a:r>
            <a:r>
              <a:rPr lang="id-ID" dirty="0"/>
              <a:t>Infertilitas adalah tidak terjadinya kehamilan setelah menikah 1 tahun atau lebih d</a:t>
            </a:r>
            <a:r>
              <a:rPr lang="en-US" dirty="0"/>
              <a:t>an</a:t>
            </a:r>
            <a:r>
              <a:rPr lang="id-ID" dirty="0"/>
              <a:t> melakukan hubungan seksual secara teratur</a:t>
            </a:r>
            <a:r>
              <a:rPr lang="en-US" dirty="0"/>
              <a:t> 2 – 3x </a:t>
            </a:r>
            <a:r>
              <a:rPr lang="en-US" dirty="0" err="1"/>
              <a:t>perminggu</a:t>
            </a:r>
            <a:r>
              <a:rPr lang="id-ID" dirty="0"/>
              <a:t> tanpa adanya pemakaian kontrasepsi.</a:t>
            </a:r>
            <a:r>
              <a:rPr lang="id-ID" baseline="30000" dirty="0"/>
              <a:t> </a:t>
            </a:r>
            <a:endParaRPr lang="en-US" baseline="30000" dirty="0"/>
          </a:p>
          <a:p>
            <a:pPr algn="just"/>
            <a:r>
              <a:rPr lang="en-US" dirty="0"/>
              <a:t>	</a:t>
            </a:r>
            <a:r>
              <a:rPr lang="id-ID" dirty="0"/>
              <a:t>WHO memberi batasan :</a:t>
            </a:r>
            <a:endParaRPr lang="en-US" dirty="0"/>
          </a:p>
          <a:p>
            <a:pPr algn="just"/>
            <a:r>
              <a:rPr lang="id-ID" dirty="0">
                <a:solidFill>
                  <a:srgbClr val="FFFF00"/>
                </a:solidFill>
              </a:rPr>
              <a:t>1. Infertilitas primer </a:t>
            </a:r>
            <a:r>
              <a:rPr lang="en-US" dirty="0"/>
              <a:t>: </a:t>
            </a:r>
            <a:r>
              <a:rPr lang="id-ID" dirty="0"/>
              <a:t>belum pernah hamil pada wanita yang telah berkeluarga meskipun hubungan seksual dilakukan secara teratur tanpa perlindungan kontrasepsi untuk selang waktu paling kurang 12 bulan. </a:t>
            </a:r>
            <a:endParaRPr lang="en-US" dirty="0"/>
          </a:p>
          <a:p>
            <a:pPr algn="just"/>
            <a:r>
              <a:rPr lang="id-ID" dirty="0">
                <a:solidFill>
                  <a:srgbClr val="FFFF00"/>
                </a:solidFill>
              </a:rPr>
              <a:t>2. Infertilitas sekunder </a:t>
            </a:r>
            <a:r>
              <a:rPr lang="en-US" dirty="0"/>
              <a:t>:</a:t>
            </a:r>
            <a:r>
              <a:rPr lang="id-ID" dirty="0"/>
              <a:t> tidak terdapat kehamilan setelah berusaha dalam waktu 1 tahun atau lebih pada seorang wanita yang telah berkeluarga dengan hubungan seksual secara teratur tanpa perlindungan kontrasepsi, tetapi sebelumnya pernah hamil</a:t>
            </a:r>
            <a:r>
              <a:rPr lang="en-US" dirty="0"/>
              <a:t>.</a:t>
            </a:r>
            <a:r>
              <a:rPr lang="id-ID" dirty="0"/>
              <a:t> </a:t>
            </a:r>
            <a:endParaRPr lang="en-US" dirty="0"/>
          </a:p>
          <a:p>
            <a:pPr algn="just"/>
            <a:endParaRPr lang="en-US" dirty="0">
              <a:latin typeface="Arial Narrow" pitchFamily="34" charset="0"/>
            </a:endParaRPr>
          </a:p>
        </p:txBody>
      </p:sp>
    </p:spTree>
    <p:extLst>
      <p:ext uri="{BB962C8B-B14F-4D97-AF65-F5344CB8AC3E}">
        <p14:creationId xmlns:p14="http://schemas.microsoft.com/office/powerpoint/2010/main" val="1339096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514600"/>
            <a:ext cx="9144000" cy="1676400"/>
          </a:xfr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b="1" dirty="0" err="1"/>
              <a:t>Etiologi</a:t>
            </a:r>
            <a:r>
              <a:rPr lang="en-US" b="1" dirty="0"/>
              <a:t> </a:t>
            </a:r>
            <a:r>
              <a:rPr lang="en-US" b="1" dirty="0" err="1"/>
              <a:t>dan</a:t>
            </a:r>
            <a:r>
              <a:rPr lang="en-US" b="1" dirty="0"/>
              <a:t> </a:t>
            </a:r>
            <a:r>
              <a:rPr lang="en-US" b="1" dirty="0" err="1"/>
              <a:t>faktor</a:t>
            </a:r>
            <a:r>
              <a:rPr lang="en-US" b="1" dirty="0"/>
              <a:t> </a:t>
            </a:r>
            <a:r>
              <a:rPr lang="en-US" b="1" dirty="0" err="1"/>
              <a:t>risiko</a:t>
            </a:r>
            <a:r>
              <a:rPr lang="en-US" b="1" dirty="0"/>
              <a:t/>
            </a:r>
            <a:br>
              <a:rPr lang="en-US" b="1" dirty="0"/>
            </a:br>
            <a:endParaRPr lang="en-US" b="1" dirty="0"/>
          </a:p>
        </p:txBody>
      </p:sp>
    </p:spTree>
    <p:extLst>
      <p:ext uri="{BB962C8B-B14F-4D97-AF65-F5344CB8AC3E}">
        <p14:creationId xmlns:p14="http://schemas.microsoft.com/office/powerpoint/2010/main" val="327915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r>
              <a:rPr lang="en-US" sz="3200" dirty="0" err="1"/>
              <a:t>etiologi</a:t>
            </a:r>
            <a:r>
              <a:rPr lang="en-US" sz="3200" dirty="0"/>
              <a:t> </a:t>
            </a:r>
            <a:r>
              <a:rPr lang="en-US" sz="3200" dirty="0" err="1"/>
              <a:t>infertilitas</a:t>
            </a:r>
            <a:endParaRPr lang="en-US" sz="3200" dirty="0"/>
          </a:p>
        </p:txBody>
      </p:sp>
      <p:sp>
        <p:nvSpPr>
          <p:cNvPr id="2" name="Content Placeholder 1"/>
          <p:cNvSpPr>
            <a:spLocks noGrp="1"/>
          </p:cNvSpPr>
          <p:nvPr>
            <p:ph idx="1"/>
          </p:nvPr>
        </p:nvSpPr>
        <p:spPr>
          <a:xfrm>
            <a:off x="1600200" y="914400"/>
            <a:ext cx="8991600" cy="5486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pPr lvl="0"/>
            <a:r>
              <a:rPr lang="id-ID" dirty="0">
                <a:solidFill>
                  <a:srgbClr val="FFFF00"/>
                </a:solidFill>
              </a:rPr>
              <a:t>Faktor perempuan </a:t>
            </a:r>
            <a:endParaRPr lang="en-US" dirty="0">
              <a:solidFill>
                <a:srgbClr val="FFFF00"/>
              </a:solidFill>
            </a:endParaRPr>
          </a:p>
          <a:p>
            <a:r>
              <a:rPr lang="en-US" dirty="0"/>
              <a:t>	</a:t>
            </a:r>
          </a:p>
          <a:p>
            <a:r>
              <a:rPr lang="en-US" dirty="0"/>
              <a:t>	</a:t>
            </a:r>
            <a:r>
              <a:rPr lang="id-ID" dirty="0"/>
              <a:t>Penyebab infertilitas pada wanita dapat diklasifikasikan menjadi 3 kelompok, yaitu: </a:t>
            </a:r>
            <a:endParaRPr lang="en-US" dirty="0"/>
          </a:p>
          <a:p>
            <a:pPr marL="457200" indent="-457200">
              <a:buAutoNum type="alphaLcPeriod"/>
            </a:pPr>
            <a:r>
              <a:rPr lang="id-ID" dirty="0">
                <a:solidFill>
                  <a:srgbClr val="FFFF00"/>
                </a:solidFill>
              </a:rPr>
              <a:t>Gangguan ovulasi</a:t>
            </a:r>
            <a:endParaRPr lang="en-US" dirty="0">
              <a:solidFill>
                <a:srgbClr val="FFFF00"/>
              </a:solidFill>
            </a:endParaRPr>
          </a:p>
          <a:p>
            <a:r>
              <a:rPr lang="id-ID" dirty="0"/>
              <a:t>Gangguan ovulasi seperti SOPK, gangguan pada siklus haid, insufiensi ovarium primer</a:t>
            </a:r>
            <a:r>
              <a:rPr lang="en-US" dirty="0"/>
              <a:t>.</a:t>
            </a:r>
            <a:r>
              <a:rPr lang="id-ID" dirty="0"/>
              <a:t> WHO membagi kelainan ovulasi ini dalam 3 kelas, yaitu:</a:t>
            </a:r>
            <a:endParaRPr lang="en-US" dirty="0"/>
          </a:p>
          <a:p>
            <a:pPr lvl="0"/>
            <a:r>
              <a:rPr lang="id-ID" dirty="0"/>
              <a:t>Kelas 1 : Kegagalan pada hipotalamus hipofisis (hipogonadotropin</a:t>
            </a:r>
            <a:r>
              <a:rPr lang="en-US" dirty="0"/>
              <a:t> - </a:t>
            </a:r>
            <a:r>
              <a:rPr lang="id-ID" dirty="0"/>
              <a:t>hipogonadism)</a:t>
            </a:r>
            <a:endParaRPr lang="en-US" dirty="0"/>
          </a:p>
          <a:p>
            <a:r>
              <a:rPr lang="id-ID" dirty="0"/>
              <a:t>Kelas 2 : Gangguan fungsi ovarium (normogonadotropin</a:t>
            </a:r>
            <a:r>
              <a:rPr lang="en-US" dirty="0"/>
              <a:t> </a:t>
            </a:r>
            <a:r>
              <a:rPr lang="id-ID" dirty="0"/>
              <a:t>-normogonadism) </a:t>
            </a:r>
            <a:endParaRPr lang="en-US" dirty="0"/>
          </a:p>
          <a:p>
            <a:r>
              <a:rPr lang="id-ID" dirty="0"/>
              <a:t>Kelas 3 : Kegagalan ovarium (hipergonadotropin-hipogonadism) </a:t>
            </a:r>
            <a:endParaRPr lang="en-US" dirty="0"/>
          </a:p>
          <a:p>
            <a:r>
              <a:rPr lang="id-ID" dirty="0"/>
              <a:t>Kelas 4 : Hiperprolaktinemia</a:t>
            </a:r>
            <a:endParaRPr lang="en-US" dirty="0"/>
          </a:p>
        </p:txBody>
      </p:sp>
    </p:spTree>
    <p:extLst>
      <p:ext uri="{BB962C8B-B14F-4D97-AF65-F5344CB8AC3E}">
        <p14:creationId xmlns:p14="http://schemas.microsoft.com/office/powerpoint/2010/main" val="3238626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p>
        </p:txBody>
      </p:sp>
      <p:sp>
        <p:nvSpPr>
          <p:cNvPr id="2" name="Content Placeholder 1"/>
          <p:cNvSpPr>
            <a:spLocks noGrp="1"/>
          </p:cNvSpPr>
          <p:nvPr>
            <p:ph idx="1"/>
          </p:nvPr>
        </p:nvSpPr>
        <p:spPr>
          <a:xfrm>
            <a:off x="1600200" y="152400"/>
            <a:ext cx="8991600" cy="62484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62500" lnSpcReduction="20000"/>
          </a:bodyPr>
          <a:lstStyle/>
          <a:p>
            <a:pPr lvl="0" algn="just"/>
            <a:r>
              <a:rPr lang="en-US" dirty="0">
                <a:solidFill>
                  <a:srgbClr val="FFFF00"/>
                </a:solidFill>
              </a:rPr>
              <a:t>b. </a:t>
            </a:r>
            <a:r>
              <a:rPr lang="id-ID" dirty="0">
                <a:solidFill>
                  <a:srgbClr val="FFFF00"/>
                </a:solidFill>
              </a:rPr>
              <a:t>Gangguan tuba dan pelvis </a:t>
            </a:r>
            <a:endParaRPr lang="en-US" dirty="0">
              <a:solidFill>
                <a:srgbClr val="FFFF00"/>
              </a:solidFill>
            </a:endParaRPr>
          </a:p>
          <a:p>
            <a:pPr algn="just"/>
            <a:r>
              <a:rPr lang="en-US" dirty="0"/>
              <a:t>	</a:t>
            </a:r>
            <a:r>
              <a:rPr lang="id-ID" dirty="0"/>
              <a:t>Kerusakan tuba dapat disebabkan oleh infeksi (Chlamidia, Gonorrhoea, TBC) maupun endometriosis. </a:t>
            </a:r>
            <a:r>
              <a:rPr lang="en-US" dirty="0"/>
              <a:t> </a:t>
            </a:r>
            <a:r>
              <a:rPr lang="id-ID" dirty="0"/>
              <a:t>Klasifikasi kerusakan tuba yaitu: </a:t>
            </a:r>
            <a:endParaRPr lang="en-US" dirty="0"/>
          </a:p>
          <a:p>
            <a:pPr lvl="0" algn="just"/>
            <a:r>
              <a:rPr lang="id-ID" dirty="0"/>
              <a:t>Ringan/ Grade 1</a:t>
            </a:r>
            <a:r>
              <a:rPr lang="en-US" dirty="0"/>
              <a:t> : </a:t>
            </a:r>
            <a:r>
              <a:rPr lang="id-ID" dirty="0"/>
              <a:t>Oklusi tuba proksimal tanpa adanya fibrosis atau oklusi tuba distal tanpa ada</a:t>
            </a:r>
            <a:r>
              <a:rPr lang="en-US" dirty="0"/>
              <a:t> </a:t>
            </a:r>
            <a:r>
              <a:rPr lang="id-ID" dirty="0"/>
              <a:t>distensi.</a:t>
            </a:r>
            <a:r>
              <a:rPr lang="en-US" dirty="0"/>
              <a:t> </a:t>
            </a:r>
            <a:r>
              <a:rPr lang="id-ID" dirty="0"/>
              <a:t>Mukosa tampak baik.</a:t>
            </a:r>
            <a:r>
              <a:rPr lang="en-US" dirty="0"/>
              <a:t> </a:t>
            </a:r>
            <a:r>
              <a:rPr lang="id-ID" dirty="0"/>
              <a:t>Perlekatan ringan</a:t>
            </a:r>
            <a:r>
              <a:rPr lang="en-US" dirty="0"/>
              <a:t> </a:t>
            </a:r>
            <a:r>
              <a:rPr lang="id-ID" dirty="0"/>
              <a:t>(perituba-ovarium) </a:t>
            </a:r>
            <a:endParaRPr lang="en-US" dirty="0"/>
          </a:p>
          <a:p>
            <a:pPr algn="just"/>
            <a:r>
              <a:rPr lang="id-ID" dirty="0"/>
              <a:t>Sedang/Grade 2 </a:t>
            </a:r>
            <a:r>
              <a:rPr lang="en-US" dirty="0"/>
              <a:t>: </a:t>
            </a:r>
            <a:r>
              <a:rPr lang="id-ID" dirty="0"/>
              <a:t>Kerusakan tuba berat unilateral </a:t>
            </a:r>
            <a:endParaRPr lang="en-US" dirty="0"/>
          </a:p>
          <a:p>
            <a:pPr algn="just"/>
            <a:r>
              <a:rPr lang="id-ID" dirty="0"/>
              <a:t>c. Berat/Grade 3 </a:t>
            </a:r>
            <a:r>
              <a:rPr lang="en-US" dirty="0"/>
              <a:t> : </a:t>
            </a:r>
            <a:r>
              <a:rPr lang="id-ID" dirty="0"/>
              <a:t>Kerusakan tuba berat bilateral</a:t>
            </a:r>
            <a:r>
              <a:rPr lang="en-US" dirty="0"/>
              <a:t>. </a:t>
            </a:r>
            <a:r>
              <a:rPr lang="id-ID" dirty="0"/>
              <a:t>Fibrosis tuba luas</a:t>
            </a:r>
            <a:r>
              <a:rPr lang="en-US" dirty="0"/>
              <a:t>. </a:t>
            </a:r>
            <a:r>
              <a:rPr lang="id-ID" dirty="0"/>
              <a:t>Distensi tuba &gt; 1,5 cm</a:t>
            </a:r>
            <a:r>
              <a:rPr lang="en-US" dirty="0"/>
              <a:t>. </a:t>
            </a:r>
            <a:r>
              <a:rPr lang="id-ID" dirty="0"/>
              <a:t>Mukosa tampak abnormal</a:t>
            </a:r>
            <a:r>
              <a:rPr lang="en-US" dirty="0"/>
              <a:t>.</a:t>
            </a:r>
            <a:r>
              <a:rPr lang="id-ID" dirty="0"/>
              <a:t> Oklusi tuba bilateral</a:t>
            </a:r>
            <a:r>
              <a:rPr lang="en-US" dirty="0"/>
              <a:t>. </a:t>
            </a:r>
            <a:r>
              <a:rPr lang="id-ID" dirty="0"/>
              <a:t>Perlekatan berat dan luas</a:t>
            </a:r>
            <a:r>
              <a:rPr lang="en-US" dirty="0"/>
              <a:t>.</a:t>
            </a:r>
          </a:p>
          <a:p>
            <a:pPr lvl="0" algn="just"/>
            <a:endParaRPr lang="en-US" dirty="0"/>
          </a:p>
          <a:p>
            <a:pPr lvl="0" algn="just"/>
            <a:r>
              <a:rPr lang="en-US" dirty="0">
                <a:solidFill>
                  <a:srgbClr val="FFFF00"/>
                </a:solidFill>
              </a:rPr>
              <a:t>c. </a:t>
            </a:r>
            <a:r>
              <a:rPr lang="id-ID" dirty="0">
                <a:solidFill>
                  <a:srgbClr val="FFFF00"/>
                </a:solidFill>
              </a:rPr>
              <a:t>Gangguan uterus</a:t>
            </a:r>
            <a:endParaRPr lang="en-US" dirty="0">
              <a:solidFill>
                <a:srgbClr val="FFFF00"/>
              </a:solidFill>
            </a:endParaRPr>
          </a:p>
          <a:p>
            <a:pPr algn="just"/>
            <a:r>
              <a:rPr lang="en-US" dirty="0"/>
              <a:t>	</a:t>
            </a:r>
            <a:r>
              <a:rPr lang="id-ID" dirty="0"/>
              <a:t>Kelainan Uterus yang menyebabkan infertilitas antara lain : </a:t>
            </a:r>
            <a:endParaRPr lang="en-US" dirty="0"/>
          </a:p>
          <a:p>
            <a:pPr algn="just"/>
            <a:r>
              <a:rPr lang="en-US" dirty="0">
                <a:solidFill>
                  <a:srgbClr val="FFFF00"/>
                </a:solidFill>
              </a:rPr>
              <a:t>S</a:t>
            </a:r>
            <a:r>
              <a:rPr lang="id-ID" dirty="0">
                <a:solidFill>
                  <a:srgbClr val="FFFF00"/>
                </a:solidFill>
              </a:rPr>
              <a:t>eptum Uteri</a:t>
            </a:r>
            <a:r>
              <a:rPr lang="en-US" dirty="0">
                <a:solidFill>
                  <a:srgbClr val="FFFF00"/>
                </a:solidFill>
              </a:rPr>
              <a:t> </a:t>
            </a:r>
            <a:r>
              <a:rPr lang="en-US" dirty="0"/>
              <a:t>: </a:t>
            </a:r>
            <a:r>
              <a:rPr lang="id-ID" dirty="0"/>
              <a:t>Hal ini dapat menghambat maturasi normal embrio karena kapasitas uterus yang kecil. Septum uteri berdasarkan ukuran dibagi menjadi 3 kelompok</a:t>
            </a:r>
            <a:r>
              <a:rPr lang="en-US" dirty="0"/>
              <a:t> : </a:t>
            </a:r>
          </a:p>
          <a:p>
            <a:pPr algn="just"/>
            <a:r>
              <a:rPr lang="id-ID" dirty="0"/>
              <a:t>- Stadium I : 0-1 cm</a:t>
            </a:r>
            <a:endParaRPr lang="en-US" dirty="0"/>
          </a:p>
          <a:p>
            <a:pPr algn="just"/>
            <a:r>
              <a:rPr lang="id-ID" dirty="0"/>
              <a:t> - Stadium II : 1-3 cm </a:t>
            </a:r>
            <a:endParaRPr lang="en-US" dirty="0"/>
          </a:p>
          <a:p>
            <a:pPr algn="just"/>
            <a:r>
              <a:rPr lang="en-US" dirty="0"/>
              <a:t>- </a:t>
            </a:r>
            <a:r>
              <a:rPr lang="id-ID" dirty="0"/>
              <a:t>Stadium III : &gt;3 cm</a:t>
            </a:r>
            <a:endParaRPr lang="en-US" dirty="0"/>
          </a:p>
          <a:p>
            <a:pPr algn="just"/>
            <a:r>
              <a:rPr lang="id-ID" dirty="0">
                <a:solidFill>
                  <a:srgbClr val="FFFF00"/>
                </a:solidFill>
              </a:rPr>
              <a:t>Mioma Uteri</a:t>
            </a:r>
            <a:r>
              <a:rPr lang="en-US" dirty="0">
                <a:solidFill>
                  <a:srgbClr val="FFFF00"/>
                </a:solidFill>
              </a:rPr>
              <a:t> </a:t>
            </a:r>
            <a:r>
              <a:rPr lang="en-US" dirty="0"/>
              <a:t>: </a:t>
            </a:r>
            <a:r>
              <a:rPr lang="id-ID" dirty="0"/>
              <a:t>Mioma khususnya mioma submukosa</a:t>
            </a:r>
            <a:r>
              <a:rPr lang="en-US" dirty="0"/>
              <a:t> </a:t>
            </a:r>
            <a:r>
              <a:rPr lang="id-ID" dirty="0"/>
              <a:t>mempengaruhi transportasi gamet dengan cara menghalangi ostium tuba. Pembesaran dari rahim dan distorsi dari kontur uterus mungkin mempengaruhi implantasi, menyebabkan disfungsional kontraktilitas uterus, yang pada gilirannya bisa mengganggu dengan migrasi sperma, transportasi sel telur atau mengganggu nidasi</a:t>
            </a:r>
            <a:r>
              <a:rPr lang="en-US" dirty="0"/>
              <a:t>.</a:t>
            </a:r>
          </a:p>
          <a:p>
            <a:pPr algn="just"/>
            <a:endParaRPr lang="en-US" dirty="0"/>
          </a:p>
          <a:p>
            <a:pPr algn="just"/>
            <a:endParaRPr lang="en-US" b="0" dirty="0"/>
          </a:p>
          <a:p>
            <a:pPr algn="just"/>
            <a:endParaRPr lang="en-US" dirty="0">
              <a:latin typeface="Arial Narrow" pitchFamily="34" charset="0"/>
            </a:endParaRPr>
          </a:p>
        </p:txBody>
      </p:sp>
    </p:spTree>
    <p:extLst>
      <p:ext uri="{BB962C8B-B14F-4D97-AF65-F5344CB8AC3E}">
        <p14:creationId xmlns:p14="http://schemas.microsoft.com/office/powerpoint/2010/main" val="154627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718"/>
            <a:ext cx="8305800" cy="761682"/>
          </a:xfrm>
        </p:spPr>
        <p:txBody>
          <a:bodyPr>
            <a:normAutofit/>
          </a:bodyPr>
          <a:lstStyle/>
          <a:p>
            <a:r>
              <a:rPr lang="en-US" sz="3200" dirty="0"/>
              <a:t> </a:t>
            </a:r>
          </a:p>
        </p:txBody>
      </p:sp>
      <p:sp>
        <p:nvSpPr>
          <p:cNvPr id="2" name="Content Placeholder 1"/>
          <p:cNvSpPr>
            <a:spLocks noGrp="1"/>
          </p:cNvSpPr>
          <p:nvPr>
            <p:ph idx="1"/>
          </p:nvPr>
        </p:nvSpPr>
        <p:spPr>
          <a:xfrm>
            <a:off x="1600200" y="228600"/>
            <a:ext cx="8991600" cy="6172200"/>
          </a:xfr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a:normAutofit fontScale="70000" lnSpcReduction="20000"/>
          </a:bodyPr>
          <a:lstStyle/>
          <a:p>
            <a:pPr algn="just"/>
            <a:r>
              <a:rPr lang="en-US" dirty="0" err="1">
                <a:solidFill>
                  <a:srgbClr val="FFFF00"/>
                </a:solidFill>
                <a:latin typeface="Arial Narrow" pitchFamily="34" charset="0"/>
              </a:rPr>
              <a:t>Faktor</a:t>
            </a:r>
            <a:r>
              <a:rPr lang="en-US" dirty="0">
                <a:solidFill>
                  <a:srgbClr val="FFFF00"/>
                </a:solidFill>
                <a:latin typeface="Arial Narrow" pitchFamily="34" charset="0"/>
              </a:rPr>
              <a:t> </a:t>
            </a:r>
            <a:r>
              <a:rPr lang="en-US" dirty="0" err="1">
                <a:solidFill>
                  <a:srgbClr val="FFFF00"/>
                </a:solidFill>
                <a:latin typeface="Arial Narrow" pitchFamily="34" charset="0"/>
              </a:rPr>
              <a:t>pria</a:t>
            </a:r>
            <a:endParaRPr lang="en-US" dirty="0">
              <a:solidFill>
                <a:srgbClr val="FFFF00"/>
              </a:solidFill>
              <a:latin typeface="Arial Narrow" pitchFamily="34" charset="0"/>
            </a:endParaRPr>
          </a:p>
          <a:p>
            <a:pPr algn="just"/>
            <a:r>
              <a:rPr lang="id-ID" dirty="0"/>
              <a:t>Penyebab infertilitas pada pria di bagi menjadi 3 kategori utama yaitu :</a:t>
            </a:r>
            <a:endParaRPr lang="en-US" dirty="0"/>
          </a:p>
          <a:p>
            <a:pPr algn="just"/>
            <a:r>
              <a:rPr lang="id-ID" dirty="0"/>
              <a:t> </a:t>
            </a:r>
            <a:r>
              <a:rPr lang="id-ID" dirty="0">
                <a:solidFill>
                  <a:srgbClr val="FFFF00"/>
                </a:solidFill>
              </a:rPr>
              <a:t>a.</a:t>
            </a:r>
            <a:r>
              <a:rPr lang="en-US" dirty="0">
                <a:solidFill>
                  <a:srgbClr val="FFFF00"/>
                </a:solidFill>
              </a:rPr>
              <a:t> </a:t>
            </a:r>
            <a:r>
              <a:rPr lang="id-ID" dirty="0">
                <a:solidFill>
                  <a:srgbClr val="FFFF00"/>
                </a:solidFill>
              </a:rPr>
              <a:t>Gangguan produksi sperma </a:t>
            </a:r>
            <a:r>
              <a:rPr lang="id-ID" dirty="0"/>
              <a:t>misalnya akibat kegagalan testis primer( </a:t>
            </a:r>
            <a:r>
              <a:rPr lang="id-ID" i="1" dirty="0"/>
              <a:t>hipergonadotropik hipogonadisme</a:t>
            </a:r>
            <a:r>
              <a:rPr lang="id-ID" dirty="0"/>
              <a:t>) yang disebabkan oleh faktor genetik (</a:t>
            </a:r>
            <a:r>
              <a:rPr lang="id-ID" i="1" dirty="0"/>
              <a:t>sindrome Klinefelter</a:t>
            </a:r>
            <a:r>
              <a:rPr lang="id-ID" dirty="0"/>
              <a:t>, mikrodelesi kromosom Y) atau kerusakan langsung lainnya terkait anatomi, infeksi (</a:t>
            </a:r>
            <a:r>
              <a:rPr lang="id-ID" i="1" dirty="0"/>
              <a:t>mumps orchitis)</a:t>
            </a:r>
            <a:r>
              <a:rPr lang="id-ID" dirty="0"/>
              <a:t>, atau gonadotoksin. </a:t>
            </a:r>
            <a:endParaRPr lang="en-US" dirty="0"/>
          </a:p>
          <a:p>
            <a:pPr algn="just"/>
            <a:r>
              <a:rPr lang="id-ID" dirty="0">
                <a:solidFill>
                  <a:srgbClr val="FFFF00"/>
                </a:solidFill>
              </a:rPr>
              <a:t>b. Gangguan fungsi sperma</a:t>
            </a:r>
            <a:r>
              <a:rPr lang="id-ID" dirty="0"/>
              <a:t>, misalnya akibat antibodi antisperma, radang saluran genital (prostatitis), varikokel, kegagalan reaksi akrosom,</a:t>
            </a:r>
            <a:r>
              <a:rPr lang="en-US" dirty="0"/>
              <a:t> </a:t>
            </a:r>
            <a:r>
              <a:rPr lang="id-ID" dirty="0"/>
              <a:t>ketidaknormalan biokimia, atau gangguan dengan perlengketan sperma ( ke zona pelusida) atau penetrasi. </a:t>
            </a:r>
            <a:endParaRPr lang="en-US" dirty="0"/>
          </a:p>
          <a:p>
            <a:pPr algn="just"/>
            <a:r>
              <a:rPr lang="id-ID" dirty="0">
                <a:solidFill>
                  <a:srgbClr val="FFFF00"/>
                </a:solidFill>
              </a:rPr>
              <a:t>c. Sumbatan pada duktus</a:t>
            </a:r>
            <a:r>
              <a:rPr lang="id-ID" dirty="0"/>
              <a:t>, misalnya akibat vasektomi, tidak adanya vas deferens bilateral, atau sumbatan kongenital atau yang didapat</a:t>
            </a:r>
            <a:r>
              <a:rPr lang="en-US" dirty="0"/>
              <a:t> </a:t>
            </a:r>
            <a:r>
              <a:rPr lang="id-ID" dirty="0"/>
              <a:t>pada epididimis atau duktus ejakulatorius.</a:t>
            </a:r>
            <a:r>
              <a:rPr lang="en-US" dirty="0"/>
              <a:t> </a:t>
            </a:r>
          </a:p>
          <a:p>
            <a:pPr algn="just"/>
            <a:r>
              <a:rPr lang="en-US" dirty="0"/>
              <a:t>	</a:t>
            </a:r>
            <a:r>
              <a:rPr lang="id-ID" dirty="0"/>
              <a:t>Selain itu Fertilitas laki-laki juga dapat menurun akibat dari:</a:t>
            </a:r>
            <a:endParaRPr lang="en-US" dirty="0"/>
          </a:p>
          <a:p>
            <a:pPr lvl="0" algn="just"/>
            <a:r>
              <a:rPr lang="en-US" dirty="0"/>
              <a:t>a. </a:t>
            </a:r>
            <a:r>
              <a:rPr lang="id-ID" dirty="0"/>
              <a:t>Kelainan urogenital kongenital atau didapat</a:t>
            </a:r>
            <a:endParaRPr lang="en-US" dirty="0"/>
          </a:p>
          <a:p>
            <a:pPr lvl="0" algn="just"/>
            <a:r>
              <a:rPr lang="en-US" dirty="0"/>
              <a:t>b. </a:t>
            </a:r>
            <a:r>
              <a:rPr lang="id-ID" dirty="0"/>
              <a:t>Infeksi saluran urogenital </a:t>
            </a:r>
            <a:endParaRPr lang="en-US" dirty="0"/>
          </a:p>
          <a:p>
            <a:pPr algn="just"/>
            <a:r>
              <a:rPr lang="id-ID" dirty="0"/>
              <a:t>c. Suhu skrotum yang meningkat (contohnya akibat dari varikokel) </a:t>
            </a:r>
            <a:endParaRPr lang="en-US" dirty="0"/>
          </a:p>
          <a:p>
            <a:pPr algn="just"/>
            <a:r>
              <a:rPr lang="id-ID" dirty="0"/>
              <a:t>d. Kelainan endokrin </a:t>
            </a:r>
            <a:endParaRPr lang="en-US" dirty="0"/>
          </a:p>
          <a:p>
            <a:pPr algn="just"/>
            <a:r>
              <a:rPr lang="id-ID" dirty="0"/>
              <a:t>e. Kelainan genetik </a:t>
            </a:r>
            <a:endParaRPr lang="en-US" dirty="0"/>
          </a:p>
          <a:p>
            <a:pPr algn="just"/>
            <a:r>
              <a:rPr lang="id-ID" dirty="0"/>
              <a:t>f. Faktor imunologi</a:t>
            </a:r>
            <a:endParaRPr lang="en-US" dirty="0"/>
          </a:p>
        </p:txBody>
      </p:sp>
    </p:spTree>
    <p:extLst>
      <p:ext uri="{BB962C8B-B14F-4D97-AF65-F5344CB8AC3E}">
        <p14:creationId xmlns:p14="http://schemas.microsoft.com/office/powerpoint/2010/main" val="3980152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1348</Words>
  <Application>Microsoft Office PowerPoint</Application>
  <PresentationFormat>Custom</PresentationFormat>
  <Paragraphs>244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 FERTILITAS</vt:lpstr>
      <vt:lpstr> INFERTILITAS</vt:lpstr>
      <vt:lpstr>Klasifikasi infertilitas </vt:lpstr>
      <vt:lpstr> </vt:lpstr>
      <vt:lpstr>Etiologi dan faktor risiko </vt:lpstr>
      <vt:lpstr> etiologi infertilitas</vt:lpstr>
      <vt:lpstr> </vt:lpstr>
      <vt:lpstr> </vt:lpstr>
      <vt:lpstr>PowerPoint Presentation</vt:lpstr>
      <vt:lpstr> </vt:lpstr>
      <vt:lpstr>Diagnosis dan pemeriksaan penunjang </vt:lpstr>
      <vt:lpstr> </vt:lpstr>
      <vt:lpstr> </vt:lpstr>
      <vt:lpstr> </vt:lpstr>
      <vt:lpstr>Penatalaksanaan </vt:lpstr>
      <vt:lpstr> </vt:lpstr>
      <vt:lpstr> </vt:lpstr>
      <vt:lpstr> A</vt:lpstr>
      <vt:lpstr> A</vt:lpstr>
      <vt:lpstr>Askeb kasus infertilitas </vt:lpstr>
      <vt:lpstr> </vt:lpstr>
      <vt:lpstr> </vt:lpstr>
      <vt:lpstr> </vt:lpstr>
      <vt:lpstr>Teknologi reproduksi berbantu </vt:lpstr>
      <vt:lpstr> </vt:lpstr>
      <vt:lpstr> </vt:lpstr>
      <vt:lpstr> </vt:lpstr>
      <vt:lpstr>Terimakasih</vt:lpstr>
      <vt:lpstr>TUGAS KELOMPOK MINGGU DEPAN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ip duet3</dc:creator>
  <cp:lastModifiedBy>A Awand Noor Andyakha R</cp:lastModifiedBy>
  <cp:revision>4</cp:revision>
  <dcterms:created xsi:type="dcterms:W3CDTF">2021-11-13T17:08:18Z</dcterms:created>
  <dcterms:modified xsi:type="dcterms:W3CDTF">2022-10-23T05:03:00Z</dcterms:modified>
</cp:coreProperties>
</file>