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FFFF3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FFFF3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FFFF3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7020" y="2499359"/>
            <a:ext cx="1176908" cy="1761108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52400" y="2285999"/>
            <a:ext cx="1449070" cy="1090930"/>
          </a:xfrm>
          <a:custGeom>
            <a:avLst/>
            <a:gdLst/>
            <a:ahLst/>
            <a:cxnLst/>
            <a:rect l="l" t="t" r="r" b="b"/>
            <a:pathLst>
              <a:path w="1449070" h="1090929">
                <a:moveTo>
                  <a:pt x="1448689" y="1090549"/>
                </a:moveTo>
                <a:lnTo>
                  <a:pt x="724852" y="1435"/>
                </a:lnTo>
                <a:lnTo>
                  <a:pt x="724852" y="0"/>
                </a:lnTo>
                <a:lnTo>
                  <a:pt x="724369" y="723"/>
                </a:lnTo>
                <a:lnTo>
                  <a:pt x="723900" y="0"/>
                </a:lnTo>
                <a:lnTo>
                  <a:pt x="723900" y="1435"/>
                </a:lnTo>
                <a:lnTo>
                  <a:pt x="0" y="1090549"/>
                </a:lnTo>
                <a:lnTo>
                  <a:pt x="143065" y="1090549"/>
                </a:lnTo>
                <a:lnTo>
                  <a:pt x="724369" y="216623"/>
                </a:lnTo>
                <a:lnTo>
                  <a:pt x="1304036" y="1090549"/>
                </a:lnTo>
                <a:lnTo>
                  <a:pt x="1448689" y="1090549"/>
                </a:lnTo>
                <a:close/>
              </a:path>
            </a:pathLst>
          </a:custGeom>
          <a:solidFill>
            <a:srgbClr val="7500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52400" y="3375659"/>
            <a:ext cx="1449070" cy="1090930"/>
          </a:xfrm>
          <a:custGeom>
            <a:avLst/>
            <a:gdLst/>
            <a:ahLst/>
            <a:cxnLst/>
            <a:rect l="l" t="t" r="r" b="b"/>
            <a:pathLst>
              <a:path w="1449070" h="1090929">
                <a:moveTo>
                  <a:pt x="1448689" y="0"/>
                </a:moveTo>
                <a:lnTo>
                  <a:pt x="1304036" y="0"/>
                </a:lnTo>
                <a:lnTo>
                  <a:pt x="724369" y="872413"/>
                </a:lnTo>
                <a:lnTo>
                  <a:pt x="143065" y="0"/>
                </a:lnTo>
                <a:lnTo>
                  <a:pt x="0" y="0"/>
                </a:lnTo>
                <a:lnTo>
                  <a:pt x="723900" y="1089126"/>
                </a:lnTo>
                <a:lnTo>
                  <a:pt x="723900" y="1090549"/>
                </a:lnTo>
                <a:lnTo>
                  <a:pt x="724369" y="1089837"/>
                </a:lnTo>
                <a:lnTo>
                  <a:pt x="724852" y="1090549"/>
                </a:lnTo>
                <a:lnTo>
                  <a:pt x="724852" y="1089126"/>
                </a:lnTo>
                <a:lnTo>
                  <a:pt x="1448689" y="0"/>
                </a:lnTo>
                <a:close/>
              </a:path>
            </a:pathLst>
          </a:custGeom>
          <a:solidFill>
            <a:srgbClr val="2A004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2319" y="2468879"/>
            <a:ext cx="831595" cy="760349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45539" y="2781300"/>
            <a:ext cx="107619" cy="13309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12420" y="431799"/>
            <a:ext cx="950912" cy="1291336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203200" y="276859"/>
            <a:ext cx="1169670" cy="798830"/>
          </a:xfrm>
          <a:custGeom>
            <a:avLst/>
            <a:gdLst/>
            <a:ahLst/>
            <a:cxnLst/>
            <a:rect l="l" t="t" r="r" b="b"/>
            <a:pathLst>
              <a:path w="1169670" h="798830">
                <a:moveTo>
                  <a:pt x="1169289" y="798576"/>
                </a:moveTo>
                <a:lnTo>
                  <a:pt x="585152" y="1308"/>
                </a:lnTo>
                <a:lnTo>
                  <a:pt x="585152" y="0"/>
                </a:lnTo>
                <a:lnTo>
                  <a:pt x="584669" y="660"/>
                </a:lnTo>
                <a:lnTo>
                  <a:pt x="584200" y="0"/>
                </a:lnTo>
                <a:lnTo>
                  <a:pt x="584200" y="1308"/>
                </a:lnTo>
                <a:lnTo>
                  <a:pt x="0" y="798576"/>
                </a:lnTo>
                <a:lnTo>
                  <a:pt x="116078" y="798576"/>
                </a:lnTo>
                <a:lnTo>
                  <a:pt x="584669" y="159156"/>
                </a:lnTo>
                <a:lnTo>
                  <a:pt x="1053274" y="798576"/>
                </a:lnTo>
                <a:lnTo>
                  <a:pt x="1169289" y="798576"/>
                </a:lnTo>
                <a:close/>
              </a:path>
            </a:pathLst>
          </a:custGeom>
          <a:solidFill>
            <a:srgbClr val="7500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203200" y="1076959"/>
            <a:ext cx="1169670" cy="798830"/>
          </a:xfrm>
          <a:custGeom>
            <a:avLst/>
            <a:gdLst/>
            <a:ahLst/>
            <a:cxnLst/>
            <a:rect l="l" t="t" r="r" b="b"/>
            <a:pathLst>
              <a:path w="1169670" h="798830">
                <a:moveTo>
                  <a:pt x="1169289" y="0"/>
                </a:moveTo>
                <a:lnTo>
                  <a:pt x="1053274" y="0"/>
                </a:lnTo>
                <a:lnTo>
                  <a:pt x="584669" y="639432"/>
                </a:lnTo>
                <a:lnTo>
                  <a:pt x="116078" y="0"/>
                </a:lnTo>
                <a:lnTo>
                  <a:pt x="0" y="0"/>
                </a:lnTo>
                <a:lnTo>
                  <a:pt x="584200" y="797280"/>
                </a:lnTo>
                <a:lnTo>
                  <a:pt x="584200" y="798576"/>
                </a:lnTo>
                <a:lnTo>
                  <a:pt x="584669" y="797928"/>
                </a:lnTo>
                <a:lnTo>
                  <a:pt x="585152" y="798576"/>
                </a:lnTo>
                <a:lnTo>
                  <a:pt x="585152" y="797280"/>
                </a:lnTo>
                <a:lnTo>
                  <a:pt x="1169289" y="0"/>
                </a:lnTo>
                <a:close/>
              </a:path>
            </a:pathLst>
          </a:custGeom>
          <a:solidFill>
            <a:srgbClr val="2A00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34209" y="441261"/>
            <a:ext cx="5275580" cy="11849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FFFF3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65492" y="1883804"/>
            <a:ext cx="7613014" cy="2174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153654" y="6374122"/>
            <a:ext cx="254000" cy="2228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9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9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52400" y="2199639"/>
            <a:ext cx="8867775" cy="2266950"/>
            <a:chOff x="152400" y="2199639"/>
            <a:chExt cx="8867775" cy="226695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7020" y="2499359"/>
              <a:ext cx="1176908" cy="176110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52400" y="2285999"/>
              <a:ext cx="1449070" cy="1090930"/>
            </a:xfrm>
            <a:custGeom>
              <a:avLst/>
              <a:gdLst/>
              <a:ahLst/>
              <a:cxnLst/>
              <a:rect l="l" t="t" r="r" b="b"/>
              <a:pathLst>
                <a:path w="1449070" h="1090929">
                  <a:moveTo>
                    <a:pt x="1448689" y="1090549"/>
                  </a:moveTo>
                  <a:lnTo>
                    <a:pt x="724852" y="1435"/>
                  </a:lnTo>
                  <a:lnTo>
                    <a:pt x="724852" y="0"/>
                  </a:lnTo>
                  <a:lnTo>
                    <a:pt x="724369" y="723"/>
                  </a:lnTo>
                  <a:lnTo>
                    <a:pt x="723900" y="0"/>
                  </a:lnTo>
                  <a:lnTo>
                    <a:pt x="723900" y="1435"/>
                  </a:lnTo>
                  <a:lnTo>
                    <a:pt x="0" y="1090549"/>
                  </a:lnTo>
                  <a:lnTo>
                    <a:pt x="143065" y="1090549"/>
                  </a:lnTo>
                  <a:lnTo>
                    <a:pt x="724369" y="216623"/>
                  </a:lnTo>
                  <a:lnTo>
                    <a:pt x="1304036" y="1090549"/>
                  </a:lnTo>
                  <a:lnTo>
                    <a:pt x="1448689" y="1090549"/>
                  </a:lnTo>
                  <a:close/>
                </a:path>
              </a:pathLst>
            </a:custGeom>
            <a:solidFill>
              <a:srgbClr val="7500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3375659"/>
              <a:ext cx="1449070" cy="1090930"/>
            </a:xfrm>
            <a:custGeom>
              <a:avLst/>
              <a:gdLst/>
              <a:ahLst/>
              <a:cxnLst/>
              <a:rect l="l" t="t" r="r" b="b"/>
              <a:pathLst>
                <a:path w="1449070" h="1090929">
                  <a:moveTo>
                    <a:pt x="1448689" y="0"/>
                  </a:moveTo>
                  <a:lnTo>
                    <a:pt x="1304036" y="0"/>
                  </a:lnTo>
                  <a:lnTo>
                    <a:pt x="724369" y="872413"/>
                  </a:lnTo>
                  <a:lnTo>
                    <a:pt x="143065" y="0"/>
                  </a:lnTo>
                  <a:lnTo>
                    <a:pt x="0" y="0"/>
                  </a:lnTo>
                  <a:lnTo>
                    <a:pt x="723900" y="1089126"/>
                  </a:lnTo>
                  <a:lnTo>
                    <a:pt x="723900" y="1090549"/>
                  </a:lnTo>
                  <a:lnTo>
                    <a:pt x="724369" y="1089837"/>
                  </a:lnTo>
                  <a:lnTo>
                    <a:pt x="724852" y="1090549"/>
                  </a:lnTo>
                  <a:lnTo>
                    <a:pt x="724852" y="1089126"/>
                  </a:lnTo>
                  <a:lnTo>
                    <a:pt x="1448689" y="0"/>
                  </a:lnTo>
                  <a:close/>
                </a:path>
              </a:pathLst>
            </a:custGeom>
            <a:solidFill>
              <a:srgbClr val="2A00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2319" y="2468879"/>
              <a:ext cx="831595" cy="76034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45539" y="2781299"/>
              <a:ext cx="107619" cy="13309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71800" y="2199639"/>
              <a:ext cx="4739894" cy="122707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26539" y="2870199"/>
              <a:ext cx="7493254" cy="1227074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8952483" y="6354762"/>
            <a:ext cx="1143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860550" y="2301811"/>
            <a:ext cx="6791959" cy="1367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445260">
              <a:lnSpc>
                <a:spcPct val="100000"/>
              </a:lnSpc>
              <a:spcBef>
                <a:spcPts val="100"/>
              </a:spcBef>
            </a:pPr>
            <a:r>
              <a:rPr sz="4400" spc="80" dirty="0"/>
              <a:t>KONSEP </a:t>
            </a:r>
            <a:r>
              <a:rPr sz="4400" spc="145" dirty="0"/>
              <a:t>BIAYA </a:t>
            </a:r>
            <a:r>
              <a:rPr sz="4400" spc="150" dirty="0"/>
              <a:t> </a:t>
            </a:r>
            <a:r>
              <a:rPr sz="4400" spc="245" dirty="0"/>
              <a:t>PELAYANAN</a:t>
            </a:r>
            <a:r>
              <a:rPr sz="4400" spc="-310" dirty="0"/>
              <a:t> </a:t>
            </a:r>
            <a:r>
              <a:rPr sz="4400" spc="145" dirty="0"/>
              <a:t>KESEHATAN</a:t>
            </a:r>
            <a:endParaRPr sz="4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3200" y="276859"/>
            <a:ext cx="1258570" cy="1598930"/>
            <a:chOff x="203200" y="276859"/>
            <a:chExt cx="1258570" cy="15989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9919" y="335279"/>
              <a:ext cx="831595" cy="76034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3140" y="647700"/>
              <a:ext cx="107619" cy="133096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2319020" y="355600"/>
            <a:ext cx="5225415" cy="1608455"/>
            <a:chOff x="2319020" y="355600"/>
            <a:chExt cx="5225415" cy="160845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38120" y="355600"/>
              <a:ext cx="4508754" cy="112039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19020" y="843280"/>
              <a:ext cx="5225033" cy="1120394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0810" rIns="0" bIns="0" rtlCol="0">
            <a:spAutoFit/>
          </a:bodyPr>
          <a:lstStyle/>
          <a:p>
            <a:pPr marL="701040" marR="5080" indent="419100">
              <a:lnSpc>
                <a:spcPts val="3840"/>
              </a:lnSpc>
              <a:spcBef>
                <a:spcPts val="1030"/>
              </a:spcBef>
            </a:pPr>
            <a:r>
              <a:rPr spc="25" dirty="0"/>
              <a:t>SYARAT </a:t>
            </a:r>
            <a:r>
              <a:rPr spc="160" dirty="0"/>
              <a:t>POKOK </a:t>
            </a:r>
            <a:r>
              <a:rPr spc="165" dirty="0"/>
              <a:t> </a:t>
            </a:r>
            <a:r>
              <a:rPr spc="135" dirty="0"/>
              <a:t>BIAYA</a:t>
            </a:r>
            <a:r>
              <a:rPr spc="-300" dirty="0"/>
              <a:t> </a:t>
            </a:r>
            <a:r>
              <a:rPr spc="135" dirty="0"/>
              <a:t>KESEHATAN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1968500" y="2352039"/>
            <a:ext cx="1005840" cy="1424940"/>
            <a:chOff x="1968500" y="2352039"/>
            <a:chExt cx="1005840" cy="1424940"/>
          </a:xfrm>
        </p:grpSpPr>
        <p:sp>
          <p:nvSpPr>
            <p:cNvPr id="10" name="object 10"/>
            <p:cNvSpPr/>
            <p:nvPr/>
          </p:nvSpPr>
          <p:spPr>
            <a:xfrm>
              <a:off x="1981200" y="2364739"/>
              <a:ext cx="980440" cy="1399540"/>
            </a:xfrm>
            <a:custGeom>
              <a:avLst/>
              <a:gdLst/>
              <a:ahLst/>
              <a:cxnLst/>
              <a:rect l="l" t="t" r="r" b="b"/>
              <a:pathLst>
                <a:path w="980439" h="1399539">
                  <a:moveTo>
                    <a:pt x="980439" y="0"/>
                  </a:moveTo>
                  <a:lnTo>
                    <a:pt x="490219" y="490220"/>
                  </a:lnTo>
                  <a:lnTo>
                    <a:pt x="0" y="0"/>
                  </a:lnTo>
                  <a:lnTo>
                    <a:pt x="0" y="909320"/>
                  </a:lnTo>
                  <a:lnTo>
                    <a:pt x="490219" y="1399540"/>
                  </a:lnTo>
                  <a:lnTo>
                    <a:pt x="980439" y="909320"/>
                  </a:lnTo>
                  <a:lnTo>
                    <a:pt x="980439" y="0"/>
                  </a:lnTo>
                  <a:close/>
                </a:path>
              </a:pathLst>
            </a:custGeom>
            <a:solidFill>
              <a:srgbClr val="FFFF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981200" y="2364739"/>
              <a:ext cx="980440" cy="1399540"/>
            </a:xfrm>
            <a:custGeom>
              <a:avLst/>
              <a:gdLst/>
              <a:ahLst/>
              <a:cxnLst/>
              <a:rect l="l" t="t" r="r" b="b"/>
              <a:pathLst>
                <a:path w="980439" h="1399539">
                  <a:moveTo>
                    <a:pt x="980439" y="0"/>
                  </a:moveTo>
                  <a:lnTo>
                    <a:pt x="980439" y="909320"/>
                  </a:lnTo>
                  <a:lnTo>
                    <a:pt x="490219" y="1399540"/>
                  </a:lnTo>
                  <a:lnTo>
                    <a:pt x="0" y="909320"/>
                  </a:lnTo>
                  <a:lnTo>
                    <a:pt x="0" y="0"/>
                  </a:lnTo>
                  <a:lnTo>
                    <a:pt x="490219" y="490220"/>
                  </a:lnTo>
                  <a:lnTo>
                    <a:pt x="980439" y="0"/>
                  </a:lnTo>
                  <a:close/>
                </a:path>
              </a:pathLst>
            </a:custGeom>
            <a:ln w="25399">
              <a:solidFill>
                <a:srgbClr val="66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339975" y="2670873"/>
            <a:ext cx="26416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125" dirty="0">
                <a:solidFill>
                  <a:srgbClr val="2A004E"/>
                </a:solidFill>
                <a:latin typeface="Times New Roman"/>
                <a:cs typeface="Times New Roman"/>
              </a:rPr>
              <a:t>1</a:t>
            </a:r>
            <a:endParaRPr sz="400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948939" y="2352039"/>
            <a:ext cx="4531360" cy="934719"/>
            <a:chOff x="2948939" y="2352039"/>
            <a:chExt cx="4531360" cy="934719"/>
          </a:xfrm>
        </p:grpSpPr>
        <p:sp>
          <p:nvSpPr>
            <p:cNvPr id="14" name="object 14"/>
            <p:cNvSpPr/>
            <p:nvPr/>
          </p:nvSpPr>
          <p:spPr>
            <a:xfrm>
              <a:off x="2961639" y="2364739"/>
              <a:ext cx="4505960" cy="909319"/>
            </a:xfrm>
            <a:custGeom>
              <a:avLst/>
              <a:gdLst/>
              <a:ahLst/>
              <a:cxnLst/>
              <a:rect l="l" t="t" r="r" b="b"/>
              <a:pathLst>
                <a:path w="4505959" h="909320">
                  <a:moveTo>
                    <a:pt x="4354449" y="0"/>
                  </a:moveTo>
                  <a:lnTo>
                    <a:pt x="0" y="0"/>
                  </a:lnTo>
                  <a:lnTo>
                    <a:pt x="0" y="909320"/>
                  </a:lnTo>
                  <a:lnTo>
                    <a:pt x="4354449" y="909320"/>
                  </a:lnTo>
                  <a:lnTo>
                    <a:pt x="4402344" y="901597"/>
                  </a:lnTo>
                  <a:lnTo>
                    <a:pt x="4443936" y="880091"/>
                  </a:lnTo>
                  <a:lnTo>
                    <a:pt x="4476731" y="847296"/>
                  </a:lnTo>
                  <a:lnTo>
                    <a:pt x="4498237" y="805704"/>
                  </a:lnTo>
                  <a:lnTo>
                    <a:pt x="4505960" y="757809"/>
                  </a:lnTo>
                  <a:lnTo>
                    <a:pt x="4505960" y="151511"/>
                  </a:lnTo>
                  <a:lnTo>
                    <a:pt x="4498237" y="103615"/>
                  </a:lnTo>
                  <a:lnTo>
                    <a:pt x="4476731" y="62023"/>
                  </a:lnTo>
                  <a:lnTo>
                    <a:pt x="4443936" y="29228"/>
                  </a:lnTo>
                  <a:lnTo>
                    <a:pt x="4402344" y="7722"/>
                  </a:lnTo>
                  <a:lnTo>
                    <a:pt x="4354449" y="0"/>
                  </a:lnTo>
                  <a:close/>
                </a:path>
              </a:pathLst>
            </a:custGeom>
            <a:solidFill>
              <a:srgbClr val="EBD3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961639" y="2364739"/>
              <a:ext cx="4505960" cy="909319"/>
            </a:xfrm>
            <a:custGeom>
              <a:avLst/>
              <a:gdLst/>
              <a:ahLst/>
              <a:cxnLst/>
              <a:rect l="l" t="t" r="r" b="b"/>
              <a:pathLst>
                <a:path w="4505959" h="909320">
                  <a:moveTo>
                    <a:pt x="4505960" y="151511"/>
                  </a:moveTo>
                  <a:lnTo>
                    <a:pt x="4505960" y="757809"/>
                  </a:lnTo>
                  <a:lnTo>
                    <a:pt x="4498237" y="805704"/>
                  </a:lnTo>
                  <a:lnTo>
                    <a:pt x="4476731" y="847296"/>
                  </a:lnTo>
                  <a:lnTo>
                    <a:pt x="4443936" y="880091"/>
                  </a:lnTo>
                  <a:lnTo>
                    <a:pt x="4402344" y="901597"/>
                  </a:lnTo>
                  <a:lnTo>
                    <a:pt x="4354449" y="909320"/>
                  </a:lnTo>
                  <a:lnTo>
                    <a:pt x="0" y="909320"/>
                  </a:lnTo>
                  <a:lnTo>
                    <a:pt x="0" y="0"/>
                  </a:lnTo>
                  <a:lnTo>
                    <a:pt x="4354449" y="0"/>
                  </a:lnTo>
                  <a:lnTo>
                    <a:pt x="4402344" y="7722"/>
                  </a:lnTo>
                  <a:lnTo>
                    <a:pt x="4443936" y="29228"/>
                  </a:lnTo>
                  <a:lnTo>
                    <a:pt x="4476731" y="62023"/>
                  </a:lnTo>
                  <a:lnTo>
                    <a:pt x="4498237" y="103615"/>
                  </a:lnTo>
                  <a:lnTo>
                    <a:pt x="4505960" y="151511"/>
                  </a:lnTo>
                  <a:close/>
                </a:path>
              </a:pathLst>
            </a:custGeom>
            <a:ln w="25400">
              <a:solidFill>
                <a:srgbClr val="66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205226" y="2464752"/>
            <a:ext cx="155638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720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299720" algn="l"/>
              </a:tabLst>
            </a:pPr>
            <a:r>
              <a:rPr sz="3600" spc="-285" dirty="0">
                <a:solidFill>
                  <a:srgbClr val="2A004E"/>
                </a:solidFill>
                <a:latin typeface="Times New Roman"/>
                <a:cs typeface="Times New Roman"/>
              </a:rPr>
              <a:t>J</a:t>
            </a:r>
            <a:r>
              <a:rPr sz="3600" spc="-70" dirty="0">
                <a:solidFill>
                  <a:srgbClr val="2A004E"/>
                </a:solidFill>
                <a:latin typeface="Times New Roman"/>
                <a:cs typeface="Times New Roman"/>
              </a:rPr>
              <a:t>umlah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968500" y="3556000"/>
            <a:ext cx="1005840" cy="1422400"/>
            <a:chOff x="1968500" y="3556000"/>
            <a:chExt cx="1005840" cy="1422400"/>
          </a:xfrm>
        </p:grpSpPr>
        <p:sp>
          <p:nvSpPr>
            <p:cNvPr id="18" name="object 18"/>
            <p:cNvSpPr/>
            <p:nvPr/>
          </p:nvSpPr>
          <p:spPr>
            <a:xfrm>
              <a:off x="1981200" y="3568700"/>
              <a:ext cx="980440" cy="1397000"/>
            </a:xfrm>
            <a:custGeom>
              <a:avLst/>
              <a:gdLst/>
              <a:ahLst/>
              <a:cxnLst/>
              <a:rect l="l" t="t" r="r" b="b"/>
              <a:pathLst>
                <a:path w="980439" h="1397000">
                  <a:moveTo>
                    <a:pt x="980439" y="0"/>
                  </a:moveTo>
                  <a:lnTo>
                    <a:pt x="490219" y="490219"/>
                  </a:lnTo>
                  <a:lnTo>
                    <a:pt x="0" y="0"/>
                  </a:lnTo>
                  <a:lnTo>
                    <a:pt x="0" y="906780"/>
                  </a:lnTo>
                  <a:lnTo>
                    <a:pt x="490219" y="1397000"/>
                  </a:lnTo>
                  <a:lnTo>
                    <a:pt x="980439" y="906780"/>
                  </a:lnTo>
                  <a:lnTo>
                    <a:pt x="980439" y="0"/>
                  </a:lnTo>
                  <a:close/>
                </a:path>
              </a:pathLst>
            </a:custGeom>
            <a:solidFill>
              <a:srgbClr val="FFFF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981200" y="3568700"/>
              <a:ext cx="980440" cy="1397000"/>
            </a:xfrm>
            <a:custGeom>
              <a:avLst/>
              <a:gdLst/>
              <a:ahLst/>
              <a:cxnLst/>
              <a:rect l="l" t="t" r="r" b="b"/>
              <a:pathLst>
                <a:path w="980439" h="1397000">
                  <a:moveTo>
                    <a:pt x="980439" y="0"/>
                  </a:moveTo>
                  <a:lnTo>
                    <a:pt x="980439" y="906780"/>
                  </a:lnTo>
                  <a:lnTo>
                    <a:pt x="490219" y="1397000"/>
                  </a:lnTo>
                  <a:lnTo>
                    <a:pt x="0" y="906780"/>
                  </a:lnTo>
                  <a:lnTo>
                    <a:pt x="0" y="0"/>
                  </a:lnTo>
                  <a:lnTo>
                    <a:pt x="490219" y="490219"/>
                  </a:lnTo>
                  <a:lnTo>
                    <a:pt x="980439" y="0"/>
                  </a:lnTo>
                  <a:close/>
                </a:path>
              </a:pathLst>
            </a:custGeom>
            <a:ln w="25400">
              <a:solidFill>
                <a:srgbClr val="66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2339975" y="3874516"/>
            <a:ext cx="26352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125" dirty="0">
                <a:solidFill>
                  <a:srgbClr val="2A004E"/>
                </a:solidFill>
                <a:latin typeface="Times New Roman"/>
                <a:cs typeface="Times New Roman"/>
              </a:rPr>
              <a:t>2</a:t>
            </a:r>
            <a:endParaRPr sz="4000">
              <a:latin typeface="Times New Roman"/>
              <a:cs typeface="Times New Roman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2948939" y="3556000"/>
            <a:ext cx="4531360" cy="934719"/>
            <a:chOff x="2948939" y="3556000"/>
            <a:chExt cx="4531360" cy="934719"/>
          </a:xfrm>
        </p:grpSpPr>
        <p:sp>
          <p:nvSpPr>
            <p:cNvPr id="22" name="object 22"/>
            <p:cNvSpPr/>
            <p:nvPr/>
          </p:nvSpPr>
          <p:spPr>
            <a:xfrm>
              <a:off x="2961639" y="3568700"/>
              <a:ext cx="4505960" cy="909319"/>
            </a:xfrm>
            <a:custGeom>
              <a:avLst/>
              <a:gdLst/>
              <a:ahLst/>
              <a:cxnLst/>
              <a:rect l="l" t="t" r="r" b="b"/>
              <a:pathLst>
                <a:path w="4505959" h="909320">
                  <a:moveTo>
                    <a:pt x="4354449" y="0"/>
                  </a:moveTo>
                  <a:lnTo>
                    <a:pt x="0" y="0"/>
                  </a:lnTo>
                  <a:lnTo>
                    <a:pt x="0" y="909319"/>
                  </a:lnTo>
                  <a:lnTo>
                    <a:pt x="4354449" y="909319"/>
                  </a:lnTo>
                  <a:lnTo>
                    <a:pt x="4402344" y="901597"/>
                  </a:lnTo>
                  <a:lnTo>
                    <a:pt x="4443936" y="880091"/>
                  </a:lnTo>
                  <a:lnTo>
                    <a:pt x="4476731" y="847296"/>
                  </a:lnTo>
                  <a:lnTo>
                    <a:pt x="4498237" y="805704"/>
                  </a:lnTo>
                  <a:lnTo>
                    <a:pt x="4505960" y="757808"/>
                  </a:lnTo>
                  <a:lnTo>
                    <a:pt x="4505960" y="151511"/>
                  </a:lnTo>
                  <a:lnTo>
                    <a:pt x="4498237" y="103615"/>
                  </a:lnTo>
                  <a:lnTo>
                    <a:pt x="4476731" y="62023"/>
                  </a:lnTo>
                  <a:lnTo>
                    <a:pt x="4443936" y="29228"/>
                  </a:lnTo>
                  <a:lnTo>
                    <a:pt x="4402344" y="7722"/>
                  </a:lnTo>
                  <a:lnTo>
                    <a:pt x="4354449" y="0"/>
                  </a:lnTo>
                  <a:close/>
                </a:path>
              </a:pathLst>
            </a:custGeom>
            <a:solidFill>
              <a:srgbClr val="EBD3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961639" y="3568700"/>
              <a:ext cx="4505960" cy="909319"/>
            </a:xfrm>
            <a:custGeom>
              <a:avLst/>
              <a:gdLst/>
              <a:ahLst/>
              <a:cxnLst/>
              <a:rect l="l" t="t" r="r" b="b"/>
              <a:pathLst>
                <a:path w="4505959" h="909320">
                  <a:moveTo>
                    <a:pt x="4505960" y="151511"/>
                  </a:moveTo>
                  <a:lnTo>
                    <a:pt x="4505960" y="757808"/>
                  </a:lnTo>
                  <a:lnTo>
                    <a:pt x="4498237" y="805704"/>
                  </a:lnTo>
                  <a:lnTo>
                    <a:pt x="4476731" y="847296"/>
                  </a:lnTo>
                  <a:lnTo>
                    <a:pt x="4443936" y="880091"/>
                  </a:lnTo>
                  <a:lnTo>
                    <a:pt x="4402344" y="901597"/>
                  </a:lnTo>
                  <a:lnTo>
                    <a:pt x="4354449" y="909319"/>
                  </a:lnTo>
                  <a:lnTo>
                    <a:pt x="0" y="909319"/>
                  </a:lnTo>
                  <a:lnTo>
                    <a:pt x="0" y="0"/>
                  </a:lnTo>
                  <a:lnTo>
                    <a:pt x="4354449" y="0"/>
                  </a:lnTo>
                  <a:lnTo>
                    <a:pt x="4402344" y="7722"/>
                  </a:lnTo>
                  <a:lnTo>
                    <a:pt x="4443936" y="29228"/>
                  </a:lnTo>
                  <a:lnTo>
                    <a:pt x="4476731" y="62023"/>
                  </a:lnTo>
                  <a:lnTo>
                    <a:pt x="4498237" y="103615"/>
                  </a:lnTo>
                  <a:lnTo>
                    <a:pt x="4505960" y="151511"/>
                  </a:lnTo>
                  <a:close/>
                </a:path>
              </a:pathLst>
            </a:custGeom>
            <a:ln w="25400">
              <a:solidFill>
                <a:srgbClr val="66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3205226" y="3668141"/>
            <a:ext cx="23514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720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299720" algn="l"/>
              </a:tabLst>
            </a:pPr>
            <a:r>
              <a:rPr sz="3600" spc="-80" dirty="0">
                <a:solidFill>
                  <a:srgbClr val="2A004E"/>
                </a:solidFill>
                <a:latin typeface="Times New Roman"/>
                <a:cs typeface="Times New Roman"/>
              </a:rPr>
              <a:t>Penyebaran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1968500" y="4757420"/>
            <a:ext cx="1005840" cy="1424940"/>
            <a:chOff x="1968500" y="4757420"/>
            <a:chExt cx="1005840" cy="1424940"/>
          </a:xfrm>
        </p:grpSpPr>
        <p:sp>
          <p:nvSpPr>
            <p:cNvPr id="26" name="object 26"/>
            <p:cNvSpPr/>
            <p:nvPr/>
          </p:nvSpPr>
          <p:spPr>
            <a:xfrm>
              <a:off x="1981200" y="4770120"/>
              <a:ext cx="980440" cy="1399540"/>
            </a:xfrm>
            <a:custGeom>
              <a:avLst/>
              <a:gdLst/>
              <a:ahLst/>
              <a:cxnLst/>
              <a:rect l="l" t="t" r="r" b="b"/>
              <a:pathLst>
                <a:path w="980439" h="1399539">
                  <a:moveTo>
                    <a:pt x="980439" y="0"/>
                  </a:moveTo>
                  <a:lnTo>
                    <a:pt x="490219" y="490219"/>
                  </a:lnTo>
                  <a:lnTo>
                    <a:pt x="0" y="0"/>
                  </a:lnTo>
                  <a:lnTo>
                    <a:pt x="0" y="909319"/>
                  </a:lnTo>
                  <a:lnTo>
                    <a:pt x="490219" y="1399539"/>
                  </a:lnTo>
                  <a:lnTo>
                    <a:pt x="980439" y="909319"/>
                  </a:lnTo>
                  <a:lnTo>
                    <a:pt x="980439" y="0"/>
                  </a:lnTo>
                  <a:close/>
                </a:path>
              </a:pathLst>
            </a:custGeom>
            <a:solidFill>
              <a:srgbClr val="FFFF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981200" y="4770120"/>
              <a:ext cx="980440" cy="1399540"/>
            </a:xfrm>
            <a:custGeom>
              <a:avLst/>
              <a:gdLst/>
              <a:ahLst/>
              <a:cxnLst/>
              <a:rect l="l" t="t" r="r" b="b"/>
              <a:pathLst>
                <a:path w="980439" h="1399539">
                  <a:moveTo>
                    <a:pt x="980439" y="0"/>
                  </a:moveTo>
                  <a:lnTo>
                    <a:pt x="980439" y="909319"/>
                  </a:lnTo>
                  <a:lnTo>
                    <a:pt x="490219" y="1399539"/>
                  </a:lnTo>
                  <a:lnTo>
                    <a:pt x="0" y="909319"/>
                  </a:lnTo>
                  <a:lnTo>
                    <a:pt x="0" y="0"/>
                  </a:lnTo>
                  <a:lnTo>
                    <a:pt x="490219" y="490219"/>
                  </a:lnTo>
                  <a:lnTo>
                    <a:pt x="980439" y="0"/>
                  </a:lnTo>
                  <a:close/>
                </a:path>
              </a:pathLst>
            </a:custGeom>
            <a:ln w="25400">
              <a:solidFill>
                <a:srgbClr val="66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2339975" y="5077142"/>
            <a:ext cx="26416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125" dirty="0">
                <a:solidFill>
                  <a:srgbClr val="2A004E"/>
                </a:solidFill>
                <a:latin typeface="Times New Roman"/>
                <a:cs typeface="Times New Roman"/>
              </a:rPr>
              <a:t>3</a:t>
            </a:r>
            <a:endParaRPr sz="4000">
              <a:latin typeface="Times New Roman"/>
              <a:cs typeface="Times New Roman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2948939" y="4757420"/>
            <a:ext cx="4531360" cy="934719"/>
            <a:chOff x="2948939" y="4757420"/>
            <a:chExt cx="4531360" cy="934719"/>
          </a:xfrm>
        </p:grpSpPr>
        <p:sp>
          <p:nvSpPr>
            <p:cNvPr id="30" name="object 30"/>
            <p:cNvSpPr/>
            <p:nvPr/>
          </p:nvSpPr>
          <p:spPr>
            <a:xfrm>
              <a:off x="2961639" y="4770120"/>
              <a:ext cx="4505960" cy="909319"/>
            </a:xfrm>
            <a:custGeom>
              <a:avLst/>
              <a:gdLst/>
              <a:ahLst/>
              <a:cxnLst/>
              <a:rect l="l" t="t" r="r" b="b"/>
              <a:pathLst>
                <a:path w="4505959" h="909320">
                  <a:moveTo>
                    <a:pt x="4354449" y="0"/>
                  </a:moveTo>
                  <a:lnTo>
                    <a:pt x="0" y="0"/>
                  </a:lnTo>
                  <a:lnTo>
                    <a:pt x="0" y="909319"/>
                  </a:lnTo>
                  <a:lnTo>
                    <a:pt x="4354449" y="909319"/>
                  </a:lnTo>
                  <a:lnTo>
                    <a:pt x="4402344" y="901593"/>
                  </a:lnTo>
                  <a:lnTo>
                    <a:pt x="4443936" y="880080"/>
                  </a:lnTo>
                  <a:lnTo>
                    <a:pt x="4476731" y="847279"/>
                  </a:lnTo>
                  <a:lnTo>
                    <a:pt x="4498237" y="805689"/>
                  </a:lnTo>
                  <a:lnTo>
                    <a:pt x="4505960" y="757808"/>
                  </a:lnTo>
                  <a:lnTo>
                    <a:pt x="4505960" y="151510"/>
                  </a:lnTo>
                  <a:lnTo>
                    <a:pt x="4498237" y="103615"/>
                  </a:lnTo>
                  <a:lnTo>
                    <a:pt x="4476731" y="62023"/>
                  </a:lnTo>
                  <a:lnTo>
                    <a:pt x="4443936" y="29228"/>
                  </a:lnTo>
                  <a:lnTo>
                    <a:pt x="4402344" y="7722"/>
                  </a:lnTo>
                  <a:lnTo>
                    <a:pt x="4354449" y="0"/>
                  </a:lnTo>
                  <a:close/>
                </a:path>
              </a:pathLst>
            </a:custGeom>
            <a:solidFill>
              <a:srgbClr val="EBD3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961639" y="4770120"/>
              <a:ext cx="4505960" cy="909319"/>
            </a:xfrm>
            <a:custGeom>
              <a:avLst/>
              <a:gdLst/>
              <a:ahLst/>
              <a:cxnLst/>
              <a:rect l="l" t="t" r="r" b="b"/>
              <a:pathLst>
                <a:path w="4505959" h="909320">
                  <a:moveTo>
                    <a:pt x="4505960" y="151510"/>
                  </a:moveTo>
                  <a:lnTo>
                    <a:pt x="4505960" y="757808"/>
                  </a:lnTo>
                  <a:lnTo>
                    <a:pt x="4498237" y="805689"/>
                  </a:lnTo>
                  <a:lnTo>
                    <a:pt x="4476731" y="847279"/>
                  </a:lnTo>
                  <a:lnTo>
                    <a:pt x="4443936" y="880080"/>
                  </a:lnTo>
                  <a:lnTo>
                    <a:pt x="4402344" y="901593"/>
                  </a:lnTo>
                  <a:lnTo>
                    <a:pt x="4354449" y="909319"/>
                  </a:lnTo>
                  <a:lnTo>
                    <a:pt x="0" y="909319"/>
                  </a:lnTo>
                  <a:lnTo>
                    <a:pt x="0" y="0"/>
                  </a:lnTo>
                  <a:lnTo>
                    <a:pt x="4354449" y="0"/>
                  </a:lnTo>
                  <a:lnTo>
                    <a:pt x="4402344" y="7722"/>
                  </a:lnTo>
                  <a:lnTo>
                    <a:pt x="4443936" y="29228"/>
                  </a:lnTo>
                  <a:lnTo>
                    <a:pt x="4476731" y="62023"/>
                  </a:lnTo>
                  <a:lnTo>
                    <a:pt x="4498237" y="103615"/>
                  </a:lnTo>
                  <a:lnTo>
                    <a:pt x="4505960" y="151510"/>
                  </a:lnTo>
                  <a:close/>
                </a:path>
              </a:pathLst>
            </a:custGeom>
            <a:ln w="25400">
              <a:solidFill>
                <a:srgbClr val="66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3205226" y="4870767"/>
            <a:ext cx="25876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720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299720" algn="l"/>
              </a:tabLst>
            </a:pPr>
            <a:r>
              <a:rPr sz="3600" spc="-110" dirty="0">
                <a:solidFill>
                  <a:srgbClr val="2A004E"/>
                </a:solidFill>
                <a:latin typeface="Times New Roman"/>
                <a:cs typeface="Times New Roman"/>
              </a:rPr>
              <a:t>P</a:t>
            </a:r>
            <a:r>
              <a:rPr sz="3600" spc="-65" dirty="0">
                <a:solidFill>
                  <a:srgbClr val="2A004E"/>
                </a:solidFill>
                <a:latin typeface="Times New Roman"/>
                <a:cs typeface="Times New Roman"/>
              </a:rPr>
              <a:t>emanfaa</a:t>
            </a:r>
            <a:r>
              <a:rPr sz="3600" spc="-60" dirty="0">
                <a:solidFill>
                  <a:srgbClr val="2A004E"/>
                </a:solidFill>
                <a:latin typeface="Times New Roman"/>
                <a:cs typeface="Times New Roman"/>
              </a:rPr>
              <a:t>t</a:t>
            </a:r>
            <a:r>
              <a:rPr sz="3600" spc="-55" dirty="0">
                <a:solidFill>
                  <a:srgbClr val="2A004E"/>
                </a:solidFill>
                <a:latin typeface="Times New Roman"/>
                <a:cs typeface="Times New Roman"/>
              </a:rPr>
              <a:t>an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10</a:t>
            </a:fld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3200" y="276859"/>
            <a:ext cx="1258570" cy="1598930"/>
            <a:chOff x="203200" y="276859"/>
            <a:chExt cx="1258570" cy="15989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9919" y="335279"/>
              <a:ext cx="831595" cy="76034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3140" y="647700"/>
              <a:ext cx="107619" cy="133096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2319020" y="355600"/>
            <a:ext cx="5225415" cy="1608455"/>
            <a:chOff x="2319020" y="355600"/>
            <a:chExt cx="5225415" cy="160845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38120" y="355600"/>
              <a:ext cx="4508754" cy="112039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19020" y="843280"/>
              <a:ext cx="5225033" cy="1120394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0810" rIns="0" bIns="0" rtlCol="0">
            <a:spAutoFit/>
          </a:bodyPr>
          <a:lstStyle/>
          <a:p>
            <a:pPr marL="701040" marR="5080" indent="419100">
              <a:lnSpc>
                <a:spcPts val="3840"/>
              </a:lnSpc>
              <a:spcBef>
                <a:spcPts val="1030"/>
              </a:spcBef>
            </a:pPr>
            <a:r>
              <a:rPr spc="25" dirty="0"/>
              <a:t>SYARAT </a:t>
            </a:r>
            <a:r>
              <a:rPr spc="160" dirty="0"/>
              <a:t>POKOK </a:t>
            </a:r>
            <a:r>
              <a:rPr spc="165" dirty="0"/>
              <a:t> </a:t>
            </a:r>
            <a:r>
              <a:rPr spc="135" dirty="0"/>
              <a:t>BIAYA</a:t>
            </a:r>
            <a:r>
              <a:rPr spc="-300" dirty="0"/>
              <a:t> </a:t>
            </a:r>
            <a:r>
              <a:rPr spc="135" dirty="0"/>
              <a:t>KESEHATAN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11</a:t>
            </a:fld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765492" y="1893960"/>
            <a:ext cx="5650865" cy="3333115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35"/>
              </a:spcBef>
            </a:pPr>
            <a:r>
              <a:rPr sz="3200" spc="-75" dirty="0">
                <a:solidFill>
                  <a:srgbClr val="FFFF33"/>
                </a:solidFill>
                <a:latin typeface="Wingdings"/>
                <a:cs typeface="Wingdings"/>
              </a:rPr>
              <a:t></a:t>
            </a:r>
            <a:r>
              <a:rPr sz="3200" u="heavy" spc="-75" dirty="0">
                <a:solidFill>
                  <a:srgbClr val="FFFF33"/>
                </a:solidFill>
                <a:uFill>
                  <a:solidFill>
                    <a:srgbClr val="FFFF33"/>
                  </a:solidFill>
                </a:uFill>
                <a:latin typeface="Times New Roman"/>
                <a:cs typeface="Times New Roman"/>
              </a:rPr>
              <a:t>Jumlah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40"/>
              </a:spcBef>
              <a:buClr>
                <a:srgbClr val="FFCC00"/>
              </a:buClr>
              <a:buSzPct val="75000"/>
              <a:buFont typeface="Wingdings"/>
              <a:buChar char=""/>
              <a:tabLst>
                <a:tab pos="355600" algn="l"/>
              </a:tabLst>
            </a:pPr>
            <a:r>
              <a:rPr sz="3200" spc="-70" dirty="0">
                <a:solidFill>
                  <a:srgbClr val="FFFFFF"/>
                </a:solidFill>
                <a:latin typeface="Times New Roman"/>
                <a:cs typeface="Times New Roman"/>
              </a:rPr>
              <a:t>Tersedia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85" dirty="0">
                <a:solidFill>
                  <a:srgbClr val="FFFFFF"/>
                </a:solidFill>
                <a:latin typeface="Times New Roman"/>
                <a:cs typeface="Times New Roman"/>
              </a:rPr>
              <a:t>dalam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80" dirty="0">
                <a:solidFill>
                  <a:srgbClr val="FFFFFF"/>
                </a:solidFill>
                <a:latin typeface="Times New Roman"/>
                <a:cs typeface="Times New Roman"/>
              </a:rPr>
              <a:t>jumlah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0" dirty="0">
                <a:solidFill>
                  <a:srgbClr val="FFFFFF"/>
                </a:solidFill>
                <a:latin typeface="Times New Roman"/>
                <a:cs typeface="Times New Roman"/>
              </a:rPr>
              <a:t>cukup</a:t>
            </a:r>
            <a:endParaRPr sz="32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765"/>
              </a:spcBef>
              <a:buClr>
                <a:srgbClr val="FFCC00"/>
              </a:buClr>
              <a:buSzPct val="75000"/>
              <a:buFont typeface="Wingdings"/>
              <a:buChar char=""/>
              <a:tabLst>
                <a:tab pos="355600" algn="l"/>
              </a:tabLst>
            </a:pP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Dapat </a:t>
            </a:r>
            <a:r>
              <a:rPr sz="3200" spc="-105" dirty="0">
                <a:solidFill>
                  <a:srgbClr val="FFFFFF"/>
                </a:solidFill>
                <a:latin typeface="Times New Roman"/>
                <a:cs typeface="Times New Roman"/>
              </a:rPr>
              <a:t>membiayai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80" dirty="0">
                <a:solidFill>
                  <a:srgbClr val="FFFFFF"/>
                </a:solidFill>
                <a:latin typeface="Times New Roman"/>
                <a:cs typeface="Times New Roman"/>
              </a:rPr>
              <a:t>penyelengaraan </a:t>
            </a:r>
            <a:r>
              <a:rPr sz="3200" spc="-7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05" dirty="0">
                <a:solidFill>
                  <a:srgbClr val="FFFFFF"/>
                </a:solidFill>
                <a:latin typeface="Times New Roman"/>
                <a:cs typeface="Times New Roman"/>
              </a:rPr>
              <a:t>upaya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5" dirty="0">
                <a:solidFill>
                  <a:srgbClr val="FFFFFF"/>
                </a:solidFill>
                <a:latin typeface="Times New Roman"/>
                <a:cs typeface="Times New Roman"/>
              </a:rPr>
              <a:t>kesehatan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30" dirty="0">
                <a:solidFill>
                  <a:srgbClr val="FFFFFF"/>
                </a:solidFill>
                <a:latin typeface="Times New Roman"/>
                <a:cs typeface="Times New Roman"/>
              </a:rPr>
              <a:t>yang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35" dirty="0">
                <a:solidFill>
                  <a:srgbClr val="FFFFFF"/>
                </a:solidFill>
                <a:latin typeface="Times New Roman"/>
                <a:cs typeface="Times New Roman"/>
              </a:rPr>
              <a:t>dibutuhkan</a:t>
            </a:r>
            <a:endParaRPr sz="3200">
              <a:latin typeface="Times New Roman"/>
              <a:cs typeface="Times New Roman"/>
            </a:endParaRPr>
          </a:p>
          <a:p>
            <a:pPr marL="355600" marR="514984" indent="-342900">
              <a:lnSpc>
                <a:spcPct val="100000"/>
              </a:lnSpc>
              <a:spcBef>
                <a:spcPts val="760"/>
              </a:spcBef>
              <a:buClr>
                <a:srgbClr val="FFCC00"/>
              </a:buClr>
              <a:buSzPct val="75000"/>
              <a:buFont typeface="Wingdings"/>
              <a:buChar char=""/>
              <a:tabLst>
                <a:tab pos="355600" algn="l"/>
              </a:tabLst>
            </a:pPr>
            <a:r>
              <a:rPr sz="3200" spc="-75" dirty="0">
                <a:solidFill>
                  <a:srgbClr val="FFFFFF"/>
                </a:solidFill>
                <a:latin typeface="Times New Roman"/>
                <a:cs typeface="Times New Roman"/>
              </a:rPr>
              <a:t>Tidak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75" dirty="0">
                <a:solidFill>
                  <a:srgbClr val="FFFFFF"/>
                </a:solidFill>
                <a:latin typeface="Times New Roman"/>
                <a:cs typeface="Times New Roman"/>
              </a:rPr>
              <a:t>menyulitkan</a:t>
            </a:r>
            <a:r>
              <a:rPr sz="32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95" dirty="0">
                <a:solidFill>
                  <a:srgbClr val="FFFFFF"/>
                </a:solidFill>
                <a:latin typeface="Times New Roman"/>
                <a:cs typeface="Times New Roman"/>
              </a:rPr>
              <a:t>masyarakat </a:t>
            </a:r>
            <a:r>
              <a:rPr sz="3200" spc="-7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30" dirty="0">
                <a:solidFill>
                  <a:srgbClr val="FFFFFF"/>
                </a:solidFill>
                <a:latin typeface="Times New Roman"/>
                <a:cs typeface="Times New Roman"/>
              </a:rPr>
              <a:t>yang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85" dirty="0">
                <a:solidFill>
                  <a:srgbClr val="FFFFFF"/>
                </a:solidFill>
                <a:latin typeface="Times New Roman"/>
                <a:cs typeface="Times New Roman"/>
              </a:rPr>
              <a:t>ingin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65" dirty="0">
                <a:solidFill>
                  <a:srgbClr val="FFFFFF"/>
                </a:solidFill>
                <a:latin typeface="Times New Roman"/>
                <a:cs typeface="Times New Roman"/>
              </a:rPr>
              <a:t>memanfaatkannya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3200" y="276859"/>
            <a:ext cx="1258570" cy="1598930"/>
            <a:chOff x="203200" y="276859"/>
            <a:chExt cx="1258570" cy="15989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9919" y="335279"/>
              <a:ext cx="831595" cy="76034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3140" y="647700"/>
              <a:ext cx="107619" cy="133096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2319020" y="347979"/>
            <a:ext cx="5225415" cy="1669414"/>
            <a:chOff x="2319020" y="347979"/>
            <a:chExt cx="5225415" cy="1669414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38120" y="347979"/>
              <a:ext cx="4508754" cy="112039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19020" y="896620"/>
              <a:ext cx="5225033" cy="1120393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701040" marR="5080" indent="419100">
              <a:lnSpc>
                <a:spcPts val="4320"/>
              </a:lnSpc>
              <a:spcBef>
                <a:spcPts val="645"/>
              </a:spcBef>
            </a:pPr>
            <a:r>
              <a:rPr spc="25" dirty="0"/>
              <a:t>SYARAT </a:t>
            </a:r>
            <a:r>
              <a:rPr spc="160" dirty="0"/>
              <a:t>POKOK </a:t>
            </a:r>
            <a:r>
              <a:rPr spc="165" dirty="0"/>
              <a:t> </a:t>
            </a:r>
            <a:r>
              <a:rPr spc="135" dirty="0"/>
              <a:t>BIAYA</a:t>
            </a:r>
            <a:r>
              <a:rPr spc="-300" dirty="0"/>
              <a:t> </a:t>
            </a:r>
            <a:r>
              <a:rPr spc="135" dirty="0"/>
              <a:t>KESEHATAN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12</a:t>
            </a:fld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765492" y="1893960"/>
            <a:ext cx="5620385" cy="3236595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35"/>
              </a:spcBef>
            </a:pPr>
            <a:r>
              <a:rPr sz="3200" spc="-55" dirty="0">
                <a:solidFill>
                  <a:srgbClr val="FFFF33"/>
                </a:solidFill>
                <a:latin typeface="Wingdings"/>
                <a:cs typeface="Wingdings"/>
              </a:rPr>
              <a:t></a:t>
            </a:r>
            <a:r>
              <a:rPr sz="3200" u="heavy" spc="-55" dirty="0">
                <a:solidFill>
                  <a:srgbClr val="FFFF33"/>
                </a:solidFill>
                <a:uFill>
                  <a:solidFill>
                    <a:srgbClr val="FFFF33"/>
                  </a:solidFill>
                </a:uFill>
                <a:latin typeface="Times New Roman"/>
                <a:cs typeface="Times New Roman"/>
              </a:rPr>
              <a:t>Penyebaran</a:t>
            </a:r>
            <a:endParaRPr sz="3200">
              <a:latin typeface="Times New Roman"/>
              <a:cs typeface="Times New Roman"/>
            </a:endParaRPr>
          </a:p>
          <a:p>
            <a:pPr marL="355600" marR="462915" indent="-342900">
              <a:lnSpc>
                <a:spcPct val="100000"/>
              </a:lnSpc>
              <a:spcBef>
                <a:spcPts val="740"/>
              </a:spcBef>
              <a:buClr>
                <a:srgbClr val="FFCC00"/>
              </a:buClr>
              <a:buSzPct val="75000"/>
              <a:buFont typeface="Wingdings"/>
              <a:buChar char=""/>
              <a:tabLst>
                <a:tab pos="355600" algn="l"/>
              </a:tabLst>
            </a:pPr>
            <a:r>
              <a:rPr sz="3200" spc="-55" dirty="0">
                <a:solidFill>
                  <a:srgbClr val="FFFFFF"/>
                </a:solidFill>
                <a:latin typeface="Times New Roman"/>
                <a:cs typeface="Times New Roman"/>
              </a:rPr>
              <a:t>Penyebaran</a:t>
            </a:r>
            <a:r>
              <a:rPr sz="32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5" dirty="0">
                <a:solidFill>
                  <a:srgbClr val="FFFFFF"/>
                </a:solidFill>
                <a:latin typeface="Times New Roman"/>
                <a:cs typeface="Times New Roman"/>
              </a:rPr>
              <a:t>dana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45" dirty="0">
                <a:solidFill>
                  <a:srgbClr val="FFFFFF"/>
                </a:solidFill>
                <a:latin typeface="Times New Roman"/>
                <a:cs typeface="Times New Roman"/>
              </a:rPr>
              <a:t>harus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5" dirty="0">
                <a:solidFill>
                  <a:srgbClr val="FFFFFF"/>
                </a:solidFill>
                <a:latin typeface="Times New Roman"/>
                <a:cs typeface="Times New Roman"/>
              </a:rPr>
              <a:t>merata </a:t>
            </a:r>
            <a:r>
              <a:rPr sz="3200" spc="-7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dan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95" dirty="0">
                <a:solidFill>
                  <a:srgbClr val="FFFFFF"/>
                </a:solidFill>
                <a:latin typeface="Times New Roman"/>
                <a:cs typeface="Times New Roman"/>
              </a:rPr>
              <a:t>sesuai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5" dirty="0">
                <a:solidFill>
                  <a:srgbClr val="FFFFFF"/>
                </a:solidFill>
                <a:latin typeface="Times New Roman"/>
                <a:cs typeface="Times New Roman"/>
              </a:rPr>
              <a:t>dengan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kebutuhan</a:t>
            </a:r>
            <a:endParaRPr sz="32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765"/>
              </a:spcBef>
              <a:buClr>
                <a:srgbClr val="FFCC00"/>
              </a:buClr>
              <a:buSzPct val="75000"/>
              <a:buFont typeface="Wingdings"/>
              <a:buChar char=""/>
              <a:tabLst>
                <a:tab pos="355600" algn="l"/>
              </a:tabLst>
            </a:pPr>
            <a:r>
              <a:rPr sz="3200" spc="-145" dirty="0">
                <a:solidFill>
                  <a:srgbClr val="FFFFFF"/>
                </a:solidFill>
                <a:latin typeface="Times New Roman"/>
                <a:cs typeface="Times New Roman"/>
              </a:rPr>
              <a:t>Jika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5" dirty="0">
                <a:solidFill>
                  <a:srgbClr val="FFFFFF"/>
                </a:solidFill>
                <a:latin typeface="Times New Roman"/>
                <a:cs typeface="Times New Roman"/>
              </a:rPr>
              <a:t>dana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65" dirty="0">
                <a:solidFill>
                  <a:srgbClr val="FFFFFF"/>
                </a:solidFill>
                <a:latin typeface="Times New Roman"/>
                <a:cs typeface="Times New Roman"/>
              </a:rPr>
              <a:t>tidak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90" dirty="0">
                <a:solidFill>
                  <a:srgbClr val="FFFFFF"/>
                </a:solidFill>
                <a:latin typeface="Times New Roman"/>
                <a:cs typeface="Times New Roman"/>
              </a:rPr>
              <a:t>dialokasikan </a:t>
            </a:r>
            <a:r>
              <a:rPr sz="32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5" dirty="0">
                <a:solidFill>
                  <a:srgbClr val="FFFFFF"/>
                </a:solidFill>
                <a:latin typeface="Times New Roman"/>
                <a:cs typeface="Times New Roman"/>
              </a:rPr>
              <a:t>dengan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90" dirty="0">
                <a:solidFill>
                  <a:srgbClr val="FFFFFF"/>
                </a:solidFill>
                <a:latin typeface="Times New Roman"/>
                <a:cs typeface="Times New Roman"/>
              </a:rPr>
              <a:t>baik,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85" dirty="0">
                <a:solidFill>
                  <a:srgbClr val="FFFFFF"/>
                </a:solidFill>
                <a:latin typeface="Times New Roman"/>
                <a:cs typeface="Times New Roman"/>
              </a:rPr>
              <a:t>akan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75" dirty="0">
                <a:solidFill>
                  <a:srgbClr val="FFFFFF"/>
                </a:solidFill>
                <a:latin typeface="Times New Roman"/>
                <a:cs typeface="Times New Roman"/>
              </a:rPr>
              <a:t>menyulitkan </a:t>
            </a:r>
            <a:r>
              <a:rPr sz="32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85" dirty="0">
                <a:solidFill>
                  <a:srgbClr val="FFFFFF"/>
                </a:solidFill>
                <a:latin typeface="Times New Roman"/>
                <a:cs typeface="Times New Roman"/>
              </a:rPr>
              <a:t>penyelenggaraan</a:t>
            </a:r>
            <a:r>
              <a:rPr sz="32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05" dirty="0">
                <a:solidFill>
                  <a:srgbClr val="FFFFFF"/>
                </a:solidFill>
                <a:latin typeface="Times New Roman"/>
                <a:cs typeface="Times New Roman"/>
              </a:rPr>
              <a:t>upaya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5" dirty="0">
                <a:solidFill>
                  <a:srgbClr val="FFFFFF"/>
                </a:solidFill>
                <a:latin typeface="Times New Roman"/>
                <a:cs typeface="Times New Roman"/>
              </a:rPr>
              <a:t>kesehatan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3200" y="276859"/>
            <a:ext cx="1258570" cy="1598930"/>
            <a:chOff x="203200" y="276859"/>
            <a:chExt cx="1258570" cy="15989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9919" y="335279"/>
              <a:ext cx="831595" cy="76034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3140" y="647700"/>
              <a:ext cx="107619" cy="133096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2319020" y="347979"/>
            <a:ext cx="5225415" cy="1669414"/>
            <a:chOff x="2319020" y="347979"/>
            <a:chExt cx="5225415" cy="1669414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38120" y="347979"/>
              <a:ext cx="4508754" cy="112039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19020" y="896620"/>
              <a:ext cx="5225033" cy="1120393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701040" marR="5080" indent="419100">
              <a:lnSpc>
                <a:spcPts val="4320"/>
              </a:lnSpc>
              <a:spcBef>
                <a:spcPts val="645"/>
              </a:spcBef>
            </a:pPr>
            <a:r>
              <a:rPr spc="25" dirty="0"/>
              <a:t>SYARAT </a:t>
            </a:r>
            <a:r>
              <a:rPr spc="160" dirty="0"/>
              <a:t>POKOK </a:t>
            </a:r>
            <a:r>
              <a:rPr spc="165" dirty="0"/>
              <a:t> </a:t>
            </a:r>
            <a:r>
              <a:rPr spc="135" dirty="0"/>
              <a:t>BIAYA</a:t>
            </a:r>
            <a:r>
              <a:rPr spc="-300" dirty="0"/>
              <a:t> </a:t>
            </a:r>
            <a:r>
              <a:rPr spc="135" dirty="0"/>
              <a:t>KESEHATAN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13</a:t>
            </a:fld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765492" y="1893960"/>
            <a:ext cx="6234430" cy="2652395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35"/>
              </a:spcBef>
            </a:pPr>
            <a:r>
              <a:rPr sz="3200" spc="-45" dirty="0">
                <a:solidFill>
                  <a:srgbClr val="FFFF33"/>
                </a:solidFill>
                <a:latin typeface="Wingdings"/>
                <a:cs typeface="Wingdings"/>
              </a:rPr>
              <a:t></a:t>
            </a:r>
            <a:r>
              <a:rPr sz="3200" u="heavy" spc="-45" dirty="0">
                <a:solidFill>
                  <a:srgbClr val="FFFF33"/>
                </a:solidFill>
                <a:uFill>
                  <a:solidFill>
                    <a:srgbClr val="FFFF33"/>
                  </a:solidFill>
                </a:uFill>
                <a:latin typeface="Times New Roman"/>
                <a:cs typeface="Times New Roman"/>
              </a:rPr>
              <a:t>Pemanfaatan</a:t>
            </a:r>
            <a:endParaRPr sz="32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740"/>
              </a:spcBef>
              <a:buClr>
                <a:srgbClr val="FFCC00"/>
              </a:buClr>
              <a:buSzPct val="75000"/>
              <a:buFont typeface="Wingdings"/>
              <a:buChar char=""/>
              <a:tabLst>
                <a:tab pos="355600" algn="l"/>
              </a:tabLst>
            </a:pPr>
            <a:r>
              <a:rPr sz="3200" spc="-45" dirty="0">
                <a:solidFill>
                  <a:srgbClr val="FFFFFF"/>
                </a:solidFill>
                <a:latin typeface="Times New Roman"/>
                <a:cs typeface="Times New Roman"/>
              </a:rPr>
              <a:t>Pemanfaatan</a:t>
            </a:r>
            <a:r>
              <a:rPr sz="32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5" dirty="0">
                <a:solidFill>
                  <a:srgbClr val="FFFFFF"/>
                </a:solidFill>
                <a:latin typeface="Times New Roman"/>
                <a:cs typeface="Times New Roman"/>
              </a:rPr>
              <a:t>dana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45" dirty="0">
                <a:solidFill>
                  <a:srgbClr val="FFFFFF"/>
                </a:solidFill>
                <a:latin typeface="Times New Roman"/>
                <a:cs typeface="Times New Roman"/>
              </a:rPr>
              <a:t>harus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45" dirty="0">
                <a:solidFill>
                  <a:srgbClr val="FFFFFF"/>
                </a:solidFill>
                <a:latin typeface="Times New Roman"/>
                <a:cs typeface="Times New Roman"/>
              </a:rPr>
              <a:t>diatur </a:t>
            </a:r>
            <a:r>
              <a:rPr sz="32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00" dirty="0">
                <a:solidFill>
                  <a:srgbClr val="FFFFFF"/>
                </a:solidFill>
                <a:latin typeface="Times New Roman"/>
                <a:cs typeface="Times New Roman"/>
              </a:rPr>
              <a:t>semaksimal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65" dirty="0">
                <a:solidFill>
                  <a:srgbClr val="FFFFFF"/>
                </a:solidFill>
                <a:latin typeface="Times New Roman"/>
                <a:cs typeface="Times New Roman"/>
              </a:rPr>
              <a:t>mungkin</a:t>
            </a:r>
            <a:r>
              <a:rPr sz="32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10" dirty="0">
                <a:solidFill>
                  <a:srgbClr val="FFFFFF"/>
                </a:solidFill>
                <a:latin typeface="Times New Roman"/>
                <a:cs typeface="Times New Roman"/>
              </a:rPr>
              <a:t>agar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65" dirty="0">
                <a:solidFill>
                  <a:srgbClr val="FFFFFF"/>
                </a:solidFill>
                <a:latin typeface="Times New Roman"/>
                <a:cs typeface="Times New Roman"/>
              </a:rPr>
              <a:t>terciptanya </a:t>
            </a:r>
            <a:r>
              <a:rPr sz="3200" spc="-7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90" dirty="0">
                <a:solidFill>
                  <a:srgbClr val="FFFFFF"/>
                </a:solidFill>
                <a:latin typeface="Times New Roman"/>
                <a:cs typeface="Times New Roman"/>
              </a:rPr>
              <a:t>pelayanan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5" dirty="0">
                <a:solidFill>
                  <a:srgbClr val="FFFFFF"/>
                </a:solidFill>
                <a:latin typeface="Times New Roman"/>
                <a:cs typeface="Times New Roman"/>
              </a:rPr>
              <a:t>kesehatan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35" dirty="0">
                <a:solidFill>
                  <a:srgbClr val="FFFFFF"/>
                </a:solidFill>
                <a:latin typeface="Times New Roman"/>
                <a:cs typeface="Times New Roman"/>
              </a:rPr>
              <a:t>yang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65" dirty="0">
                <a:solidFill>
                  <a:srgbClr val="FFFFFF"/>
                </a:solidFill>
                <a:latin typeface="Times New Roman"/>
                <a:cs typeface="Times New Roman"/>
              </a:rPr>
              <a:t>efektif</a:t>
            </a:r>
            <a:endParaRPr sz="32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dan</a:t>
            </a:r>
            <a:r>
              <a:rPr sz="32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80" dirty="0">
                <a:solidFill>
                  <a:srgbClr val="FFFFFF"/>
                </a:solidFill>
                <a:latin typeface="Times New Roman"/>
                <a:cs typeface="Times New Roman"/>
              </a:rPr>
              <a:t>efisien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3200" y="276859"/>
            <a:ext cx="1258570" cy="1598930"/>
            <a:chOff x="203200" y="276859"/>
            <a:chExt cx="1258570" cy="15989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9919" y="335279"/>
              <a:ext cx="831595" cy="76034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3140" y="647700"/>
              <a:ext cx="107619" cy="133096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2319020" y="355600"/>
            <a:ext cx="5230495" cy="1608455"/>
            <a:chOff x="2319020" y="355600"/>
            <a:chExt cx="5230495" cy="160845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33320" y="355600"/>
              <a:ext cx="5115813" cy="112039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19020" y="843280"/>
              <a:ext cx="5225033" cy="1120394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0810" rIns="0" bIns="0" rtlCol="0">
            <a:spAutoFit/>
          </a:bodyPr>
          <a:lstStyle/>
          <a:p>
            <a:pPr marL="701040" marR="5080" indent="114300">
              <a:lnSpc>
                <a:spcPts val="3840"/>
              </a:lnSpc>
              <a:spcBef>
                <a:spcPts val="1030"/>
              </a:spcBef>
            </a:pPr>
            <a:r>
              <a:rPr spc="260" dirty="0"/>
              <a:t>MASALAH </a:t>
            </a:r>
            <a:r>
              <a:rPr spc="160" dirty="0"/>
              <a:t>POKOK </a:t>
            </a:r>
            <a:r>
              <a:rPr spc="-1195" dirty="0"/>
              <a:t> </a:t>
            </a:r>
            <a:r>
              <a:rPr spc="135" dirty="0"/>
              <a:t>BIAYA</a:t>
            </a:r>
            <a:r>
              <a:rPr spc="-300" dirty="0"/>
              <a:t> </a:t>
            </a:r>
            <a:r>
              <a:rPr spc="135" dirty="0"/>
              <a:t>KESEHATAN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901700" y="2219960"/>
            <a:ext cx="7874000" cy="706120"/>
            <a:chOff x="901700" y="2219960"/>
            <a:chExt cx="7874000" cy="706120"/>
          </a:xfrm>
        </p:grpSpPr>
        <p:sp>
          <p:nvSpPr>
            <p:cNvPr id="10" name="object 10"/>
            <p:cNvSpPr/>
            <p:nvPr/>
          </p:nvSpPr>
          <p:spPr>
            <a:xfrm>
              <a:off x="914400" y="2484120"/>
              <a:ext cx="7848600" cy="429259"/>
            </a:xfrm>
            <a:custGeom>
              <a:avLst/>
              <a:gdLst/>
              <a:ahLst/>
              <a:cxnLst/>
              <a:rect l="l" t="t" r="r" b="b"/>
              <a:pathLst>
                <a:path w="7848600" h="429260">
                  <a:moveTo>
                    <a:pt x="7848600" y="0"/>
                  </a:moveTo>
                  <a:lnTo>
                    <a:pt x="0" y="0"/>
                  </a:lnTo>
                  <a:lnTo>
                    <a:pt x="0" y="429260"/>
                  </a:lnTo>
                  <a:lnTo>
                    <a:pt x="7848600" y="429260"/>
                  </a:lnTo>
                  <a:lnTo>
                    <a:pt x="7848600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14400" y="2484120"/>
              <a:ext cx="7848600" cy="429259"/>
            </a:xfrm>
            <a:custGeom>
              <a:avLst/>
              <a:gdLst/>
              <a:ahLst/>
              <a:cxnLst/>
              <a:rect l="l" t="t" r="r" b="b"/>
              <a:pathLst>
                <a:path w="7848600" h="429260">
                  <a:moveTo>
                    <a:pt x="0" y="429260"/>
                  </a:moveTo>
                  <a:lnTo>
                    <a:pt x="7848600" y="429260"/>
                  </a:lnTo>
                  <a:lnTo>
                    <a:pt x="7848600" y="0"/>
                  </a:lnTo>
                  <a:lnTo>
                    <a:pt x="0" y="0"/>
                  </a:lnTo>
                  <a:lnTo>
                    <a:pt x="0" y="429260"/>
                  </a:lnTo>
                  <a:close/>
                </a:path>
              </a:pathLst>
            </a:custGeom>
            <a:ln w="25400">
              <a:solidFill>
                <a:srgbClr val="66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308100" y="2232660"/>
              <a:ext cx="6032500" cy="502920"/>
            </a:xfrm>
            <a:custGeom>
              <a:avLst/>
              <a:gdLst/>
              <a:ahLst/>
              <a:cxnLst/>
              <a:rect l="l" t="t" r="r" b="b"/>
              <a:pathLst>
                <a:path w="6032500" h="502919">
                  <a:moveTo>
                    <a:pt x="5948680" y="0"/>
                  </a:moveTo>
                  <a:lnTo>
                    <a:pt x="83819" y="0"/>
                  </a:lnTo>
                  <a:lnTo>
                    <a:pt x="51220" y="6596"/>
                  </a:lnTo>
                  <a:lnTo>
                    <a:pt x="24574" y="24574"/>
                  </a:lnTo>
                  <a:lnTo>
                    <a:pt x="6596" y="51220"/>
                  </a:lnTo>
                  <a:lnTo>
                    <a:pt x="0" y="83819"/>
                  </a:lnTo>
                  <a:lnTo>
                    <a:pt x="0" y="419100"/>
                  </a:lnTo>
                  <a:lnTo>
                    <a:pt x="6596" y="451699"/>
                  </a:lnTo>
                  <a:lnTo>
                    <a:pt x="24574" y="478345"/>
                  </a:lnTo>
                  <a:lnTo>
                    <a:pt x="51220" y="496323"/>
                  </a:lnTo>
                  <a:lnTo>
                    <a:pt x="83819" y="502919"/>
                  </a:lnTo>
                  <a:lnTo>
                    <a:pt x="5948680" y="502919"/>
                  </a:lnTo>
                  <a:lnTo>
                    <a:pt x="5981279" y="496323"/>
                  </a:lnTo>
                  <a:lnTo>
                    <a:pt x="6007925" y="478345"/>
                  </a:lnTo>
                  <a:lnTo>
                    <a:pt x="6025903" y="451699"/>
                  </a:lnTo>
                  <a:lnTo>
                    <a:pt x="6032500" y="419100"/>
                  </a:lnTo>
                  <a:lnTo>
                    <a:pt x="6032500" y="83819"/>
                  </a:lnTo>
                  <a:lnTo>
                    <a:pt x="6025903" y="51220"/>
                  </a:lnTo>
                  <a:lnTo>
                    <a:pt x="6007925" y="24574"/>
                  </a:lnTo>
                  <a:lnTo>
                    <a:pt x="5981279" y="6596"/>
                  </a:lnTo>
                  <a:lnTo>
                    <a:pt x="5948680" y="0"/>
                  </a:lnTo>
                  <a:close/>
                </a:path>
              </a:pathLst>
            </a:custGeom>
            <a:solidFill>
              <a:srgbClr val="FF85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308100" y="2232660"/>
              <a:ext cx="6032500" cy="502920"/>
            </a:xfrm>
            <a:custGeom>
              <a:avLst/>
              <a:gdLst/>
              <a:ahLst/>
              <a:cxnLst/>
              <a:rect l="l" t="t" r="r" b="b"/>
              <a:pathLst>
                <a:path w="6032500" h="502919">
                  <a:moveTo>
                    <a:pt x="0" y="83819"/>
                  </a:moveTo>
                  <a:lnTo>
                    <a:pt x="6596" y="51220"/>
                  </a:lnTo>
                  <a:lnTo>
                    <a:pt x="24574" y="24574"/>
                  </a:lnTo>
                  <a:lnTo>
                    <a:pt x="51220" y="6596"/>
                  </a:lnTo>
                  <a:lnTo>
                    <a:pt x="83819" y="0"/>
                  </a:lnTo>
                  <a:lnTo>
                    <a:pt x="5948680" y="0"/>
                  </a:lnTo>
                  <a:lnTo>
                    <a:pt x="5981279" y="6596"/>
                  </a:lnTo>
                  <a:lnTo>
                    <a:pt x="6007925" y="24574"/>
                  </a:lnTo>
                  <a:lnTo>
                    <a:pt x="6025903" y="51220"/>
                  </a:lnTo>
                  <a:lnTo>
                    <a:pt x="6032500" y="83819"/>
                  </a:lnTo>
                  <a:lnTo>
                    <a:pt x="6032500" y="419100"/>
                  </a:lnTo>
                  <a:lnTo>
                    <a:pt x="6025903" y="451699"/>
                  </a:lnTo>
                  <a:lnTo>
                    <a:pt x="6007925" y="478345"/>
                  </a:lnTo>
                  <a:lnTo>
                    <a:pt x="5981279" y="496323"/>
                  </a:lnTo>
                  <a:lnTo>
                    <a:pt x="5948680" y="502919"/>
                  </a:lnTo>
                  <a:lnTo>
                    <a:pt x="83819" y="502919"/>
                  </a:lnTo>
                  <a:lnTo>
                    <a:pt x="51220" y="496323"/>
                  </a:lnTo>
                  <a:lnTo>
                    <a:pt x="24574" y="478345"/>
                  </a:lnTo>
                  <a:lnTo>
                    <a:pt x="6596" y="451699"/>
                  </a:lnTo>
                  <a:lnTo>
                    <a:pt x="0" y="419100"/>
                  </a:lnTo>
                  <a:lnTo>
                    <a:pt x="0" y="83819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901700" y="2992120"/>
            <a:ext cx="7874000" cy="703580"/>
            <a:chOff x="901700" y="2992120"/>
            <a:chExt cx="7874000" cy="703580"/>
          </a:xfrm>
        </p:grpSpPr>
        <p:sp>
          <p:nvSpPr>
            <p:cNvPr id="15" name="object 15"/>
            <p:cNvSpPr/>
            <p:nvPr/>
          </p:nvSpPr>
          <p:spPr>
            <a:xfrm>
              <a:off x="914400" y="3253740"/>
              <a:ext cx="7848600" cy="429259"/>
            </a:xfrm>
            <a:custGeom>
              <a:avLst/>
              <a:gdLst/>
              <a:ahLst/>
              <a:cxnLst/>
              <a:rect l="l" t="t" r="r" b="b"/>
              <a:pathLst>
                <a:path w="7848600" h="429260">
                  <a:moveTo>
                    <a:pt x="7848600" y="0"/>
                  </a:moveTo>
                  <a:lnTo>
                    <a:pt x="0" y="0"/>
                  </a:lnTo>
                  <a:lnTo>
                    <a:pt x="0" y="429260"/>
                  </a:lnTo>
                  <a:lnTo>
                    <a:pt x="7848600" y="429260"/>
                  </a:lnTo>
                  <a:lnTo>
                    <a:pt x="7848600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14400" y="3253740"/>
              <a:ext cx="7848600" cy="429259"/>
            </a:xfrm>
            <a:custGeom>
              <a:avLst/>
              <a:gdLst/>
              <a:ahLst/>
              <a:cxnLst/>
              <a:rect l="l" t="t" r="r" b="b"/>
              <a:pathLst>
                <a:path w="7848600" h="429260">
                  <a:moveTo>
                    <a:pt x="0" y="429260"/>
                  </a:moveTo>
                  <a:lnTo>
                    <a:pt x="7848600" y="429260"/>
                  </a:lnTo>
                  <a:lnTo>
                    <a:pt x="7848600" y="0"/>
                  </a:lnTo>
                  <a:lnTo>
                    <a:pt x="0" y="0"/>
                  </a:lnTo>
                  <a:lnTo>
                    <a:pt x="0" y="429260"/>
                  </a:lnTo>
                  <a:close/>
                </a:path>
              </a:pathLst>
            </a:custGeom>
            <a:ln w="25400">
              <a:solidFill>
                <a:srgbClr val="66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308100" y="3004820"/>
              <a:ext cx="6032500" cy="500380"/>
            </a:xfrm>
            <a:custGeom>
              <a:avLst/>
              <a:gdLst/>
              <a:ahLst/>
              <a:cxnLst/>
              <a:rect l="l" t="t" r="r" b="b"/>
              <a:pathLst>
                <a:path w="6032500" h="500379">
                  <a:moveTo>
                    <a:pt x="5949060" y="0"/>
                  </a:moveTo>
                  <a:lnTo>
                    <a:pt x="83438" y="0"/>
                  </a:lnTo>
                  <a:lnTo>
                    <a:pt x="50952" y="6554"/>
                  </a:lnTo>
                  <a:lnTo>
                    <a:pt x="24431" y="24431"/>
                  </a:lnTo>
                  <a:lnTo>
                    <a:pt x="6554" y="50952"/>
                  </a:lnTo>
                  <a:lnTo>
                    <a:pt x="0" y="83438"/>
                  </a:lnTo>
                  <a:lnTo>
                    <a:pt x="0" y="416940"/>
                  </a:lnTo>
                  <a:lnTo>
                    <a:pt x="6554" y="449427"/>
                  </a:lnTo>
                  <a:lnTo>
                    <a:pt x="24431" y="475948"/>
                  </a:lnTo>
                  <a:lnTo>
                    <a:pt x="50952" y="493825"/>
                  </a:lnTo>
                  <a:lnTo>
                    <a:pt x="83438" y="500379"/>
                  </a:lnTo>
                  <a:lnTo>
                    <a:pt x="5949060" y="500379"/>
                  </a:lnTo>
                  <a:lnTo>
                    <a:pt x="5981547" y="493825"/>
                  </a:lnTo>
                  <a:lnTo>
                    <a:pt x="6008068" y="475948"/>
                  </a:lnTo>
                  <a:lnTo>
                    <a:pt x="6025945" y="449427"/>
                  </a:lnTo>
                  <a:lnTo>
                    <a:pt x="6032500" y="416940"/>
                  </a:lnTo>
                  <a:lnTo>
                    <a:pt x="6032500" y="83438"/>
                  </a:lnTo>
                  <a:lnTo>
                    <a:pt x="6025945" y="50952"/>
                  </a:lnTo>
                  <a:lnTo>
                    <a:pt x="6008068" y="24431"/>
                  </a:lnTo>
                  <a:lnTo>
                    <a:pt x="5981547" y="6554"/>
                  </a:lnTo>
                  <a:lnTo>
                    <a:pt x="5949060" y="0"/>
                  </a:lnTo>
                  <a:close/>
                </a:path>
              </a:pathLst>
            </a:custGeom>
            <a:solidFill>
              <a:srgbClr val="FF85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308100" y="3004820"/>
              <a:ext cx="6032500" cy="500380"/>
            </a:xfrm>
            <a:custGeom>
              <a:avLst/>
              <a:gdLst/>
              <a:ahLst/>
              <a:cxnLst/>
              <a:rect l="l" t="t" r="r" b="b"/>
              <a:pathLst>
                <a:path w="6032500" h="500379">
                  <a:moveTo>
                    <a:pt x="0" y="83438"/>
                  </a:moveTo>
                  <a:lnTo>
                    <a:pt x="6554" y="50952"/>
                  </a:lnTo>
                  <a:lnTo>
                    <a:pt x="24431" y="24431"/>
                  </a:lnTo>
                  <a:lnTo>
                    <a:pt x="50952" y="6554"/>
                  </a:lnTo>
                  <a:lnTo>
                    <a:pt x="83438" y="0"/>
                  </a:lnTo>
                  <a:lnTo>
                    <a:pt x="5949060" y="0"/>
                  </a:lnTo>
                  <a:lnTo>
                    <a:pt x="5981547" y="6554"/>
                  </a:lnTo>
                  <a:lnTo>
                    <a:pt x="6008068" y="24431"/>
                  </a:lnTo>
                  <a:lnTo>
                    <a:pt x="6025945" y="50952"/>
                  </a:lnTo>
                  <a:lnTo>
                    <a:pt x="6032500" y="83438"/>
                  </a:lnTo>
                  <a:lnTo>
                    <a:pt x="6032500" y="416940"/>
                  </a:lnTo>
                  <a:lnTo>
                    <a:pt x="6025945" y="449427"/>
                  </a:lnTo>
                  <a:lnTo>
                    <a:pt x="6008068" y="475948"/>
                  </a:lnTo>
                  <a:lnTo>
                    <a:pt x="5981547" y="493825"/>
                  </a:lnTo>
                  <a:lnTo>
                    <a:pt x="5949060" y="500379"/>
                  </a:lnTo>
                  <a:lnTo>
                    <a:pt x="83438" y="500379"/>
                  </a:lnTo>
                  <a:lnTo>
                    <a:pt x="50952" y="493825"/>
                  </a:lnTo>
                  <a:lnTo>
                    <a:pt x="24431" y="475948"/>
                  </a:lnTo>
                  <a:lnTo>
                    <a:pt x="6554" y="449427"/>
                  </a:lnTo>
                  <a:lnTo>
                    <a:pt x="0" y="416940"/>
                  </a:lnTo>
                  <a:lnTo>
                    <a:pt x="0" y="83438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901700" y="3761740"/>
            <a:ext cx="7874000" cy="706120"/>
            <a:chOff x="901700" y="3761740"/>
            <a:chExt cx="7874000" cy="706120"/>
          </a:xfrm>
        </p:grpSpPr>
        <p:sp>
          <p:nvSpPr>
            <p:cNvPr id="20" name="object 20"/>
            <p:cNvSpPr/>
            <p:nvPr/>
          </p:nvSpPr>
          <p:spPr>
            <a:xfrm>
              <a:off x="914400" y="4025900"/>
              <a:ext cx="7848600" cy="429259"/>
            </a:xfrm>
            <a:custGeom>
              <a:avLst/>
              <a:gdLst/>
              <a:ahLst/>
              <a:cxnLst/>
              <a:rect l="l" t="t" r="r" b="b"/>
              <a:pathLst>
                <a:path w="7848600" h="429260">
                  <a:moveTo>
                    <a:pt x="7848600" y="0"/>
                  </a:moveTo>
                  <a:lnTo>
                    <a:pt x="0" y="0"/>
                  </a:lnTo>
                  <a:lnTo>
                    <a:pt x="0" y="429260"/>
                  </a:lnTo>
                  <a:lnTo>
                    <a:pt x="7848600" y="429260"/>
                  </a:lnTo>
                  <a:lnTo>
                    <a:pt x="7848600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14400" y="4025900"/>
              <a:ext cx="7848600" cy="429259"/>
            </a:xfrm>
            <a:custGeom>
              <a:avLst/>
              <a:gdLst/>
              <a:ahLst/>
              <a:cxnLst/>
              <a:rect l="l" t="t" r="r" b="b"/>
              <a:pathLst>
                <a:path w="7848600" h="429260">
                  <a:moveTo>
                    <a:pt x="0" y="429260"/>
                  </a:moveTo>
                  <a:lnTo>
                    <a:pt x="7848600" y="429260"/>
                  </a:lnTo>
                  <a:lnTo>
                    <a:pt x="7848600" y="0"/>
                  </a:lnTo>
                  <a:lnTo>
                    <a:pt x="0" y="0"/>
                  </a:lnTo>
                  <a:lnTo>
                    <a:pt x="0" y="429260"/>
                  </a:lnTo>
                  <a:close/>
                </a:path>
              </a:pathLst>
            </a:custGeom>
            <a:ln w="25400">
              <a:solidFill>
                <a:srgbClr val="66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308100" y="3774440"/>
              <a:ext cx="6032500" cy="502920"/>
            </a:xfrm>
            <a:custGeom>
              <a:avLst/>
              <a:gdLst/>
              <a:ahLst/>
              <a:cxnLst/>
              <a:rect l="l" t="t" r="r" b="b"/>
              <a:pathLst>
                <a:path w="6032500" h="502920">
                  <a:moveTo>
                    <a:pt x="5948680" y="0"/>
                  </a:moveTo>
                  <a:lnTo>
                    <a:pt x="83819" y="0"/>
                  </a:lnTo>
                  <a:lnTo>
                    <a:pt x="51220" y="6596"/>
                  </a:lnTo>
                  <a:lnTo>
                    <a:pt x="24574" y="24574"/>
                  </a:lnTo>
                  <a:lnTo>
                    <a:pt x="6596" y="51220"/>
                  </a:lnTo>
                  <a:lnTo>
                    <a:pt x="0" y="83820"/>
                  </a:lnTo>
                  <a:lnTo>
                    <a:pt x="0" y="419100"/>
                  </a:lnTo>
                  <a:lnTo>
                    <a:pt x="6596" y="451699"/>
                  </a:lnTo>
                  <a:lnTo>
                    <a:pt x="24574" y="478345"/>
                  </a:lnTo>
                  <a:lnTo>
                    <a:pt x="51220" y="496323"/>
                  </a:lnTo>
                  <a:lnTo>
                    <a:pt x="83819" y="502920"/>
                  </a:lnTo>
                  <a:lnTo>
                    <a:pt x="5948680" y="502920"/>
                  </a:lnTo>
                  <a:lnTo>
                    <a:pt x="5981279" y="496323"/>
                  </a:lnTo>
                  <a:lnTo>
                    <a:pt x="6007925" y="478345"/>
                  </a:lnTo>
                  <a:lnTo>
                    <a:pt x="6025903" y="451699"/>
                  </a:lnTo>
                  <a:lnTo>
                    <a:pt x="6032500" y="419100"/>
                  </a:lnTo>
                  <a:lnTo>
                    <a:pt x="6032500" y="83820"/>
                  </a:lnTo>
                  <a:lnTo>
                    <a:pt x="6025903" y="51220"/>
                  </a:lnTo>
                  <a:lnTo>
                    <a:pt x="6007925" y="24574"/>
                  </a:lnTo>
                  <a:lnTo>
                    <a:pt x="5981279" y="6596"/>
                  </a:lnTo>
                  <a:lnTo>
                    <a:pt x="5948680" y="0"/>
                  </a:lnTo>
                  <a:close/>
                </a:path>
              </a:pathLst>
            </a:custGeom>
            <a:solidFill>
              <a:srgbClr val="FF85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308100" y="3774440"/>
              <a:ext cx="6032500" cy="502920"/>
            </a:xfrm>
            <a:custGeom>
              <a:avLst/>
              <a:gdLst/>
              <a:ahLst/>
              <a:cxnLst/>
              <a:rect l="l" t="t" r="r" b="b"/>
              <a:pathLst>
                <a:path w="6032500" h="502920">
                  <a:moveTo>
                    <a:pt x="0" y="83820"/>
                  </a:moveTo>
                  <a:lnTo>
                    <a:pt x="6596" y="51220"/>
                  </a:lnTo>
                  <a:lnTo>
                    <a:pt x="24574" y="24574"/>
                  </a:lnTo>
                  <a:lnTo>
                    <a:pt x="51220" y="6596"/>
                  </a:lnTo>
                  <a:lnTo>
                    <a:pt x="83819" y="0"/>
                  </a:lnTo>
                  <a:lnTo>
                    <a:pt x="5948680" y="0"/>
                  </a:lnTo>
                  <a:lnTo>
                    <a:pt x="5981279" y="6596"/>
                  </a:lnTo>
                  <a:lnTo>
                    <a:pt x="6007925" y="24574"/>
                  </a:lnTo>
                  <a:lnTo>
                    <a:pt x="6025903" y="51220"/>
                  </a:lnTo>
                  <a:lnTo>
                    <a:pt x="6032500" y="83820"/>
                  </a:lnTo>
                  <a:lnTo>
                    <a:pt x="6032500" y="419100"/>
                  </a:lnTo>
                  <a:lnTo>
                    <a:pt x="6025903" y="451699"/>
                  </a:lnTo>
                  <a:lnTo>
                    <a:pt x="6007925" y="478345"/>
                  </a:lnTo>
                  <a:lnTo>
                    <a:pt x="5981279" y="496323"/>
                  </a:lnTo>
                  <a:lnTo>
                    <a:pt x="5948680" y="502920"/>
                  </a:lnTo>
                  <a:lnTo>
                    <a:pt x="83819" y="502920"/>
                  </a:lnTo>
                  <a:lnTo>
                    <a:pt x="51220" y="496323"/>
                  </a:lnTo>
                  <a:lnTo>
                    <a:pt x="24574" y="478345"/>
                  </a:lnTo>
                  <a:lnTo>
                    <a:pt x="6596" y="451699"/>
                  </a:lnTo>
                  <a:lnTo>
                    <a:pt x="0" y="419100"/>
                  </a:lnTo>
                  <a:lnTo>
                    <a:pt x="0" y="8382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901700" y="4533900"/>
            <a:ext cx="7874000" cy="703580"/>
            <a:chOff x="901700" y="4533900"/>
            <a:chExt cx="7874000" cy="703580"/>
          </a:xfrm>
        </p:grpSpPr>
        <p:sp>
          <p:nvSpPr>
            <p:cNvPr id="25" name="object 25"/>
            <p:cNvSpPr/>
            <p:nvPr/>
          </p:nvSpPr>
          <p:spPr>
            <a:xfrm>
              <a:off x="914400" y="4798059"/>
              <a:ext cx="7848600" cy="426720"/>
            </a:xfrm>
            <a:custGeom>
              <a:avLst/>
              <a:gdLst/>
              <a:ahLst/>
              <a:cxnLst/>
              <a:rect l="l" t="t" r="r" b="b"/>
              <a:pathLst>
                <a:path w="7848600" h="426720">
                  <a:moveTo>
                    <a:pt x="7848600" y="0"/>
                  </a:moveTo>
                  <a:lnTo>
                    <a:pt x="0" y="0"/>
                  </a:lnTo>
                  <a:lnTo>
                    <a:pt x="0" y="426719"/>
                  </a:lnTo>
                  <a:lnTo>
                    <a:pt x="7848600" y="426719"/>
                  </a:lnTo>
                  <a:lnTo>
                    <a:pt x="7848600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14400" y="4798059"/>
              <a:ext cx="7848600" cy="426720"/>
            </a:xfrm>
            <a:custGeom>
              <a:avLst/>
              <a:gdLst/>
              <a:ahLst/>
              <a:cxnLst/>
              <a:rect l="l" t="t" r="r" b="b"/>
              <a:pathLst>
                <a:path w="7848600" h="426720">
                  <a:moveTo>
                    <a:pt x="0" y="426719"/>
                  </a:moveTo>
                  <a:lnTo>
                    <a:pt x="7848600" y="426719"/>
                  </a:lnTo>
                  <a:lnTo>
                    <a:pt x="7848600" y="0"/>
                  </a:lnTo>
                  <a:lnTo>
                    <a:pt x="0" y="0"/>
                  </a:lnTo>
                  <a:lnTo>
                    <a:pt x="0" y="426719"/>
                  </a:lnTo>
                  <a:close/>
                </a:path>
              </a:pathLst>
            </a:custGeom>
            <a:ln w="25400">
              <a:solidFill>
                <a:srgbClr val="66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308100" y="4546600"/>
              <a:ext cx="6032500" cy="500380"/>
            </a:xfrm>
            <a:custGeom>
              <a:avLst/>
              <a:gdLst/>
              <a:ahLst/>
              <a:cxnLst/>
              <a:rect l="l" t="t" r="r" b="b"/>
              <a:pathLst>
                <a:path w="6032500" h="500379">
                  <a:moveTo>
                    <a:pt x="5949060" y="0"/>
                  </a:moveTo>
                  <a:lnTo>
                    <a:pt x="83438" y="0"/>
                  </a:lnTo>
                  <a:lnTo>
                    <a:pt x="50952" y="6554"/>
                  </a:lnTo>
                  <a:lnTo>
                    <a:pt x="24431" y="24431"/>
                  </a:lnTo>
                  <a:lnTo>
                    <a:pt x="6554" y="50952"/>
                  </a:lnTo>
                  <a:lnTo>
                    <a:pt x="0" y="83438"/>
                  </a:lnTo>
                  <a:lnTo>
                    <a:pt x="0" y="416941"/>
                  </a:lnTo>
                  <a:lnTo>
                    <a:pt x="6554" y="449427"/>
                  </a:lnTo>
                  <a:lnTo>
                    <a:pt x="24431" y="475948"/>
                  </a:lnTo>
                  <a:lnTo>
                    <a:pt x="50952" y="493825"/>
                  </a:lnTo>
                  <a:lnTo>
                    <a:pt x="83438" y="500380"/>
                  </a:lnTo>
                  <a:lnTo>
                    <a:pt x="5949060" y="500380"/>
                  </a:lnTo>
                  <a:lnTo>
                    <a:pt x="5981547" y="493825"/>
                  </a:lnTo>
                  <a:lnTo>
                    <a:pt x="6008068" y="475948"/>
                  </a:lnTo>
                  <a:lnTo>
                    <a:pt x="6025945" y="449427"/>
                  </a:lnTo>
                  <a:lnTo>
                    <a:pt x="6032500" y="416941"/>
                  </a:lnTo>
                  <a:lnTo>
                    <a:pt x="6032500" y="83438"/>
                  </a:lnTo>
                  <a:lnTo>
                    <a:pt x="6025945" y="50952"/>
                  </a:lnTo>
                  <a:lnTo>
                    <a:pt x="6008068" y="24431"/>
                  </a:lnTo>
                  <a:lnTo>
                    <a:pt x="5981547" y="6554"/>
                  </a:lnTo>
                  <a:lnTo>
                    <a:pt x="5949060" y="0"/>
                  </a:lnTo>
                  <a:close/>
                </a:path>
              </a:pathLst>
            </a:custGeom>
            <a:solidFill>
              <a:srgbClr val="FF85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308100" y="4546600"/>
              <a:ext cx="6032500" cy="500380"/>
            </a:xfrm>
            <a:custGeom>
              <a:avLst/>
              <a:gdLst/>
              <a:ahLst/>
              <a:cxnLst/>
              <a:rect l="l" t="t" r="r" b="b"/>
              <a:pathLst>
                <a:path w="6032500" h="500379">
                  <a:moveTo>
                    <a:pt x="0" y="83438"/>
                  </a:moveTo>
                  <a:lnTo>
                    <a:pt x="6554" y="50952"/>
                  </a:lnTo>
                  <a:lnTo>
                    <a:pt x="24431" y="24431"/>
                  </a:lnTo>
                  <a:lnTo>
                    <a:pt x="50952" y="6554"/>
                  </a:lnTo>
                  <a:lnTo>
                    <a:pt x="83438" y="0"/>
                  </a:lnTo>
                  <a:lnTo>
                    <a:pt x="5949060" y="0"/>
                  </a:lnTo>
                  <a:lnTo>
                    <a:pt x="5981547" y="6554"/>
                  </a:lnTo>
                  <a:lnTo>
                    <a:pt x="6008068" y="24431"/>
                  </a:lnTo>
                  <a:lnTo>
                    <a:pt x="6025945" y="50952"/>
                  </a:lnTo>
                  <a:lnTo>
                    <a:pt x="6032500" y="83438"/>
                  </a:lnTo>
                  <a:lnTo>
                    <a:pt x="6032500" y="416941"/>
                  </a:lnTo>
                  <a:lnTo>
                    <a:pt x="6025945" y="449427"/>
                  </a:lnTo>
                  <a:lnTo>
                    <a:pt x="6008068" y="475948"/>
                  </a:lnTo>
                  <a:lnTo>
                    <a:pt x="5981547" y="493825"/>
                  </a:lnTo>
                  <a:lnTo>
                    <a:pt x="5949060" y="500380"/>
                  </a:lnTo>
                  <a:lnTo>
                    <a:pt x="83438" y="500380"/>
                  </a:lnTo>
                  <a:lnTo>
                    <a:pt x="50952" y="493825"/>
                  </a:lnTo>
                  <a:lnTo>
                    <a:pt x="24431" y="475948"/>
                  </a:lnTo>
                  <a:lnTo>
                    <a:pt x="6554" y="449427"/>
                  </a:lnTo>
                  <a:lnTo>
                    <a:pt x="0" y="416941"/>
                  </a:lnTo>
                  <a:lnTo>
                    <a:pt x="0" y="83438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901700" y="5303520"/>
            <a:ext cx="7874000" cy="706120"/>
            <a:chOff x="901700" y="5303520"/>
            <a:chExt cx="7874000" cy="706120"/>
          </a:xfrm>
        </p:grpSpPr>
        <p:sp>
          <p:nvSpPr>
            <p:cNvPr id="30" name="object 30"/>
            <p:cNvSpPr/>
            <p:nvPr/>
          </p:nvSpPr>
          <p:spPr>
            <a:xfrm>
              <a:off x="914400" y="5567680"/>
              <a:ext cx="7848600" cy="429259"/>
            </a:xfrm>
            <a:custGeom>
              <a:avLst/>
              <a:gdLst/>
              <a:ahLst/>
              <a:cxnLst/>
              <a:rect l="l" t="t" r="r" b="b"/>
              <a:pathLst>
                <a:path w="7848600" h="429260">
                  <a:moveTo>
                    <a:pt x="7848600" y="0"/>
                  </a:moveTo>
                  <a:lnTo>
                    <a:pt x="0" y="0"/>
                  </a:lnTo>
                  <a:lnTo>
                    <a:pt x="0" y="429260"/>
                  </a:lnTo>
                  <a:lnTo>
                    <a:pt x="7848600" y="429260"/>
                  </a:lnTo>
                  <a:lnTo>
                    <a:pt x="7848600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914400" y="5567680"/>
              <a:ext cx="7848600" cy="429259"/>
            </a:xfrm>
            <a:custGeom>
              <a:avLst/>
              <a:gdLst/>
              <a:ahLst/>
              <a:cxnLst/>
              <a:rect l="l" t="t" r="r" b="b"/>
              <a:pathLst>
                <a:path w="7848600" h="429260">
                  <a:moveTo>
                    <a:pt x="0" y="429260"/>
                  </a:moveTo>
                  <a:lnTo>
                    <a:pt x="7848600" y="429260"/>
                  </a:lnTo>
                  <a:lnTo>
                    <a:pt x="7848600" y="0"/>
                  </a:lnTo>
                  <a:lnTo>
                    <a:pt x="0" y="0"/>
                  </a:lnTo>
                  <a:lnTo>
                    <a:pt x="0" y="429260"/>
                  </a:lnTo>
                  <a:close/>
                </a:path>
              </a:pathLst>
            </a:custGeom>
            <a:ln w="25400">
              <a:solidFill>
                <a:srgbClr val="66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308100" y="5316220"/>
              <a:ext cx="6032500" cy="502920"/>
            </a:xfrm>
            <a:custGeom>
              <a:avLst/>
              <a:gdLst/>
              <a:ahLst/>
              <a:cxnLst/>
              <a:rect l="l" t="t" r="r" b="b"/>
              <a:pathLst>
                <a:path w="6032500" h="502920">
                  <a:moveTo>
                    <a:pt x="5948680" y="0"/>
                  </a:moveTo>
                  <a:lnTo>
                    <a:pt x="83819" y="0"/>
                  </a:lnTo>
                  <a:lnTo>
                    <a:pt x="51220" y="6596"/>
                  </a:lnTo>
                  <a:lnTo>
                    <a:pt x="24574" y="24574"/>
                  </a:lnTo>
                  <a:lnTo>
                    <a:pt x="6596" y="51220"/>
                  </a:lnTo>
                  <a:lnTo>
                    <a:pt x="0" y="83819"/>
                  </a:lnTo>
                  <a:lnTo>
                    <a:pt x="0" y="419099"/>
                  </a:lnTo>
                  <a:lnTo>
                    <a:pt x="6596" y="451726"/>
                  </a:lnTo>
                  <a:lnTo>
                    <a:pt x="24574" y="478369"/>
                  </a:lnTo>
                  <a:lnTo>
                    <a:pt x="51220" y="496332"/>
                  </a:lnTo>
                  <a:lnTo>
                    <a:pt x="83819" y="502919"/>
                  </a:lnTo>
                  <a:lnTo>
                    <a:pt x="5948680" y="502919"/>
                  </a:lnTo>
                  <a:lnTo>
                    <a:pt x="5981279" y="496332"/>
                  </a:lnTo>
                  <a:lnTo>
                    <a:pt x="6007925" y="478369"/>
                  </a:lnTo>
                  <a:lnTo>
                    <a:pt x="6025903" y="451726"/>
                  </a:lnTo>
                  <a:lnTo>
                    <a:pt x="6032500" y="419099"/>
                  </a:lnTo>
                  <a:lnTo>
                    <a:pt x="6032500" y="83819"/>
                  </a:lnTo>
                  <a:lnTo>
                    <a:pt x="6025903" y="51220"/>
                  </a:lnTo>
                  <a:lnTo>
                    <a:pt x="6007925" y="24574"/>
                  </a:lnTo>
                  <a:lnTo>
                    <a:pt x="5981279" y="6596"/>
                  </a:lnTo>
                  <a:lnTo>
                    <a:pt x="5948680" y="0"/>
                  </a:lnTo>
                  <a:close/>
                </a:path>
              </a:pathLst>
            </a:custGeom>
            <a:solidFill>
              <a:srgbClr val="FF85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308100" y="5316220"/>
              <a:ext cx="6032500" cy="502920"/>
            </a:xfrm>
            <a:custGeom>
              <a:avLst/>
              <a:gdLst/>
              <a:ahLst/>
              <a:cxnLst/>
              <a:rect l="l" t="t" r="r" b="b"/>
              <a:pathLst>
                <a:path w="6032500" h="502920">
                  <a:moveTo>
                    <a:pt x="0" y="83819"/>
                  </a:moveTo>
                  <a:lnTo>
                    <a:pt x="6596" y="51220"/>
                  </a:lnTo>
                  <a:lnTo>
                    <a:pt x="24574" y="24574"/>
                  </a:lnTo>
                  <a:lnTo>
                    <a:pt x="51220" y="6596"/>
                  </a:lnTo>
                  <a:lnTo>
                    <a:pt x="83819" y="0"/>
                  </a:lnTo>
                  <a:lnTo>
                    <a:pt x="5948680" y="0"/>
                  </a:lnTo>
                  <a:lnTo>
                    <a:pt x="5981279" y="6596"/>
                  </a:lnTo>
                  <a:lnTo>
                    <a:pt x="6007925" y="24574"/>
                  </a:lnTo>
                  <a:lnTo>
                    <a:pt x="6025903" y="51220"/>
                  </a:lnTo>
                  <a:lnTo>
                    <a:pt x="6032500" y="83819"/>
                  </a:lnTo>
                  <a:lnTo>
                    <a:pt x="6032500" y="419099"/>
                  </a:lnTo>
                  <a:lnTo>
                    <a:pt x="6025903" y="451726"/>
                  </a:lnTo>
                  <a:lnTo>
                    <a:pt x="6007925" y="478369"/>
                  </a:lnTo>
                  <a:lnTo>
                    <a:pt x="5981279" y="496332"/>
                  </a:lnTo>
                  <a:lnTo>
                    <a:pt x="5948680" y="502919"/>
                  </a:lnTo>
                  <a:lnTo>
                    <a:pt x="83819" y="502919"/>
                  </a:lnTo>
                  <a:lnTo>
                    <a:pt x="51220" y="496332"/>
                  </a:lnTo>
                  <a:lnTo>
                    <a:pt x="24574" y="478369"/>
                  </a:lnTo>
                  <a:lnTo>
                    <a:pt x="6596" y="451726"/>
                  </a:lnTo>
                  <a:lnTo>
                    <a:pt x="0" y="419099"/>
                  </a:lnTo>
                  <a:lnTo>
                    <a:pt x="0" y="83819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1559813" y="2185352"/>
            <a:ext cx="5528945" cy="3552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000" spc="-70" dirty="0">
                <a:solidFill>
                  <a:srgbClr val="2A004E"/>
                </a:solidFill>
                <a:latin typeface="Times New Roman"/>
                <a:cs typeface="Times New Roman"/>
              </a:rPr>
              <a:t>Kurangnya</a:t>
            </a:r>
            <a:r>
              <a:rPr sz="3000" spc="-5" dirty="0">
                <a:solidFill>
                  <a:srgbClr val="2A004E"/>
                </a:solidFill>
                <a:latin typeface="Times New Roman"/>
                <a:cs typeface="Times New Roman"/>
              </a:rPr>
              <a:t> </a:t>
            </a:r>
            <a:r>
              <a:rPr sz="3000" spc="-50" dirty="0">
                <a:solidFill>
                  <a:srgbClr val="2A004E"/>
                </a:solidFill>
                <a:latin typeface="Times New Roman"/>
                <a:cs typeface="Times New Roman"/>
              </a:rPr>
              <a:t>dana</a:t>
            </a:r>
            <a:r>
              <a:rPr sz="3000" spc="-15" dirty="0">
                <a:solidFill>
                  <a:srgbClr val="2A004E"/>
                </a:solidFill>
                <a:latin typeface="Times New Roman"/>
                <a:cs typeface="Times New Roman"/>
              </a:rPr>
              <a:t> </a:t>
            </a:r>
            <a:r>
              <a:rPr sz="3000" spc="-125" dirty="0">
                <a:solidFill>
                  <a:srgbClr val="2A004E"/>
                </a:solidFill>
                <a:latin typeface="Times New Roman"/>
                <a:cs typeface="Times New Roman"/>
              </a:rPr>
              <a:t>yang</a:t>
            </a:r>
            <a:r>
              <a:rPr sz="3000" spc="-30" dirty="0">
                <a:solidFill>
                  <a:srgbClr val="2A004E"/>
                </a:solidFill>
                <a:latin typeface="Times New Roman"/>
                <a:cs typeface="Times New Roman"/>
              </a:rPr>
              <a:t> </a:t>
            </a:r>
            <a:r>
              <a:rPr sz="3000" spc="-60" dirty="0">
                <a:solidFill>
                  <a:srgbClr val="2A004E"/>
                </a:solidFill>
                <a:latin typeface="Times New Roman"/>
                <a:cs typeface="Times New Roman"/>
              </a:rPr>
              <a:t>tersedia</a:t>
            </a:r>
            <a:endParaRPr sz="3000">
              <a:latin typeface="Times New Roman"/>
              <a:cs typeface="Times New Roman"/>
            </a:endParaRPr>
          </a:p>
          <a:p>
            <a:pPr marL="208279" marR="201930" indent="1270" algn="ctr">
              <a:lnSpc>
                <a:spcPct val="168700"/>
              </a:lnSpc>
              <a:spcBef>
                <a:spcPts val="5"/>
              </a:spcBef>
            </a:pPr>
            <a:r>
              <a:rPr sz="3000" spc="-70" dirty="0">
                <a:solidFill>
                  <a:srgbClr val="2A004E"/>
                </a:solidFill>
                <a:latin typeface="Times New Roman"/>
                <a:cs typeface="Times New Roman"/>
              </a:rPr>
              <a:t>Penyebaran</a:t>
            </a:r>
            <a:r>
              <a:rPr sz="3000" spc="30" dirty="0">
                <a:solidFill>
                  <a:srgbClr val="2A004E"/>
                </a:solidFill>
                <a:latin typeface="Times New Roman"/>
                <a:cs typeface="Times New Roman"/>
              </a:rPr>
              <a:t> </a:t>
            </a:r>
            <a:r>
              <a:rPr sz="3000" spc="-50" dirty="0">
                <a:solidFill>
                  <a:srgbClr val="2A004E"/>
                </a:solidFill>
                <a:latin typeface="Times New Roman"/>
                <a:cs typeface="Times New Roman"/>
              </a:rPr>
              <a:t>dana</a:t>
            </a:r>
            <a:r>
              <a:rPr sz="3000" spc="-15" dirty="0">
                <a:solidFill>
                  <a:srgbClr val="2A004E"/>
                </a:solidFill>
                <a:latin typeface="Times New Roman"/>
                <a:cs typeface="Times New Roman"/>
              </a:rPr>
              <a:t> </a:t>
            </a:r>
            <a:r>
              <a:rPr sz="3000" spc="-130" dirty="0">
                <a:solidFill>
                  <a:srgbClr val="2A004E"/>
                </a:solidFill>
                <a:latin typeface="Times New Roman"/>
                <a:cs typeface="Times New Roman"/>
              </a:rPr>
              <a:t>yang</a:t>
            </a:r>
            <a:r>
              <a:rPr sz="3000" spc="5" dirty="0">
                <a:solidFill>
                  <a:srgbClr val="2A004E"/>
                </a:solidFill>
                <a:latin typeface="Times New Roman"/>
                <a:cs typeface="Times New Roman"/>
              </a:rPr>
              <a:t> </a:t>
            </a:r>
            <a:r>
              <a:rPr sz="3000" spc="-65" dirty="0">
                <a:solidFill>
                  <a:srgbClr val="2A004E"/>
                </a:solidFill>
                <a:latin typeface="Times New Roman"/>
                <a:cs typeface="Times New Roman"/>
              </a:rPr>
              <a:t>tidak</a:t>
            </a:r>
            <a:r>
              <a:rPr sz="3000" spc="-5" dirty="0">
                <a:solidFill>
                  <a:srgbClr val="2A004E"/>
                </a:solidFill>
                <a:latin typeface="Times New Roman"/>
                <a:cs typeface="Times New Roman"/>
              </a:rPr>
              <a:t> </a:t>
            </a:r>
            <a:r>
              <a:rPr sz="3000" spc="-95" dirty="0">
                <a:solidFill>
                  <a:srgbClr val="2A004E"/>
                </a:solidFill>
                <a:latin typeface="Times New Roman"/>
                <a:cs typeface="Times New Roman"/>
              </a:rPr>
              <a:t>sesuai </a:t>
            </a:r>
            <a:r>
              <a:rPr sz="3000" spc="-735" dirty="0">
                <a:solidFill>
                  <a:srgbClr val="2A004E"/>
                </a:solidFill>
                <a:latin typeface="Times New Roman"/>
                <a:cs typeface="Times New Roman"/>
              </a:rPr>
              <a:t> </a:t>
            </a:r>
            <a:r>
              <a:rPr sz="3000" spc="-55" dirty="0">
                <a:solidFill>
                  <a:srgbClr val="2A004E"/>
                </a:solidFill>
                <a:latin typeface="Times New Roman"/>
                <a:cs typeface="Times New Roman"/>
              </a:rPr>
              <a:t>Pemanfaatan</a:t>
            </a:r>
            <a:r>
              <a:rPr sz="3000" dirty="0">
                <a:solidFill>
                  <a:srgbClr val="2A004E"/>
                </a:solidFill>
                <a:latin typeface="Times New Roman"/>
                <a:cs typeface="Times New Roman"/>
              </a:rPr>
              <a:t> </a:t>
            </a:r>
            <a:r>
              <a:rPr sz="3000" spc="-50" dirty="0">
                <a:solidFill>
                  <a:srgbClr val="2A004E"/>
                </a:solidFill>
                <a:latin typeface="Times New Roman"/>
                <a:cs typeface="Times New Roman"/>
              </a:rPr>
              <a:t>dana</a:t>
            </a:r>
            <a:r>
              <a:rPr sz="3000" spc="-10" dirty="0">
                <a:solidFill>
                  <a:srgbClr val="2A004E"/>
                </a:solidFill>
                <a:latin typeface="Times New Roman"/>
                <a:cs typeface="Times New Roman"/>
              </a:rPr>
              <a:t> </a:t>
            </a:r>
            <a:r>
              <a:rPr sz="3000" spc="-125" dirty="0">
                <a:solidFill>
                  <a:srgbClr val="2A004E"/>
                </a:solidFill>
                <a:latin typeface="Times New Roman"/>
                <a:cs typeface="Times New Roman"/>
              </a:rPr>
              <a:t>yang</a:t>
            </a:r>
            <a:r>
              <a:rPr sz="3000" spc="-10" dirty="0">
                <a:solidFill>
                  <a:srgbClr val="2A004E"/>
                </a:solidFill>
                <a:latin typeface="Times New Roman"/>
                <a:cs typeface="Times New Roman"/>
              </a:rPr>
              <a:t> </a:t>
            </a:r>
            <a:r>
              <a:rPr sz="3000" spc="-65" dirty="0">
                <a:solidFill>
                  <a:srgbClr val="2A004E"/>
                </a:solidFill>
                <a:latin typeface="Times New Roman"/>
                <a:cs typeface="Times New Roman"/>
              </a:rPr>
              <a:t>tidak</a:t>
            </a:r>
            <a:r>
              <a:rPr sz="3000" spc="-10" dirty="0">
                <a:solidFill>
                  <a:srgbClr val="2A004E"/>
                </a:solidFill>
                <a:latin typeface="Times New Roman"/>
                <a:cs typeface="Times New Roman"/>
              </a:rPr>
              <a:t> </a:t>
            </a:r>
            <a:r>
              <a:rPr sz="3000" spc="-15" dirty="0">
                <a:solidFill>
                  <a:srgbClr val="2A004E"/>
                </a:solidFill>
                <a:latin typeface="Times New Roman"/>
                <a:cs typeface="Times New Roman"/>
              </a:rPr>
              <a:t>tepat</a:t>
            </a:r>
            <a:endParaRPr sz="3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2615"/>
              </a:spcBef>
            </a:pPr>
            <a:r>
              <a:rPr sz="2800" spc="-70" dirty="0">
                <a:solidFill>
                  <a:srgbClr val="2A004E"/>
                </a:solidFill>
                <a:latin typeface="Times New Roman"/>
                <a:cs typeface="Times New Roman"/>
              </a:rPr>
              <a:t>Pengelolaan</a:t>
            </a:r>
            <a:r>
              <a:rPr sz="2800" spc="5" dirty="0">
                <a:solidFill>
                  <a:srgbClr val="2A004E"/>
                </a:solidFill>
                <a:latin typeface="Times New Roman"/>
                <a:cs typeface="Times New Roman"/>
              </a:rPr>
              <a:t> </a:t>
            </a:r>
            <a:r>
              <a:rPr sz="2800" spc="-50" dirty="0">
                <a:solidFill>
                  <a:srgbClr val="2A004E"/>
                </a:solidFill>
                <a:latin typeface="Times New Roman"/>
                <a:cs typeface="Times New Roman"/>
              </a:rPr>
              <a:t>dana</a:t>
            </a:r>
            <a:r>
              <a:rPr sz="2800" spc="-15" dirty="0">
                <a:solidFill>
                  <a:srgbClr val="2A004E"/>
                </a:solidFill>
                <a:latin typeface="Times New Roman"/>
                <a:cs typeface="Times New Roman"/>
              </a:rPr>
              <a:t> </a:t>
            </a:r>
            <a:r>
              <a:rPr sz="2800" spc="-120" dirty="0">
                <a:solidFill>
                  <a:srgbClr val="2A004E"/>
                </a:solidFill>
                <a:latin typeface="Times New Roman"/>
                <a:cs typeface="Times New Roman"/>
              </a:rPr>
              <a:t>yang</a:t>
            </a:r>
            <a:r>
              <a:rPr sz="2800" spc="-10" dirty="0">
                <a:solidFill>
                  <a:srgbClr val="2A004E"/>
                </a:solidFill>
                <a:latin typeface="Times New Roman"/>
                <a:cs typeface="Times New Roman"/>
              </a:rPr>
              <a:t> </a:t>
            </a:r>
            <a:r>
              <a:rPr sz="2800" spc="-55" dirty="0">
                <a:solidFill>
                  <a:srgbClr val="2A004E"/>
                </a:solidFill>
                <a:latin typeface="Times New Roman"/>
                <a:cs typeface="Times New Roman"/>
              </a:rPr>
              <a:t>belum</a:t>
            </a:r>
            <a:r>
              <a:rPr sz="2800" spc="20" dirty="0">
                <a:solidFill>
                  <a:srgbClr val="2A004E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2A004E"/>
                </a:solidFill>
                <a:latin typeface="Times New Roman"/>
                <a:cs typeface="Times New Roman"/>
              </a:rPr>
              <a:t>sempurna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700" spc="-150" dirty="0">
                <a:solidFill>
                  <a:srgbClr val="2A004E"/>
                </a:solidFill>
                <a:latin typeface="Times New Roman"/>
                <a:cs typeface="Times New Roman"/>
              </a:rPr>
              <a:t>Biaya</a:t>
            </a:r>
            <a:r>
              <a:rPr sz="2700" dirty="0">
                <a:solidFill>
                  <a:srgbClr val="2A004E"/>
                </a:solidFill>
                <a:latin typeface="Times New Roman"/>
                <a:cs typeface="Times New Roman"/>
              </a:rPr>
              <a:t> </a:t>
            </a:r>
            <a:r>
              <a:rPr sz="2700" spc="-55" dirty="0">
                <a:solidFill>
                  <a:srgbClr val="2A004E"/>
                </a:solidFill>
                <a:latin typeface="Times New Roman"/>
                <a:cs typeface="Times New Roman"/>
              </a:rPr>
              <a:t>kesehatan</a:t>
            </a:r>
            <a:r>
              <a:rPr sz="2700" spc="15" dirty="0">
                <a:solidFill>
                  <a:srgbClr val="2A004E"/>
                </a:solidFill>
                <a:latin typeface="Times New Roman"/>
                <a:cs typeface="Times New Roman"/>
              </a:rPr>
              <a:t> </a:t>
            </a:r>
            <a:r>
              <a:rPr sz="2700" spc="-114" dirty="0">
                <a:solidFill>
                  <a:srgbClr val="2A004E"/>
                </a:solidFill>
                <a:latin typeface="Times New Roman"/>
                <a:cs typeface="Times New Roman"/>
              </a:rPr>
              <a:t>yang</a:t>
            </a:r>
            <a:r>
              <a:rPr sz="2700" spc="-10" dirty="0">
                <a:solidFill>
                  <a:srgbClr val="2A004E"/>
                </a:solidFill>
                <a:latin typeface="Times New Roman"/>
                <a:cs typeface="Times New Roman"/>
              </a:rPr>
              <a:t> </a:t>
            </a:r>
            <a:r>
              <a:rPr sz="2700" spc="-70" dirty="0">
                <a:solidFill>
                  <a:srgbClr val="2A004E"/>
                </a:solidFill>
                <a:latin typeface="Times New Roman"/>
                <a:cs typeface="Times New Roman"/>
              </a:rPr>
              <a:t>semakin</a:t>
            </a:r>
            <a:r>
              <a:rPr sz="2700" spc="10" dirty="0">
                <a:solidFill>
                  <a:srgbClr val="2A004E"/>
                </a:solidFill>
                <a:latin typeface="Times New Roman"/>
                <a:cs typeface="Times New Roman"/>
              </a:rPr>
              <a:t> </a:t>
            </a:r>
            <a:r>
              <a:rPr sz="2700" spc="-55" dirty="0">
                <a:solidFill>
                  <a:srgbClr val="2A004E"/>
                </a:solidFill>
                <a:latin typeface="Times New Roman"/>
                <a:cs typeface="Times New Roman"/>
              </a:rPr>
              <a:t>meningkat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14</a:t>
            </a:fld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3200" y="276859"/>
            <a:ext cx="8481695" cy="1598930"/>
            <a:chOff x="203200" y="276859"/>
            <a:chExt cx="8481695" cy="15989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9919" y="335279"/>
              <a:ext cx="831595" cy="76034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3140" y="647700"/>
              <a:ext cx="107619" cy="13309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78560" y="599439"/>
              <a:ext cx="7505954" cy="1120393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481708" y="692848"/>
            <a:ext cx="686308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80" dirty="0"/>
              <a:t>a</a:t>
            </a:r>
            <a:r>
              <a:rPr spc="-470" dirty="0"/>
              <a:t>.</a:t>
            </a:r>
            <a:r>
              <a:rPr spc="-190" dirty="0"/>
              <a:t> </a:t>
            </a:r>
            <a:r>
              <a:rPr spc="165" dirty="0"/>
              <a:t>K</a:t>
            </a:r>
            <a:r>
              <a:rPr spc="-110" dirty="0"/>
              <a:t>u</a:t>
            </a:r>
            <a:r>
              <a:rPr spc="-320" dirty="0"/>
              <a:t>r</a:t>
            </a:r>
            <a:r>
              <a:rPr spc="-380" dirty="0"/>
              <a:t>a</a:t>
            </a:r>
            <a:r>
              <a:rPr spc="-70" dirty="0"/>
              <a:t>ngn</a:t>
            </a:r>
            <a:r>
              <a:rPr spc="-60" dirty="0"/>
              <a:t>y</a:t>
            </a:r>
            <a:r>
              <a:rPr spc="-390" dirty="0"/>
              <a:t>a</a:t>
            </a:r>
            <a:r>
              <a:rPr spc="-225" dirty="0"/>
              <a:t> </a:t>
            </a:r>
            <a:r>
              <a:rPr spc="-229" dirty="0"/>
              <a:t>d</a:t>
            </a:r>
            <a:r>
              <a:rPr spc="-380" dirty="0"/>
              <a:t>a</a:t>
            </a:r>
            <a:r>
              <a:rPr spc="-70" dirty="0"/>
              <a:t>n</a:t>
            </a:r>
            <a:r>
              <a:rPr spc="-390" dirty="0"/>
              <a:t>a</a:t>
            </a:r>
            <a:r>
              <a:rPr spc="-235" dirty="0"/>
              <a:t> </a:t>
            </a:r>
            <a:r>
              <a:rPr spc="-105" dirty="0"/>
              <a:t>y</a:t>
            </a:r>
            <a:r>
              <a:rPr spc="-380" dirty="0"/>
              <a:t>a</a:t>
            </a:r>
            <a:r>
              <a:rPr spc="-70" dirty="0"/>
              <a:t>n</a:t>
            </a:r>
            <a:r>
              <a:rPr spc="20" dirty="0"/>
              <a:t>g</a:t>
            </a:r>
            <a:r>
              <a:rPr spc="-235" dirty="0"/>
              <a:t> </a:t>
            </a:r>
            <a:r>
              <a:rPr spc="-175" dirty="0"/>
              <a:t>t</a:t>
            </a:r>
            <a:r>
              <a:rPr spc="-465" dirty="0"/>
              <a:t>e</a:t>
            </a:r>
            <a:r>
              <a:rPr spc="-320" dirty="0"/>
              <a:t>r</a:t>
            </a:r>
            <a:r>
              <a:rPr spc="-350" dirty="0"/>
              <a:t>s</a:t>
            </a:r>
            <a:r>
              <a:rPr spc="-465" dirty="0"/>
              <a:t>e</a:t>
            </a:r>
            <a:r>
              <a:rPr spc="-265" dirty="0"/>
              <a:t>d</a:t>
            </a:r>
            <a:r>
              <a:rPr spc="-155" dirty="0"/>
              <a:t>i</a:t>
            </a:r>
            <a:r>
              <a:rPr spc="-390" dirty="0"/>
              <a:t>a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15</a:t>
            </a:fld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765492" y="1982470"/>
            <a:ext cx="6609715" cy="3051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FFCC00"/>
              </a:buClr>
              <a:buSzPct val="75000"/>
              <a:buFont typeface="Wingdings"/>
              <a:buChar char=""/>
              <a:tabLst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Di </a:t>
            </a:r>
            <a:r>
              <a:rPr sz="3200" spc="-95" dirty="0">
                <a:solidFill>
                  <a:srgbClr val="FFFFFF"/>
                </a:solidFill>
                <a:latin typeface="Times New Roman"/>
                <a:cs typeface="Times New Roman"/>
              </a:rPr>
              <a:t>banyak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85" dirty="0">
                <a:solidFill>
                  <a:srgbClr val="FFFFFF"/>
                </a:solidFill>
                <a:latin typeface="Times New Roman"/>
                <a:cs typeface="Times New Roman"/>
              </a:rPr>
              <a:t>negara,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5" dirty="0">
                <a:solidFill>
                  <a:srgbClr val="FFFFFF"/>
                </a:solidFill>
                <a:latin typeface="Times New Roman"/>
                <a:cs typeface="Times New Roman"/>
              </a:rPr>
              <a:t>dana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30" dirty="0">
                <a:solidFill>
                  <a:srgbClr val="FFFFFF"/>
                </a:solidFill>
                <a:latin typeface="Times New Roman"/>
                <a:cs typeface="Times New Roman"/>
              </a:rPr>
              <a:t>yang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80" dirty="0">
                <a:solidFill>
                  <a:srgbClr val="FFFFFF"/>
                </a:solidFill>
                <a:latin typeface="Times New Roman"/>
                <a:cs typeface="Times New Roman"/>
              </a:rPr>
              <a:t>disediakan </a:t>
            </a:r>
            <a:r>
              <a:rPr sz="3200" spc="-7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untuk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90" dirty="0">
                <a:solidFill>
                  <a:srgbClr val="FFFFFF"/>
                </a:solidFill>
                <a:latin typeface="Times New Roman"/>
                <a:cs typeface="Times New Roman"/>
              </a:rPr>
              <a:t>menyelenggarakan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90" dirty="0">
                <a:solidFill>
                  <a:srgbClr val="FFFFFF"/>
                </a:solidFill>
                <a:latin typeface="Times New Roman"/>
                <a:cs typeface="Times New Roman"/>
              </a:rPr>
              <a:t>pelayanan </a:t>
            </a:r>
            <a:r>
              <a:rPr sz="32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5" dirty="0">
                <a:solidFill>
                  <a:srgbClr val="FFFFFF"/>
                </a:solidFill>
                <a:latin typeface="Times New Roman"/>
                <a:cs typeface="Times New Roman"/>
              </a:rPr>
              <a:t>kesehatan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75" dirty="0">
                <a:solidFill>
                  <a:srgbClr val="FFFFFF"/>
                </a:solidFill>
                <a:latin typeface="Times New Roman"/>
                <a:cs typeface="Times New Roman"/>
              </a:rPr>
              <a:t>masih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5" dirty="0">
                <a:solidFill>
                  <a:srgbClr val="FFFFFF"/>
                </a:solidFill>
                <a:latin typeface="Times New Roman"/>
                <a:cs typeface="Times New Roman"/>
              </a:rPr>
              <a:t>belum</a:t>
            </a:r>
            <a:r>
              <a:rPr sz="32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80" dirty="0">
                <a:solidFill>
                  <a:srgbClr val="FFFFFF"/>
                </a:solidFill>
                <a:latin typeface="Times New Roman"/>
                <a:cs typeface="Times New Roman"/>
              </a:rPr>
              <a:t>memadai</a:t>
            </a:r>
            <a:endParaRPr sz="3200">
              <a:latin typeface="Times New Roman"/>
              <a:cs typeface="Times New Roman"/>
            </a:endParaRPr>
          </a:p>
          <a:p>
            <a:pPr marL="355600" marR="1353820" indent="-342900">
              <a:lnSpc>
                <a:spcPct val="100000"/>
              </a:lnSpc>
              <a:spcBef>
                <a:spcPts val="780"/>
              </a:spcBef>
              <a:buClr>
                <a:srgbClr val="FFCC00"/>
              </a:buClr>
              <a:buSzPct val="75000"/>
              <a:buFont typeface="Wingdings"/>
              <a:buChar char=""/>
              <a:tabLst>
                <a:tab pos="355600" algn="l"/>
              </a:tabLst>
            </a:pPr>
            <a:r>
              <a:rPr sz="3200" spc="-125" dirty="0">
                <a:solidFill>
                  <a:srgbClr val="FFFFFF"/>
                </a:solidFill>
                <a:latin typeface="Times New Roman"/>
                <a:cs typeface="Times New Roman"/>
              </a:rPr>
              <a:t>Salah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80" dirty="0">
                <a:solidFill>
                  <a:srgbClr val="FFFFFF"/>
                </a:solidFill>
                <a:latin typeface="Times New Roman"/>
                <a:cs typeface="Times New Roman"/>
              </a:rPr>
              <a:t>satunya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5" dirty="0">
                <a:solidFill>
                  <a:srgbClr val="FFFFFF"/>
                </a:solidFill>
                <a:latin typeface="Times New Roman"/>
                <a:cs typeface="Times New Roman"/>
              </a:rPr>
              <a:t>berkaitan</a:t>
            </a:r>
            <a:r>
              <a:rPr sz="32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0" dirty="0">
                <a:solidFill>
                  <a:srgbClr val="FFFFFF"/>
                </a:solidFill>
                <a:latin typeface="Times New Roman"/>
                <a:cs typeface="Times New Roman"/>
              </a:rPr>
              <a:t>dengan </a:t>
            </a:r>
            <a:r>
              <a:rPr sz="3200" spc="-7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80" dirty="0">
                <a:solidFill>
                  <a:srgbClr val="FFFFFF"/>
                </a:solidFill>
                <a:latin typeface="Times New Roman"/>
                <a:cs typeface="Times New Roman"/>
              </a:rPr>
              <a:t>paradigma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60" dirty="0">
                <a:solidFill>
                  <a:srgbClr val="FFFFFF"/>
                </a:solidFill>
                <a:latin typeface="Times New Roman"/>
                <a:cs typeface="Times New Roman"/>
              </a:rPr>
              <a:t>para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70" dirty="0">
                <a:solidFill>
                  <a:srgbClr val="FFFFFF"/>
                </a:solidFill>
                <a:latin typeface="Times New Roman"/>
                <a:cs typeface="Times New Roman"/>
              </a:rPr>
              <a:t>pengambil </a:t>
            </a:r>
            <a:r>
              <a:rPr sz="32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40" dirty="0">
                <a:solidFill>
                  <a:srgbClr val="FFFFFF"/>
                </a:solidFill>
                <a:latin typeface="Times New Roman"/>
                <a:cs typeface="Times New Roman"/>
              </a:rPr>
              <a:t>keputusan </a:t>
            </a:r>
            <a:r>
              <a:rPr sz="3200" spc="-70" dirty="0">
                <a:solidFill>
                  <a:srgbClr val="FFFFFF"/>
                </a:solidFill>
                <a:latin typeface="Times New Roman"/>
                <a:cs typeface="Times New Roman"/>
              </a:rPr>
              <a:t>mengenai</a:t>
            </a:r>
            <a:r>
              <a:rPr sz="32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5" dirty="0">
                <a:solidFill>
                  <a:srgbClr val="FFFFFF"/>
                </a:solidFill>
                <a:latin typeface="Times New Roman"/>
                <a:cs typeface="Times New Roman"/>
              </a:rPr>
              <a:t>kesehatan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3200" y="276859"/>
            <a:ext cx="1258570" cy="1598930"/>
            <a:chOff x="203200" y="276859"/>
            <a:chExt cx="1258570" cy="15989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9919" y="335279"/>
              <a:ext cx="831595" cy="76034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3140" y="647700"/>
              <a:ext cx="107619" cy="133096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2534920" y="355600"/>
            <a:ext cx="6609080" cy="1608455"/>
            <a:chOff x="2534920" y="355600"/>
            <a:chExt cx="6609080" cy="160845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34920" y="355600"/>
              <a:ext cx="6609080" cy="112039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14320" y="843280"/>
              <a:ext cx="4231894" cy="1120394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838704" y="448881"/>
            <a:ext cx="4150995" cy="1123950"/>
          </a:xfrm>
          <a:prstGeom prst="rect">
            <a:avLst/>
          </a:prstGeom>
        </p:spPr>
        <p:txBody>
          <a:bodyPr vert="horz" wrap="square" lIns="0" tIns="130810" rIns="0" bIns="0" rtlCol="0">
            <a:spAutoFit/>
          </a:bodyPr>
          <a:lstStyle/>
          <a:p>
            <a:pPr marL="292100" marR="5080" indent="-279400">
              <a:lnSpc>
                <a:spcPts val="3840"/>
              </a:lnSpc>
              <a:spcBef>
                <a:spcPts val="1030"/>
              </a:spcBef>
            </a:pPr>
            <a:r>
              <a:rPr spc="-195" dirty="0"/>
              <a:t>b</a:t>
            </a:r>
            <a:r>
              <a:rPr spc="-470" dirty="0"/>
              <a:t>.</a:t>
            </a:r>
            <a:r>
              <a:rPr spc="-190" dirty="0"/>
              <a:t> </a:t>
            </a:r>
            <a:r>
              <a:rPr spc="-310" dirty="0"/>
              <a:t>P</a:t>
            </a:r>
            <a:r>
              <a:rPr spc="-290" dirty="0"/>
              <a:t>e</a:t>
            </a:r>
            <a:r>
              <a:rPr spc="-70" dirty="0"/>
              <a:t>n</a:t>
            </a:r>
            <a:r>
              <a:rPr spc="-320" dirty="0"/>
              <a:t>yeba</a:t>
            </a:r>
            <a:r>
              <a:rPr spc="-235" dirty="0"/>
              <a:t>r</a:t>
            </a:r>
            <a:r>
              <a:rPr spc="-229" dirty="0"/>
              <a:t>a</a:t>
            </a:r>
            <a:r>
              <a:rPr spc="-250" dirty="0"/>
              <a:t>n</a:t>
            </a:r>
            <a:r>
              <a:rPr spc="-245" dirty="0"/>
              <a:t> </a:t>
            </a:r>
            <a:r>
              <a:rPr spc="-325" dirty="0"/>
              <a:t>d</a:t>
            </a:r>
            <a:r>
              <a:rPr spc="-280" dirty="0"/>
              <a:t>a</a:t>
            </a:r>
            <a:r>
              <a:rPr spc="-70" dirty="0"/>
              <a:t>n</a:t>
            </a:r>
            <a:r>
              <a:rPr spc="-275" dirty="0"/>
              <a:t>a  </a:t>
            </a:r>
            <a:r>
              <a:rPr spc="-105" dirty="0"/>
              <a:t>y</a:t>
            </a:r>
            <a:r>
              <a:rPr spc="-380" dirty="0"/>
              <a:t>a</a:t>
            </a:r>
            <a:r>
              <a:rPr spc="-70" dirty="0"/>
              <a:t>n</a:t>
            </a:r>
            <a:r>
              <a:rPr spc="20" dirty="0"/>
              <a:t>g</a:t>
            </a:r>
            <a:r>
              <a:rPr spc="-240" dirty="0"/>
              <a:t> </a:t>
            </a:r>
            <a:r>
              <a:rPr spc="-175" dirty="0"/>
              <a:t>t</a:t>
            </a:r>
            <a:r>
              <a:rPr spc="-165" dirty="0"/>
              <a:t>i</a:t>
            </a:r>
            <a:r>
              <a:rPr spc="-325" dirty="0"/>
              <a:t>d</a:t>
            </a:r>
            <a:r>
              <a:rPr spc="-280" dirty="0"/>
              <a:t>a</a:t>
            </a:r>
            <a:r>
              <a:rPr spc="-165" dirty="0"/>
              <a:t>k</a:t>
            </a:r>
            <a:r>
              <a:rPr spc="-225" dirty="0"/>
              <a:t> </a:t>
            </a:r>
            <a:r>
              <a:rPr spc="-355" dirty="0"/>
              <a:t>s</a:t>
            </a:r>
            <a:r>
              <a:rPr spc="-455" dirty="0"/>
              <a:t>e</a:t>
            </a:r>
            <a:r>
              <a:rPr spc="-204" dirty="0"/>
              <a:t>s</a:t>
            </a:r>
            <a:r>
              <a:rPr spc="-254" dirty="0"/>
              <a:t>u</a:t>
            </a:r>
            <a:r>
              <a:rPr spc="-380" dirty="0"/>
              <a:t>a</a:t>
            </a:r>
            <a:r>
              <a:rPr spc="-170" dirty="0"/>
              <a:t>i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16</a:t>
            </a:fld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765492" y="1883804"/>
            <a:ext cx="6012180" cy="3246755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75"/>
              </a:spcBef>
              <a:buClr>
                <a:srgbClr val="FFCC00"/>
              </a:buClr>
              <a:buSzPct val="75000"/>
              <a:buFont typeface="Wingdings"/>
              <a:buChar char=""/>
              <a:tabLst>
                <a:tab pos="355600" algn="l"/>
              </a:tabLst>
            </a:pPr>
            <a:r>
              <a:rPr sz="3200" spc="-110" dirty="0">
                <a:solidFill>
                  <a:srgbClr val="FFFFFF"/>
                </a:solidFill>
                <a:latin typeface="Times New Roman"/>
                <a:cs typeface="Times New Roman"/>
              </a:rPr>
              <a:t>Alokasi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0" dirty="0">
                <a:solidFill>
                  <a:srgbClr val="FFFFFF"/>
                </a:solidFill>
                <a:latin typeface="Times New Roman"/>
                <a:cs typeface="Times New Roman"/>
              </a:rPr>
              <a:t>dana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30" dirty="0">
                <a:solidFill>
                  <a:srgbClr val="FFFFFF"/>
                </a:solidFill>
                <a:latin typeface="Times New Roman"/>
                <a:cs typeface="Times New Roman"/>
              </a:rPr>
              <a:t>yang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65" dirty="0">
                <a:solidFill>
                  <a:srgbClr val="FFFFFF"/>
                </a:solidFill>
                <a:latin typeface="Times New Roman"/>
                <a:cs typeface="Times New Roman"/>
              </a:rPr>
              <a:t>tidak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5" dirty="0">
                <a:solidFill>
                  <a:srgbClr val="FFFFFF"/>
                </a:solidFill>
                <a:latin typeface="Times New Roman"/>
                <a:cs typeface="Times New Roman"/>
              </a:rPr>
              <a:t>merata</a:t>
            </a:r>
            <a:endParaRPr sz="3200">
              <a:latin typeface="Times New Roman"/>
              <a:cs typeface="Times New Roman"/>
            </a:endParaRPr>
          </a:p>
          <a:p>
            <a:pPr marL="355600" marR="1038225" indent="-342900">
              <a:lnSpc>
                <a:spcPct val="100000"/>
              </a:lnSpc>
              <a:spcBef>
                <a:spcPts val="780"/>
              </a:spcBef>
              <a:buClr>
                <a:srgbClr val="FFCC00"/>
              </a:buClr>
              <a:buSzPct val="75000"/>
              <a:buFont typeface="Wingdings"/>
              <a:buChar char=""/>
              <a:tabLst>
                <a:tab pos="355600" algn="l"/>
              </a:tabLst>
            </a:pPr>
            <a:r>
              <a:rPr sz="3200" spc="-55" dirty="0">
                <a:solidFill>
                  <a:srgbClr val="FFFFFF"/>
                </a:solidFill>
                <a:latin typeface="Times New Roman"/>
                <a:cs typeface="Times New Roman"/>
              </a:rPr>
              <a:t>Penyebaran</a:t>
            </a:r>
            <a:r>
              <a:rPr sz="32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5" dirty="0">
                <a:solidFill>
                  <a:srgbClr val="FFFFFF"/>
                </a:solidFill>
                <a:latin typeface="Times New Roman"/>
                <a:cs typeface="Times New Roman"/>
              </a:rPr>
              <a:t>dana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85" dirty="0">
                <a:solidFill>
                  <a:srgbClr val="FFFFFF"/>
                </a:solidFill>
                <a:latin typeface="Times New Roman"/>
                <a:cs typeface="Times New Roman"/>
              </a:rPr>
              <a:t>kebanyakan </a:t>
            </a:r>
            <a:r>
              <a:rPr sz="3200" spc="-7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40" dirty="0">
                <a:solidFill>
                  <a:srgbClr val="FFFFFF"/>
                </a:solidFill>
                <a:latin typeface="Times New Roman"/>
                <a:cs typeface="Times New Roman"/>
              </a:rPr>
              <a:t>beredar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80" dirty="0">
                <a:solidFill>
                  <a:srgbClr val="FFFFFF"/>
                </a:solidFill>
                <a:latin typeface="Times New Roman"/>
                <a:cs typeface="Times New Roman"/>
              </a:rPr>
              <a:t>di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0" dirty="0">
                <a:solidFill>
                  <a:srgbClr val="FFFFFF"/>
                </a:solidFill>
                <a:latin typeface="Times New Roman"/>
                <a:cs typeface="Times New Roman"/>
              </a:rPr>
              <a:t>daerah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40" dirty="0">
                <a:solidFill>
                  <a:srgbClr val="FFFFFF"/>
                </a:solidFill>
                <a:latin typeface="Times New Roman"/>
                <a:cs typeface="Times New Roman"/>
              </a:rPr>
              <a:t>perkotaan</a:t>
            </a:r>
            <a:endParaRPr sz="32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765"/>
              </a:spcBef>
              <a:buClr>
                <a:srgbClr val="FFCC00"/>
              </a:buClr>
              <a:buSzPct val="75000"/>
              <a:buFont typeface="Wingdings"/>
              <a:buChar char=""/>
              <a:tabLst>
                <a:tab pos="355600" algn="l"/>
              </a:tabLst>
            </a:pPr>
            <a:r>
              <a:rPr sz="3200" spc="-50" dirty="0">
                <a:solidFill>
                  <a:srgbClr val="FFFFFF"/>
                </a:solidFill>
                <a:latin typeface="Times New Roman"/>
                <a:cs typeface="Times New Roman"/>
              </a:rPr>
              <a:t>Perlu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0" dirty="0">
                <a:solidFill>
                  <a:srgbClr val="FFFFFF"/>
                </a:solidFill>
                <a:latin typeface="Times New Roman"/>
                <a:cs typeface="Times New Roman"/>
              </a:rPr>
              <a:t>diperhatikan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00" dirty="0">
                <a:solidFill>
                  <a:srgbClr val="FFFFFF"/>
                </a:solidFill>
                <a:latin typeface="Times New Roman"/>
                <a:cs typeface="Times New Roman"/>
              </a:rPr>
              <a:t>akses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00" dirty="0">
                <a:solidFill>
                  <a:srgbClr val="FFFFFF"/>
                </a:solidFill>
                <a:latin typeface="Times New Roman"/>
                <a:cs typeface="Times New Roman"/>
              </a:rPr>
              <a:t>masyarakat </a:t>
            </a:r>
            <a:r>
              <a:rPr sz="3200" spc="-7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65" dirty="0">
                <a:solidFill>
                  <a:srgbClr val="FFFFFF"/>
                </a:solidFill>
                <a:latin typeface="Times New Roman"/>
                <a:cs typeface="Times New Roman"/>
              </a:rPr>
              <a:t>pedesaaan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terhadap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90" dirty="0">
                <a:solidFill>
                  <a:srgbClr val="FFFFFF"/>
                </a:solidFill>
                <a:latin typeface="Times New Roman"/>
                <a:cs typeface="Times New Roman"/>
              </a:rPr>
              <a:t>pelayanan </a:t>
            </a:r>
            <a:r>
              <a:rPr sz="32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60" dirty="0">
                <a:solidFill>
                  <a:srgbClr val="FFFFFF"/>
                </a:solidFill>
                <a:latin typeface="Times New Roman"/>
                <a:cs typeface="Times New Roman"/>
              </a:rPr>
              <a:t>kesehatan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3200" y="276859"/>
            <a:ext cx="1258570" cy="1598930"/>
            <a:chOff x="203200" y="276859"/>
            <a:chExt cx="1258570" cy="15989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9919" y="335279"/>
              <a:ext cx="831595" cy="76034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3140" y="647700"/>
              <a:ext cx="107619" cy="133096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2415539" y="355600"/>
            <a:ext cx="6728459" cy="1608455"/>
            <a:chOff x="2415539" y="355600"/>
            <a:chExt cx="6728459" cy="160845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15539" y="355600"/>
              <a:ext cx="6728459" cy="112039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90519" y="843280"/>
              <a:ext cx="4079494" cy="1120394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719070" y="448881"/>
            <a:ext cx="4388485" cy="1123950"/>
          </a:xfrm>
          <a:prstGeom prst="rect">
            <a:avLst/>
          </a:prstGeom>
        </p:spPr>
        <p:txBody>
          <a:bodyPr vert="horz" wrap="square" lIns="0" tIns="130810" rIns="0" bIns="0" rtlCol="0">
            <a:spAutoFit/>
          </a:bodyPr>
          <a:lstStyle/>
          <a:p>
            <a:pPr marL="487680" marR="5080" indent="-475615">
              <a:lnSpc>
                <a:spcPts val="3840"/>
              </a:lnSpc>
              <a:spcBef>
                <a:spcPts val="1030"/>
              </a:spcBef>
            </a:pPr>
            <a:r>
              <a:rPr spc="-335" dirty="0"/>
              <a:t>c</a:t>
            </a:r>
            <a:r>
              <a:rPr spc="-470" dirty="0"/>
              <a:t>.</a:t>
            </a:r>
            <a:r>
              <a:rPr spc="-210" dirty="0"/>
              <a:t> </a:t>
            </a:r>
            <a:r>
              <a:rPr spc="-135" dirty="0"/>
              <a:t>P</a:t>
            </a:r>
            <a:r>
              <a:rPr spc="-465" dirty="0"/>
              <a:t>e</a:t>
            </a:r>
            <a:r>
              <a:rPr spc="40" dirty="0"/>
              <a:t>m</a:t>
            </a:r>
            <a:r>
              <a:rPr spc="-380" dirty="0"/>
              <a:t>a</a:t>
            </a:r>
            <a:r>
              <a:rPr spc="-70" dirty="0"/>
              <a:t>n</a:t>
            </a:r>
            <a:r>
              <a:rPr spc="-310" dirty="0"/>
              <a:t>faa</a:t>
            </a:r>
            <a:r>
              <a:rPr spc="-240" dirty="0"/>
              <a:t>t</a:t>
            </a:r>
            <a:r>
              <a:rPr spc="-229" dirty="0"/>
              <a:t>a</a:t>
            </a:r>
            <a:r>
              <a:rPr spc="-250" dirty="0"/>
              <a:t>n</a:t>
            </a:r>
            <a:r>
              <a:rPr spc="-240" dirty="0"/>
              <a:t> </a:t>
            </a:r>
            <a:r>
              <a:rPr spc="-229" dirty="0"/>
              <a:t>d</a:t>
            </a:r>
            <a:r>
              <a:rPr spc="-380" dirty="0"/>
              <a:t>a</a:t>
            </a:r>
            <a:r>
              <a:rPr spc="-70" dirty="0"/>
              <a:t>n</a:t>
            </a:r>
            <a:r>
              <a:rPr spc="-275" dirty="0"/>
              <a:t>a  </a:t>
            </a:r>
            <a:r>
              <a:rPr spc="-105" dirty="0"/>
              <a:t>y</a:t>
            </a:r>
            <a:r>
              <a:rPr spc="-380" dirty="0"/>
              <a:t>a</a:t>
            </a:r>
            <a:r>
              <a:rPr spc="-70" dirty="0"/>
              <a:t>n</a:t>
            </a:r>
            <a:r>
              <a:rPr spc="20" dirty="0"/>
              <a:t>g</a:t>
            </a:r>
            <a:r>
              <a:rPr spc="-240" dirty="0"/>
              <a:t> </a:t>
            </a:r>
            <a:r>
              <a:rPr spc="-175" dirty="0"/>
              <a:t>t</a:t>
            </a:r>
            <a:r>
              <a:rPr spc="-165" dirty="0"/>
              <a:t>i</a:t>
            </a:r>
            <a:r>
              <a:rPr spc="-325" dirty="0"/>
              <a:t>d</a:t>
            </a:r>
            <a:r>
              <a:rPr spc="-280" dirty="0"/>
              <a:t>a</a:t>
            </a:r>
            <a:r>
              <a:rPr spc="-165" dirty="0"/>
              <a:t>k</a:t>
            </a:r>
            <a:r>
              <a:rPr spc="-225" dirty="0"/>
              <a:t> </a:t>
            </a:r>
            <a:r>
              <a:rPr spc="-175" dirty="0"/>
              <a:t>t</a:t>
            </a:r>
            <a:r>
              <a:rPr spc="-470" dirty="0"/>
              <a:t>e</a:t>
            </a:r>
            <a:r>
              <a:rPr spc="-320" dirty="0"/>
              <a:t>p</a:t>
            </a:r>
            <a:r>
              <a:rPr spc="-380" dirty="0"/>
              <a:t>a</a:t>
            </a:r>
            <a:r>
              <a:rPr spc="-185" dirty="0"/>
              <a:t>t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17</a:t>
            </a:fld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765492" y="1982470"/>
            <a:ext cx="6466205" cy="3051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354965" indent="-342900">
              <a:lnSpc>
                <a:spcPct val="100000"/>
              </a:lnSpc>
              <a:spcBef>
                <a:spcPts val="100"/>
              </a:spcBef>
              <a:buClr>
                <a:srgbClr val="FFCC00"/>
              </a:buClr>
              <a:buSzPct val="75000"/>
              <a:buFont typeface="Wingdings"/>
              <a:buChar char=""/>
              <a:tabLst>
                <a:tab pos="355600" algn="l"/>
              </a:tabLst>
            </a:pPr>
            <a:r>
              <a:rPr sz="3200" spc="-170" dirty="0">
                <a:solidFill>
                  <a:srgbClr val="FFFFFF"/>
                </a:solidFill>
                <a:latin typeface="Times New Roman"/>
                <a:cs typeface="Times New Roman"/>
              </a:rPr>
              <a:t>Biaya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85" dirty="0">
                <a:solidFill>
                  <a:srgbClr val="FFFFFF"/>
                </a:solidFill>
                <a:latin typeface="Times New Roman"/>
                <a:cs typeface="Times New Roman"/>
              </a:rPr>
              <a:t>pelayanan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40" dirty="0">
                <a:solidFill>
                  <a:srgbClr val="FFFFFF"/>
                </a:solidFill>
                <a:latin typeface="Times New Roman"/>
                <a:cs typeface="Times New Roman"/>
              </a:rPr>
              <a:t>kedokteran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75" dirty="0">
                <a:solidFill>
                  <a:srgbClr val="FFFFFF"/>
                </a:solidFill>
                <a:latin typeface="Times New Roman"/>
                <a:cs typeface="Times New Roman"/>
              </a:rPr>
              <a:t>jauh </a:t>
            </a:r>
            <a:r>
              <a:rPr sz="32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65" dirty="0">
                <a:solidFill>
                  <a:srgbClr val="FFFFFF"/>
                </a:solidFill>
                <a:latin typeface="Times New Roman"/>
                <a:cs typeface="Times New Roman"/>
              </a:rPr>
              <a:t>lebih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95" dirty="0">
                <a:solidFill>
                  <a:srgbClr val="FFFFFF"/>
                </a:solidFill>
                <a:latin typeface="Times New Roman"/>
                <a:cs typeface="Times New Roman"/>
              </a:rPr>
              <a:t>tinggi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60" dirty="0">
                <a:solidFill>
                  <a:srgbClr val="FFFFFF"/>
                </a:solidFill>
                <a:latin typeface="Times New Roman"/>
                <a:cs typeface="Times New Roman"/>
              </a:rPr>
              <a:t>daripada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30" dirty="0">
                <a:solidFill>
                  <a:srgbClr val="FFFFFF"/>
                </a:solidFill>
                <a:latin typeface="Times New Roman"/>
                <a:cs typeface="Times New Roman"/>
              </a:rPr>
              <a:t>biaya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90" dirty="0">
                <a:solidFill>
                  <a:srgbClr val="FFFFFF"/>
                </a:solidFill>
                <a:latin typeface="Times New Roman"/>
                <a:cs typeface="Times New Roman"/>
              </a:rPr>
              <a:t>pelayanan </a:t>
            </a:r>
            <a:r>
              <a:rPr sz="3200" spc="-7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5" dirty="0">
                <a:solidFill>
                  <a:srgbClr val="FFFFFF"/>
                </a:solidFill>
                <a:latin typeface="Times New Roman"/>
                <a:cs typeface="Times New Roman"/>
              </a:rPr>
              <a:t>kesehatan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95" dirty="0">
                <a:solidFill>
                  <a:srgbClr val="FFFFFF"/>
                </a:solidFill>
                <a:latin typeface="Times New Roman"/>
                <a:cs typeface="Times New Roman"/>
              </a:rPr>
              <a:t>masyarakat</a:t>
            </a:r>
            <a:endParaRPr sz="32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780"/>
              </a:spcBef>
              <a:buClr>
                <a:srgbClr val="FFCC00"/>
              </a:buClr>
              <a:buSzPct val="75000"/>
              <a:buFont typeface="Wingdings"/>
              <a:buChar char=""/>
              <a:tabLst>
                <a:tab pos="355600" algn="l"/>
              </a:tabLst>
            </a:pPr>
            <a:r>
              <a:rPr sz="3200" spc="-170" dirty="0">
                <a:solidFill>
                  <a:srgbClr val="FFFFFF"/>
                </a:solidFill>
                <a:latin typeface="Times New Roman"/>
                <a:cs typeface="Times New Roman"/>
              </a:rPr>
              <a:t>Biaya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90" dirty="0">
                <a:solidFill>
                  <a:srgbClr val="FFFFFF"/>
                </a:solidFill>
                <a:latin typeface="Times New Roman"/>
                <a:cs typeface="Times New Roman"/>
              </a:rPr>
              <a:t>pelayanan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40" dirty="0">
                <a:solidFill>
                  <a:srgbClr val="FFFFFF"/>
                </a:solidFill>
                <a:latin typeface="Times New Roman"/>
                <a:cs typeface="Times New Roman"/>
              </a:rPr>
              <a:t>kedokteran</a:t>
            </a:r>
            <a:r>
              <a:rPr sz="32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5" dirty="0">
                <a:solidFill>
                  <a:srgbClr val="FFFFFF"/>
                </a:solidFill>
                <a:latin typeface="Times New Roman"/>
                <a:cs typeface="Times New Roman"/>
              </a:rPr>
              <a:t>dipandang </a:t>
            </a:r>
            <a:r>
              <a:rPr sz="3200" spc="-7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70" dirty="0">
                <a:solidFill>
                  <a:srgbClr val="FFFFFF"/>
                </a:solidFill>
                <a:latin typeface="Times New Roman"/>
                <a:cs typeface="Times New Roman"/>
              </a:rPr>
              <a:t>kurang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65" dirty="0">
                <a:solidFill>
                  <a:srgbClr val="FFFFFF"/>
                </a:solidFill>
                <a:latin typeface="Times New Roman"/>
                <a:cs typeface="Times New Roman"/>
              </a:rPr>
              <a:t>efektif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60" dirty="0">
                <a:solidFill>
                  <a:srgbClr val="FFFFFF"/>
                </a:solidFill>
                <a:latin typeface="Times New Roman"/>
                <a:cs typeface="Times New Roman"/>
              </a:rPr>
              <a:t>dibandingkan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30" dirty="0">
                <a:solidFill>
                  <a:srgbClr val="FFFFFF"/>
                </a:solidFill>
                <a:latin typeface="Times New Roman"/>
                <a:cs typeface="Times New Roman"/>
              </a:rPr>
              <a:t>biaya </a:t>
            </a:r>
            <a:r>
              <a:rPr sz="3200" spc="-1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90" dirty="0">
                <a:solidFill>
                  <a:srgbClr val="FFFFFF"/>
                </a:solidFill>
                <a:latin typeface="Times New Roman"/>
                <a:cs typeface="Times New Roman"/>
              </a:rPr>
              <a:t>pelayanan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5" dirty="0">
                <a:solidFill>
                  <a:srgbClr val="FFFFFF"/>
                </a:solidFill>
                <a:latin typeface="Times New Roman"/>
                <a:cs typeface="Times New Roman"/>
              </a:rPr>
              <a:t>kesehatan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95" dirty="0">
                <a:solidFill>
                  <a:srgbClr val="FFFFFF"/>
                </a:solidFill>
                <a:latin typeface="Times New Roman"/>
                <a:cs typeface="Times New Roman"/>
              </a:rPr>
              <a:t>masyarakat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3200" y="276859"/>
            <a:ext cx="1258570" cy="1598930"/>
            <a:chOff x="203200" y="276859"/>
            <a:chExt cx="1258570" cy="15989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9919" y="335279"/>
              <a:ext cx="831595" cy="76034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3140" y="647700"/>
              <a:ext cx="107619" cy="133096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2237739" y="355600"/>
            <a:ext cx="6906259" cy="1608455"/>
            <a:chOff x="2237739" y="355600"/>
            <a:chExt cx="6906259" cy="160845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79039" y="355600"/>
              <a:ext cx="6664959" cy="112039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37739" y="843280"/>
              <a:ext cx="5385054" cy="1120394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541270" y="448881"/>
            <a:ext cx="4744720" cy="1123950"/>
          </a:xfrm>
          <a:prstGeom prst="rect">
            <a:avLst/>
          </a:prstGeom>
        </p:spPr>
        <p:txBody>
          <a:bodyPr vert="horz" wrap="square" lIns="0" tIns="130810" rIns="0" bIns="0" rtlCol="0">
            <a:spAutoFit/>
          </a:bodyPr>
          <a:lstStyle/>
          <a:p>
            <a:pPr marL="12700" marR="5080" indent="241300">
              <a:lnSpc>
                <a:spcPts val="3840"/>
              </a:lnSpc>
              <a:spcBef>
                <a:spcPts val="1030"/>
              </a:spcBef>
            </a:pPr>
            <a:r>
              <a:rPr spc="-355" dirty="0"/>
              <a:t>d.</a:t>
            </a:r>
            <a:r>
              <a:rPr spc="-180" dirty="0"/>
              <a:t> </a:t>
            </a:r>
            <a:r>
              <a:rPr spc="-310" dirty="0"/>
              <a:t>P</a:t>
            </a:r>
            <a:r>
              <a:rPr spc="-290" dirty="0"/>
              <a:t>e</a:t>
            </a:r>
            <a:r>
              <a:rPr spc="-70" dirty="0"/>
              <a:t>n</a:t>
            </a:r>
            <a:r>
              <a:rPr spc="-195" dirty="0"/>
              <a:t>gelolaan</a:t>
            </a:r>
            <a:r>
              <a:rPr spc="-235" dirty="0"/>
              <a:t> </a:t>
            </a:r>
            <a:r>
              <a:rPr spc="-325" dirty="0"/>
              <a:t>d</a:t>
            </a:r>
            <a:r>
              <a:rPr spc="-280" dirty="0"/>
              <a:t>a</a:t>
            </a:r>
            <a:r>
              <a:rPr spc="-70" dirty="0"/>
              <a:t>n</a:t>
            </a:r>
            <a:r>
              <a:rPr spc="-275" dirty="0"/>
              <a:t>a  </a:t>
            </a:r>
            <a:r>
              <a:rPr spc="-105" dirty="0"/>
              <a:t>y</a:t>
            </a:r>
            <a:r>
              <a:rPr spc="-380" dirty="0"/>
              <a:t>a</a:t>
            </a:r>
            <a:r>
              <a:rPr spc="-65" dirty="0"/>
              <a:t>n</a:t>
            </a:r>
            <a:r>
              <a:rPr spc="20" dirty="0"/>
              <a:t>g</a:t>
            </a:r>
            <a:r>
              <a:rPr spc="-240" dirty="0"/>
              <a:t> </a:t>
            </a:r>
            <a:r>
              <a:rPr spc="-195" dirty="0"/>
              <a:t>b</a:t>
            </a:r>
            <a:r>
              <a:rPr spc="-470" dirty="0"/>
              <a:t>e</a:t>
            </a:r>
            <a:r>
              <a:rPr spc="-150" dirty="0"/>
              <a:t>l</a:t>
            </a:r>
            <a:r>
              <a:rPr spc="-105" dirty="0"/>
              <a:t>u</a:t>
            </a:r>
            <a:r>
              <a:rPr spc="20" dirty="0"/>
              <a:t>m</a:t>
            </a:r>
            <a:r>
              <a:rPr spc="-225" dirty="0"/>
              <a:t> </a:t>
            </a:r>
            <a:r>
              <a:rPr spc="-355" dirty="0"/>
              <a:t>s</a:t>
            </a:r>
            <a:r>
              <a:rPr spc="-455" dirty="0"/>
              <a:t>e</a:t>
            </a:r>
            <a:r>
              <a:rPr spc="35" dirty="0"/>
              <a:t>m</a:t>
            </a:r>
            <a:r>
              <a:rPr spc="-320" dirty="0"/>
              <a:t>p</a:t>
            </a:r>
            <a:r>
              <a:rPr spc="-180" dirty="0"/>
              <a:t>ur</a:t>
            </a:r>
            <a:r>
              <a:rPr spc="-195" dirty="0"/>
              <a:t>n</a:t>
            </a:r>
            <a:r>
              <a:rPr spc="-390" dirty="0"/>
              <a:t>a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18</a:t>
            </a:fld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765492" y="1982470"/>
            <a:ext cx="5840730" cy="2563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0"/>
              </a:spcBef>
              <a:buClr>
                <a:srgbClr val="FFCC00"/>
              </a:buClr>
              <a:buSzPct val="75000"/>
              <a:buFont typeface="Wingdings"/>
              <a:buChar char=""/>
              <a:tabLst>
                <a:tab pos="355600" algn="l"/>
              </a:tabLst>
            </a:pPr>
            <a:r>
              <a:rPr sz="3200" spc="-70" dirty="0">
                <a:solidFill>
                  <a:srgbClr val="FFFFFF"/>
                </a:solidFill>
                <a:latin typeface="Times New Roman"/>
                <a:cs typeface="Times New Roman"/>
              </a:rPr>
              <a:t>Pengelolaan </a:t>
            </a:r>
            <a:r>
              <a:rPr sz="3200" spc="-55" dirty="0">
                <a:solidFill>
                  <a:srgbClr val="FFFFFF"/>
                </a:solidFill>
                <a:latin typeface="Times New Roman"/>
                <a:cs typeface="Times New Roman"/>
              </a:rPr>
              <a:t>dana </a:t>
            </a:r>
            <a:r>
              <a:rPr sz="3200" spc="-130" dirty="0">
                <a:solidFill>
                  <a:srgbClr val="FFFFFF"/>
                </a:solidFill>
                <a:latin typeface="Times New Roman"/>
                <a:cs typeface="Times New Roman"/>
              </a:rPr>
              <a:t>yang </a:t>
            </a:r>
            <a:r>
              <a:rPr sz="3200" spc="-70" dirty="0">
                <a:solidFill>
                  <a:srgbClr val="FFFFFF"/>
                </a:solidFill>
                <a:latin typeface="Times New Roman"/>
                <a:cs typeface="Times New Roman"/>
              </a:rPr>
              <a:t>masih </a:t>
            </a:r>
            <a:r>
              <a:rPr sz="3200" spc="-90" dirty="0">
                <a:solidFill>
                  <a:srgbClr val="FFFFFF"/>
                </a:solidFill>
                <a:latin typeface="Times New Roman"/>
                <a:cs typeface="Times New Roman"/>
              </a:rPr>
              <a:t>salah </a:t>
            </a:r>
            <a:r>
              <a:rPr sz="3200" spc="-7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65" dirty="0">
                <a:solidFill>
                  <a:srgbClr val="FFFFFF"/>
                </a:solidFill>
                <a:latin typeface="Times New Roman"/>
                <a:cs typeface="Times New Roman"/>
              </a:rPr>
              <a:t>atau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5" dirty="0">
                <a:solidFill>
                  <a:srgbClr val="FFFFFF"/>
                </a:solidFill>
                <a:latin typeface="Times New Roman"/>
                <a:cs typeface="Times New Roman"/>
              </a:rPr>
              <a:t>belum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 tepat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75" dirty="0">
                <a:solidFill>
                  <a:srgbClr val="FFFFFF"/>
                </a:solidFill>
                <a:latin typeface="Times New Roman"/>
                <a:cs typeface="Times New Roman"/>
              </a:rPr>
              <a:t>sasaran</a:t>
            </a:r>
            <a:endParaRPr sz="3200">
              <a:latin typeface="Times New Roman"/>
              <a:cs typeface="Times New Roman"/>
            </a:endParaRPr>
          </a:p>
          <a:p>
            <a:pPr marL="355600" marR="50800" indent="-342900" algn="just">
              <a:lnSpc>
                <a:spcPct val="100000"/>
              </a:lnSpc>
              <a:spcBef>
                <a:spcPts val="780"/>
              </a:spcBef>
              <a:buClr>
                <a:srgbClr val="FFCC00"/>
              </a:buClr>
              <a:buSzPct val="75000"/>
              <a:buFont typeface="Wingdings"/>
              <a:buChar char=""/>
              <a:tabLst>
                <a:tab pos="355600" algn="l"/>
              </a:tabLst>
            </a:pPr>
            <a:r>
              <a:rPr sz="3200" spc="-40" dirty="0">
                <a:solidFill>
                  <a:srgbClr val="FFFFFF"/>
                </a:solidFill>
                <a:latin typeface="Times New Roman"/>
                <a:cs typeface="Times New Roman"/>
              </a:rPr>
              <a:t>Disebabkan </a:t>
            </a:r>
            <a:r>
              <a:rPr sz="3200" spc="-45" dirty="0">
                <a:solidFill>
                  <a:srgbClr val="FFFFFF"/>
                </a:solidFill>
                <a:latin typeface="Times New Roman"/>
                <a:cs typeface="Times New Roman"/>
              </a:rPr>
              <a:t>oleh pengetahuan 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dan </a:t>
            </a:r>
            <a:r>
              <a:rPr sz="3200" spc="-7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65" dirty="0">
                <a:solidFill>
                  <a:srgbClr val="FFFFFF"/>
                </a:solidFill>
                <a:latin typeface="Times New Roman"/>
                <a:cs typeface="Times New Roman"/>
              </a:rPr>
              <a:t>keterampilan </a:t>
            </a:r>
            <a:r>
              <a:rPr sz="3200" spc="-130" dirty="0">
                <a:solidFill>
                  <a:srgbClr val="FFFFFF"/>
                </a:solidFill>
                <a:latin typeface="Times New Roman"/>
                <a:cs typeface="Times New Roman"/>
              </a:rPr>
              <a:t>yang </a:t>
            </a:r>
            <a:r>
              <a:rPr sz="3200" spc="-75" dirty="0">
                <a:solidFill>
                  <a:srgbClr val="FFFFFF"/>
                </a:solidFill>
                <a:latin typeface="Times New Roman"/>
                <a:cs typeface="Times New Roman"/>
              </a:rPr>
              <a:t>masih </a:t>
            </a:r>
            <a:r>
              <a:rPr sz="3200" spc="-45" dirty="0">
                <a:solidFill>
                  <a:srgbClr val="FFFFFF"/>
                </a:solidFill>
                <a:latin typeface="Times New Roman"/>
                <a:cs typeface="Times New Roman"/>
              </a:rPr>
              <a:t>terbatas, </a:t>
            </a:r>
            <a:r>
              <a:rPr sz="32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0" dirty="0">
                <a:solidFill>
                  <a:srgbClr val="FFFFFF"/>
                </a:solidFill>
                <a:latin typeface="Times New Roman"/>
                <a:cs typeface="Times New Roman"/>
              </a:rPr>
              <a:t>serta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90" dirty="0">
                <a:solidFill>
                  <a:srgbClr val="FFFFFF"/>
                </a:solidFill>
                <a:latin typeface="Times New Roman"/>
                <a:cs typeface="Times New Roman"/>
              </a:rPr>
              <a:t>sikap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5" dirty="0">
                <a:solidFill>
                  <a:srgbClr val="FFFFFF"/>
                </a:solidFill>
                <a:latin typeface="Times New Roman"/>
                <a:cs typeface="Times New Roman"/>
              </a:rPr>
              <a:t>mental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5" dirty="0">
                <a:solidFill>
                  <a:srgbClr val="FFFFFF"/>
                </a:solidFill>
                <a:latin typeface="Times New Roman"/>
                <a:cs typeface="Times New Roman"/>
              </a:rPr>
              <a:t>para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75" dirty="0">
                <a:solidFill>
                  <a:srgbClr val="FFFFFF"/>
                </a:solidFill>
                <a:latin typeface="Times New Roman"/>
                <a:cs typeface="Times New Roman"/>
              </a:rPr>
              <a:t>pengelola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3200" y="276859"/>
            <a:ext cx="1258570" cy="1598930"/>
            <a:chOff x="203200" y="276859"/>
            <a:chExt cx="1258570" cy="15989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9919" y="335279"/>
              <a:ext cx="831595" cy="76034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3140" y="647700"/>
              <a:ext cx="107619" cy="133096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2113279" y="355600"/>
            <a:ext cx="5888355" cy="1608455"/>
            <a:chOff x="2113279" y="355600"/>
            <a:chExt cx="5888355" cy="160845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13279" y="355600"/>
              <a:ext cx="5887974" cy="112039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06979" y="843280"/>
              <a:ext cx="4846574" cy="1120394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416810" y="448881"/>
            <a:ext cx="4991735" cy="1123950"/>
          </a:xfrm>
          <a:prstGeom prst="rect">
            <a:avLst/>
          </a:prstGeom>
        </p:spPr>
        <p:txBody>
          <a:bodyPr vert="horz" wrap="square" lIns="0" tIns="130810" rIns="0" bIns="0" rtlCol="0">
            <a:spAutoFit/>
          </a:bodyPr>
          <a:lstStyle/>
          <a:p>
            <a:pPr marL="406400" marR="5080" indent="-394335">
              <a:lnSpc>
                <a:spcPts val="3840"/>
              </a:lnSpc>
              <a:spcBef>
                <a:spcPts val="1030"/>
              </a:spcBef>
            </a:pPr>
            <a:r>
              <a:rPr spc="-580" dirty="0"/>
              <a:t>e</a:t>
            </a:r>
            <a:r>
              <a:rPr spc="-370" dirty="0"/>
              <a:t>.</a:t>
            </a:r>
            <a:r>
              <a:rPr spc="-180" dirty="0"/>
              <a:t> </a:t>
            </a:r>
            <a:r>
              <a:rPr spc="-229" dirty="0"/>
              <a:t>B</a:t>
            </a:r>
            <a:r>
              <a:rPr spc="-200" dirty="0"/>
              <a:t>i</a:t>
            </a:r>
            <a:r>
              <a:rPr spc="-335" dirty="0"/>
              <a:t>a</a:t>
            </a:r>
            <a:r>
              <a:rPr spc="-254" dirty="0"/>
              <a:t>ya</a:t>
            </a:r>
            <a:r>
              <a:rPr spc="-225" dirty="0"/>
              <a:t> </a:t>
            </a:r>
            <a:r>
              <a:rPr spc="-140" dirty="0"/>
              <a:t>k</a:t>
            </a:r>
            <a:r>
              <a:rPr spc="-480" dirty="0"/>
              <a:t>e</a:t>
            </a:r>
            <a:r>
              <a:rPr spc="-340" dirty="0"/>
              <a:t>seha</a:t>
            </a:r>
            <a:r>
              <a:rPr spc="-220" dirty="0"/>
              <a:t>t</a:t>
            </a:r>
            <a:r>
              <a:rPr spc="-229" dirty="0"/>
              <a:t>a</a:t>
            </a:r>
            <a:r>
              <a:rPr spc="-250" dirty="0"/>
              <a:t>n</a:t>
            </a:r>
            <a:r>
              <a:rPr spc="-245" dirty="0"/>
              <a:t> </a:t>
            </a:r>
            <a:r>
              <a:rPr spc="-105" dirty="0"/>
              <a:t>y</a:t>
            </a:r>
            <a:r>
              <a:rPr spc="-380" dirty="0"/>
              <a:t>a</a:t>
            </a:r>
            <a:r>
              <a:rPr spc="-70" dirty="0"/>
              <a:t>n</a:t>
            </a:r>
            <a:r>
              <a:rPr spc="15" dirty="0"/>
              <a:t>g  </a:t>
            </a:r>
            <a:r>
              <a:rPr spc="-355" dirty="0"/>
              <a:t>s</a:t>
            </a:r>
            <a:r>
              <a:rPr spc="-455" dirty="0"/>
              <a:t>e</a:t>
            </a:r>
            <a:r>
              <a:rPr spc="35" dirty="0"/>
              <a:t>m</a:t>
            </a:r>
            <a:r>
              <a:rPr spc="-380" dirty="0"/>
              <a:t>a</a:t>
            </a:r>
            <a:r>
              <a:rPr spc="-145" dirty="0"/>
              <a:t>k</a:t>
            </a:r>
            <a:r>
              <a:rPr spc="-130" dirty="0"/>
              <a:t>in</a:t>
            </a:r>
            <a:r>
              <a:rPr spc="-245" dirty="0"/>
              <a:t> </a:t>
            </a:r>
            <a:r>
              <a:rPr spc="35" dirty="0"/>
              <a:t>m</a:t>
            </a:r>
            <a:r>
              <a:rPr spc="-470" dirty="0"/>
              <a:t>e</a:t>
            </a:r>
            <a:r>
              <a:rPr spc="-70" dirty="0"/>
              <a:t>n</a:t>
            </a:r>
            <a:r>
              <a:rPr spc="-95" dirty="0"/>
              <a:t>ing</a:t>
            </a:r>
            <a:r>
              <a:rPr spc="-105" dirty="0"/>
              <a:t>k</a:t>
            </a:r>
            <a:r>
              <a:rPr spc="-290" dirty="0"/>
              <a:t>at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19</a:t>
            </a:fld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765492" y="1982470"/>
            <a:ext cx="6553200" cy="3221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468755">
              <a:lnSpc>
                <a:spcPct val="100000"/>
              </a:lnSpc>
              <a:spcBef>
                <a:spcPts val="100"/>
              </a:spcBef>
            </a:pPr>
            <a:r>
              <a:rPr sz="3200" u="heavy" spc="-5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Penyebab</a:t>
            </a:r>
            <a:r>
              <a:rPr sz="3200" u="heavy" spc="-5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u="heavy" spc="-7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meningkatnya</a:t>
            </a:r>
            <a:r>
              <a:rPr sz="3200" u="heavy" spc="-4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u="heavy" spc="-1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biaya </a:t>
            </a:r>
            <a:r>
              <a:rPr sz="3200" spc="-7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u="heavy" spc="-9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pelayanan</a:t>
            </a:r>
            <a:r>
              <a:rPr sz="3200" u="heavy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u="heavy" spc="-6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kesehatan</a:t>
            </a:r>
            <a:r>
              <a:rPr sz="3200" spc="-65" dirty="0">
                <a:solidFill>
                  <a:srgbClr val="FFFFFF"/>
                </a:solidFill>
                <a:latin typeface="Times New Roman"/>
                <a:cs typeface="Times New Roman"/>
              </a:rPr>
              <a:t>;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240"/>
              </a:spcBef>
              <a:buClr>
                <a:srgbClr val="FFCC00"/>
              </a:buClr>
              <a:buSzPct val="75000"/>
              <a:buFont typeface="Wingdings"/>
              <a:buChar char=""/>
              <a:tabLst>
                <a:tab pos="355600" algn="l"/>
              </a:tabLst>
            </a:pPr>
            <a:r>
              <a:rPr sz="3200" u="heavy" spc="-6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Tingkat</a:t>
            </a:r>
            <a:r>
              <a:rPr sz="3200" u="heavy" spc="-4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u="heavy" spc="-9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inflasi</a:t>
            </a:r>
            <a:endParaRPr sz="3200">
              <a:latin typeface="Times New Roman"/>
              <a:cs typeface="Times New Roman"/>
            </a:endParaRPr>
          </a:p>
          <a:p>
            <a:pPr marL="756285" marR="400050" lvl="1" indent="-287020">
              <a:lnSpc>
                <a:spcPct val="100000"/>
              </a:lnSpc>
              <a:spcBef>
                <a:spcPts val="885"/>
              </a:spcBef>
              <a:buSzPct val="71875"/>
              <a:buFont typeface="Lucida Sans Unicode"/>
              <a:buChar char="◇"/>
              <a:tabLst>
                <a:tab pos="771525" algn="l"/>
              </a:tabLst>
            </a:pPr>
            <a:r>
              <a:rPr sz="3200" spc="-60" dirty="0">
                <a:solidFill>
                  <a:srgbClr val="FFFFFF"/>
                </a:solidFill>
                <a:latin typeface="Times New Roman"/>
                <a:cs typeface="Times New Roman"/>
              </a:rPr>
              <a:t>Kenaikan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80" dirty="0">
                <a:solidFill>
                  <a:srgbClr val="FFFFFF"/>
                </a:solidFill>
                <a:latin typeface="Times New Roman"/>
                <a:cs typeface="Times New Roman"/>
              </a:rPr>
              <a:t>harga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80" dirty="0">
                <a:solidFill>
                  <a:srgbClr val="FFFFFF"/>
                </a:solidFill>
                <a:latin typeface="Times New Roman"/>
                <a:cs typeface="Times New Roman"/>
              </a:rPr>
              <a:t>di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95" dirty="0">
                <a:solidFill>
                  <a:srgbClr val="FFFFFF"/>
                </a:solidFill>
                <a:latin typeface="Times New Roman"/>
                <a:cs typeface="Times New Roman"/>
              </a:rPr>
              <a:t>masyarakat </a:t>
            </a:r>
            <a:r>
              <a:rPr sz="32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80" dirty="0">
                <a:solidFill>
                  <a:srgbClr val="FFFFFF"/>
                </a:solidFill>
                <a:latin typeface="Times New Roman"/>
                <a:cs typeface="Times New Roman"/>
              </a:rPr>
              <a:t>akan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60" dirty="0">
                <a:solidFill>
                  <a:srgbClr val="FFFFFF"/>
                </a:solidFill>
                <a:latin typeface="Times New Roman"/>
                <a:cs typeface="Times New Roman"/>
              </a:rPr>
              <a:t>meningkatkan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30" dirty="0">
                <a:solidFill>
                  <a:srgbClr val="FFFFFF"/>
                </a:solidFill>
                <a:latin typeface="Times New Roman"/>
                <a:cs typeface="Times New Roman"/>
              </a:rPr>
              <a:t>biaya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80" dirty="0">
                <a:solidFill>
                  <a:srgbClr val="FFFFFF"/>
                </a:solidFill>
                <a:latin typeface="Times New Roman"/>
                <a:cs typeface="Times New Roman"/>
              </a:rPr>
              <a:t>investasi</a:t>
            </a:r>
            <a:endParaRPr sz="3200">
              <a:latin typeface="Times New Roman"/>
              <a:cs typeface="Times New Roman"/>
            </a:endParaRPr>
          </a:p>
          <a:p>
            <a:pPr marL="756285">
              <a:lnSpc>
                <a:spcPct val="100000"/>
              </a:lnSpc>
            </a:pP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dan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5" dirty="0">
                <a:solidFill>
                  <a:srgbClr val="FFFFFF"/>
                </a:solidFill>
                <a:latin typeface="Times New Roman"/>
                <a:cs typeface="Times New Roman"/>
              </a:rPr>
              <a:t>operasional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85" dirty="0">
                <a:solidFill>
                  <a:srgbClr val="FFFFFF"/>
                </a:solidFill>
                <a:latin typeface="Times New Roman"/>
                <a:cs typeface="Times New Roman"/>
              </a:rPr>
              <a:t>pelayanan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5" dirty="0">
                <a:solidFill>
                  <a:srgbClr val="FFFFFF"/>
                </a:solidFill>
                <a:latin typeface="Times New Roman"/>
                <a:cs typeface="Times New Roman"/>
              </a:rPr>
              <a:t>kesehatan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3200" y="276859"/>
            <a:ext cx="1258570" cy="1598930"/>
            <a:chOff x="203200" y="276859"/>
            <a:chExt cx="1258570" cy="15989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9919" y="335279"/>
              <a:ext cx="831595" cy="76034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3140" y="647700"/>
              <a:ext cx="107619" cy="133096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97100" y="601980"/>
            <a:ext cx="5600954" cy="1227074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531110" y="702881"/>
            <a:ext cx="476885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75" dirty="0"/>
              <a:t>P</a:t>
            </a:r>
            <a:r>
              <a:rPr sz="4400" spc="125" dirty="0"/>
              <a:t>O</a:t>
            </a:r>
            <a:r>
              <a:rPr sz="4400" spc="200" dirty="0"/>
              <a:t>K</a:t>
            </a:r>
            <a:r>
              <a:rPr sz="4400" spc="245" dirty="0"/>
              <a:t>OK</a:t>
            </a:r>
            <a:r>
              <a:rPr sz="4400" spc="-254" dirty="0"/>
              <a:t> </a:t>
            </a:r>
            <a:r>
              <a:rPr sz="4400" spc="-245" dirty="0"/>
              <a:t>B</a:t>
            </a:r>
            <a:r>
              <a:rPr sz="4400" spc="545" dirty="0"/>
              <a:t>A</a:t>
            </a:r>
            <a:r>
              <a:rPr sz="4400" spc="330" dirty="0"/>
              <a:t>HASAN</a:t>
            </a:r>
            <a:endParaRPr sz="440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2</a:t>
            </a:fld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765492" y="1883804"/>
            <a:ext cx="5820410" cy="2954655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75"/>
              </a:spcBef>
              <a:buClr>
                <a:srgbClr val="FFCC00"/>
              </a:buClr>
              <a:buSzPct val="75000"/>
              <a:buFont typeface="Wingdings"/>
              <a:buChar char=""/>
              <a:tabLst>
                <a:tab pos="355600" algn="l"/>
              </a:tabLst>
            </a:pPr>
            <a:r>
              <a:rPr sz="3200" spc="-40" dirty="0">
                <a:solidFill>
                  <a:srgbClr val="FFFFFF"/>
                </a:solidFill>
                <a:latin typeface="Times New Roman"/>
                <a:cs typeface="Times New Roman"/>
              </a:rPr>
              <a:t>Pendahuluan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80"/>
              </a:spcBef>
              <a:buClr>
                <a:srgbClr val="FFCC00"/>
              </a:buClr>
              <a:buSzPct val="75000"/>
              <a:buFont typeface="Wingdings"/>
              <a:buChar char=""/>
              <a:tabLst>
                <a:tab pos="355600" algn="l"/>
              </a:tabLst>
            </a:pPr>
            <a:r>
              <a:rPr sz="3200" spc="-60" dirty="0">
                <a:solidFill>
                  <a:srgbClr val="FFFFFF"/>
                </a:solidFill>
                <a:latin typeface="Times New Roman"/>
                <a:cs typeface="Times New Roman"/>
              </a:rPr>
              <a:t>Definisi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70" dirty="0">
                <a:solidFill>
                  <a:srgbClr val="FFFFFF"/>
                </a:solidFill>
                <a:latin typeface="Times New Roman"/>
                <a:cs typeface="Times New Roman"/>
              </a:rPr>
              <a:t>Biaya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40" dirty="0">
                <a:solidFill>
                  <a:srgbClr val="FFFFFF"/>
                </a:solidFill>
                <a:latin typeface="Times New Roman"/>
                <a:cs typeface="Times New Roman"/>
              </a:rPr>
              <a:t>Kesehatan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lr>
                <a:srgbClr val="FFCC00"/>
              </a:buClr>
              <a:buSzPct val="75000"/>
              <a:buFont typeface="Wingdings"/>
              <a:buChar char=""/>
              <a:tabLst>
                <a:tab pos="355600" algn="l"/>
              </a:tabLst>
            </a:pPr>
            <a:r>
              <a:rPr sz="3200" spc="-60" dirty="0">
                <a:solidFill>
                  <a:srgbClr val="FFFFFF"/>
                </a:solidFill>
                <a:latin typeface="Times New Roman"/>
                <a:cs typeface="Times New Roman"/>
              </a:rPr>
              <a:t>Sumber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dan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95" dirty="0">
                <a:solidFill>
                  <a:srgbClr val="FFFFFF"/>
                </a:solidFill>
                <a:latin typeface="Times New Roman"/>
                <a:cs typeface="Times New Roman"/>
              </a:rPr>
              <a:t>Jenis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70" dirty="0">
                <a:solidFill>
                  <a:srgbClr val="FFFFFF"/>
                </a:solidFill>
                <a:latin typeface="Times New Roman"/>
                <a:cs typeface="Times New Roman"/>
              </a:rPr>
              <a:t>Biaya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40" dirty="0">
                <a:solidFill>
                  <a:srgbClr val="FFFFFF"/>
                </a:solidFill>
                <a:latin typeface="Times New Roman"/>
                <a:cs typeface="Times New Roman"/>
              </a:rPr>
              <a:t>Kesehatan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60"/>
              </a:spcBef>
              <a:buClr>
                <a:srgbClr val="FFCC00"/>
              </a:buClr>
              <a:buSzPct val="75000"/>
              <a:buFont typeface="Wingdings"/>
              <a:buChar char=""/>
              <a:tabLst>
                <a:tab pos="355600" algn="l"/>
              </a:tabLst>
            </a:pPr>
            <a:r>
              <a:rPr sz="3200" spc="-114" dirty="0">
                <a:solidFill>
                  <a:srgbClr val="FFFFFF"/>
                </a:solidFill>
                <a:latin typeface="Times New Roman"/>
                <a:cs typeface="Times New Roman"/>
              </a:rPr>
              <a:t>Masalah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Pokok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70" dirty="0">
                <a:solidFill>
                  <a:srgbClr val="FFFFFF"/>
                </a:solidFill>
                <a:latin typeface="Times New Roman"/>
                <a:cs typeface="Times New Roman"/>
              </a:rPr>
              <a:t>Biaya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40" dirty="0">
                <a:solidFill>
                  <a:srgbClr val="FFFFFF"/>
                </a:solidFill>
                <a:latin typeface="Times New Roman"/>
                <a:cs typeface="Times New Roman"/>
              </a:rPr>
              <a:t>Kesehatan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80"/>
              </a:spcBef>
              <a:buClr>
                <a:srgbClr val="FFCC00"/>
              </a:buClr>
              <a:buSzPct val="75000"/>
              <a:buFont typeface="Wingdings"/>
              <a:buChar char=""/>
              <a:tabLst>
                <a:tab pos="355600" algn="l"/>
              </a:tabLst>
            </a:pPr>
            <a:r>
              <a:rPr sz="3200" spc="-110" dirty="0">
                <a:solidFill>
                  <a:srgbClr val="FFFFFF"/>
                </a:solidFill>
                <a:latin typeface="Times New Roman"/>
                <a:cs typeface="Times New Roman"/>
              </a:rPr>
              <a:t>Upaya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90" dirty="0">
                <a:solidFill>
                  <a:srgbClr val="FFFFFF"/>
                </a:solidFill>
                <a:latin typeface="Times New Roman"/>
                <a:cs typeface="Times New Roman"/>
              </a:rPr>
              <a:t>Penyelesaian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3200" y="276859"/>
            <a:ext cx="1258570" cy="1598930"/>
            <a:chOff x="203200" y="276859"/>
            <a:chExt cx="1258570" cy="15989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9919" y="335279"/>
              <a:ext cx="831595" cy="76034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3140" y="647700"/>
              <a:ext cx="107619" cy="133096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2113279" y="355600"/>
            <a:ext cx="5888355" cy="1608455"/>
            <a:chOff x="2113279" y="355600"/>
            <a:chExt cx="5888355" cy="160845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13279" y="355600"/>
              <a:ext cx="5887974" cy="112039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06979" y="843280"/>
              <a:ext cx="4846574" cy="1120394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416810" y="448881"/>
            <a:ext cx="4991735" cy="1123950"/>
          </a:xfrm>
          <a:prstGeom prst="rect">
            <a:avLst/>
          </a:prstGeom>
        </p:spPr>
        <p:txBody>
          <a:bodyPr vert="horz" wrap="square" lIns="0" tIns="130810" rIns="0" bIns="0" rtlCol="0">
            <a:spAutoFit/>
          </a:bodyPr>
          <a:lstStyle/>
          <a:p>
            <a:pPr marL="406400" marR="5080" indent="-394335">
              <a:lnSpc>
                <a:spcPts val="3840"/>
              </a:lnSpc>
              <a:spcBef>
                <a:spcPts val="1030"/>
              </a:spcBef>
            </a:pPr>
            <a:r>
              <a:rPr spc="-580" dirty="0"/>
              <a:t>e</a:t>
            </a:r>
            <a:r>
              <a:rPr spc="-370" dirty="0"/>
              <a:t>.</a:t>
            </a:r>
            <a:r>
              <a:rPr spc="-180" dirty="0"/>
              <a:t> </a:t>
            </a:r>
            <a:r>
              <a:rPr spc="-229" dirty="0"/>
              <a:t>B</a:t>
            </a:r>
            <a:r>
              <a:rPr spc="-200" dirty="0"/>
              <a:t>i</a:t>
            </a:r>
            <a:r>
              <a:rPr spc="-335" dirty="0"/>
              <a:t>a</a:t>
            </a:r>
            <a:r>
              <a:rPr spc="-254" dirty="0"/>
              <a:t>ya</a:t>
            </a:r>
            <a:r>
              <a:rPr spc="-225" dirty="0"/>
              <a:t> </a:t>
            </a:r>
            <a:r>
              <a:rPr spc="-140" dirty="0"/>
              <a:t>k</a:t>
            </a:r>
            <a:r>
              <a:rPr spc="-480" dirty="0"/>
              <a:t>e</a:t>
            </a:r>
            <a:r>
              <a:rPr spc="-340" dirty="0"/>
              <a:t>seha</a:t>
            </a:r>
            <a:r>
              <a:rPr spc="-220" dirty="0"/>
              <a:t>t</a:t>
            </a:r>
            <a:r>
              <a:rPr spc="-229" dirty="0"/>
              <a:t>a</a:t>
            </a:r>
            <a:r>
              <a:rPr spc="-250" dirty="0"/>
              <a:t>n</a:t>
            </a:r>
            <a:r>
              <a:rPr spc="-245" dirty="0"/>
              <a:t> </a:t>
            </a:r>
            <a:r>
              <a:rPr spc="-105" dirty="0"/>
              <a:t>y</a:t>
            </a:r>
            <a:r>
              <a:rPr spc="-380" dirty="0"/>
              <a:t>a</a:t>
            </a:r>
            <a:r>
              <a:rPr spc="-70" dirty="0"/>
              <a:t>n</a:t>
            </a:r>
            <a:r>
              <a:rPr spc="15" dirty="0"/>
              <a:t>g  </a:t>
            </a:r>
            <a:r>
              <a:rPr spc="-355" dirty="0"/>
              <a:t>s</a:t>
            </a:r>
            <a:r>
              <a:rPr spc="-455" dirty="0"/>
              <a:t>e</a:t>
            </a:r>
            <a:r>
              <a:rPr spc="35" dirty="0"/>
              <a:t>m</a:t>
            </a:r>
            <a:r>
              <a:rPr spc="-380" dirty="0"/>
              <a:t>a</a:t>
            </a:r>
            <a:r>
              <a:rPr spc="-145" dirty="0"/>
              <a:t>k</a:t>
            </a:r>
            <a:r>
              <a:rPr spc="-130" dirty="0"/>
              <a:t>in</a:t>
            </a:r>
            <a:r>
              <a:rPr spc="-245" dirty="0"/>
              <a:t> </a:t>
            </a:r>
            <a:r>
              <a:rPr spc="35" dirty="0"/>
              <a:t>m</a:t>
            </a:r>
            <a:r>
              <a:rPr spc="-470" dirty="0"/>
              <a:t>e</a:t>
            </a:r>
            <a:r>
              <a:rPr spc="-70" dirty="0"/>
              <a:t>n</a:t>
            </a:r>
            <a:r>
              <a:rPr spc="-95" dirty="0"/>
              <a:t>ing</a:t>
            </a:r>
            <a:r>
              <a:rPr spc="-105" dirty="0"/>
              <a:t>k</a:t>
            </a:r>
            <a:r>
              <a:rPr spc="-290" dirty="0"/>
              <a:t>at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20</a:t>
            </a:fld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765492" y="1883804"/>
            <a:ext cx="6856095" cy="3246755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75"/>
              </a:spcBef>
              <a:buClr>
                <a:srgbClr val="FFCC00"/>
              </a:buClr>
              <a:buSzPct val="75000"/>
              <a:buFont typeface="Wingdings"/>
              <a:buChar char=""/>
              <a:tabLst>
                <a:tab pos="355600" algn="l"/>
              </a:tabLst>
            </a:pPr>
            <a:r>
              <a:rPr sz="3200" u="heavy" spc="-6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Tingkat</a:t>
            </a:r>
            <a:r>
              <a:rPr sz="3200" u="heavy" spc="-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u="heavy" spc="-4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permintaan</a:t>
            </a:r>
            <a:endParaRPr sz="3200">
              <a:latin typeface="Times New Roman"/>
              <a:cs typeface="Times New Roman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780"/>
              </a:spcBef>
              <a:buSzPct val="71875"/>
              <a:buFont typeface="Lucida Sans Unicode"/>
              <a:buChar char="◇"/>
              <a:tabLst>
                <a:tab pos="771525" algn="l"/>
              </a:tabLst>
            </a:pPr>
            <a:r>
              <a:rPr sz="3200" spc="-90" dirty="0">
                <a:solidFill>
                  <a:srgbClr val="FFFFFF"/>
                </a:solidFill>
                <a:latin typeface="Times New Roman"/>
                <a:cs typeface="Times New Roman"/>
              </a:rPr>
              <a:t>Meningkatnya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u="heavy" spc="-5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kuantitas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penduduk 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30" dirty="0">
                <a:solidFill>
                  <a:srgbClr val="FFFFFF"/>
                </a:solidFill>
                <a:latin typeface="Times New Roman"/>
                <a:cs typeface="Times New Roman"/>
              </a:rPr>
              <a:t>yang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60" dirty="0">
                <a:solidFill>
                  <a:srgbClr val="FFFFFF"/>
                </a:solidFill>
                <a:latin typeface="Times New Roman"/>
                <a:cs typeface="Times New Roman"/>
              </a:rPr>
              <a:t>memerlukan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85" dirty="0">
                <a:solidFill>
                  <a:srgbClr val="FFFFFF"/>
                </a:solidFill>
                <a:latin typeface="Times New Roman"/>
                <a:cs typeface="Times New Roman"/>
              </a:rPr>
              <a:t>pelayanan</a:t>
            </a:r>
            <a:r>
              <a:rPr sz="32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5" dirty="0">
                <a:solidFill>
                  <a:srgbClr val="FFFFFF"/>
                </a:solidFill>
                <a:latin typeface="Times New Roman"/>
                <a:cs typeface="Times New Roman"/>
              </a:rPr>
              <a:t>kesehatan</a:t>
            </a:r>
            <a:endParaRPr sz="3200">
              <a:latin typeface="Times New Roman"/>
              <a:cs typeface="Times New Roman"/>
            </a:endParaRPr>
          </a:p>
          <a:p>
            <a:pPr marL="756285" marR="903605" lvl="1" indent="-287020">
              <a:lnSpc>
                <a:spcPct val="100000"/>
              </a:lnSpc>
              <a:spcBef>
                <a:spcPts val="765"/>
              </a:spcBef>
              <a:buSzPct val="71875"/>
              <a:buFont typeface="Lucida Sans Unicode"/>
              <a:buChar char="◇"/>
              <a:tabLst>
                <a:tab pos="771525" algn="l"/>
              </a:tabLst>
            </a:pPr>
            <a:r>
              <a:rPr sz="3200" spc="-90" dirty="0">
                <a:solidFill>
                  <a:srgbClr val="FFFFFF"/>
                </a:solidFill>
                <a:latin typeface="Times New Roman"/>
                <a:cs typeface="Times New Roman"/>
              </a:rPr>
              <a:t>Meningkatnya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u="heavy" spc="-9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kualitas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penduduk </a:t>
            </a:r>
            <a:r>
              <a:rPr sz="3200" spc="-7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30" dirty="0">
                <a:solidFill>
                  <a:srgbClr val="FFFFFF"/>
                </a:solidFill>
                <a:latin typeface="Times New Roman"/>
                <a:cs typeface="Times New Roman"/>
              </a:rPr>
              <a:t>yang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membutuhkan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90" dirty="0">
                <a:solidFill>
                  <a:srgbClr val="FFFFFF"/>
                </a:solidFill>
                <a:latin typeface="Times New Roman"/>
                <a:cs typeface="Times New Roman"/>
              </a:rPr>
              <a:t>pelayanan </a:t>
            </a:r>
            <a:r>
              <a:rPr sz="32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5" dirty="0">
                <a:solidFill>
                  <a:srgbClr val="FFFFFF"/>
                </a:solidFill>
                <a:latin typeface="Times New Roman"/>
                <a:cs typeface="Times New Roman"/>
              </a:rPr>
              <a:t>kesehatan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30" dirty="0">
                <a:solidFill>
                  <a:srgbClr val="FFFFFF"/>
                </a:solidFill>
                <a:latin typeface="Times New Roman"/>
                <a:cs typeface="Times New Roman"/>
              </a:rPr>
              <a:t>yang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65" dirty="0">
                <a:solidFill>
                  <a:srgbClr val="FFFFFF"/>
                </a:solidFill>
                <a:latin typeface="Times New Roman"/>
                <a:cs typeface="Times New Roman"/>
              </a:rPr>
              <a:t>lebih</a:t>
            </a:r>
            <a:r>
              <a:rPr sz="32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85" dirty="0">
                <a:solidFill>
                  <a:srgbClr val="FFFFFF"/>
                </a:solidFill>
                <a:latin typeface="Times New Roman"/>
                <a:cs typeface="Times New Roman"/>
              </a:rPr>
              <a:t>baik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3200" y="276859"/>
            <a:ext cx="1258570" cy="1598930"/>
            <a:chOff x="203200" y="276859"/>
            <a:chExt cx="1258570" cy="15989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9919" y="335279"/>
              <a:ext cx="831595" cy="76034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3140" y="647700"/>
              <a:ext cx="107619" cy="133096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2113279" y="355600"/>
            <a:ext cx="5888355" cy="1608455"/>
            <a:chOff x="2113279" y="355600"/>
            <a:chExt cx="5888355" cy="160845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13279" y="355600"/>
              <a:ext cx="5887974" cy="112039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06979" y="843280"/>
              <a:ext cx="4846574" cy="1120394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416810" y="448881"/>
            <a:ext cx="4991735" cy="1123950"/>
          </a:xfrm>
          <a:prstGeom prst="rect">
            <a:avLst/>
          </a:prstGeom>
        </p:spPr>
        <p:txBody>
          <a:bodyPr vert="horz" wrap="square" lIns="0" tIns="130810" rIns="0" bIns="0" rtlCol="0">
            <a:spAutoFit/>
          </a:bodyPr>
          <a:lstStyle/>
          <a:p>
            <a:pPr marL="406400" marR="5080" indent="-394335">
              <a:lnSpc>
                <a:spcPts val="3840"/>
              </a:lnSpc>
              <a:spcBef>
                <a:spcPts val="1030"/>
              </a:spcBef>
            </a:pPr>
            <a:r>
              <a:rPr spc="-580" dirty="0"/>
              <a:t>e</a:t>
            </a:r>
            <a:r>
              <a:rPr spc="-370" dirty="0"/>
              <a:t>.</a:t>
            </a:r>
            <a:r>
              <a:rPr spc="-180" dirty="0"/>
              <a:t> </a:t>
            </a:r>
            <a:r>
              <a:rPr spc="-229" dirty="0"/>
              <a:t>B</a:t>
            </a:r>
            <a:r>
              <a:rPr spc="-200" dirty="0"/>
              <a:t>i</a:t>
            </a:r>
            <a:r>
              <a:rPr spc="-335" dirty="0"/>
              <a:t>a</a:t>
            </a:r>
            <a:r>
              <a:rPr spc="-254" dirty="0"/>
              <a:t>ya</a:t>
            </a:r>
            <a:r>
              <a:rPr spc="-225" dirty="0"/>
              <a:t> </a:t>
            </a:r>
            <a:r>
              <a:rPr spc="-140" dirty="0"/>
              <a:t>k</a:t>
            </a:r>
            <a:r>
              <a:rPr spc="-480" dirty="0"/>
              <a:t>e</a:t>
            </a:r>
            <a:r>
              <a:rPr spc="-340" dirty="0"/>
              <a:t>seha</a:t>
            </a:r>
            <a:r>
              <a:rPr spc="-220" dirty="0"/>
              <a:t>t</a:t>
            </a:r>
            <a:r>
              <a:rPr spc="-229" dirty="0"/>
              <a:t>a</a:t>
            </a:r>
            <a:r>
              <a:rPr spc="-250" dirty="0"/>
              <a:t>n</a:t>
            </a:r>
            <a:r>
              <a:rPr spc="-245" dirty="0"/>
              <a:t> </a:t>
            </a:r>
            <a:r>
              <a:rPr spc="-105" dirty="0"/>
              <a:t>y</a:t>
            </a:r>
            <a:r>
              <a:rPr spc="-380" dirty="0"/>
              <a:t>a</a:t>
            </a:r>
            <a:r>
              <a:rPr spc="-70" dirty="0"/>
              <a:t>n</a:t>
            </a:r>
            <a:r>
              <a:rPr spc="15" dirty="0"/>
              <a:t>g  </a:t>
            </a:r>
            <a:r>
              <a:rPr spc="-355" dirty="0"/>
              <a:t>s</a:t>
            </a:r>
            <a:r>
              <a:rPr spc="-455" dirty="0"/>
              <a:t>e</a:t>
            </a:r>
            <a:r>
              <a:rPr spc="35" dirty="0"/>
              <a:t>m</a:t>
            </a:r>
            <a:r>
              <a:rPr spc="-380" dirty="0"/>
              <a:t>a</a:t>
            </a:r>
            <a:r>
              <a:rPr spc="-145" dirty="0"/>
              <a:t>k</a:t>
            </a:r>
            <a:r>
              <a:rPr spc="-130" dirty="0"/>
              <a:t>in</a:t>
            </a:r>
            <a:r>
              <a:rPr spc="-245" dirty="0"/>
              <a:t> </a:t>
            </a:r>
            <a:r>
              <a:rPr spc="35" dirty="0"/>
              <a:t>m</a:t>
            </a:r>
            <a:r>
              <a:rPr spc="-470" dirty="0"/>
              <a:t>e</a:t>
            </a:r>
            <a:r>
              <a:rPr spc="-70" dirty="0"/>
              <a:t>n</a:t>
            </a:r>
            <a:r>
              <a:rPr spc="-95" dirty="0"/>
              <a:t>ing</a:t>
            </a:r>
            <a:r>
              <a:rPr spc="-105" dirty="0"/>
              <a:t>k</a:t>
            </a:r>
            <a:r>
              <a:rPr spc="-290" dirty="0"/>
              <a:t>at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21</a:t>
            </a:fld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765492" y="1882646"/>
            <a:ext cx="5483225" cy="4091304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85"/>
              </a:spcBef>
              <a:buClr>
                <a:srgbClr val="FFCC00"/>
              </a:buClr>
              <a:buSzPct val="75000"/>
              <a:buFont typeface="Wingdings"/>
              <a:buChar char=""/>
              <a:tabLst>
                <a:tab pos="355600" algn="l"/>
              </a:tabLst>
            </a:pPr>
            <a:r>
              <a:rPr sz="3200" u="heavy" spc="-6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Kemajuan</a:t>
            </a:r>
            <a:r>
              <a:rPr sz="3200" u="heavy" spc="-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u="heavy" spc="-9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ilmu</a:t>
            </a:r>
            <a:r>
              <a:rPr sz="3200" u="heavy" spc="-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u="heavy" spc="-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dan</a:t>
            </a:r>
            <a:r>
              <a:rPr sz="3200" u="heavy" spc="-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u="heavy" spc="-5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teknologi</a:t>
            </a:r>
            <a:endParaRPr sz="3200">
              <a:latin typeface="Times New Roman"/>
              <a:cs typeface="Times New Roman"/>
            </a:endParaRPr>
          </a:p>
          <a:p>
            <a:pPr marL="756285" marR="187960" lvl="1" indent="-287020">
              <a:lnSpc>
                <a:spcPct val="100000"/>
              </a:lnSpc>
              <a:spcBef>
                <a:spcPts val="740"/>
              </a:spcBef>
              <a:buSzPct val="71666"/>
              <a:buFont typeface="Lucida Sans Unicode"/>
              <a:buChar char="◇"/>
              <a:tabLst>
                <a:tab pos="756920" algn="l"/>
              </a:tabLst>
            </a:pPr>
            <a:r>
              <a:rPr sz="3000" spc="-85" dirty="0">
                <a:solidFill>
                  <a:srgbClr val="FFFFFF"/>
                </a:solidFill>
                <a:latin typeface="Times New Roman"/>
                <a:cs typeface="Times New Roman"/>
              </a:rPr>
              <a:t>Pelayanan</a:t>
            </a:r>
            <a:r>
              <a:rPr sz="30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55" dirty="0">
                <a:solidFill>
                  <a:srgbClr val="FFFFFF"/>
                </a:solidFill>
                <a:latin typeface="Times New Roman"/>
                <a:cs typeface="Times New Roman"/>
              </a:rPr>
              <a:t>kesehatan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70" dirty="0">
                <a:solidFill>
                  <a:srgbClr val="FFFFFF"/>
                </a:solidFill>
                <a:latin typeface="Times New Roman"/>
                <a:cs typeface="Times New Roman"/>
              </a:rPr>
              <a:t>semakin </a:t>
            </a:r>
            <a:r>
              <a:rPr sz="30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85" dirty="0">
                <a:solidFill>
                  <a:srgbClr val="FFFFFF"/>
                </a:solidFill>
                <a:latin typeface="Times New Roman"/>
                <a:cs typeface="Times New Roman"/>
              </a:rPr>
              <a:t>banyak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65" dirty="0">
                <a:solidFill>
                  <a:srgbClr val="FFFFFF"/>
                </a:solidFill>
                <a:latin typeface="Times New Roman"/>
                <a:cs typeface="Times New Roman"/>
              </a:rPr>
              <a:t>menggunakan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70" dirty="0">
                <a:solidFill>
                  <a:srgbClr val="FFFFFF"/>
                </a:solidFill>
                <a:latin typeface="Times New Roman"/>
                <a:cs typeface="Times New Roman"/>
              </a:rPr>
              <a:t>berbagai </a:t>
            </a:r>
            <a:r>
              <a:rPr sz="3000" spc="-7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55" dirty="0">
                <a:solidFill>
                  <a:srgbClr val="FFFFFF"/>
                </a:solidFill>
                <a:latin typeface="Times New Roman"/>
                <a:cs typeface="Times New Roman"/>
              </a:rPr>
              <a:t>peralatan</a:t>
            </a:r>
            <a:r>
              <a:rPr sz="30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modern</a:t>
            </a:r>
            <a:r>
              <a:rPr sz="30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30" dirty="0">
                <a:solidFill>
                  <a:srgbClr val="FFFFFF"/>
                </a:solidFill>
                <a:latin typeface="Times New Roman"/>
                <a:cs typeface="Times New Roman"/>
              </a:rPr>
              <a:t>dan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90" dirty="0">
                <a:solidFill>
                  <a:srgbClr val="FFFFFF"/>
                </a:solidFill>
                <a:latin typeface="Times New Roman"/>
                <a:cs typeface="Times New Roman"/>
              </a:rPr>
              <a:t>canggih</a:t>
            </a:r>
            <a:endParaRPr sz="3000">
              <a:latin typeface="Times New Roman"/>
              <a:cs typeface="Times New Roman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725"/>
              </a:spcBef>
              <a:buSzPct val="71666"/>
              <a:buFont typeface="Lucida Sans Unicode"/>
              <a:buChar char="◇"/>
              <a:tabLst>
                <a:tab pos="756920" algn="l"/>
              </a:tabLst>
            </a:pP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Berkontribusi</a:t>
            </a:r>
            <a:r>
              <a:rPr sz="30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65" dirty="0">
                <a:solidFill>
                  <a:srgbClr val="FFFFFF"/>
                </a:solidFill>
                <a:latin typeface="Times New Roman"/>
                <a:cs typeface="Times New Roman"/>
              </a:rPr>
              <a:t>kurang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65" dirty="0">
                <a:solidFill>
                  <a:srgbClr val="FFFFFF"/>
                </a:solidFill>
                <a:latin typeface="Times New Roman"/>
                <a:cs typeface="Times New Roman"/>
              </a:rPr>
              <a:t>lebih</a:t>
            </a:r>
            <a:r>
              <a:rPr sz="30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80" dirty="0">
                <a:solidFill>
                  <a:srgbClr val="FFFFFF"/>
                </a:solidFill>
                <a:latin typeface="Times New Roman"/>
                <a:cs typeface="Times New Roman"/>
              </a:rPr>
              <a:t>31% </a:t>
            </a:r>
            <a:r>
              <a:rPr sz="3000" spc="-7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65" dirty="0">
                <a:solidFill>
                  <a:srgbClr val="FFFFFF"/>
                </a:solidFill>
                <a:latin typeface="Times New Roman"/>
                <a:cs typeface="Times New Roman"/>
              </a:rPr>
              <a:t>dari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30" dirty="0">
                <a:solidFill>
                  <a:srgbClr val="FFFFFF"/>
                </a:solidFill>
                <a:latin typeface="Times New Roman"/>
                <a:cs typeface="Times New Roman"/>
              </a:rPr>
              <a:t>total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80" dirty="0">
                <a:solidFill>
                  <a:srgbClr val="FFFFFF"/>
                </a:solidFill>
                <a:latin typeface="Times New Roman"/>
                <a:cs typeface="Times New Roman"/>
              </a:rPr>
              <a:t>kenaikan</a:t>
            </a:r>
            <a:r>
              <a:rPr sz="30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75" dirty="0">
                <a:solidFill>
                  <a:srgbClr val="FFFFFF"/>
                </a:solidFill>
                <a:latin typeface="Times New Roman"/>
                <a:cs typeface="Times New Roman"/>
              </a:rPr>
              <a:t>harga</a:t>
            </a:r>
            <a:endParaRPr sz="3000">
              <a:latin typeface="Times New Roman"/>
              <a:cs typeface="Times New Roman"/>
            </a:endParaRPr>
          </a:p>
          <a:p>
            <a:pPr marL="756285" marR="864235" lvl="1" indent="-287020">
              <a:lnSpc>
                <a:spcPct val="100000"/>
              </a:lnSpc>
              <a:spcBef>
                <a:spcPts val="725"/>
              </a:spcBef>
              <a:buSzPct val="71666"/>
              <a:buFont typeface="Lucida Sans Unicode"/>
              <a:buChar char="◇"/>
              <a:tabLst>
                <a:tab pos="756920" algn="l"/>
              </a:tabLst>
            </a:pPr>
            <a:r>
              <a:rPr sz="3000" spc="-45" dirty="0">
                <a:solidFill>
                  <a:srgbClr val="FFFFFF"/>
                </a:solidFill>
                <a:latin typeface="Times New Roman"/>
                <a:cs typeface="Times New Roman"/>
              </a:rPr>
              <a:t>Berhubungan</a:t>
            </a:r>
            <a:r>
              <a:rPr sz="30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20" dirty="0">
                <a:solidFill>
                  <a:srgbClr val="FFFFFF"/>
                </a:solidFill>
                <a:latin typeface="Times New Roman"/>
                <a:cs typeface="Times New Roman"/>
              </a:rPr>
              <a:t>juga</a:t>
            </a:r>
            <a:r>
              <a:rPr sz="30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dengan </a:t>
            </a:r>
            <a:r>
              <a:rPr sz="3000" spc="-7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45" dirty="0">
                <a:solidFill>
                  <a:srgbClr val="FFFFFF"/>
                </a:solidFill>
                <a:latin typeface="Times New Roman"/>
                <a:cs typeface="Times New Roman"/>
              </a:rPr>
              <a:t>tindakan</a:t>
            </a:r>
            <a:r>
              <a:rPr sz="30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75" dirty="0">
                <a:solidFill>
                  <a:srgbClr val="FFFFFF"/>
                </a:solidFill>
                <a:latin typeface="Times New Roman"/>
                <a:cs typeface="Times New Roman"/>
              </a:rPr>
              <a:t>rehabilitasi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3200" y="276859"/>
            <a:ext cx="1258570" cy="1598930"/>
            <a:chOff x="203200" y="276859"/>
            <a:chExt cx="1258570" cy="15989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9919" y="335279"/>
              <a:ext cx="831595" cy="76034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3140" y="647700"/>
              <a:ext cx="107619" cy="133096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2113279" y="355600"/>
            <a:ext cx="5888355" cy="1608455"/>
            <a:chOff x="2113279" y="355600"/>
            <a:chExt cx="5888355" cy="160845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13279" y="355600"/>
              <a:ext cx="5887974" cy="112039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06979" y="843280"/>
              <a:ext cx="4846574" cy="1120394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416810" y="448881"/>
            <a:ext cx="4991735" cy="1123950"/>
          </a:xfrm>
          <a:prstGeom prst="rect">
            <a:avLst/>
          </a:prstGeom>
        </p:spPr>
        <p:txBody>
          <a:bodyPr vert="horz" wrap="square" lIns="0" tIns="130810" rIns="0" bIns="0" rtlCol="0">
            <a:spAutoFit/>
          </a:bodyPr>
          <a:lstStyle/>
          <a:p>
            <a:pPr marL="406400" marR="5080" indent="-394335">
              <a:lnSpc>
                <a:spcPts val="3840"/>
              </a:lnSpc>
              <a:spcBef>
                <a:spcPts val="1030"/>
              </a:spcBef>
            </a:pPr>
            <a:r>
              <a:rPr spc="-580" dirty="0"/>
              <a:t>e</a:t>
            </a:r>
            <a:r>
              <a:rPr spc="-370" dirty="0"/>
              <a:t>.</a:t>
            </a:r>
            <a:r>
              <a:rPr spc="-180" dirty="0"/>
              <a:t> </a:t>
            </a:r>
            <a:r>
              <a:rPr spc="-229" dirty="0"/>
              <a:t>B</a:t>
            </a:r>
            <a:r>
              <a:rPr spc="-200" dirty="0"/>
              <a:t>i</a:t>
            </a:r>
            <a:r>
              <a:rPr spc="-335" dirty="0"/>
              <a:t>a</a:t>
            </a:r>
            <a:r>
              <a:rPr spc="-254" dirty="0"/>
              <a:t>ya</a:t>
            </a:r>
            <a:r>
              <a:rPr spc="-225" dirty="0"/>
              <a:t> </a:t>
            </a:r>
            <a:r>
              <a:rPr spc="-140" dirty="0"/>
              <a:t>k</a:t>
            </a:r>
            <a:r>
              <a:rPr spc="-480" dirty="0"/>
              <a:t>e</a:t>
            </a:r>
            <a:r>
              <a:rPr spc="-340" dirty="0"/>
              <a:t>seha</a:t>
            </a:r>
            <a:r>
              <a:rPr spc="-220" dirty="0"/>
              <a:t>t</a:t>
            </a:r>
            <a:r>
              <a:rPr spc="-229" dirty="0"/>
              <a:t>a</a:t>
            </a:r>
            <a:r>
              <a:rPr spc="-250" dirty="0"/>
              <a:t>n</a:t>
            </a:r>
            <a:r>
              <a:rPr spc="-245" dirty="0"/>
              <a:t> </a:t>
            </a:r>
            <a:r>
              <a:rPr spc="-105" dirty="0"/>
              <a:t>y</a:t>
            </a:r>
            <a:r>
              <a:rPr spc="-380" dirty="0"/>
              <a:t>a</a:t>
            </a:r>
            <a:r>
              <a:rPr spc="-70" dirty="0"/>
              <a:t>n</a:t>
            </a:r>
            <a:r>
              <a:rPr spc="15" dirty="0"/>
              <a:t>g  </a:t>
            </a:r>
            <a:r>
              <a:rPr spc="-355" dirty="0"/>
              <a:t>s</a:t>
            </a:r>
            <a:r>
              <a:rPr spc="-455" dirty="0"/>
              <a:t>e</a:t>
            </a:r>
            <a:r>
              <a:rPr spc="35" dirty="0"/>
              <a:t>m</a:t>
            </a:r>
            <a:r>
              <a:rPr spc="-380" dirty="0"/>
              <a:t>a</a:t>
            </a:r>
            <a:r>
              <a:rPr spc="-145" dirty="0"/>
              <a:t>k</a:t>
            </a:r>
            <a:r>
              <a:rPr spc="-130" dirty="0"/>
              <a:t>in</a:t>
            </a:r>
            <a:r>
              <a:rPr spc="-245" dirty="0"/>
              <a:t> </a:t>
            </a:r>
            <a:r>
              <a:rPr spc="35" dirty="0"/>
              <a:t>m</a:t>
            </a:r>
            <a:r>
              <a:rPr spc="-470" dirty="0"/>
              <a:t>e</a:t>
            </a:r>
            <a:r>
              <a:rPr spc="-70" dirty="0"/>
              <a:t>n</a:t>
            </a:r>
            <a:r>
              <a:rPr spc="-95" dirty="0"/>
              <a:t>ing</a:t>
            </a:r>
            <a:r>
              <a:rPr spc="-105" dirty="0"/>
              <a:t>k</a:t>
            </a:r>
            <a:r>
              <a:rPr spc="-290" dirty="0"/>
              <a:t>at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22</a:t>
            </a:fld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765492" y="1891385"/>
            <a:ext cx="6490970" cy="241363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75"/>
              </a:spcBef>
              <a:buClr>
                <a:srgbClr val="FFCC00"/>
              </a:buClr>
              <a:buSzPct val="75000"/>
              <a:buFont typeface="Wingdings"/>
              <a:buChar char=""/>
              <a:tabLst>
                <a:tab pos="355600" algn="l"/>
              </a:tabLst>
            </a:pPr>
            <a:r>
              <a:rPr sz="3200" u="heavy" spc="-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Perubahan</a:t>
            </a:r>
            <a:r>
              <a:rPr sz="3200" u="heavy" spc="-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u="heavy" spc="-5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pola</a:t>
            </a:r>
            <a:r>
              <a:rPr sz="3200" u="heavy" spc="-4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u="heavy" spc="-8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penyakit</a:t>
            </a:r>
            <a:endParaRPr sz="3200">
              <a:latin typeface="Times New Roman"/>
              <a:cs typeface="Times New Roman"/>
            </a:endParaRPr>
          </a:p>
          <a:p>
            <a:pPr marL="756285" marR="5080" lvl="1" indent="-287020">
              <a:lnSpc>
                <a:spcPct val="89900"/>
              </a:lnSpc>
              <a:spcBef>
                <a:spcPts val="770"/>
              </a:spcBef>
              <a:buSzPct val="71875"/>
              <a:buFont typeface="Lucida Sans Unicode"/>
              <a:buChar char="◇"/>
              <a:tabLst>
                <a:tab pos="771525" algn="l"/>
              </a:tabLst>
            </a:pPr>
            <a:r>
              <a:rPr sz="3200" spc="-55" dirty="0">
                <a:solidFill>
                  <a:srgbClr val="FFFFFF"/>
                </a:solidFill>
                <a:latin typeface="Times New Roman"/>
                <a:cs typeface="Times New Roman"/>
              </a:rPr>
              <a:t>Pada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70" dirty="0">
                <a:solidFill>
                  <a:srgbClr val="FFFFFF"/>
                </a:solidFill>
                <a:latin typeface="Times New Roman"/>
                <a:cs typeface="Times New Roman"/>
              </a:rPr>
              <a:t>saat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95" dirty="0">
                <a:solidFill>
                  <a:srgbClr val="FFFFFF"/>
                </a:solidFill>
                <a:latin typeface="Times New Roman"/>
                <a:cs typeface="Times New Roman"/>
              </a:rPr>
              <a:t>ini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90" dirty="0">
                <a:solidFill>
                  <a:srgbClr val="FFFFFF"/>
                </a:solidFill>
                <a:latin typeface="Times New Roman"/>
                <a:cs typeface="Times New Roman"/>
              </a:rPr>
              <a:t>banyak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0" dirty="0">
                <a:solidFill>
                  <a:srgbClr val="FFFFFF"/>
                </a:solidFill>
                <a:latin typeface="Times New Roman"/>
                <a:cs typeface="Times New Roman"/>
              </a:rPr>
              <a:t>ditemukan </a:t>
            </a:r>
            <a:r>
              <a:rPr sz="32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75" dirty="0">
                <a:solidFill>
                  <a:srgbClr val="FFFFFF"/>
                </a:solidFill>
                <a:latin typeface="Times New Roman"/>
                <a:cs typeface="Times New Roman"/>
              </a:rPr>
              <a:t>penyakit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5" dirty="0">
                <a:solidFill>
                  <a:srgbClr val="FFFFFF"/>
                </a:solidFill>
                <a:latin typeface="Times New Roman"/>
                <a:cs typeface="Times New Roman"/>
              </a:rPr>
              <a:t>kronis,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30" dirty="0">
                <a:solidFill>
                  <a:srgbClr val="FFFFFF"/>
                </a:solidFill>
                <a:latin typeface="Times New Roman"/>
                <a:cs typeface="Times New Roman"/>
              </a:rPr>
              <a:t>yang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membutuhkan </a:t>
            </a:r>
            <a:r>
              <a:rPr sz="3200" spc="-7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60" dirty="0">
                <a:solidFill>
                  <a:srgbClr val="FFFFFF"/>
                </a:solidFill>
                <a:latin typeface="Times New Roman"/>
                <a:cs typeface="Times New Roman"/>
              </a:rPr>
              <a:t>perawatan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dan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40" dirty="0">
                <a:solidFill>
                  <a:srgbClr val="FFFFFF"/>
                </a:solidFill>
                <a:latin typeface="Times New Roman"/>
                <a:cs typeface="Times New Roman"/>
              </a:rPr>
              <a:t>penyembuhan</a:t>
            </a:r>
            <a:endParaRPr sz="3200">
              <a:latin typeface="Times New Roman"/>
              <a:cs typeface="Times New Roman"/>
            </a:endParaRPr>
          </a:p>
          <a:p>
            <a:pPr marL="756285">
              <a:lnSpc>
                <a:spcPts val="3465"/>
              </a:lnSpc>
            </a:pPr>
            <a:r>
              <a:rPr sz="3200" spc="-130" dirty="0">
                <a:solidFill>
                  <a:srgbClr val="FFFFFF"/>
                </a:solidFill>
                <a:latin typeface="Times New Roman"/>
                <a:cs typeface="Times New Roman"/>
              </a:rPr>
              <a:t>yang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65" dirty="0">
                <a:solidFill>
                  <a:srgbClr val="FFFFFF"/>
                </a:solidFill>
                <a:latin typeface="Times New Roman"/>
                <a:cs typeface="Times New Roman"/>
              </a:rPr>
              <a:t>lebih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80" dirty="0">
                <a:solidFill>
                  <a:srgbClr val="FFFFFF"/>
                </a:solidFill>
                <a:latin typeface="Times New Roman"/>
                <a:cs typeface="Times New Roman"/>
              </a:rPr>
              <a:t>mahal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dan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65" dirty="0">
                <a:solidFill>
                  <a:srgbClr val="FFFFFF"/>
                </a:solidFill>
                <a:latin typeface="Times New Roman"/>
                <a:cs typeface="Times New Roman"/>
              </a:rPr>
              <a:t>lebih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05" dirty="0">
                <a:solidFill>
                  <a:srgbClr val="FFFFFF"/>
                </a:solidFill>
                <a:latin typeface="Times New Roman"/>
                <a:cs typeface="Times New Roman"/>
              </a:rPr>
              <a:t>lama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3200" y="276859"/>
            <a:ext cx="1258570" cy="1598930"/>
            <a:chOff x="203200" y="276859"/>
            <a:chExt cx="1258570" cy="15989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9919" y="335279"/>
              <a:ext cx="831595" cy="76034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3140" y="647700"/>
              <a:ext cx="107619" cy="133096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2113279" y="355600"/>
            <a:ext cx="5888355" cy="1608455"/>
            <a:chOff x="2113279" y="355600"/>
            <a:chExt cx="5888355" cy="160845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13279" y="355600"/>
              <a:ext cx="5887974" cy="112039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06979" y="843280"/>
              <a:ext cx="4846574" cy="1120394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416810" y="448881"/>
            <a:ext cx="4991735" cy="1123950"/>
          </a:xfrm>
          <a:prstGeom prst="rect">
            <a:avLst/>
          </a:prstGeom>
        </p:spPr>
        <p:txBody>
          <a:bodyPr vert="horz" wrap="square" lIns="0" tIns="130810" rIns="0" bIns="0" rtlCol="0">
            <a:spAutoFit/>
          </a:bodyPr>
          <a:lstStyle/>
          <a:p>
            <a:pPr marL="406400" marR="5080" indent="-394335">
              <a:lnSpc>
                <a:spcPts val="3840"/>
              </a:lnSpc>
              <a:spcBef>
                <a:spcPts val="1030"/>
              </a:spcBef>
            </a:pPr>
            <a:r>
              <a:rPr spc="-580" dirty="0"/>
              <a:t>e</a:t>
            </a:r>
            <a:r>
              <a:rPr spc="-370" dirty="0"/>
              <a:t>.</a:t>
            </a:r>
            <a:r>
              <a:rPr spc="-180" dirty="0"/>
              <a:t> </a:t>
            </a:r>
            <a:r>
              <a:rPr spc="-229" dirty="0"/>
              <a:t>B</a:t>
            </a:r>
            <a:r>
              <a:rPr spc="-200" dirty="0"/>
              <a:t>i</a:t>
            </a:r>
            <a:r>
              <a:rPr spc="-335" dirty="0"/>
              <a:t>a</a:t>
            </a:r>
            <a:r>
              <a:rPr spc="-254" dirty="0"/>
              <a:t>ya</a:t>
            </a:r>
            <a:r>
              <a:rPr spc="-225" dirty="0"/>
              <a:t> </a:t>
            </a:r>
            <a:r>
              <a:rPr spc="-140" dirty="0"/>
              <a:t>k</a:t>
            </a:r>
            <a:r>
              <a:rPr spc="-480" dirty="0"/>
              <a:t>e</a:t>
            </a:r>
            <a:r>
              <a:rPr spc="-340" dirty="0"/>
              <a:t>seha</a:t>
            </a:r>
            <a:r>
              <a:rPr spc="-220" dirty="0"/>
              <a:t>t</a:t>
            </a:r>
            <a:r>
              <a:rPr spc="-229" dirty="0"/>
              <a:t>a</a:t>
            </a:r>
            <a:r>
              <a:rPr spc="-250" dirty="0"/>
              <a:t>n</a:t>
            </a:r>
            <a:r>
              <a:rPr spc="-245" dirty="0"/>
              <a:t> </a:t>
            </a:r>
            <a:r>
              <a:rPr spc="-105" dirty="0"/>
              <a:t>y</a:t>
            </a:r>
            <a:r>
              <a:rPr spc="-380" dirty="0"/>
              <a:t>a</a:t>
            </a:r>
            <a:r>
              <a:rPr spc="-70" dirty="0"/>
              <a:t>n</a:t>
            </a:r>
            <a:r>
              <a:rPr spc="15" dirty="0"/>
              <a:t>g  </a:t>
            </a:r>
            <a:r>
              <a:rPr spc="-355" dirty="0"/>
              <a:t>s</a:t>
            </a:r>
            <a:r>
              <a:rPr spc="-455" dirty="0"/>
              <a:t>e</a:t>
            </a:r>
            <a:r>
              <a:rPr spc="35" dirty="0"/>
              <a:t>m</a:t>
            </a:r>
            <a:r>
              <a:rPr spc="-380" dirty="0"/>
              <a:t>a</a:t>
            </a:r>
            <a:r>
              <a:rPr spc="-145" dirty="0"/>
              <a:t>k</a:t>
            </a:r>
            <a:r>
              <a:rPr spc="-130" dirty="0"/>
              <a:t>in</a:t>
            </a:r>
            <a:r>
              <a:rPr spc="-245" dirty="0"/>
              <a:t> </a:t>
            </a:r>
            <a:r>
              <a:rPr spc="35" dirty="0"/>
              <a:t>m</a:t>
            </a:r>
            <a:r>
              <a:rPr spc="-470" dirty="0"/>
              <a:t>e</a:t>
            </a:r>
            <a:r>
              <a:rPr spc="-70" dirty="0"/>
              <a:t>n</a:t>
            </a:r>
            <a:r>
              <a:rPr spc="-95" dirty="0"/>
              <a:t>ing</a:t>
            </a:r>
            <a:r>
              <a:rPr spc="-105" dirty="0"/>
              <a:t>k</a:t>
            </a:r>
            <a:r>
              <a:rPr spc="-290" dirty="0"/>
              <a:t>at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23</a:t>
            </a:fld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765492" y="1882646"/>
            <a:ext cx="7035800" cy="3085465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85"/>
              </a:spcBef>
              <a:buClr>
                <a:srgbClr val="FFCC00"/>
              </a:buClr>
              <a:buSzPct val="75000"/>
              <a:buFont typeface="Wingdings"/>
              <a:buChar char=""/>
              <a:tabLst>
                <a:tab pos="355600" algn="l"/>
              </a:tabLst>
            </a:pPr>
            <a:r>
              <a:rPr sz="3200" u="heavy" spc="-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Perubahan</a:t>
            </a:r>
            <a:r>
              <a:rPr sz="3200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u="heavy" spc="-5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pola</a:t>
            </a:r>
            <a:r>
              <a:rPr sz="3200" u="heavy" spc="-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u="heavy" spc="-3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hubungan</a:t>
            </a:r>
            <a:r>
              <a:rPr sz="32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u="heavy" spc="-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dokter</a:t>
            </a:r>
            <a:r>
              <a:rPr sz="3200" u="heavy" spc="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–</a:t>
            </a:r>
            <a:r>
              <a:rPr sz="3200" u="heavy" spc="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u="heavy" spc="-7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pasien</a:t>
            </a:r>
            <a:endParaRPr sz="3200">
              <a:latin typeface="Times New Roman"/>
              <a:cs typeface="Times New Roman"/>
            </a:endParaRPr>
          </a:p>
          <a:p>
            <a:pPr marL="756285" marR="189230" lvl="1" indent="-287020">
              <a:lnSpc>
                <a:spcPct val="100000"/>
              </a:lnSpc>
              <a:spcBef>
                <a:spcPts val="740"/>
              </a:spcBef>
              <a:buSzPct val="71666"/>
              <a:buFont typeface="Lucida Sans Unicode"/>
              <a:buChar char="◇"/>
              <a:tabLst>
                <a:tab pos="756920" algn="l"/>
              </a:tabLst>
            </a:pPr>
            <a:r>
              <a:rPr sz="3000" spc="-20" dirty="0">
                <a:solidFill>
                  <a:srgbClr val="FFFFFF"/>
                </a:solidFill>
                <a:latin typeface="Times New Roman"/>
                <a:cs typeface="Times New Roman"/>
              </a:rPr>
              <a:t>Hubungan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25" dirty="0">
                <a:solidFill>
                  <a:srgbClr val="FFFFFF"/>
                </a:solidFill>
                <a:latin typeface="Times New Roman"/>
                <a:cs typeface="Times New Roman"/>
              </a:rPr>
              <a:t>yang</a:t>
            </a:r>
            <a:r>
              <a:rPr sz="30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80" dirty="0">
                <a:solidFill>
                  <a:srgbClr val="FFFFFF"/>
                </a:solidFill>
                <a:latin typeface="Times New Roman"/>
                <a:cs typeface="Times New Roman"/>
              </a:rPr>
              <a:t>diwarnai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25" dirty="0">
                <a:solidFill>
                  <a:srgbClr val="FFFFFF"/>
                </a:solidFill>
                <a:latin typeface="Times New Roman"/>
                <a:cs typeface="Times New Roman"/>
              </a:rPr>
              <a:t>motif</a:t>
            </a:r>
            <a:r>
              <a:rPr sz="3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55" dirty="0">
                <a:solidFill>
                  <a:srgbClr val="FFFFFF"/>
                </a:solidFill>
                <a:latin typeface="Times New Roman"/>
                <a:cs typeface="Times New Roman"/>
              </a:rPr>
              <a:t>ekonomi; </a:t>
            </a:r>
            <a:r>
              <a:rPr sz="3000" spc="-7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0" dirty="0">
                <a:solidFill>
                  <a:srgbClr val="FFFFFF"/>
                </a:solidFill>
                <a:latin typeface="Times New Roman"/>
                <a:cs typeface="Times New Roman"/>
              </a:rPr>
              <a:t>Melakukan</a:t>
            </a:r>
            <a:r>
              <a:rPr sz="30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65" dirty="0">
                <a:solidFill>
                  <a:srgbClr val="FFFFFF"/>
                </a:solidFill>
                <a:latin typeface="Times New Roman"/>
                <a:cs typeface="Times New Roman"/>
              </a:rPr>
              <a:t>pemeriksaan</a:t>
            </a:r>
            <a:r>
              <a:rPr sz="30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25" dirty="0">
                <a:solidFill>
                  <a:srgbClr val="FFFFFF"/>
                </a:solidFill>
                <a:latin typeface="Times New Roman"/>
                <a:cs typeface="Times New Roman"/>
              </a:rPr>
              <a:t>yang</a:t>
            </a:r>
            <a:r>
              <a:rPr sz="30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berlebihan</a:t>
            </a:r>
            <a:endParaRPr sz="3000">
              <a:latin typeface="Times New Roman"/>
              <a:cs typeface="Times New Roman"/>
            </a:endParaRPr>
          </a:p>
          <a:p>
            <a:pPr marL="756285" marR="1109980" lvl="1" indent="-287020">
              <a:lnSpc>
                <a:spcPct val="100000"/>
              </a:lnSpc>
              <a:spcBef>
                <a:spcPts val="720"/>
              </a:spcBef>
              <a:buSzPct val="71666"/>
              <a:buFont typeface="Lucida Sans Unicode"/>
              <a:buChar char="◇"/>
              <a:tabLst>
                <a:tab pos="756920" algn="l"/>
              </a:tabLst>
            </a:pPr>
            <a:r>
              <a:rPr sz="3000" spc="-95" dirty="0">
                <a:solidFill>
                  <a:srgbClr val="FFFFFF"/>
                </a:solidFill>
                <a:latin typeface="Times New Roman"/>
                <a:cs typeface="Times New Roman"/>
              </a:rPr>
              <a:t>Adanya</a:t>
            </a:r>
            <a:r>
              <a:rPr sz="30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75" dirty="0">
                <a:solidFill>
                  <a:srgbClr val="FFFFFF"/>
                </a:solidFill>
                <a:latin typeface="Times New Roman"/>
                <a:cs typeface="Times New Roman"/>
              </a:rPr>
              <a:t>kesalahan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55" dirty="0">
                <a:solidFill>
                  <a:srgbClr val="FFFFFF"/>
                </a:solidFill>
                <a:latin typeface="Times New Roman"/>
                <a:cs typeface="Times New Roman"/>
              </a:rPr>
              <a:t>atau</a:t>
            </a:r>
            <a:r>
              <a:rPr sz="30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65" dirty="0">
                <a:solidFill>
                  <a:srgbClr val="FFFFFF"/>
                </a:solidFill>
                <a:latin typeface="Times New Roman"/>
                <a:cs typeface="Times New Roman"/>
              </a:rPr>
              <a:t>malpraktek, </a:t>
            </a:r>
            <a:r>
              <a:rPr sz="3000" spc="-7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25" dirty="0">
                <a:solidFill>
                  <a:srgbClr val="FFFFFF"/>
                </a:solidFill>
                <a:latin typeface="Times New Roman"/>
                <a:cs typeface="Times New Roman"/>
              </a:rPr>
              <a:t>yang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60" dirty="0">
                <a:solidFill>
                  <a:srgbClr val="FFFFFF"/>
                </a:solidFill>
                <a:latin typeface="Times New Roman"/>
                <a:cs typeface="Times New Roman"/>
              </a:rPr>
              <a:t>menyebabkan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80" dirty="0">
                <a:solidFill>
                  <a:srgbClr val="FFFFFF"/>
                </a:solidFill>
                <a:latin typeface="Times New Roman"/>
                <a:cs typeface="Times New Roman"/>
              </a:rPr>
              <a:t>terjadinya </a:t>
            </a:r>
            <a:r>
              <a:rPr sz="30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65" dirty="0">
                <a:solidFill>
                  <a:srgbClr val="FFFFFF"/>
                </a:solidFill>
                <a:latin typeface="Times New Roman"/>
                <a:cs typeface="Times New Roman"/>
              </a:rPr>
              <a:t>pemeriksaan</a:t>
            </a:r>
            <a:r>
              <a:rPr sz="30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25" dirty="0">
                <a:solidFill>
                  <a:srgbClr val="FFFFFF"/>
                </a:solidFill>
                <a:latin typeface="Times New Roman"/>
                <a:cs typeface="Times New Roman"/>
              </a:rPr>
              <a:t>yang</a:t>
            </a:r>
            <a:r>
              <a:rPr sz="30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65" dirty="0">
                <a:solidFill>
                  <a:srgbClr val="FFFFFF"/>
                </a:solidFill>
                <a:latin typeface="Times New Roman"/>
                <a:cs typeface="Times New Roman"/>
              </a:rPr>
              <a:t>berulang</a:t>
            </a:r>
            <a:r>
              <a:rPr sz="3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r>
              <a:rPr sz="30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90" dirty="0">
                <a:solidFill>
                  <a:srgbClr val="FFFFFF"/>
                </a:solidFill>
                <a:latin typeface="Times New Roman"/>
                <a:cs typeface="Times New Roman"/>
              </a:rPr>
              <a:t>ulang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3200" y="276859"/>
            <a:ext cx="1258570" cy="1598930"/>
            <a:chOff x="203200" y="276859"/>
            <a:chExt cx="1258570" cy="15989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9919" y="335279"/>
              <a:ext cx="831595" cy="76034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3140" y="647700"/>
              <a:ext cx="107619" cy="133096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2113279" y="355600"/>
            <a:ext cx="5888355" cy="1608455"/>
            <a:chOff x="2113279" y="355600"/>
            <a:chExt cx="5888355" cy="160845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13279" y="355600"/>
              <a:ext cx="5887974" cy="112039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06979" y="843280"/>
              <a:ext cx="4846574" cy="1120394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416810" y="448881"/>
            <a:ext cx="4991735" cy="1123950"/>
          </a:xfrm>
          <a:prstGeom prst="rect">
            <a:avLst/>
          </a:prstGeom>
        </p:spPr>
        <p:txBody>
          <a:bodyPr vert="horz" wrap="square" lIns="0" tIns="130810" rIns="0" bIns="0" rtlCol="0">
            <a:spAutoFit/>
          </a:bodyPr>
          <a:lstStyle/>
          <a:p>
            <a:pPr marL="406400" marR="5080" indent="-394335">
              <a:lnSpc>
                <a:spcPts val="3840"/>
              </a:lnSpc>
              <a:spcBef>
                <a:spcPts val="1030"/>
              </a:spcBef>
            </a:pPr>
            <a:r>
              <a:rPr spc="-580" dirty="0"/>
              <a:t>e</a:t>
            </a:r>
            <a:r>
              <a:rPr spc="-370" dirty="0"/>
              <a:t>.</a:t>
            </a:r>
            <a:r>
              <a:rPr spc="-180" dirty="0"/>
              <a:t> </a:t>
            </a:r>
            <a:r>
              <a:rPr spc="-229" dirty="0"/>
              <a:t>B</a:t>
            </a:r>
            <a:r>
              <a:rPr spc="-200" dirty="0"/>
              <a:t>i</a:t>
            </a:r>
            <a:r>
              <a:rPr spc="-335" dirty="0"/>
              <a:t>a</a:t>
            </a:r>
            <a:r>
              <a:rPr spc="-254" dirty="0"/>
              <a:t>ya</a:t>
            </a:r>
            <a:r>
              <a:rPr spc="-225" dirty="0"/>
              <a:t> </a:t>
            </a:r>
            <a:r>
              <a:rPr spc="-140" dirty="0"/>
              <a:t>k</a:t>
            </a:r>
            <a:r>
              <a:rPr spc="-480" dirty="0"/>
              <a:t>e</a:t>
            </a:r>
            <a:r>
              <a:rPr spc="-340" dirty="0"/>
              <a:t>seha</a:t>
            </a:r>
            <a:r>
              <a:rPr spc="-220" dirty="0"/>
              <a:t>t</a:t>
            </a:r>
            <a:r>
              <a:rPr spc="-229" dirty="0"/>
              <a:t>a</a:t>
            </a:r>
            <a:r>
              <a:rPr spc="-250" dirty="0"/>
              <a:t>n</a:t>
            </a:r>
            <a:r>
              <a:rPr spc="-245" dirty="0"/>
              <a:t> </a:t>
            </a:r>
            <a:r>
              <a:rPr spc="-105" dirty="0"/>
              <a:t>y</a:t>
            </a:r>
            <a:r>
              <a:rPr spc="-380" dirty="0"/>
              <a:t>a</a:t>
            </a:r>
            <a:r>
              <a:rPr spc="-70" dirty="0"/>
              <a:t>n</a:t>
            </a:r>
            <a:r>
              <a:rPr spc="15" dirty="0"/>
              <a:t>g  </a:t>
            </a:r>
            <a:r>
              <a:rPr spc="-355" dirty="0"/>
              <a:t>s</a:t>
            </a:r>
            <a:r>
              <a:rPr spc="-455" dirty="0"/>
              <a:t>e</a:t>
            </a:r>
            <a:r>
              <a:rPr spc="35" dirty="0"/>
              <a:t>m</a:t>
            </a:r>
            <a:r>
              <a:rPr spc="-380" dirty="0"/>
              <a:t>a</a:t>
            </a:r>
            <a:r>
              <a:rPr spc="-145" dirty="0"/>
              <a:t>k</a:t>
            </a:r>
            <a:r>
              <a:rPr spc="-130" dirty="0"/>
              <a:t>in</a:t>
            </a:r>
            <a:r>
              <a:rPr spc="-245" dirty="0"/>
              <a:t> </a:t>
            </a:r>
            <a:r>
              <a:rPr spc="35" dirty="0"/>
              <a:t>m</a:t>
            </a:r>
            <a:r>
              <a:rPr spc="-470" dirty="0"/>
              <a:t>e</a:t>
            </a:r>
            <a:r>
              <a:rPr spc="-70" dirty="0"/>
              <a:t>n</a:t>
            </a:r>
            <a:r>
              <a:rPr spc="-95" dirty="0"/>
              <a:t>ing</a:t>
            </a:r>
            <a:r>
              <a:rPr spc="-105" dirty="0"/>
              <a:t>k</a:t>
            </a:r>
            <a:r>
              <a:rPr spc="-290" dirty="0"/>
              <a:t>at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24</a:t>
            </a:fld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765492" y="1982470"/>
            <a:ext cx="6788784" cy="3696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746760" indent="-342900">
              <a:lnSpc>
                <a:spcPct val="100000"/>
              </a:lnSpc>
              <a:spcBef>
                <a:spcPts val="100"/>
              </a:spcBef>
              <a:buClr>
                <a:srgbClr val="FFCC00"/>
              </a:buClr>
              <a:buSzPct val="75000"/>
              <a:buFont typeface="Wingdings"/>
              <a:buChar char=""/>
              <a:tabLst>
                <a:tab pos="355600" algn="l"/>
              </a:tabLst>
            </a:pPr>
            <a:r>
              <a:rPr sz="3200" spc="-85" dirty="0">
                <a:solidFill>
                  <a:srgbClr val="FFFFFF"/>
                </a:solidFill>
                <a:latin typeface="Times New Roman"/>
                <a:cs typeface="Times New Roman"/>
              </a:rPr>
              <a:t>Lemahnya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75" dirty="0">
                <a:solidFill>
                  <a:srgbClr val="FFFFFF"/>
                </a:solidFill>
                <a:latin typeface="Times New Roman"/>
                <a:cs typeface="Times New Roman"/>
              </a:rPr>
              <a:t>mekanisme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65" dirty="0">
                <a:solidFill>
                  <a:srgbClr val="FFFFFF"/>
                </a:solidFill>
                <a:latin typeface="Times New Roman"/>
                <a:cs typeface="Times New Roman"/>
              </a:rPr>
              <a:t>pengendalian </a:t>
            </a:r>
            <a:r>
              <a:rPr sz="3200" spc="-7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85" dirty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3200" spc="-4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3200" spc="-180" dirty="0">
                <a:solidFill>
                  <a:srgbClr val="FFFFFF"/>
                </a:solidFill>
                <a:latin typeface="Times New Roman"/>
                <a:cs typeface="Times New Roman"/>
              </a:rPr>
              <a:t>ay</a:t>
            </a:r>
            <a:r>
              <a:rPr sz="3200" spc="-16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14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3200" i="1" spc="-355" dirty="0">
                <a:solidFill>
                  <a:srgbClr val="FFFFFF"/>
                </a:solidFill>
                <a:latin typeface="Times New Roman"/>
                <a:cs typeface="Times New Roman"/>
              </a:rPr>
              <a:t>cost</a:t>
            </a:r>
            <a:r>
              <a:rPr sz="3200" i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i="1" spc="-375" dirty="0">
                <a:solidFill>
                  <a:srgbClr val="FFFFFF"/>
                </a:solidFill>
                <a:latin typeface="Times New Roman"/>
                <a:cs typeface="Times New Roman"/>
              </a:rPr>
              <a:t>con</a:t>
            </a:r>
            <a:r>
              <a:rPr sz="3200" i="1" spc="-229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3200" i="1" spc="-280" dirty="0">
                <a:solidFill>
                  <a:srgbClr val="FFFFFF"/>
                </a:solidFill>
                <a:latin typeface="Times New Roman"/>
                <a:cs typeface="Times New Roman"/>
              </a:rPr>
              <a:t>ainmen</a:t>
            </a:r>
            <a:r>
              <a:rPr sz="3200" i="1" spc="-15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3200" spc="-135" dirty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3200">
              <a:latin typeface="Times New Roman"/>
              <a:cs typeface="Times New Roman"/>
            </a:endParaRPr>
          </a:p>
          <a:p>
            <a:pPr marL="756285" marR="1457960" lvl="1" indent="-287020">
              <a:lnSpc>
                <a:spcPct val="100000"/>
              </a:lnSpc>
              <a:spcBef>
                <a:spcPts val="740"/>
              </a:spcBef>
              <a:buSzPct val="71666"/>
              <a:buFont typeface="Lucida Sans Unicode"/>
              <a:buChar char="◇"/>
              <a:tabLst>
                <a:tab pos="756920" algn="l"/>
              </a:tabLst>
            </a:pPr>
            <a:r>
              <a:rPr sz="3000" spc="-90" dirty="0">
                <a:solidFill>
                  <a:srgbClr val="FFFFFF"/>
                </a:solidFill>
                <a:latin typeface="Times New Roman"/>
                <a:cs typeface="Times New Roman"/>
              </a:rPr>
              <a:t>Mekanisme</a:t>
            </a:r>
            <a:r>
              <a:rPr sz="30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65" dirty="0">
                <a:solidFill>
                  <a:srgbClr val="FFFFFF"/>
                </a:solidFill>
                <a:latin typeface="Times New Roman"/>
                <a:cs typeface="Times New Roman"/>
              </a:rPr>
              <a:t>pengendalian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25" dirty="0">
                <a:solidFill>
                  <a:srgbClr val="FFFFFF"/>
                </a:solidFill>
                <a:latin typeface="Times New Roman"/>
                <a:cs typeface="Times New Roman"/>
              </a:rPr>
              <a:t>biaya </a:t>
            </a:r>
            <a:r>
              <a:rPr sz="3000" spc="-7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75" dirty="0">
                <a:solidFill>
                  <a:srgbClr val="FFFFFF"/>
                </a:solidFill>
                <a:latin typeface="Times New Roman"/>
                <a:cs typeface="Times New Roman"/>
              </a:rPr>
              <a:t>sering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45" dirty="0">
                <a:solidFill>
                  <a:srgbClr val="FFFFFF"/>
                </a:solidFill>
                <a:latin typeface="Times New Roman"/>
                <a:cs typeface="Times New Roman"/>
              </a:rPr>
              <a:t>terlambat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85" dirty="0">
                <a:solidFill>
                  <a:srgbClr val="FFFFFF"/>
                </a:solidFill>
                <a:latin typeface="Times New Roman"/>
                <a:cs typeface="Times New Roman"/>
              </a:rPr>
              <a:t>dilakukan</a:t>
            </a:r>
            <a:endParaRPr sz="3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505"/>
              </a:spcBef>
              <a:buClr>
                <a:srgbClr val="FFCC00"/>
              </a:buClr>
              <a:buSzPct val="75000"/>
              <a:buFont typeface="Wingdings"/>
              <a:buChar char=""/>
              <a:tabLst>
                <a:tab pos="355600" algn="l"/>
              </a:tabLst>
            </a:pPr>
            <a:r>
              <a:rPr sz="3200" spc="-75" dirty="0">
                <a:solidFill>
                  <a:srgbClr val="FFFFFF"/>
                </a:solidFill>
                <a:latin typeface="Times New Roman"/>
                <a:cs typeface="Times New Roman"/>
              </a:rPr>
              <a:t>Penyalahgunaan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80" dirty="0">
                <a:solidFill>
                  <a:srgbClr val="FFFFFF"/>
                </a:solidFill>
                <a:latin typeface="Times New Roman"/>
                <a:cs typeface="Times New Roman"/>
              </a:rPr>
              <a:t>asuransi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5" dirty="0">
                <a:solidFill>
                  <a:srgbClr val="FFFFFF"/>
                </a:solidFill>
                <a:latin typeface="Times New Roman"/>
                <a:cs typeface="Times New Roman"/>
              </a:rPr>
              <a:t>kesehatan</a:t>
            </a:r>
            <a:endParaRPr sz="3200">
              <a:latin typeface="Times New Roman"/>
              <a:cs typeface="Times New Roman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740"/>
              </a:spcBef>
              <a:buSzPct val="71666"/>
              <a:buFont typeface="Lucida Sans Unicode"/>
              <a:buChar char="◇"/>
              <a:tabLst>
                <a:tab pos="756920" algn="l"/>
              </a:tabLst>
            </a:pPr>
            <a:r>
              <a:rPr sz="3000" spc="-140" dirty="0">
                <a:solidFill>
                  <a:srgbClr val="FFFFFF"/>
                </a:solidFill>
                <a:latin typeface="Times New Roman"/>
                <a:cs typeface="Times New Roman"/>
              </a:rPr>
              <a:t>Jika</a:t>
            </a:r>
            <a:r>
              <a:rPr sz="30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85" dirty="0">
                <a:solidFill>
                  <a:srgbClr val="FFFFFF"/>
                </a:solidFill>
                <a:latin typeface="Times New Roman"/>
                <a:cs typeface="Times New Roman"/>
              </a:rPr>
              <a:t>dilaksanakan</a:t>
            </a:r>
            <a:r>
              <a:rPr sz="300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85" dirty="0">
                <a:solidFill>
                  <a:srgbClr val="FFFFFF"/>
                </a:solidFill>
                <a:latin typeface="Times New Roman"/>
                <a:cs typeface="Times New Roman"/>
              </a:rPr>
              <a:t>secara</a:t>
            </a:r>
            <a:r>
              <a:rPr sz="30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65" dirty="0">
                <a:solidFill>
                  <a:srgbClr val="FFFFFF"/>
                </a:solidFill>
                <a:latin typeface="Times New Roman"/>
                <a:cs typeface="Times New Roman"/>
              </a:rPr>
              <a:t>tidak</a:t>
            </a:r>
            <a:r>
              <a:rPr sz="30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30" dirty="0">
                <a:solidFill>
                  <a:srgbClr val="FFFFFF"/>
                </a:solidFill>
                <a:latin typeface="Times New Roman"/>
                <a:cs typeface="Times New Roman"/>
              </a:rPr>
              <a:t>tepat,</a:t>
            </a:r>
            <a:r>
              <a:rPr sz="30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80" dirty="0">
                <a:solidFill>
                  <a:srgbClr val="FFFFFF"/>
                </a:solidFill>
                <a:latin typeface="Times New Roman"/>
                <a:cs typeface="Times New Roman"/>
              </a:rPr>
              <a:t>akan </a:t>
            </a:r>
            <a:r>
              <a:rPr sz="3000" spc="-7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5" dirty="0">
                <a:solidFill>
                  <a:srgbClr val="FFFFFF"/>
                </a:solidFill>
                <a:latin typeface="Times New Roman"/>
                <a:cs typeface="Times New Roman"/>
              </a:rPr>
              <a:t>mendorong</a:t>
            </a:r>
            <a:r>
              <a:rPr sz="3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0" dirty="0">
                <a:solidFill>
                  <a:srgbClr val="FFFFFF"/>
                </a:solidFill>
                <a:latin typeface="Times New Roman"/>
                <a:cs typeface="Times New Roman"/>
              </a:rPr>
              <a:t>naiknya</a:t>
            </a:r>
            <a:r>
              <a:rPr sz="30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20" dirty="0">
                <a:solidFill>
                  <a:srgbClr val="FFFFFF"/>
                </a:solidFill>
                <a:latin typeface="Times New Roman"/>
                <a:cs typeface="Times New Roman"/>
              </a:rPr>
              <a:t>biaya</a:t>
            </a:r>
            <a:r>
              <a:rPr sz="30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55" dirty="0">
                <a:solidFill>
                  <a:srgbClr val="FFFFFF"/>
                </a:solidFill>
                <a:latin typeface="Times New Roman"/>
                <a:cs typeface="Times New Roman"/>
              </a:rPr>
              <a:t>kesehatan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3200" y="276859"/>
            <a:ext cx="1258570" cy="1598930"/>
            <a:chOff x="203200" y="276859"/>
            <a:chExt cx="1258570" cy="15989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9919" y="335279"/>
              <a:ext cx="831595" cy="76034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3140" y="647700"/>
              <a:ext cx="107619" cy="133096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69439" y="599440"/>
            <a:ext cx="6121654" cy="1120393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172970" y="692848"/>
            <a:ext cx="548005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80" dirty="0"/>
              <a:t>UPAYA</a:t>
            </a:r>
            <a:r>
              <a:rPr spc="-285" dirty="0"/>
              <a:t> </a:t>
            </a:r>
            <a:r>
              <a:rPr spc="85" dirty="0"/>
              <a:t>PENYELESAIAN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2273300" y="1968500"/>
            <a:ext cx="5194300" cy="1168400"/>
            <a:chOff x="2273300" y="1968500"/>
            <a:chExt cx="5194300" cy="1168400"/>
          </a:xfrm>
        </p:grpSpPr>
        <p:sp>
          <p:nvSpPr>
            <p:cNvPr id="8" name="object 8"/>
            <p:cNvSpPr/>
            <p:nvPr/>
          </p:nvSpPr>
          <p:spPr>
            <a:xfrm>
              <a:off x="2286000" y="1981200"/>
              <a:ext cx="5168900" cy="1143000"/>
            </a:xfrm>
            <a:custGeom>
              <a:avLst/>
              <a:gdLst/>
              <a:ahLst/>
              <a:cxnLst/>
              <a:rect l="l" t="t" r="r" b="b"/>
              <a:pathLst>
                <a:path w="5168900" h="1143000">
                  <a:moveTo>
                    <a:pt x="5168900" y="0"/>
                  </a:moveTo>
                  <a:lnTo>
                    <a:pt x="571500" y="0"/>
                  </a:lnTo>
                  <a:lnTo>
                    <a:pt x="0" y="571500"/>
                  </a:lnTo>
                  <a:lnTo>
                    <a:pt x="571500" y="1143000"/>
                  </a:lnTo>
                  <a:lnTo>
                    <a:pt x="5168900" y="1143000"/>
                  </a:lnTo>
                  <a:lnTo>
                    <a:pt x="5168900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286000" y="1981200"/>
              <a:ext cx="5168900" cy="1143000"/>
            </a:xfrm>
            <a:custGeom>
              <a:avLst/>
              <a:gdLst/>
              <a:ahLst/>
              <a:cxnLst/>
              <a:rect l="l" t="t" r="r" b="b"/>
              <a:pathLst>
                <a:path w="5168900" h="1143000">
                  <a:moveTo>
                    <a:pt x="5168900" y="1143000"/>
                  </a:moveTo>
                  <a:lnTo>
                    <a:pt x="571500" y="1143000"/>
                  </a:lnTo>
                  <a:lnTo>
                    <a:pt x="0" y="571500"/>
                  </a:lnTo>
                  <a:lnTo>
                    <a:pt x="571500" y="0"/>
                  </a:lnTo>
                  <a:lnTo>
                    <a:pt x="5168900" y="0"/>
                  </a:lnTo>
                  <a:lnTo>
                    <a:pt x="5168900" y="114300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709415" y="2092578"/>
            <a:ext cx="2913380" cy="81343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619760" marR="5080" indent="-607060">
              <a:lnSpc>
                <a:spcPts val="2840"/>
              </a:lnSpc>
              <a:spcBef>
                <a:spcPts val="625"/>
              </a:spcBef>
            </a:pPr>
            <a:r>
              <a:rPr sz="2800" spc="-105" dirty="0">
                <a:solidFill>
                  <a:srgbClr val="FFFFFF"/>
                </a:solidFill>
                <a:latin typeface="Times New Roman"/>
                <a:cs typeface="Times New Roman"/>
              </a:rPr>
              <a:t>Upaya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meningkatkan </a:t>
            </a:r>
            <a:r>
              <a:rPr sz="2800" spc="-6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jumlah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dana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689100" y="1971039"/>
            <a:ext cx="1168400" cy="1168400"/>
            <a:chOff x="1689100" y="1971039"/>
            <a:chExt cx="1168400" cy="1168400"/>
          </a:xfrm>
        </p:grpSpPr>
        <p:sp>
          <p:nvSpPr>
            <p:cNvPr id="12" name="object 12"/>
            <p:cNvSpPr/>
            <p:nvPr/>
          </p:nvSpPr>
          <p:spPr>
            <a:xfrm>
              <a:off x="1701800" y="1983739"/>
              <a:ext cx="1143000" cy="1143000"/>
            </a:xfrm>
            <a:custGeom>
              <a:avLst/>
              <a:gdLst/>
              <a:ahLst/>
              <a:cxnLst/>
              <a:rect l="l" t="t" r="r" b="b"/>
              <a:pathLst>
                <a:path w="1143000" h="1143000">
                  <a:moveTo>
                    <a:pt x="571500" y="0"/>
                  </a:moveTo>
                  <a:lnTo>
                    <a:pt x="524632" y="1894"/>
                  </a:lnTo>
                  <a:lnTo>
                    <a:pt x="478808" y="7480"/>
                  </a:lnTo>
                  <a:lnTo>
                    <a:pt x="434173" y="16611"/>
                  </a:lnTo>
                  <a:lnTo>
                    <a:pt x="390875" y="29138"/>
                  </a:lnTo>
                  <a:lnTo>
                    <a:pt x="349061" y="44916"/>
                  </a:lnTo>
                  <a:lnTo>
                    <a:pt x="308878" y="63796"/>
                  </a:lnTo>
                  <a:lnTo>
                    <a:pt x="270474" y="85632"/>
                  </a:lnTo>
                  <a:lnTo>
                    <a:pt x="233994" y="110276"/>
                  </a:lnTo>
                  <a:lnTo>
                    <a:pt x="199588" y="137582"/>
                  </a:lnTo>
                  <a:lnTo>
                    <a:pt x="167401" y="167401"/>
                  </a:lnTo>
                  <a:lnTo>
                    <a:pt x="137582" y="199588"/>
                  </a:lnTo>
                  <a:lnTo>
                    <a:pt x="110276" y="233994"/>
                  </a:lnTo>
                  <a:lnTo>
                    <a:pt x="85632" y="270474"/>
                  </a:lnTo>
                  <a:lnTo>
                    <a:pt x="63796" y="308878"/>
                  </a:lnTo>
                  <a:lnTo>
                    <a:pt x="44916" y="349061"/>
                  </a:lnTo>
                  <a:lnTo>
                    <a:pt x="29138" y="390875"/>
                  </a:lnTo>
                  <a:lnTo>
                    <a:pt x="16611" y="434173"/>
                  </a:lnTo>
                  <a:lnTo>
                    <a:pt x="7480" y="478808"/>
                  </a:lnTo>
                  <a:lnTo>
                    <a:pt x="1894" y="524632"/>
                  </a:lnTo>
                  <a:lnTo>
                    <a:pt x="0" y="571500"/>
                  </a:lnTo>
                  <a:lnTo>
                    <a:pt x="1894" y="618367"/>
                  </a:lnTo>
                  <a:lnTo>
                    <a:pt x="7480" y="664191"/>
                  </a:lnTo>
                  <a:lnTo>
                    <a:pt x="16611" y="708826"/>
                  </a:lnTo>
                  <a:lnTo>
                    <a:pt x="29138" y="752124"/>
                  </a:lnTo>
                  <a:lnTo>
                    <a:pt x="44916" y="793938"/>
                  </a:lnTo>
                  <a:lnTo>
                    <a:pt x="63796" y="834121"/>
                  </a:lnTo>
                  <a:lnTo>
                    <a:pt x="85632" y="872525"/>
                  </a:lnTo>
                  <a:lnTo>
                    <a:pt x="110276" y="909005"/>
                  </a:lnTo>
                  <a:lnTo>
                    <a:pt x="137582" y="943411"/>
                  </a:lnTo>
                  <a:lnTo>
                    <a:pt x="167401" y="975598"/>
                  </a:lnTo>
                  <a:lnTo>
                    <a:pt x="199588" y="1005417"/>
                  </a:lnTo>
                  <a:lnTo>
                    <a:pt x="233994" y="1032723"/>
                  </a:lnTo>
                  <a:lnTo>
                    <a:pt x="270474" y="1057367"/>
                  </a:lnTo>
                  <a:lnTo>
                    <a:pt x="308878" y="1079203"/>
                  </a:lnTo>
                  <a:lnTo>
                    <a:pt x="349061" y="1098083"/>
                  </a:lnTo>
                  <a:lnTo>
                    <a:pt x="390875" y="1113861"/>
                  </a:lnTo>
                  <a:lnTo>
                    <a:pt x="434173" y="1126388"/>
                  </a:lnTo>
                  <a:lnTo>
                    <a:pt x="478808" y="1135519"/>
                  </a:lnTo>
                  <a:lnTo>
                    <a:pt x="524632" y="1141105"/>
                  </a:lnTo>
                  <a:lnTo>
                    <a:pt x="571500" y="1143000"/>
                  </a:lnTo>
                  <a:lnTo>
                    <a:pt x="618367" y="1141105"/>
                  </a:lnTo>
                  <a:lnTo>
                    <a:pt x="664191" y="1135519"/>
                  </a:lnTo>
                  <a:lnTo>
                    <a:pt x="708826" y="1126388"/>
                  </a:lnTo>
                  <a:lnTo>
                    <a:pt x="752124" y="1113861"/>
                  </a:lnTo>
                  <a:lnTo>
                    <a:pt x="793938" y="1098083"/>
                  </a:lnTo>
                  <a:lnTo>
                    <a:pt x="834121" y="1079203"/>
                  </a:lnTo>
                  <a:lnTo>
                    <a:pt x="872525" y="1057367"/>
                  </a:lnTo>
                  <a:lnTo>
                    <a:pt x="909005" y="1032723"/>
                  </a:lnTo>
                  <a:lnTo>
                    <a:pt x="943411" y="1005417"/>
                  </a:lnTo>
                  <a:lnTo>
                    <a:pt x="975598" y="975598"/>
                  </a:lnTo>
                  <a:lnTo>
                    <a:pt x="1005417" y="943411"/>
                  </a:lnTo>
                  <a:lnTo>
                    <a:pt x="1032723" y="909005"/>
                  </a:lnTo>
                  <a:lnTo>
                    <a:pt x="1057367" y="872525"/>
                  </a:lnTo>
                  <a:lnTo>
                    <a:pt x="1079203" y="834121"/>
                  </a:lnTo>
                  <a:lnTo>
                    <a:pt x="1098083" y="793938"/>
                  </a:lnTo>
                  <a:lnTo>
                    <a:pt x="1113861" y="752124"/>
                  </a:lnTo>
                  <a:lnTo>
                    <a:pt x="1126388" y="708826"/>
                  </a:lnTo>
                  <a:lnTo>
                    <a:pt x="1135519" y="664191"/>
                  </a:lnTo>
                  <a:lnTo>
                    <a:pt x="1141105" y="618367"/>
                  </a:lnTo>
                  <a:lnTo>
                    <a:pt x="1143000" y="571500"/>
                  </a:lnTo>
                  <a:lnTo>
                    <a:pt x="1141105" y="524632"/>
                  </a:lnTo>
                  <a:lnTo>
                    <a:pt x="1135519" y="478808"/>
                  </a:lnTo>
                  <a:lnTo>
                    <a:pt x="1126388" y="434173"/>
                  </a:lnTo>
                  <a:lnTo>
                    <a:pt x="1113861" y="390875"/>
                  </a:lnTo>
                  <a:lnTo>
                    <a:pt x="1098083" y="349061"/>
                  </a:lnTo>
                  <a:lnTo>
                    <a:pt x="1079203" y="308878"/>
                  </a:lnTo>
                  <a:lnTo>
                    <a:pt x="1057367" y="270474"/>
                  </a:lnTo>
                  <a:lnTo>
                    <a:pt x="1032723" y="233994"/>
                  </a:lnTo>
                  <a:lnTo>
                    <a:pt x="1005417" y="199588"/>
                  </a:lnTo>
                  <a:lnTo>
                    <a:pt x="975598" y="167401"/>
                  </a:lnTo>
                  <a:lnTo>
                    <a:pt x="943411" y="137582"/>
                  </a:lnTo>
                  <a:lnTo>
                    <a:pt x="909005" y="110276"/>
                  </a:lnTo>
                  <a:lnTo>
                    <a:pt x="872525" y="85632"/>
                  </a:lnTo>
                  <a:lnTo>
                    <a:pt x="834121" y="63796"/>
                  </a:lnTo>
                  <a:lnTo>
                    <a:pt x="793938" y="44916"/>
                  </a:lnTo>
                  <a:lnTo>
                    <a:pt x="752124" y="29138"/>
                  </a:lnTo>
                  <a:lnTo>
                    <a:pt x="708826" y="16611"/>
                  </a:lnTo>
                  <a:lnTo>
                    <a:pt x="664191" y="7480"/>
                  </a:lnTo>
                  <a:lnTo>
                    <a:pt x="618367" y="1894"/>
                  </a:lnTo>
                  <a:lnTo>
                    <a:pt x="571500" y="0"/>
                  </a:lnTo>
                  <a:close/>
                </a:path>
              </a:pathLst>
            </a:custGeom>
            <a:solidFill>
              <a:srgbClr val="C5BB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701800" y="1983739"/>
              <a:ext cx="1143000" cy="1143000"/>
            </a:xfrm>
            <a:custGeom>
              <a:avLst/>
              <a:gdLst/>
              <a:ahLst/>
              <a:cxnLst/>
              <a:rect l="l" t="t" r="r" b="b"/>
              <a:pathLst>
                <a:path w="1143000" h="1143000">
                  <a:moveTo>
                    <a:pt x="0" y="571500"/>
                  </a:moveTo>
                  <a:lnTo>
                    <a:pt x="1894" y="524632"/>
                  </a:lnTo>
                  <a:lnTo>
                    <a:pt x="7480" y="478808"/>
                  </a:lnTo>
                  <a:lnTo>
                    <a:pt x="16611" y="434173"/>
                  </a:lnTo>
                  <a:lnTo>
                    <a:pt x="29138" y="390875"/>
                  </a:lnTo>
                  <a:lnTo>
                    <a:pt x="44916" y="349061"/>
                  </a:lnTo>
                  <a:lnTo>
                    <a:pt x="63796" y="308878"/>
                  </a:lnTo>
                  <a:lnTo>
                    <a:pt x="85632" y="270474"/>
                  </a:lnTo>
                  <a:lnTo>
                    <a:pt x="110276" y="233994"/>
                  </a:lnTo>
                  <a:lnTo>
                    <a:pt x="137582" y="199588"/>
                  </a:lnTo>
                  <a:lnTo>
                    <a:pt x="167401" y="167401"/>
                  </a:lnTo>
                  <a:lnTo>
                    <a:pt x="199588" y="137582"/>
                  </a:lnTo>
                  <a:lnTo>
                    <a:pt x="233994" y="110276"/>
                  </a:lnTo>
                  <a:lnTo>
                    <a:pt x="270474" y="85632"/>
                  </a:lnTo>
                  <a:lnTo>
                    <a:pt x="308878" y="63796"/>
                  </a:lnTo>
                  <a:lnTo>
                    <a:pt x="349061" y="44916"/>
                  </a:lnTo>
                  <a:lnTo>
                    <a:pt x="390875" y="29138"/>
                  </a:lnTo>
                  <a:lnTo>
                    <a:pt x="434173" y="16611"/>
                  </a:lnTo>
                  <a:lnTo>
                    <a:pt x="478808" y="7480"/>
                  </a:lnTo>
                  <a:lnTo>
                    <a:pt x="524632" y="1894"/>
                  </a:lnTo>
                  <a:lnTo>
                    <a:pt x="571500" y="0"/>
                  </a:lnTo>
                  <a:lnTo>
                    <a:pt x="618367" y="1894"/>
                  </a:lnTo>
                  <a:lnTo>
                    <a:pt x="664191" y="7480"/>
                  </a:lnTo>
                  <a:lnTo>
                    <a:pt x="708826" y="16611"/>
                  </a:lnTo>
                  <a:lnTo>
                    <a:pt x="752124" y="29138"/>
                  </a:lnTo>
                  <a:lnTo>
                    <a:pt x="793938" y="44916"/>
                  </a:lnTo>
                  <a:lnTo>
                    <a:pt x="834121" y="63796"/>
                  </a:lnTo>
                  <a:lnTo>
                    <a:pt x="872525" y="85632"/>
                  </a:lnTo>
                  <a:lnTo>
                    <a:pt x="909005" y="110276"/>
                  </a:lnTo>
                  <a:lnTo>
                    <a:pt x="943411" y="137582"/>
                  </a:lnTo>
                  <a:lnTo>
                    <a:pt x="975598" y="167401"/>
                  </a:lnTo>
                  <a:lnTo>
                    <a:pt x="1005417" y="199588"/>
                  </a:lnTo>
                  <a:lnTo>
                    <a:pt x="1032723" y="233994"/>
                  </a:lnTo>
                  <a:lnTo>
                    <a:pt x="1057367" y="270474"/>
                  </a:lnTo>
                  <a:lnTo>
                    <a:pt x="1079203" y="308878"/>
                  </a:lnTo>
                  <a:lnTo>
                    <a:pt x="1098083" y="349061"/>
                  </a:lnTo>
                  <a:lnTo>
                    <a:pt x="1113861" y="390875"/>
                  </a:lnTo>
                  <a:lnTo>
                    <a:pt x="1126388" y="434173"/>
                  </a:lnTo>
                  <a:lnTo>
                    <a:pt x="1135519" y="478808"/>
                  </a:lnTo>
                  <a:lnTo>
                    <a:pt x="1141105" y="524632"/>
                  </a:lnTo>
                  <a:lnTo>
                    <a:pt x="1143000" y="571500"/>
                  </a:lnTo>
                  <a:lnTo>
                    <a:pt x="1141105" y="618367"/>
                  </a:lnTo>
                  <a:lnTo>
                    <a:pt x="1135519" y="664191"/>
                  </a:lnTo>
                  <a:lnTo>
                    <a:pt x="1126388" y="708826"/>
                  </a:lnTo>
                  <a:lnTo>
                    <a:pt x="1113861" y="752124"/>
                  </a:lnTo>
                  <a:lnTo>
                    <a:pt x="1098083" y="793938"/>
                  </a:lnTo>
                  <a:lnTo>
                    <a:pt x="1079203" y="834121"/>
                  </a:lnTo>
                  <a:lnTo>
                    <a:pt x="1057367" y="872525"/>
                  </a:lnTo>
                  <a:lnTo>
                    <a:pt x="1032723" y="909005"/>
                  </a:lnTo>
                  <a:lnTo>
                    <a:pt x="1005417" y="943411"/>
                  </a:lnTo>
                  <a:lnTo>
                    <a:pt x="975598" y="975598"/>
                  </a:lnTo>
                  <a:lnTo>
                    <a:pt x="943411" y="1005417"/>
                  </a:lnTo>
                  <a:lnTo>
                    <a:pt x="909005" y="1032723"/>
                  </a:lnTo>
                  <a:lnTo>
                    <a:pt x="872525" y="1057367"/>
                  </a:lnTo>
                  <a:lnTo>
                    <a:pt x="834121" y="1079203"/>
                  </a:lnTo>
                  <a:lnTo>
                    <a:pt x="793938" y="1098083"/>
                  </a:lnTo>
                  <a:lnTo>
                    <a:pt x="752124" y="1113861"/>
                  </a:lnTo>
                  <a:lnTo>
                    <a:pt x="708826" y="1126388"/>
                  </a:lnTo>
                  <a:lnTo>
                    <a:pt x="664191" y="1135519"/>
                  </a:lnTo>
                  <a:lnTo>
                    <a:pt x="618367" y="1141105"/>
                  </a:lnTo>
                  <a:lnTo>
                    <a:pt x="571500" y="1143000"/>
                  </a:lnTo>
                  <a:lnTo>
                    <a:pt x="524632" y="1141105"/>
                  </a:lnTo>
                  <a:lnTo>
                    <a:pt x="478808" y="1135519"/>
                  </a:lnTo>
                  <a:lnTo>
                    <a:pt x="434173" y="1126388"/>
                  </a:lnTo>
                  <a:lnTo>
                    <a:pt x="390875" y="1113861"/>
                  </a:lnTo>
                  <a:lnTo>
                    <a:pt x="349061" y="1098083"/>
                  </a:lnTo>
                  <a:lnTo>
                    <a:pt x="308878" y="1079203"/>
                  </a:lnTo>
                  <a:lnTo>
                    <a:pt x="270474" y="1057367"/>
                  </a:lnTo>
                  <a:lnTo>
                    <a:pt x="233994" y="1032723"/>
                  </a:lnTo>
                  <a:lnTo>
                    <a:pt x="199588" y="1005417"/>
                  </a:lnTo>
                  <a:lnTo>
                    <a:pt x="167401" y="975598"/>
                  </a:lnTo>
                  <a:lnTo>
                    <a:pt x="137582" y="943411"/>
                  </a:lnTo>
                  <a:lnTo>
                    <a:pt x="110276" y="909005"/>
                  </a:lnTo>
                  <a:lnTo>
                    <a:pt x="85632" y="872525"/>
                  </a:lnTo>
                  <a:lnTo>
                    <a:pt x="63796" y="834121"/>
                  </a:lnTo>
                  <a:lnTo>
                    <a:pt x="44916" y="793938"/>
                  </a:lnTo>
                  <a:lnTo>
                    <a:pt x="29138" y="752124"/>
                  </a:lnTo>
                  <a:lnTo>
                    <a:pt x="16611" y="708826"/>
                  </a:lnTo>
                  <a:lnTo>
                    <a:pt x="7480" y="664191"/>
                  </a:lnTo>
                  <a:lnTo>
                    <a:pt x="1894" y="618367"/>
                  </a:lnTo>
                  <a:lnTo>
                    <a:pt x="0" y="57150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2260600" y="3454400"/>
            <a:ext cx="5194300" cy="1168400"/>
            <a:chOff x="2260600" y="3454400"/>
            <a:chExt cx="5194300" cy="1168400"/>
          </a:xfrm>
        </p:grpSpPr>
        <p:sp>
          <p:nvSpPr>
            <p:cNvPr id="15" name="object 15"/>
            <p:cNvSpPr/>
            <p:nvPr/>
          </p:nvSpPr>
          <p:spPr>
            <a:xfrm>
              <a:off x="2273300" y="3467100"/>
              <a:ext cx="5168900" cy="1143000"/>
            </a:xfrm>
            <a:custGeom>
              <a:avLst/>
              <a:gdLst/>
              <a:ahLst/>
              <a:cxnLst/>
              <a:rect l="l" t="t" r="r" b="b"/>
              <a:pathLst>
                <a:path w="5168900" h="1143000">
                  <a:moveTo>
                    <a:pt x="5168900" y="0"/>
                  </a:moveTo>
                  <a:lnTo>
                    <a:pt x="571500" y="0"/>
                  </a:lnTo>
                  <a:lnTo>
                    <a:pt x="0" y="571500"/>
                  </a:lnTo>
                  <a:lnTo>
                    <a:pt x="571500" y="1143000"/>
                  </a:lnTo>
                  <a:lnTo>
                    <a:pt x="5168900" y="1143000"/>
                  </a:lnTo>
                  <a:lnTo>
                    <a:pt x="5168900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273300" y="3467100"/>
              <a:ext cx="5168900" cy="1143000"/>
            </a:xfrm>
            <a:custGeom>
              <a:avLst/>
              <a:gdLst/>
              <a:ahLst/>
              <a:cxnLst/>
              <a:rect l="l" t="t" r="r" b="b"/>
              <a:pathLst>
                <a:path w="5168900" h="1143000">
                  <a:moveTo>
                    <a:pt x="5168900" y="1143000"/>
                  </a:moveTo>
                  <a:lnTo>
                    <a:pt x="571500" y="1143000"/>
                  </a:lnTo>
                  <a:lnTo>
                    <a:pt x="0" y="571500"/>
                  </a:lnTo>
                  <a:lnTo>
                    <a:pt x="571500" y="0"/>
                  </a:lnTo>
                  <a:lnTo>
                    <a:pt x="5168900" y="0"/>
                  </a:lnTo>
                  <a:lnTo>
                    <a:pt x="5168900" y="114300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3348609" y="3398456"/>
            <a:ext cx="3609975" cy="117475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 marR="5080" indent="1270" algn="ctr">
              <a:lnSpc>
                <a:spcPct val="84600"/>
              </a:lnSpc>
              <a:spcBef>
                <a:spcPts val="620"/>
              </a:spcBef>
            </a:pPr>
            <a:r>
              <a:rPr sz="2800" spc="-105" dirty="0">
                <a:solidFill>
                  <a:srgbClr val="FFFFFF"/>
                </a:solidFill>
                <a:latin typeface="Times New Roman"/>
                <a:cs typeface="Times New Roman"/>
              </a:rPr>
              <a:t>Upaya</a:t>
            </a:r>
            <a:r>
              <a:rPr sz="28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memperbaiki 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penyebaran,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pemanfaatan, </a:t>
            </a:r>
            <a:r>
              <a:rPr sz="2800" spc="-6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dan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pengelolaan</a:t>
            </a:r>
            <a:r>
              <a:rPr sz="28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dana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689100" y="3454400"/>
            <a:ext cx="1168400" cy="1168400"/>
            <a:chOff x="1689100" y="3454400"/>
            <a:chExt cx="1168400" cy="1168400"/>
          </a:xfrm>
        </p:grpSpPr>
        <p:sp>
          <p:nvSpPr>
            <p:cNvPr id="19" name="object 19"/>
            <p:cNvSpPr/>
            <p:nvPr/>
          </p:nvSpPr>
          <p:spPr>
            <a:xfrm>
              <a:off x="1701800" y="3467100"/>
              <a:ext cx="1143000" cy="1143000"/>
            </a:xfrm>
            <a:custGeom>
              <a:avLst/>
              <a:gdLst/>
              <a:ahLst/>
              <a:cxnLst/>
              <a:rect l="l" t="t" r="r" b="b"/>
              <a:pathLst>
                <a:path w="1143000" h="1143000">
                  <a:moveTo>
                    <a:pt x="571500" y="0"/>
                  </a:moveTo>
                  <a:lnTo>
                    <a:pt x="524632" y="1894"/>
                  </a:lnTo>
                  <a:lnTo>
                    <a:pt x="478808" y="7480"/>
                  </a:lnTo>
                  <a:lnTo>
                    <a:pt x="434173" y="16611"/>
                  </a:lnTo>
                  <a:lnTo>
                    <a:pt x="390875" y="29138"/>
                  </a:lnTo>
                  <a:lnTo>
                    <a:pt x="349061" y="44916"/>
                  </a:lnTo>
                  <a:lnTo>
                    <a:pt x="308878" y="63796"/>
                  </a:lnTo>
                  <a:lnTo>
                    <a:pt x="270474" y="85632"/>
                  </a:lnTo>
                  <a:lnTo>
                    <a:pt x="233994" y="110276"/>
                  </a:lnTo>
                  <a:lnTo>
                    <a:pt x="199588" y="137582"/>
                  </a:lnTo>
                  <a:lnTo>
                    <a:pt x="167401" y="167401"/>
                  </a:lnTo>
                  <a:lnTo>
                    <a:pt x="137582" y="199588"/>
                  </a:lnTo>
                  <a:lnTo>
                    <a:pt x="110276" y="233994"/>
                  </a:lnTo>
                  <a:lnTo>
                    <a:pt x="85632" y="270474"/>
                  </a:lnTo>
                  <a:lnTo>
                    <a:pt x="63796" y="308878"/>
                  </a:lnTo>
                  <a:lnTo>
                    <a:pt x="44916" y="349061"/>
                  </a:lnTo>
                  <a:lnTo>
                    <a:pt x="29138" y="390875"/>
                  </a:lnTo>
                  <a:lnTo>
                    <a:pt x="16611" y="434173"/>
                  </a:lnTo>
                  <a:lnTo>
                    <a:pt x="7480" y="478808"/>
                  </a:lnTo>
                  <a:lnTo>
                    <a:pt x="1894" y="524632"/>
                  </a:lnTo>
                  <a:lnTo>
                    <a:pt x="0" y="571500"/>
                  </a:lnTo>
                  <a:lnTo>
                    <a:pt x="1894" y="618367"/>
                  </a:lnTo>
                  <a:lnTo>
                    <a:pt x="7480" y="664191"/>
                  </a:lnTo>
                  <a:lnTo>
                    <a:pt x="16611" y="708826"/>
                  </a:lnTo>
                  <a:lnTo>
                    <a:pt x="29138" y="752124"/>
                  </a:lnTo>
                  <a:lnTo>
                    <a:pt x="44916" y="793938"/>
                  </a:lnTo>
                  <a:lnTo>
                    <a:pt x="63796" y="834121"/>
                  </a:lnTo>
                  <a:lnTo>
                    <a:pt x="85632" y="872525"/>
                  </a:lnTo>
                  <a:lnTo>
                    <a:pt x="110276" y="909005"/>
                  </a:lnTo>
                  <a:lnTo>
                    <a:pt x="137582" y="943411"/>
                  </a:lnTo>
                  <a:lnTo>
                    <a:pt x="167401" y="975598"/>
                  </a:lnTo>
                  <a:lnTo>
                    <a:pt x="199588" y="1005417"/>
                  </a:lnTo>
                  <a:lnTo>
                    <a:pt x="233994" y="1032723"/>
                  </a:lnTo>
                  <a:lnTo>
                    <a:pt x="270474" y="1057367"/>
                  </a:lnTo>
                  <a:lnTo>
                    <a:pt x="308878" y="1079203"/>
                  </a:lnTo>
                  <a:lnTo>
                    <a:pt x="349061" y="1098083"/>
                  </a:lnTo>
                  <a:lnTo>
                    <a:pt x="390875" y="1113861"/>
                  </a:lnTo>
                  <a:lnTo>
                    <a:pt x="434173" y="1126388"/>
                  </a:lnTo>
                  <a:lnTo>
                    <a:pt x="478808" y="1135519"/>
                  </a:lnTo>
                  <a:lnTo>
                    <a:pt x="524632" y="1141105"/>
                  </a:lnTo>
                  <a:lnTo>
                    <a:pt x="571500" y="1143000"/>
                  </a:lnTo>
                  <a:lnTo>
                    <a:pt x="618367" y="1141105"/>
                  </a:lnTo>
                  <a:lnTo>
                    <a:pt x="664191" y="1135519"/>
                  </a:lnTo>
                  <a:lnTo>
                    <a:pt x="708826" y="1126388"/>
                  </a:lnTo>
                  <a:lnTo>
                    <a:pt x="752124" y="1113861"/>
                  </a:lnTo>
                  <a:lnTo>
                    <a:pt x="793938" y="1098083"/>
                  </a:lnTo>
                  <a:lnTo>
                    <a:pt x="834121" y="1079203"/>
                  </a:lnTo>
                  <a:lnTo>
                    <a:pt x="872525" y="1057367"/>
                  </a:lnTo>
                  <a:lnTo>
                    <a:pt x="909005" y="1032723"/>
                  </a:lnTo>
                  <a:lnTo>
                    <a:pt x="943411" y="1005417"/>
                  </a:lnTo>
                  <a:lnTo>
                    <a:pt x="975598" y="975598"/>
                  </a:lnTo>
                  <a:lnTo>
                    <a:pt x="1005417" y="943411"/>
                  </a:lnTo>
                  <a:lnTo>
                    <a:pt x="1032723" y="909005"/>
                  </a:lnTo>
                  <a:lnTo>
                    <a:pt x="1057367" y="872525"/>
                  </a:lnTo>
                  <a:lnTo>
                    <a:pt x="1079203" y="834121"/>
                  </a:lnTo>
                  <a:lnTo>
                    <a:pt x="1098083" y="793938"/>
                  </a:lnTo>
                  <a:lnTo>
                    <a:pt x="1113861" y="752124"/>
                  </a:lnTo>
                  <a:lnTo>
                    <a:pt x="1126388" y="708826"/>
                  </a:lnTo>
                  <a:lnTo>
                    <a:pt x="1135519" y="664191"/>
                  </a:lnTo>
                  <a:lnTo>
                    <a:pt x="1141105" y="618367"/>
                  </a:lnTo>
                  <a:lnTo>
                    <a:pt x="1143000" y="571500"/>
                  </a:lnTo>
                  <a:lnTo>
                    <a:pt x="1141105" y="524632"/>
                  </a:lnTo>
                  <a:lnTo>
                    <a:pt x="1135519" y="478808"/>
                  </a:lnTo>
                  <a:lnTo>
                    <a:pt x="1126388" y="434173"/>
                  </a:lnTo>
                  <a:lnTo>
                    <a:pt x="1113861" y="390875"/>
                  </a:lnTo>
                  <a:lnTo>
                    <a:pt x="1098083" y="349061"/>
                  </a:lnTo>
                  <a:lnTo>
                    <a:pt x="1079203" y="308878"/>
                  </a:lnTo>
                  <a:lnTo>
                    <a:pt x="1057367" y="270474"/>
                  </a:lnTo>
                  <a:lnTo>
                    <a:pt x="1032723" y="233994"/>
                  </a:lnTo>
                  <a:lnTo>
                    <a:pt x="1005417" y="199588"/>
                  </a:lnTo>
                  <a:lnTo>
                    <a:pt x="975598" y="167401"/>
                  </a:lnTo>
                  <a:lnTo>
                    <a:pt x="943411" y="137582"/>
                  </a:lnTo>
                  <a:lnTo>
                    <a:pt x="909005" y="110276"/>
                  </a:lnTo>
                  <a:lnTo>
                    <a:pt x="872525" y="85632"/>
                  </a:lnTo>
                  <a:lnTo>
                    <a:pt x="834121" y="63796"/>
                  </a:lnTo>
                  <a:lnTo>
                    <a:pt x="793938" y="44916"/>
                  </a:lnTo>
                  <a:lnTo>
                    <a:pt x="752124" y="29138"/>
                  </a:lnTo>
                  <a:lnTo>
                    <a:pt x="708826" y="16611"/>
                  </a:lnTo>
                  <a:lnTo>
                    <a:pt x="664191" y="7480"/>
                  </a:lnTo>
                  <a:lnTo>
                    <a:pt x="618367" y="1894"/>
                  </a:lnTo>
                  <a:lnTo>
                    <a:pt x="571500" y="0"/>
                  </a:lnTo>
                  <a:close/>
                </a:path>
              </a:pathLst>
            </a:custGeom>
            <a:solidFill>
              <a:srgbClr val="C5BB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701800" y="3467100"/>
              <a:ext cx="1143000" cy="1143000"/>
            </a:xfrm>
            <a:custGeom>
              <a:avLst/>
              <a:gdLst/>
              <a:ahLst/>
              <a:cxnLst/>
              <a:rect l="l" t="t" r="r" b="b"/>
              <a:pathLst>
                <a:path w="1143000" h="1143000">
                  <a:moveTo>
                    <a:pt x="0" y="571500"/>
                  </a:moveTo>
                  <a:lnTo>
                    <a:pt x="1894" y="524632"/>
                  </a:lnTo>
                  <a:lnTo>
                    <a:pt x="7480" y="478808"/>
                  </a:lnTo>
                  <a:lnTo>
                    <a:pt x="16611" y="434173"/>
                  </a:lnTo>
                  <a:lnTo>
                    <a:pt x="29138" y="390875"/>
                  </a:lnTo>
                  <a:lnTo>
                    <a:pt x="44916" y="349061"/>
                  </a:lnTo>
                  <a:lnTo>
                    <a:pt x="63796" y="308878"/>
                  </a:lnTo>
                  <a:lnTo>
                    <a:pt x="85632" y="270474"/>
                  </a:lnTo>
                  <a:lnTo>
                    <a:pt x="110276" y="233994"/>
                  </a:lnTo>
                  <a:lnTo>
                    <a:pt x="137582" y="199588"/>
                  </a:lnTo>
                  <a:lnTo>
                    <a:pt x="167401" y="167401"/>
                  </a:lnTo>
                  <a:lnTo>
                    <a:pt x="199588" y="137582"/>
                  </a:lnTo>
                  <a:lnTo>
                    <a:pt x="233994" y="110276"/>
                  </a:lnTo>
                  <a:lnTo>
                    <a:pt x="270474" y="85632"/>
                  </a:lnTo>
                  <a:lnTo>
                    <a:pt x="308878" y="63796"/>
                  </a:lnTo>
                  <a:lnTo>
                    <a:pt x="349061" y="44916"/>
                  </a:lnTo>
                  <a:lnTo>
                    <a:pt x="390875" y="29138"/>
                  </a:lnTo>
                  <a:lnTo>
                    <a:pt x="434173" y="16611"/>
                  </a:lnTo>
                  <a:lnTo>
                    <a:pt x="478808" y="7480"/>
                  </a:lnTo>
                  <a:lnTo>
                    <a:pt x="524632" y="1894"/>
                  </a:lnTo>
                  <a:lnTo>
                    <a:pt x="571500" y="0"/>
                  </a:lnTo>
                  <a:lnTo>
                    <a:pt x="618367" y="1894"/>
                  </a:lnTo>
                  <a:lnTo>
                    <a:pt x="664191" y="7480"/>
                  </a:lnTo>
                  <a:lnTo>
                    <a:pt x="708826" y="16611"/>
                  </a:lnTo>
                  <a:lnTo>
                    <a:pt x="752124" y="29138"/>
                  </a:lnTo>
                  <a:lnTo>
                    <a:pt x="793938" y="44916"/>
                  </a:lnTo>
                  <a:lnTo>
                    <a:pt x="834121" y="63796"/>
                  </a:lnTo>
                  <a:lnTo>
                    <a:pt x="872525" y="85632"/>
                  </a:lnTo>
                  <a:lnTo>
                    <a:pt x="909005" y="110276"/>
                  </a:lnTo>
                  <a:lnTo>
                    <a:pt x="943411" y="137582"/>
                  </a:lnTo>
                  <a:lnTo>
                    <a:pt x="975598" y="167401"/>
                  </a:lnTo>
                  <a:lnTo>
                    <a:pt x="1005417" y="199588"/>
                  </a:lnTo>
                  <a:lnTo>
                    <a:pt x="1032723" y="233994"/>
                  </a:lnTo>
                  <a:lnTo>
                    <a:pt x="1057367" y="270474"/>
                  </a:lnTo>
                  <a:lnTo>
                    <a:pt x="1079203" y="308878"/>
                  </a:lnTo>
                  <a:lnTo>
                    <a:pt x="1098083" y="349061"/>
                  </a:lnTo>
                  <a:lnTo>
                    <a:pt x="1113861" y="390875"/>
                  </a:lnTo>
                  <a:lnTo>
                    <a:pt x="1126388" y="434173"/>
                  </a:lnTo>
                  <a:lnTo>
                    <a:pt x="1135519" y="478808"/>
                  </a:lnTo>
                  <a:lnTo>
                    <a:pt x="1141105" y="524632"/>
                  </a:lnTo>
                  <a:lnTo>
                    <a:pt x="1143000" y="571500"/>
                  </a:lnTo>
                  <a:lnTo>
                    <a:pt x="1141105" y="618367"/>
                  </a:lnTo>
                  <a:lnTo>
                    <a:pt x="1135519" y="664191"/>
                  </a:lnTo>
                  <a:lnTo>
                    <a:pt x="1126388" y="708826"/>
                  </a:lnTo>
                  <a:lnTo>
                    <a:pt x="1113861" y="752124"/>
                  </a:lnTo>
                  <a:lnTo>
                    <a:pt x="1098083" y="793938"/>
                  </a:lnTo>
                  <a:lnTo>
                    <a:pt x="1079203" y="834121"/>
                  </a:lnTo>
                  <a:lnTo>
                    <a:pt x="1057367" y="872525"/>
                  </a:lnTo>
                  <a:lnTo>
                    <a:pt x="1032723" y="909005"/>
                  </a:lnTo>
                  <a:lnTo>
                    <a:pt x="1005417" y="943411"/>
                  </a:lnTo>
                  <a:lnTo>
                    <a:pt x="975598" y="975598"/>
                  </a:lnTo>
                  <a:lnTo>
                    <a:pt x="943411" y="1005417"/>
                  </a:lnTo>
                  <a:lnTo>
                    <a:pt x="909005" y="1032723"/>
                  </a:lnTo>
                  <a:lnTo>
                    <a:pt x="872525" y="1057367"/>
                  </a:lnTo>
                  <a:lnTo>
                    <a:pt x="834121" y="1079203"/>
                  </a:lnTo>
                  <a:lnTo>
                    <a:pt x="793938" y="1098083"/>
                  </a:lnTo>
                  <a:lnTo>
                    <a:pt x="752124" y="1113861"/>
                  </a:lnTo>
                  <a:lnTo>
                    <a:pt x="708826" y="1126388"/>
                  </a:lnTo>
                  <a:lnTo>
                    <a:pt x="664191" y="1135519"/>
                  </a:lnTo>
                  <a:lnTo>
                    <a:pt x="618367" y="1141105"/>
                  </a:lnTo>
                  <a:lnTo>
                    <a:pt x="571500" y="1143000"/>
                  </a:lnTo>
                  <a:lnTo>
                    <a:pt x="524632" y="1141105"/>
                  </a:lnTo>
                  <a:lnTo>
                    <a:pt x="478808" y="1135519"/>
                  </a:lnTo>
                  <a:lnTo>
                    <a:pt x="434173" y="1126388"/>
                  </a:lnTo>
                  <a:lnTo>
                    <a:pt x="390875" y="1113861"/>
                  </a:lnTo>
                  <a:lnTo>
                    <a:pt x="349061" y="1098083"/>
                  </a:lnTo>
                  <a:lnTo>
                    <a:pt x="308878" y="1079203"/>
                  </a:lnTo>
                  <a:lnTo>
                    <a:pt x="270474" y="1057367"/>
                  </a:lnTo>
                  <a:lnTo>
                    <a:pt x="233994" y="1032723"/>
                  </a:lnTo>
                  <a:lnTo>
                    <a:pt x="199588" y="1005417"/>
                  </a:lnTo>
                  <a:lnTo>
                    <a:pt x="167401" y="975598"/>
                  </a:lnTo>
                  <a:lnTo>
                    <a:pt x="137582" y="943411"/>
                  </a:lnTo>
                  <a:lnTo>
                    <a:pt x="110276" y="909005"/>
                  </a:lnTo>
                  <a:lnTo>
                    <a:pt x="85632" y="872525"/>
                  </a:lnTo>
                  <a:lnTo>
                    <a:pt x="63796" y="834121"/>
                  </a:lnTo>
                  <a:lnTo>
                    <a:pt x="44916" y="793938"/>
                  </a:lnTo>
                  <a:lnTo>
                    <a:pt x="29138" y="752124"/>
                  </a:lnTo>
                  <a:lnTo>
                    <a:pt x="16611" y="708826"/>
                  </a:lnTo>
                  <a:lnTo>
                    <a:pt x="7480" y="664191"/>
                  </a:lnTo>
                  <a:lnTo>
                    <a:pt x="1894" y="618367"/>
                  </a:lnTo>
                  <a:lnTo>
                    <a:pt x="0" y="57150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2260600" y="4937759"/>
            <a:ext cx="5194300" cy="1168400"/>
            <a:chOff x="2260600" y="4937759"/>
            <a:chExt cx="5194300" cy="1168400"/>
          </a:xfrm>
        </p:grpSpPr>
        <p:sp>
          <p:nvSpPr>
            <p:cNvPr id="22" name="object 22"/>
            <p:cNvSpPr/>
            <p:nvPr/>
          </p:nvSpPr>
          <p:spPr>
            <a:xfrm>
              <a:off x="2273300" y="4950459"/>
              <a:ext cx="5168900" cy="1143000"/>
            </a:xfrm>
            <a:custGeom>
              <a:avLst/>
              <a:gdLst/>
              <a:ahLst/>
              <a:cxnLst/>
              <a:rect l="l" t="t" r="r" b="b"/>
              <a:pathLst>
                <a:path w="5168900" h="1143000">
                  <a:moveTo>
                    <a:pt x="5168900" y="0"/>
                  </a:moveTo>
                  <a:lnTo>
                    <a:pt x="571500" y="0"/>
                  </a:lnTo>
                  <a:lnTo>
                    <a:pt x="0" y="571499"/>
                  </a:lnTo>
                  <a:lnTo>
                    <a:pt x="571500" y="1142999"/>
                  </a:lnTo>
                  <a:lnTo>
                    <a:pt x="5168900" y="1142999"/>
                  </a:lnTo>
                  <a:lnTo>
                    <a:pt x="5168900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273300" y="4950459"/>
              <a:ext cx="5168900" cy="1143000"/>
            </a:xfrm>
            <a:custGeom>
              <a:avLst/>
              <a:gdLst/>
              <a:ahLst/>
              <a:cxnLst/>
              <a:rect l="l" t="t" r="r" b="b"/>
              <a:pathLst>
                <a:path w="5168900" h="1143000">
                  <a:moveTo>
                    <a:pt x="5168900" y="1142999"/>
                  </a:moveTo>
                  <a:lnTo>
                    <a:pt x="571500" y="1142999"/>
                  </a:lnTo>
                  <a:lnTo>
                    <a:pt x="0" y="571499"/>
                  </a:lnTo>
                  <a:lnTo>
                    <a:pt x="571500" y="0"/>
                  </a:lnTo>
                  <a:lnTo>
                    <a:pt x="5168900" y="0"/>
                  </a:lnTo>
                  <a:lnTo>
                    <a:pt x="5168900" y="1142999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3628009" y="5063871"/>
            <a:ext cx="3054350" cy="81280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461645" marR="5080" indent="-449580">
              <a:lnSpc>
                <a:spcPts val="2840"/>
              </a:lnSpc>
              <a:spcBef>
                <a:spcPts val="625"/>
              </a:spcBef>
            </a:pPr>
            <a:r>
              <a:rPr sz="2800" spc="-105" dirty="0">
                <a:solidFill>
                  <a:srgbClr val="FFFFFF"/>
                </a:solidFill>
                <a:latin typeface="Times New Roman"/>
                <a:cs typeface="Times New Roman"/>
              </a:rPr>
              <a:t>Upaya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mengendalikan </a:t>
            </a:r>
            <a:r>
              <a:rPr sz="2800" spc="-6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25" dirty="0">
                <a:solidFill>
                  <a:srgbClr val="FFFFFF"/>
                </a:solidFill>
                <a:latin typeface="Times New Roman"/>
                <a:cs typeface="Times New Roman"/>
              </a:rPr>
              <a:t>biaya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kesehatan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1689100" y="4937759"/>
            <a:ext cx="1168400" cy="1168400"/>
            <a:chOff x="1689100" y="4937759"/>
            <a:chExt cx="1168400" cy="1168400"/>
          </a:xfrm>
        </p:grpSpPr>
        <p:sp>
          <p:nvSpPr>
            <p:cNvPr id="26" name="object 26"/>
            <p:cNvSpPr/>
            <p:nvPr/>
          </p:nvSpPr>
          <p:spPr>
            <a:xfrm>
              <a:off x="1701800" y="4950459"/>
              <a:ext cx="1143000" cy="1143000"/>
            </a:xfrm>
            <a:custGeom>
              <a:avLst/>
              <a:gdLst/>
              <a:ahLst/>
              <a:cxnLst/>
              <a:rect l="l" t="t" r="r" b="b"/>
              <a:pathLst>
                <a:path w="1143000" h="1143000">
                  <a:moveTo>
                    <a:pt x="571500" y="0"/>
                  </a:moveTo>
                  <a:lnTo>
                    <a:pt x="524632" y="1894"/>
                  </a:lnTo>
                  <a:lnTo>
                    <a:pt x="478808" y="7480"/>
                  </a:lnTo>
                  <a:lnTo>
                    <a:pt x="434173" y="16611"/>
                  </a:lnTo>
                  <a:lnTo>
                    <a:pt x="390875" y="29138"/>
                  </a:lnTo>
                  <a:lnTo>
                    <a:pt x="349061" y="44916"/>
                  </a:lnTo>
                  <a:lnTo>
                    <a:pt x="308878" y="63796"/>
                  </a:lnTo>
                  <a:lnTo>
                    <a:pt x="270474" y="85632"/>
                  </a:lnTo>
                  <a:lnTo>
                    <a:pt x="233994" y="110276"/>
                  </a:lnTo>
                  <a:lnTo>
                    <a:pt x="199588" y="137582"/>
                  </a:lnTo>
                  <a:lnTo>
                    <a:pt x="167401" y="167401"/>
                  </a:lnTo>
                  <a:lnTo>
                    <a:pt x="137582" y="199588"/>
                  </a:lnTo>
                  <a:lnTo>
                    <a:pt x="110276" y="233994"/>
                  </a:lnTo>
                  <a:lnTo>
                    <a:pt x="85632" y="270474"/>
                  </a:lnTo>
                  <a:lnTo>
                    <a:pt x="63796" y="308878"/>
                  </a:lnTo>
                  <a:lnTo>
                    <a:pt x="44916" y="349061"/>
                  </a:lnTo>
                  <a:lnTo>
                    <a:pt x="29138" y="390875"/>
                  </a:lnTo>
                  <a:lnTo>
                    <a:pt x="16611" y="434173"/>
                  </a:lnTo>
                  <a:lnTo>
                    <a:pt x="7480" y="478808"/>
                  </a:lnTo>
                  <a:lnTo>
                    <a:pt x="1894" y="524632"/>
                  </a:lnTo>
                  <a:lnTo>
                    <a:pt x="0" y="571499"/>
                  </a:lnTo>
                  <a:lnTo>
                    <a:pt x="1894" y="618372"/>
                  </a:lnTo>
                  <a:lnTo>
                    <a:pt x="7480" y="664200"/>
                  </a:lnTo>
                  <a:lnTo>
                    <a:pt x="16611" y="708838"/>
                  </a:lnTo>
                  <a:lnTo>
                    <a:pt x="29138" y="752139"/>
                  </a:lnTo>
                  <a:lnTo>
                    <a:pt x="44916" y="793954"/>
                  </a:lnTo>
                  <a:lnTo>
                    <a:pt x="63796" y="834138"/>
                  </a:lnTo>
                  <a:lnTo>
                    <a:pt x="85632" y="872542"/>
                  </a:lnTo>
                  <a:lnTo>
                    <a:pt x="110276" y="909021"/>
                  </a:lnTo>
                  <a:lnTo>
                    <a:pt x="137582" y="943427"/>
                  </a:lnTo>
                  <a:lnTo>
                    <a:pt x="167401" y="975612"/>
                  </a:lnTo>
                  <a:lnTo>
                    <a:pt x="199588" y="1005430"/>
                  </a:lnTo>
                  <a:lnTo>
                    <a:pt x="233994" y="1032734"/>
                  </a:lnTo>
                  <a:lnTo>
                    <a:pt x="270474" y="1057376"/>
                  </a:lnTo>
                  <a:lnTo>
                    <a:pt x="308878" y="1079210"/>
                  </a:lnTo>
                  <a:lnTo>
                    <a:pt x="349061" y="1098089"/>
                  </a:lnTo>
                  <a:lnTo>
                    <a:pt x="390875" y="1113864"/>
                  </a:lnTo>
                  <a:lnTo>
                    <a:pt x="434173" y="1126390"/>
                  </a:lnTo>
                  <a:lnTo>
                    <a:pt x="478808" y="1135520"/>
                  </a:lnTo>
                  <a:lnTo>
                    <a:pt x="524632" y="1141105"/>
                  </a:lnTo>
                  <a:lnTo>
                    <a:pt x="571500" y="1142999"/>
                  </a:lnTo>
                  <a:lnTo>
                    <a:pt x="618367" y="1141105"/>
                  </a:lnTo>
                  <a:lnTo>
                    <a:pt x="664191" y="1135520"/>
                  </a:lnTo>
                  <a:lnTo>
                    <a:pt x="708826" y="1126390"/>
                  </a:lnTo>
                  <a:lnTo>
                    <a:pt x="752124" y="1113864"/>
                  </a:lnTo>
                  <a:lnTo>
                    <a:pt x="793938" y="1098089"/>
                  </a:lnTo>
                  <a:lnTo>
                    <a:pt x="834121" y="1079210"/>
                  </a:lnTo>
                  <a:lnTo>
                    <a:pt x="872525" y="1057376"/>
                  </a:lnTo>
                  <a:lnTo>
                    <a:pt x="909005" y="1032734"/>
                  </a:lnTo>
                  <a:lnTo>
                    <a:pt x="943411" y="1005430"/>
                  </a:lnTo>
                  <a:lnTo>
                    <a:pt x="975598" y="975612"/>
                  </a:lnTo>
                  <a:lnTo>
                    <a:pt x="1005417" y="943427"/>
                  </a:lnTo>
                  <a:lnTo>
                    <a:pt x="1032723" y="909021"/>
                  </a:lnTo>
                  <a:lnTo>
                    <a:pt x="1057367" y="872542"/>
                  </a:lnTo>
                  <a:lnTo>
                    <a:pt x="1079203" y="834138"/>
                  </a:lnTo>
                  <a:lnTo>
                    <a:pt x="1098083" y="793954"/>
                  </a:lnTo>
                  <a:lnTo>
                    <a:pt x="1113861" y="752139"/>
                  </a:lnTo>
                  <a:lnTo>
                    <a:pt x="1126388" y="708838"/>
                  </a:lnTo>
                  <a:lnTo>
                    <a:pt x="1135519" y="664200"/>
                  </a:lnTo>
                  <a:lnTo>
                    <a:pt x="1141105" y="618372"/>
                  </a:lnTo>
                  <a:lnTo>
                    <a:pt x="1143000" y="571499"/>
                  </a:lnTo>
                  <a:lnTo>
                    <a:pt x="1141105" y="524632"/>
                  </a:lnTo>
                  <a:lnTo>
                    <a:pt x="1135519" y="478808"/>
                  </a:lnTo>
                  <a:lnTo>
                    <a:pt x="1126388" y="434173"/>
                  </a:lnTo>
                  <a:lnTo>
                    <a:pt x="1113861" y="390875"/>
                  </a:lnTo>
                  <a:lnTo>
                    <a:pt x="1098083" y="349061"/>
                  </a:lnTo>
                  <a:lnTo>
                    <a:pt x="1079203" y="308878"/>
                  </a:lnTo>
                  <a:lnTo>
                    <a:pt x="1057367" y="270474"/>
                  </a:lnTo>
                  <a:lnTo>
                    <a:pt x="1032723" y="233994"/>
                  </a:lnTo>
                  <a:lnTo>
                    <a:pt x="1005417" y="199588"/>
                  </a:lnTo>
                  <a:lnTo>
                    <a:pt x="975598" y="167401"/>
                  </a:lnTo>
                  <a:lnTo>
                    <a:pt x="943411" y="137582"/>
                  </a:lnTo>
                  <a:lnTo>
                    <a:pt x="909005" y="110276"/>
                  </a:lnTo>
                  <a:lnTo>
                    <a:pt x="872525" y="85632"/>
                  </a:lnTo>
                  <a:lnTo>
                    <a:pt x="834121" y="63796"/>
                  </a:lnTo>
                  <a:lnTo>
                    <a:pt x="793938" y="44916"/>
                  </a:lnTo>
                  <a:lnTo>
                    <a:pt x="752124" y="29138"/>
                  </a:lnTo>
                  <a:lnTo>
                    <a:pt x="708826" y="16611"/>
                  </a:lnTo>
                  <a:lnTo>
                    <a:pt x="664191" y="7480"/>
                  </a:lnTo>
                  <a:lnTo>
                    <a:pt x="618367" y="1894"/>
                  </a:lnTo>
                  <a:lnTo>
                    <a:pt x="571500" y="0"/>
                  </a:lnTo>
                  <a:close/>
                </a:path>
              </a:pathLst>
            </a:custGeom>
            <a:solidFill>
              <a:srgbClr val="C5BB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701800" y="4950459"/>
              <a:ext cx="1143000" cy="1143000"/>
            </a:xfrm>
            <a:custGeom>
              <a:avLst/>
              <a:gdLst/>
              <a:ahLst/>
              <a:cxnLst/>
              <a:rect l="l" t="t" r="r" b="b"/>
              <a:pathLst>
                <a:path w="1143000" h="1143000">
                  <a:moveTo>
                    <a:pt x="0" y="571499"/>
                  </a:moveTo>
                  <a:lnTo>
                    <a:pt x="1894" y="524632"/>
                  </a:lnTo>
                  <a:lnTo>
                    <a:pt x="7480" y="478808"/>
                  </a:lnTo>
                  <a:lnTo>
                    <a:pt x="16611" y="434173"/>
                  </a:lnTo>
                  <a:lnTo>
                    <a:pt x="29138" y="390875"/>
                  </a:lnTo>
                  <a:lnTo>
                    <a:pt x="44916" y="349061"/>
                  </a:lnTo>
                  <a:lnTo>
                    <a:pt x="63796" y="308878"/>
                  </a:lnTo>
                  <a:lnTo>
                    <a:pt x="85632" y="270474"/>
                  </a:lnTo>
                  <a:lnTo>
                    <a:pt x="110276" y="233994"/>
                  </a:lnTo>
                  <a:lnTo>
                    <a:pt x="137582" y="199588"/>
                  </a:lnTo>
                  <a:lnTo>
                    <a:pt x="167401" y="167401"/>
                  </a:lnTo>
                  <a:lnTo>
                    <a:pt x="199588" y="137582"/>
                  </a:lnTo>
                  <a:lnTo>
                    <a:pt x="233994" y="110276"/>
                  </a:lnTo>
                  <a:lnTo>
                    <a:pt x="270474" y="85632"/>
                  </a:lnTo>
                  <a:lnTo>
                    <a:pt x="308878" y="63796"/>
                  </a:lnTo>
                  <a:lnTo>
                    <a:pt x="349061" y="44916"/>
                  </a:lnTo>
                  <a:lnTo>
                    <a:pt x="390875" y="29138"/>
                  </a:lnTo>
                  <a:lnTo>
                    <a:pt x="434173" y="16611"/>
                  </a:lnTo>
                  <a:lnTo>
                    <a:pt x="478808" y="7480"/>
                  </a:lnTo>
                  <a:lnTo>
                    <a:pt x="524632" y="1894"/>
                  </a:lnTo>
                  <a:lnTo>
                    <a:pt x="571500" y="0"/>
                  </a:lnTo>
                  <a:lnTo>
                    <a:pt x="618367" y="1894"/>
                  </a:lnTo>
                  <a:lnTo>
                    <a:pt x="664191" y="7480"/>
                  </a:lnTo>
                  <a:lnTo>
                    <a:pt x="708826" y="16611"/>
                  </a:lnTo>
                  <a:lnTo>
                    <a:pt x="752124" y="29138"/>
                  </a:lnTo>
                  <a:lnTo>
                    <a:pt x="793938" y="44916"/>
                  </a:lnTo>
                  <a:lnTo>
                    <a:pt x="834121" y="63796"/>
                  </a:lnTo>
                  <a:lnTo>
                    <a:pt x="872525" y="85632"/>
                  </a:lnTo>
                  <a:lnTo>
                    <a:pt x="909005" y="110276"/>
                  </a:lnTo>
                  <a:lnTo>
                    <a:pt x="943411" y="137582"/>
                  </a:lnTo>
                  <a:lnTo>
                    <a:pt x="975598" y="167401"/>
                  </a:lnTo>
                  <a:lnTo>
                    <a:pt x="1005417" y="199588"/>
                  </a:lnTo>
                  <a:lnTo>
                    <a:pt x="1032723" y="233994"/>
                  </a:lnTo>
                  <a:lnTo>
                    <a:pt x="1057367" y="270474"/>
                  </a:lnTo>
                  <a:lnTo>
                    <a:pt x="1079203" y="308878"/>
                  </a:lnTo>
                  <a:lnTo>
                    <a:pt x="1098083" y="349061"/>
                  </a:lnTo>
                  <a:lnTo>
                    <a:pt x="1113861" y="390875"/>
                  </a:lnTo>
                  <a:lnTo>
                    <a:pt x="1126388" y="434173"/>
                  </a:lnTo>
                  <a:lnTo>
                    <a:pt x="1135519" y="478808"/>
                  </a:lnTo>
                  <a:lnTo>
                    <a:pt x="1141105" y="524632"/>
                  </a:lnTo>
                  <a:lnTo>
                    <a:pt x="1143000" y="571499"/>
                  </a:lnTo>
                  <a:lnTo>
                    <a:pt x="1141105" y="618372"/>
                  </a:lnTo>
                  <a:lnTo>
                    <a:pt x="1135519" y="664200"/>
                  </a:lnTo>
                  <a:lnTo>
                    <a:pt x="1126388" y="708838"/>
                  </a:lnTo>
                  <a:lnTo>
                    <a:pt x="1113861" y="752139"/>
                  </a:lnTo>
                  <a:lnTo>
                    <a:pt x="1098083" y="793954"/>
                  </a:lnTo>
                  <a:lnTo>
                    <a:pt x="1079203" y="834138"/>
                  </a:lnTo>
                  <a:lnTo>
                    <a:pt x="1057367" y="872542"/>
                  </a:lnTo>
                  <a:lnTo>
                    <a:pt x="1032723" y="909021"/>
                  </a:lnTo>
                  <a:lnTo>
                    <a:pt x="1005417" y="943427"/>
                  </a:lnTo>
                  <a:lnTo>
                    <a:pt x="975598" y="975612"/>
                  </a:lnTo>
                  <a:lnTo>
                    <a:pt x="943411" y="1005430"/>
                  </a:lnTo>
                  <a:lnTo>
                    <a:pt x="909005" y="1032734"/>
                  </a:lnTo>
                  <a:lnTo>
                    <a:pt x="872525" y="1057376"/>
                  </a:lnTo>
                  <a:lnTo>
                    <a:pt x="834121" y="1079210"/>
                  </a:lnTo>
                  <a:lnTo>
                    <a:pt x="793938" y="1098089"/>
                  </a:lnTo>
                  <a:lnTo>
                    <a:pt x="752124" y="1113864"/>
                  </a:lnTo>
                  <a:lnTo>
                    <a:pt x="708826" y="1126390"/>
                  </a:lnTo>
                  <a:lnTo>
                    <a:pt x="664191" y="1135520"/>
                  </a:lnTo>
                  <a:lnTo>
                    <a:pt x="618367" y="1141105"/>
                  </a:lnTo>
                  <a:lnTo>
                    <a:pt x="571500" y="1142999"/>
                  </a:lnTo>
                  <a:lnTo>
                    <a:pt x="524632" y="1141105"/>
                  </a:lnTo>
                  <a:lnTo>
                    <a:pt x="478808" y="1135520"/>
                  </a:lnTo>
                  <a:lnTo>
                    <a:pt x="434173" y="1126390"/>
                  </a:lnTo>
                  <a:lnTo>
                    <a:pt x="390875" y="1113864"/>
                  </a:lnTo>
                  <a:lnTo>
                    <a:pt x="349061" y="1098089"/>
                  </a:lnTo>
                  <a:lnTo>
                    <a:pt x="308878" y="1079210"/>
                  </a:lnTo>
                  <a:lnTo>
                    <a:pt x="270474" y="1057376"/>
                  </a:lnTo>
                  <a:lnTo>
                    <a:pt x="233994" y="1032734"/>
                  </a:lnTo>
                  <a:lnTo>
                    <a:pt x="199588" y="1005430"/>
                  </a:lnTo>
                  <a:lnTo>
                    <a:pt x="167401" y="975612"/>
                  </a:lnTo>
                  <a:lnTo>
                    <a:pt x="137582" y="943427"/>
                  </a:lnTo>
                  <a:lnTo>
                    <a:pt x="110276" y="909021"/>
                  </a:lnTo>
                  <a:lnTo>
                    <a:pt x="85632" y="872542"/>
                  </a:lnTo>
                  <a:lnTo>
                    <a:pt x="63796" y="834138"/>
                  </a:lnTo>
                  <a:lnTo>
                    <a:pt x="44916" y="793954"/>
                  </a:lnTo>
                  <a:lnTo>
                    <a:pt x="29138" y="752139"/>
                  </a:lnTo>
                  <a:lnTo>
                    <a:pt x="16611" y="708838"/>
                  </a:lnTo>
                  <a:lnTo>
                    <a:pt x="7480" y="664200"/>
                  </a:lnTo>
                  <a:lnTo>
                    <a:pt x="1894" y="618372"/>
                  </a:lnTo>
                  <a:lnTo>
                    <a:pt x="0" y="571499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1982470" y="2287270"/>
            <a:ext cx="533400" cy="533400"/>
          </a:xfrm>
          <a:prstGeom prst="rect">
            <a:avLst/>
          </a:prstGeom>
          <a:solidFill>
            <a:srgbClr val="C00000"/>
          </a:solidFill>
          <a:ln w="12700">
            <a:solidFill>
              <a:srgbClr val="FFFFFF"/>
            </a:solidFill>
          </a:ln>
        </p:spPr>
        <p:txBody>
          <a:bodyPr vert="horz" wrap="square" lIns="0" tIns="14604" rIns="0" bIns="0" rtlCol="0">
            <a:spAutoFit/>
          </a:bodyPr>
          <a:lstStyle/>
          <a:p>
            <a:pPr marL="165100">
              <a:lnSpc>
                <a:spcPct val="100000"/>
              </a:lnSpc>
              <a:spcBef>
                <a:spcPts val="114"/>
              </a:spcBef>
            </a:pPr>
            <a:r>
              <a:rPr sz="3200" dirty="0">
                <a:solidFill>
                  <a:srgbClr val="FFFFFF"/>
                </a:solidFill>
                <a:latin typeface="Palatino Linotype"/>
                <a:cs typeface="Palatino Linotype"/>
              </a:rPr>
              <a:t>1</a:t>
            </a:r>
            <a:endParaRPr sz="3200">
              <a:latin typeface="Palatino Linotype"/>
              <a:cs typeface="Palatino Linotype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25</a:t>
            </a:fld>
            <a:endParaRPr dirty="0"/>
          </a:p>
        </p:txBody>
      </p:sp>
      <p:sp>
        <p:nvSpPr>
          <p:cNvPr id="29" name="object 29"/>
          <p:cNvSpPr txBox="1"/>
          <p:nvPr/>
        </p:nvSpPr>
        <p:spPr>
          <a:xfrm>
            <a:off x="1982470" y="3735070"/>
            <a:ext cx="533400" cy="533400"/>
          </a:xfrm>
          <a:prstGeom prst="rect">
            <a:avLst/>
          </a:prstGeom>
          <a:solidFill>
            <a:srgbClr val="C00000"/>
          </a:solidFill>
          <a:ln w="12700">
            <a:solidFill>
              <a:srgbClr val="FFFFFF"/>
            </a:solidFill>
          </a:ln>
        </p:spPr>
        <p:txBody>
          <a:bodyPr vert="horz" wrap="square" lIns="0" tIns="15240" rIns="0" bIns="0" rtlCol="0">
            <a:spAutoFit/>
          </a:bodyPr>
          <a:lstStyle/>
          <a:p>
            <a:pPr marL="165100">
              <a:lnSpc>
                <a:spcPct val="100000"/>
              </a:lnSpc>
              <a:spcBef>
                <a:spcPts val="120"/>
              </a:spcBef>
            </a:pPr>
            <a:r>
              <a:rPr sz="3200" dirty="0">
                <a:solidFill>
                  <a:srgbClr val="FFFFFF"/>
                </a:solidFill>
                <a:latin typeface="Palatino Linotype"/>
                <a:cs typeface="Palatino Linotype"/>
              </a:rPr>
              <a:t>2</a:t>
            </a:r>
            <a:endParaRPr sz="3200">
              <a:latin typeface="Palatino Linotype"/>
              <a:cs typeface="Palatino Linotype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982470" y="5259070"/>
            <a:ext cx="533400" cy="533400"/>
          </a:xfrm>
          <a:prstGeom prst="rect">
            <a:avLst/>
          </a:prstGeom>
          <a:solidFill>
            <a:srgbClr val="C00000"/>
          </a:solidFill>
          <a:ln w="12700">
            <a:solidFill>
              <a:srgbClr val="FFFFFF"/>
            </a:solidFill>
          </a:ln>
        </p:spPr>
        <p:txBody>
          <a:bodyPr vert="horz" wrap="square" lIns="0" tIns="15875" rIns="0" bIns="0" rtlCol="0">
            <a:spAutoFit/>
          </a:bodyPr>
          <a:lstStyle/>
          <a:p>
            <a:pPr marL="165100">
              <a:lnSpc>
                <a:spcPct val="100000"/>
              </a:lnSpc>
              <a:spcBef>
                <a:spcPts val="125"/>
              </a:spcBef>
            </a:pPr>
            <a:r>
              <a:rPr sz="3200" dirty="0">
                <a:solidFill>
                  <a:srgbClr val="FFFFFF"/>
                </a:solidFill>
                <a:latin typeface="Palatino Linotype"/>
                <a:cs typeface="Palatino Linotype"/>
              </a:rPr>
              <a:t>3</a:t>
            </a:r>
            <a:endParaRPr sz="32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3200" y="276859"/>
            <a:ext cx="1258570" cy="1598930"/>
            <a:chOff x="203200" y="276859"/>
            <a:chExt cx="1258570" cy="15989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9919" y="335279"/>
              <a:ext cx="831595" cy="76034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3140" y="647700"/>
              <a:ext cx="107619" cy="133096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2092960" y="355600"/>
            <a:ext cx="7051040" cy="1608455"/>
            <a:chOff x="2092960" y="355600"/>
            <a:chExt cx="7051040" cy="160845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92960" y="355600"/>
              <a:ext cx="7051039" cy="112039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89300" y="843280"/>
              <a:ext cx="3284474" cy="1120394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396489" y="448881"/>
            <a:ext cx="5033010" cy="1123950"/>
          </a:xfrm>
          <a:prstGeom prst="rect">
            <a:avLst/>
          </a:prstGeom>
        </p:spPr>
        <p:txBody>
          <a:bodyPr vert="horz" wrap="square" lIns="0" tIns="130810" rIns="0" bIns="0" rtlCol="0">
            <a:spAutoFit/>
          </a:bodyPr>
          <a:lstStyle/>
          <a:p>
            <a:pPr marL="1209040" marR="5080" indent="-1196975">
              <a:lnSpc>
                <a:spcPts val="3840"/>
              </a:lnSpc>
              <a:spcBef>
                <a:spcPts val="1030"/>
              </a:spcBef>
            </a:pPr>
            <a:r>
              <a:rPr spc="-380" dirty="0"/>
              <a:t>a</a:t>
            </a:r>
            <a:r>
              <a:rPr spc="-470" dirty="0"/>
              <a:t>.</a:t>
            </a:r>
            <a:r>
              <a:rPr spc="-190" dirty="0"/>
              <a:t> </a:t>
            </a:r>
            <a:r>
              <a:rPr spc="220" dirty="0"/>
              <a:t>U</a:t>
            </a:r>
            <a:r>
              <a:rPr spc="-315" dirty="0"/>
              <a:t>p</a:t>
            </a:r>
            <a:r>
              <a:rPr spc="-380" dirty="0"/>
              <a:t>a</a:t>
            </a:r>
            <a:r>
              <a:rPr spc="-254" dirty="0"/>
              <a:t>ya</a:t>
            </a:r>
            <a:r>
              <a:rPr spc="-229" dirty="0"/>
              <a:t> </a:t>
            </a:r>
            <a:r>
              <a:rPr spc="40" dirty="0"/>
              <a:t>m</a:t>
            </a:r>
            <a:r>
              <a:rPr spc="-285" dirty="0"/>
              <a:t>e</a:t>
            </a:r>
            <a:r>
              <a:rPr spc="-254" dirty="0"/>
              <a:t>n</a:t>
            </a:r>
            <a:r>
              <a:rPr spc="-165" dirty="0"/>
              <a:t>ingka</a:t>
            </a:r>
            <a:r>
              <a:rPr spc="-120" dirty="0"/>
              <a:t>t</a:t>
            </a:r>
            <a:r>
              <a:rPr spc="-175" dirty="0"/>
              <a:t>kan  </a:t>
            </a:r>
            <a:r>
              <a:rPr spc="-434" dirty="0"/>
              <a:t>j</a:t>
            </a:r>
            <a:r>
              <a:rPr spc="-110" dirty="0"/>
              <a:t>u</a:t>
            </a:r>
            <a:r>
              <a:rPr spc="35" dirty="0"/>
              <a:t>m</a:t>
            </a:r>
            <a:r>
              <a:rPr spc="-150" dirty="0"/>
              <a:t>l</a:t>
            </a:r>
            <a:r>
              <a:rPr spc="-285" dirty="0"/>
              <a:t>a</a:t>
            </a:r>
            <a:r>
              <a:rPr spc="-310" dirty="0"/>
              <a:t>h</a:t>
            </a:r>
            <a:r>
              <a:rPr spc="-229" dirty="0"/>
              <a:t> </a:t>
            </a:r>
            <a:r>
              <a:rPr spc="-325" dirty="0"/>
              <a:t>d</a:t>
            </a:r>
            <a:r>
              <a:rPr spc="-280" dirty="0"/>
              <a:t>a</a:t>
            </a:r>
            <a:r>
              <a:rPr spc="-70" dirty="0"/>
              <a:t>n</a:t>
            </a:r>
            <a:r>
              <a:rPr spc="-390" dirty="0"/>
              <a:t>a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26</a:t>
            </a:fld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765492" y="1982470"/>
            <a:ext cx="6317615" cy="3051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FFCC00"/>
              </a:buClr>
              <a:buSzPct val="75000"/>
              <a:buFont typeface="Wingdings"/>
              <a:buChar char=""/>
              <a:tabLst>
                <a:tab pos="355600" algn="l"/>
              </a:tabLst>
            </a:pPr>
            <a:r>
              <a:rPr sz="3200" spc="-75" dirty="0">
                <a:solidFill>
                  <a:srgbClr val="FFFFFF"/>
                </a:solidFill>
                <a:latin typeface="Times New Roman"/>
                <a:cs typeface="Times New Roman"/>
              </a:rPr>
              <a:t>Meningkatkan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00" dirty="0">
                <a:solidFill>
                  <a:srgbClr val="FFFFFF"/>
                </a:solidFill>
                <a:latin typeface="Times New Roman"/>
                <a:cs typeface="Times New Roman"/>
              </a:rPr>
              <a:t>alokasi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30" dirty="0">
                <a:solidFill>
                  <a:srgbClr val="FFFFFF"/>
                </a:solidFill>
                <a:latin typeface="Times New Roman"/>
                <a:cs typeface="Times New Roman"/>
              </a:rPr>
              <a:t>biaya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5" dirty="0">
                <a:solidFill>
                  <a:srgbClr val="FFFFFF"/>
                </a:solidFill>
                <a:latin typeface="Times New Roman"/>
                <a:cs typeface="Times New Roman"/>
              </a:rPr>
              <a:t>kesehatan </a:t>
            </a:r>
            <a:r>
              <a:rPr sz="3200" spc="-7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85" dirty="0">
                <a:solidFill>
                  <a:srgbClr val="FFFFFF"/>
                </a:solidFill>
                <a:latin typeface="Times New Roman"/>
                <a:cs typeface="Times New Roman"/>
              </a:rPr>
              <a:t>dalam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85" dirty="0">
                <a:solidFill>
                  <a:srgbClr val="FFFFFF"/>
                </a:solidFill>
                <a:latin typeface="Times New Roman"/>
                <a:cs typeface="Times New Roman"/>
              </a:rPr>
              <a:t>anggaran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pendapatan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dan 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85" dirty="0">
                <a:solidFill>
                  <a:srgbClr val="FFFFFF"/>
                </a:solidFill>
                <a:latin typeface="Times New Roman"/>
                <a:cs typeface="Times New Roman"/>
              </a:rPr>
              <a:t>belanja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80" dirty="0">
                <a:solidFill>
                  <a:srgbClr val="FFFFFF"/>
                </a:solidFill>
                <a:latin typeface="Times New Roman"/>
                <a:cs typeface="Times New Roman"/>
              </a:rPr>
              <a:t>negara</a:t>
            </a:r>
            <a:endParaRPr sz="3200">
              <a:latin typeface="Times New Roman"/>
              <a:cs typeface="Times New Roman"/>
            </a:endParaRPr>
          </a:p>
          <a:p>
            <a:pPr marL="355600" marR="987425" indent="-342900">
              <a:lnSpc>
                <a:spcPct val="100000"/>
              </a:lnSpc>
              <a:spcBef>
                <a:spcPts val="780"/>
              </a:spcBef>
              <a:buClr>
                <a:srgbClr val="FFCC00"/>
              </a:buClr>
              <a:buSzPct val="75000"/>
              <a:buFont typeface="Wingdings"/>
              <a:buChar char=""/>
              <a:tabLst>
                <a:tab pos="355600" algn="l"/>
              </a:tabLst>
            </a:pPr>
            <a:r>
              <a:rPr sz="3200" spc="-55" dirty="0">
                <a:solidFill>
                  <a:srgbClr val="FFFFFF"/>
                </a:solidFill>
                <a:latin typeface="Times New Roman"/>
                <a:cs typeface="Times New Roman"/>
              </a:rPr>
              <a:t>Menghimpun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5" dirty="0">
                <a:solidFill>
                  <a:srgbClr val="FFFFFF"/>
                </a:solidFill>
                <a:latin typeface="Times New Roman"/>
                <a:cs typeface="Times New Roman"/>
              </a:rPr>
              <a:t>dana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70" dirty="0">
                <a:solidFill>
                  <a:srgbClr val="FFFFFF"/>
                </a:solidFill>
                <a:latin typeface="Times New Roman"/>
                <a:cs typeface="Times New Roman"/>
              </a:rPr>
              <a:t>dari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35" dirty="0">
                <a:solidFill>
                  <a:srgbClr val="FFFFFF"/>
                </a:solidFill>
                <a:latin typeface="Times New Roman"/>
                <a:cs typeface="Times New Roman"/>
              </a:rPr>
              <a:t>sumber </a:t>
            </a:r>
            <a:r>
              <a:rPr sz="3200" spc="-7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95" dirty="0">
                <a:solidFill>
                  <a:srgbClr val="FFFFFF"/>
                </a:solidFill>
                <a:latin typeface="Times New Roman"/>
                <a:cs typeface="Times New Roman"/>
              </a:rPr>
              <a:t>masyarakat,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35" dirty="0">
                <a:solidFill>
                  <a:srgbClr val="FFFFFF"/>
                </a:solidFill>
                <a:latin typeface="Times New Roman"/>
                <a:cs typeface="Times New Roman"/>
              </a:rPr>
              <a:t>sumber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bantuan 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80" dirty="0">
                <a:solidFill>
                  <a:srgbClr val="FFFFFF"/>
                </a:solidFill>
                <a:latin typeface="Times New Roman"/>
                <a:cs typeface="Times New Roman"/>
              </a:rPr>
              <a:t>luar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85" dirty="0">
                <a:solidFill>
                  <a:srgbClr val="FFFFFF"/>
                </a:solidFill>
                <a:latin typeface="Times New Roman"/>
                <a:cs typeface="Times New Roman"/>
              </a:rPr>
              <a:t>negeri,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65" dirty="0">
                <a:solidFill>
                  <a:srgbClr val="FFFFFF"/>
                </a:solidFill>
                <a:latin typeface="Times New Roman"/>
                <a:cs typeface="Times New Roman"/>
              </a:rPr>
              <a:t>atau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40" dirty="0">
                <a:solidFill>
                  <a:srgbClr val="FFFFFF"/>
                </a:solidFill>
                <a:latin typeface="Times New Roman"/>
                <a:cs typeface="Times New Roman"/>
              </a:rPr>
              <a:t>sumber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10" dirty="0">
                <a:solidFill>
                  <a:srgbClr val="FFFFFF"/>
                </a:solidFill>
                <a:latin typeface="Times New Roman"/>
                <a:cs typeface="Times New Roman"/>
              </a:rPr>
              <a:t>lainnya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3200" y="276859"/>
            <a:ext cx="8499475" cy="1603375"/>
            <a:chOff x="203200" y="276859"/>
            <a:chExt cx="8499475" cy="16033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9919" y="335279"/>
              <a:ext cx="831595" cy="76034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3140" y="647700"/>
              <a:ext cx="107619" cy="13309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64919" y="431799"/>
              <a:ext cx="7437374" cy="100863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94460" y="871219"/>
              <a:ext cx="7066533" cy="1008634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537588" y="514984"/>
            <a:ext cx="6755130" cy="1013460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142240" marR="5080" indent="-130175">
              <a:lnSpc>
                <a:spcPts val="3460"/>
              </a:lnSpc>
              <a:spcBef>
                <a:spcPts val="930"/>
              </a:spcBef>
            </a:pPr>
            <a:r>
              <a:rPr sz="3600" spc="-160" dirty="0"/>
              <a:t>b</a:t>
            </a:r>
            <a:r>
              <a:rPr sz="3600" spc="-425" dirty="0"/>
              <a:t>.</a:t>
            </a:r>
            <a:r>
              <a:rPr sz="3600" spc="-190" dirty="0"/>
              <a:t> </a:t>
            </a:r>
            <a:r>
              <a:rPr sz="3600" spc="215" dirty="0"/>
              <a:t>U</a:t>
            </a:r>
            <a:r>
              <a:rPr sz="3600" spc="-285" dirty="0"/>
              <a:t>p</a:t>
            </a:r>
            <a:r>
              <a:rPr sz="3600" spc="-340" dirty="0"/>
              <a:t>a</a:t>
            </a:r>
            <a:r>
              <a:rPr sz="3600" spc="-110" dirty="0"/>
              <a:t>y</a:t>
            </a:r>
            <a:r>
              <a:rPr sz="3600" spc="-350" dirty="0"/>
              <a:t>a</a:t>
            </a:r>
            <a:r>
              <a:rPr sz="3600" spc="-215" dirty="0"/>
              <a:t> </a:t>
            </a:r>
            <a:r>
              <a:rPr sz="3600" spc="40" dirty="0"/>
              <a:t>m</a:t>
            </a:r>
            <a:r>
              <a:rPr sz="3600" spc="-415" dirty="0"/>
              <a:t>e</a:t>
            </a:r>
            <a:r>
              <a:rPr sz="3600" spc="40" dirty="0"/>
              <a:t>m</a:t>
            </a:r>
            <a:r>
              <a:rPr sz="3600" spc="-295" dirty="0"/>
              <a:t>per</a:t>
            </a:r>
            <a:r>
              <a:rPr sz="3600" spc="-315" dirty="0"/>
              <a:t>b</a:t>
            </a:r>
            <a:r>
              <a:rPr sz="3600" spc="-340" dirty="0"/>
              <a:t>a</a:t>
            </a:r>
            <a:r>
              <a:rPr sz="3600" spc="-105" dirty="0"/>
              <a:t>i</a:t>
            </a:r>
            <a:r>
              <a:rPr sz="3600" spc="-204" dirty="0"/>
              <a:t>k</a:t>
            </a:r>
            <a:r>
              <a:rPr sz="3600" spc="-150" dirty="0"/>
              <a:t>i</a:t>
            </a:r>
            <a:r>
              <a:rPr sz="3600" spc="-210" dirty="0"/>
              <a:t> </a:t>
            </a:r>
            <a:r>
              <a:rPr sz="3600" spc="-285" dirty="0"/>
              <a:t>p</a:t>
            </a:r>
            <a:r>
              <a:rPr sz="3600" spc="-415" dirty="0"/>
              <a:t>e</a:t>
            </a:r>
            <a:r>
              <a:rPr sz="3600" spc="-75" dirty="0"/>
              <a:t>n</a:t>
            </a:r>
            <a:r>
              <a:rPr sz="3600" spc="-110" dirty="0"/>
              <a:t>y</a:t>
            </a:r>
            <a:r>
              <a:rPr sz="3600" spc="-335" dirty="0"/>
              <a:t>eb</a:t>
            </a:r>
            <a:r>
              <a:rPr sz="3600" spc="-290" dirty="0"/>
              <a:t>a</a:t>
            </a:r>
            <a:r>
              <a:rPr sz="3600" spc="-295" dirty="0"/>
              <a:t>r</a:t>
            </a:r>
            <a:r>
              <a:rPr sz="3600" spc="-350" dirty="0"/>
              <a:t>a</a:t>
            </a:r>
            <a:r>
              <a:rPr sz="3600" spc="-204" dirty="0"/>
              <a:t>n,  </a:t>
            </a:r>
            <a:r>
              <a:rPr sz="3600" spc="-285" dirty="0"/>
              <a:t>p</a:t>
            </a:r>
            <a:r>
              <a:rPr sz="3600" spc="-415" dirty="0"/>
              <a:t>e</a:t>
            </a:r>
            <a:r>
              <a:rPr sz="3600" spc="40" dirty="0"/>
              <a:t>m</a:t>
            </a:r>
            <a:r>
              <a:rPr sz="3600" spc="-245" dirty="0"/>
              <a:t>an</a:t>
            </a:r>
            <a:r>
              <a:rPr sz="3600" spc="-145" dirty="0"/>
              <a:t>f</a:t>
            </a:r>
            <a:r>
              <a:rPr sz="3600" spc="-254" dirty="0"/>
              <a:t>aata</a:t>
            </a:r>
            <a:r>
              <a:rPr sz="3600" spc="-280" dirty="0"/>
              <a:t>n</a:t>
            </a:r>
            <a:r>
              <a:rPr sz="3600" spc="-425" dirty="0"/>
              <a:t>,</a:t>
            </a:r>
            <a:r>
              <a:rPr sz="3600" spc="-225" dirty="0"/>
              <a:t> </a:t>
            </a:r>
            <a:r>
              <a:rPr sz="3600" spc="114" dirty="0"/>
              <a:t>&amp;</a:t>
            </a:r>
            <a:r>
              <a:rPr sz="3600" spc="-170" dirty="0"/>
              <a:t> </a:t>
            </a:r>
            <a:r>
              <a:rPr sz="3600" spc="-285" dirty="0"/>
              <a:t>p</a:t>
            </a:r>
            <a:r>
              <a:rPr sz="3600" spc="-415" dirty="0"/>
              <a:t>e</a:t>
            </a:r>
            <a:r>
              <a:rPr sz="3600" spc="-75" dirty="0"/>
              <a:t>n</a:t>
            </a:r>
            <a:r>
              <a:rPr sz="3600" spc="25" dirty="0"/>
              <a:t>g</a:t>
            </a:r>
            <a:r>
              <a:rPr sz="3600" spc="-415" dirty="0"/>
              <a:t>e</a:t>
            </a:r>
            <a:r>
              <a:rPr sz="3600" spc="-130" dirty="0"/>
              <a:t>lol</a:t>
            </a:r>
            <a:r>
              <a:rPr sz="3600" spc="-165" dirty="0"/>
              <a:t>a</a:t>
            </a:r>
            <a:r>
              <a:rPr sz="3600" spc="-210" dirty="0"/>
              <a:t>a</a:t>
            </a:r>
            <a:r>
              <a:rPr sz="3600" spc="-229" dirty="0"/>
              <a:t>n</a:t>
            </a:r>
            <a:r>
              <a:rPr sz="3600" spc="-225" dirty="0"/>
              <a:t> </a:t>
            </a:r>
            <a:r>
              <a:rPr sz="3600" spc="-200" dirty="0"/>
              <a:t>d</a:t>
            </a:r>
            <a:r>
              <a:rPr sz="3600" spc="-210" dirty="0"/>
              <a:t>an</a:t>
            </a:r>
            <a:r>
              <a:rPr sz="3600" spc="-350" dirty="0"/>
              <a:t>a</a:t>
            </a:r>
            <a:endParaRPr sz="360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27</a:t>
            </a:fld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765492" y="1882646"/>
            <a:ext cx="7247255" cy="4249420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85"/>
              </a:spcBef>
              <a:buClr>
                <a:srgbClr val="FFCC00"/>
              </a:buClr>
              <a:buSzPct val="75000"/>
              <a:buFont typeface="Wingdings"/>
              <a:buChar char=""/>
              <a:tabLst>
                <a:tab pos="355600" algn="l"/>
              </a:tabLst>
            </a:pPr>
            <a:r>
              <a:rPr sz="3200" spc="-50" dirty="0">
                <a:solidFill>
                  <a:srgbClr val="FFFFFF"/>
                </a:solidFill>
                <a:latin typeface="Times New Roman"/>
                <a:cs typeface="Times New Roman"/>
              </a:rPr>
              <a:t>Penyempurnaan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65" dirty="0">
                <a:solidFill>
                  <a:srgbClr val="FFFFFF"/>
                </a:solidFill>
                <a:latin typeface="Times New Roman"/>
                <a:cs typeface="Times New Roman"/>
              </a:rPr>
              <a:t>sistem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90" dirty="0">
                <a:solidFill>
                  <a:srgbClr val="FFFFFF"/>
                </a:solidFill>
                <a:latin typeface="Times New Roman"/>
                <a:cs typeface="Times New Roman"/>
              </a:rPr>
              <a:t>pelayanan</a:t>
            </a:r>
            <a:endParaRPr sz="3200">
              <a:latin typeface="Times New Roman"/>
              <a:cs typeface="Times New Roman"/>
            </a:endParaRPr>
          </a:p>
          <a:p>
            <a:pPr marL="756285" marR="2091055" lvl="1" indent="-287020">
              <a:lnSpc>
                <a:spcPct val="100000"/>
              </a:lnSpc>
              <a:spcBef>
                <a:spcPts val="740"/>
              </a:spcBef>
              <a:buSzPct val="71666"/>
              <a:buFont typeface="Lucida Sans Unicode"/>
              <a:buChar char="◇"/>
              <a:tabLst>
                <a:tab pos="756920" algn="l"/>
              </a:tabLst>
            </a:pPr>
            <a:r>
              <a:rPr sz="3000" spc="-85" dirty="0">
                <a:solidFill>
                  <a:srgbClr val="FFFFFF"/>
                </a:solidFill>
                <a:latin typeface="Times New Roman"/>
                <a:cs typeface="Times New Roman"/>
              </a:rPr>
              <a:t>Pelayanan</a:t>
            </a:r>
            <a:r>
              <a:rPr sz="30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25" dirty="0">
                <a:solidFill>
                  <a:srgbClr val="FFFFFF"/>
                </a:solidFill>
                <a:latin typeface="Times New Roman"/>
                <a:cs typeface="Times New Roman"/>
              </a:rPr>
              <a:t>yang</a:t>
            </a:r>
            <a:r>
              <a:rPr sz="30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55" dirty="0">
                <a:solidFill>
                  <a:srgbClr val="FFFFFF"/>
                </a:solidFill>
                <a:latin typeface="Times New Roman"/>
                <a:cs typeface="Times New Roman"/>
              </a:rPr>
              <a:t>merata,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90" dirty="0">
                <a:solidFill>
                  <a:srgbClr val="FFFFFF"/>
                </a:solidFill>
                <a:latin typeface="Times New Roman"/>
                <a:cs typeface="Times New Roman"/>
              </a:rPr>
              <a:t>sesuai </a:t>
            </a:r>
            <a:r>
              <a:rPr sz="3000" spc="-7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dengan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30" dirty="0">
                <a:solidFill>
                  <a:srgbClr val="FFFFFF"/>
                </a:solidFill>
                <a:latin typeface="Times New Roman"/>
                <a:cs typeface="Times New Roman"/>
              </a:rPr>
              <a:t>kebutuhan</a:t>
            </a:r>
            <a:endParaRPr sz="3000">
              <a:latin typeface="Times New Roman"/>
              <a:cs typeface="Times New Roman"/>
            </a:endParaRPr>
          </a:p>
          <a:p>
            <a:pPr marL="756285" marR="158115" lvl="1" indent="-287020">
              <a:lnSpc>
                <a:spcPct val="100000"/>
              </a:lnSpc>
              <a:spcBef>
                <a:spcPts val="720"/>
              </a:spcBef>
              <a:buSzPct val="71666"/>
              <a:buFont typeface="Lucida Sans Unicode"/>
              <a:buChar char="◇"/>
              <a:tabLst>
                <a:tab pos="756920" algn="l"/>
              </a:tabLst>
            </a:pPr>
            <a:r>
              <a:rPr sz="3000" spc="-70" dirty="0">
                <a:solidFill>
                  <a:srgbClr val="FFFFFF"/>
                </a:solidFill>
                <a:latin typeface="Times New Roman"/>
                <a:cs typeface="Times New Roman"/>
              </a:rPr>
              <a:t>Mengutamakan</a:t>
            </a:r>
            <a:r>
              <a:rPr sz="30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85" dirty="0">
                <a:solidFill>
                  <a:srgbClr val="FFFFFF"/>
                </a:solidFill>
                <a:latin typeface="Times New Roman"/>
                <a:cs typeface="Times New Roman"/>
              </a:rPr>
              <a:t>pelayanan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55" dirty="0">
                <a:solidFill>
                  <a:srgbClr val="FFFFFF"/>
                </a:solidFill>
                <a:latin typeface="Times New Roman"/>
                <a:cs typeface="Times New Roman"/>
              </a:rPr>
              <a:t>kesehatan 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85" dirty="0">
                <a:solidFill>
                  <a:srgbClr val="FFFFFF"/>
                </a:solidFill>
                <a:latin typeface="Times New Roman"/>
                <a:cs typeface="Times New Roman"/>
              </a:rPr>
              <a:t>masyarakat</a:t>
            </a:r>
            <a:r>
              <a:rPr sz="30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85" dirty="0">
                <a:solidFill>
                  <a:srgbClr val="FFFFFF"/>
                </a:solidFill>
                <a:latin typeface="Times New Roman"/>
                <a:cs typeface="Times New Roman"/>
              </a:rPr>
              <a:t>secara</a:t>
            </a:r>
            <a:r>
              <a:rPr sz="30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65" dirty="0">
                <a:solidFill>
                  <a:srgbClr val="FFFFFF"/>
                </a:solidFill>
                <a:latin typeface="Times New Roman"/>
                <a:cs typeface="Times New Roman"/>
              </a:rPr>
              <a:t>menyeluruh</a:t>
            </a:r>
            <a:r>
              <a:rPr sz="30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30" dirty="0">
                <a:solidFill>
                  <a:srgbClr val="FFFFFF"/>
                </a:solidFill>
                <a:latin typeface="Times New Roman"/>
                <a:cs typeface="Times New Roman"/>
              </a:rPr>
              <a:t>dan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25" dirty="0">
                <a:solidFill>
                  <a:srgbClr val="FFFFFF"/>
                </a:solidFill>
                <a:latin typeface="Times New Roman"/>
                <a:cs typeface="Times New Roman"/>
              </a:rPr>
              <a:t>terpadu</a:t>
            </a:r>
            <a:endParaRPr sz="3000">
              <a:latin typeface="Times New Roman"/>
              <a:cs typeface="Times New Roman"/>
            </a:endParaRPr>
          </a:p>
          <a:p>
            <a:pPr marL="355600" marR="2141220" indent="-342900">
              <a:lnSpc>
                <a:spcPct val="100000"/>
              </a:lnSpc>
              <a:spcBef>
                <a:spcPts val="765"/>
              </a:spcBef>
              <a:buClr>
                <a:srgbClr val="FFCC00"/>
              </a:buClr>
              <a:buSzPct val="75000"/>
              <a:buFont typeface="Wingdings"/>
              <a:buChar char=""/>
              <a:tabLst>
                <a:tab pos="355600" algn="l"/>
              </a:tabLst>
            </a:pPr>
            <a:r>
              <a:rPr sz="3200" spc="-55" dirty="0">
                <a:solidFill>
                  <a:srgbClr val="FFFFFF"/>
                </a:solidFill>
                <a:latin typeface="Times New Roman"/>
                <a:cs typeface="Times New Roman"/>
              </a:rPr>
              <a:t>Peningkatan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45" dirty="0">
                <a:solidFill>
                  <a:srgbClr val="FFFFFF"/>
                </a:solidFill>
                <a:latin typeface="Times New Roman"/>
                <a:cs typeface="Times New Roman"/>
              </a:rPr>
              <a:t>pengetahuan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dan </a:t>
            </a:r>
            <a:r>
              <a:rPr sz="3200" spc="-7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65" dirty="0">
                <a:solidFill>
                  <a:srgbClr val="FFFFFF"/>
                </a:solidFill>
                <a:latin typeface="Times New Roman"/>
                <a:cs typeface="Times New Roman"/>
              </a:rPr>
              <a:t>keterampilan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70" dirty="0">
                <a:solidFill>
                  <a:srgbClr val="FFFFFF"/>
                </a:solidFill>
                <a:latin typeface="Times New Roman"/>
                <a:cs typeface="Times New Roman"/>
              </a:rPr>
              <a:t>tenaga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75" dirty="0">
                <a:solidFill>
                  <a:srgbClr val="FFFFFF"/>
                </a:solidFill>
                <a:latin typeface="Times New Roman"/>
                <a:cs typeface="Times New Roman"/>
              </a:rPr>
              <a:t>pengelola</a:t>
            </a:r>
            <a:endParaRPr sz="320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725"/>
              </a:spcBef>
              <a:buSzPct val="71666"/>
              <a:buFont typeface="Lucida Sans Unicode"/>
              <a:buChar char="◇"/>
              <a:tabLst>
                <a:tab pos="756920" algn="l"/>
              </a:tabLst>
            </a:pPr>
            <a:r>
              <a:rPr sz="3000" spc="-20" dirty="0">
                <a:solidFill>
                  <a:srgbClr val="FFFFFF"/>
                </a:solidFill>
                <a:latin typeface="Times New Roman"/>
                <a:cs typeface="Times New Roman"/>
              </a:rPr>
              <a:t>Untuk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70" dirty="0">
                <a:solidFill>
                  <a:srgbClr val="FFFFFF"/>
                </a:solidFill>
                <a:latin typeface="Times New Roman"/>
                <a:cs typeface="Times New Roman"/>
              </a:rPr>
              <a:t>pengelolaan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45" dirty="0">
                <a:solidFill>
                  <a:srgbClr val="FFFFFF"/>
                </a:solidFill>
                <a:latin typeface="Times New Roman"/>
                <a:cs typeface="Times New Roman"/>
              </a:rPr>
              <a:t>dana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25" dirty="0">
                <a:solidFill>
                  <a:srgbClr val="FFFFFF"/>
                </a:solidFill>
                <a:latin typeface="Times New Roman"/>
                <a:cs typeface="Times New Roman"/>
              </a:rPr>
              <a:t>yang</a:t>
            </a:r>
            <a:r>
              <a:rPr sz="30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65" dirty="0">
                <a:solidFill>
                  <a:srgbClr val="FFFFFF"/>
                </a:solidFill>
                <a:latin typeface="Times New Roman"/>
                <a:cs typeface="Times New Roman"/>
              </a:rPr>
              <a:t>lebih</a:t>
            </a:r>
            <a:r>
              <a:rPr sz="30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85" dirty="0">
                <a:solidFill>
                  <a:srgbClr val="FFFFFF"/>
                </a:solidFill>
                <a:latin typeface="Times New Roman"/>
                <a:cs typeface="Times New Roman"/>
              </a:rPr>
              <a:t>baik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45" dirty="0">
                <a:solidFill>
                  <a:srgbClr val="FFFFFF"/>
                </a:solidFill>
                <a:latin typeface="Times New Roman"/>
                <a:cs typeface="Times New Roman"/>
              </a:rPr>
              <a:t>lagi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3200" y="276859"/>
            <a:ext cx="1258570" cy="1598930"/>
            <a:chOff x="203200" y="276859"/>
            <a:chExt cx="1258570" cy="15989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9919" y="335279"/>
              <a:ext cx="831595" cy="76034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3140" y="647700"/>
              <a:ext cx="107619" cy="133096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2001520" y="355600"/>
            <a:ext cx="7142480" cy="1608455"/>
            <a:chOff x="2001520" y="355600"/>
            <a:chExt cx="7142480" cy="160845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01520" y="355600"/>
              <a:ext cx="7142479" cy="112039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36240" y="843280"/>
              <a:ext cx="3988054" cy="1120394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305050" y="448881"/>
            <a:ext cx="5215890" cy="1123950"/>
          </a:xfrm>
          <a:prstGeom prst="rect">
            <a:avLst/>
          </a:prstGeom>
        </p:spPr>
        <p:txBody>
          <a:bodyPr vert="horz" wrap="square" lIns="0" tIns="130810" rIns="0" bIns="0" rtlCol="0">
            <a:spAutoFit/>
          </a:bodyPr>
          <a:lstStyle/>
          <a:p>
            <a:pPr marL="947419" marR="5080" indent="-935355">
              <a:lnSpc>
                <a:spcPts val="3840"/>
              </a:lnSpc>
              <a:spcBef>
                <a:spcPts val="1030"/>
              </a:spcBef>
            </a:pPr>
            <a:r>
              <a:rPr spc="-335" dirty="0"/>
              <a:t>c</a:t>
            </a:r>
            <a:r>
              <a:rPr spc="-470" dirty="0"/>
              <a:t>.</a:t>
            </a:r>
            <a:r>
              <a:rPr spc="-210" dirty="0"/>
              <a:t> </a:t>
            </a:r>
            <a:r>
              <a:rPr spc="220" dirty="0"/>
              <a:t>U</a:t>
            </a:r>
            <a:r>
              <a:rPr spc="-315" dirty="0"/>
              <a:t>p</a:t>
            </a:r>
            <a:r>
              <a:rPr spc="-380" dirty="0"/>
              <a:t>a</a:t>
            </a:r>
            <a:r>
              <a:rPr spc="-105" dirty="0"/>
              <a:t>y</a:t>
            </a:r>
            <a:r>
              <a:rPr spc="-390" dirty="0"/>
              <a:t>a</a:t>
            </a:r>
            <a:r>
              <a:rPr spc="-250" dirty="0"/>
              <a:t> </a:t>
            </a:r>
            <a:r>
              <a:rPr spc="40" dirty="0"/>
              <a:t>m</a:t>
            </a:r>
            <a:r>
              <a:rPr spc="-285" dirty="0"/>
              <a:t>e</a:t>
            </a:r>
            <a:r>
              <a:rPr spc="-254" dirty="0"/>
              <a:t>n</a:t>
            </a:r>
            <a:r>
              <a:rPr spc="-190" dirty="0"/>
              <a:t>gend</a:t>
            </a:r>
            <a:r>
              <a:rPr spc="-210" dirty="0"/>
              <a:t>alikan  </a:t>
            </a:r>
            <a:r>
              <a:rPr spc="-195" dirty="0"/>
              <a:t>b</a:t>
            </a:r>
            <a:r>
              <a:rPr spc="-165" dirty="0"/>
              <a:t>i</a:t>
            </a:r>
            <a:r>
              <a:rPr spc="-380" dirty="0"/>
              <a:t>a</a:t>
            </a:r>
            <a:r>
              <a:rPr spc="-105" dirty="0"/>
              <a:t>y</a:t>
            </a:r>
            <a:r>
              <a:rPr spc="-390" dirty="0"/>
              <a:t>a</a:t>
            </a:r>
            <a:r>
              <a:rPr spc="-250" dirty="0"/>
              <a:t> </a:t>
            </a:r>
            <a:r>
              <a:rPr spc="-145" dirty="0"/>
              <a:t>k</a:t>
            </a:r>
            <a:r>
              <a:rPr spc="-470" dirty="0"/>
              <a:t>e</a:t>
            </a:r>
            <a:r>
              <a:rPr spc="-355" dirty="0"/>
              <a:t>s</a:t>
            </a:r>
            <a:r>
              <a:rPr spc="-455" dirty="0"/>
              <a:t>e</a:t>
            </a:r>
            <a:r>
              <a:rPr spc="-310" dirty="0"/>
              <a:t>h</a:t>
            </a:r>
            <a:r>
              <a:rPr spc="-265" dirty="0"/>
              <a:t>a</a:t>
            </a:r>
            <a:r>
              <a:rPr spc="-225" dirty="0"/>
              <a:t>tan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28</a:t>
            </a:fld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765492" y="1982470"/>
            <a:ext cx="6519545" cy="33820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273810" indent="-342900">
              <a:lnSpc>
                <a:spcPct val="100000"/>
              </a:lnSpc>
              <a:spcBef>
                <a:spcPts val="100"/>
              </a:spcBef>
              <a:buClr>
                <a:srgbClr val="FFCC00"/>
              </a:buClr>
              <a:buSzPct val="75000"/>
              <a:buFont typeface="Wingdings"/>
              <a:buChar char=""/>
              <a:tabLst>
                <a:tab pos="355600" algn="l"/>
              </a:tabLst>
            </a:pP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Peraturan </a:t>
            </a:r>
            <a:r>
              <a:rPr sz="3200" spc="-85" dirty="0">
                <a:solidFill>
                  <a:srgbClr val="FFFFFF"/>
                </a:solidFill>
                <a:latin typeface="Times New Roman"/>
                <a:cs typeface="Times New Roman"/>
              </a:rPr>
              <a:t>sertifikasi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 kebutuhan </a:t>
            </a:r>
            <a:r>
              <a:rPr sz="3200" spc="-7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30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3200" i="1" spc="-459" dirty="0">
                <a:solidFill>
                  <a:srgbClr val="FFFFFF"/>
                </a:solidFill>
                <a:latin typeface="Times New Roman"/>
                <a:cs typeface="Times New Roman"/>
              </a:rPr>
              <a:t>ce</a:t>
            </a:r>
            <a:r>
              <a:rPr sz="3200" i="1" spc="-41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3200" i="1" spc="-150" dirty="0">
                <a:solidFill>
                  <a:srgbClr val="FFFFFF"/>
                </a:solidFill>
                <a:latin typeface="Times New Roman"/>
                <a:cs typeface="Times New Roman"/>
              </a:rPr>
              <a:t>tif</a:t>
            </a:r>
            <a:r>
              <a:rPr sz="3200" i="1" spc="-14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3200" i="1" spc="-360" dirty="0">
                <a:solidFill>
                  <a:srgbClr val="FFFFFF"/>
                </a:solidFill>
                <a:latin typeface="Times New Roman"/>
                <a:cs typeface="Times New Roman"/>
              </a:rPr>
              <a:t>cate</a:t>
            </a:r>
            <a:r>
              <a:rPr sz="3200" i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i="1" spc="-33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3200" i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i="1" spc="-375" dirty="0">
                <a:solidFill>
                  <a:srgbClr val="FFFFFF"/>
                </a:solidFill>
                <a:latin typeface="Times New Roman"/>
                <a:cs typeface="Times New Roman"/>
              </a:rPr>
              <a:t>nee</a:t>
            </a:r>
            <a:r>
              <a:rPr sz="3200" i="1" spc="-40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32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i="1" spc="-325" dirty="0">
                <a:solidFill>
                  <a:srgbClr val="FFFFFF"/>
                </a:solidFill>
                <a:latin typeface="Times New Roman"/>
                <a:cs typeface="Times New Roman"/>
              </a:rPr>
              <a:t>law</a:t>
            </a:r>
            <a:r>
              <a:rPr sz="3200" i="1" spc="-245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3200" spc="-135" dirty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3200">
              <a:latin typeface="Times New Roman"/>
              <a:cs typeface="Times New Roman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740"/>
              </a:spcBef>
              <a:buSzPct val="71666"/>
              <a:buFont typeface="Lucida Sans Unicode"/>
              <a:buChar char="◇"/>
              <a:tabLst>
                <a:tab pos="756920" algn="l"/>
              </a:tabLst>
            </a:pPr>
            <a:r>
              <a:rPr sz="3000" spc="-30" dirty="0">
                <a:solidFill>
                  <a:srgbClr val="FFFFFF"/>
                </a:solidFill>
                <a:latin typeface="Times New Roman"/>
                <a:cs typeface="Times New Roman"/>
              </a:rPr>
              <a:t>Penambahan</a:t>
            </a:r>
            <a:r>
              <a:rPr sz="30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40" dirty="0">
                <a:solidFill>
                  <a:srgbClr val="FFFFFF"/>
                </a:solidFill>
                <a:latin typeface="Times New Roman"/>
                <a:cs typeface="Times New Roman"/>
              </a:rPr>
              <a:t>sarana/fasilitas</a:t>
            </a:r>
            <a:r>
              <a:rPr sz="300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55" dirty="0">
                <a:solidFill>
                  <a:srgbClr val="FFFFFF"/>
                </a:solidFill>
                <a:latin typeface="Times New Roman"/>
                <a:cs typeface="Times New Roman"/>
              </a:rPr>
              <a:t>kesehatan </a:t>
            </a:r>
            <a:r>
              <a:rPr sz="3000" spc="-7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30" dirty="0">
                <a:solidFill>
                  <a:srgbClr val="FFFFFF"/>
                </a:solidFill>
                <a:latin typeface="Times New Roman"/>
                <a:cs typeface="Times New Roman"/>
              </a:rPr>
              <a:t>baru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85" dirty="0">
                <a:solidFill>
                  <a:srgbClr val="FFFFFF"/>
                </a:solidFill>
                <a:latin typeface="Times New Roman"/>
                <a:cs typeface="Times New Roman"/>
              </a:rPr>
              <a:t>hanya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dibenarkan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85" dirty="0">
                <a:solidFill>
                  <a:srgbClr val="FFFFFF"/>
                </a:solidFill>
                <a:latin typeface="Times New Roman"/>
                <a:cs typeface="Times New Roman"/>
              </a:rPr>
              <a:t>apabila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30" dirty="0">
                <a:solidFill>
                  <a:srgbClr val="FFFFFF"/>
                </a:solidFill>
                <a:latin typeface="Times New Roman"/>
                <a:cs typeface="Times New Roman"/>
              </a:rPr>
              <a:t>dapat </a:t>
            </a:r>
            <a:r>
              <a:rPr sz="30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55" dirty="0">
                <a:solidFill>
                  <a:srgbClr val="FFFFFF"/>
                </a:solidFill>
                <a:latin typeface="Times New Roman"/>
                <a:cs typeface="Times New Roman"/>
              </a:rPr>
              <a:t>dibuktikan</a:t>
            </a:r>
            <a:r>
              <a:rPr sz="30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95" dirty="0">
                <a:solidFill>
                  <a:srgbClr val="FFFFFF"/>
                </a:solidFill>
                <a:latin typeface="Times New Roman"/>
                <a:cs typeface="Times New Roman"/>
              </a:rPr>
              <a:t>adanya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25" dirty="0">
                <a:solidFill>
                  <a:srgbClr val="FFFFFF"/>
                </a:solidFill>
                <a:latin typeface="Times New Roman"/>
                <a:cs typeface="Times New Roman"/>
              </a:rPr>
              <a:t>kebutuhan </a:t>
            </a:r>
            <a:r>
              <a:rPr sz="30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85" dirty="0">
                <a:solidFill>
                  <a:srgbClr val="FFFFFF"/>
                </a:solidFill>
                <a:latin typeface="Times New Roman"/>
                <a:cs typeface="Times New Roman"/>
              </a:rPr>
              <a:t>masyarakat</a:t>
            </a:r>
            <a:r>
              <a:rPr sz="30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25" dirty="0">
                <a:solidFill>
                  <a:srgbClr val="FFFFFF"/>
                </a:solidFill>
                <a:latin typeface="Times New Roman"/>
                <a:cs typeface="Times New Roman"/>
              </a:rPr>
              <a:t>terhadap</a:t>
            </a:r>
            <a:r>
              <a:rPr sz="30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35" dirty="0">
                <a:solidFill>
                  <a:srgbClr val="FFFFFF"/>
                </a:solidFill>
                <a:latin typeface="Times New Roman"/>
                <a:cs typeface="Times New Roman"/>
              </a:rPr>
              <a:t>sarana/fasilitas </a:t>
            </a:r>
            <a:r>
              <a:rPr sz="30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Times New Roman"/>
                <a:cs typeface="Times New Roman"/>
              </a:rPr>
              <a:t>tersebut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3200" y="276859"/>
            <a:ext cx="1258570" cy="1598930"/>
            <a:chOff x="203200" y="276859"/>
            <a:chExt cx="1258570" cy="15989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9919" y="335279"/>
              <a:ext cx="831595" cy="76034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3140" y="647700"/>
              <a:ext cx="107619" cy="133096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2001520" y="355600"/>
            <a:ext cx="7142480" cy="1608455"/>
            <a:chOff x="2001520" y="355600"/>
            <a:chExt cx="7142480" cy="160845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01520" y="355600"/>
              <a:ext cx="7142479" cy="112039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36240" y="843280"/>
              <a:ext cx="3988054" cy="1120394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305050" y="448881"/>
            <a:ext cx="5215890" cy="1123950"/>
          </a:xfrm>
          <a:prstGeom prst="rect">
            <a:avLst/>
          </a:prstGeom>
        </p:spPr>
        <p:txBody>
          <a:bodyPr vert="horz" wrap="square" lIns="0" tIns="130810" rIns="0" bIns="0" rtlCol="0">
            <a:spAutoFit/>
          </a:bodyPr>
          <a:lstStyle/>
          <a:p>
            <a:pPr marL="947419" marR="5080" indent="-935355">
              <a:lnSpc>
                <a:spcPts val="3840"/>
              </a:lnSpc>
              <a:spcBef>
                <a:spcPts val="1030"/>
              </a:spcBef>
            </a:pPr>
            <a:r>
              <a:rPr spc="-335" dirty="0"/>
              <a:t>c</a:t>
            </a:r>
            <a:r>
              <a:rPr spc="-470" dirty="0"/>
              <a:t>.</a:t>
            </a:r>
            <a:r>
              <a:rPr spc="-210" dirty="0"/>
              <a:t> </a:t>
            </a:r>
            <a:r>
              <a:rPr spc="220" dirty="0"/>
              <a:t>U</a:t>
            </a:r>
            <a:r>
              <a:rPr spc="-315" dirty="0"/>
              <a:t>p</a:t>
            </a:r>
            <a:r>
              <a:rPr spc="-380" dirty="0"/>
              <a:t>a</a:t>
            </a:r>
            <a:r>
              <a:rPr spc="-105" dirty="0"/>
              <a:t>y</a:t>
            </a:r>
            <a:r>
              <a:rPr spc="-390" dirty="0"/>
              <a:t>a</a:t>
            </a:r>
            <a:r>
              <a:rPr spc="-250" dirty="0"/>
              <a:t> </a:t>
            </a:r>
            <a:r>
              <a:rPr spc="40" dirty="0"/>
              <a:t>m</a:t>
            </a:r>
            <a:r>
              <a:rPr spc="-285" dirty="0"/>
              <a:t>e</a:t>
            </a:r>
            <a:r>
              <a:rPr spc="-254" dirty="0"/>
              <a:t>n</a:t>
            </a:r>
            <a:r>
              <a:rPr spc="-190" dirty="0"/>
              <a:t>gend</a:t>
            </a:r>
            <a:r>
              <a:rPr spc="-210" dirty="0"/>
              <a:t>alikan  </a:t>
            </a:r>
            <a:r>
              <a:rPr spc="-195" dirty="0"/>
              <a:t>b</a:t>
            </a:r>
            <a:r>
              <a:rPr spc="-165" dirty="0"/>
              <a:t>i</a:t>
            </a:r>
            <a:r>
              <a:rPr spc="-380" dirty="0"/>
              <a:t>a</a:t>
            </a:r>
            <a:r>
              <a:rPr spc="-105" dirty="0"/>
              <a:t>y</a:t>
            </a:r>
            <a:r>
              <a:rPr spc="-390" dirty="0"/>
              <a:t>a</a:t>
            </a:r>
            <a:r>
              <a:rPr spc="-250" dirty="0"/>
              <a:t> </a:t>
            </a:r>
            <a:r>
              <a:rPr spc="-145" dirty="0"/>
              <a:t>k</a:t>
            </a:r>
            <a:r>
              <a:rPr spc="-470" dirty="0"/>
              <a:t>e</a:t>
            </a:r>
            <a:r>
              <a:rPr spc="-355" dirty="0"/>
              <a:t>s</a:t>
            </a:r>
            <a:r>
              <a:rPr spc="-455" dirty="0"/>
              <a:t>e</a:t>
            </a:r>
            <a:r>
              <a:rPr spc="-310" dirty="0"/>
              <a:t>h</a:t>
            </a:r>
            <a:r>
              <a:rPr spc="-265" dirty="0"/>
              <a:t>a</a:t>
            </a:r>
            <a:r>
              <a:rPr spc="-225" dirty="0"/>
              <a:t>tan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29</a:t>
            </a:fld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765492" y="1982470"/>
            <a:ext cx="6519545" cy="3839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319530" indent="-342900">
              <a:lnSpc>
                <a:spcPct val="100000"/>
              </a:lnSpc>
              <a:spcBef>
                <a:spcPts val="100"/>
              </a:spcBef>
              <a:buClr>
                <a:srgbClr val="FFCC00"/>
              </a:buClr>
              <a:buSzPct val="75000"/>
              <a:buFont typeface="Wingdings"/>
              <a:buChar char=""/>
              <a:tabLst>
                <a:tab pos="355600" algn="l"/>
              </a:tabLst>
            </a:pP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Peraturan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0" dirty="0">
                <a:solidFill>
                  <a:srgbClr val="FFFFFF"/>
                </a:solidFill>
                <a:latin typeface="Times New Roman"/>
                <a:cs typeface="Times New Roman"/>
              </a:rPr>
              <a:t>studi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20" dirty="0">
                <a:solidFill>
                  <a:srgbClr val="FFFFFF"/>
                </a:solidFill>
                <a:latin typeface="Times New Roman"/>
                <a:cs typeface="Times New Roman"/>
              </a:rPr>
              <a:t>kelayakan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35" dirty="0">
                <a:solidFill>
                  <a:srgbClr val="FFFFFF"/>
                </a:solidFill>
                <a:latin typeface="Times New Roman"/>
                <a:cs typeface="Times New Roman"/>
              </a:rPr>
              <a:t>yang </a:t>
            </a:r>
            <a:r>
              <a:rPr sz="3200" spc="-7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35" dirty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3200" spc="-4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3200" spc="-65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3200" spc="-9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3200" spc="-100" dirty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3200" spc="-5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95" dirty="0">
                <a:solidFill>
                  <a:srgbClr val="FFFFFF"/>
                </a:solidFill>
                <a:latin typeface="Times New Roman"/>
                <a:cs typeface="Times New Roman"/>
              </a:rPr>
              <a:t>sosial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14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3200" i="1" spc="-310" dirty="0">
                <a:solidFill>
                  <a:srgbClr val="FFFFFF"/>
                </a:solidFill>
                <a:latin typeface="Times New Roman"/>
                <a:cs typeface="Times New Roman"/>
              </a:rPr>
              <a:t>feas</a:t>
            </a:r>
            <a:r>
              <a:rPr sz="3200" i="1" spc="-204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3200" i="1" spc="-220" dirty="0">
                <a:solidFill>
                  <a:srgbClr val="FFFFFF"/>
                </a:solidFill>
                <a:latin typeface="Times New Roman"/>
                <a:cs typeface="Times New Roman"/>
              </a:rPr>
              <a:t>bil</a:t>
            </a:r>
            <a:r>
              <a:rPr sz="3200" i="1" spc="-16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3200" i="1" spc="-225" dirty="0">
                <a:solidFill>
                  <a:srgbClr val="FFFFFF"/>
                </a:solidFill>
                <a:latin typeface="Times New Roman"/>
                <a:cs typeface="Times New Roman"/>
              </a:rPr>
              <a:t>ty</a:t>
            </a:r>
            <a:r>
              <a:rPr sz="3200" i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i="1" spc="-254" dirty="0">
                <a:solidFill>
                  <a:srgbClr val="FFFFFF"/>
                </a:solidFill>
                <a:latin typeface="Times New Roman"/>
                <a:cs typeface="Times New Roman"/>
              </a:rPr>
              <a:t>stud</a:t>
            </a:r>
            <a:r>
              <a:rPr sz="3200" i="1" spc="-28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3200" spc="-135" dirty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3200">
              <a:latin typeface="Times New Roman"/>
              <a:cs typeface="Times New Roman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740"/>
              </a:spcBef>
              <a:buSzPct val="71666"/>
              <a:buFont typeface="Lucida Sans Unicode"/>
              <a:buChar char="◇"/>
              <a:tabLst>
                <a:tab pos="756920" algn="l"/>
              </a:tabLst>
            </a:pPr>
            <a:r>
              <a:rPr sz="3000" spc="-30" dirty="0">
                <a:solidFill>
                  <a:srgbClr val="FFFFFF"/>
                </a:solidFill>
                <a:latin typeface="Times New Roman"/>
                <a:cs typeface="Times New Roman"/>
              </a:rPr>
              <a:t>Penambahan</a:t>
            </a:r>
            <a:r>
              <a:rPr sz="30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40" dirty="0">
                <a:solidFill>
                  <a:srgbClr val="FFFFFF"/>
                </a:solidFill>
                <a:latin typeface="Times New Roman"/>
                <a:cs typeface="Times New Roman"/>
              </a:rPr>
              <a:t>sarana/fasilitas</a:t>
            </a:r>
            <a:r>
              <a:rPr sz="300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55" dirty="0">
                <a:solidFill>
                  <a:srgbClr val="FFFFFF"/>
                </a:solidFill>
                <a:latin typeface="Times New Roman"/>
                <a:cs typeface="Times New Roman"/>
              </a:rPr>
              <a:t>kesehatan </a:t>
            </a:r>
            <a:r>
              <a:rPr sz="3000" spc="-7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30" dirty="0">
                <a:solidFill>
                  <a:srgbClr val="FFFFFF"/>
                </a:solidFill>
                <a:latin typeface="Times New Roman"/>
                <a:cs typeface="Times New Roman"/>
              </a:rPr>
              <a:t>baru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85" dirty="0">
                <a:solidFill>
                  <a:srgbClr val="FFFFFF"/>
                </a:solidFill>
                <a:latin typeface="Times New Roman"/>
                <a:cs typeface="Times New Roman"/>
              </a:rPr>
              <a:t>hanya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dibenarkan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85" dirty="0">
                <a:solidFill>
                  <a:srgbClr val="FFFFFF"/>
                </a:solidFill>
                <a:latin typeface="Times New Roman"/>
                <a:cs typeface="Times New Roman"/>
              </a:rPr>
              <a:t>apabila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30" dirty="0">
                <a:solidFill>
                  <a:srgbClr val="FFFFFF"/>
                </a:solidFill>
                <a:latin typeface="Times New Roman"/>
                <a:cs typeface="Times New Roman"/>
              </a:rPr>
              <a:t>dapat </a:t>
            </a:r>
            <a:r>
              <a:rPr sz="30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55" dirty="0">
                <a:solidFill>
                  <a:srgbClr val="FFFFFF"/>
                </a:solidFill>
                <a:latin typeface="Times New Roman"/>
                <a:cs typeface="Times New Roman"/>
              </a:rPr>
              <a:t>dibuktikan</a:t>
            </a:r>
            <a:r>
              <a:rPr sz="30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65" dirty="0">
                <a:solidFill>
                  <a:srgbClr val="FFFFFF"/>
                </a:solidFill>
                <a:latin typeface="Times New Roman"/>
                <a:cs typeface="Times New Roman"/>
              </a:rPr>
              <a:t>bahwa</a:t>
            </a:r>
            <a:r>
              <a:rPr sz="30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40" dirty="0">
                <a:solidFill>
                  <a:srgbClr val="FFFFFF"/>
                </a:solidFill>
                <a:latin typeface="Times New Roman"/>
                <a:cs typeface="Times New Roman"/>
              </a:rPr>
              <a:t>sarana/fasilitas </a:t>
            </a:r>
            <a:r>
              <a:rPr sz="3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Times New Roman"/>
                <a:cs typeface="Times New Roman"/>
              </a:rPr>
              <a:t>tersebut</a:t>
            </a:r>
            <a:r>
              <a:rPr sz="30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Times New Roman"/>
                <a:cs typeface="Times New Roman"/>
              </a:rPr>
              <a:t>tetap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30" dirty="0">
                <a:solidFill>
                  <a:srgbClr val="FFFFFF"/>
                </a:solidFill>
                <a:latin typeface="Times New Roman"/>
                <a:cs typeface="Times New Roman"/>
              </a:rPr>
              <a:t>dapat</a:t>
            </a:r>
            <a:r>
              <a:rPr sz="30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85" dirty="0">
                <a:solidFill>
                  <a:srgbClr val="FFFFFF"/>
                </a:solidFill>
                <a:latin typeface="Times New Roman"/>
                <a:cs typeface="Times New Roman"/>
              </a:rPr>
              <a:t>menyelenggarakan </a:t>
            </a:r>
            <a:r>
              <a:rPr sz="3000" spc="-7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90" dirty="0">
                <a:solidFill>
                  <a:srgbClr val="FFFFFF"/>
                </a:solidFill>
                <a:latin typeface="Times New Roman"/>
                <a:cs typeface="Times New Roman"/>
              </a:rPr>
              <a:t>kegiatannya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dengan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tarif</a:t>
            </a:r>
            <a:r>
              <a:rPr sz="30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85" dirty="0">
                <a:solidFill>
                  <a:srgbClr val="FFFFFF"/>
                </a:solidFill>
                <a:latin typeface="Times New Roman"/>
                <a:cs typeface="Times New Roman"/>
              </a:rPr>
              <a:t>pelayanan </a:t>
            </a:r>
            <a:r>
              <a:rPr sz="30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25" dirty="0">
                <a:solidFill>
                  <a:srgbClr val="FFFFFF"/>
                </a:solidFill>
                <a:latin typeface="Times New Roman"/>
                <a:cs typeface="Times New Roman"/>
              </a:rPr>
              <a:t>yang</a:t>
            </a:r>
            <a:r>
              <a:rPr sz="30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55" dirty="0">
                <a:solidFill>
                  <a:srgbClr val="FFFFFF"/>
                </a:solidFill>
                <a:latin typeface="Times New Roman"/>
                <a:cs typeface="Times New Roman"/>
              </a:rPr>
              <a:t>bersifat</a:t>
            </a:r>
            <a:r>
              <a:rPr sz="30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85" dirty="0">
                <a:solidFill>
                  <a:srgbClr val="FFFFFF"/>
                </a:solidFill>
                <a:latin typeface="Times New Roman"/>
                <a:cs typeface="Times New Roman"/>
              </a:rPr>
              <a:t>sosial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3200" y="276859"/>
            <a:ext cx="1258570" cy="1598930"/>
            <a:chOff x="203200" y="276859"/>
            <a:chExt cx="1258570" cy="15989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9919" y="335279"/>
              <a:ext cx="831595" cy="76034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3140" y="647700"/>
              <a:ext cx="107619" cy="133096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35860" y="601980"/>
            <a:ext cx="5125974" cy="1227074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770251" y="702881"/>
            <a:ext cx="428752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250" dirty="0"/>
              <a:t>PENDAHULUAN</a:t>
            </a:r>
            <a:endParaRPr sz="440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765492" y="1982470"/>
            <a:ext cx="6099175" cy="2909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FFCC00"/>
              </a:buClr>
              <a:buSzPct val="75000"/>
              <a:buFont typeface="Wingdings"/>
              <a:buChar char=""/>
              <a:tabLst>
                <a:tab pos="355600" algn="l"/>
              </a:tabLst>
            </a:pPr>
            <a:r>
              <a:rPr sz="3200" spc="-40" dirty="0">
                <a:solidFill>
                  <a:srgbClr val="FFFFFF"/>
                </a:solidFill>
                <a:latin typeface="Times New Roman"/>
                <a:cs typeface="Times New Roman"/>
              </a:rPr>
              <a:t>Perhatian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terhadap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80" dirty="0">
                <a:solidFill>
                  <a:srgbClr val="FFFFFF"/>
                </a:solidFill>
                <a:latin typeface="Times New Roman"/>
                <a:cs typeface="Times New Roman"/>
              </a:rPr>
              <a:t>pembiayaan </a:t>
            </a:r>
            <a:r>
              <a:rPr sz="32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5" dirty="0">
                <a:solidFill>
                  <a:srgbClr val="FFFFFF"/>
                </a:solidFill>
                <a:latin typeface="Times New Roman"/>
                <a:cs typeface="Times New Roman"/>
              </a:rPr>
              <a:t>kesehatan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45" dirty="0">
                <a:solidFill>
                  <a:srgbClr val="FFFFFF"/>
                </a:solidFill>
                <a:latin typeface="Times New Roman"/>
                <a:cs typeface="Times New Roman"/>
              </a:rPr>
              <a:t>harus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80" dirty="0">
                <a:solidFill>
                  <a:srgbClr val="FFFFFF"/>
                </a:solidFill>
                <a:latin typeface="Times New Roman"/>
                <a:cs typeface="Times New Roman"/>
              </a:rPr>
              <a:t>semakin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75" dirty="0">
                <a:solidFill>
                  <a:srgbClr val="FFFFFF"/>
                </a:solidFill>
                <a:latin typeface="Times New Roman"/>
                <a:cs typeface="Times New Roman"/>
              </a:rPr>
              <a:t>meningkat;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80"/>
              </a:spcBef>
              <a:buClr>
                <a:srgbClr val="FFCC00"/>
              </a:buClr>
              <a:buSzPct val="7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200" spc="-65" dirty="0">
                <a:solidFill>
                  <a:srgbClr val="FFFFFF"/>
                </a:solidFill>
                <a:latin typeface="Times New Roman"/>
                <a:cs typeface="Times New Roman"/>
              </a:rPr>
              <a:t>Kompleksnya</a:t>
            </a:r>
            <a:r>
              <a:rPr sz="32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90" dirty="0">
                <a:solidFill>
                  <a:srgbClr val="FFFFFF"/>
                </a:solidFill>
                <a:latin typeface="Times New Roman"/>
                <a:cs typeface="Times New Roman"/>
              </a:rPr>
              <a:t>pelayanan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60" dirty="0">
                <a:solidFill>
                  <a:srgbClr val="FFFFFF"/>
                </a:solidFill>
                <a:latin typeface="Times New Roman"/>
                <a:cs typeface="Times New Roman"/>
              </a:rPr>
              <a:t>kesehatan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60"/>
              </a:spcBef>
              <a:buClr>
                <a:srgbClr val="FFCC00"/>
              </a:buClr>
              <a:buSzPct val="7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200" spc="-105" dirty="0">
                <a:solidFill>
                  <a:srgbClr val="FFFFFF"/>
                </a:solidFill>
                <a:latin typeface="Times New Roman"/>
                <a:cs typeface="Times New Roman"/>
              </a:rPr>
              <a:t>Langkanya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35" dirty="0">
                <a:solidFill>
                  <a:srgbClr val="FFFFFF"/>
                </a:solidFill>
                <a:latin typeface="Times New Roman"/>
                <a:cs typeface="Times New Roman"/>
              </a:rPr>
              <a:t>sumber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5" dirty="0">
                <a:solidFill>
                  <a:srgbClr val="FFFFFF"/>
                </a:solidFill>
                <a:latin typeface="Times New Roman"/>
                <a:cs typeface="Times New Roman"/>
              </a:rPr>
              <a:t>dana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5" dirty="0">
                <a:solidFill>
                  <a:srgbClr val="FFFFFF"/>
                </a:solidFill>
                <a:latin typeface="Times New Roman"/>
                <a:cs typeface="Times New Roman"/>
              </a:rPr>
              <a:t>kesehatan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965"/>
              </a:spcBef>
            </a:pPr>
            <a:r>
              <a:rPr sz="3200" spc="-190" dirty="0">
                <a:solidFill>
                  <a:srgbClr val="FFFFFF"/>
                </a:solidFill>
                <a:latin typeface="Lucida Sans Unicode"/>
                <a:cs typeface="Lucida Sans Unicode"/>
              </a:rPr>
              <a:t>👉</a:t>
            </a:r>
            <a:r>
              <a:rPr sz="3200" spc="-21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Pen</a:t>
            </a:r>
            <a:r>
              <a:rPr sz="3200" spc="1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3200" spc="-4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3200" spc="-7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3200" spc="-7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3200" spc="-6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3200" spc="-195" dirty="0">
                <a:solidFill>
                  <a:srgbClr val="FFFFFF"/>
                </a:solidFill>
                <a:latin typeface="Times New Roman"/>
                <a:cs typeface="Times New Roman"/>
              </a:rPr>
              <a:t>ya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eko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3200" spc="-65" dirty="0">
                <a:solidFill>
                  <a:srgbClr val="FFFFFF"/>
                </a:solidFill>
                <a:latin typeface="Times New Roman"/>
                <a:cs typeface="Times New Roman"/>
              </a:rPr>
              <a:t>om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60" dirty="0">
                <a:solidFill>
                  <a:srgbClr val="FFFFFF"/>
                </a:solidFill>
                <a:latin typeface="Times New Roman"/>
                <a:cs typeface="Times New Roman"/>
              </a:rPr>
              <a:t>keseha</a:t>
            </a:r>
            <a:r>
              <a:rPr sz="3200" spc="-3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3200" spc="-204" dirty="0">
                <a:solidFill>
                  <a:srgbClr val="FFFFFF"/>
                </a:solidFill>
                <a:latin typeface="Times New Roman"/>
                <a:cs typeface="Times New Roman"/>
              </a:rPr>
              <a:t>an…!!!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3200" y="276859"/>
            <a:ext cx="1258570" cy="1598930"/>
            <a:chOff x="203200" y="276859"/>
            <a:chExt cx="1258570" cy="15989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9919" y="335279"/>
              <a:ext cx="831595" cy="76034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3140" y="647700"/>
              <a:ext cx="107619" cy="133096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2001520" y="355600"/>
            <a:ext cx="7142480" cy="1608455"/>
            <a:chOff x="2001520" y="355600"/>
            <a:chExt cx="7142480" cy="160845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01520" y="355600"/>
              <a:ext cx="7142479" cy="112039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36240" y="843280"/>
              <a:ext cx="3988054" cy="1120394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305050" y="448881"/>
            <a:ext cx="5215890" cy="1123950"/>
          </a:xfrm>
          <a:prstGeom prst="rect">
            <a:avLst/>
          </a:prstGeom>
        </p:spPr>
        <p:txBody>
          <a:bodyPr vert="horz" wrap="square" lIns="0" tIns="130810" rIns="0" bIns="0" rtlCol="0">
            <a:spAutoFit/>
          </a:bodyPr>
          <a:lstStyle/>
          <a:p>
            <a:pPr marL="947419" marR="5080" indent="-935355">
              <a:lnSpc>
                <a:spcPts val="3840"/>
              </a:lnSpc>
              <a:spcBef>
                <a:spcPts val="1030"/>
              </a:spcBef>
            </a:pPr>
            <a:r>
              <a:rPr spc="-335" dirty="0"/>
              <a:t>c</a:t>
            </a:r>
            <a:r>
              <a:rPr spc="-470" dirty="0"/>
              <a:t>.</a:t>
            </a:r>
            <a:r>
              <a:rPr spc="-210" dirty="0"/>
              <a:t> </a:t>
            </a:r>
            <a:r>
              <a:rPr spc="220" dirty="0"/>
              <a:t>U</a:t>
            </a:r>
            <a:r>
              <a:rPr spc="-315" dirty="0"/>
              <a:t>p</a:t>
            </a:r>
            <a:r>
              <a:rPr spc="-380" dirty="0"/>
              <a:t>a</a:t>
            </a:r>
            <a:r>
              <a:rPr spc="-105" dirty="0"/>
              <a:t>y</a:t>
            </a:r>
            <a:r>
              <a:rPr spc="-390" dirty="0"/>
              <a:t>a</a:t>
            </a:r>
            <a:r>
              <a:rPr spc="-250" dirty="0"/>
              <a:t> </a:t>
            </a:r>
            <a:r>
              <a:rPr spc="40" dirty="0"/>
              <a:t>m</a:t>
            </a:r>
            <a:r>
              <a:rPr spc="-285" dirty="0"/>
              <a:t>e</a:t>
            </a:r>
            <a:r>
              <a:rPr spc="-254" dirty="0"/>
              <a:t>n</a:t>
            </a:r>
            <a:r>
              <a:rPr spc="-190" dirty="0"/>
              <a:t>gend</a:t>
            </a:r>
            <a:r>
              <a:rPr spc="-210" dirty="0"/>
              <a:t>alikan  </a:t>
            </a:r>
            <a:r>
              <a:rPr spc="-195" dirty="0"/>
              <a:t>b</a:t>
            </a:r>
            <a:r>
              <a:rPr spc="-165" dirty="0"/>
              <a:t>i</a:t>
            </a:r>
            <a:r>
              <a:rPr spc="-380" dirty="0"/>
              <a:t>a</a:t>
            </a:r>
            <a:r>
              <a:rPr spc="-105" dirty="0"/>
              <a:t>y</a:t>
            </a:r>
            <a:r>
              <a:rPr spc="-390" dirty="0"/>
              <a:t>a</a:t>
            </a:r>
            <a:r>
              <a:rPr spc="-250" dirty="0"/>
              <a:t> </a:t>
            </a:r>
            <a:r>
              <a:rPr spc="-145" dirty="0"/>
              <a:t>k</a:t>
            </a:r>
            <a:r>
              <a:rPr spc="-470" dirty="0"/>
              <a:t>e</a:t>
            </a:r>
            <a:r>
              <a:rPr spc="-355" dirty="0"/>
              <a:t>s</a:t>
            </a:r>
            <a:r>
              <a:rPr spc="-455" dirty="0"/>
              <a:t>e</a:t>
            </a:r>
            <a:r>
              <a:rPr spc="-310" dirty="0"/>
              <a:t>h</a:t>
            </a:r>
            <a:r>
              <a:rPr spc="-265" dirty="0"/>
              <a:t>a</a:t>
            </a:r>
            <a:r>
              <a:rPr spc="-225" dirty="0"/>
              <a:t>tan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30</a:t>
            </a:fld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765492" y="1982470"/>
            <a:ext cx="5994400" cy="33820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FFCC00"/>
              </a:buClr>
              <a:buSzPct val="75000"/>
              <a:buFont typeface="Wingdings"/>
              <a:buChar char=""/>
              <a:tabLst>
                <a:tab pos="355600" algn="l"/>
              </a:tabLst>
            </a:pP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Peraturan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0" dirty="0">
                <a:solidFill>
                  <a:srgbClr val="FFFFFF"/>
                </a:solidFill>
                <a:latin typeface="Times New Roman"/>
                <a:cs typeface="Times New Roman"/>
              </a:rPr>
              <a:t>pengembangan</a:t>
            </a:r>
            <a:r>
              <a:rPr sz="32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0" dirty="0">
                <a:solidFill>
                  <a:srgbClr val="FFFFFF"/>
                </a:solidFill>
                <a:latin typeface="Times New Roman"/>
                <a:cs typeface="Times New Roman"/>
              </a:rPr>
              <a:t>terencana </a:t>
            </a:r>
            <a:r>
              <a:rPr sz="3200" spc="-7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30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3200" i="1" spc="-370" dirty="0">
                <a:solidFill>
                  <a:srgbClr val="FFFFFF"/>
                </a:solidFill>
                <a:latin typeface="Times New Roman"/>
                <a:cs typeface="Times New Roman"/>
              </a:rPr>
              <a:t>devel</a:t>
            </a:r>
            <a:r>
              <a:rPr sz="3200" i="1" spc="-43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3200" i="1" spc="-320" dirty="0">
                <a:solidFill>
                  <a:srgbClr val="FFFFFF"/>
                </a:solidFill>
                <a:latin typeface="Times New Roman"/>
                <a:cs typeface="Times New Roman"/>
              </a:rPr>
              <a:t>pmen</a:t>
            </a:r>
            <a:r>
              <a:rPr sz="3200" i="1" spc="-16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32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i="1" spc="-250" dirty="0">
                <a:solidFill>
                  <a:srgbClr val="FFFFFF"/>
                </a:solidFill>
                <a:latin typeface="Times New Roman"/>
                <a:cs typeface="Times New Roman"/>
              </a:rPr>
              <a:t>pla</a:t>
            </a:r>
            <a:r>
              <a:rPr sz="3200" i="1" spc="-29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3200" i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i="1" spc="-325" dirty="0">
                <a:solidFill>
                  <a:srgbClr val="FFFFFF"/>
                </a:solidFill>
                <a:latin typeface="Times New Roman"/>
                <a:cs typeface="Times New Roman"/>
              </a:rPr>
              <a:t>law</a:t>
            </a:r>
            <a:r>
              <a:rPr sz="3200" i="1" spc="-235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3200" spc="-135" dirty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3200">
              <a:latin typeface="Times New Roman"/>
              <a:cs typeface="Times New Roman"/>
            </a:endParaRPr>
          </a:p>
          <a:p>
            <a:pPr marL="756285" marR="400050" lvl="1" indent="-287020">
              <a:lnSpc>
                <a:spcPct val="100000"/>
              </a:lnSpc>
              <a:spcBef>
                <a:spcPts val="740"/>
              </a:spcBef>
              <a:buSzPct val="71666"/>
              <a:buFont typeface="Lucida Sans Unicode"/>
              <a:buChar char="◇"/>
              <a:tabLst>
                <a:tab pos="756920" algn="l"/>
              </a:tabLst>
            </a:pP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Pengembangan</a:t>
            </a:r>
            <a:r>
              <a:rPr sz="30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40" dirty="0">
                <a:solidFill>
                  <a:srgbClr val="FFFFFF"/>
                </a:solidFill>
                <a:latin typeface="Times New Roman"/>
                <a:cs typeface="Times New Roman"/>
              </a:rPr>
              <a:t>sarana/fasilitas </a:t>
            </a:r>
            <a:r>
              <a:rPr sz="3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55" dirty="0">
                <a:solidFill>
                  <a:srgbClr val="FFFFFF"/>
                </a:solidFill>
                <a:latin typeface="Times New Roman"/>
                <a:cs typeface="Times New Roman"/>
              </a:rPr>
              <a:t>kesehatan</a:t>
            </a:r>
            <a:r>
              <a:rPr sz="30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85" dirty="0">
                <a:solidFill>
                  <a:srgbClr val="FFFFFF"/>
                </a:solidFill>
                <a:latin typeface="Times New Roman"/>
                <a:cs typeface="Times New Roman"/>
              </a:rPr>
              <a:t>hanya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dibenarkan </a:t>
            </a:r>
            <a:r>
              <a:rPr sz="3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85" dirty="0">
                <a:solidFill>
                  <a:srgbClr val="FFFFFF"/>
                </a:solidFill>
                <a:latin typeface="Times New Roman"/>
                <a:cs typeface="Times New Roman"/>
              </a:rPr>
              <a:t>apabila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90" dirty="0">
                <a:solidFill>
                  <a:srgbClr val="FFFFFF"/>
                </a:solidFill>
                <a:latin typeface="Times New Roman"/>
                <a:cs typeface="Times New Roman"/>
              </a:rPr>
              <a:t>sesuai</a:t>
            </a:r>
            <a:r>
              <a:rPr sz="30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dengan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rencana </a:t>
            </a:r>
            <a:r>
              <a:rPr sz="3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pengembangan</a:t>
            </a:r>
            <a:r>
              <a:rPr sz="30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25" dirty="0">
                <a:solidFill>
                  <a:srgbClr val="FFFFFF"/>
                </a:solidFill>
                <a:latin typeface="Times New Roman"/>
                <a:cs typeface="Times New Roman"/>
              </a:rPr>
              <a:t>yang</a:t>
            </a:r>
            <a:r>
              <a:rPr sz="30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75" dirty="0">
                <a:solidFill>
                  <a:srgbClr val="FFFFFF"/>
                </a:solidFill>
                <a:latin typeface="Times New Roman"/>
                <a:cs typeface="Times New Roman"/>
              </a:rPr>
              <a:t>sebelumnya </a:t>
            </a:r>
            <a:r>
              <a:rPr sz="3000" spc="-7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60" dirty="0">
                <a:solidFill>
                  <a:srgbClr val="FFFFFF"/>
                </a:solidFill>
                <a:latin typeface="Times New Roman"/>
                <a:cs typeface="Times New Roman"/>
              </a:rPr>
              <a:t>telah</a:t>
            </a:r>
            <a:r>
              <a:rPr sz="30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75" dirty="0">
                <a:solidFill>
                  <a:srgbClr val="FFFFFF"/>
                </a:solidFill>
                <a:latin typeface="Times New Roman"/>
                <a:cs typeface="Times New Roman"/>
              </a:rPr>
              <a:t>disetujui</a:t>
            </a:r>
            <a:r>
              <a:rPr sz="30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45" dirty="0">
                <a:solidFill>
                  <a:srgbClr val="FFFFFF"/>
                </a:solidFill>
                <a:latin typeface="Times New Roman"/>
                <a:cs typeface="Times New Roman"/>
              </a:rPr>
              <a:t>oleh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35" dirty="0">
                <a:solidFill>
                  <a:srgbClr val="FFFFFF"/>
                </a:solidFill>
                <a:latin typeface="Times New Roman"/>
                <a:cs typeface="Times New Roman"/>
              </a:rPr>
              <a:t>pemerintah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3200" y="276859"/>
            <a:ext cx="1258570" cy="1598930"/>
            <a:chOff x="203200" y="276859"/>
            <a:chExt cx="1258570" cy="15989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9919" y="335279"/>
              <a:ext cx="831595" cy="76034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3140" y="647700"/>
              <a:ext cx="107619" cy="133096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2001520" y="355600"/>
            <a:ext cx="7142480" cy="1608455"/>
            <a:chOff x="2001520" y="355600"/>
            <a:chExt cx="7142480" cy="160845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01520" y="355600"/>
              <a:ext cx="7142479" cy="112039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36240" y="843280"/>
              <a:ext cx="3988054" cy="1120394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305050" y="448881"/>
            <a:ext cx="5215890" cy="1123950"/>
          </a:xfrm>
          <a:prstGeom prst="rect">
            <a:avLst/>
          </a:prstGeom>
        </p:spPr>
        <p:txBody>
          <a:bodyPr vert="horz" wrap="square" lIns="0" tIns="130810" rIns="0" bIns="0" rtlCol="0">
            <a:spAutoFit/>
          </a:bodyPr>
          <a:lstStyle/>
          <a:p>
            <a:pPr marL="947419" marR="5080" indent="-935355">
              <a:lnSpc>
                <a:spcPts val="3840"/>
              </a:lnSpc>
              <a:spcBef>
                <a:spcPts val="1030"/>
              </a:spcBef>
            </a:pPr>
            <a:r>
              <a:rPr spc="-335" dirty="0"/>
              <a:t>c</a:t>
            </a:r>
            <a:r>
              <a:rPr spc="-470" dirty="0"/>
              <a:t>.</a:t>
            </a:r>
            <a:r>
              <a:rPr spc="-210" dirty="0"/>
              <a:t> </a:t>
            </a:r>
            <a:r>
              <a:rPr spc="220" dirty="0"/>
              <a:t>U</a:t>
            </a:r>
            <a:r>
              <a:rPr spc="-315" dirty="0"/>
              <a:t>p</a:t>
            </a:r>
            <a:r>
              <a:rPr spc="-380" dirty="0"/>
              <a:t>a</a:t>
            </a:r>
            <a:r>
              <a:rPr spc="-105" dirty="0"/>
              <a:t>y</a:t>
            </a:r>
            <a:r>
              <a:rPr spc="-390" dirty="0"/>
              <a:t>a</a:t>
            </a:r>
            <a:r>
              <a:rPr spc="-250" dirty="0"/>
              <a:t> </a:t>
            </a:r>
            <a:r>
              <a:rPr spc="40" dirty="0"/>
              <a:t>m</a:t>
            </a:r>
            <a:r>
              <a:rPr spc="-285" dirty="0"/>
              <a:t>e</a:t>
            </a:r>
            <a:r>
              <a:rPr spc="-254" dirty="0"/>
              <a:t>n</a:t>
            </a:r>
            <a:r>
              <a:rPr spc="-190" dirty="0"/>
              <a:t>gend</a:t>
            </a:r>
            <a:r>
              <a:rPr spc="-210" dirty="0"/>
              <a:t>alikan  </a:t>
            </a:r>
            <a:r>
              <a:rPr spc="-195" dirty="0"/>
              <a:t>b</a:t>
            </a:r>
            <a:r>
              <a:rPr spc="-165" dirty="0"/>
              <a:t>i</a:t>
            </a:r>
            <a:r>
              <a:rPr spc="-380" dirty="0"/>
              <a:t>a</a:t>
            </a:r>
            <a:r>
              <a:rPr spc="-105" dirty="0"/>
              <a:t>y</a:t>
            </a:r>
            <a:r>
              <a:rPr spc="-390" dirty="0"/>
              <a:t>a</a:t>
            </a:r>
            <a:r>
              <a:rPr spc="-250" dirty="0"/>
              <a:t> </a:t>
            </a:r>
            <a:r>
              <a:rPr spc="-145" dirty="0"/>
              <a:t>k</a:t>
            </a:r>
            <a:r>
              <a:rPr spc="-470" dirty="0"/>
              <a:t>e</a:t>
            </a:r>
            <a:r>
              <a:rPr spc="-355" dirty="0"/>
              <a:t>s</a:t>
            </a:r>
            <a:r>
              <a:rPr spc="-455" dirty="0"/>
              <a:t>e</a:t>
            </a:r>
            <a:r>
              <a:rPr spc="-310" dirty="0"/>
              <a:t>h</a:t>
            </a:r>
            <a:r>
              <a:rPr spc="-265" dirty="0"/>
              <a:t>a</a:t>
            </a:r>
            <a:r>
              <a:rPr spc="-225" dirty="0"/>
              <a:t>tan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31</a:t>
            </a:fld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765492" y="1982470"/>
            <a:ext cx="6471920" cy="3930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760095" indent="-342900">
              <a:lnSpc>
                <a:spcPct val="100000"/>
              </a:lnSpc>
              <a:spcBef>
                <a:spcPts val="100"/>
              </a:spcBef>
              <a:buClr>
                <a:srgbClr val="FFCC00"/>
              </a:buClr>
              <a:buSzPct val="75000"/>
              <a:buFont typeface="Wingdings"/>
              <a:buChar char=""/>
              <a:tabLst>
                <a:tab pos="355600" algn="l"/>
              </a:tabLst>
            </a:pPr>
            <a:r>
              <a:rPr sz="3200" spc="-60" dirty="0">
                <a:solidFill>
                  <a:srgbClr val="FFFFFF"/>
                </a:solidFill>
                <a:latin typeface="Times New Roman"/>
                <a:cs typeface="Times New Roman"/>
              </a:rPr>
              <a:t>Standar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60" dirty="0">
                <a:solidFill>
                  <a:srgbClr val="FFFFFF"/>
                </a:solidFill>
                <a:latin typeface="Times New Roman"/>
                <a:cs typeface="Times New Roman"/>
              </a:rPr>
              <a:t>baku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90" dirty="0">
                <a:solidFill>
                  <a:srgbClr val="FFFFFF"/>
                </a:solidFill>
                <a:latin typeface="Times New Roman"/>
                <a:cs typeface="Times New Roman"/>
              </a:rPr>
              <a:t>pelayanan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60" dirty="0">
                <a:solidFill>
                  <a:srgbClr val="FFFFFF"/>
                </a:solidFill>
                <a:latin typeface="Times New Roman"/>
                <a:cs typeface="Times New Roman"/>
              </a:rPr>
              <a:t>kesehatan </a:t>
            </a:r>
            <a:r>
              <a:rPr sz="3200" spc="-7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300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3200" i="1" spc="-300" dirty="0">
                <a:solidFill>
                  <a:srgbClr val="FFFFFF"/>
                </a:solidFill>
                <a:latin typeface="Times New Roman"/>
                <a:cs typeface="Times New Roman"/>
              </a:rPr>
              <a:t>professional</a:t>
            </a:r>
            <a:r>
              <a:rPr sz="3200" i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i="1" spc="-330" dirty="0">
                <a:solidFill>
                  <a:srgbClr val="FFFFFF"/>
                </a:solidFill>
                <a:latin typeface="Times New Roman"/>
                <a:cs typeface="Times New Roman"/>
              </a:rPr>
              <a:t>medical</a:t>
            </a:r>
            <a:r>
              <a:rPr sz="3200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i="1" spc="-250" dirty="0">
                <a:solidFill>
                  <a:srgbClr val="FFFFFF"/>
                </a:solidFill>
                <a:latin typeface="Times New Roman"/>
                <a:cs typeface="Times New Roman"/>
              </a:rPr>
              <a:t>standard</a:t>
            </a:r>
            <a:r>
              <a:rPr sz="3200" spc="-250" dirty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3200">
              <a:latin typeface="Times New Roman"/>
              <a:cs typeface="Times New Roman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740"/>
              </a:spcBef>
              <a:buSzPct val="71666"/>
              <a:buFont typeface="Lucida Sans Unicode"/>
              <a:buChar char="◇"/>
              <a:tabLst>
                <a:tab pos="756920" algn="l"/>
              </a:tabLst>
            </a:pPr>
            <a:r>
              <a:rPr sz="3000" spc="-90" dirty="0">
                <a:solidFill>
                  <a:srgbClr val="FFFFFF"/>
                </a:solidFill>
                <a:latin typeface="Times New Roman"/>
                <a:cs typeface="Times New Roman"/>
              </a:rPr>
              <a:t>Pelayanan</a:t>
            </a:r>
            <a:r>
              <a:rPr sz="300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55" dirty="0">
                <a:solidFill>
                  <a:srgbClr val="FFFFFF"/>
                </a:solidFill>
                <a:latin typeface="Times New Roman"/>
                <a:cs typeface="Times New Roman"/>
              </a:rPr>
              <a:t>kesehatan</a:t>
            </a:r>
            <a:r>
              <a:rPr sz="30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85" dirty="0">
                <a:solidFill>
                  <a:srgbClr val="FFFFFF"/>
                </a:solidFill>
                <a:latin typeface="Times New Roman"/>
                <a:cs typeface="Times New Roman"/>
              </a:rPr>
              <a:t>hanya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dibenarkan </a:t>
            </a:r>
            <a:r>
              <a:rPr sz="3000" spc="-7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Times New Roman"/>
                <a:cs typeface="Times New Roman"/>
              </a:rPr>
              <a:t>untuk</a:t>
            </a:r>
            <a:r>
              <a:rPr sz="30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85" dirty="0">
                <a:solidFill>
                  <a:srgbClr val="FFFFFF"/>
                </a:solidFill>
                <a:latin typeface="Times New Roman"/>
                <a:cs typeface="Times New Roman"/>
              </a:rPr>
              <a:t>diselenggarakan</a:t>
            </a:r>
            <a:r>
              <a:rPr sz="30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30" dirty="0">
                <a:solidFill>
                  <a:srgbClr val="FFFFFF"/>
                </a:solidFill>
                <a:latin typeface="Times New Roman"/>
                <a:cs typeface="Times New Roman"/>
              </a:rPr>
              <a:t>jika</a:t>
            </a:r>
            <a:r>
              <a:rPr sz="30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65" dirty="0">
                <a:solidFill>
                  <a:srgbClr val="FFFFFF"/>
                </a:solidFill>
                <a:latin typeface="Times New Roman"/>
                <a:cs typeface="Times New Roman"/>
              </a:rPr>
              <a:t>tidak </a:t>
            </a:r>
            <a:r>
              <a:rPr sz="3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70" dirty="0">
                <a:solidFill>
                  <a:srgbClr val="FFFFFF"/>
                </a:solidFill>
                <a:latin typeface="Times New Roman"/>
                <a:cs typeface="Times New Roman"/>
              </a:rPr>
              <a:t>menyimpang</a:t>
            </a:r>
            <a:r>
              <a:rPr sz="30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65" dirty="0">
                <a:solidFill>
                  <a:srgbClr val="FFFFFF"/>
                </a:solidFill>
                <a:latin typeface="Times New Roman"/>
                <a:cs typeface="Times New Roman"/>
              </a:rPr>
              <a:t>dari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35" dirty="0">
                <a:solidFill>
                  <a:srgbClr val="FFFFFF"/>
                </a:solidFill>
                <a:latin typeface="Times New Roman"/>
                <a:cs typeface="Times New Roman"/>
              </a:rPr>
              <a:t>standar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55" dirty="0">
                <a:solidFill>
                  <a:srgbClr val="FFFFFF"/>
                </a:solidFill>
                <a:latin typeface="Times New Roman"/>
                <a:cs typeface="Times New Roman"/>
              </a:rPr>
              <a:t>baku</a:t>
            </a:r>
            <a:endParaRPr sz="3000">
              <a:latin typeface="Times New Roman"/>
              <a:cs typeface="Times New Roman"/>
            </a:endParaRPr>
          </a:p>
          <a:p>
            <a:pPr marL="756285">
              <a:lnSpc>
                <a:spcPct val="100000"/>
              </a:lnSpc>
              <a:spcBef>
                <a:spcPts val="5"/>
              </a:spcBef>
            </a:pPr>
            <a:r>
              <a:rPr sz="3000" spc="-125" dirty="0">
                <a:solidFill>
                  <a:srgbClr val="FFFFFF"/>
                </a:solidFill>
                <a:latin typeface="Times New Roman"/>
                <a:cs typeface="Times New Roman"/>
              </a:rPr>
              <a:t>yang</a:t>
            </a:r>
            <a:r>
              <a:rPr sz="3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60" dirty="0">
                <a:solidFill>
                  <a:srgbClr val="FFFFFF"/>
                </a:solidFill>
                <a:latin typeface="Times New Roman"/>
                <a:cs typeface="Times New Roman"/>
              </a:rPr>
              <a:t>telah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40" dirty="0">
                <a:solidFill>
                  <a:srgbClr val="FFFFFF"/>
                </a:solidFill>
                <a:latin typeface="Times New Roman"/>
                <a:cs typeface="Times New Roman"/>
              </a:rPr>
              <a:t>ditetapkan</a:t>
            </a:r>
            <a:endParaRPr sz="3000">
              <a:latin typeface="Times New Roman"/>
              <a:cs typeface="Times New Roman"/>
            </a:endParaRPr>
          </a:p>
          <a:p>
            <a:pPr marL="756285" marR="1508125" lvl="1" indent="-287020">
              <a:lnSpc>
                <a:spcPct val="100000"/>
              </a:lnSpc>
              <a:spcBef>
                <a:spcPts val="720"/>
              </a:spcBef>
              <a:buSzPct val="71666"/>
              <a:buFont typeface="Lucida Sans Unicode"/>
              <a:buChar char="◇"/>
              <a:tabLst>
                <a:tab pos="756920" algn="l"/>
              </a:tabLst>
            </a:pPr>
            <a:r>
              <a:rPr sz="3000" spc="-80" dirty="0">
                <a:solidFill>
                  <a:srgbClr val="FFFFFF"/>
                </a:solidFill>
                <a:latin typeface="Times New Roman"/>
                <a:cs typeface="Times New Roman"/>
              </a:rPr>
              <a:t>Akan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40" dirty="0">
                <a:solidFill>
                  <a:srgbClr val="FFFFFF"/>
                </a:solidFill>
                <a:latin typeface="Times New Roman"/>
                <a:cs typeface="Times New Roman"/>
              </a:rPr>
              <a:t>berdampak</a:t>
            </a:r>
            <a:r>
              <a:rPr sz="3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pada</a:t>
            </a:r>
            <a:r>
              <a:rPr sz="30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mutu </a:t>
            </a:r>
            <a:r>
              <a:rPr sz="3000" spc="-7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85" dirty="0">
                <a:solidFill>
                  <a:srgbClr val="FFFFFF"/>
                </a:solidFill>
                <a:latin typeface="Times New Roman"/>
                <a:cs typeface="Times New Roman"/>
              </a:rPr>
              <a:t>pelayanan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55" dirty="0">
                <a:solidFill>
                  <a:srgbClr val="FFFFFF"/>
                </a:solidFill>
                <a:latin typeface="Times New Roman"/>
                <a:cs typeface="Times New Roman"/>
              </a:rPr>
              <a:t>kesehatan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3200" y="276859"/>
            <a:ext cx="1258570" cy="1598930"/>
            <a:chOff x="203200" y="276859"/>
            <a:chExt cx="1258570" cy="15989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9919" y="335279"/>
              <a:ext cx="831595" cy="76034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3140" y="647700"/>
              <a:ext cx="107619" cy="133096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2001520" y="355600"/>
            <a:ext cx="7142480" cy="1608455"/>
            <a:chOff x="2001520" y="355600"/>
            <a:chExt cx="7142480" cy="160845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01520" y="355600"/>
              <a:ext cx="7142479" cy="112039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36240" y="843280"/>
              <a:ext cx="3988054" cy="1120394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305050" y="448881"/>
            <a:ext cx="5215890" cy="1123950"/>
          </a:xfrm>
          <a:prstGeom prst="rect">
            <a:avLst/>
          </a:prstGeom>
        </p:spPr>
        <p:txBody>
          <a:bodyPr vert="horz" wrap="square" lIns="0" tIns="130810" rIns="0" bIns="0" rtlCol="0">
            <a:spAutoFit/>
          </a:bodyPr>
          <a:lstStyle/>
          <a:p>
            <a:pPr marL="947419" marR="5080" indent="-935355">
              <a:lnSpc>
                <a:spcPts val="3840"/>
              </a:lnSpc>
              <a:spcBef>
                <a:spcPts val="1030"/>
              </a:spcBef>
            </a:pPr>
            <a:r>
              <a:rPr spc="-335" dirty="0"/>
              <a:t>c</a:t>
            </a:r>
            <a:r>
              <a:rPr spc="-470" dirty="0"/>
              <a:t>.</a:t>
            </a:r>
            <a:r>
              <a:rPr spc="-210" dirty="0"/>
              <a:t> </a:t>
            </a:r>
            <a:r>
              <a:rPr spc="220" dirty="0"/>
              <a:t>U</a:t>
            </a:r>
            <a:r>
              <a:rPr spc="-315" dirty="0"/>
              <a:t>p</a:t>
            </a:r>
            <a:r>
              <a:rPr spc="-380" dirty="0"/>
              <a:t>a</a:t>
            </a:r>
            <a:r>
              <a:rPr spc="-105" dirty="0"/>
              <a:t>y</a:t>
            </a:r>
            <a:r>
              <a:rPr spc="-390" dirty="0"/>
              <a:t>a</a:t>
            </a:r>
            <a:r>
              <a:rPr spc="-250" dirty="0"/>
              <a:t> </a:t>
            </a:r>
            <a:r>
              <a:rPr spc="40" dirty="0"/>
              <a:t>m</a:t>
            </a:r>
            <a:r>
              <a:rPr spc="-285" dirty="0"/>
              <a:t>e</a:t>
            </a:r>
            <a:r>
              <a:rPr spc="-254" dirty="0"/>
              <a:t>n</a:t>
            </a:r>
            <a:r>
              <a:rPr spc="-190" dirty="0"/>
              <a:t>gend</a:t>
            </a:r>
            <a:r>
              <a:rPr spc="-210" dirty="0"/>
              <a:t>alikan  </a:t>
            </a:r>
            <a:r>
              <a:rPr spc="-195" dirty="0"/>
              <a:t>b</a:t>
            </a:r>
            <a:r>
              <a:rPr spc="-165" dirty="0"/>
              <a:t>i</a:t>
            </a:r>
            <a:r>
              <a:rPr spc="-380" dirty="0"/>
              <a:t>a</a:t>
            </a:r>
            <a:r>
              <a:rPr spc="-105" dirty="0"/>
              <a:t>y</a:t>
            </a:r>
            <a:r>
              <a:rPr spc="-390" dirty="0"/>
              <a:t>a</a:t>
            </a:r>
            <a:r>
              <a:rPr spc="-250" dirty="0"/>
              <a:t> </a:t>
            </a:r>
            <a:r>
              <a:rPr spc="-145" dirty="0"/>
              <a:t>k</a:t>
            </a:r>
            <a:r>
              <a:rPr spc="-470" dirty="0"/>
              <a:t>e</a:t>
            </a:r>
            <a:r>
              <a:rPr spc="-355" dirty="0"/>
              <a:t>s</a:t>
            </a:r>
            <a:r>
              <a:rPr spc="-455" dirty="0"/>
              <a:t>e</a:t>
            </a:r>
            <a:r>
              <a:rPr spc="-310" dirty="0"/>
              <a:t>h</a:t>
            </a:r>
            <a:r>
              <a:rPr spc="-265" dirty="0"/>
              <a:t>a</a:t>
            </a:r>
            <a:r>
              <a:rPr spc="-225" dirty="0"/>
              <a:t>tan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32</a:t>
            </a:fld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765492" y="1982470"/>
            <a:ext cx="6078220" cy="36360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972945" indent="-342900">
              <a:lnSpc>
                <a:spcPct val="100000"/>
              </a:lnSpc>
              <a:spcBef>
                <a:spcPts val="100"/>
              </a:spcBef>
              <a:buClr>
                <a:srgbClr val="FFCC00"/>
              </a:buClr>
              <a:buSzPct val="75000"/>
              <a:buFont typeface="Wingdings"/>
              <a:buChar char=""/>
              <a:tabLst>
                <a:tab pos="355600" algn="l"/>
              </a:tabLst>
            </a:pPr>
            <a:r>
              <a:rPr sz="3200" spc="-40" dirty="0">
                <a:solidFill>
                  <a:srgbClr val="FFFFFF"/>
                </a:solidFill>
                <a:latin typeface="Times New Roman"/>
                <a:cs typeface="Times New Roman"/>
              </a:rPr>
              <a:t>Program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95" dirty="0">
                <a:solidFill>
                  <a:srgbClr val="FFFFFF"/>
                </a:solidFill>
                <a:latin typeface="Times New Roman"/>
                <a:cs typeface="Times New Roman"/>
              </a:rPr>
              <a:t>menjaga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mutu </a:t>
            </a:r>
            <a:r>
              <a:rPr sz="3200" spc="-7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30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3200" i="1" spc="-240" dirty="0">
                <a:solidFill>
                  <a:srgbClr val="FFFFFF"/>
                </a:solidFill>
                <a:latin typeface="Times New Roman"/>
                <a:cs typeface="Times New Roman"/>
              </a:rPr>
              <a:t>q</a:t>
            </a:r>
            <a:r>
              <a:rPr sz="3200" i="1" spc="-254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3200" i="1" spc="-210" dirty="0">
                <a:solidFill>
                  <a:srgbClr val="FFFFFF"/>
                </a:solidFill>
                <a:latin typeface="Times New Roman"/>
                <a:cs typeface="Times New Roman"/>
              </a:rPr>
              <a:t>alit</a:t>
            </a:r>
            <a:r>
              <a:rPr sz="3200" i="1" spc="-275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32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i="1" spc="-285" dirty="0">
                <a:solidFill>
                  <a:srgbClr val="FFFFFF"/>
                </a:solidFill>
                <a:latin typeface="Times New Roman"/>
                <a:cs typeface="Times New Roman"/>
              </a:rPr>
              <a:t>assura</a:t>
            </a:r>
            <a:r>
              <a:rPr sz="3200" i="1" spc="-33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3200" i="1" spc="-520" dirty="0">
                <a:solidFill>
                  <a:srgbClr val="FFFFFF"/>
                </a:solidFill>
                <a:latin typeface="Times New Roman"/>
                <a:cs typeface="Times New Roman"/>
              </a:rPr>
              <a:t>ce</a:t>
            </a:r>
            <a:r>
              <a:rPr sz="3200" i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i="1" spc="-33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3200" i="1" spc="-27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3200" i="1" spc="-52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3200" i="1" spc="-515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3200" i="1" spc="-250" dirty="0">
                <a:solidFill>
                  <a:srgbClr val="FFFFFF"/>
                </a:solidFill>
                <a:latin typeface="Times New Roman"/>
                <a:cs typeface="Times New Roman"/>
              </a:rPr>
              <a:t>ra</a:t>
            </a:r>
            <a:r>
              <a:rPr sz="3200" i="1" spc="-390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3200" spc="-135" dirty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3200">
              <a:latin typeface="Times New Roman"/>
              <a:cs typeface="Times New Roman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780"/>
              </a:spcBef>
              <a:buSzPct val="71875"/>
              <a:buFont typeface="Lucida Sans Unicode"/>
              <a:buChar char="◇"/>
              <a:tabLst>
                <a:tab pos="771525" algn="l"/>
              </a:tabLst>
            </a:pPr>
            <a:r>
              <a:rPr sz="3200" spc="-60" dirty="0">
                <a:solidFill>
                  <a:srgbClr val="FFFFFF"/>
                </a:solidFill>
                <a:latin typeface="Times New Roman"/>
                <a:cs typeface="Times New Roman"/>
              </a:rPr>
              <a:t>Bertujuan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untuk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00" dirty="0">
                <a:solidFill>
                  <a:srgbClr val="FFFFFF"/>
                </a:solidFill>
                <a:latin typeface="Times New Roman"/>
                <a:cs typeface="Times New Roman"/>
              </a:rPr>
              <a:t>mengawasi </a:t>
            </a:r>
            <a:r>
              <a:rPr sz="32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35" dirty="0">
                <a:solidFill>
                  <a:srgbClr val="FFFFFF"/>
                </a:solidFill>
                <a:latin typeface="Times New Roman"/>
                <a:cs typeface="Times New Roman"/>
              </a:rPr>
              <a:t>standar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60" dirty="0">
                <a:solidFill>
                  <a:srgbClr val="FFFFFF"/>
                </a:solidFill>
                <a:latin typeface="Times New Roman"/>
                <a:cs typeface="Times New Roman"/>
              </a:rPr>
              <a:t>baku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85" dirty="0">
                <a:solidFill>
                  <a:srgbClr val="FFFFFF"/>
                </a:solidFill>
                <a:latin typeface="Times New Roman"/>
                <a:cs typeface="Times New Roman"/>
              </a:rPr>
              <a:t>pelayanan</a:t>
            </a:r>
            <a:r>
              <a:rPr sz="32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5" dirty="0">
                <a:solidFill>
                  <a:srgbClr val="FFFFFF"/>
                </a:solidFill>
                <a:latin typeface="Times New Roman"/>
                <a:cs typeface="Times New Roman"/>
              </a:rPr>
              <a:t>kesehatan </a:t>
            </a:r>
            <a:r>
              <a:rPr sz="3200" spc="-7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30" dirty="0">
                <a:solidFill>
                  <a:srgbClr val="FFFFFF"/>
                </a:solidFill>
                <a:latin typeface="Times New Roman"/>
                <a:cs typeface="Times New Roman"/>
              </a:rPr>
              <a:t>yang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5" dirty="0">
                <a:solidFill>
                  <a:srgbClr val="FFFFFF"/>
                </a:solidFill>
                <a:latin typeface="Times New Roman"/>
                <a:cs typeface="Times New Roman"/>
              </a:rPr>
              <a:t>telah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45" dirty="0">
                <a:solidFill>
                  <a:srgbClr val="FFFFFF"/>
                </a:solidFill>
                <a:latin typeface="Times New Roman"/>
                <a:cs typeface="Times New Roman"/>
              </a:rPr>
              <a:t>ditetapkan</a:t>
            </a:r>
            <a:endParaRPr sz="3200">
              <a:latin typeface="Times New Roman"/>
              <a:cs typeface="Times New Roman"/>
            </a:endParaRPr>
          </a:p>
          <a:p>
            <a:pPr marL="756285" marR="1175385" lvl="1" indent="-287020">
              <a:lnSpc>
                <a:spcPct val="100000"/>
              </a:lnSpc>
              <a:spcBef>
                <a:spcPts val="765"/>
              </a:spcBef>
              <a:buSzPct val="71875"/>
              <a:buFont typeface="Lucida Sans Unicode"/>
              <a:buChar char="◇"/>
              <a:tabLst>
                <a:tab pos="771525" algn="l"/>
              </a:tabLst>
            </a:pPr>
            <a:r>
              <a:rPr sz="3200" spc="-135" dirty="0">
                <a:solidFill>
                  <a:srgbClr val="FFFFFF"/>
                </a:solidFill>
                <a:latin typeface="Times New Roman"/>
                <a:cs typeface="Times New Roman"/>
              </a:rPr>
              <a:t>Misalnya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60" dirty="0">
                <a:solidFill>
                  <a:srgbClr val="FFFFFF"/>
                </a:solidFill>
                <a:latin typeface="Times New Roman"/>
                <a:cs typeface="Times New Roman"/>
              </a:rPr>
              <a:t>audit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40" dirty="0">
                <a:solidFill>
                  <a:srgbClr val="FFFFFF"/>
                </a:solidFill>
                <a:latin typeface="Times New Roman"/>
                <a:cs typeface="Times New Roman"/>
              </a:rPr>
              <a:t>kedokteran </a:t>
            </a:r>
            <a:r>
              <a:rPr sz="3200" spc="-7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30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3200" i="1" spc="-385" dirty="0">
                <a:solidFill>
                  <a:srgbClr val="FFFFFF"/>
                </a:solidFill>
                <a:latin typeface="Times New Roman"/>
                <a:cs typeface="Times New Roman"/>
              </a:rPr>
              <a:t>me</a:t>
            </a:r>
            <a:r>
              <a:rPr sz="3200" i="1" spc="-325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3200" i="1" spc="-300" dirty="0">
                <a:solidFill>
                  <a:srgbClr val="FFFFFF"/>
                </a:solidFill>
                <a:latin typeface="Times New Roman"/>
                <a:cs typeface="Times New Roman"/>
              </a:rPr>
              <a:t>ical</a:t>
            </a:r>
            <a:r>
              <a:rPr sz="3200" i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i="1" spc="-29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3200" i="1" spc="-220" dirty="0">
                <a:solidFill>
                  <a:srgbClr val="FFFFFF"/>
                </a:solidFill>
                <a:latin typeface="Times New Roman"/>
                <a:cs typeface="Times New Roman"/>
              </a:rPr>
              <a:t>udi</a:t>
            </a:r>
            <a:r>
              <a:rPr sz="3200" i="1" spc="-15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3200" spc="-135" dirty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3200" y="276859"/>
            <a:ext cx="1258570" cy="1598930"/>
            <a:chOff x="203200" y="276859"/>
            <a:chExt cx="1258570" cy="15989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9919" y="335279"/>
              <a:ext cx="831595" cy="76034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3140" y="647700"/>
              <a:ext cx="107619" cy="133096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2001520" y="355600"/>
            <a:ext cx="7142480" cy="1608455"/>
            <a:chOff x="2001520" y="355600"/>
            <a:chExt cx="7142480" cy="160845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01520" y="355600"/>
              <a:ext cx="7142479" cy="112039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36240" y="843280"/>
              <a:ext cx="3988054" cy="1120394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305050" y="448881"/>
            <a:ext cx="5215890" cy="1123950"/>
          </a:xfrm>
          <a:prstGeom prst="rect">
            <a:avLst/>
          </a:prstGeom>
        </p:spPr>
        <p:txBody>
          <a:bodyPr vert="horz" wrap="square" lIns="0" tIns="130810" rIns="0" bIns="0" rtlCol="0">
            <a:spAutoFit/>
          </a:bodyPr>
          <a:lstStyle/>
          <a:p>
            <a:pPr marL="947419" marR="5080" indent="-935355">
              <a:lnSpc>
                <a:spcPts val="3840"/>
              </a:lnSpc>
              <a:spcBef>
                <a:spcPts val="1030"/>
              </a:spcBef>
            </a:pPr>
            <a:r>
              <a:rPr spc="-335" dirty="0"/>
              <a:t>c</a:t>
            </a:r>
            <a:r>
              <a:rPr spc="-470" dirty="0"/>
              <a:t>.</a:t>
            </a:r>
            <a:r>
              <a:rPr spc="-210" dirty="0"/>
              <a:t> </a:t>
            </a:r>
            <a:r>
              <a:rPr spc="220" dirty="0"/>
              <a:t>U</a:t>
            </a:r>
            <a:r>
              <a:rPr spc="-315" dirty="0"/>
              <a:t>p</a:t>
            </a:r>
            <a:r>
              <a:rPr spc="-380" dirty="0"/>
              <a:t>a</a:t>
            </a:r>
            <a:r>
              <a:rPr spc="-105" dirty="0"/>
              <a:t>y</a:t>
            </a:r>
            <a:r>
              <a:rPr spc="-390" dirty="0"/>
              <a:t>a</a:t>
            </a:r>
            <a:r>
              <a:rPr spc="-250" dirty="0"/>
              <a:t> </a:t>
            </a:r>
            <a:r>
              <a:rPr spc="40" dirty="0"/>
              <a:t>m</a:t>
            </a:r>
            <a:r>
              <a:rPr spc="-285" dirty="0"/>
              <a:t>e</a:t>
            </a:r>
            <a:r>
              <a:rPr spc="-254" dirty="0"/>
              <a:t>n</a:t>
            </a:r>
            <a:r>
              <a:rPr spc="-190" dirty="0"/>
              <a:t>gend</a:t>
            </a:r>
            <a:r>
              <a:rPr spc="-210" dirty="0"/>
              <a:t>alikan  </a:t>
            </a:r>
            <a:r>
              <a:rPr spc="-195" dirty="0"/>
              <a:t>b</a:t>
            </a:r>
            <a:r>
              <a:rPr spc="-165" dirty="0"/>
              <a:t>i</a:t>
            </a:r>
            <a:r>
              <a:rPr spc="-380" dirty="0"/>
              <a:t>a</a:t>
            </a:r>
            <a:r>
              <a:rPr spc="-105" dirty="0"/>
              <a:t>y</a:t>
            </a:r>
            <a:r>
              <a:rPr spc="-390" dirty="0"/>
              <a:t>a</a:t>
            </a:r>
            <a:r>
              <a:rPr spc="-250" dirty="0"/>
              <a:t> </a:t>
            </a:r>
            <a:r>
              <a:rPr spc="-145" dirty="0"/>
              <a:t>k</a:t>
            </a:r>
            <a:r>
              <a:rPr spc="-470" dirty="0"/>
              <a:t>e</a:t>
            </a:r>
            <a:r>
              <a:rPr spc="-355" dirty="0"/>
              <a:t>s</a:t>
            </a:r>
            <a:r>
              <a:rPr spc="-455" dirty="0"/>
              <a:t>e</a:t>
            </a:r>
            <a:r>
              <a:rPr spc="-310" dirty="0"/>
              <a:t>h</a:t>
            </a:r>
            <a:r>
              <a:rPr spc="-265" dirty="0"/>
              <a:t>a</a:t>
            </a:r>
            <a:r>
              <a:rPr spc="-225" dirty="0"/>
              <a:t>tan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33</a:t>
            </a:fld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765492" y="1982470"/>
            <a:ext cx="5474335" cy="2563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932815" indent="-342900">
              <a:lnSpc>
                <a:spcPct val="100000"/>
              </a:lnSpc>
              <a:spcBef>
                <a:spcPts val="100"/>
              </a:spcBef>
              <a:buClr>
                <a:srgbClr val="FFCC00"/>
              </a:buClr>
              <a:buSzPct val="75000"/>
              <a:buFont typeface="Wingdings"/>
              <a:buChar char=""/>
              <a:tabLst>
                <a:tab pos="355600" algn="l"/>
              </a:tabLst>
            </a:pPr>
            <a:r>
              <a:rPr sz="3200" spc="-40" dirty="0">
                <a:solidFill>
                  <a:srgbClr val="FFFFFF"/>
                </a:solidFill>
                <a:latin typeface="Times New Roman"/>
                <a:cs typeface="Times New Roman"/>
              </a:rPr>
              <a:t>Pengaturan</a:t>
            </a:r>
            <a:r>
              <a:rPr sz="32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5" dirty="0">
                <a:solidFill>
                  <a:srgbClr val="FFFFFF"/>
                </a:solidFill>
                <a:latin typeface="Times New Roman"/>
                <a:cs typeface="Times New Roman"/>
              </a:rPr>
              <a:t>tarif</a:t>
            </a:r>
            <a:r>
              <a:rPr sz="32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90" dirty="0">
                <a:solidFill>
                  <a:srgbClr val="FFFFFF"/>
                </a:solidFill>
                <a:latin typeface="Times New Roman"/>
                <a:cs typeface="Times New Roman"/>
              </a:rPr>
              <a:t>pelayanan </a:t>
            </a:r>
            <a:r>
              <a:rPr sz="3200" spc="-7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30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3200" i="1" spc="-285" dirty="0">
                <a:solidFill>
                  <a:srgbClr val="FFFFFF"/>
                </a:solidFill>
                <a:latin typeface="Times New Roman"/>
                <a:cs typeface="Times New Roman"/>
              </a:rPr>
              <a:t>rat</a:t>
            </a:r>
            <a:r>
              <a:rPr sz="3200" i="1" spc="-32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32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i="1" spc="-29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3200" i="1" spc="-50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3200" i="1" spc="-555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3200" i="1" spc="-229" dirty="0">
                <a:solidFill>
                  <a:srgbClr val="FFFFFF"/>
                </a:solidFill>
                <a:latin typeface="Times New Roman"/>
                <a:cs typeface="Times New Roman"/>
              </a:rPr>
              <a:t>ula</a:t>
            </a:r>
            <a:r>
              <a:rPr sz="3200" i="1" spc="-16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3200" i="1" spc="-22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3200" i="1" spc="-39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3200" i="1" spc="-22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3200" spc="-135" dirty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3200">
              <a:latin typeface="Times New Roman"/>
              <a:cs typeface="Times New Roman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780"/>
              </a:spcBef>
              <a:buSzPct val="71875"/>
              <a:buFont typeface="Lucida Sans Unicode"/>
              <a:buChar char="◇"/>
              <a:tabLst>
                <a:tab pos="771525" algn="l"/>
              </a:tabLst>
            </a:pPr>
            <a:r>
              <a:rPr sz="3200" spc="-60" dirty="0">
                <a:solidFill>
                  <a:srgbClr val="FFFFFF"/>
                </a:solidFill>
                <a:latin typeface="Times New Roman"/>
                <a:cs typeface="Times New Roman"/>
              </a:rPr>
              <a:t>Bertujuan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05" dirty="0">
                <a:solidFill>
                  <a:srgbClr val="FFFFFF"/>
                </a:solidFill>
                <a:latin typeface="Times New Roman"/>
                <a:cs typeface="Times New Roman"/>
              </a:rPr>
              <a:t>agar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5" dirty="0">
                <a:solidFill>
                  <a:srgbClr val="FFFFFF"/>
                </a:solidFill>
                <a:latin typeface="Times New Roman"/>
                <a:cs typeface="Times New Roman"/>
              </a:rPr>
              <a:t>tarif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90" dirty="0">
                <a:solidFill>
                  <a:srgbClr val="FFFFFF"/>
                </a:solidFill>
                <a:latin typeface="Times New Roman"/>
                <a:cs typeface="Times New Roman"/>
              </a:rPr>
              <a:t>pelayanan </a:t>
            </a:r>
            <a:r>
              <a:rPr sz="3200" spc="-7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5" dirty="0">
                <a:solidFill>
                  <a:srgbClr val="FFFFFF"/>
                </a:solidFill>
                <a:latin typeface="Times New Roman"/>
                <a:cs typeface="Times New Roman"/>
              </a:rPr>
              <a:t>kesehatan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35" dirty="0">
                <a:solidFill>
                  <a:srgbClr val="FFFFFF"/>
                </a:solidFill>
                <a:latin typeface="Times New Roman"/>
                <a:cs typeface="Times New Roman"/>
              </a:rPr>
              <a:t>dapat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70" dirty="0">
                <a:solidFill>
                  <a:srgbClr val="FFFFFF"/>
                </a:solidFill>
                <a:latin typeface="Times New Roman"/>
                <a:cs typeface="Times New Roman"/>
              </a:rPr>
              <a:t>terjangkau </a:t>
            </a:r>
            <a:r>
              <a:rPr sz="32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45" dirty="0">
                <a:solidFill>
                  <a:srgbClr val="FFFFFF"/>
                </a:solidFill>
                <a:latin typeface="Times New Roman"/>
                <a:cs typeface="Times New Roman"/>
              </a:rPr>
              <a:t>oleh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95" dirty="0">
                <a:solidFill>
                  <a:srgbClr val="FFFFFF"/>
                </a:solidFill>
                <a:latin typeface="Times New Roman"/>
                <a:cs typeface="Times New Roman"/>
              </a:rPr>
              <a:t>masyarakat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3200" y="276859"/>
            <a:ext cx="1258570" cy="1598930"/>
            <a:chOff x="203200" y="276859"/>
            <a:chExt cx="1258570" cy="15989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9919" y="335279"/>
              <a:ext cx="831595" cy="76034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3140" y="647700"/>
              <a:ext cx="107619" cy="133096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2001520" y="355600"/>
            <a:ext cx="7142480" cy="1608455"/>
            <a:chOff x="2001520" y="355600"/>
            <a:chExt cx="7142480" cy="160845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01520" y="355600"/>
              <a:ext cx="7142479" cy="112039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36240" y="843280"/>
              <a:ext cx="3988054" cy="1120394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305050" y="448881"/>
            <a:ext cx="5215890" cy="1123950"/>
          </a:xfrm>
          <a:prstGeom prst="rect">
            <a:avLst/>
          </a:prstGeom>
        </p:spPr>
        <p:txBody>
          <a:bodyPr vert="horz" wrap="square" lIns="0" tIns="130810" rIns="0" bIns="0" rtlCol="0">
            <a:spAutoFit/>
          </a:bodyPr>
          <a:lstStyle/>
          <a:p>
            <a:pPr marL="947419" marR="5080" indent="-935355">
              <a:lnSpc>
                <a:spcPts val="3840"/>
              </a:lnSpc>
              <a:spcBef>
                <a:spcPts val="1030"/>
              </a:spcBef>
            </a:pPr>
            <a:r>
              <a:rPr spc="-335" dirty="0"/>
              <a:t>c</a:t>
            </a:r>
            <a:r>
              <a:rPr spc="-470" dirty="0"/>
              <a:t>.</a:t>
            </a:r>
            <a:r>
              <a:rPr spc="-210" dirty="0"/>
              <a:t> </a:t>
            </a:r>
            <a:r>
              <a:rPr spc="220" dirty="0"/>
              <a:t>U</a:t>
            </a:r>
            <a:r>
              <a:rPr spc="-315" dirty="0"/>
              <a:t>p</a:t>
            </a:r>
            <a:r>
              <a:rPr spc="-380" dirty="0"/>
              <a:t>a</a:t>
            </a:r>
            <a:r>
              <a:rPr spc="-105" dirty="0"/>
              <a:t>y</a:t>
            </a:r>
            <a:r>
              <a:rPr spc="-390" dirty="0"/>
              <a:t>a</a:t>
            </a:r>
            <a:r>
              <a:rPr spc="-250" dirty="0"/>
              <a:t> </a:t>
            </a:r>
            <a:r>
              <a:rPr spc="40" dirty="0"/>
              <a:t>m</a:t>
            </a:r>
            <a:r>
              <a:rPr spc="-285" dirty="0"/>
              <a:t>e</a:t>
            </a:r>
            <a:r>
              <a:rPr spc="-254" dirty="0"/>
              <a:t>n</a:t>
            </a:r>
            <a:r>
              <a:rPr spc="-190" dirty="0"/>
              <a:t>gend</a:t>
            </a:r>
            <a:r>
              <a:rPr spc="-210" dirty="0"/>
              <a:t>alikan  </a:t>
            </a:r>
            <a:r>
              <a:rPr spc="-195" dirty="0"/>
              <a:t>b</a:t>
            </a:r>
            <a:r>
              <a:rPr spc="-165" dirty="0"/>
              <a:t>i</a:t>
            </a:r>
            <a:r>
              <a:rPr spc="-380" dirty="0"/>
              <a:t>a</a:t>
            </a:r>
            <a:r>
              <a:rPr spc="-105" dirty="0"/>
              <a:t>y</a:t>
            </a:r>
            <a:r>
              <a:rPr spc="-390" dirty="0"/>
              <a:t>a</a:t>
            </a:r>
            <a:r>
              <a:rPr spc="-250" dirty="0"/>
              <a:t> </a:t>
            </a:r>
            <a:r>
              <a:rPr spc="-145" dirty="0"/>
              <a:t>k</a:t>
            </a:r>
            <a:r>
              <a:rPr spc="-470" dirty="0"/>
              <a:t>e</a:t>
            </a:r>
            <a:r>
              <a:rPr spc="-355" dirty="0"/>
              <a:t>s</a:t>
            </a:r>
            <a:r>
              <a:rPr spc="-455" dirty="0"/>
              <a:t>e</a:t>
            </a:r>
            <a:r>
              <a:rPr spc="-310" dirty="0"/>
              <a:t>h</a:t>
            </a:r>
            <a:r>
              <a:rPr spc="-265" dirty="0"/>
              <a:t>a</a:t>
            </a:r>
            <a:r>
              <a:rPr spc="-225" dirty="0"/>
              <a:t>tan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34</a:t>
            </a:fld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765492" y="1883804"/>
            <a:ext cx="5886450" cy="2174240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75"/>
              </a:spcBef>
              <a:buClr>
                <a:srgbClr val="FFCC00"/>
              </a:buClr>
              <a:buSzPct val="75000"/>
              <a:buFont typeface="Wingdings"/>
              <a:buChar char=""/>
              <a:tabLst>
                <a:tab pos="355600" algn="l"/>
              </a:tabLst>
            </a:pPr>
            <a:r>
              <a:rPr sz="3200" spc="-15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3200" spc="-10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3200" spc="-95" dirty="0">
                <a:solidFill>
                  <a:srgbClr val="FFFFFF"/>
                </a:solidFill>
                <a:latin typeface="Times New Roman"/>
                <a:cs typeface="Times New Roman"/>
              </a:rPr>
              <a:t>ans</a:t>
            </a:r>
            <a:r>
              <a:rPr sz="3200" spc="-6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00" dirty="0">
                <a:solidFill>
                  <a:srgbClr val="FFFFFF"/>
                </a:solidFill>
                <a:latin typeface="Times New Roman"/>
                <a:cs typeface="Times New Roman"/>
              </a:rPr>
              <a:t>k</a:t>
            </a:r>
            <a:r>
              <a:rPr sz="3200" spc="-8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3200" spc="-50" dirty="0">
                <a:solidFill>
                  <a:srgbClr val="FFFFFF"/>
                </a:solidFill>
                <a:latin typeface="Times New Roman"/>
                <a:cs typeface="Times New Roman"/>
              </a:rPr>
              <a:t>seha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3200" spc="-50" dirty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00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3200" i="1" spc="-400" dirty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3200" i="1" spc="-35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3200" i="1" spc="-200" dirty="0">
                <a:solidFill>
                  <a:srgbClr val="FFFFFF"/>
                </a:solidFill>
                <a:latin typeface="Times New Roman"/>
                <a:cs typeface="Times New Roman"/>
              </a:rPr>
              <a:t>alt</a:t>
            </a:r>
            <a:r>
              <a:rPr sz="3200" i="1" spc="-275" dirty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3200" i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i="1" spc="-245" dirty="0">
                <a:solidFill>
                  <a:srgbClr val="FFFFFF"/>
                </a:solidFill>
                <a:latin typeface="Times New Roman"/>
                <a:cs typeface="Times New Roman"/>
              </a:rPr>
              <a:t>insura</a:t>
            </a:r>
            <a:r>
              <a:rPr sz="3200" i="1" spc="-30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3200" i="1" spc="-525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3200" i="1" spc="-509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3200" spc="-135" dirty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3200">
              <a:latin typeface="Times New Roman"/>
              <a:cs typeface="Times New Roman"/>
            </a:endParaRPr>
          </a:p>
          <a:p>
            <a:pPr marL="756285" marR="136525" lvl="1" indent="-287020">
              <a:lnSpc>
                <a:spcPct val="100000"/>
              </a:lnSpc>
              <a:spcBef>
                <a:spcPts val="780"/>
              </a:spcBef>
              <a:buSzPct val="71875"/>
              <a:buFont typeface="Lucida Sans Unicode"/>
              <a:buChar char="◇"/>
              <a:tabLst>
                <a:tab pos="771525" algn="l"/>
              </a:tabLst>
            </a:pPr>
            <a:r>
              <a:rPr sz="3200" spc="-50" dirty="0">
                <a:solidFill>
                  <a:srgbClr val="FFFFFF"/>
                </a:solidFill>
                <a:latin typeface="Times New Roman"/>
                <a:cs typeface="Times New Roman"/>
              </a:rPr>
              <a:t>Disertai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00" dirty="0">
                <a:solidFill>
                  <a:srgbClr val="FFFFFF"/>
                </a:solidFill>
                <a:latin typeface="Times New Roman"/>
                <a:cs typeface="Times New Roman"/>
              </a:rPr>
              <a:t>adanya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65" dirty="0">
                <a:solidFill>
                  <a:srgbClr val="FFFFFF"/>
                </a:solidFill>
                <a:latin typeface="Times New Roman"/>
                <a:cs typeface="Times New Roman"/>
              </a:rPr>
              <a:t>tanggung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10" dirty="0">
                <a:solidFill>
                  <a:srgbClr val="FFFFFF"/>
                </a:solidFill>
                <a:latin typeface="Times New Roman"/>
                <a:cs typeface="Times New Roman"/>
              </a:rPr>
              <a:t>jawab </a:t>
            </a:r>
            <a:r>
              <a:rPr sz="3200" spc="-7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70" dirty="0">
                <a:solidFill>
                  <a:srgbClr val="FFFFFF"/>
                </a:solidFill>
                <a:latin typeface="Times New Roman"/>
                <a:cs typeface="Times New Roman"/>
              </a:rPr>
              <a:t>dari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80" dirty="0">
                <a:solidFill>
                  <a:srgbClr val="FFFFFF"/>
                </a:solidFill>
                <a:latin typeface="Times New Roman"/>
                <a:cs typeface="Times New Roman"/>
              </a:rPr>
              <a:t>penyedia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 dan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80" dirty="0">
                <a:solidFill>
                  <a:srgbClr val="FFFFFF"/>
                </a:solidFill>
                <a:latin typeface="Times New Roman"/>
                <a:cs typeface="Times New Roman"/>
              </a:rPr>
              <a:t>pemakai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25" dirty="0">
                <a:solidFill>
                  <a:srgbClr val="FFFFFF"/>
                </a:solidFill>
                <a:latin typeface="Times New Roman"/>
                <a:cs typeface="Times New Roman"/>
              </a:rPr>
              <a:t>jasa </a:t>
            </a:r>
            <a:r>
              <a:rPr sz="3200" spc="-1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85" dirty="0">
                <a:solidFill>
                  <a:srgbClr val="FFFFFF"/>
                </a:solidFill>
                <a:latin typeface="Times New Roman"/>
                <a:cs typeface="Times New Roman"/>
              </a:rPr>
              <a:t>pelayanan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5" dirty="0">
                <a:solidFill>
                  <a:srgbClr val="FFFFFF"/>
                </a:solidFill>
                <a:latin typeface="Times New Roman"/>
                <a:cs typeface="Times New Roman"/>
              </a:rPr>
              <a:t>kesehatan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63583" y="6354762"/>
            <a:ext cx="2032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35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54860" y="2298700"/>
            <a:ext cx="5339334" cy="166903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72400" y="2971800"/>
            <a:ext cx="1219200" cy="11811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3200" y="276859"/>
            <a:ext cx="1258570" cy="1598930"/>
            <a:chOff x="203200" y="276859"/>
            <a:chExt cx="1258570" cy="15989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9919" y="335279"/>
              <a:ext cx="831595" cy="76034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3140" y="647700"/>
              <a:ext cx="107619" cy="133096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83079" y="601980"/>
            <a:ext cx="6296914" cy="1227074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117089" y="702881"/>
            <a:ext cx="559562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145" dirty="0"/>
              <a:t>BIAYA</a:t>
            </a:r>
            <a:r>
              <a:rPr sz="4400" spc="-330" dirty="0"/>
              <a:t> </a:t>
            </a:r>
            <a:r>
              <a:rPr sz="4400" spc="250" dirty="0"/>
              <a:t>KESEHATAN…</a:t>
            </a:r>
            <a:endParaRPr sz="440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765492" y="1987550"/>
            <a:ext cx="6762115" cy="40220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99800"/>
              </a:lnSpc>
              <a:spcBef>
                <a:spcPts val="105"/>
              </a:spcBef>
              <a:buSzPct val="96875"/>
              <a:buFont typeface="Wingdings"/>
              <a:buChar char=""/>
              <a:tabLst>
                <a:tab pos="396240" algn="l"/>
              </a:tabLst>
            </a:pPr>
            <a:r>
              <a:rPr sz="3200" spc="-105" dirty="0">
                <a:solidFill>
                  <a:srgbClr val="FFFFFF"/>
                </a:solidFill>
                <a:latin typeface="Times New Roman"/>
                <a:cs typeface="Times New Roman"/>
              </a:rPr>
              <a:t>Besarnya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5" dirty="0">
                <a:solidFill>
                  <a:srgbClr val="FFFFFF"/>
                </a:solidFill>
                <a:latin typeface="Times New Roman"/>
                <a:cs typeface="Times New Roman"/>
              </a:rPr>
              <a:t>dana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30" dirty="0">
                <a:solidFill>
                  <a:srgbClr val="FFFFFF"/>
                </a:solidFill>
                <a:latin typeface="Times New Roman"/>
                <a:cs typeface="Times New Roman"/>
              </a:rPr>
              <a:t>yang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45" dirty="0">
                <a:solidFill>
                  <a:srgbClr val="FFFFFF"/>
                </a:solidFill>
                <a:latin typeface="Times New Roman"/>
                <a:cs typeface="Times New Roman"/>
              </a:rPr>
              <a:t>harus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85" dirty="0">
                <a:solidFill>
                  <a:srgbClr val="FFFFFF"/>
                </a:solidFill>
                <a:latin typeface="Times New Roman"/>
                <a:cs typeface="Times New Roman"/>
              </a:rPr>
              <a:t>disediakan </a:t>
            </a:r>
            <a:r>
              <a:rPr sz="32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untuk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u="heavy" spc="-9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menyelenggarakan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65" dirty="0">
                <a:solidFill>
                  <a:srgbClr val="FFFFFF"/>
                </a:solidFill>
                <a:latin typeface="Times New Roman"/>
                <a:cs typeface="Times New Roman"/>
              </a:rPr>
              <a:t>atau </a:t>
            </a:r>
            <a:r>
              <a:rPr sz="32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u="heavy" spc="-5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memanfaatkan</a:t>
            </a:r>
            <a:r>
              <a:rPr sz="32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80" dirty="0">
                <a:solidFill>
                  <a:srgbClr val="FFFFFF"/>
                </a:solidFill>
                <a:latin typeface="Times New Roman"/>
                <a:cs typeface="Times New Roman"/>
              </a:rPr>
              <a:t>berbagai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05" dirty="0">
                <a:solidFill>
                  <a:srgbClr val="FFFFFF"/>
                </a:solidFill>
                <a:latin typeface="Times New Roman"/>
                <a:cs typeface="Times New Roman"/>
              </a:rPr>
              <a:t>upaya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5" dirty="0">
                <a:solidFill>
                  <a:srgbClr val="FFFFFF"/>
                </a:solidFill>
                <a:latin typeface="Times New Roman"/>
                <a:cs typeface="Times New Roman"/>
              </a:rPr>
              <a:t>kesehatan </a:t>
            </a:r>
            <a:r>
              <a:rPr sz="3200" spc="-7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30" dirty="0">
                <a:solidFill>
                  <a:srgbClr val="FFFFFF"/>
                </a:solidFill>
                <a:latin typeface="Times New Roman"/>
                <a:cs typeface="Times New Roman"/>
              </a:rPr>
              <a:t>yang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65" dirty="0">
                <a:solidFill>
                  <a:srgbClr val="FFFFFF"/>
                </a:solidFill>
                <a:latin typeface="Times New Roman"/>
                <a:cs typeface="Times New Roman"/>
              </a:rPr>
              <a:t>diperlukan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45" dirty="0">
                <a:solidFill>
                  <a:srgbClr val="FFFFFF"/>
                </a:solidFill>
                <a:latin typeface="Times New Roman"/>
                <a:cs typeface="Times New Roman"/>
              </a:rPr>
              <a:t>oleh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45" dirty="0">
                <a:solidFill>
                  <a:srgbClr val="FFFFFF"/>
                </a:solidFill>
                <a:latin typeface="Times New Roman"/>
                <a:cs typeface="Times New Roman"/>
              </a:rPr>
              <a:t>perorangan, </a:t>
            </a:r>
            <a:r>
              <a:rPr sz="32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00" dirty="0">
                <a:solidFill>
                  <a:srgbClr val="FFFFFF"/>
                </a:solidFill>
                <a:latin typeface="Times New Roman"/>
                <a:cs typeface="Times New Roman"/>
              </a:rPr>
              <a:t>keluarga,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0" dirty="0">
                <a:solidFill>
                  <a:srgbClr val="FFFFFF"/>
                </a:solidFill>
                <a:latin typeface="Times New Roman"/>
                <a:cs typeface="Times New Roman"/>
              </a:rPr>
              <a:t>kelompok,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65" dirty="0">
                <a:solidFill>
                  <a:srgbClr val="FFFFFF"/>
                </a:solidFill>
                <a:latin typeface="Times New Roman"/>
                <a:cs typeface="Times New Roman"/>
              </a:rPr>
              <a:t>atau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95" dirty="0">
                <a:solidFill>
                  <a:srgbClr val="FFFFFF"/>
                </a:solidFill>
                <a:latin typeface="Times New Roman"/>
                <a:cs typeface="Times New Roman"/>
              </a:rPr>
              <a:t>masyarakat</a:t>
            </a:r>
            <a:endParaRPr sz="3200">
              <a:latin typeface="Times New Roman"/>
              <a:cs typeface="Times New Roman"/>
            </a:endParaRPr>
          </a:p>
          <a:p>
            <a:pPr marL="355600" marR="724535" indent="-342900">
              <a:lnSpc>
                <a:spcPct val="100000"/>
              </a:lnSpc>
              <a:spcBef>
                <a:spcPts val="780"/>
              </a:spcBef>
              <a:buClr>
                <a:srgbClr val="FFCC00"/>
              </a:buClr>
              <a:buSzPct val="75000"/>
              <a:buFont typeface="Wingdings"/>
              <a:buChar char=""/>
              <a:tabLst>
                <a:tab pos="355600" algn="l"/>
              </a:tabLst>
            </a:pPr>
            <a:r>
              <a:rPr sz="3200" spc="-170" dirty="0">
                <a:solidFill>
                  <a:srgbClr val="FFFFFF"/>
                </a:solidFill>
                <a:latin typeface="Times New Roman"/>
                <a:cs typeface="Times New Roman"/>
              </a:rPr>
              <a:t>Biaya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5" dirty="0">
                <a:solidFill>
                  <a:srgbClr val="FFFFFF"/>
                </a:solidFill>
                <a:latin typeface="Times New Roman"/>
                <a:cs typeface="Times New Roman"/>
              </a:rPr>
              <a:t>kesehatan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35" dirty="0">
                <a:solidFill>
                  <a:srgbClr val="FFFFFF"/>
                </a:solidFill>
                <a:latin typeface="Times New Roman"/>
                <a:cs typeface="Times New Roman"/>
              </a:rPr>
              <a:t>dapat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70" dirty="0">
                <a:solidFill>
                  <a:srgbClr val="FFFFFF"/>
                </a:solidFill>
                <a:latin typeface="Times New Roman"/>
                <a:cs typeface="Times New Roman"/>
              </a:rPr>
              <a:t>ditinjau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75" dirty="0">
                <a:solidFill>
                  <a:srgbClr val="FFFFFF"/>
                </a:solidFill>
                <a:latin typeface="Times New Roman"/>
                <a:cs typeface="Times New Roman"/>
              </a:rPr>
              <a:t>dari </a:t>
            </a:r>
            <a:r>
              <a:rPr sz="32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sudut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85" dirty="0">
                <a:solidFill>
                  <a:srgbClr val="FFFFFF"/>
                </a:solidFill>
                <a:latin typeface="Times New Roman"/>
                <a:cs typeface="Times New Roman"/>
              </a:rPr>
              <a:t>penyedia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90" dirty="0">
                <a:solidFill>
                  <a:srgbClr val="FFFFFF"/>
                </a:solidFill>
                <a:latin typeface="Times New Roman"/>
                <a:cs typeface="Times New Roman"/>
              </a:rPr>
              <a:t>pelayanan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60" dirty="0">
                <a:solidFill>
                  <a:srgbClr val="FFFFFF"/>
                </a:solidFill>
                <a:latin typeface="Times New Roman"/>
                <a:cs typeface="Times New Roman"/>
              </a:rPr>
              <a:t>kesehatan </a:t>
            </a:r>
            <a:r>
              <a:rPr sz="3200" spc="-7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60" dirty="0">
                <a:solidFill>
                  <a:srgbClr val="FFFFFF"/>
                </a:solidFill>
                <a:latin typeface="Times New Roman"/>
                <a:cs typeface="Times New Roman"/>
              </a:rPr>
              <a:t>&amp;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85" dirty="0">
                <a:solidFill>
                  <a:srgbClr val="FFFFFF"/>
                </a:solidFill>
                <a:latin typeface="Times New Roman"/>
                <a:cs typeface="Times New Roman"/>
              </a:rPr>
              <a:t>pemakai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20" dirty="0">
                <a:solidFill>
                  <a:srgbClr val="FFFFFF"/>
                </a:solidFill>
                <a:latin typeface="Times New Roman"/>
                <a:cs typeface="Times New Roman"/>
              </a:rPr>
              <a:t>jasa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90" dirty="0">
                <a:solidFill>
                  <a:srgbClr val="FFFFFF"/>
                </a:solidFill>
                <a:latin typeface="Times New Roman"/>
                <a:cs typeface="Times New Roman"/>
              </a:rPr>
              <a:t>pelayanan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60" dirty="0">
                <a:solidFill>
                  <a:srgbClr val="FFFFFF"/>
                </a:solidFill>
                <a:latin typeface="Times New Roman"/>
                <a:cs typeface="Times New Roman"/>
              </a:rPr>
              <a:t>kesehatan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3200" y="276859"/>
            <a:ext cx="1258570" cy="1598930"/>
            <a:chOff x="203200" y="276859"/>
            <a:chExt cx="1258570" cy="15989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9919" y="335279"/>
              <a:ext cx="831595" cy="76034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3140" y="647700"/>
              <a:ext cx="107619" cy="133096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1671320" y="355600"/>
            <a:ext cx="6642734" cy="1613535"/>
            <a:chOff x="1671320" y="355600"/>
            <a:chExt cx="6642734" cy="161353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71320" y="355600"/>
              <a:ext cx="4186174" cy="112039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94300" y="355600"/>
              <a:ext cx="955294" cy="112039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15940" y="355600"/>
              <a:ext cx="2697734" cy="112039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77440" y="848359"/>
              <a:ext cx="5105654" cy="1120394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974850" y="448881"/>
            <a:ext cx="5883910" cy="1129030"/>
          </a:xfrm>
          <a:prstGeom prst="rect">
            <a:avLst/>
          </a:prstGeom>
        </p:spPr>
        <p:txBody>
          <a:bodyPr vert="horz" wrap="square" lIns="0" tIns="126364" rIns="0" bIns="0" rtlCol="0">
            <a:spAutoFit/>
          </a:bodyPr>
          <a:lstStyle/>
          <a:p>
            <a:pPr marL="718820" marR="5080" indent="-706755">
              <a:lnSpc>
                <a:spcPts val="3879"/>
              </a:lnSpc>
              <a:spcBef>
                <a:spcPts val="994"/>
              </a:spcBef>
            </a:pPr>
            <a:r>
              <a:rPr spc="-229" dirty="0"/>
              <a:t>B</a:t>
            </a:r>
            <a:r>
              <a:rPr spc="-200" dirty="0"/>
              <a:t>i</a:t>
            </a:r>
            <a:r>
              <a:rPr spc="-335" dirty="0"/>
              <a:t>a</a:t>
            </a:r>
            <a:r>
              <a:rPr spc="-254" dirty="0"/>
              <a:t>ya</a:t>
            </a:r>
            <a:r>
              <a:rPr spc="-229" dirty="0"/>
              <a:t> </a:t>
            </a:r>
            <a:r>
              <a:rPr spc="-165" dirty="0"/>
              <a:t>K</a:t>
            </a:r>
            <a:r>
              <a:rPr spc="-135" dirty="0"/>
              <a:t>e</a:t>
            </a:r>
            <a:r>
              <a:rPr spc="-355" dirty="0"/>
              <a:t>s</a:t>
            </a:r>
            <a:r>
              <a:rPr spc="-459" dirty="0"/>
              <a:t>e</a:t>
            </a:r>
            <a:r>
              <a:rPr spc="-310" dirty="0"/>
              <a:t>h</a:t>
            </a:r>
            <a:r>
              <a:rPr spc="-265" dirty="0"/>
              <a:t>a</a:t>
            </a:r>
            <a:r>
              <a:rPr spc="-210" dirty="0"/>
              <a:t>ta</a:t>
            </a:r>
            <a:r>
              <a:rPr spc="-254" dirty="0"/>
              <a:t>n</a:t>
            </a:r>
            <a:r>
              <a:rPr spc="-195" dirty="0"/>
              <a:t> </a:t>
            </a:r>
            <a:r>
              <a:rPr spc="815" dirty="0"/>
              <a:t>–</a:t>
            </a:r>
            <a:r>
              <a:rPr spc="-175" dirty="0"/>
              <a:t> </a:t>
            </a:r>
            <a:r>
              <a:rPr spc="-135" dirty="0"/>
              <a:t>P</a:t>
            </a:r>
            <a:r>
              <a:rPr spc="-465" dirty="0"/>
              <a:t>e</a:t>
            </a:r>
            <a:r>
              <a:rPr spc="-70" dirty="0"/>
              <a:t>n</a:t>
            </a:r>
            <a:r>
              <a:rPr spc="-245" dirty="0"/>
              <a:t>yedia  </a:t>
            </a:r>
            <a:r>
              <a:rPr spc="-140" dirty="0"/>
              <a:t>P</a:t>
            </a:r>
            <a:r>
              <a:rPr spc="-470" dirty="0"/>
              <a:t>e</a:t>
            </a:r>
            <a:r>
              <a:rPr spc="-150" dirty="0"/>
              <a:t>l</a:t>
            </a:r>
            <a:r>
              <a:rPr spc="-380" dirty="0"/>
              <a:t>a</a:t>
            </a:r>
            <a:r>
              <a:rPr spc="-260" dirty="0"/>
              <a:t>y</a:t>
            </a:r>
            <a:r>
              <a:rPr spc="-235" dirty="0"/>
              <a:t>a</a:t>
            </a:r>
            <a:r>
              <a:rPr spc="-190" dirty="0"/>
              <a:t>nan</a:t>
            </a:r>
            <a:r>
              <a:rPr spc="-240" dirty="0"/>
              <a:t> </a:t>
            </a:r>
            <a:r>
              <a:rPr spc="165" dirty="0"/>
              <a:t>K</a:t>
            </a:r>
            <a:r>
              <a:rPr spc="-470" dirty="0"/>
              <a:t>e</a:t>
            </a:r>
            <a:r>
              <a:rPr spc="-355" dirty="0"/>
              <a:t>s</a:t>
            </a:r>
            <a:r>
              <a:rPr spc="-455" dirty="0"/>
              <a:t>e</a:t>
            </a:r>
            <a:r>
              <a:rPr spc="-310" dirty="0"/>
              <a:t>h</a:t>
            </a:r>
            <a:r>
              <a:rPr spc="-265" dirty="0"/>
              <a:t>a</a:t>
            </a:r>
            <a:r>
              <a:rPr spc="-225" dirty="0"/>
              <a:t>tan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sp>
        <p:nvSpPr>
          <p:cNvPr id="11" name="object 11"/>
          <p:cNvSpPr txBox="1"/>
          <p:nvPr/>
        </p:nvSpPr>
        <p:spPr>
          <a:xfrm>
            <a:off x="765492" y="1987550"/>
            <a:ext cx="6182360" cy="304673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355600" marR="5080" indent="-342900">
              <a:lnSpc>
                <a:spcPts val="3800"/>
              </a:lnSpc>
              <a:spcBef>
                <a:spcPts val="260"/>
              </a:spcBef>
              <a:buSzPct val="96875"/>
              <a:buFont typeface="Wingdings"/>
              <a:buChar char=""/>
              <a:tabLst>
                <a:tab pos="396240" algn="l"/>
              </a:tabLst>
            </a:pPr>
            <a:r>
              <a:rPr sz="3200" spc="-105" dirty="0">
                <a:solidFill>
                  <a:srgbClr val="FFFFFF"/>
                </a:solidFill>
                <a:latin typeface="Times New Roman"/>
                <a:cs typeface="Times New Roman"/>
              </a:rPr>
              <a:t>Besarnya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5" dirty="0">
                <a:solidFill>
                  <a:srgbClr val="FFFFFF"/>
                </a:solidFill>
                <a:latin typeface="Times New Roman"/>
                <a:cs typeface="Times New Roman"/>
              </a:rPr>
              <a:t>dana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30" dirty="0">
                <a:solidFill>
                  <a:srgbClr val="FFFFFF"/>
                </a:solidFill>
                <a:latin typeface="Times New Roman"/>
                <a:cs typeface="Times New Roman"/>
              </a:rPr>
              <a:t>yang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45" dirty="0">
                <a:solidFill>
                  <a:srgbClr val="FFFFFF"/>
                </a:solidFill>
                <a:latin typeface="Times New Roman"/>
                <a:cs typeface="Times New Roman"/>
              </a:rPr>
              <a:t>harus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85" dirty="0">
                <a:solidFill>
                  <a:srgbClr val="FFFFFF"/>
                </a:solidFill>
                <a:latin typeface="Times New Roman"/>
                <a:cs typeface="Times New Roman"/>
              </a:rPr>
              <a:t>disediakan </a:t>
            </a:r>
            <a:r>
              <a:rPr sz="3200" spc="-7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untuk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90" dirty="0">
                <a:solidFill>
                  <a:srgbClr val="FFFFFF"/>
                </a:solidFill>
                <a:latin typeface="Times New Roman"/>
                <a:cs typeface="Times New Roman"/>
              </a:rPr>
              <a:t>menyelenggarakan</a:t>
            </a:r>
            <a:endParaRPr sz="3200">
              <a:latin typeface="Times New Roman"/>
              <a:cs typeface="Times New Roman"/>
            </a:endParaRPr>
          </a:p>
          <a:p>
            <a:pPr marL="355600">
              <a:lnSpc>
                <a:spcPts val="3720"/>
              </a:lnSpc>
            </a:pPr>
            <a:r>
              <a:rPr sz="3200" spc="-80" dirty="0">
                <a:solidFill>
                  <a:srgbClr val="FFFFFF"/>
                </a:solidFill>
                <a:latin typeface="Times New Roman"/>
                <a:cs typeface="Times New Roman"/>
              </a:rPr>
              <a:t>berbagai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00" dirty="0">
                <a:solidFill>
                  <a:srgbClr val="FFFFFF"/>
                </a:solidFill>
                <a:latin typeface="Times New Roman"/>
                <a:cs typeface="Times New Roman"/>
              </a:rPr>
              <a:t>upaya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60" dirty="0">
                <a:solidFill>
                  <a:srgbClr val="FFFFFF"/>
                </a:solidFill>
                <a:latin typeface="Times New Roman"/>
                <a:cs typeface="Times New Roman"/>
              </a:rPr>
              <a:t>kesehatan</a:t>
            </a:r>
            <a:endParaRPr sz="3200">
              <a:latin typeface="Times New Roman"/>
              <a:cs typeface="Times New Roman"/>
            </a:endParaRPr>
          </a:p>
          <a:p>
            <a:pPr marL="355600" marR="415925" indent="-342900">
              <a:lnSpc>
                <a:spcPct val="100000"/>
              </a:lnSpc>
              <a:spcBef>
                <a:spcPts val="780"/>
              </a:spcBef>
              <a:buClr>
                <a:srgbClr val="FFCC00"/>
              </a:buClr>
              <a:buSzPct val="75000"/>
              <a:buFont typeface="Wingdings"/>
              <a:buChar char=""/>
              <a:tabLst>
                <a:tab pos="355600" algn="l"/>
              </a:tabLst>
            </a:pPr>
            <a:r>
              <a:rPr sz="3200" spc="-70" dirty="0">
                <a:solidFill>
                  <a:srgbClr val="FFFFFF"/>
                </a:solidFill>
                <a:latin typeface="Times New Roman"/>
                <a:cs typeface="Times New Roman"/>
              </a:rPr>
              <a:t>Kebanyakan</a:t>
            </a:r>
            <a:r>
              <a:rPr sz="32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0" dirty="0">
                <a:solidFill>
                  <a:srgbClr val="FFFFFF"/>
                </a:solidFill>
                <a:latin typeface="Times New Roman"/>
                <a:cs typeface="Times New Roman"/>
              </a:rPr>
              <a:t>merupakan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5" dirty="0">
                <a:solidFill>
                  <a:srgbClr val="FFFFFF"/>
                </a:solidFill>
                <a:latin typeface="Times New Roman"/>
                <a:cs typeface="Times New Roman"/>
              </a:rPr>
              <a:t>persoalan </a:t>
            </a:r>
            <a:r>
              <a:rPr sz="3200" spc="-7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5" dirty="0">
                <a:solidFill>
                  <a:srgbClr val="FFFFFF"/>
                </a:solidFill>
                <a:latin typeface="Times New Roman"/>
                <a:cs typeface="Times New Roman"/>
              </a:rPr>
              <a:t>utama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85" dirty="0">
                <a:solidFill>
                  <a:srgbClr val="FFFFFF"/>
                </a:solidFill>
                <a:latin typeface="Times New Roman"/>
                <a:cs typeface="Times New Roman"/>
              </a:rPr>
              <a:t>dalam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65" dirty="0">
                <a:solidFill>
                  <a:srgbClr val="FFFFFF"/>
                </a:solidFill>
                <a:latin typeface="Times New Roman"/>
                <a:cs typeface="Times New Roman"/>
              </a:rPr>
              <a:t>institusi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90" dirty="0">
                <a:solidFill>
                  <a:srgbClr val="FFFFFF"/>
                </a:solidFill>
                <a:latin typeface="Times New Roman"/>
                <a:cs typeface="Times New Roman"/>
              </a:rPr>
              <a:t>pelayanan </a:t>
            </a:r>
            <a:r>
              <a:rPr sz="32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35" dirty="0">
                <a:solidFill>
                  <a:srgbClr val="FFFFFF"/>
                </a:solidFill>
                <a:latin typeface="Times New Roman"/>
                <a:cs typeface="Times New Roman"/>
              </a:rPr>
              <a:t>pemerintah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65" dirty="0">
                <a:solidFill>
                  <a:srgbClr val="FFFFFF"/>
                </a:solidFill>
                <a:latin typeface="Times New Roman"/>
                <a:cs typeface="Times New Roman"/>
              </a:rPr>
              <a:t>atau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90" dirty="0">
                <a:solidFill>
                  <a:srgbClr val="FFFFFF"/>
                </a:solidFill>
                <a:latin typeface="Times New Roman"/>
                <a:cs typeface="Times New Roman"/>
              </a:rPr>
              <a:t>swasta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3200" y="276859"/>
            <a:ext cx="1258570" cy="1598930"/>
            <a:chOff x="203200" y="276859"/>
            <a:chExt cx="1258570" cy="15989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9919" y="335279"/>
              <a:ext cx="831595" cy="76034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3140" y="647700"/>
              <a:ext cx="107619" cy="133096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1671320" y="355600"/>
            <a:ext cx="6642734" cy="1613535"/>
            <a:chOff x="1671320" y="355600"/>
            <a:chExt cx="6642734" cy="161353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71320" y="355600"/>
              <a:ext cx="4186174" cy="112039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94300" y="355600"/>
              <a:ext cx="955294" cy="112039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15940" y="355600"/>
              <a:ext cx="2697734" cy="112039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77440" y="848359"/>
              <a:ext cx="5105654" cy="1120394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974850" y="448881"/>
            <a:ext cx="5883910" cy="1129030"/>
          </a:xfrm>
          <a:prstGeom prst="rect">
            <a:avLst/>
          </a:prstGeom>
        </p:spPr>
        <p:txBody>
          <a:bodyPr vert="horz" wrap="square" lIns="0" tIns="126364" rIns="0" bIns="0" rtlCol="0">
            <a:spAutoFit/>
          </a:bodyPr>
          <a:lstStyle/>
          <a:p>
            <a:pPr marL="718820" marR="5080" indent="-706755">
              <a:lnSpc>
                <a:spcPts val="3879"/>
              </a:lnSpc>
              <a:spcBef>
                <a:spcPts val="994"/>
              </a:spcBef>
            </a:pPr>
            <a:r>
              <a:rPr spc="-229" dirty="0"/>
              <a:t>B</a:t>
            </a:r>
            <a:r>
              <a:rPr spc="-200" dirty="0"/>
              <a:t>i</a:t>
            </a:r>
            <a:r>
              <a:rPr spc="-335" dirty="0"/>
              <a:t>a</a:t>
            </a:r>
            <a:r>
              <a:rPr spc="-254" dirty="0"/>
              <a:t>ya</a:t>
            </a:r>
            <a:r>
              <a:rPr spc="-229" dirty="0"/>
              <a:t> </a:t>
            </a:r>
            <a:r>
              <a:rPr spc="-165" dirty="0"/>
              <a:t>K</a:t>
            </a:r>
            <a:r>
              <a:rPr spc="-135" dirty="0"/>
              <a:t>e</a:t>
            </a:r>
            <a:r>
              <a:rPr spc="-355" dirty="0"/>
              <a:t>s</a:t>
            </a:r>
            <a:r>
              <a:rPr spc="-459" dirty="0"/>
              <a:t>e</a:t>
            </a:r>
            <a:r>
              <a:rPr spc="-310" dirty="0"/>
              <a:t>h</a:t>
            </a:r>
            <a:r>
              <a:rPr spc="-265" dirty="0"/>
              <a:t>a</a:t>
            </a:r>
            <a:r>
              <a:rPr spc="-210" dirty="0"/>
              <a:t>ta</a:t>
            </a:r>
            <a:r>
              <a:rPr spc="-254" dirty="0"/>
              <a:t>n</a:t>
            </a:r>
            <a:r>
              <a:rPr spc="-195" dirty="0"/>
              <a:t> </a:t>
            </a:r>
            <a:r>
              <a:rPr spc="815" dirty="0"/>
              <a:t>–</a:t>
            </a:r>
            <a:r>
              <a:rPr spc="-175" dirty="0"/>
              <a:t> </a:t>
            </a:r>
            <a:r>
              <a:rPr spc="-135" dirty="0"/>
              <a:t>P</a:t>
            </a:r>
            <a:r>
              <a:rPr spc="-465" dirty="0"/>
              <a:t>e</a:t>
            </a:r>
            <a:r>
              <a:rPr spc="-70" dirty="0"/>
              <a:t>n</a:t>
            </a:r>
            <a:r>
              <a:rPr spc="-245" dirty="0"/>
              <a:t>yedia  </a:t>
            </a:r>
            <a:r>
              <a:rPr spc="-140" dirty="0"/>
              <a:t>P</a:t>
            </a:r>
            <a:r>
              <a:rPr spc="-470" dirty="0"/>
              <a:t>e</a:t>
            </a:r>
            <a:r>
              <a:rPr spc="-150" dirty="0"/>
              <a:t>l</a:t>
            </a:r>
            <a:r>
              <a:rPr spc="-380" dirty="0"/>
              <a:t>a</a:t>
            </a:r>
            <a:r>
              <a:rPr spc="-260" dirty="0"/>
              <a:t>y</a:t>
            </a:r>
            <a:r>
              <a:rPr spc="-235" dirty="0"/>
              <a:t>a</a:t>
            </a:r>
            <a:r>
              <a:rPr spc="-190" dirty="0"/>
              <a:t>nan</a:t>
            </a:r>
            <a:r>
              <a:rPr spc="-240" dirty="0"/>
              <a:t> </a:t>
            </a:r>
            <a:r>
              <a:rPr spc="165" dirty="0"/>
              <a:t>K</a:t>
            </a:r>
            <a:r>
              <a:rPr spc="-470" dirty="0"/>
              <a:t>e</a:t>
            </a:r>
            <a:r>
              <a:rPr spc="-355" dirty="0"/>
              <a:t>s</a:t>
            </a:r>
            <a:r>
              <a:rPr spc="-455" dirty="0"/>
              <a:t>e</a:t>
            </a:r>
            <a:r>
              <a:rPr spc="-310" dirty="0"/>
              <a:t>h</a:t>
            </a:r>
            <a:r>
              <a:rPr spc="-265" dirty="0"/>
              <a:t>a</a:t>
            </a:r>
            <a:r>
              <a:rPr spc="-225" dirty="0"/>
              <a:t>tan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  <p:sp>
        <p:nvSpPr>
          <p:cNvPr id="11" name="object 11"/>
          <p:cNvSpPr txBox="1"/>
          <p:nvPr/>
        </p:nvSpPr>
        <p:spPr>
          <a:xfrm>
            <a:off x="765492" y="1982470"/>
            <a:ext cx="6319520" cy="1976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FFCC00"/>
              </a:buClr>
              <a:buSzPct val="75000"/>
              <a:buFont typeface="Wingdings"/>
              <a:buChar char=""/>
              <a:tabLst>
                <a:tab pos="355600" algn="l"/>
              </a:tabLst>
            </a:pPr>
            <a:r>
              <a:rPr sz="3200" spc="-60" dirty="0">
                <a:solidFill>
                  <a:srgbClr val="FFFFFF"/>
                </a:solidFill>
                <a:latin typeface="Times New Roman"/>
                <a:cs typeface="Times New Roman"/>
              </a:rPr>
              <a:t>Lebih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0" dirty="0">
                <a:solidFill>
                  <a:srgbClr val="FFFFFF"/>
                </a:solidFill>
                <a:latin typeface="Times New Roman"/>
                <a:cs typeface="Times New Roman"/>
              </a:rPr>
              <a:t>menunjuk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70" dirty="0">
                <a:solidFill>
                  <a:srgbClr val="FFFFFF"/>
                </a:solidFill>
                <a:latin typeface="Times New Roman"/>
                <a:cs typeface="Times New Roman"/>
              </a:rPr>
              <a:t>kepada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5" dirty="0">
                <a:solidFill>
                  <a:srgbClr val="FFFFFF"/>
                </a:solidFill>
                <a:latin typeface="Times New Roman"/>
                <a:cs typeface="Times New Roman"/>
              </a:rPr>
              <a:t>seluruh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25" dirty="0">
                <a:solidFill>
                  <a:srgbClr val="FFFFFF"/>
                </a:solidFill>
                <a:latin typeface="Times New Roman"/>
                <a:cs typeface="Times New Roman"/>
              </a:rPr>
              <a:t>biaya </a:t>
            </a:r>
            <a:r>
              <a:rPr sz="3200" spc="-7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4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3200" spc="-7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3200" spc="-70" dirty="0">
                <a:solidFill>
                  <a:srgbClr val="FFFFFF"/>
                </a:solidFill>
                <a:latin typeface="Times New Roman"/>
                <a:cs typeface="Times New Roman"/>
              </a:rPr>
              <a:t>vesta</a:t>
            </a:r>
            <a:r>
              <a:rPr sz="3200" spc="-8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3200" spc="-16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20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3200" i="1" spc="-310" dirty="0">
                <a:solidFill>
                  <a:srgbClr val="FFFFFF"/>
                </a:solidFill>
                <a:latin typeface="Times New Roman"/>
                <a:cs typeface="Times New Roman"/>
              </a:rPr>
              <a:t>inve</a:t>
            </a:r>
            <a:r>
              <a:rPr sz="3200" i="1" spc="-285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3200" i="1" spc="-245" dirty="0">
                <a:solidFill>
                  <a:srgbClr val="FFFFFF"/>
                </a:solidFill>
                <a:latin typeface="Times New Roman"/>
                <a:cs typeface="Times New Roman"/>
              </a:rPr>
              <a:t>tment</a:t>
            </a:r>
            <a:r>
              <a:rPr sz="3200" i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i="1" spc="-395" dirty="0">
                <a:solidFill>
                  <a:srgbClr val="FFFFFF"/>
                </a:solidFill>
                <a:latin typeface="Times New Roman"/>
                <a:cs typeface="Times New Roman"/>
              </a:rPr>
              <a:t>cos</a:t>
            </a:r>
            <a:r>
              <a:rPr sz="3200" i="1" spc="-23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3200" spc="-135" dirty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dan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40" dirty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3200" spc="-160" dirty="0">
                <a:solidFill>
                  <a:srgbClr val="FFFFFF"/>
                </a:solidFill>
                <a:latin typeface="Times New Roman"/>
                <a:cs typeface="Times New Roman"/>
              </a:rPr>
              <a:t>ia</a:t>
            </a:r>
            <a:r>
              <a:rPr sz="3200" spc="-22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3200" spc="-85" dirty="0">
                <a:solidFill>
                  <a:srgbClr val="FFFFFF"/>
                </a:solidFill>
                <a:latin typeface="Times New Roman"/>
                <a:cs typeface="Times New Roman"/>
              </a:rPr>
              <a:t>a  </a:t>
            </a:r>
            <a:r>
              <a:rPr sz="3200" spc="-55" dirty="0">
                <a:solidFill>
                  <a:srgbClr val="FFFFFF"/>
                </a:solidFill>
                <a:latin typeface="Times New Roman"/>
                <a:cs typeface="Times New Roman"/>
              </a:rPr>
              <a:t>operasional </a:t>
            </a:r>
            <a:r>
              <a:rPr sz="3200" spc="-290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3200" i="1" spc="-290" dirty="0">
                <a:solidFill>
                  <a:srgbClr val="FFFFFF"/>
                </a:solidFill>
                <a:latin typeface="Times New Roman"/>
                <a:cs typeface="Times New Roman"/>
              </a:rPr>
              <a:t>operational</a:t>
            </a:r>
            <a:r>
              <a:rPr sz="3200" i="1" spc="-2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i="1" spc="-310" dirty="0">
                <a:solidFill>
                  <a:srgbClr val="FFFFFF"/>
                </a:solidFill>
                <a:latin typeface="Times New Roman"/>
                <a:cs typeface="Times New Roman"/>
              </a:rPr>
              <a:t>cost</a:t>
            </a:r>
            <a:r>
              <a:rPr sz="3200" spc="-310" dirty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r>
              <a:rPr sz="3200" spc="-3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untuk 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90" dirty="0">
                <a:solidFill>
                  <a:srgbClr val="FFFFFF"/>
                </a:solidFill>
                <a:latin typeface="Times New Roman"/>
                <a:cs typeface="Times New Roman"/>
              </a:rPr>
              <a:t>menyelenggarakan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05" dirty="0">
                <a:solidFill>
                  <a:srgbClr val="FFFFFF"/>
                </a:solidFill>
                <a:latin typeface="Times New Roman"/>
                <a:cs typeface="Times New Roman"/>
              </a:rPr>
              <a:t>upaya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5" dirty="0">
                <a:solidFill>
                  <a:srgbClr val="FFFFFF"/>
                </a:solidFill>
                <a:latin typeface="Times New Roman"/>
                <a:cs typeface="Times New Roman"/>
              </a:rPr>
              <a:t>kesehatan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3200" y="276859"/>
            <a:ext cx="1258570" cy="1598930"/>
            <a:chOff x="203200" y="276859"/>
            <a:chExt cx="1258570" cy="15989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9919" y="335279"/>
              <a:ext cx="831595" cy="76034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3140" y="647700"/>
              <a:ext cx="107619" cy="133096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1729739" y="355600"/>
            <a:ext cx="7414259" cy="1613535"/>
            <a:chOff x="1729739" y="355600"/>
            <a:chExt cx="7414259" cy="161353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29739" y="355600"/>
              <a:ext cx="4186174" cy="112039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52719" y="355600"/>
              <a:ext cx="955294" cy="112039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74360" y="355600"/>
              <a:ext cx="3469639" cy="112039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41499" y="848359"/>
              <a:ext cx="6180074" cy="1120394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033270" y="448881"/>
            <a:ext cx="5761355" cy="1129030"/>
          </a:xfrm>
          <a:prstGeom prst="rect">
            <a:avLst/>
          </a:prstGeom>
        </p:spPr>
        <p:txBody>
          <a:bodyPr vert="horz" wrap="square" lIns="0" tIns="126364" rIns="0" bIns="0" rtlCol="0">
            <a:spAutoFit/>
          </a:bodyPr>
          <a:lstStyle/>
          <a:p>
            <a:pPr marL="124460" marR="5080" indent="-111760">
              <a:lnSpc>
                <a:spcPts val="3879"/>
              </a:lnSpc>
              <a:spcBef>
                <a:spcPts val="994"/>
              </a:spcBef>
              <a:tabLst>
                <a:tab pos="1201420" algn="l"/>
              </a:tabLst>
            </a:pPr>
            <a:r>
              <a:rPr spc="-229" dirty="0"/>
              <a:t>B</a:t>
            </a:r>
            <a:r>
              <a:rPr spc="-200" dirty="0"/>
              <a:t>i</a:t>
            </a:r>
            <a:r>
              <a:rPr spc="-335" dirty="0"/>
              <a:t>a</a:t>
            </a:r>
            <a:r>
              <a:rPr spc="-254" dirty="0"/>
              <a:t>ya</a:t>
            </a:r>
            <a:r>
              <a:rPr spc="-229" dirty="0"/>
              <a:t> </a:t>
            </a:r>
            <a:r>
              <a:rPr spc="-165" dirty="0"/>
              <a:t>K</a:t>
            </a:r>
            <a:r>
              <a:rPr spc="-135" dirty="0"/>
              <a:t>e</a:t>
            </a:r>
            <a:r>
              <a:rPr spc="-355" dirty="0"/>
              <a:t>s</a:t>
            </a:r>
            <a:r>
              <a:rPr spc="-459" dirty="0"/>
              <a:t>e</a:t>
            </a:r>
            <a:r>
              <a:rPr spc="-310" dirty="0"/>
              <a:t>h</a:t>
            </a:r>
            <a:r>
              <a:rPr spc="-265" dirty="0"/>
              <a:t>a</a:t>
            </a:r>
            <a:r>
              <a:rPr spc="-210" dirty="0"/>
              <a:t>ta</a:t>
            </a:r>
            <a:r>
              <a:rPr spc="-254" dirty="0"/>
              <a:t>n</a:t>
            </a:r>
            <a:r>
              <a:rPr spc="-195" dirty="0"/>
              <a:t> </a:t>
            </a:r>
            <a:r>
              <a:rPr spc="815" dirty="0"/>
              <a:t>–</a:t>
            </a:r>
            <a:r>
              <a:rPr spc="-175" dirty="0"/>
              <a:t> </a:t>
            </a:r>
            <a:r>
              <a:rPr spc="-135" dirty="0"/>
              <a:t>P</a:t>
            </a:r>
            <a:r>
              <a:rPr spc="-465" dirty="0"/>
              <a:t>e</a:t>
            </a:r>
            <a:r>
              <a:rPr spc="40" dirty="0"/>
              <a:t>m</a:t>
            </a:r>
            <a:r>
              <a:rPr spc="-380" dirty="0"/>
              <a:t>a</a:t>
            </a:r>
            <a:r>
              <a:rPr spc="-204" dirty="0"/>
              <a:t>kai  </a:t>
            </a:r>
            <a:r>
              <a:rPr spc="-580" dirty="0"/>
              <a:t>J</a:t>
            </a:r>
            <a:r>
              <a:rPr spc="-380" dirty="0"/>
              <a:t>a</a:t>
            </a:r>
            <a:r>
              <a:rPr spc="-375" dirty="0"/>
              <a:t>sa</a:t>
            </a:r>
            <a:r>
              <a:rPr dirty="0"/>
              <a:t>	</a:t>
            </a:r>
            <a:r>
              <a:rPr spc="-140" dirty="0"/>
              <a:t>P</a:t>
            </a:r>
            <a:r>
              <a:rPr spc="-470" dirty="0"/>
              <a:t>e</a:t>
            </a:r>
            <a:r>
              <a:rPr spc="-150" dirty="0"/>
              <a:t>l</a:t>
            </a:r>
            <a:r>
              <a:rPr spc="-285" dirty="0"/>
              <a:t>ayan</a:t>
            </a:r>
            <a:r>
              <a:rPr spc="-254" dirty="0"/>
              <a:t>a</a:t>
            </a:r>
            <a:r>
              <a:rPr spc="-90" dirty="0"/>
              <a:t>n</a:t>
            </a:r>
            <a:r>
              <a:rPr spc="-240" dirty="0"/>
              <a:t> </a:t>
            </a:r>
            <a:r>
              <a:rPr spc="165" dirty="0"/>
              <a:t>K</a:t>
            </a:r>
            <a:r>
              <a:rPr spc="-470" dirty="0"/>
              <a:t>e</a:t>
            </a:r>
            <a:r>
              <a:rPr spc="-355" dirty="0"/>
              <a:t>s</a:t>
            </a:r>
            <a:r>
              <a:rPr spc="-455" dirty="0"/>
              <a:t>e</a:t>
            </a:r>
            <a:r>
              <a:rPr spc="-310" dirty="0"/>
              <a:t>h</a:t>
            </a:r>
            <a:r>
              <a:rPr spc="-265" dirty="0"/>
              <a:t>a</a:t>
            </a:r>
            <a:r>
              <a:rPr spc="-225" dirty="0"/>
              <a:t>tan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  <p:sp>
        <p:nvSpPr>
          <p:cNvPr id="11" name="object 11"/>
          <p:cNvSpPr txBox="1"/>
          <p:nvPr/>
        </p:nvSpPr>
        <p:spPr>
          <a:xfrm>
            <a:off x="765492" y="1987550"/>
            <a:ext cx="6182360" cy="35344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55600" marR="5080" indent="-342900">
              <a:lnSpc>
                <a:spcPct val="99500"/>
              </a:lnSpc>
              <a:spcBef>
                <a:spcPts val="120"/>
              </a:spcBef>
              <a:buSzPct val="96875"/>
              <a:buFont typeface="Wingdings"/>
              <a:buChar char=""/>
              <a:tabLst>
                <a:tab pos="396240" algn="l"/>
              </a:tabLst>
            </a:pPr>
            <a:r>
              <a:rPr sz="3200" spc="-105" dirty="0">
                <a:solidFill>
                  <a:srgbClr val="FFFFFF"/>
                </a:solidFill>
                <a:latin typeface="Times New Roman"/>
                <a:cs typeface="Times New Roman"/>
              </a:rPr>
              <a:t>Besarnya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5" dirty="0">
                <a:solidFill>
                  <a:srgbClr val="FFFFFF"/>
                </a:solidFill>
                <a:latin typeface="Times New Roman"/>
                <a:cs typeface="Times New Roman"/>
              </a:rPr>
              <a:t>dana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30" dirty="0">
                <a:solidFill>
                  <a:srgbClr val="FFFFFF"/>
                </a:solidFill>
                <a:latin typeface="Times New Roman"/>
                <a:cs typeface="Times New Roman"/>
              </a:rPr>
              <a:t>yang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45" dirty="0">
                <a:solidFill>
                  <a:srgbClr val="FFFFFF"/>
                </a:solidFill>
                <a:latin typeface="Times New Roman"/>
                <a:cs typeface="Times New Roman"/>
              </a:rPr>
              <a:t>harus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85" dirty="0">
                <a:solidFill>
                  <a:srgbClr val="FFFFFF"/>
                </a:solidFill>
                <a:latin typeface="Times New Roman"/>
                <a:cs typeface="Times New Roman"/>
              </a:rPr>
              <a:t>disediakan </a:t>
            </a:r>
            <a:r>
              <a:rPr sz="3200" spc="-7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untuk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5" dirty="0">
                <a:solidFill>
                  <a:srgbClr val="FFFFFF"/>
                </a:solidFill>
                <a:latin typeface="Times New Roman"/>
                <a:cs typeface="Times New Roman"/>
              </a:rPr>
              <a:t>memanfaatkan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20" dirty="0">
                <a:solidFill>
                  <a:srgbClr val="FFFFFF"/>
                </a:solidFill>
                <a:latin typeface="Times New Roman"/>
                <a:cs typeface="Times New Roman"/>
              </a:rPr>
              <a:t>jasa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90" dirty="0">
                <a:solidFill>
                  <a:srgbClr val="FFFFFF"/>
                </a:solidFill>
                <a:latin typeface="Times New Roman"/>
                <a:cs typeface="Times New Roman"/>
              </a:rPr>
              <a:t>pelayanan </a:t>
            </a:r>
            <a:r>
              <a:rPr sz="32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60" dirty="0">
                <a:solidFill>
                  <a:srgbClr val="FFFFFF"/>
                </a:solidFill>
                <a:latin typeface="Times New Roman"/>
                <a:cs typeface="Times New Roman"/>
              </a:rPr>
              <a:t>kesehatan</a:t>
            </a:r>
            <a:endParaRPr sz="3200">
              <a:latin typeface="Times New Roman"/>
              <a:cs typeface="Times New Roman"/>
            </a:endParaRPr>
          </a:p>
          <a:p>
            <a:pPr marL="355600" marR="1064260" indent="-342900">
              <a:lnSpc>
                <a:spcPct val="100000"/>
              </a:lnSpc>
              <a:spcBef>
                <a:spcPts val="780"/>
              </a:spcBef>
              <a:buClr>
                <a:srgbClr val="FFCC00"/>
              </a:buClr>
              <a:buSzPct val="75000"/>
              <a:buFont typeface="Wingdings"/>
              <a:buChar char=""/>
              <a:tabLst>
                <a:tab pos="355600" algn="l"/>
              </a:tabLst>
            </a:pPr>
            <a:r>
              <a:rPr sz="3200" spc="-35" dirty="0">
                <a:solidFill>
                  <a:srgbClr val="FFFFFF"/>
                </a:solidFill>
                <a:latin typeface="Times New Roman"/>
                <a:cs typeface="Times New Roman"/>
              </a:rPr>
              <a:t>Pemerintah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45" dirty="0">
                <a:solidFill>
                  <a:srgbClr val="FFFFFF"/>
                </a:solidFill>
                <a:latin typeface="Times New Roman"/>
                <a:cs typeface="Times New Roman"/>
              </a:rPr>
              <a:t>harus</a:t>
            </a:r>
            <a:r>
              <a:rPr sz="32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65" dirty="0">
                <a:solidFill>
                  <a:srgbClr val="FFFFFF"/>
                </a:solidFill>
                <a:latin typeface="Times New Roman"/>
                <a:cs typeface="Times New Roman"/>
              </a:rPr>
              <a:t>memastikan </a:t>
            </a:r>
            <a:r>
              <a:rPr sz="3200" spc="-7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10" dirty="0">
                <a:solidFill>
                  <a:srgbClr val="FFFFFF"/>
                </a:solidFill>
                <a:latin typeface="Times New Roman"/>
                <a:cs typeface="Times New Roman"/>
              </a:rPr>
              <a:t>agar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80" dirty="0">
                <a:solidFill>
                  <a:srgbClr val="FFFFFF"/>
                </a:solidFill>
                <a:latin typeface="Times New Roman"/>
                <a:cs typeface="Times New Roman"/>
              </a:rPr>
              <a:t>terjaminnya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pemenuhan</a:t>
            </a:r>
            <a:endParaRPr sz="3200">
              <a:latin typeface="Times New Roman"/>
              <a:cs typeface="Times New Roman"/>
            </a:endParaRPr>
          </a:p>
          <a:p>
            <a:pPr marL="355600" marR="105410">
              <a:lnSpc>
                <a:spcPct val="100000"/>
              </a:lnSpc>
            </a:pP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kebutuhan </a:t>
            </a:r>
            <a:r>
              <a:rPr sz="3200" spc="-85" dirty="0">
                <a:solidFill>
                  <a:srgbClr val="FFFFFF"/>
                </a:solidFill>
                <a:latin typeface="Times New Roman"/>
                <a:cs typeface="Times New Roman"/>
              </a:rPr>
              <a:t>pelayanan</a:t>
            </a:r>
            <a:r>
              <a:rPr sz="32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5" dirty="0">
                <a:solidFill>
                  <a:srgbClr val="FFFFFF"/>
                </a:solidFill>
                <a:latin typeface="Times New Roman"/>
                <a:cs typeface="Times New Roman"/>
              </a:rPr>
              <a:t>kesehatan</a:t>
            </a:r>
            <a:r>
              <a:rPr sz="32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05" dirty="0">
                <a:solidFill>
                  <a:srgbClr val="FFFFFF"/>
                </a:solidFill>
                <a:latin typeface="Times New Roman"/>
                <a:cs typeface="Times New Roman"/>
              </a:rPr>
              <a:t>bagi </a:t>
            </a:r>
            <a:r>
              <a:rPr sz="3200" spc="-7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95" dirty="0">
                <a:solidFill>
                  <a:srgbClr val="FFFFFF"/>
                </a:solidFill>
                <a:latin typeface="Times New Roman"/>
                <a:cs typeface="Times New Roman"/>
              </a:rPr>
              <a:t>masyarakat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35" dirty="0">
                <a:solidFill>
                  <a:srgbClr val="FFFFFF"/>
                </a:solidFill>
                <a:latin typeface="Times New Roman"/>
                <a:cs typeface="Times New Roman"/>
              </a:rPr>
              <a:t>yang</a:t>
            </a:r>
            <a:r>
              <a:rPr sz="32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0" dirty="0">
                <a:solidFill>
                  <a:srgbClr val="FFFFFF"/>
                </a:solidFill>
                <a:latin typeface="Times New Roman"/>
                <a:cs typeface="Times New Roman"/>
              </a:rPr>
              <a:t>membutuhkannya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03200" y="276859"/>
            <a:ext cx="1258570" cy="1598930"/>
            <a:chOff x="203200" y="276859"/>
            <a:chExt cx="1258570" cy="159893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2420" y="431799"/>
              <a:ext cx="950912" cy="129133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03200" y="276859"/>
              <a:ext cx="1169670" cy="798830"/>
            </a:xfrm>
            <a:custGeom>
              <a:avLst/>
              <a:gdLst/>
              <a:ahLst/>
              <a:cxnLst/>
              <a:rect l="l" t="t" r="r" b="b"/>
              <a:pathLst>
                <a:path w="1169670" h="798830">
                  <a:moveTo>
                    <a:pt x="1169289" y="798576"/>
                  </a:moveTo>
                  <a:lnTo>
                    <a:pt x="585152" y="1308"/>
                  </a:lnTo>
                  <a:lnTo>
                    <a:pt x="585152" y="0"/>
                  </a:lnTo>
                  <a:lnTo>
                    <a:pt x="584669" y="660"/>
                  </a:lnTo>
                  <a:lnTo>
                    <a:pt x="584200" y="0"/>
                  </a:lnTo>
                  <a:lnTo>
                    <a:pt x="584200" y="1308"/>
                  </a:lnTo>
                  <a:lnTo>
                    <a:pt x="0" y="798576"/>
                  </a:lnTo>
                  <a:lnTo>
                    <a:pt x="116078" y="798576"/>
                  </a:lnTo>
                  <a:lnTo>
                    <a:pt x="584669" y="159156"/>
                  </a:lnTo>
                  <a:lnTo>
                    <a:pt x="1053274" y="798576"/>
                  </a:lnTo>
                  <a:lnTo>
                    <a:pt x="1169289" y="798576"/>
                  </a:lnTo>
                  <a:close/>
                </a:path>
              </a:pathLst>
            </a:custGeom>
            <a:solidFill>
              <a:srgbClr val="7500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03200" y="1076959"/>
              <a:ext cx="1169670" cy="798830"/>
            </a:xfrm>
            <a:custGeom>
              <a:avLst/>
              <a:gdLst/>
              <a:ahLst/>
              <a:cxnLst/>
              <a:rect l="l" t="t" r="r" b="b"/>
              <a:pathLst>
                <a:path w="1169670" h="798830">
                  <a:moveTo>
                    <a:pt x="1169289" y="0"/>
                  </a:moveTo>
                  <a:lnTo>
                    <a:pt x="1053274" y="0"/>
                  </a:lnTo>
                  <a:lnTo>
                    <a:pt x="584669" y="639432"/>
                  </a:lnTo>
                  <a:lnTo>
                    <a:pt x="116078" y="0"/>
                  </a:lnTo>
                  <a:lnTo>
                    <a:pt x="0" y="0"/>
                  </a:lnTo>
                  <a:lnTo>
                    <a:pt x="584200" y="797280"/>
                  </a:lnTo>
                  <a:lnTo>
                    <a:pt x="584200" y="798576"/>
                  </a:lnTo>
                  <a:lnTo>
                    <a:pt x="584669" y="797928"/>
                  </a:lnTo>
                  <a:lnTo>
                    <a:pt x="585152" y="798576"/>
                  </a:lnTo>
                  <a:lnTo>
                    <a:pt x="585152" y="797280"/>
                  </a:lnTo>
                  <a:lnTo>
                    <a:pt x="1169289" y="0"/>
                  </a:lnTo>
                  <a:close/>
                </a:path>
              </a:pathLst>
            </a:custGeom>
            <a:solidFill>
              <a:srgbClr val="2A00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9919" y="335279"/>
              <a:ext cx="831595" cy="76034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93140" y="647700"/>
              <a:ext cx="107619" cy="133096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1729739" y="355600"/>
            <a:ext cx="7414259" cy="1613535"/>
            <a:chOff x="1729739" y="355600"/>
            <a:chExt cx="7414259" cy="1613535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29739" y="355600"/>
              <a:ext cx="4186174" cy="112039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52719" y="355600"/>
              <a:ext cx="955294" cy="112039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74360" y="355600"/>
              <a:ext cx="3469639" cy="112039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841499" y="848359"/>
              <a:ext cx="6180074" cy="1120394"/>
            </a:xfrm>
            <a:prstGeom prst="rect">
              <a:avLst/>
            </a:prstGeom>
          </p:spPr>
        </p:pic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033270" y="448881"/>
            <a:ext cx="5761355" cy="1129030"/>
          </a:xfrm>
          <a:prstGeom prst="rect">
            <a:avLst/>
          </a:prstGeom>
        </p:spPr>
        <p:txBody>
          <a:bodyPr vert="horz" wrap="square" lIns="0" tIns="126364" rIns="0" bIns="0" rtlCol="0">
            <a:spAutoFit/>
          </a:bodyPr>
          <a:lstStyle/>
          <a:p>
            <a:pPr marL="124460" marR="5080" indent="-111760">
              <a:lnSpc>
                <a:spcPts val="3879"/>
              </a:lnSpc>
              <a:spcBef>
                <a:spcPts val="994"/>
              </a:spcBef>
              <a:tabLst>
                <a:tab pos="1201420" algn="l"/>
              </a:tabLst>
            </a:pPr>
            <a:r>
              <a:rPr spc="-229" dirty="0"/>
              <a:t>B</a:t>
            </a:r>
            <a:r>
              <a:rPr spc="-200" dirty="0"/>
              <a:t>i</a:t>
            </a:r>
            <a:r>
              <a:rPr spc="-335" dirty="0"/>
              <a:t>a</a:t>
            </a:r>
            <a:r>
              <a:rPr spc="-254" dirty="0"/>
              <a:t>ya</a:t>
            </a:r>
            <a:r>
              <a:rPr spc="-229" dirty="0"/>
              <a:t> </a:t>
            </a:r>
            <a:r>
              <a:rPr spc="-165" dirty="0"/>
              <a:t>K</a:t>
            </a:r>
            <a:r>
              <a:rPr spc="-135" dirty="0"/>
              <a:t>e</a:t>
            </a:r>
            <a:r>
              <a:rPr spc="-355" dirty="0"/>
              <a:t>s</a:t>
            </a:r>
            <a:r>
              <a:rPr spc="-459" dirty="0"/>
              <a:t>e</a:t>
            </a:r>
            <a:r>
              <a:rPr spc="-310" dirty="0"/>
              <a:t>h</a:t>
            </a:r>
            <a:r>
              <a:rPr spc="-265" dirty="0"/>
              <a:t>a</a:t>
            </a:r>
            <a:r>
              <a:rPr spc="-210" dirty="0"/>
              <a:t>ta</a:t>
            </a:r>
            <a:r>
              <a:rPr spc="-254" dirty="0"/>
              <a:t>n</a:t>
            </a:r>
            <a:r>
              <a:rPr spc="-195" dirty="0"/>
              <a:t> </a:t>
            </a:r>
            <a:r>
              <a:rPr spc="815" dirty="0"/>
              <a:t>–</a:t>
            </a:r>
            <a:r>
              <a:rPr spc="-175" dirty="0"/>
              <a:t> </a:t>
            </a:r>
            <a:r>
              <a:rPr spc="-135" dirty="0"/>
              <a:t>P</a:t>
            </a:r>
            <a:r>
              <a:rPr spc="-465" dirty="0"/>
              <a:t>e</a:t>
            </a:r>
            <a:r>
              <a:rPr spc="40" dirty="0"/>
              <a:t>m</a:t>
            </a:r>
            <a:r>
              <a:rPr spc="-380" dirty="0"/>
              <a:t>a</a:t>
            </a:r>
            <a:r>
              <a:rPr spc="-204" dirty="0"/>
              <a:t>kai  </a:t>
            </a:r>
            <a:r>
              <a:rPr spc="-580" dirty="0"/>
              <a:t>J</a:t>
            </a:r>
            <a:r>
              <a:rPr spc="-380" dirty="0"/>
              <a:t>a</a:t>
            </a:r>
            <a:r>
              <a:rPr spc="-375" dirty="0"/>
              <a:t>sa</a:t>
            </a:r>
            <a:r>
              <a:rPr dirty="0"/>
              <a:t>	</a:t>
            </a:r>
            <a:r>
              <a:rPr spc="-140" dirty="0"/>
              <a:t>P</a:t>
            </a:r>
            <a:r>
              <a:rPr spc="-470" dirty="0"/>
              <a:t>e</a:t>
            </a:r>
            <a:r>
              <a:rPr spc="-150" dirty="0"/>
              <a:t>l</a:t>
            </a:r>
            <a:r>
              <a:rPr spc="-285" dirty="0"/>
              <a:t>ayan</a:t>
            </a:r>
            <a:r>
              <a:rPr spc="-254" dirty="0"/>
              <a:t>a</a:t>
            </a:r>
            <a:r>
              <a:rPr spc="-90" dirty="0"/>
              <a:t>n</a:t>
            </a:r>
            <a:r>
              <a:rPr spc="-240" dirty="0"/>
              <a:t> </a:t>
            </a:r>
            <a:r>
              <a:rPr spc="165" dirty="0"/>
              <a:t>K</a:t>
            </a:r>
            <a:r>
              <a:rPr spc="-470" dirty="0"/>
              <a:t>e</a:t>
            </a:r>
            <a:r>
              <a:rPr spc="-355" dirty="0"/>
              <a:t>s</a:t>
            </a:r>
            <a:r>
              <a:rPr spc="-455" dirty="0"/>
              <a:t>e</a:t>
            </a:r>
            <a:r>
              <a:rPr spc="-310" dirty="0"/>
              <a:t>h</a:t>
            </a:r>
            <a:r>
              <a:rPr spc="-265" dirty="0"/>
              <a:t>a</a:t>
            </a:r>
            <a:r>
              <a:rPr spc="-225" dirty="0"/>
              <a:t>tan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  <p:sp>
        <p:nvSpPr>
          <p:cNvPr id="15" name="object 15"/>
          <p:cNvSpPr txBox="1"/>
          <p:nvPr/>
        </p:nvSpPr>
        <p:spPr>
          <a:xfrm>
            <a:off x="765492" y="1982470"/>
            <a:ext cx="6192520" cy="1976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FFCC00"/>
              </a:buClr>
              <a:buSzPct val="75000"/>
              <a:buFont typeface="Wingdings"/>
              <a:buChar char=""/>
              <a:tabLst>
                <a:tab pos="355600" algn="l"/>
              </a:tabLst>
            </a:pPr>
            <a:r>
              <a:rPr sz="3200" spc="-60" dirty="0">
                <a:solidFill>
                  <a:srgbClr val="FFFFFF"/>
                </a:solidFill>
                <a:latin typeface="Times New Roman"/>
                <a:cs typeface="Times New Roman"/>
              </a:rPr>
              <a:t>Lebih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0" dirty="0">
                <a:solidFill>
                  <a:srgbClr val="FFFFFF"/>
                </a:solidFill>
                <a:latin typeface="Times New Roman"/>
                <a:cs typeface="Times New Roman"/>
              </a:rPr>
              <a:t>menunjuk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70" dirty="0">
                <a:solidFill>
                  <a:srgbClr val="FFFFFF"/>
                </a:solidFill>
                <a:latin typeface="Times New Roman"/>
                <a:cs typeface="Times New Roman"/>
              </a:rPr>
              <a:t>kepada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80" dirty="0">
                <a:solidFill>
                  <a:srgbClr val="FFFFFF"/>
                </a:solidFill>
                <a:latin typeface="Times New Roman"/>
                <a:cs typeface="Times New Roman"/>
              </a:rPr>
              <a:t>jumlah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75" dirty="0">
                <a:solidFill>
                  <a:srgbClr val="FFFFFF"/>
                </a:solidFill>
                <a:latin typeface="Times New Roman"/>
                <a:cs typeface="Times New Roman"/>
              </a:rPr>
              <a:t>uang </a:t>
            </a:r>
            <a:r>
              <a:rPr sz="3200" spc="-7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14" dirty="0">
                <a:solidFill>
                  <a:srgbClr val="FFFFFF"/>
                </a:solidFill>
                <a:latin typeface="Times New Roman"/>
                <a:cs typeface="Times New Roman"/>
              </a:rPr>
              <a:t>ya</a:t>
            </a:r>
            <a:r>
              <a:rPr sz="3200" spc="-12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3200" spc="-17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35" dirty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3200" spc="-55" dirty="0">
                <a:solidFill>
                  <a:srgbClr val="FFFFFF"/>
                </a:solidFill>
                <a:latin typeface="Times New Roman"/>
                <a:cs typeface="Times New Roman"/>
              </a:rPr>
              <a:t>ar</a:t>
            </a:r>
            <a:r>
              <a:rPr sz="3200" spc="-80" dirty="0">
                <a:solidFill>
                  <a:srgbClr val="FFFFFF"/>
                </a:solidFill>
                <a:latin typeface="Times New Roman"/>
                <a:cs typeface="Times New Roman"/>
              </a:rPr>
              <a:t>us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3200" spc="-135" dirty="0">
                <a:solidFill>
                  <a:srgbClr val="FFFFFF"/>
                </a:solidFill>
                <a:latin typeface="Times New Roman"/>
                <a:cs typeface="Times New Roman"/>
              </a:rPr>
              <a:t>ike</a:t>
            </a:r>
            <a:r>
              <a:rPr sz="3200" spc="-85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3200" spc="-55" dirty="0">
                <a:solidFill>
                  <a:srgbClr val="FFFFFF"/>
                </a:solidFill>
                <a:latin typeface="Times New Roman"/>
                <a:cs typeface="Times New Roman"/>
              </a:rPr>
              <a:t>ua</a:t>
            </a:r>
            <a:r>
              <a:rPr sz="3200" spc="-6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3200" spc="-65" dirty="0">
                <a:solidFill>
                  <a:srgbClr val="FFFFFF"/>
                </a:solidFill>
                <a:latin typeface="Times New Roman"/>
                <a:cs typeface="Times New Roman"/>
              </a:rPr>
              <a:t>kan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25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3200" i="1" spc="-265" dirty="0">
                <a:solidFill>
                  <a:srgbClr val="FFFFFF"/>
                </a:solidFill>
                <a:latin typeface="Times New Roman"/>
                <a:cs typeface="Times New Roman"/>
              </a:rPr>
              <a:t>out</a:t>
            </a:r>
            <a:r>
              <a:rPr sz="3200" i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i="1" spc="-46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3200" i="1" spc="-190" dirty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3200" i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i="1" spc="-39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3200" i="1" spc="-38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3200" i="1" spc="-155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3200" i="1" spc="-170" dirty="0">
                <a:solidFill>
                  <a:srgbClr val="FFFFFF"/>
                </a:solidFill>
                <a:latin typeface="Times New Roman"/>
                <a:cs typeface="Times New Roman"/>
              </a:rPr>
              <a:t>k</a:t>
            </a:r>
            <a:r>
              <a:rPr sz="3200" i="1" spc="-35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3200" i="1" spc="-229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3200" spc="-114" dirty="0">
                <a:solidFill>
                  <a:srgbClr val="FFFFFF"/>
                </a:solidFill>
                <a:latin typeface="Times New Roman"/>
                <a:cs typeface="Times New Roman"/>
              </a:rPr>
              <a:t>)  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untuk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35" dirty="0">
                <a:solidFill>
                  <a:srgbClr val="FFFFFF"/>
                </a:solidFill>
                <a:latin typeface="Times New Roman"/>
                <a:cs typeface="Times New Roman"/>
              </a:rPr>
              <a:t>dapat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5" dirty="0">
                <a:solidFill>
                  <a:srgbClr val="FFFFFF"/>
                </a:solidFill>
                <a:latin typeface="Times New Roman"/>
                <a:cs typeface="Times New Roman"/>
              </a:rPr>
              <a:t>memanfaatkan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5" dirty="0">
                <a:solidFill>
                  <a:srgbClr val="FFFFFF"/>
                </a:solidFill>
                <a:latin typeface="Times New Roman"/>
                <a:cs typeface="Times New Roman"/>
              </a:rPr>
              <a:t>suatu </a:t>
            </a:r>
            <a:r>
              <a:rPr sz="32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05" dirty="0">
                <a:solidFill>
                  <a:srgbClr val="FFFFFF"/>
                </a:solidFill>
                <a:latin typeface="Times New Roman"/>
                <a:cs typeface="Times New Roman"/>
              </a:rPr>
              <a:t>upaya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5" dirty="0">
                <a:solidFill>
                  <a:srgbClr val="FFFFFF"/>
                </a:solidFill>
                <a:latin typeface="Times New Roman"/>
                <a:cs typeface="Times New Roman"/>
              </a:rPr>
              <a:t>kesehatan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3200" y="276859"/>
            <a:ext cx="1258570" cy="1598930"/>
            <a:chOff x="203200" y="276859"/>
            <a:chExt cx="1258570" cy="15989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9919" y="335279"/>
              <a:ext cx="831595" cy="76034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3140" y="647700"/>
              <a:ext cx="107619" cy="133096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97479" y="556259"/>
            <a:ext cx="4465574" cy="1227074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031744" y="657225"/>
            <a:ext cx="3764279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45" dirty="0"/>
              <a:t>B</a:t>
            </a:r>
            <a:r>
              <a:rPr sz="4400" spc="-160" dirty="0"/>
              <a:t>i</a:t>
            </a:r>
            <a:r>
              <a:rPr sz="4400" spc="-335" dirty="0"/>
              <a:t>ay</a:t>
            </a:r>
            <a:r>
              <a:rPr sz="4400" spc="-330" dirty="0"/>
              <a:t>a</a:t>
            </a:r>
            <a:r>
              <a:rPr sz="4400" spc="-240" dirty="0"/>
              <a:t> </a:t>
            </a:r>
            <a:r>
              <a:rPr sz="4400" spc="200" dirty="0"/>
              <a:t>K</a:t>
            </a:r>
            <a:r>
              <a:rPr sz="4400" spc="-495" dirty="0"/>
              <a:t>e</a:t>
            </a:r>
            <a:r>
              <a:rPr sz="4400" spc="-370" dirty="0"/>
              <a:t>seha</a:t>
            </a:r>
            <a:r>
              <a:rPr sz="4400" spc="-254" dirty="0"/>
              <a:t>t</a:t>
            </a:r>
            <a:r>
              <a:rPr sz="4400" spc="-270" dirty="0"/>
              <a:t>an</a:t>
            </a:r>
            <a:endParaRPr sz="440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765492" y="1982470"/>
            <a:ext cx="6895465" cy="34404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FFCC00"/>
              </a:buClr>
              <a:buSzPct val="75000"/>
              <a:buFont typeface="Wingdings"/>
              <a:buChar char=""/>
              <a:tabLst>
                <a:tab pos="355600" algn="l"/>
              </a:tabLst>
            </a:pPr>
            <a:r>
              <a:rPr sz="3200" spc="-150" dirty="0">
                <a:solidFill>
                  <a:srgbClr val="FFFFFF"/>
                </a:solidFill>
                <a:latin typeface="Times New Roman"/>
                <a:cs typeface="Times New Roman"/>
              </a:rPr>
              <a:t>Bila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35" dirty="0">
                <a:solidFill>
                  <a:srgbClr val="FFFFFF"/>
                </a:solidFill>
                <a:latin typeface="Times New Roman"/>
                <a:cs typeface="Times New Roman"/>
              </a:rPr>
              <a:t>total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5" dirty="0">
                <a:solidFill>
                  <a:srgbClr val="FFFFFF"/>
                </a:solidFill>
                <a:latin typeface="Times New Roman"/>
                <a:cs typeface="Times New Roman"/>
              </a:rPr>
              <a:t>dana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30" dirty="0">
                <a:solidFill>
                  <a:srgbClr val="FFFFFF"/>
                </a:solidFill>
                <a:latin typeface="Times New Roman"/>
                <a:cs typeface="Times New Roman"/>
              </a:rPr>
              <a:t>yang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80" dirty="0">
                <a:solidFill>
                  <a:srgbClr val="FFFFFF"/>
                </a:solidFill>
                <a:latin typeface="Times New Roman"/>
                <a:cs typeface="Times New Roman"/>
              </a:rPr>
              <a:t>dikeluarkan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45" dirty="0">
                <a:solidFill>
                  <a:srgbClr val="FFFFFF"/>
                </a:solidFill>
                <a:latin typeface="Times New Roman"/>
                <a:cs typeface="Times New Roman"/>
              </a:rPr>
              <a:t>oleh </a:t>
            </a:r>
            <a:r>
              <a:rPr sz="32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5" dirty="0">
                <a:solidFill>
                  <a:srgbClr val="FFFFFF"/>
                </a:solidFill>
                <a:latin typeface="Times New Roman"/>
                <a:cs typeface="Times New Roman"/>
              </a:rPr>
              <a:t>seluruh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90" dirty="0">
                <a:solidFill>
                  <a:srgbClr val="FFFFFF"/>
                </a:solidFill>
                <a:latin typeface="Times New Roman"/>
                <a:cs typeface="Times New Roman"/>
              </a:rPr>
              <a:t>pemakai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20" dirty="0">
                <a:solidFill>
                  <a:srgbClr val="FFFFFF"/>
                </a:solidFill>
                <a:latin typeface="Times New Roman"/>
                <a:cs typeface="Times New Roman"/>
              </a:rPr>
              <a:t>jasa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90" dirty="0">
                <a:solidFill>
                  <a:srgbClr val="FFFFFF"/>
                </a:solidFill>
                <a:latin typeface="Times New Roman"/>
                <a:cs typeface="Times New Roman"/>
              </a:rPr>
              <a:t>pelayanan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5" dirty="0">
                <a:solidFill>
                  <a:srgbClr val="FFFFFF"/>
                </a:solidFill>
                <a:latin typeface="Times New Roman"/>
                <a:cs typeface="Times New Roman"/>
              </a:rPr>
              <a:t>kesehatan </a:t>
            </a:r>
            <a:r>
              <a:rPr sz="3200" spc="-7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u="heavy" spc="-6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lebih</a:t>
            </a:r>
            <a:r>
              <a:rPr sz="3200" u="heavy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u="heavy" spc="-5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besar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65" dirty="0">
                <a:solidFill>
                  <a:srgbClr val="FFFFFF"/>
                </a:solidFill>
                <a:latin typeface="Times New Roman"/>
                <a:cs typeface="Times New Roman"/>
              </a:rPr>
              <a:t>daripada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30" dirty="0">
                <a:solidFill>
                  <a:srgbClr val="FFFFFF"/>
                </a:solidFill>
                <a:latin typeface="Times New Roman"/>
                <a:cs typeface="Times New Roman"/>
              </a:rPr>
              <a:t>yang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80" dirty="0">
                <a:solidFill>
                  <a:srgbClr val="FFFFFF"/>
                </a:solidFill>
                <a:latin typeface="Times New Roman"/>
                <a:cs typeface="Times New Roman"/>
              </a:rPr>
              <a:t>dikeluarkan </a:t>
            </a:r>
            <a:r>
              <a:rPr sz="32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45" dirty="0">
                <a:solidFill>
                  <a:srgbClr val="FFFFFF"/>
                </a:solidFill>
                <a:latin typeface="Times New Roman"/>
                <a:cs typeface="Times New Roman"/>
              </a:rPr>
              <a:t>oleh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80" dirty="0">
                <a:solidFill>
                  <a:srgbClr val="FFFFFF"/>
                </a:solidFill>
                <a:latin typeface="Times New Roman"/>
                <a:cs typeface="Times New Roman"/>
              </a:rPr>
              <a:t>penyedia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90" dirty="0">
                <a:solidFill>
                  <a:srgbClr val="FFFFFF"/>
                </a:solidFill>
                <a:latin typeface="Times New Roman"/>
                <a:cs typeface="Times New Roman"/>
              </a:rPr>
              <a:t>pelayanan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60" dirty="0">
                <a:solidFill>
                  <a:srgbClr val="FFFFFF"/>
                </a:solidFill>
                <a:latin typeface="Times New Roman"/>
                <a:cs typeface="Times New Roman"/>
              </a:rPr>
              <a:t>kesehatan,</a:t>
            </a:r>
            <a:endParaRPr sz="3200">
              <a:latin typeface="Times New Roman"/>
              <a:cs typeface="Times New Roman"/>
            </a:endParaRPr>
          </a:p>
          <a:p>
            <a:pPr marL="355600" marR="16510">
              <a:lnSpc>
                <a:spcPct val="100000"/>
              </a:lnSpc>
              <a:spcBef>
                <a:spcPts val="5"/>
              </a:spcBef>
            </a:pPr>
            <a:r>
              <a:rPr sz="3200" spc="-95" dirty="0">
                <a:solidFill>
                  <a:srgbClr val="FFFFFF"/>
                </a:solidFill>
                <a:latin typeface="Times New Roman"/>
                <a:cs typeface="Times New Roman"/>
              </a:rPr>
              <a:t>maka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85" dirty="0">
                <a:solidFill>
                  <a:srgbClr val="FFFFFF"/>
                </a:solidFill>
                <a:latin typeface="Times New Roman"/>
                <a:cs typeface="Times New Roman"/>
              </a:rPr>
              <a:t>penyelenggaraan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05" dirty="0">
                <a:solidFill>
                  <a:srgbClr val="FFFFFF"/>
                </a:solidFill>
                <a:latin typeface="Times New Roman"/>
                <a:cs typeface="Times New Roman"/>
              </a:rPr>
              <a:t>upaya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5" dirty="0">
                <a:solidFill>
                  <a:srgbClr val="FFFFFF"/>
                </a:solidFill>
                <a:latin typeface="Times New Roman"/>
                <a:cs typeface="Times New Roman"/>
              </a:rPr>
              <a:t>kesehatan </a:t>
            </a:r>
            <a:r>
              <a:rPr sz="32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95" dirty="0">
                <a:solidFill>
                  <a:srgbClr val="FFFFFF"/>
                </a:solidFill>
                <a:latin typeface="Times New Roman"/>
                <a:cs typeface="Times New Roman"/>
              </a:rPr>
              <a:t>mengalami</a:t>
            </a:r>
            <a:r>
              <a:rPr sz="32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u="heavy" spc="-4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keuntungan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0" dirty="0">
                <a:solidFill>
                  <a:srgbClr val="FFFFFF"/>
                </a:solidFill>
                <a:latin typeface="Times New Roman"/>
                <a:cs typeface="Times New Roman"/>
              </a:rPr>
              <a:t>(profit),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80" dirty="0">
                <a:solidFill>
                  <a:srgbClr val="FFFFFF"/>
                </a:solidFill>
                <a:latin typeface="Times New Roman"/>
                <a:cs typeface="Times New Roman"/>
              </a:rPr>
              <a:t>demikian </a:t>
            </a:r>
            <a:r>
              <a:rPr sz="3200" spc="-7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20" dirty="0">
                <a:solidFill>
                  <a:srgbClr val="FFFFFF"/>
                </a:solidFill>
                <a:latin typeface="Times New Roman"/>
                <a:cs typeface="Times New Roman"/>
              </a:rPr>
              <a:t>juga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00" dirty="0">
                <a:solidFill>
                  <a:srgbClr val="FFFFFF"/>
                </a:solidFill>
                <a:latin typeface="Times New Roman"/>
                <a:cs typeface="Times New Roman"/>
              </a:rPr>
              <a:t>sebaliknya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988</Words>
  <Application>Microsoft Office PowerPoint</Application>
  <PresentationFormat>On-screen Show (4:3)</PresentationFormat>
  <Paragraphs>171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Calibri</vt:lpstr>
      <vt:lpstr>Lucida Sans Unicode</vt:lpstr>
      <vt:lpstr>Palatino Linotype</vt:lpstr>
      <vt:lpstr>Times New Roman</vt:lpstr>
      <vt:lpstr>Trebuchet MS</vt:lpstr>
      <vt:lpstr>Wingdings</vt:lpstr>
      <vt:lpstr>Office Theme</vt:lpstr>
      <vt:lpstr>KONSEP BIAYA  PELAYANAN KESEHATAN</vt:lpstr>
      <vt:lpstr>POKOK BAHASAN</vt:lpstr>
      <vt:lpstr>PENDAHULUAN</vt:lpstr>
      <vt:lpstr>BIAYA KESEHATAN…</vt:lpstr>
      <vt:lpstr>Biaya Kesehatan – Penyedia  Pelayanan Kesehatan</vt:lpstr>
      <vt:lpstr>Biaya Kesehatan – Penyedia  Pelayanan Kesehatan</vt:lpstr>
      <vt:lpstr>Biaya Kesehatan – Pemakai  Jasa Pelayanan Kesehatan</vt:lpstr>
      <vt:lpstr>Biaya Kesehatan – Pemakai  Jasa Pelayanan Kesehatan</vt:lpstr>
      <vt:lpstr>Biaya Kesehatan</vt:lpstr>
      <vt:lpstr>SYARAT POKOK  BIAYA KESEHATAN</vt:lpstr>
      <vt:lpstr>SYARAT POKOK  BIAYA KESEHATAN</vt:lpstr>
      <vt:lpstr>SYARAT POKOK  BIAYA KESEHATAN</vt:lpstr>
      <vt:lpstr>SYARAT POKOK  BIAYA KESEHATAN</vt:lpstr>
      <vt:lpstr>MASALAH POKOK  BIAYA KESEHATAN</vt:lpstr>
      <vt:lpstr>a. Kurangnya dana yang tersedia</vt:lpstr>
      <vt:lpstr>b. Penyebaran dana  yang tidak sesuai</vt:lpstr>
      <vt:lpstr>c. Pemanfaatan dana  yang tidak tepat</vt:lpstr>
      <vt:lpstr>d. Pengelolaan dana  yang belum sempurna</vt:lpstr>
      <vt:lpstr>e. Biaya kesehatan yang  semakin meningkat</vt:lpstr>
      <vt:lpstr>e. Biaya kesehatan yang  semakin meningkat</vt:lpstr>
      <vt:lpstr>e. Biaya kesehatan yang  semakin meningkat</vt:lpstr>
      <vt:lpstr>e. Biaya kesehatan yang  semakin meningkat</vt:lpstr>
      <vt:lpstr>e. Biaya kesehatan yang  semakin meningkat</vt:lpstr>
      <vt:lpstr>e. Biaya kesehatan yang  semakin meningkat</vt:lpstr>
      <vt:lpstr>UPAYA PENYELESAIAN</vt:lpstr>
      <vt:lpstr>a. Upaya meningkatkan  jumlah dana</vt:lpstr>
      <vt:lpstr>b. Upaya memperbaiki penyebaran,  pemanfaatan, &amp; pengelolaan dana</vt:lpstr>
      <vt:lpstr>c. Upaya mengendalikan  biaya kesehatan</vt:lpstr>
      <vt:lpstr>c. Upaya mengendalikan  biaya kesehatan</vt:lpstr>
      <vt:lpstr>c. Upaya mengendalikan  biaya kesehatan</vt:lpstr>
      <vt:lpstr>c. Upaya mengendalikan  biaya kesehatan</vt:lpstr>
      <vt:lpstr>c. Upaya mengendalikan  biaya kesehatan</vt:lpstr>
      <vt:lpstr>c. Upaya mengendalikan  biaya kesehatan</vt:lpstr>
      <vt:lpstr>c. Upaya mengendalikan  biaya kesehatan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Selling an Idea or a Product</dc:title>
  <dc:creator>Authorized User</dc:creator>
  <cp:lastModifiedBy>Muhammad Tahir</cp:lastModifiedBy>
  <cp:revision>1</cp:revision>
  <dcterms:created xsi:type="dcterms:W3CDTF">2022-03-23T02:08:26Z</dcterms:created>
  <dcterms:modified xsi:type="dcterms:W3CDTF">2022-03-23T02:10:45Z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2018-05-05T00:00:00Z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2022-03-23T00:00:00Z</vt:filetime>
  </property>
</Properties>
</file>