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59" r:id="rId16"/>
    <p:sldId id="261" r:id="rId17"/>
    <p:sldId id="264" r:id="rId18"/>
    <p:sldId id="271" r:id="rId19"/>
    <p:sldId id="268" r:id="rId20"/>
    <p:sldId id="272" r:id="rId21"/>
    <p:sldId id="269" r:id="rId22"/>
    <p:sldId id="270" r:id="rId23"/>
    <p:sldId id="28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ECF79E47-E70F-4E16-9268-2E872F1089FD}" type="datetimeFigureOut">
              <a:rPr lang="en-US" smtClean="0"/>
              <a:t>12/13/2021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543C85B-98A6-4D7A-8336-37F0DF7AF21A}"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79E47-E70F-4E16-9268-2E872F1089FD}"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3C85B-98A6-4D7A-8336-37F0DF7AF21A}"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79E47-E70F-4E16-9268-2E872F1089FD}"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3C85B-98A6-4D7A-8336-37F0DF7AF21A}"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79E47-E70F-4E16-9268-2E872F1089FD}"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3C85B-98A6-4D7A-8336-37F0DF7AF21A}"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F79E47-E70F-4E16-9268-2E872F1089FD}"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3C85B-98A6-4D7A-8336-37F0DF7AF21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CF79E47-E70F-4E16-9268-2E872F1089FD}"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3C85B-98A6-4D7A-8336-37F0DF7AF21A}"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CF79E47-E70F-4E16-9268-2E872F1089FD}"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43C85B-98A6-4D7A-8336-37F0DF7AF21A}"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F79E47-E70F-4E16-9268-2E872F1089FD}"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43C85B-98A6-4D7A-8336-37F0DF7AF21A}"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79E47-E70F-4E16-9268-2E872F1089FD}"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43C85B-98A6-4D7A-8336-37F0DF7AF2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79E47-E70F-4E16-9268-2E872F1089FD}"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3C85B-98A6-4D7A-8336-37F0DF7AF21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79E47-E70F-4E16-9268-2E872F1089FD}"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3C85B-98A6-4D7A-8336-37F0DF7AF21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ECF79E47-E70F-4E16-9268-2E872F1089FD}" type="datetimeFigureOut">
              <a:rPr lang="en-US" smtClean="0"/>
              <a:t>12/13/2021</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C543C85B-98A6-4D7A-8336-37F0DF7AF21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www.kompasiana.com/vivyendang/perkembangan-psikososial-anak-usia-3-6-tahun_58360f0663afbdee185ae87f" TargetMode="External"/><Relationship Id="rId2" Type="http://schemas.openxmlformats.org/officeDocument/2006/relationships/hyperlink" Target="https://www.scribd.com/mobile/document/342772818/makalah-tumbuh-kembang-anak-prasekolah-pdf" TargetMode="External"/><Relationship Id="rId1" Type="http://schemas.openxmlformats.org/officeDocument/2006/relationships/slideLayout" Target="../slideLayouts/slideLayout7.xml"/><Relationship Id="rId6" Type="http://schemas.openxmlformats.org/officeDocument/2006/relationships/hyperlink" Target="https://betipuspahandayani.wordpress.com/2016/05/03/teori-psikoseksual-menurut-sigmund-freud/" TargetMode="External"/><Relationship Id="rId5" Type="http://schemas.openxmlformats.org/officeDocument/2006/relationships/hyperlink" Target="http://kamuskesehatan.com/arti/perkembangan-psikoseksual/" TargetMode="External"/><Relationship Id="rId4" Type="http://schemas.openxmlformats.org/officeDocument/2006/relationships/hyperlink" Target="http://www.kompasiana.com/peterrahmani/fase-fase-dalam-perkembangan-psikoseksual-sigmund-freud_552fc4686ea8343d358b45c3" TargetMode="Externa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10600" cy="1319606"/>
          </a:xfrm>
        </p:spPr>
        <p:txBody>
          <a:bodyPr>
            <a:normAutofit fontScale="90000"/>
          </a:bodyPr>
          <a:lstStyle/>
          <a:p>
            <a:pPr lvl="0"/>
            <a:r>
              <a:rPr lang="en-US" sz="3200" dirty="0"/>
              <a:t>Parents infant, Bounding  children, </a:t>
            </a:r>
            <a:r>
              <a:rPr lang="en-US" sz="3200" dirty="0" err="1"/>
              <a:t>Pola</a:t>
            </a:r>
            <a:r>
              <a:rPr lang="en-US" sz="3200" dirty="0"/>
              <a:t> </a:t>
            </a:r>
            <a:r>
              <a:rPr lang="en-US" sz="3200" dirty="0" err="1"/>
              <a:t>Asuh</a:t>
            </a:r>
            <a:r>
              <a:rPr lang="en-US" sz="3200" dirty="0"/>
              <a:t> Ideal </a:t>
            </a:r>
            <a:r>
              <a:rPr lang="en-US" sz="3200" dirty="0" err="1"/>
              <a:t>pada</a:t>
            </a:r>
            <a:r>
              <a:rPr lang="en-US" sz="3200" dirty="0"/>
              <a:t> </a:t>
            </a:r>
            <a:r>
              <a:rPr lang="en-US" sz="3200" dirty="0" err="1"/>
              <a:t>bayi</a:t>
            </a:r>
            <a:r>
              <a:rPr lang="en-US" sz="3200" dirty="0"/>
              <a:t>, </a:t>
            </a:r>
            <a:r>
              <a:rPr lang="en-US" sz="3200" dirty="0" err="1"/>
              <a:t>anak</a:t>
            </a:r>
            <a:r>
              <a:rPr lang="en-US" sz="3200" dirty="0"/>
              <a:t> </a:t>
            </a:r>
            <a:r>
              <a:rPr lang="en-US" sz="3200" dirty="0" err="1"/>
              <a:t>balita</a:t>
            </a:r>
            <a:r>
              <a:rPr lang="en-US" sz="3200" dirty="0"/>
              <a:t> </a:t>
            </a:r>
            <a:r>
              <a:rPr lang="en-US" sz="3200" dirty="0" err="1"/>
              <a:t>dan</a:t>
            </a:r>
            <a:r>
              <a:rPr lang="en-US" sz="3200" dirty="0"/>
              <a:t> </a:t>
            </a:r>
            <a:r>
              <a:rPr lang="en-US" sz="3200" dirty="0" err="1"/>
              <a:t>anak</a:t>
            </a:r>
            <a:r>
              <a:rPr lang="en-US" sz="3200" dirty="0"/>
              <a:t> </a:t>
            </a:r>
            <a:r>
              <a:rPr lang="en-US" sz="3200" dirty="0" err="1"/>
              <a:t>usia</a:t>
            </a:r>
            <a:r>
              <a:rPr lang="en-US" sz="3200" dirty="0"/>
              <a:t> </a:t>
            </a:r>
            <a:r>
              <a:rPr lang="en-US" sz="3200" dirty="0" err="1"/>
              <a:t>prasekolah</a:t>
            </a:r>
            <a:r>
              <a:rPr lang="en-US" sz="3200" dirty="0"/>
              <a:t>,</a:t>
            </a:r>
          </a:p>
        </p:txBody>
      </p:sp>
      <p:sp>
        <p:nvSpPr>
          <p:cNvPr id="4" name="Content Placeholder 3"/>
          <p:cNvSpPr>
            <a:spLocks noGrp="1"/>
          </p:cNvSpPr>
          <p:nvPr>
            <p:ph idx="1"/>
          </p:nvPr>
        </p:nvSpPr>
        <p:spPr>
          <a:xfrm>
            <a:off x="3200400" y="2980185"/>
            <a:ext cx="7772400" cy="4868415"/>
          </a:xfrm>
        </p:spPr>
        <p:txBody>
          <a:bodyPr/>
          <a:lstStyle/>
          <a:p>
            <a:pPr marL="0" indent="0">
              <a:buNone/>
            </a:pPr>
            <a:r>
              <a:rPr lang="en-ID" dirty="0" smtClean="0"/>
              <a:t>ROSMAWATY</a:t>
            </a:r>
            <a:endParaRPr lang="en-US" dirty="0"/>
          </a:p>
        </p:txBody>
      </p:sp>
    </p:spTree>
    <p:extLst>
      <p:ext uri="{BB962C8B-B14F-4D97-AF65-F5344CB8AC3E}">
        <p14:creationId xmlns:p14="http://schemas.microsoft.com/office/powerpoint/2010/main" val="11973639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quarter" idx="10"/>
          </p:nvPr>
        </p:nvSpPr>
        <p:spPr/>
        <p:txBody>
          <a:bodyPr/>
          <a:lstStyle/>
          <a:p>
            <a:pPr>
              <a:defRPr/>
            </a:pPr>
            <a:r>
              <a:rPr lang="en-GB"/>
              <a:t>10/12/2008</a:t>
            </a:r>
          </a:p>
        </p:txBody>
      </p:sp>
      <p:sp>
        <p:nvSpPr>
          <p:cNvPr id="8" name="Footer Placeholder 4"/>
          <p:cNvSpPr>
            <a:spLocks noGrp="1"/>
          </p:cNvSpPr>
          <p:nvPr>
            <p:ph type="ftr" sz="quarter" idx="11"/>
          </p:nvPr>
        </p:nvSpPr>
        <p:spPr/>
        <p:txBody>
          <a:bodyPr/>
          <a:lstStyle/>
          <a:p>
            <a:pPr>
              <a:defRPr/>
            </a:pPr>
            <a:r>
              <a:rPr lang="id-ID" dirty="0"/>
              <a:t>Rosmawaty</a:t>
            </a:r>
            <a:endParaRPr lang="en-GB" dirty="0"/>
          </a:p>
        </p:txBody>
      </p:sp>
      <p:sp>
        <p:nvSpPr>
          <p:cNvPr id="9" name="Slide Number Placeholder 5"/>
          <p:cNvSpPr>
            <a:spLocks noGrp="1"/>
          </p:cNvSpPr>
          <p:nvPr>
            <p:ph type="sldNum" sz="quarter" idx="12"/>
          </p:nvPr>
        </p:nvSpPr>
        <p:spPr/>
        <p:txBody>
          <a:bodyPr/>
          <a:lstStyle/>
          <a:p>
            <a:pPr>
              <a:defRPr/>
            </a:pPr>
            <a:fld id="{BFB9A8FE-50B5-4A6D-A030-4CE9FA15E0B4}" type="slidenum">
              <a:rPr lang="en-GB"/>
              <a:pPr>
                <a:defRPr/>
              </a:pPr>
              <a:t>10</a:t>
            </a:fld>
            <a:endParaRPr lang="en-GB"/>
          </a:p>
        </p:txBody>
      </p:sp>
      <p:sp>
        <p:nvSpPr>
          <p:cNvPr id="27650" name="AutoShape 2"/>
          <p:cNvSpPr>
            <a:spLocks noGrp="1" noChangeArrowheads="1"/>
          </p:cNvSpPr>
          <p:nvPr>
            <p:ph type="title"/>
          </p:nvPr>
        </p:nvSpPr>
        <p:spPr>
          <a:xfrm>
            <a:off x="2743200" y="2286000"/>
            <a:ext cx="3505200" cy="2057400"/>
          </a:xfrm>
          <a:prstGeom prst="diamond">
            <a:avLst/>
          </a:prstGeom>
          <a:solidFill>
            <a:schemeClr val="accent1"/>
          </a:solidFill>
          <a:ln>
            <a:solidFill>
              <a:schemeClr val="tx1"/>
            </a:solidFill>
          </a:ln>
        </p:spPr>
        <p:txBody>
          <a:bodyPr/>
          <a:lstStyle/>
          <a:p>
            <a:pPr eaLnBrk="1" hangingPunct="1">
              <a:defRPr/>
            </a:pPr>
            <a:r>
              <a:rPr lang="en-US" sz="4000" dirty="0" smtClean="0"/>
              <a:t>3 – 6 </a:t>
            </a:r>
            <a:r>
              <a:rPr lang="en-US" sz="4000" dirty="0" err="1" smtClean="0"/>
              <a:t>bulan</a:t>
            </a:r>
            <a:endParaRPr lang="en-GB" sz="4000" dirty="0" smtClean="0"/>
          </a:p>
        </p:txBody>
      </p:sp>
      <p:sp>
        <p:nvSpPr>
          <p:cNvPr id="11270" name="Rectangle 3"/>
          <p:cNvSpPr>
            <a:spLocks noChangeArrowheads="1"/>
          </p:cNvSpPr>
          <p:nvPr/>
        </p:nvSpPr>
        <p:spPr bwMode="auto">
          <a:xfrm>
            <a:off x="228600" y="228600"/>
            <a:ext cx="3352800" cy="2438400"/>
          </a:xfrm>
          <a:prstGeom prst="rect">
            <a:avLst/>
          </a:prstGeom>
          <a:solidFill>
            <a:schemeClr val="accent1"/>
          </a:solidFill>
          <a:ln w="9525">
            <a:solidFill>
              <a:schemeClr val="tx1"/>
            </a:solidFill>
            <a:miter lim="800000"/>
            <a:headEnd/>
            <a:tailEnd/>
          </a:ln>
        </p:spPr>
        <p:txBody>
          <a:bodyPr wrap="none" anchor="ctr"/>
          <a:lstStyle/>
          <a:p>
            <a:pPr algn="ctr"/>
            <a:r>
              <a:rPr lang="en-US" sz="2800" u="sng"/>
              <a:t>Personal sosial</a:t>
            </a:r>
          </a:p>
          <a:p>
            <a:pPr algn="ctr"/>
            <a:endParaRPr lang="en-US" sz="2800" u="sng"/>
          </a:p>
          <a:p>
            <a:pPr algn="ctr">
              <a:buFontTx/>
              <a:buChar char="•"/>
            </a:pPr>
            <a:r>
              <a:rPr lang="en-US" sz="2400"/>
              <a:t>Mengarahkan mata </a:t>
            </a:r>
          </a:p>
          <a:p>
            <a:pPr algn="ctr">
              <a:buFontTx/>
              <a:buChar char="•"/>
            </a:pPr>
            <a:r>
              <a:rPr lang="en-US" sz="2400"/>
              <a:t>Memperluas pandangan</a:t>
            </a:r>
          </a:p>
          <a:p>
            <a:pPr algn="ctr">
              <a:buFontTx/>
              <a:buChar char="•"/>
            </a:pPr>
            <a:r>
              <a:rPr lang="en-US" sz="2400"/>
              <a:t>Tersenyum melihat gb</a:t>
            </a:r>
            <a:endParaRPr lang="en-GB" sz="2400"/>
          </a:p>
        </p:txBody>
      </p:sp>
      <p:sp>
        <p:nvSpPr>
          <p:cNvPr id="11271" name="Rectangle 4"/>
          <p:cNvSpPr>
            <a:spLocks noChangeArrowheads="1"/>
          </p:cNvSpPr>
          <p:nvPr/>
        </p:nvSpPr>
        <p:spPr bwMode="auto">
          <a:xfrm>
            <a:off x="5410200" y="304800"/>
            <a:ext cx="3505200" cy="2438400"/>
          </a:xfrm>
          <a:prstGeom prst="rect">
            <a:avLst/>
          </a:prstGeom>
          <a:solidFill>
            <a:schemeClr val="accent1"/>
          </a:solidFill>
          <a:ln w="9525">
            <a:solidFill>
              <a:schemeClr val="tx1"/>
            </a:solidFill>
            <a:miter lim="800000"/>
            <a:headEnd/>
            <a:tailEnd/>
          </a:ln>
        </p:spPr>
        <p:txBody>
          <a:bodyPr wrap="none" anchor="ctr"/>
          <a:lstStyle/>
          <a:p>
            <a:pPr algn="ctr"/>
            <a:r>
              <a:rPr lang="en-US" sz="2800" u="sng"/>
              <a:t>Motorik Halus</a:t>
            </a:r>
          </a:p>
          <a:p>
            <a:pPr algn="ctr"/>
            <a:endParaRPr lang="en-US" sz="2800" u="sng"/>
          </a:p>
          <a:p>
            <a:pPr algn="ctr">
              <a:buFontTx/>
              <a:buChar char="•"/>
            </a:pPr>
            <a:r>
              <a:rPr lang="en-US" sz="2400"/>
              <a:t>Menggenggam pensil</a:t>
            </a:r>
          </a:p>
          <a:p>
            <a:pPr algn="ctr">
              <a:buFontTx/>
              <a:buChar char="•"/>
            </a:pPr>
            <a:r>
              <a:rPr lang="en-US" sz="2400"/>
              <a:t>Meraih benda </a:t>
            </a:r>
          </a:p>
          <a:p>
            <a:pPr algn="ctr">
              <a:buFontTx/>
              <a:buChar char="•"/>
            </a:pPr>
            <a:r>
              <a:rPr lang="en-US" sz="2400"/>
              <a:t>Memegang tangan sdr</a:t>
            </a:r>
            <a:endParaRPr lang="en-GB" sz="2400"/>
          </a:p>
        </p:txBody>
      </p:sp>
      <p:sp>
        <p:nvSpPr>
          <p:cNvPr id="11272" name="Rectangle 5"/>
          <p:cNvSpPr>
            <a:spLocks noChangeArrowheads="1"/>
          </p:cNvSpPr>
          <p:nvPr/>
        </p:nvSpPr>
        <p:spPr bwMode="auto">
          <a:xfrm>
            <a:off x="228600" y="3886200"/>
            <a:ext cx="3352800" cy="2743200"/>
          </a:xfrm>
          <a:prstGeom prst="rect">
            <a:avLst/>
          </a:prstGeom>
          <a:solidFill>
            <a:schemeClr val="accent1"/>
          </a:solidFill>
          <a:ln w="9525">
            <a:solidFill>
              <a:schemeClr val="tx1"/>
            </a:solidFill>
            <a:miter lim="800000"/>
            <a:headEnd/>
            <a:tailEnd/>
          </a:ln>
        </p:spPr>
        <p:txBody>
          <a:bodyPr wrap="none" anchor="ctr"/>
          <a:lstStyle/>
          <a:p>
            <a:pPr algn="ctr"/>
            <a:r>
              <a:rPr lang="en-US" sz="2800" u="sng"/>
              <a:t>Bahasa</a:t>
            </a:r>
          </a:p>
          <a:p>
            <a:pPr algn="ctr"/>
            <a:endParaRPr lang="en-US" sz="2800" u="sng"/>
          </a:p>
          <a:p>
            <a:pPr algn="ctr">
              <a:buFontTx/>
              <a:buChar char="•"/>
            </a:pPr>
            <a:r>
              <a:rPr lang="en-US" sz="2400"/>
              <a:t>Mengeluarkan suara </a:t>
            </a:r>
          </a:p>
          <a:p>
            <a:pPr algn="ctr"/>
            <a:r>
              <a:rPr lang="en-US" sz="2400"/>
              <a:t>gembira (memekik)</a:t>
            </a:r>
          </a:p>
          <a:p>
            <a:pPr algn="ctr">
              <a:buFontTx/>
              <a:buChar char="•"/>
            </a:pPr>
            <a:r>
              <a:rPr lang="en-US" sz="2400"/>
              <a:t>Mencari sumber suara</a:t>
            </a:r>
          </a:p>
          <a:p>
            <a:pPr algn="ctr"/>
            <a:endParaRPr lang="en-US" sz="2800" u="sng"/>
          </a:p>
          <a:p>
            <a:pPr algn="ctr"/>
            <a:endParaRPr lang="en-GB" sz="2400"/>
          </a:p>
        </p:txBody>
      </p:sp>
      <p:sp>
        <p:nvSpPr>
          <p:cNvPr id="11273" name="Rectangle 6"/>
          <p:cNvSpPr>
            <a:spLocks noChangeArrowheads="1"/>
          </p:cNvSpPr>
          <p:nvPr/>
        </p:nvSpPr>
        <p:spPr bwMode="auto">
          <a:xfrm>
            <a:off x="5257800" y="3962400"/>
            <a:ext cx="3657600" cy="2514600"/>
          </a:xfrm>
          <a:prstGeom prst="rect">
            <a:avLst/>
          </a:prstGeom>
          <a:solidFill>
            <a:schemeClr val="accent1"/>
          </a:solidFill>
          <a:ln w="9525">
            <a:solidFill>
              <a:schemeClr val="tx1"/>
            </a:solidFill>
            <a:miter lim="800000"/>
            <a:headEnd/>
            <a:tailEnd/>
          </a:ln>
        </p:spPr>
        <p:txBody>
          <a:bodyPr wrap="none" anchor="ctr"/>
          <a:lstStyle/>
          <a:p>
            <a:pPr algn="ctr"/>
            <a:r>
              <a:rPr lang="en-US" sz="2800" u="sng"/>
              <a:t>Motorik Kasar</a:t>
            </a:r>
          </a:p>
          <a:p>
            <a:pPr algn="ctr"/>
            <a:endParaRPr lang="en-US" sz="2800" u="sng"/>
          </a:p>
          <a:p>
            <a:pPr algn="ctr">
              <a:buFontTx/>
              <a:buChar char="•"/>
            </a:pPr>
            <a:r>
              <a:rPr lang="en-US" sz="2400"/>
              <a:t>Berbalik telungkup ke</a:t>
            </a:r>
          </a:p>
          <a:p>
            <a:pPr algn="ctr"/>
            <a:r>
              <a:rPr lang="en-US" sz="2400"/>
              <a:t>telentang</a:t>
            </a:r>
          </a:p>
          <a:p>
            <a:pPr algn="ctr">
              <a:buFontTx/>
              <a:buChar char="•"/>
            </a:pPr>
            <a:r>
              <a:rPr lang="en-US" sz="2400"/>
              <a:t>Mengangkat kepala 90</a:t>
            </a:r>
          </a:p>
          <a:p>
            <a:pPr algn="ctr">
              <a:buFontTx/>
              <a:buChar char="•"/>
            </a:pPr>
            <a:r>
              <a:rPr lang="en-US" sz="2400"/>
              <a:t>Mempertahankan kepala </a:t>
            </a:r>
          </a:p>
          <a:p>
            <a:pPr algn="ctr"/>
            <a:r>
              <a:rPr lang="en-US" sz="2400"/>
              <a:t>tetap tegak </a:t>
            </a:r>
            <a:endParaRPr lang="en-GB" sz="2400" baseline="30000"/>
          </a:p>
        </p:txBody>
      </p:sp>
    </p:spTree>
    <p:extLst>
      <p:ext uri="{BB962C8B-B14F-4D97-AF65-F5344CB8AC3E}">
        <p14:creationId xmlns:p14="http://schemas.microsoft.com/office/powerpoint/2010/main" val="788295155"/>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quarter" idx="10"/>
          </p:nvPr>
        </p:nvSpPr>
        <p:spPr/>
        <p:txBody>
          <a:bodyPr/>
          <a:lstStyle/>
          <a:p>
            <a:pPr>
              <a:defRPr/>
            </a:pPr>
            <a:r>
              <a:rPr lang="en-GB"/>
              <a:t>10/12/2008</a:t>
            </a:r>
          </a:p>
        </p:txBody>
      </p:sp>
      <p:sp>
        <p:nvSpPr>
          <p:cNvPr id="8" name="Footer Placeholder 4"/>
          <p:cNvSpPr>
            <a:spLocks noGrp="1"/>
          </p:cNvSpPr>
          <p:nvPr>
            <p:ph type="ftr" sz="quarter" idx="11"/>
          </p:nvPr>
        </p:nvSpPr>
        <p:spPr/>
        <p:txBody>
          <a:bodyPr/>
          <a:lstStyle/>
          <a:p>
            <a:pPr>
              <a:defRPr/>
            </a:pPr>
            <a:r>
              <a:rPr lang="id-ID" dirty="0"/>
              <a:t>Rosmawaty</a:t>
            </a:r>
            <a:endParaRPr lang="en-GB" dirty="0"/>
          </a:p>
        </p:txBody>
      </p:sp>
      <p:sp>
        <p:nvSpPr>
          <p:cNvPr id="9" name="Slide Number Placeholder 5"/>
          <p:cNvSpPr>
            <a:spLocks noGrp="1"/>
          </p:cNvSpPr>
          <p:nvPr>
            <p:ph type="sldNum" sz="quarter" idx="12"/>
          </p:nvPr>
        </p:nvSpPr>
        <p:spPr/>
        <p:txBody>
          <a:bodyPr/>
          <a:lstStyle/>
          <a:p>
            <a:pPr>
              <a:defRPr/>
            </a:pPr>
            <a:fld id="{0C081CCA-3829-47E3-ACF9-5BA427799E96}" type="slidenum">
              <a:rPr lang="en-GB"/>
              <a:pPr>
                <a:defRPr/>
              </a:pPr>
              <a:t>11</a:t>
            </a:fld>
            <a:endParaRPr lang="en-GB"/>
          </a:p>
        </p:txBody>
      </p:sp>
      <p:sp>
        <p:nvSpPr>
          <p:cNvPr id="28674" name="AutoShape 2"/>
          <p:cNvSpPr>
            <a:spLocks noGrp="1" noChangeArrowheads="1"/>
          </p:cNvSpPr>
          <p:nvPr>
            <p:ph type="title"/>
          </p:nvPr>
        </p:nvSpPr>
        <p:spPr>
          <a:xfrm>
            <a:off x="2743200" y="2286000"/>
            <a:ext cx="3505200" cy="2057400"/>
          </a:xfrm>
          <a:prstGeom prst="diamond">
            <a:avLst/>
          </a:prstGeom>
          <a:solidFill>
            <a:schemeClr val="accent1"/>
          </a:solidFill>
          <a:ln>
            <a:solidFill>
              <a:schemeClr val="tx1"/>
            </a:solidFill>
          </a:ln>
        </p:spPr>
        <p:txBody>
          <a:bodyPr/>
          <a:lstStyle/>
          <a:p>
            <a:pPr eaLnBrk="1" hangingPunct="1">
              <a:defRPr/>
            </a:pPr>
            <a:r>
              <a:rPr lang="en-US" sz="4000" dirty="0" smtClean="0"/>
              <a:t>6 – 9 </a:t>
            </a:r>
            <a:r>
              <a:rPr lang="en-US" sz="4000" dirty="0" err="1" smtClean="0"/>
              <a:t>bulan</a:t>
            </a:r>
            <a:endParaRPr lang="en-GB" sz="4000" dirty="0" smtClean="0"/>
          </a:p>
        </p:txBody>
      </p:sp>
      <p:sp>
        <p:nvSpPr>
          <p:cNvPr id="12294" name="Rectangle 3"/>
          <p:cNvSpPr>
            <a:spLocks noChangeArrowheads="1"/>
          </p:cNvSpPr>
          <p:nvPr/>
        </p:nvSpPr>
        <p:spPr bwMode="auto">
          <a:xfrm>
            <a:off x="228600" y="228600"/>
            <a:ext cx="3429000" cy="2438400"/>
          </a:xfrm>
          <a:prstGeom prst="rect">
            <a:avLst/>
          </a:prstGeom>
          <a:solidFill>
            <a:schemeClr val="accent1"/>
          </a:solidFill>
          <a:ln w="9525">
            <a:solidFill>
              <a:schemeClr val="tx1"/>
            </a:solidFill>
            <a:miter lim="800000"/>
            <a:headEnd/>
            <a:tailEnd/>
          </a:ln>
        </p:spPr>
        <p:txBody>
          <a:bodyPr wrap="none" anchor="ctr"/>
          <a:lstStyle/>
          <a:p>
            <a:pPr algn="ctr"/>
            <a:r>
              <a:rPr lang="en-US" sz="2800" u="sng" dirty="0"/>
              <a:t>Personal </a:t>
            </a:r>
            <a:r>
              <a:rPr lang="en-US" sz="2800" u="sng" dirty="0" err="1"/>
              <a:t>sosial</a:t>
            </a:r>
            <a:endParaRPr lang="en-US" sz="2800" u="sng" dirty="0"/>
          </a:p>
          <a:p>
            <a:pPr algn="ctr">
              <a:buFontTx/>
              <a:buChar char="•"/>
            </a:pPr>
            <a:r>
              <a:rPr lang="en-US" sz="2400" dirty="0" err="1"/>
              <a:t>Meraih</a:t>
            </a:r>
            <a:r>
              <a:rPr lang="en-US" sz="2400" dirty="0"/>
              <a:t>/ </a:t>
            </a:r>
            <a:r>
              <a:rPr lang="en-US" sz="2400" dirty="0" err="1"/>
              <a:t>medekati</a:t>
            </a:r>
            <a:endParaRPr lang="en-US" sz="2400" dirty="0"/>
          </a:p>
          <a:p>
            <a:pPr algn="ctr">
              <a:buFontTx/>
              <a:buChar char="•"/>
            </a:pPr>
            <a:r>
              <a:rPr lang="en-US" sz="2400" dirty="0" err="1"/>
              <a:t>Mencari</a:t>
            </a:r>
            <a:r>
              <a:rPr lang="en-US" sz="2400" dirty="0"/>
              <a:t> </a:t>
            </a:r>
            <a:r>
              <a:rPr lang="en-US" sz="2400" dirty="0" err="1"/>
              <a:t>mainan</a:t>
            </a:r>
            <a:endParaRPr lang="en-US" sz="2400" dirty="0"/>
          </a:p>
          <a:p>
            <a:pPr algn="ctr">
              <a:buFontTx/>
              <a:buChar char="•"/>
            </a:pPr>
            <a:r>
              <a:rPr lang="en-US" sz="2400" dirty="0"/>
              <a:t>Main </a:t>
            </a:r>
            <a:r>
              <a:rPr lang="en-US" sz="2400" dirty="0" err="1"/>
              <a:t>tepuk</a:t>
            </a:r>
            <a:r>
              <a:rPr lang="en-US" sz="2400" dirty="0"/>
              <a:t> </a:t>
            </a:r>
            <a:r>
              <a:rPr lang="en-US" sz="2400" dirty="0" err="1" smtClean="0"/>
              <a:t>tgn</a:t>
            </a:r>
            <a:r>
              <a:rPr lang="en-US" sz="2400" dirty="0" smtClean="0"/>
              <a:t>/</a:t>
            </a:r>
            <a:r>
              <a:rPr lang="en-US" sz="2400" dirty="0" err="1" smtClean="0"/>
              <a:t>cilukba</a:t>
            </a:r>
            <a:endParaRPr lang="en-US" sz="2400" dirty="0"/>
          </a:p>
          <a:p>
            <a:pPr algn="ctr">
              <a:buFontTx/>
              <a:buChar char="•"/>
            </a:pPr>
            <a:r>
              <a:rPr lang="en-US" sz="2400" dirty="0" err="1"/>
              <a:t>Makan</a:t>
            </a:r>
            <a:r>
              <a:rPr lang="en-US" sz="2400" dirty="0"/>
              <a:t> </a:t>
            </a:r>
            <a:r>
              <a:rPr lang="en-US" sz="2400" dirty="0" err="1"/>
              <a:t>kue</a:t>
            </a:r>
            <a:r>
              <a:rPr lang="en-US" sz="2400" dirty="0"/>
              <a:t> </a:t>
            </a:r>
            <a:r>
              <a:rPr lang="en-US" sz="2400" dirty="0" err="1"/>
              <a:t>sendiri</a:t>
            </a:r>
            <a:endParaRPr lang="en-GB" sz="2400" dirty="0"/>
          </a:p>
        </p:txBody>
      </p:sp>
      <p:sp>
        <p:nvSpPr>
          <p:cNvPr id="12295" name="Rectangle 4"/>
          <p:cNvSpPr>
            <a:spLocks noChangeArrowheads="1"/>
          </p:cNvSpPr>
          <p:nvPr/>
        </p:nvSpPr>
        <p:spPr bwMode="auto">
          <a:xfrm>
            <a:off x="5410200" y="304800"/>
            <a:ext cx="3505200" cy="2438400"/>
          </a:xfrm>
          <a:prstGeom prst="rect">
            <a:avLst/>
          </a:prstGeom>
          <a:solidFill>
            <a:schemeClr val="accent1"/>
          </a:solidFill>
          <a:ln w="9525">
            <a:solidFill>
              <a:schemeClr val="tx1"/>
            </a:solidFill>
            <a:miter lim="800000"/>
            <a:headEnd/>
            <a:tailEnd/>
          </a:ln>
        </p:spPr>
        <p:txBody>
          <a:bodyPr wrap="none" anchor="ctr"/>
          <a:lstStyle/>
          <a:p>
            <a:pPr algn="ctr"/>
            <a:r>
              <a:rPr lang="en-US" sz="2800" u="sng"/>
              <a:t>Motorik Halus</a:t>
            </a:r>
          </a:p>
          <a:p>
            <a:pPr algn="ctr">
              <a:buFontTx/>
              <a:buChar char="•"/>
            </a:pPr>
            <a:r>
              <a:rPr lang="en-US" sz="2400"/>
              <a:t>Memindahkan mainan </a:t>
            </a:r>
          </a:p>
          <a:p>
            <a:pPr algn="ctr"/>
            <a:r>
              <a:rPr lang="en-US" sz="2400"/>
              <a:t>dari satu tangan ke tgn </a:t>
            </a:r>
          </a:p>
          <a:p>
            <a:pPr algn="ctr">
              <a:buFontTx/>
              <a:buChar char="•"/>
            </a:pPr>
            <a:r>
              <a:rPr lang="en-US" sz="2400"/>
              <a:t>Memegang 2 benda di</a:t>
            </a:r>
          </a:p>
          <a:p>
            <a:pPr algn="ctr"/>
            <a:r>
              <a:rPr lang="en-US" sz="2400"/>
              <a:t>tangan yang berlainan</a:t>
            </a:r>
          </a:p>
          <a:p>
            <a:pPr algn="ctr">
              <a:buFontTx/>
              <a:buChar char="•"/>
            </a:pPr>
            <a:r>
              <a:rPr lang="en-US" sz="2400"/>
              <a:t>Meraup benda</a:t>
            </a:r>
            <a:endParaRPr lang="en-GB" sz="2400"/>
          </a:p>
        </p:txBody>
      </p:sp>
      <p:sp>
        <p:nvSpPr>
          <p:cNvPr id="12296" name="Rectangle 5"/>
          <p:cNvSpPr>
            <a:spLocks noChangeArrowheads="1"/>
          </p:cNvSpPr>
          <p:nvPr/>
        </p:nvSpPr>
        <p:spPr bwMode="auto">
          <a:xfrm>
            <a:off x="228600" y="3886200"/>
            <a:ext cx="3352800" cy="2743200"/>
          </a:xfrm>
          <a:prstGeom prst="rect">
            <a:avLst/>
          </a:prstGeom>
          <a:solidFill>
            <a:schemeClr val="accent1"/>
          </a:solidFill>
          <a:ln w="9525">
            <a:solidFill>
              <a:schemeClr val="tx1"/>
            </a:solidFill>
            <a:miter lim="800000"/>
            <a:headEnd/>
            <a:tailEnd/>
          </a:ln>
        </p:spPr>
        <p:txBody>
          <a:bodyPr wrap="none" anchor="ctr"/>
          <a:lstStyle/>
          <a:p>
            <a:pPr algn="ctr"/>
            <a:r>
              <a:rPr lang="en-US" sz="2800" u="sng"/>
              <a:t>Bahasa</a:t>
            </a:r>
          </a:p>
          <a:p>
            <a:pPr algn="ctr"/>
            <a:endParaRPr lang="en-US" sz="2800" u="sng"/>
          </a:p>
          <a:p>
            <a:pPr algn="ctr">
              <a:buFontTx/>
              <a:buChar char="•"/>
            </a:pPr>
            <a:r>
              <a:rPr lang="en-US" sz="2400"/>
              <a:t>Bersuara tanpa arti</a:t>
            </a:r>
          </a:p>
          <a:p>
            <a:pPr algn="ctr">
              <a:buFontTx/>
              <a:buChar char="•"/>
            </a:pPr>
            <a:r>
              <a:rPr lang="en-US" sz="2400"/>
              <a:t>Meniru bunyi suara</a:t>
            </a:r>
          </a:p>
          <a:p>
            <a:pPr algn="ctr"/>
            <a:endParaRPr lang="en-US" sz="2800" u="sng"/>
          </a:p>
          <a:p>
            <a:pPr algn="ctr"/>
            <a:endParaRPr lang="en-GB" sz="2400"/>
          </a:p>
        </p:txBody>
      </p:sp>
      <p:sp>
        <p:nvSpPr>
          <p:cNvPr id="12297" name="Rectangle 6"/>
          <p:cNvSpPr>
            <a:spLocks noChangeArrowheads="1"/>
          </p:cNvSpPr>
          <p:nvPr/>
        </p:nvSpPr>
        <p:spPr bwMode="auto">
          <a:xfrm>
            <a:off x="5257800" y="3962400"/>
            <a:ext cx="3657600" cy="2514600"/>
          </a:xfrm>
          <a:prstGeom prst="rect">
            <a:avLst/>
          </a:prstGeom>
          <a:solidFill>
            <a:schemeClr val="accent1"/>
          </a:solidFill>
          <a:ln w="9525">
            <a:solidFill>
              <a:schemeClr val="tx1"/>
            </a:solidFill>
            <a:miter lim="800000"/>
            <a:headEnd/>
            <a:tailEnd/>
          </a:ln>
        </p:spPr>
        <p:txBody>
          <a:bodyPr wrap="none" anchor="ctr"/>
          <a:lstStyle/>
          <a:p>
            <a:pPr algn="ctr"/>
            <a:r>
              <a:rPr lang="en-US" sz="2800" u="sng"/>
              <a:t>Motorik Kasar</a:t>
            </a:r>
          </a:p>
          <a:p>
            <a:pPr algn="ctr"/>
            <a:endParaRPr lang="en-US" sz="2800" u="sng"/>
          </a:p>
          <a:p>
            <a:pPr algn="ctr">
              <a:buFontTx/>
              <a:buChar char="•"/>
            </a:pPr>
            <a:r>
              <a:rPr lang="en-US" sz="2400"/>
              <a:t>Duduk sendiri (tripoid)</a:t>
            </a:r>
          </a:p>
          <a:p>
            <a:pPr algn="ctr">
              <a:buFontTx/>
              <a:buChar char="•"/>
            </a:pPr>
            <a:r>
              <a:rPr lang="en-US" sz="2400"/>
              <a:t>Belajar berdiri</a:t>
            </a:r>
          </a:p>
          <a:p>
            <a:pPr algn="ctr">
              <a:buFontTx/>
              <a:buChar char="•"/>
            </a:pPr>
            <a:r>
              <a:rPr lang="en-US" sz="2400"/>
              <a:t>Merangkak  </a:t>
            </a:r>
            <a:endParaRPr lang="en-GB" sz="2400" baseline="30000"/>
          </a:p>
        </p:txBody>
      </p:sp>
    </p:spTree>
    <p:extLst>
      <p:ext uri="{BB962C8B-B14F-4D97-AF65-F5344CB8AC3E}">
        <p14:creationId xmlns:p14="http://schemas.microsoft.com/office/powerpoint/2010/main" val="2034434041"/>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quarter" idx="10"/>
          </p:nvPr>
        </p:nvSpPr>
        <p:spPr/>
        <p:txBody>
          <a:bodyPr/>
          <a:lstStyle/>
          <a:p>
            <a:pPr>
              <a:defRPr/>
            </a:pPr>
            <a:r>
              <a:rPr lang="en-GB"/>
              <a:t>10/12/2008</a:t>
            </a:r>
          </a:p>
        </p:txBody>
      </p:sp>
      <p:sp>
        <p:nvSpPr>
          <p:cNvPr id="8" name="Footer Placeholder 4"/>
          <p:cNvSpPr>
            <a:spLocks noGrp="1"/>
          </p:cNvSpPr>
          <p:nvPr>
            <p:ph type="ftr" sz="quarter" idx="11"/>
          </p:nvPr>
        </p:nvSpPr>
        <p:spPr/>
        <p:txBody>
          <a:bodyPr/>
          <a:lstStyle/>
          <a:p>
            <a:pPr>
              <a:defRPr/>
            </a:pPr>
            <a:r>
              <a:rPr lang="id-ID" dirty="0"/>
              <a:t>Rosmawaty</a:t>
            </a:r>
            <a:endParaRPr lang="en-GB" dirty="0"/>
          </a:p>
        </p:txBody>
      </p:sp>
      <p:sp>
        <p:nvSpPr>
          <p:cNvPr id="9" name="Slide Number Placeholder 5"/>
          <p:cNvSpPr>
            <a:spLocks noGrp="1"/>
          </p:cNvSpPr>
          <p:nvPr>
            <p:ph type="sldNum" sz="quarter" idx="12"/>
          </p:nvPr>
        </p:nvSpPr>
        <p:spPr/>
        <p:txBody>
          <a:bodyPr/>
          <a:lstStyle/>
          <a:p>
            <a:pPr>
              <a:defRPr/>
            </a:pPr>
            <a:fld id="{A45FD7D9-A101-458B-B402-789A9FF56269}" type="slidenum">
              <a:rPr lang="en-GB"/>
              <a:pPr>
                <a:defRPr/>
              </a:pPr>
              <a:t>12</a:t>
            </a:fld>
            <a:endParaRPr lang="en-GB"/>
          </a:p>
        </p:txBody>
      </p:sp>
      <p:sp>
        <p:nvSpPr>
          <p:cNvPr id="29698" name="AutoShape 2"/>
          <p:cNvSpPr>
            <a:spLocks noGrp="1" noChangeArrowheads="1"/>
          </p:cNvSpPr>
          <p:nvPr>
            <p:ph type="title"/>
          </p:nvPr>
        </p:nvSpPr>
        <p:spPr>
          <a:xfrm>
            <a:off x="2743200" y="2286000"/>
            <a:ext cx="3505200" cy="2057400"/>
          </a:xfrm>
          <a:prstGeom prst="diamond">
            <a:avLst/>
          </a:prstGeom>
          <a:solidFill>
            <a:schemeClr val="accent1"/>
          </a:solidFill>
          <a:ln>
            <a:solidFill>
              <a:schemeClr val="tx1"/>
            </a:solidFill>
          </a:ln>
        </p:spPr>
        <p:txBody>
          <a:bodyPr/>
          <a:lstStyle/>
          <a:p>
            <a:pPr eaLnBrk="1" hangingPunct="1">
              <a:defRPr/>
            </a:pPr>
            <a:r>
              <a:rPr lang="en-US" sz="4000" dirty="0" smtClean="0"/>
              <a:t>9 – 12 </a:t>
            </a:r>
            <a:r>
              <a:rPr lang="en-US" sz="4000" dirty="0" err="1" smtClean="0"/>
              <a:t>bulan</a:t>
            </a:r>
            <a:endParaRPr lang="en-GB" sz="4000" dirty="0" smtClean="0"/>
          </a:p>
        </p:txBody>
      </p:sp>
      <p:sp>
        <p:nvSpPr>
          <p:cNvPr id="13318" name="Rectangle 3"/>
          <p:cNvSpPr>
            <a:spLocks noChangeArrowheads="1"/>
          </p:cNvSpPr>
          <p:nvPr/>
        </p:nvSpPr>
        <p:spPr bwMode="auto">
          <a:xfrm>
            <a:off x="228600" y="228600"/>
            <a:ext cx="3429000" cy="2438400"/>
          </a:xfrm>
          <a:prstGeom prst="rect">
            <a:avLst/>
          </a:prstGeom>
          <a:solidFill>
            <a:schemeClr val="accent1"/>
          </a:solidFill>
          <a:ln w="9525">
            <a:solidFill>
              <a:schemeClr val="tx1"/>
            </a:solidFill>
            <a:miter lim="800000"/>
            <a:headEnd/>
            <a:tailEnd/>
          </a:ln>
        </p:spPr>
        <p:txBody>
          <a:bodyPr wrap="none" anchor="ctr"/>
          <a:lstStyle/>
          <a:p>
            <a:pPr algn="ctr"/>
            <a:r>
              <a:rPr lang="en-US" sz="2800" u="sng"/>
              <a:t>Personal sosial</a:t>
            </a:r>
          </a:p>
          <a:p>
            <a:pPr algn="ctr">
              <a:buFontTx/>
              <a:buChar char="•"/>
            </a:pPr>
            <a:r>
              <a:rPr lang="en-US" sz="2400"/>
              <a:t>Ingin tahu, menyentuh </a:t>
            </a:r>
          </a:p>
          <a:p>
            <a:pPr algn="ctr"/>
            <a:r>
              <a:rPr lang="en-US" sz="2400"/>
              <a:t>apa saja di sekitarnya</a:t>
            </a:r>
          </a:p>
          <a:p>
            <a:pPr algn="ctr">
              <a:buFontTx/>
              <a:buChar char="•"/>
            </a:pPr>
            <a:r>
              <a:rPr lang="en-US" sz="2400"/>
              <a:t>Senang main ciluk ba</a:t>
            </a:r>
          </a:p>
          <a:p>
            <a:pPr algn="ctr">
              <a:buFontTx/>
              <a:buChar char="•"/>
            </a:pPr>
            <a:r>
              <a:rPr lang="en-US" sz="2400"/>
              <a:t>Takut orang asing</a:t>
            </a:r>
            <a:endParaRPr lang="en-GB" sz="2400"/>
          </a:p>
        </p:txBody>
      </p:sp>
      <p:sp>
        <p:nvSpPr>
          <p:cNvPr id="13319" name="Rectangle 4"/>
          <p:cNvSpPr>
            <a:spLocks noChangeArrowheads="1"/>
          </p:cNvSpPr>
          <p:nvPr/>
        </p:nvSpPr>
        <p:spPr bwMode="auto">
          <a:xfrm>
            <a:off x="5410200" y="304800"/>
            <a:ext cx="3505200" cy="2438400"/>
          </a:xfrm>
          <a:prstGeom prst="rect">
            <a:avLst/>
          </a:prstGeom>
          <a:solidFill>
            <a:schemeClr val="accent1"/>
          </a:solidFill>
          <a:ln w="9525">
            <a:solidFill>
              <a:schemeClr val="tx1"/>
            </a:solidFill>
            <a:miter lim="800000"/>
            <a:headEnd/>
            <a:tailEnd/>
          </a:ln>
        </p:spPr>
        <p:txBody>
          <a:bodyPr wrap="none" anchor="ctr"/>
          <a:lstStyle/>
          <a:p>
            <a:pPr algn="ctr"/>
            <a:r>
              <a:rPr lang="en-US" sz="2800" u="sng"/>
              <a:t>Motorik Halus</a:t>
            </a:r>
          </a:p>
          <a:p>
            <a:pPr algn="ctr">
              <a:buFontTx/>
              <a:buChar char="•"/>
            </a:pPr>
            <a:r>
              <a:rPr lang="en-US" sz="2400"/>
              <a:t>Mengulurkan lengan/bdn</a:t>
            </a:r>
          </a:p>
          <a:p>
            <a:pPr algn="ctr"/>
            <a:r>
              <a:rPr lang="en-US" sz="2400"/>
              <a:t>untuk meraih</a:t>
            </a:r>
          </a:p>
          <a:p>
            <a:pPr algn="ctr">
              <a:buFontTx/>
              <a:buChar char="•"/>
            </a:pPr>
            <a:r>
              <a:rPr lang="en-US" sz="2400"/>
              <a:t>Menggenggam erat pensil</a:t>
            </a:r>
          </a:p>
          <a:p>
            <a:pPr algn="ctr">
              <a:buFontTx/>
              <a:buChar char="•"/>
            </a:pPr>
            <a:r>
              <a:rPr lang="en-US" sz="2400"/>
              <a:t>Memasukkan benda </a:t>
            </a:r>
          </a:p>
          <a:p>
            <a:pPr algn="ctr"/>
            <a:r>
              <a:rPr lang="en-US" sz="2400"/>
              <a:t>ke mulut</a:t>
            </a:r>
            <a:endParaRPr lang="en-GB" sz="2400"/>
          </a:p>
        </p:txBody>
      </p:sp>
      <p:sp>
        <p:nvSpPr>
          <p:cNvPr id="13320" name="Rectangle 5"/>
          <p:cNvSpPr>
            <a:spLocks noChangeArrowheads="1"/>
          </p:cNvSpPr>
          <p:nvPr/>
        </p:nvSpPr>
        <p:spPr bwMode="auto">
          <a:xfrm>
            <a:off x="228600" y="3886200"/>
            <a:ext cx="3352800" cy="2743200"/>
          </a:xfrm>
          <a:prstGeom prst="rect">
            <a:avLst/>
          </a:prstGeom>
          <a:solidFill>
            <a:schemeClr val="accent1"/>
          </a:solidFill>
          <a:ln w="9525">
            <a:solidFill>
              <a:schemeClr val="tx1"/>
            </a:solidFill>
            <a:miter lim="800000"/>
            <a:headEnd/>
            <a:tailEnd/>
          </a:ln>
        </p:spPr>
        <p:txBody>
          <a:bodyPr wrap="none" anchor="ctr"/>
          <a:lstStyle/>
          <a:p>
            <a:pPr algn="ctr"/>
            <a:endParaRPr lang="en-US" sz="2800" u="sng"/>
          </a:p>
          <a:p>
            <a:pPr algn="ctr"/>
            <a:r>
              <a:rPr lang="en-US" sz="2800" u="sng"/>
              <a:t>Bahasa</a:t>
            </a:r>
          </a:p>
          <a:p>
            <a:pPr algn="ctr"/>
            <a:endParaRPr lang="en-US" sz="2800" u="sng"/>
          </a:p>
          <a:p>
            <a:pPr algn="ctr">
              <a:buFontTx/>
              <a:buChar char="•"/>
            </a:pPr>
            <a:r>
              <a:rPr lang="en-US" sz="2400"/>
              <a:t>Meniru bunyi</a:t>
            </a:r>
          </a:p>
          <a:p>
            <a:pPr algn="ctr">
              <a:buFontTx/>
              <a:buChar char="•"/>
            </a:pPr>
            <a:r>
              <a:rPr lang="en-US" sz="2400"/>
              <a:t>Menyebut 2 – 3 suku kt</a:t>
            </a:r>
          </a:p>
          <a:p>
            <a:pPr algn="ctr">
              <a:buFontTx/>
              <a:buChar char="•"/>
            </a:pPr>
            <a:r>
              <a:rPr lang="en-US" sz="2400"/>
              <a:t>Bereaksi thd suara </a:t>
            </a:r>
          </a:p>
          <a:p>
            <a:pPr algn="ctr"/>
            <a:r>
              <a:rPr lang="en-US" sz="2400"/>
              <a:t>Bisikan/ pelan</a:t>
            </a:r>
          </a:p>
          <a:p>
            <a:pPr algn="ctr"/>
            <a:endParaRPr lang="en-US" sz="2800" u="sng"/>
          </a:p>
          <a:p>
            <a:pPr algn="ctr"/>
            <a:endParaRPr lang="en-GB" sz="2400"/>
          </a:p>
        </p:txBody>
      </p:sp>
      <p:sp>
        <p:nvSpPr>
          <p:cNvPr id="13321" name="Rectangle 6"/>
          <p:cNvSpPr>
            <a:spLocks noChangeArrowheads="1"/>
          </p:cNvSpPr>
          <p:nvPr/>
        </p:nvSpPr>
        <p:spPr bwMode="auto">
          <a:xfrm>
            <a:off x="5257800" y="3962400"/>
            <a:ext cx="3657600" cy="2514600"/>
          </a:xfrm>
          <a:prstGeom prst="rect">
            <a:avLst/>
          </a:prstGeom>
          <a:solidFill>
            <a:schemeClr val="accent1"/>
          </a:solidFill>
          <a:ln w="9525">
            <a:solidFill>
              <a:schemeClr val="tx1"/>
            </a:solidFill>
            <a:miter lim="800000"/>
            <a:headEnd/>
            <a:tailEnd/>
          </a:ln>
        </p:spPr>
        <p:txBody>
          <a:bodyPr wrap="none" anchor="ctr"/>
          <a:lstStyle/>
          <a:p>
            <a:pPr algn="ctr"/>
            <a:r>
              <a:rPr lang="en-US" sz="2800" u="sng"/>
              <a:t>Motorik Kasar</a:t>
            </a:r>
          </a:p>
          <a:p>
            <a:pPr algn="ctr"/>
            <a:endParaRPr lang="en-US" sz="2800" u="sng"/>
          </a:p>
          <a:p>
            <a:pPr algn="ctr">
              <a:buFontTx/>
              <a:buChar char="•"/>
            </a:pPr>
            <a:r>
              <a:rPr lang="en-US" sz="2400"/>
              <a:t>Mengangkat badan ke </a:t>
            </a:r>
          </a:p>
          <a:p>
            <a:pPr algn="ctr"/>
            <a:r>
              <a:rPr lang="en-US" sz="2400"/>
              <a:t>posisi berdiri</a:t>
            </a:r>
          </a:p>
          <a:p>
            <a:pPr algn="ctr">
              <a:buFontTx/>
              <a:buChar char="•"/>
            </a:pPr>
            <a:r>
              <a:rPr lang="en-US" sz="2400"/>
              <a:t>Berdiri 30 detik</a:t>
            </a:r>
          </a:p>
          <a:p>
            <a:pPr algn="ctr">
              <a:buFontTx/>
              <a:buChar char="•"/>
            </a:pPr>
            <a:r>
              <a:rPr lang="en-US" sz="2400"/>
              <a:t>Berjalan dituntun  </a:t>
            </a:r>
            <a:endParaRPr lang="en-GB" sz="2400" baseline="30000"/>
          </a:p>
        </p:txBody>
      </p:sp>
    </p:spTree>
    <p:extLst>
      <p:ext uri="{BB962C8B-B14F-4D97-AF65-F5344CB8AC3E}">
        <p14:creationId xmlns:p14="http://schemas.microsoft.com/office/powerpoint/2010/main" val="3298409492"/>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8975"/>
            <a:ext cx="9372600" cy="1139825"/>
          </a:xfrm>
        </p:spPr>
        <p:txBody>
          <a:bodyPr/>
          <a:lstStyle/>
          <a:p>
            <a:pPr eaLnBrk="1" hangingPunct="1">
              <a:defRPr/>
            </a:pPr>
            <a:r>
              <a:rPr lang="id-ID" b="1" dirty="0" smtClean="0"/>
              <a:t>Aspek </a:t>
            </a:r>
            <a:r>
              <a:rPr lang="id-ID" b="1" dirty="0" smtClean="0"/>
              <a:t>perkembangan</a:t>
            </a:r>
            <a:r>
              <a:rPr lang="en-ID" b="1" dirty="0" smtClean="0"/>
              <a:t/>
            </a:r>
            <a:br>
              <a:rPr lang="en-ID" b="1" dirty="0" smtClean="0"/>
            </a:br>
            <a:r>
              <a:rPr lang="id-ID" b="1" dirty="0" smtClean="0"/>
              <a:t>dinilai</a:t>
            </a:r>
            <a:r>
              <a:rPr lang="id-ID" dirty="0" smtClean="0"/>
              <a:t/>
            </a:r>
            <a:br>
              <a:rPr lang="id-ID" dirty="0" smtClean="0"/>
            </a:br>
            <a:endParaRPr lang="id-ID" dirty="0" smtClean="0"/>
          </a:p>
        </p:txBody>
      </p:sp>
      <p:sp>
        <p:nvSpPr>
          <p:cNvPr id="3" name="Content Placeholder 2"/>
          <p:cNvSpPr>
            <a:spLocks noGrp="1"/>
          </p:cNvSpPr>
          <p:nvPr>
            <p:ph idx="1"/>
          </p:nvPr>
        </p:nvSpPr>
        <p:spPr>
          <a:xfrm>
            <a:off x="0" y="2484437"/>
            <a:ext cx="9144000" cy="4983163"/>
          </a:xfrm>
        </p:spPr>
        <p:txBody>
          <a:bodyPr/>
          <a:lstStyle/>
          <a:p>
            <a:pPr eaLnBrk="1" hangingPunct="1">
              <a:defRPr/>
            </a:pPr>
            <a:r>
              <a:rPr lang="id-ID" b="1" dirty="0" smtClean="0"/>
              <a:t>Personal sosial (perilaku sosial)</a:t>
            </a:r>
            <a:endParaRPr lang="id-ID" dirty="0" smtClean="0"/>
          </a:p>
          <a:p>
            <a:pPr eaLnBrk="1" hangingPunct="1">
              <a:buFont typeface="Wingdings" pitchFamily="2" charset="2"/>
              <a:buNone/>
              <a:defRPr/>
            </a:pPr>
            <a:r>
              <a:rPr lang="id-ID" b="1" dirty="0" smtClean="0"/>
              <a:t>	Aspek yang berhubungan dengan kemampuan mandiri, bersosialisasi dan berinteraksi dengan lingkungan.</a:t>
            </a:r>
            <a:endParaRPr lang="id-ID" dirty="0" smtClean="0"/>
          </a:p>
          <a:p>
            <a:pPr eaLnBrk="1" hangingPunct="1">
              <a:defRPr/>
            </a:pPr>
            <a:r>
              <a:rPr lang="id-ID" b="1" dirty="0" smtClean="0"/>
              <a:t>Fine motor adaptive (gerakan motorik halus)</a:t>
            </a:r>
            <a:endParaRPr lang="id-ID" dirty="0" smtClean="0"/>
          </a:p>
          <a:p>
            <a:pPr eaLnBrk="1" hangingPunct="1">
              <a:buFont typeface="Wingdings" pitchFamily="2" charset="2"/>
              <a:buNone/>
              <a:defRPr/>
            </a:pPr>
            <a:r>
              <a:rPr lang="id-ID" b="1" dirty="0" smtClean="0"/>
              <a:t>	Aspek yang berhubungan dengan kemampuan anak untuk mengamati sesuatu, melakukan gerakan yang melibatkan bagian-bagian tubuh tertentu dan dilakukan otot-otot kecil, tetapi memerlukan koordinasi yang cermat.</a:t>
            </a:r>
            <a:endParaRPr lang="id-ID" dirty="0" smtClean="0"/>
          </a:p>
          <a:p>
            <a:pPr eaLnBrk="1" hangingPunct="1">
              <a:defRPr/>
            </a:pPr>
            <a:endParaRPr lang="id-ID" dirty="0" smtClean="0"/>
          </a:p>
        </p:txBody>
      </p:sp>
      <p:sp>
        <p:nvSpPr>
          <p:cNvPr id="6" name="Slide Number Placeholder 5"/>
          <p:cNvSpPr>
            <a:spLocks noGrp="1"/>
          </p:cNvSpPr>
          <p:nvPr>
            <p:ph type="sldNum" sz="quarter" idx="12"/>
          </p:nvPr>
        </p:nvSpPr>
        <p:spPr/>
        <p:txBody>
          <a:bodyPr/>
          <a:lstStyle/>
          <a:p>
            <a:pPr>
              <a:defRPr/>
            </a:pPr>
            <a:fld id="{560F13D3-84BE-4F82-8D7B-B5B9FA2D545D}" type="slidenum">
              <a:rPr lang="en-GB"/>
              <a:pPr>
                <a:defRPr/>
              </a:pPr>
              <a:t>13</a:t>
            </a:fld>
            <a:endParaRPr lang="en-GB" dirty="0"/>
          </a:p>
        </p:txBody>
      </p:sp>
    </p:spTree>
    <p:extLst>
      <p:ext uri="{BB962C8B-B14F-4D97-AF65-F5344CB8AC3E}">
        <p14:creationId xmlns:p14="http://schemas.microsoft.com/office/powerpoint/2010/main" val="2878106719"/>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lstStyle/>
          <a:p>
            <a:pPr eaLnBrk="1" hangingPunct="1">
              <a:defRPr/>
            </a:pPr>
            <a:r>
              <a:rPr lang="id-ID" b="1" dirty="0" smtClean="0"/>
              <a:t>Language (bahasa)</a:t>
            </a:r>
            <a:endParaRPr lang="id-ID" dirty="0" smtClean="0"/>
          </a:p>
          <a:p>
            <a:pPr eaLnBrk="1" hangingPunct="1">
              <a:buFont typeface="Wingdings" pitchFamily="2" charset="2"/>
              <a:buNone/>
              <a:defRPr/>
            </a:pPr>
            <a:r>
              <a:rPr lang="id-ID" b="1" dirty="0" smtClean="0"/>
              <a:t>	Kemampuan untuk memberikan respon terhadap suara, mengikuti perintah, dan berbicara sopan</a:t>
            </a:r>
            <a:r>
              <a:rPr lang="id-ID" b="1" dirty="0" smtClean="0"/>
              <a:t>.</a:t>
            </a:r>
            <a:endParaRPr lang="en-ID" b="1" dirty="0" smtClean="0"/>
          </a:p>
          <a:p>
            <a:pPr eaLnBrk="1" hangingPunct="1">
              <a:buFont typeface="Wingdings" pitchFamily="2" charset="2"/>
              <a:buNone/>
              <a:defRPr/>
            </a:pPr>
            <a:endParaRPr lang="id-ID" b="1" dirty="0" smtClean="0"/>
          </a:p>
          <a:p>
            <a:pPr eaLnBrk="1" hangingPunct="1">
              <a:buFont typeface="Wingdings" pitchFamily="2" charset="2"/>
              <a:buNone/>
              <a:defRPr/>
            </a:pPr>
            <a:endParaRPr lang="id-ID" dirty="0" smtClean="0"/>
          </a:p>
          <a:p>
            <a:pPr eaLnBrk="1" hangingPunct="1">
              <a:defRPr/>
            </a:pPr>
            <a:r>
              <a:rPr lang="id-ID" b="1" dirty="0" smtClean="0"/>
              <a:t>Gross motor (gerakan motorik kasar)</a:t>
            </a:r>
            <a:endParaRPr lang="id-ID" dirty="0" smtClean="0"/>
          </a:p>
          <a:p>
            <a:pPr eaLnBrk="1" hangingPunct="1">
              <a:buFont typeface="Wingdings" pitchFamily="2" charset="2"/>
              <a:buNone/>
              <a:defRPr/>
            </a:pPr>
            <a:r>
              <a:rPr lang="id-ID" b="1" dirty="0" smtClean="0"/>
              <a:t>	Aspek yang berhubungan dengan pergerakan dan sikap tubuh.</a:t>
            </a:r>
            <a:endParaRPr lang="id-ID" dirty="0" smtClean="0"/>
          </a:p>
          <a:p>
            <a:pPr eaLnBrk="1" hangingPunct="1">
              <a:defRPr/>
            </a:pPr>
            <a:endParaRPr lang="id-ID" dirty="0" smtClean="0"/>
          </a:p>
        </p:txBody>
      </p:sp>
      <p:sp>
        <p:nvSpPr>
          <p:cNvPr id="5" name="Footer Placeholder 4"/>
          <p:cNvSpPr>
            <a:spLocks noGrp="1"/>
          </p:cNvSpPr>
          <p:nvPr>
            <p:ph type="ftr" sz="quarter" idx="11"/>
          </p:nvPr>
        </p:nvSpPr>
        <p:spPr/>
        <p:txBody>
          <a:bodyPr/>
          <a:lstStyle/>
          <a:p>
            <a:pPr>
              <a:defRPr/>
            </a:pPr>
            <a:r>
              <a:rPr lang="id-ID" dirty="0"/>
              <a:t>Rosmawaty</a:t>
            </a:r>
            <a:endParaRPr lang="en-GB" dirty="0"/>
          </a:p>
        </p:txBody>
      </p:sp>
      <p:sp>
        <p:nvSpPr>
          <p:cNvPr id="6" name="Slide Number Placeholder 5"/>
          <p:cNvSpPr>
            <a:spLocks noGrp="1"/>
          </p:cNvSpPr>
          <p:nvPr>
            <p:ph type="sldNum" sz="quarter" idx="12"/>
          </p:nvPr>
        </p:nvSpPr>
        <p:spPr/>
        <p:txBody>
          <a:bodyPr/>
          <a:lstStyle/>
          <a:p>
            <a:pPr>
              <a:defRPr/>
            </a:pPr>
            <a:fld id="{C0A71A86-F468-4110-868A-246F4156F997}" type="slidenum">
              <a:rPr lang="en-GB"/>
              <a:pPr>
                <a:defRPr/>
              </a:pPr>
              <a:t>14</a:t>
            </a:fld>
            <a:endParaRPr lang="en-GB"/>
          </a:p>
        </p:txBody>
      </p:sp>
    </p:spTree>
    <p:extLst>
      <p:ext uri="{BB962C8B-B14F-4D97-AF65-F5344CB8AC3E}">
        <p14:creationId xmlns:p14="http://schemas.microsoft.com/office/powerpoint/2010/main" val="1063831471"/>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458200" cy="5693866"/>
          </a:xfrm>
          <a:prstGeom prst="rect">
            <a:avLst/>
          </a:prstGeom>
        </p:spPr>
        <p:txBody>
          <a:bodyPr wrap="square">
            <a:spAutoFit/>
          </a:bodyPr>
          <a:lstStyle/>
          <a:p>
            <a:pPr lvl="0" algn="ctr"/>
            <a:r>
              <a:rPr lang="id-ID" sz="2800" b="1" dirty="0" smtClean="0">
                <a:latin typeface="Andalus" pitchFamily="18" charset="-78"/>
                <a:cs typeface="Andalus" pitchFamily="18" charset="-78"/>
              </a:rPr>
              <a:t>DEF</a:t>
            </a:r>
            <a:r>
              <a:rPr lang="en-US" sz="2800" b="1" dirty="0">
                <a:latin typeface="Andalus" pitchFamily="18" charset="-78"/>
                <a:cs typeface="Andalus" pitchFamily="18" charset="-78"/>
              </a:rPr>
              <a:t>I</a:t>
            </a:r>
            <a:r>
              <a:rPr lang="id-ID" sz="2800" b="1" dirty="0" smtClean="0">
                <a:latin typeface="Andalus" pitchFamily="18" charset="-78"/>
                <a:cs typeface="Andalus" pitchFamily="18" charset="-78"/>
              </a:rPr>
              <a:t>NISI </a:t>
            </a:r>
            <a:r>
              <a:rPr lang="id-ID" sz="2800" b="1" dirty="0">
                <a:latin typeface="Andalus" pitchFamily="18" charset="-78"/>
                <a:cs typeface="Andalus" pitchFamily="18" charset="-78"/>
              </a:rPr>
              <a:t>ANAK USIA </a:t>
            </a:r>
            <a:r>
              <a:rPr lang="id-ID" sz="2800" b="1" dirty="0" smtClean="0">
                <a:latin typeface="Andalus" pitchFamily="18" charset="-78"/>
                <a:cs typeface="Andalus" pitchFamily="18" charset="-78"/>
              </a:rPr>
              <a:t>PRASEKOLAH</a:t>
            </a:r>
            <a:endParaRPr lang="en-US" sz="2800" b="1" dirty="0">
              <a:latin typeface="Andalus" pitchFamily="18" charset="-78"/>
              <a:cs typeface="Andalus" pitchFamily="18" charset="-78"/>
            </a:endParaRPr>
          </a:p>
          <a:p>
            <a:pPr lvl="0" algn="ctr"/>
            <a:endParaRPr lang="en-US" sz="2800" dirty="0">
              <a:latin typeface="Andalus" pitchFamily="18" charset="-78"/>
              <a:cs typeface="Andalus" pitchFamily="18" charset="-78"/>
            </a:endParaRPr>
          </a:p>
          <a:p>
            <a:pPr algn="just"/>
            <a:r>
              <a:rPr lang="en-US" sz="2800" dirty="0" smtClean="0">
                <a:latin typeface="Andalus" pitchFamily="18" charset="-78"/>
                <a:cs typeface="Andalus" pitchFamily="18" charset="-78"/>
              </a:rPr>
              <a:t>	</a:t>
            </a:r>
            <a:r>
              <a:rPr lang="id-ID" sz="2800" dirty="0" smtClean="0">
                <a:latin typeface="Andalus" pitchFamily="18" charset="-78"/>
                <a:cs typeface="Andalus" pitchFamily="18" charset="-78"/>
              </a:rPr>
              <a:t>Anak </a:t>
            </a:r>
            <a:r>
              <a:rPr lang="id-ID" sz="2800" dirty="0">
                <a:latin typeface="Andalus" pitchFamily="18" charset="-78"/>
                <a:cs typeface="Andalus" pitchFamily="18" charset="-78"/>
              </a:rPr>
              <a:t>diartikan seseorang yang berusia kurang dari delapan belas tahun dalam masa tumbuh kembang dengan kebutuhan khusus, baik kebutuhan fisik,  psokologis, sosial, dan spiriual (Hidayat, 2005). Anak adalah antara usia 0–14 tahun karena diusia inilah </a:t>
            </a:r>
            <a:r>
              <a:rPr lang="en-US" sz="2800" dirty="0">
                <a:latin typeface="Andalus" pitchFamily="18" charset="-78"/>
                <a:cs typeface="Andalus" pitchFamily="18" charset="-78"/>
              </a:rPr>
              <a:t>re</a:t>
            </a:r>
            <a:r>
              <a:rPr lang="id-ID" sz="2800" dirty="0">
                <a:latin typeface="Andalus" pitchFamily="18" charset="-78"/>
                <a:cs typeface="Andalus" pitchFamily="18" charset="-78"/>
              </a:rPr>
              <a:t>siko cenderung menjadi besar (WHO, 2003 dalam  Nursalam, 2007). Anak prasekolah adalah anak yang berusia 3 sampai 6 tahun yang mempunyai berbagai macam potensi. Potensi-potensi itu di rangsang dan di kembangkan agar pribadi anak tesebut berkembang secara optimal (Supartini, 2004)..</a:t>
            </a:r>
            <a:endParaRPr lang="en-US" sz="2800" dirty="0">
              <a:latin typeface="Andalus" pitchFamily="18" charset="-78"/>
              <a:cs typeface="Andalus" pitchFamily="18" charset="-78"/>
            </a:endParaRPr>
          </a:p>
        </p:txBody>
      </p:sp>
    </p:spTree>
    <p:extLst>
      <p:ext uri="{BB962C8B-B14F-4D97-AF65-F5344CB8AC3E}">
        <p14:creationId xmlns:p14="http://schemas.microsoft.com/office/powerpoint/2010/main" val="175813253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6705600" cy="792162"/>
          </a:xfrm>
        </p:spPr>
        <p:txBody>
          <a:bodyPr>
            <a:noAutofit/>
          </a:bodyPr>
          <a:lstStyle/>
          <a:p>
            <a:r>
              <a:rPr lang="id-ID" sz="2000" b="1" dirty="0">
                <a:latin typeface="Andalus" pitchFamily="18" charset="-78"/>
                <a:ea typeface="Times New Roman"/>
                <a:cs typeface="Andalus" pitchFamily="18" charset="-78"/>
              </a:rPr>
              <a:t>PERKEMBANGAN PSIKOSOSIAL PADA ANAK PRASEKOLAH</a:t>
            </a:r>
            <a:endParaRPr lang="en-US" sz="2000" dirty="0">
              <a:latin typeface="Andalus" pitchFamily="18" charset="-78"/>
              <a:cs typeface="Andalus" pitchFamily="18" charset="-78"/>
            </a:endParaRPr>
          </a:p>
        </p:txBody>
      </p:sp>
      <p:sp>
        <p:nvSpPr>
          <p:cNvPr id="3" name="Text Placeholder 2"/>
          <p:cNvSpPr>
            <a:spLocks noGrp="1"/>
          </p:cNvSpPr>
          <p:nvPr>
            <p:ph type="body" idx="1"/>
          </p:nvPr>
        </p:nvSpPr>
        <p:spPr>
          <a:xfrm>
            <a:off x="990600" y="1535113"/>
            <a:ext cx="3200400" cy="639762"/>
          </a:xfrm>
        </p:spPr>
        <p:txBody>
          <a:bodyPr>
            <a:normAutofit fontScale="25000" lnSpcReduction="20000"/>
          </a:bodyPr>
          <a:lstStyle/>
          <a:p>
            <a:endParaRPr lang="en-US" dirty="0" smtClean="0"/>
          </a:p>
          <a:p>
            <a:endParaRPr lang="en-US" dirty="0"/>
          </a:p>
          <a:p>
            <a:r>
              <a:rPr lang="en-US" sz="9600" dirty="0" smtClean="0"/>
              <a:t>1.</a:t>
            </a:r>
            <a:r>
              <a:rPr lang="id-ID" sz="9600" dirty="0" smtClean="0"/>
              <a:t>Pengembangan Diri</a:t>
            </a:r>
            <a:endParaRPr lang="en-US" sz="9600" dirty="0" smtClean="0"/>
          </a:p>
        </p:txBody>
      </p:sp>
      <p:sp>
        <p:nvSpPr>
          <p:cNvPr id="4" name="Content Placeholder 3"/>
          <p:cNvSpPr>
            <a:spLocks noGrp="1"/>
          </p:cNvSpPr>
          <p:nvPr>
            <p:ph sz="half" idx="2"/>
          </p:nvPr>
        </p:nvSpPr>
        <p:spPr/>
        <p:txBody>
          <a:bodyPr>
            <a:normAutofit/>
          </a:bodyPr>
          <a:lstStyle/>
          <a:p>
            <a:pPr lvl="0"/>
            <a:r>
              <a:rPr lang="en-US" sz="3600" dirty="0" err="1">
                <a:latin typeface="Andalus" pitchFamily="18" charset="-78"/>
                <a:cs typeface="Andalus" pitchFamily="18" charset="-78"/>
              </a:rPr>
              <a:t>Konsep</a:t>
            </a:r>
            <a:r>
              <a:rPr lang="en-US" sz="3600" dirty="0">
                <a:latin typeface="Andalus" pitchFamily="18" charset="-78"/>
                <a:cs typeface="Andalus" pitchFamily="18" charset="-78"/>
              </a:rPr>
              <a:t> </a:t>
            </a:r>
            <a:r>
              <a:rPr lang="en-US" sz="3600" dirty="0" err="1">
                <a:latin typeface="Andalus" pitchFamily="18" charset="-78"/>
                <a:cs typeface="Andalus" pitchFamily="18" charset="-78"/>
              </a:rPr>
              <a:t>diri</a:t>
            </a:r>
            <a:endParaRPr lang="en-US" sz="3600" dirty="0">
              <a:latin typeface="Andalus" pitchFamily="18" charset="-78"/>
              <a:cs typeface="Andalus" pitchFamily="18" charset="-78"/>
            </a:endParaRPr>
          </a:p>
          <a:p>
            <a:pPr lvl="0"/>
            <a:r>
              <a:rPr lang="en-US" sz="3600" dirty="0">
                <a:latin typeface="Andalus" pitchFamily="18" charset="-78"/>
                <a:cs typeface="Andalus" pitchFamily="18" charset="-78"/>
              </a:rPr>
              <a:t> </a:t>
            </a:r>
            <a:r>
              <a:rPr lang="en-US" sz="3600" dirty="0" err="1">
                <a:latin typeface="Andalus" pitchFamily="18" charset="-78"/>
                <a:cs typeface="Andalus" pitchFamily="18" charset="-78"/>
              </a:rPr>
              <a:t>Harga</a:t>
            </a:r>
            <a:r>
              <a:rPr lang="en-US" sz="3600" dirty="0">
                <a:latin typeface="Andalus" pitchFamily="18" charset="-78"/>
                <a:cs typeface="Andalus" pitchFamily="18" charset="-78"/>
              </a:rPr>
              <a:t> </a:t>
            </a:r>
            <a:r>
              <a:rPr lang="en-US" sz="3600" dirty="0" err="1">
                <a:latin typeface="Andalus" pitchFamily="18" charset="-78"/>
                <a:cs typeface="Andalus" pitchFamily="18" charset="-78"/>
              </a:rPr>
              <a:t>Diri</a:t>
            </a:r>
            <a:endParaRPr lang="en-US" sz="3600" dirty="0">
              <a:latin typeface="Andalus" pitchFamily="18" charset="-78"/>
              <a:cs typeface="Andalus" pitchFamily="18" charset="-78"/>
            </a:endParaRPr>
          </a:p>
          <a:p>
            <a:pPr lvl="0"/>
            <a:r>
              <a:rPr lang="id-ID" sz="3600" dirty="0">
                <a:latin typeface="Andalus" pitchFamily="18" charset="-78"/>
                <a:cs typeface="Andalus" pitchFamily="18" charset="-78"/>
              </a:rPr>
              <a:t>Memahami dan mengatur emosi</a:t>
            </a:r>
            <a:endParaRPr lang="en-US" sz="3600" dirty="0">
              <a:latin typeface="Andalus" pitchFamily="18" charset="-78"/>
              <a:cs typeface="Andalus" pitchFamily="18" charset="-78"/>
            </a:endParaRPr>
          </a:p>
          <a:p>
            <a:endParaRPr lang="en-US" sz="3600" dirty="0"/>
          </a:p>
        </p:txBody>
      </p:sp>
      <p:sp>
        <p:nvSpPr>
          <p:cNvPr id="5" name="Text Placeholder 4"/>
          <p:cNvSpPr>
            <a:spLocks noGrp="1"/>
          </p:cNvSpPr>
          <p:nvPr>
            <p:ph type="body" sz="quarter" idx="3"/>
          </p:nvPr>
        </p:nvSpPr>
        <p:spPr>
          <a:xfrm>
            <a:off x="5334000" y="2133600"/>
            <a:ext cx="2438400" cy="422275"/>
          </a:xfrm>
        </p:spPr>
        <p:txBody>
          <a:bodyPr>
            <a:normAutofit lnSpcReduction="10000"/>
          </a:bodyPr>
          <a:lstStyle/>
          <a:p>
            <a:r>
              <a:rPr lang="id-ID" dirty="0"/>
              <a:t>2. G</a:t>
            </a:r>
            <a:r>
              <a:rPr lang="en-US" dirty="0"/>
              <a:t>ender</a:t>
            </a:r>
          </a:p>
          <a:p>
            <a:endParaRPr lang="en-US" dirty="0"/>
          </a:p>
        </p:txBody>
      </p:sp>
      <p:sp>
        <p:nvSpPr>
          <p:cNvPr id="6" name="Content Placeholder 5"/>
          <p:cNvSpPr>
            <a:spLocks noGrp="1"/>
          </p:cNvSpPr>
          <p:nvPr>
            <p:ph sz="quarter" idx="4"/>
          </p:nvPr>
        </p:nvSpPr>
        <p:spPr>
          <a:xfrm>
            <a:off x="4456112" y="2879003"/>
            <a:ext cx="4041775" cy="3951288"/>
          </a:xfrm>
        </p:spPr>
        <p:txBody>
          <a:bodyPr>
            <a:normAutofit/>
          </a:bodyPr>
          <a:lstStyle/>
          <a:p>
            <a:pPr lvl="0"/>
            <a:r>
              <a:rPr lang="en-US" sz="3600" dirty="0" err="1">
                <a:latin typeface="Andalus" pitchFamily="18" charset="-78"/>
                <a:cs typeface="Andalus" pitchFamily="18" charset="-78"/>
              </a:rPr>
              <a:t>Perbedaan</a:t>
            </a:r>
            <a:r>
              <a:rPr lang="en-US" sz="3600" dirty="0">
                <a:latin typeface="Andalus" pitchFamily="18" charset="-78"/>
                <a:cs typeface="Andalus" pitchFamily="18" charset="-78"/>
              </a:rPr>
              <a:t> gender</a:t>
            </a:r>
          </a:p>
          <a:p>
            <a:pPr lvl="0"/>
            <a:r>
              <a:rPr lang="en-US" sz="3600" dirty="0">
                <a:latin typeface="Andalus" pitchFamily="18" charset="-78"/>
                <a:cs typeface="Andalus" pitchFamily="18" charset="-78"/>
              </a:rPr>
              <a:t>P</a:t>
            </a:r>
            <a:r>
              <a:rPr lang="id-ID" sz="3600" dirty="0">
                <a:latin typeface="Andalus" pitchFamily="18" charset="-78"/>
                <a:cs typeface="Andalus" pitchFamily="18" charset="-78"/>
              </a:rPr>
              <a:t>erspektif dalam perkembangan gender</a:t>
            </a:r>
            <a:endParaRPr lang="en-US" sz="3600" dirty="0">
              <a:latin typeface="Andalus" pitchFamily="18" charset="-78"/>
              <a:cs typeface="Andalus" pitchFamily="18" charset="-78"/>
            </a:endParaRPr>
          </a:p>
          <a:p>
            <a:endParaRPr lang="en-US" sz="3600" dirty="0"/>
          </a:p>
        </p:txBody>
      </p:sp>
      <p:sp>
        <p:nvSpPr>
          <p:cNvPr id="9" name="Down Arrow 8"/>
          <p:cNvSpPr/>
          <p:nvPr/>
        </p:nvSpPr>
        <p:spPr>
          <a:xfrm>
            <a:off x="6096000" y="2133600"/>
            <a:ext cx="381000" cy="609600"/>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0" name="Down Arrow 9"/>
          <p:cNvSpPr/>
          <p:nvPr/>
        </p:nvSpPr>
        <p:spPr>
          <a:xfrm>
            <a:off x="2057400" y="2313709"/>
            <a:ext cx="381000" cy="609600"/>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985865157"/>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t>
            </a:r>
            <a:r>
              <a:rPr lang="id-ID" sz="4000" dirty="0">
                <a:latin typeface="Andalus" pitchFamily="18" charset="-78"/>
                <a:cs typeface="Andalus" pitchFamily="18" charset="-78"/>
              </a:rPr>
              <a:t>Bermain: Kesibukan Anak Usia Dini</a:t>
            </a:r>
            <a:r>
              <a:rPr lang="en-US" sz="4000" dirty="0">
                <a:latin typeface="Andalus" pitchFamily="18" charset="-78"/>
                <a:cs typeface="Andalus" pitchFamily="18" charset="-78"/>
              </a:rPr>
              <a:t/>
            </a:r>
            <a:br>
              <a:rPr lang="en-US" sz="4000" dirty="0">
                <a:latin typeface="Andalus" pitchFamily="18" charset="-78"/>
                <a:cs typeface="Andalus" pitchFamily="18" charset="-78"/>
              </a:rPr>
            </a:br>
            <a:endParaRPr lang="en-US" sz="4000" dirty="0">
              <a:latin typeface="Andalus" pitchFamily="18" charset="-78"/>
              <a:cs typeface="Andalus" pitchFamily="18" charset="-78"/>
            </a:endParaRPr>
          </a:p>
        </p:txBody>
      </p:sp>
      <p:sp>
        <p:nvSpPr>
          <p:cNvPr id="3" name="Text Placeholder 2"/>
          <p:cNvSpPr>
            <a:spLocks noGrp="1"/>
          </p:cNvSpPr>
          <p:nvPr>
            <p:ph type="body" idx="1"/>
          </p:nvPr>
        </p:nvSpPr>
        <p:spPr>
          <a:xfrm>
            <a:off x="533400" y="1905000"/>
            <a:ext cx="4040188" cy="639762"/>
          </a:xfrm>
        </p:spPr>
        <p:txBody>
          <a:bodyPr>
            <a:normAutofit fontScale="92500" lnSpcReduction="20000"/>
          </a:bodyPr>
          <a:lstStyle/>
          <a:p>
            <a:pPr lvl="0"/>
            <a:r>
              <a:rPr lang="id-ID" dirty="0">
                <a:latin typeface="Andalus" pitchFamily="18" charset="-78"/>
                <a:cs typeface="Andalus" pitchFamily="18" charset="-78"/>
              </a:rPr>
              <a:t>tingkat-tingkat kognitif dalam bermain</a:t>
            </a:r>
            <a:r>
              <a:rPr lang="en-US" dirty="0">
                <a:latin typeface="Andalus" pitchFamily="18" charset="-78"/>
                <a:cs typeface="Andalus" pitchFamily="18" charset="-78"/>
              </a:rPr>
              <a:t>:</a:t>
            </a:r>
          </a:p>
          <a:p>
            <a:endParaRPr lang="en-US" dirty="0"/>
          </a:p>
        </p:txBody>
      </p:sp>
      <p:sp>
        <p:nvSpPr>
          <p:cNvPr id="4" name="Content Placeholder 3"/>
          <p:cNvSpPr>
            <a:spLocks noGrp="1"/>
          </p:cNvSpPr>
          <p:nvPr>
            <p:ph sz="half" idx="2"/>
          </p:nvPr>
        </p:nvSpPr>
        <p:spPr/>
        <p:txBody>
          <a:bodyPr>
            <a:normAutofit/>
          </a:bodyPr>
          <a:lstStyle/>
          <a:p>
            <a:endParaRPr lang="en-US" sz="2800" dirty="0" smtClean="0">
              <a:latin typeface="Andalus" pitchFamily="18" charset="-78"/>
              <a:cs typeface="Andalus" pitchFamily="18" charset="-78"/>
            </a:endParaRPr>
          </a:p>
          <a:p>
            <a:r>
              <a:rPr lang="en-ID" sz="2800" dirty="0" smtClean="0">
                <a:latin typeface="Andalus" pitchFamily="18" charset="-78"/>
                <a:cs typeface="Andalus" pitchFamily="18" charset="-78"/>
              </a:rPr>
              <a:t>B</a:t>
            </a:r>
            <a:r>
              <a:rPr lang="id-ID" sz="2800" dirty="0" smtClean="0">
                <a:latin typeface="Andalus" pitchFamily="18" charset="-78"/>
                <a:cs typeface="Andalus" pitchFamily="18" charset="-78"/>
              </a:rPr>
              <a:t>ermain </a:t>
            </a:r>
            <a:r>
              <a:rPr lang="id-ID" sz="2800" dirty="0">
                <a:latin typeface="Andalus" pitchFamily="18" charset="-78"/>
                <a:cs typeface="Andalus" pitchFamily="18" charset="-78"/>
              </a:rPr>
              <a:t>fungsional </a:t>
            </a:r>
            <a:endParaRPr lang="en-US" sz="2800" dirty="0">
              <a:latin typeface="Andalus" pitchFamily="18" charset="-78"/>
              <a:cs typeface="Andalus" pitchFamily="18" charset="-78"/>
            </a:endParaRPr>
          </a:p>
          <a:p>
            <a:r>
              <a:rPr lang="en-ID" sz="2800" dirty="0">
                <a:latin typeface="Andalus" pitchFamily="18" charset="-78"/>
                <a:cs typeface="Andalus" pitchFamily="18" charset="-78"/>
              </a:rPr>
              <a:t>B</a:t>
            </a:r>
            <a:r>
              <a:rPr lang="id-ID" sz="2800" dirty="0" smtClean="0">
                <a:latin typeface="Andalus" pitchFamily="18" charset="-78"/>
                <a:cs typeface="Andalus" pitchFamily="18" charset="-78"/>
              </a:rPr>
              <a:t>ermain </a:t>
            </a:r>
            <a:r>
              <a:rPr lang="id-ID" sz="2800" dirty="0">
                <a:latin typeface="Andalus" pitchFamily="18" charset="-78"/>
                <a:cs typeface="Andalus" pitchFamily="18" charset="-78"/>
              </a:rPr>
              <a:t>konstruktif </a:t>
            </a:r>
            <a:endParaRPr lang="en-US" sz="2800" dirty="0">
              <a:latin typeface="Andalus" pitchFamily="18" charset="-78"/>
              <a:cs typeface="Andalus" pitchFamily="18" charset="-78"/>
            </a:endParaRPr>
          </a:p>
          <a:p>
            <a:r>
              <a:rPr lang="en-ID" sz="2800" dirty="0">
                <a:latin typeface="Andalus" pitchFamily="18" charset="-78"/>
                <a:cs typeface="Andalus" pitchFamily="18" charset="-78"/>
              </a:rPr>
              <a:t>B</a:t>
            </a:r>
            <a:r>
              <a:rPr lang="id-ID" sz="2800" dirty="0" smtClean="0">
                <a:latin typeface="Andalus" pitchFamily="18" charset="-78"/>
                <a:cs typeface="Andalus" pitchFamily="18" charset="-78"/>
              </a:rPr>
              <a:t>ermain </a:t>
            </a:r>
            <a:r>
              <a:rPr lang="id-ID" sz="2800" dirty="0">
                <a:latin typeface="Andalus" pitchFamily="18" charset="-78"/>
                <a:cs typeface="Andalus" pitchFamily="18" charset="-78"/>
              </a:rPr>
              <a:t>dramatis</a:t>
            </a:r>
            <a:endParaRPr lang="en-US" sz="2800" dirty="0">
              <a:latin typeface="Andalus" pitchFamily="18" charset="-78"/>
              <a:cs typeface="Andalus" pitchFamily="18" charset="-78"/>
            </a:endParaRPr>
          </a:p>
          <a:p>
            <a:endParaRPr lang="en-US" sz="2800" dirty="0">
              <a:latin typeface="Andalus" pitchFamily="18" charset="-78"/>
              <a:cs typeface="Andalus" pitchFamily="18" charset="-78"/>
            </a:endParaRPr>
          </a:p>
        </p:txBody>
      </p:sp>
      <p:sp>
        <p:nvSpPr>
          <p:cNvPr id="5" name="Text Placeholder 4"/>
          <p:cNvSpPr>
            <a:spLocks noGrp="1"/>
          </p:cNvSpPr>
          <p:nvPr>
            <p:ph type="body" sz="quarter" idx="3"/>
          </p:nvPr>
        </p:nvSpPr>
        <p:spPr>
          <a:xfrm>
            <a:off x="4495800" y="1295400"/>
            <a:ext cx="4041775" cy="639762"/>
          </a:xfrm>
        </p:spPr>
        <p:txBody>
          <a:bodyPr>
            <a:normAutofit/>
          </a:bodyPr>
          <a:lstStyle/>
          <a:p>
            <a:r>
              <a:rPr lang="id-ID" dirty="0" smtClean="0">
                <a:latin typeface="Andalus" pitchFamily="18" charset="-78"/>
                <a:cs typeface="Andalus" pitchFamily="18" charset="-78"/>
              </a:rPr>
              <a:t>Fungsi </a:t>
            </a:r>
            <a:r>
              <a:rPr lang="id-ID" dirty="0">
                <a:latin typeface="Andalus" pitchFamily="18" charset="-78"/>
                <a:cs typeface="Andalus" pitchFamily="18" charset="-78"/>
              </a:rPr>
              <a:t>permainan</a:t>
            </a:r>
            <a:endParaRPr lang="en-US" dirty="0">
              <a:latin typeface="Andalus" pitchFamily="18" charset="-78"/>
              <a:cs typeface="Andalus" pitchFamily="18" charset="-78"/>
            </a:endParaRPr>
          </a:p>
        </p:txBody>
      </p:sp>
      <p:sp>
        <p:nvSpPr>
          <p:cNvPr id="6" name="Content Placeholder 5"/>
          <p:cNvSpPr>
            <a:spLocks noGrp="1"/>
          </p:cNvSpPr>
          <p:nvPr>
            <p:ph sz="quarter" idx="4"/>
          </p:nvPr>
        </p:nvSpPr>
        <p:spPr/>
        <p:txBody>
          <a:bodyPr/>
          <a:lstStyle/>
          <a:p>
            <a:endParaRPr lang="en-US" dirty="0" smtClean="0">
              <a:latin typeface="Andalus" pitchFamily="18" charset="-78"/>
              <a:cs typeface="Andalus" pitchFamily="18" charset="-78"/>
            </a:endParaRPr>
          </a:p>
          <a:p>
            <a:r>
              <a:rPr lang="id-ID" sz="2800" dirty="0" smtClean="0">
                <a:latin typeface="Andalus" pitchFamily="18" charset="-78"/>
                <a:cs typeface="Andalus" pitchFamily="18" charset="-78"/>
              </a:rPr>
              <a:t>Fungsi </a:t>
            </a:r>
            <a:r>
              <a:rPr lang="id-ID" sz="2800" dirty="0">
                <a:latin typeface="Andalus" pitchFamily="18" charset="-78"/>
                <a:cs typeface="Andalus" pitchFamily="18" charset="-78"/>
              </a:rPr>
              <a:t>konitif </a:t>
            </a:r>
            <a:endParaRPr lang="en-US" sz="2800" dirty="0" smtClean="0">
              <a:latin typeface="Andalus" pitchFamily="18" charset="-78"/>
              <a:cs typeface="Andalus" pitchFamily="18" charset="-78"/>
            </a:endParaRPr>
          </a:p>
          <a:p>
            <a:r>
              <a:rPr lang="id-ID" sz="2800" dirty="0">
                <a:latin typeface="Andalus" pitchFamily="18" charset="-78"/>
                <a:cs typeface="Andalus" pitchFamily="18" charset="-78"/>
              </a:rPr>
              <a:t>Fungsi </a:t>
            </a:r>
            <a:r>
              <a:rPr lang="id-ID" sz="2800" dirty="0" smtClean="0">
                <a:latin typeface="Andalus" pitchFamily="18" charset="-78"/>
                <a:cs typeface="Andalus" pitchFamily="18" charset="-78"/>
              </a:rPr>
              <a:t>Sosial</a:t>
            </a:r>
            <a:endParaRPr lang="en-US" sz="2800" dirty="0" smtClean="0">
              <a:latin typeface="Andalus" pitchFamily="18" charset="-78"/>
              <a:cs typeface="Andalus" pitchFamily="18" charset="-78"/>
            </a:endParaRPr>
          </a:p>
          <a:p>
            <a:r>
              <a:rPr lang="id-ID" sz="2800" dirty="0">
                <a:latin typeface="Andalus" pitchFamily="18" charset="-78"/>
                <a:cs typeface="Andalus" pitchFamily="18" charset="-78"/>
              </a:rPr>
              <a:t>Fungsi Emos</a:t>
            </a:r>
            <a:r>
              <a:rPr lang="id-ID" dirty="0">
                <a:latin typeface="Andalus" pitchFamily="18" charset="-78"/>
                <a:cs typeface="Andalus" pitchFamily="18" charset="-78"/>
              </a:rPr>
              <a:t>i</a:t>
            </a:r>
            <a:endParaRPr lang="en-US" dirty="0">
              <a:latin typeface="Andalus" pitchFamily="18" charset="-78"/>
              <a:cs typeface="Andalus" pitchFamily="18" charset="-78"/>
            </a:endParaRPr>
          </a:p>
        </p:txBody>
      </p:sp>
      <p:sp>
        <p:nvSpPr>
          <p:cNvPr id="8" name="Down Arrow 7"/>
          <p:cNvSpPr/>
          <p:nvPr/>
        </p:nvSpPr>
        <p:spPr>
          <a:xfrm>
            <a:off x="2133600" y="2286000"/>
            <a:ext cx="533400"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5715000" y="2209800"/>
            <a:ext cx="533400" cy="1143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52719651"/>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81200" y="457200"/>
            <a:ext cx="4572000" cy="646331"/>
          </a:xfrm>
          <a:prstGeom prst="rect">
            <a:avLst/>
          </a:prstGeom>
        </p:spPr>
        <p:txBody>
          <a:bodyPr>
            <a:spAutoFit/>
          </a:bodyPr>
          <a:lstStyle/>
          <a:p>
            <a:pPr lvl="0"/>
            <a:r>
              <a:rPr lang="en-US" dirty="0" smtClean="0"/>
              <a:t>              </a:t>
            </a:r>
            <a:r>
              <a:rPr lang="en-US" sz="3600" dirty="0" smtClean="0">
                <a:latin typeface="Andalus" pitchFamily="18" charset="-78"/>
                <a:cs typeface="Andalus" pitchFamily="18" charset="-78"/>
              </a:rPr>
              <a:t>G</a:t>
            </a:r>
            <a:r>
              <a:rPr lang="id-ID" sz="3600" dirty="0">
                <a:latin typeface="Andalus" pitchFamily="18" charset="-78"/>
                <a:cs typeface="Andalus" pitchFamily="18" charset="-78"/>
              </a:rPr>
              <a:t>aya </a:t>
            </a:r>
            <a:r>
              <a:rPr lang="id-ID" sz="3600" dirty="0" smtClean="0">
                <a:latin typeface="Andalus" pitchFamily="18" charset="-78"/>
                <a:cs typeface="Andalus" pitchFamily="18" charset="-78"/>
              </a:rPr>
              <a:t>pengasuhan</a:t>
            </a:r>
            <a:endParaRPr lang="en-US" sz="3600" dirty="0">
              <a:latin typeface="Andalus" pitchFamily="18" charset="-78"/>
              <a:cs typeface="Andalus" pitchFamily="18" charset="-78"/>
            </a:endParaRPr>
          </a:p>
        </p:txBody>
      </p:sp>
      <p:sp>
        <p:nvSpPr>
          <p:cNvPr id="4" name="Rectangle 3"/>
          <p:cNvSpPr/>
          <p:nvPr/>
        </p:nvSpPr>
        <p:spPr>
          <a:xfrm>
            <a:off x="304800" y="1219200"/>
            <a:ext cx="8305800" cy="2185214"/>
          </a:xfrm>
          <a:prstGeom prst="rect">
            <a:avLst/>
          </a:prstGeom>
        </p:spPr>
        <p:txBody>
          <a:bodyPr wrap="square">
            <a:spAutoFit/>
          </a:bodyPr>
          <a:lstStyle/>
          <a:p>
            <a:pPr marL="457200" lvl="0" indent="-457200">
              <a:buFont typeface="Wingdings" pitchFamily="2" charset="2"/>
              <a:buChar char="§"/>
            </a:pPr>
            <a:r>
              <a:rPr lang="id-ID" sz="2000" dirty="0">
                <a:latin typeface="Andalus" pitchFamily="18" charset="-78"/>
                <a:cs typeface="Andalus" pitchFamily="18" charset="-78"/>
              </a:rPr>
              <a:t>Pola Asuh Otoriter</a:t>
            </a:r>
            <a:endParaRPr lang="en-US" sz="2000" dirty="0">
              <a:latin typeface="Andalus" pitchFamily="18" charset="-78"/>
              <a:cs typeface="Andalus" pitchFamily="18" charset="-78"/>
            </a:endParaRPr>
          </a:p>
          <a:p>
            <a:pPr marL="457200" lvl="0" indent="-457200">
              <a:buFont typeface="Wingdings" pitchFamily="2" charset="2"/>
              <a:buChar char="§"/>
            </a:pPr>
            <a:r>
              <a:rPr lang="id-ID" sz="2000" dirty="0">
                <a:latin typeface="Andalus" pitchFamily="18" charset="-78"/>
                <a:cs typeface="Andalus" pitchFamily="18" charset="-78"/>
              </a:rPr>
              <a:t> Pola Asuh Permisif</a:t>
            </a:r>
            <a:endParaRPr lang="en-US" sz="2000" dirty="0">
              <a:latin typeface="Andalus" pitchFamily="18" charset="-78"/>
              <a:cs typeface="Andalus" pitchFamily="18" charset="-78"/>
            </a:endParaRPr>
          </a:p>
          <a:p>
            <a:pPr marL="457200" lvl="0" indent="-457200">
              <a:buFont typeface="Wingdings" pitchFamily="2" charset="2"/>
              <a:buChar char="§"/>
            </a:pPr>
            <a:r>
              <a:rPr lang="id-ID" sz="2000" dirty="0">
                <a:latin typeface="Andalus" pitchFamily="18" charset="-78"/>
                <a:cs typeface="Andalus" pitchFamily="18" charset="-78"/>
              </a:rPr>
              <a:t>Pola Asuh </a:t>
            </a:r>
            <a:r>
              <a:rPr lang="id-ID" sz="2000" dirty="0" smtClean="0">
                <a:latin typeface="Andalus" pitchFamily="18" charset="-78"/>
                <a:cs typeface="Andalus" pitchFamily="18" charset="-78"/>
              </a:rPr>
              <a:t>Otoritatif</a:t>
            </a:r>
            <a:endParaRPr lang="en-US" sz="2000" dirty="0" smtClean="0">
              <a:latin typeface="Andalus" pitchFamily="18" charset="-78"/>
              <a:cs typeface="Andalus" pitchFamily="18" charset="-78"/>
            </a:endParaRPr>
          </a:p>
          <a:p>
            <a:pPr lvl="0"/>
            <a:endParaRPr lang="en-US" sz="2000" dirty="0" smtClean="0">
              <a:latin typeface="Andalus" pitchFamily="18" charset="-78"/>
              <a:cs typeface="Andalus" pitchFamily="18" charset="-78"/>
            </a:endParaRPr>
          </a:p>
          <a:p>
            <a:pPr lvl="0"/>
            <a:r>
              <a:rPr lang="en-US" sz="2800" dirty="0" smtClean="0">
                <a:latin typeface="Andalus" pitchFamily="18" charset="-78"/>
                <a:cs typeface="Andalus" pitchFamily="18" charset="-78"/>
              </a:rPr>
              <a:t>		</a:t>
            </a:r>
            <a:r>
              <a:rPr lang="id-ID" sz="2800" dirty="0" smtClean="0">
                <a:latin typeface="Andalus" pitchFamily="18" charset="-78"/>
                <a:cs typeface="Andalus" pitchFamily="18" charset="-78"/>
              </a:rPr>
              <a:t>Hubungan Dengan Orang</a:t>
            </a:r>
            <a:endParaRPr lang="en-US" sz="2800" dirty="0" smtClean="0">
              <a:latin typeface="Andalus" pitchFamily="18" charset="-78"/>
              <a:cs typeface="Andalus" pitchFamily="18" charset="-78"/>
            </a:endParaRPr>
          </a:p>
          <a:p>
            <a:pPr marL="457200" indent="-457200">
              <a:buFont typeface="Wingdings" pitchFamily="2" charset="2"/>
              <a:buChar char="§"/>
            </a:pPr>
            <a:endParaRPr lang="en-US" sz="2800" dirty="0">
              <a:latin typeface="Andalus" pitchFamily="18" charset="-78"/>
              <a:cs typeface="Andalus" pitchFamily="18" charset="-78"/>
            </a:endParaRPr>
          </a:p>
        </p:txBody>
      </p:sp>
      <p:sp>
        <p:nvSpPr>
          <p:cNvPr id="5" name="Rectangle 4"/>
          <p:cNvSpPr/>
          <p:nvPr/>
        </p:nvSpPr>
        <p:spPr>
          <a:xfrm>
            <a:off x="304800" y="3252014"/>
            <a:ext cx="6781800" cy="4031873"/>
          </a:xfrm>
          <a:prstGeom prst="rect">
            <a:avLst/>
          </a:prstGeom>
        </p:spPr>
        <p:txBody>
          <a:bodyPr wrap="square">
            <a:spAutoFit/>
          </a:bodyPr>
          <a:lstStyle/>
          <a:p>
            <a:pPr lvl="3">
              <a:buFont typeface="Wingdings" pitchFamily="2" charset="2"/>
              <a:buChar char="ü"/>
            </a:pPr>
            <a:r>
              <a:rPr lang="id-ID" sz="2000" dirty="0">
                <a:latin typeface="Andalus" pitchFamily="18" charset="-78"/>
                <a:cs typeface="Andalus" pitchFamily="18" charset="-78"/>
              </a:rPr>
              <a:t>hubungan dengan orang tua</a:t>
            </a:r>
            <a:r>
              <a:rPr lang="id-ID" sz="2000" dirty="0" smtClean="0">
                <a:latin typeface="Andalus" pitchFamily="18" charset="-78"/>
                <a:cs typeface="Andalus" pitchFamily="18" charset="-78"/>
              </a:rPr>
              <a:t>.</a:t>
            </a:r>
            <a:endParaRPr lang="en-US" sz="2000" dirty="0">
              <a:latin typeface="Andalus" pitchFamily="18" charset="-78"/>
              <a:cs typeface="Andalus" pitchFamily="18" charset="-78"/>
            </a:endParaRPr>
          </a:p>
          <a:p>
            <a:pPr lvl="3">
              <a:buFont typeface="Wingdings" pitchFamily="2" charset="2"/>
              <a:buChar char="ü"/>
            </a:pPr>
            <a:r>
              <a:rPr lang="id-ID" sz="2000" dirty="0">
                <a:latin typeface="Andalus" pitchFamily="18" charset="-78"/>
                <a:cs typeface="Andalus" pitchFamily="18" charset="-78"/>
              </a:rPr>
              <a:t>hubungan anak dengan </a:t>
            </a:r>
            <a:r>
              <a:rPr lang="id-ID" sz="2000" dirty="0" smtClean="0">
                <a:latin typeface="Andalus" pitchFamily="18" charset="-78"/>
                <a:cs typeface="Andalus" pitchFamily="18" charset="-78"/>
              </a:rPr>
              <a:t>saudaranya</a:t>
            </a:r>
            <a:endParaRPr lang="en-US" sz="2000" dirty="0">
              <a:latin typeface="Andalus" pitchFamily="18" charset="-78"/>
              <a:cs typeface="Andalus" pitchFamily="18" charset="-78"/>
            </a:endParaRPr>
          </a:p>
          <a:p>
            <a:pPr lvl="3">
              <a:buFont typeface="Wingdings" pitchFamily="2" charset="2"/>
              <a:buChar char="ü"/>
            </a:pPr>
            <a:r>
              <a:rPr lang="id-ID" sz="2000" dirty="0">
                <a:latin typeface="Andalus" pitchFamily="18" charset="-78"/>
                <a:cs typeface="Andalus" pitchFamily="18" charset="-78"/>
              </a:rPr>
              <a:t>hubungan dengan teman sebaya (peer</a:t>
            </a:r>
            <a:r>
              <a:rPr lang="id-ID" sz="2000" dirty="0" smtClean="0">
                <a:latin typeface="Andalus" pitchFamily="18" charset="-78"/>
                <a:cs typeface="Andalus" pitchFamily="18" charset="-78"/>
              </a:rPr>
              <a:t>)</a:t>
            </a:r>
            <a:endParaRPr lang="en-US" sz="2000" dirty="0" smtClean="0">
              <a:latin typeface="Andalus" pitchFamily="18" charset="-78"/>
              <a:cs typeface="Andalus" pitchFamily="18" charset="-78"/>
            </a:endParaRPr>
          </a:p>
          <a:p>
            <a:pPr lvl="3">
              <a:buFont typeface="Wingdings" pitchFamily="2" charset="2"/>
              <a:buChar char="ü"/>
            </a:pPr>
            <a:endParaRPr lang="en-US" sz="2000" dirty="0" smtClean="0">
              <a:latin typeface="Andalus" pitchFamily="18" charset="-78"/>
              <a:cs typeface="Andalus" pitchFamily="18" charset="-78"/>
            </a:endParaRPr>
          </a:p>
          <a:p>
            <a:pPr lvl="1" algn="ctr"/>
            <a:r>
              <a:rPr lang="id-ID" sz="2800" dirty="0" smtClean="0">
                <a:latin typeface="Andalus" pitchFamily="18" charset="-78"/>
                <a:cs typeface="Andalus" pitchFamily="18" charset="-78"/>
              </a:rPr>
              <a:t>Perkembangan Psikoseksual</a:t>
            </a:r>
            <a:endParaRPr lang="en-US" sz="2800" dirty="0" smtClean="0">
              <a:latin typeface="Andalus" pitchFamily="18" charset="-78"/>
              <a:cs typeface="Andalus" pitchFamily="18" charset="-78"/>
            </a:endParaRPr>
          </a:p>
          <a:p>
            <a:pPr lvl="1" algn="ctr"/>
            <a:endParaRPr lang="en-US" sz="2800" dirty="0" smtClean="0">
              <a:latin typeface="Andalus" pitchFamily="18" charset="-78"/>
              <a:cs typeface="Andalus" pitchFamily="18" charset="-78"/>
            </a:endParaRPr>
          </a:p>
          <a:p>
            <a:pPr lvl="1" algn="ctr"/>
            <a:endParaRPr lang="en-US" sz="2800" dirty="0" smtClean="0">
              <a:latin typeface="Andalus" pitchFamily="18" charset="-78"/>
              <a:cs typeface="Andalus" pitchFamily="18" charset="-78"/>
            </a:endParaRPr>
          </a:p>
          <a:p>
            <a:pPr lvl="1" algn="ctr"/>
            <a:r>
              <a:rPr lang="en-US" sz="2800" dirty="0" smtClean="0">
                <a:latin typeface="Andalus" pitchFamily="18" charset="-78"/>
                <a:cs typeface="Andalus" pitchFamily="18" charset="-78"/>
              </a:rPr>
              <a:t/>
            </a:r>
            <a:br>
              <a:rPr lang="en-US" sz="2800" dirty="0" smtClean="0">
                <a:latin typeface="Andalus" pitchFamily="18" charset="-78"/>
                <a:cs typeface="Andalus" pitchFamily="18" charset="-78"/>
              </a:rPr>
            </a:br>
            <a:endParaRPr lang="en-US" sz="2800" dirty="0" smtClean="0">
              <a:latin typeface="Andalus" pitchFamily="18" charset="-78"/>
              <a:cs typeface="Andalus" pitchFamily="18" charset="-78"/>
            </a:endParaRPr>
          </a:p>
          <a:p>
            <a:pPr lvl="1" algn="ctr">
              <a:buFont typeface="Wingdings" pitchFamily="2" charset="2"/>
              <a:buChar char="ü"/>
            </a:pPr>
            <a:endParaRPr lang="en-US" dirty="0">
              <a:latin typeface="Andalus" pitchFamily="18" charset="-78"/>
              <a:cs typeface="Andalus" pitchFamily="18" charset="-78"/>
            </a:endParaRPr>
          </a:p>
          <a:p>
            <a:pPr lvl="1">
              <a:buFont typeface="Wingdings" pitchFamily="2" charset="2"/>
              <a:buChar char="ü"/>
            </a:pPr>
            <a:endParaRPr lang="en-US" dirty="0">
              <a:latin typeface="Andalus" pitchFamily="18" charset="-78"/>
              <a:cs typeface="Andalus" pitchFamily="18" charset="-78"/>
            </a:endParaRPr>
          </a:p>
        </p:txBody>
      </p:sp>
      <p:sp>
        <p:nvSpPr>
          <p:cNvPr id="6" name="Rectangle 5"/>
          <p:cNvSpPr/>
          <p:nvPr/>
        </p:nvSpPr>
        <p:spPr>
          <a:xfrm>
            <a:off x="755073" y="4953000"/>
            <a:ext cx="4572000" cy="1015663"/>
          </a:xfrm>
          <a:prstGeom prst="rect">
            <a:avLst/>
          </a:prstGeom>
        </p:spPr>
        <p:txBody>
          <a:bodyPr>
            <a:spAutoFit/>
          </a:bodyPr>
          <a:lstStyle/>
          <a:p>
            <a:pPr marL="285750" lvl="0" indent="-285750">
              <a:buFont typeface="Wingdings" pitchFamily="2" charset="2"/>
              <a:buChar char="§"/>
            </a:pPr>
            <a:r>
              <a:rPr lang="id-ID" sz="2000" dirty="0">
                <a:latin typeface="Andalus" pitchFamily="18" charset="-78"/>
                <a:cs typeface="Andalus" pitchFamily="18" charset="-78"/>
              </a:rPr>
              <a:t>Fase Phalic (3 - 5 tahun). </a:t>
            </a:r>
            <a:endParaRPr lang="en-US" sz="2000" dirty="0">
              <a:latin typeface="Andalus" pitchFamily="18" charset="-78"/>
              <a:cs typeface="Andalus" pitchFamily="18" charset="-78"/>
            </a:endParaRPr>
          </a:p>
          <a:p>
            <a:pPr marL="285750" lvl="0" indent="-285750">
              <a:buFont typeface="Wingdings" pitchFamily="2" charset="2"/>
              <a:buChar char="§"/>
            </a:pPr>
            <a:r>
              <a:rPr lang="id-ID" sz="2000" dirty="0">
                <a:latin typeface="Andalus" pitchFamily="18" charset="-78"/>
                <a:cs typeface="Andalus" pitchFamily="18" charset="-78"/>
              </a:rPr>
              <a:t>Fase Fhalis (usia 3 – 5/6 tahun)</a:t>
            </a:r>
            <a:endParaRPr lang="en-US" sz="2000" dirty="0">
              <a:latin typeface="Andalus" pitchFamily="18" charset="-78"/>
              <a:cs typeface="Andalus" pitchFamily="18" charset="-78"/>
            </a:endParaRPr>
          </a:p>
          <a:p>
            <a:pPr marL="285750" indent="-285750">
              <a:buFont typeface="Wingdings" pitchFamily="2" charset="2"/>
              <a:buChar char="§"/>
            </a:pPr>
            <a:endParaRPr lang="en-US" sz="2000" dirty="0">
              <a:latin typeface="Andalus" pitchFamily="18" charset="-78"/>
              <a:cs typeface="Andalus" pitchFamily="18" charset="-78"/>
            </a:endParaRPr>
          </a:p>
        </p:txBody>
      </p:sp>
      <p:sp>
        <p:nvSpPr>
          <p:cNvPr id="7" name="Curved Left Arrow 6"/>
          <p:cNvSpPr/>
          <p:nvPr/>
        </p:nvSpPr>
        <p:spPr>
          <a:xfrm rot="348332">
            <a:off x="3101025" y="1063614"/>
            <a:ext cx="823445" cy="98680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urved Right Arrow 7"/>
          <p:cNvSpPr/>
          <p:nvPr/>
        </p:nvSpPr>
        <p:spPr>
          <a:xfrm>
            <a:off x="782782" y="2438400"/>
            <a:ext cx="838200" cy="1295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urved Left Arrow 8"/>
          <p:cNvSpPr/>
          <p:nvPr/>
        </p:nvSpPr>
        <p:spPr>
          <a:xfrm>
            <a:off x="4488873" y="4953000"/>
            <a:ext cx="838200" cy="507831"/>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44417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18655"/>
            <a:ext cx="8229600" cy="7017306"/>
          </a:xfrm>
          <a:prstGeom prst="rect">
            <a:avLst/>
          </a:prstGeom>
        </p:spPr>
        <p:txBody>
          <a:bodyPr wrap="square">
            <a:spAutoFit/>
          </a:bodyPr>
          <a:lstStyle/>
          <a:p>
            <a:r>
              <a:rPr lang="en-US" dirty="0" smtClean="0"/>
              <a:t> </a:t>
            </a:r>
          </a:p>
          <a:p>
            <a:pPr algn="ctr"/>
            <a:r>
              <a:rPr lang="id-ID" b="1" dirty="0" smtClean="0">
                <a:latin typeface="Andalus" pitchFamily="18" charset="-78"/>
                <a:cs typeface="Andalus" pitchFamily="18" charset="-78"/>
              </a:rPr>
              <a:t>PERKEMBANGAN FISIK PADA ANAK PRASEKOLAH</a:t>
            </a:r>
            <a:endParaRPr lang="en-US" b="1" dirty="0" smtClean="0">
              <a:latin typeface="Andalus" pitchFamily="18" charset="-78"/>
              <a:cs typeface="Andalus" pitchFamily="18" charset="-78"/>
            </a:endParaRPr>
          </a:p>
          <a:p>
            <a:endParaRPr lang="en-US" b="1" dirty="0" smtClean="0">
              <a:latin typeface="Andalus" pitchFamily="18" charset="-78"/>
              <a:cs typeface="Andalus" pitchFamily="18" charset="-78"/>
            </a:endParaRPr>
          </a:p>
          <a:p>
            <a:pPr algn="just"/>
            <a:r>
              <a:rPr lang="id-ID" dirty="0">
                <a:latin typeface="Andalus" pitchFamily="18" charset="-78"/>
                <a:cs typeface="Andalus" pitchFamily="18" charset="-78"/>
              </a:rPr>
              <a:t> </a:t>
            </a:r>
            <a:r>
              <a:rPr lang="en-US" dirty="0" smtClean="0">
                <a:latin typeface="Andalus" pitchFamily="18" charset="-78"/>
                <a:cs typeface="Andalus" pitchFamily="18" charset="-78"/>
              </a:rPr>
              <a:t>	</a:t>
            </a:r>
            <a:r>
              <a:rPr lang="id-ID" dirty="0" smtClean="0">
                <a:latin typeface="Andalus" pitchFamily="18" charset="-78"/>
                <a:cs typeface="Andalus" pitchFamily="18" charset="-78"/>
              </a:rPr>
              <a:t>Perkembangan </a:t>
            </a:r>
            <a:r>
              <a:rPr lang="id-ID" dirty="0">
                <a:latin typeface="Andalus" pitchFamily="18" charset="-78"/>
                <a:cs typeface="Andalus" pitchFamily="18" charset="-78"/>
              </a:rPr>
              <a:t>fisik merupakan dasar bagi kemajuan perkembangan berikutnya dengan meningkatnya pertubuhan tubuh,baik yang menyangkut ukuran berat dan tinggi maupun </a:t>
            </a:r>
            <a:r>
              <a:rPr lang="id-ID" dirty="0" smtClean="0">
                <a:latin typeface="Andalus" pitchFamily="18" charset="-78"/>
                <a:cs typeface="Andalus" pitchFamily="18" charset="-78"/>
              </a:rPr>
              <a:t>kekuatannya</a:t>
            </a:r>
            <a:r>
              <a:rPr lang="en-US" dirty="0" smtClean="0">
                <a:latin typeface="Andalus" pitchFamily="18" charset="-78"/>
                <a:cs typeface="Andalus" pitchFamily="18" charset="-78"/>
              </a:rPr>
              <a:t>.</a:t>
            </a:r>
          </a:p>
          <a:p>
            <a:r>
              <a:rPr lang="id-ID" dirty="0" smtClean="0">
                <a:latin typeface="Andalus" pitchFamily="18" charset="-78"/>
                <a:cs typeface="Andalus" pitchFamily="18" charset="-78"/>
              </a:rPr>
              <a:t> </a:t>
            </a:r>
            <a:r>
              <a:rPr lang="id-ID" b="1" dirty="0" smtClean="0">
                <a:latin typeface="Andalus" pitchFamily="18" charset="-78"/>
                <a:cs typeface="Andalus" pitchFamily="18" charset="-78"/>
              </a:rPr>
              <a:t> </a:t>
            </a:r>
            <a:endParaRPr lang="en-US" b="1" dirty="0" smtClean="0">
              <a:latin typeface="Andalus" pitchFamily="18" charset="-78"/>
              <a:cs typeface="Andalus" pitchFamily="18" charset="-78"/>
            </a:endParaRPr>
          </a:p>
          <a:p>
            <a:pPr algn="ctr"/>
            <a:r>
              <a:rPr lang="id-ID" b="1" dirty="0" smtClean="0">
                <a:latin typeface="Andalus" pitchFamily="18" charset="-78"/>
                <a:cs typeface="Andalus" pitchFamily="18" charset="-78"/>
              </a:rPr>
              <a:t>PERKEMBANGAN KOGNITIF PADA ANAK PRASEKOLAH</a:t>
            </a:r>
            <a:endParaRPr lang="en-US" b="1" dirty="0" smtClean="0">
              <a:latin typeface="Andalus" pitchFamily="18" charset="-78"/>
              <a:cs typeface="Andalus" pitchFamily="18" charset="-78"/>
            </a:endParaRPr>
          </a:p>
          <a:p>
            <a:endParaRPr lang="en-US" b="1" dirty="0" smtClean="0">
              <a:latin typeface="Andalus" pitchFamily="18" charset="-78"/>
              <a:cs typeface="Andalus" pitchFamily="18" charset="-78"/>
            </a:endParaRPr>
          </a:p>
          <a:p>
            <a:pPr marL="742950" lvl="1" indent="-285750" algn="just">
              <a:buFont typeface="Wingdings" pitchFamily="2" charset="2"/>
              <a:buChar char="ü"/>
            </a:pPr>
            <a:r>
              <a:rPr lang="en-US" dirty="0" smtClean="0">
                <a:latin typeface="Andalus" pitchFamily="18" charset="-78"/>
                <a:cs typeface="Andalus" pitchFamily="18" charset="-78"/>
              </a:rPr>
              <a:t>-</a:t>
            </a:r>
            <a:r>
              <a:rPr lang="id-ID" dirty="0" smtClean="0">
                <a:latin typeface="Andalus" pitchFamily="18" charset="-78"/>
                <a:cs typeface="Andalus" pitchFamily="18" charset="-78"/>
              </a:rPr>
              <a:t>Perkembangan kognitif anak prasekolah di kategorikan stadium pra operational.</a:t>
            </a:r>
            <a:endParaRPr lang="en-US" dirty="0" smtClean="0">
              <a:latin typeface="Andalus" pitchFamily="18" charset="-78"/>
              <a:cs typeface="Andalus" pitchFamily="18" charset="-78"/>
            </a:endParaRPr>
          </a:p>
          <a:p>
            <a:pPr marL="742950" lvl="1" indent="-285750" algn="just">
              <a:buFont typeface="Wingdings" pitchFamily="2" charset="2"/>
              <a:buChar char="ü"/>
            </a:pPr>
            <a:r>
              <a:rPr lang="en-US" dirty="0" smtClean="0">
                <a:latin typeface="Andalus" pitchFamily="18" charset="-78"/>
                <a:cs typeface="Andalus" pitchFamily="18" charset="-78"/>
              </a:rPr>
              <a:t>-</a:t>
            </a:r>
            <a:r>
              <a:rPr lang="id-ID" dirty="0" smtClean="0">
                <a:latin typeface="Andalus" pitchFamily="18" charset="-78"/>
                <a:cs typeface="Andalus" pitchFamily="18" charset="-78"/>
              </a:rPr>
              <a:t>Kaya dengan fantasi</a:t>
            </a:r>
            <a:endParaRPr lang="en-US" dirty="0" smtClean="0">
              <a:latin typeface="Andalus" pitchFamily="18" charset="-78"/>
              <a:cs typeface="Andalus" pitchFamily="18" charset="-78"/>
            </a:endParaRPr>
          </a:p>
          <a:p>
            <a:pPr marL="742950" lvl="1" indent="-285750" algn="just">
              <a:buFont typeface="Wingdings" pitchFamily="2" charset="2"/>
              <a:buChar char="ü"/>
            </a:pPr>
            <a:r>
              <a:rPr lang="en-US" dirty="0" smtClean="0">
                <a:latin typeface="Andalus" pitchFamily="18" charset="-78"/>
                <a:cs typeface="Andalus" pitchFamily="18" charset="-78"/>
              </a:rPr>
              <a:t>-</a:t>
            </a:r>
            <a:r>
              <a:rPr lang="id-ID" dirty="0" smtClean="0">
                <a:latin typeface="Andalus" pitchFamily="18" charset="-78"/>
                <a:cs typeface="Andalus" pitchFamily="18" charset="-78"/>
              </a:rPr>
              <a:t>Memiliki daya konsentrasi yang pendek</a:t>
            </a:r>
            <a:endParaRPr lang="en-US" dirty="0" smtClean="0">
              <a:latin typeface="Andalus" pitchFamily="18" charset="-78"/>
              <a:cs typeface="Andalus" pitchFamily="18" charset="-78"/>
            </a:endParaRPr>
          </a:p>
          <a:p>
            <a:pPr marL="742950" lvl="1" indent="-285750" algn="just">
              <a:buFont typeface="Wingdings" pitchFamily="2" charset="2"/>
              <a:buChar char="ü"/>
            </a:pPr>
            <a:r>
              <a:rPr lang="en-US" dirty="0" smtClean="0">
                <a:latin typeface="Andalus" pitchFamily="18" charset="-78"/>
                <a:cs typeface="Andalus" pitchFamily="18" charset="-78"/>
              </a:rPr>
              <a:t>-</a:t>
            </a:r>
            <a:r>
              <a:rPr lang="id-ID" dirty="0" smtClean="0">
                <a:latin typeface="Andalus" pitchFamily="18" charset="-78"/>
                <a:cs typeface="Andalus" pitchFamily="18" charset="-78"/>
              </a:rPr>
              <a:t>Memiliki rasa ingin tahu yang besar</a:t>
            </a:r>
            <a:endParaRPr lang="en-US" dirty="0" smtClean="0">
              <a:latin typeface="Andalus" pitchFamily="18" charset="-78"/>
              <a:cs typeface="Andalus" pitchFamily="18" charset="-78"/>
            </a:endParaRPr>
          </a:p>
          <a:p>
            <a:pPr marL="742950" lvl="1" indent="-285750" algn="just">
              <a:buFont typeface="Wingdings" pitchFamily="2" charset="2"/>
              <a:buChar char="ü"/>
            </a:pPr>
            <a:r>
              <a:rPr lang="en-US" dirty="0" smtClean="0">
                <a:latin typeface="Andalus" pitchFamily="18" charset="-78"/>
                <a:cs typeface="Andalus" pitchFamily="18" charset="-78"/>
              </a:rPr>
              <a:t>-</a:t>
            </a:r>
            <a:r>
              <a:rPr lang="id-ID" dirty="0" smtClean="0">
                <a:latin typeface="Andalus" pitchFamily="18" charset="-78"/>
                <a:cs typeface="Andalus" pitchFamily="18" charset="-78"/>
              </a:rPr>
              <a:t>bersifat egosentris</a:t>
            </a:r>
            <a:endParaRPr lang="en-US" dirty="0" smtClean="0">
              <a:latin typeface="Andalus" pitchFamily="18" charset="-78"/>
              <a:cs typeface="Andalus" pitchFamily="18" charset="-78"/>
            </a:endParaRPr>
          </a:p>
          <a:p>
            <a:pPr marL="742950" lvl="1" indent="-285750" algn="just">
              <a:buFont typeface="Wingdings" pitchFamily="2" charset="2"/>
              <a:buChar char="ü"/>
            </a:pPr>
            <a:r>
              <a:rPr lang="en-US" dirty="0" smtClean="0">
                <a:latin typeface="Andalus" pitchFamily="18" charset="-78"/>
                <a:cs typeface="Andalus" pitchFamily="18" charset="-78"/>
              </a:rPr>
              <a:t>-</a:t>
            </a:r>
            <a:r>
              <a:rPr lang="id-ID" dirty="0" smtClean="0">
                <a:latin typeface="Andalus" pitchFamily="18" charset="-78"/>
                <a:cs typeface="Andalus" pitchFamily="18" charset="-78"/>
              </a:rPr>
              <a:t>Sebagai masa belajar yang paling potensial</a:t>
            </a:r>
            <a:endParaRPr lang="en-US" dirty="0" smtClean="0">
              <a:latin typeface="Andalus" pitchFamily="18" charset="-78"/>
              <a:cs typeface="Andalus" pitchFamily="18" charset="-78"/>
            </a:endParaRPr>
          </a:p>
          <a:p>
            <a:endParaRPr lang="en-US" b="1" dirty="0" smtClean="0">
              <a:latin typeface="Andalus" pitchFamily="18" charset="-78"/>
              <a:cs typeface="Andalus" pitchFamily="18" charset="-78"/>
            </a:endParaRPr>
          </a:p>
          <a:p>
            <a:pPr algn="ctr"/>
            <a:r>
              <a:rPr lang="id-ID" b="1" dirty="0" smtClean="0">
                <a:latin typeface="Andalus" pitchFamily="18" charset="-78"/>
                <a:cs typeface="Andalus" pitchFamily="18" charset="-78"/>
              </a:rPr>
              <a:t>PERKEMBANGAN MOTORIK PADA ANAK PRASEKOLAH</a:t>
            </a:r>
            <a:endParaRPr lang="en-US" b="1" dirty="0" smtClean="0">
              <a:latin typeface="Andalus" pitchFamily="18" charset="-78"/>
              <a:cs typeface="Andalus" pitchFamily="18" charset="-78"/>
            </a:endParaRPr>
          </a:p>
          <a:p>
            <a:endParaRPr lang="en-US" dirty="0" smtClean="0">
              <a:latin typeface="Andalus" pitchFamily="18" charset="-78"/>
              <a:cs typeface="Andalus" pitchFamily="18" charset="-78"/>
            </a:endParaRPr>
          </a:p>
          <a:p>
            <a:pPr marL="742950" lvl="1" indent="-285750">
              <a:buFont typeface="Wingdings" pitchFamily="2" charset="2"/>
              <a:buChar char="ü"/>
            </a:pPr>
            <a:r>
              <a:rPr lang="en-US" dirty="0" smtClean="0">
                <a:latin typeface="Andalus" pitchFamily="18" charset="-78"/>
                <a:cs typeface="Andalus" pitchFamily="18" charset="-78"/>
              </a:rPr>
              <a:t>-</a:t>
            </a:r>
            <a:r>
              <a:rPr lang="id-ID" dirty="0">
                <a:latin typeface="Andalus" pitchFamily="18" charset="-78"/>
                <a:cs typeface="Andalus" pitchFamily="18" charset="-78"/>
              </a:rPr>
              <a:t>Keterampilan motoric kasar (Gross Motorics Skills</a:t>
            </a:r>
            <a:r>
              <a:rPr lang="id-ID" dirty="0" smtClean="0">
                <a:latin typeface="Andalus" pitchFamily="18" charset="-78"/>
                <a:cs typeface="Andalus" pitchFamily="18" charset="-78"/>
              </a:rPr>
              <a:t>)</a:t>
            </a:r>
            <a:endParaRPr lang="en-US" dirty="0" smtClean="0">
              <a:latin typeface="Andalus" pitchFamily="18" charset="-78"/>
              <a:cs typeface="Andalus" pitchFamily="18" charset="-78"/>
            </a:endParaRPr>
          </a:p>
          <a:p>
            <a:pPr lvl="1"/>
            <a:endParaRPr lang="en-US" dirty="0">
              <a:latin typeface="Andalus" pitchFamily="18" charset="-78"/>
              <a:cs typeface="Andalus" pitchFamily="18" charset="-78"/>
            </a:endParaRPr>
          </a:p>
          <a:p>
            <a:pPr marL="742950" lvl="1" indent="-285750">
              <a:buFont typeface="Wingdings" pitchFamily="2" charset="2"/>
              <a:buChar char="ü"/>
            </a:pPr>
            <a:r>
              <a:rPr lang="en-US" dirty="0" smtClean="0">
                <a:latin typeface="Andalus" pitchFamily="18" charset="-78"/>
                <a:cs typeface="Andalus" pitchFamily="18" charset="-78"/>
              </a:rPr>
              <a:t>-</a:t>
            </a:r>
            <a:r>
              <a:rPr lang="id-ID" dirty="0">
                <a:latin typeface="Andalus" pitchFamily="18" charset="-78"/>
                <a:cs typeface="Andalus" pitchFamily="18" charset="-78"/>
              </a:rPr>
              <a:t>Keterampilan motoric halus (fine motorick  skills).</a:t>
            </a:r>
            <a:endParaRPr lang="en-US" dirty="0">
              <a:latin typeface="Andalus" pitchFamily="18" charset="-78"/>
              <a:cs typeface="Andalus" pitchFamily="18" charset="-78"/>
            </a:endParaRPr>
          </a:p>
          <a:p>
            <a:pPr lvl="1"/>
            <a:endParaRPr lang="en-US" dirty="0" smtClean="0">
              <a:latin typeface="Andalus" pitchFamily="18" charset="-78"/>
              <a:cs typeface="Andalus" pitchFamily="18" charset="-78"/>
            </a:endParaRPr>
          </a:p>
          <a:p>
            <a:pPr marL="742950" lvl="1" indent="-285750">
              <a:buFont typeface="Wingdings" pitchFamily="2" charset="2"/>
              <a:buChar char="ü"/>
            </a:pPr>
            <a:endParaRPr lang="en-US" dirty="0" smtClean="0">
              <a:latin typeface="Andalus" pitchFamily="18" charset="-78"/>
              <a:cs typeface="Andalus" pitchFamily="18" charset="-78"/>
            </a:endParaRPr>
          </a:p>
          <a:p>
            <a:pPr marL="342900" indent="-342900">
              <a:buAutoNum type="alphaUcPeriod" startAt="4"/>
            </a:pPr>
            <a:endParaRPr lang="en-US" dirty="0"/>
          </a:p>
        </p:txBody>
      </p:sp>
    </p:spTree>
    <p:extLst>
      <p:ext uri="{BB962C8B-B14F-4D97-AF65-F5344CB8AC3E}">
        <p14:creationId xmlns:p14="http://schemas.microsoft.com/office/powerpoint/2010/main" val="333709587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9"/>
          <p:cNvSpPr>
            <a:spLocks noGrp="1" noChangeArrowheads="1"/>
          </p:cNvSpPr>
          <p:nvPr>
            <p:ph type="ftr" sz="quarter" idx="11"/>
          </p:nvPr>
        </p:nvSpPr>
        <p:spPr/>
        <p:txBody>
          <a:bodyPr/>
          <a:lstStyle/>
          <a:p>
            <a:pPr>
              <a:defRPr/>
            </a:pPr>
            <a:r>
              <a:rPr lang="id-ID" dirty="0"/>
              <a:t>Rosmawaty</a:t>
            </a:r>
            <a:endParaRPr lang="en-GB" dirty="0"/>
          </a:p>
        </p:txBody>
      </p:sp>
      <p:sp>
        <p:nvSpPr>
          <p:cNvPr id="6" name="Rectangle 70"/>
          <p:cNvSpPr>
            <a:spLocks noGrp="1" noChangeArrowheads="1"/>
          </p:cNvSpPr>
          <p:nvPr>
            <p:ph type="sldNum" sz="quarter" idx="12"/>
          </p:nvPr>
        </p:nvSpPr>
        <p:spPr/>
        <p:txBody>
          <a:bodyPr/>
          <a:lstStyle/>
          <a:p>
            <a:pPr>
              <a:defRPr/>
            </a:pPr>
            <a:fld id="{652F96AE-9992-406C-A2E0-17EED2C7A71A}" type="slidenum">
              <a:rPr lang="en-GB"/>
              <a:pPr>
                <a:defRPr/>
              </a:pPr>
              <a:t>2</a:t>
            </a:fld>
            <a:endParaRPr lang="en-GB"/>
          </a:p>
        </p:txBody>
      </p:sp>
      <p:sp>
        <p:nvSpPr>
          <p:cNvPr id="4098" name="Rectangle 2"/>
          <p:cNvSpPr>
            <a:spLocks noGrp="1" noChangeArrowheads="1"/>
          </p:cNvSpPr>
          <p:nvPr>
            <p:ph type="ctrTitle"/>
          </p:nvPr>
        </p:nvSpPr>
        <p:spPr>
          <a:xfrm>
            <a:off x="685800" y="990600"/>
            <a:ext cx="7772400" cy="1736725"/>
          </a:xfrm>
        </p:spPr>
        <p:txBody>
          <a:bodyPr/>
          <a:lstStyle/>
          <a:p>
            <a:pPr eaLnBrk="1" hangingPunct="1">
              <a:defRPr/>
            </a:pPr>
            <a:r>
              <a:rPr lang="en-US" sz="4800" dirty="0" smtClean="0"/>
              <a:t>TUMBUH KEMBANG BAYI (USIA 0 – 12 BULAN</a:t>
            </a:r>
            <a:r>
              <a:rPr lang="id-ID" sz="4800" dirty="0" smtClean="0"/>
              <a:t>)</a:t>
            </a:r>
            <a:endParaRPr lang="en-GB" sz="4800" dirty="0" smtClean="0"/>
          </a:p>
        </p:txBody>
      </p:sp>
      <p:pic>
        <p:nvPicPr>
          <p:cNvPr id="3078" name="Picture 4"/>
          <p:cNvPicPr>
            <a:picLocks noChangeAspect="1" noChangeArrowheads="1"/>
          </p:cNvPicPr>
          <p:nvPr>
            <p:ph type="subTitle" idx="1"/>
          </p:nvPr>
        </p:nvPicPr>
        <p:blipFill>
          <a:blip r:embed="rId2">
            <a:extLst>
              <a:ext uri="{28A0092B-C50C-407E-A947-70E740481C1C}">
                <a14:useLocalDpi xmlns:a14="http://schemas.microsoft.com/office/drawing/2010/main" val="0"/>
              </a:ext>
            </a:extLst>
          </a:blip>
          <a:srcRect/>
          <a:stretch>
            <a:fillRect/>
          </a:stretch>
        </p:blipFill>
        <p:spPr>
          <a:xfrm>
            <a:off x="1524000" y="3505200"/>
            <a:ext cx="6477000" cy="2389188"/>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1996227"/>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89844"/>
            <a:ext cx="8153400" cy="5262979"/>
          </a:xfrm>
          <a:prstGeom prst="rect">
            <a:avLst/>
          </a:prstGeom>
        </p:spPr>
        <p:txBody>
          <a:bodyPr wrap="square">
            <a:spAutoFit/>
          </a:bodyPr>
          <a:lstStyle/>
          <a:p>
            <a:r>
              <a:rPr lang="en-US" sz="2400" dirty="0"/>
              <a:t>G. PERKEMBANGAN MORAL</a:t>
            </a:r>
          </a:p>
          <a:p>
            <a:r>
              <a:rPr lang="en-US" sz="2400" dirty="0" err="1"/>
              <a:t>Teori</a:t>
            </a:r>
            <a:r>
              <a:rPr lang="en-US" sz="2400" dirty="0"/>
              <a:t> </a:t>
            </a:r>
            <a:r>
              <a:rPr lang="en-US" sz="2400" dirty="0" err="1"/>
              <a:t>perkembangan</a:t>
            </a:r>
            <a:r>
              <a:rPr lang="en-US" sz="2400" dirty="0"/>
              <a:t> moral </a:t>
            </a:r>
            <a:r>
              <a:rPr lang="en-US" sz="2400" dirty="0" err="1"/>
              <a:t>dalam</a:t>
            </a:r>
            <a:r>
              <a:rPr lang="en-US" sz="2400" dirty="0"/>
              <a:t>  </a:t>
            </a:r>
            <a:r>
              <a:rPr lang="en-US" sz="2400" dirty="0" err="1"/>
              <a:t>psikologi</a:t>
            </a:r>
            <a:r>
              <a:rPr lang="en-US" sz="2400" dirty="0"/>
              <a:t> </a:t>
            </a:r>
            <a:r>
              <a:rPr lang="en-US" sz="2400" dirty="0" err="1"/>
              <a:t>umum,menurut</a:t>
            </a:r>
            <a:r>
              <a:rPr lang="en-US" sz="2400" dirty="0"/>
              <a:t> </a:t>
            </a:r>
            <a:r>
              <a:rPr lang="en-US" sz="2400" dirty="0" err="1"/>
              <a:t>Kohlberg.terdapat</a:t>
            </a:r>
            <a:r>
              <a:rPr lang="en-US" sz="2400" dirty="0"/>
              <a:t> </a:t>
            </a:r>
            <a:r>
              <a:rPr lang="en-US" sz="2400" dirty="0" err="1"/>
              <a:t>tiga</a:t>
            </a:r>
            <a:r>
              <a:rPr lang="en-US" sz="2400" dirty="0"/>
              <a:t> </a:t>
            </a:r>
            <a:r>
              <a:rPr lang="en-US" sz="2400" dirty="0" err="1"/>
              <a:t>tingkat</a:t>
            </a:r>
            <a:r>
              <a:rPr lang="en-US" sz="2400" dirty="0"/>
              <a:t> </a:t>
            </a:r>
            <a:r>
              <a:rPr lang="en-US" sz="2400" dirty="0" err="1"/>
              <a:t>dan</a:t>
            </a:r>
            <a:r>
              <a:rPr lang="en-US" sz="2400" dirty="0"/>
              <a:t> </a:t>
            </a:r>
            <a:r>
              <a:rPr lang="en-US" sz="2400" dirty="0" err="1"/>
              <a:t>enam</a:t>
            </a:r>
            <a:r>
              <a:rPr lang="en-US" sz="2400" dirty="0"/>
              <a:t> </a:t>
            </a:r>
            <a:r>
              <a:rPr lang="en-US" sz="2400" dirty="0" err="1"/>
              <a:t>tahap.pada</a:t>
            </a:r>
            <a:r>
              <a:rPr lang="en-US" sz="2400" dirty="0"/>
              <a:t> </a:t>
            </a:r>
            <a:r>
              <a:rPr lang="en-US" sz="2400" dirty="0" err="1"/>
              <a:t>pra</a:t>
            </a:r>
            <a:r>
              <a:rPr lang="en-US" sz="2400" dirty="0"/>
              <a:t> </a:t>
            </a:r>
            <a:r>
              <a:rPr lang="en-US" sz="2400" dirty="0" err="1"/>
              <a:t>sekolah,perkembangan</a:t>
            </a:r>
            <a:r>
              <a:rPr lang="en-US" sz="2400" dirty="0"/>
              <a:t> moral </a:t>
            </a:r>
            <a:r>
              <a:rPr lang="en-US" sz="2400" dirty="0" err="1"/>
              <a:t>berada</a:t>
            </a:r>
            <a:r>
              <a:rPr lang="en-US" sz="2400" dirty="0"/>
              <a:t> </a:t>
            </a:r>
            <a:r>
              <a:rPr lang="en-US" sz="2400" dirty="0" err="1"/>
              <a:t>pada</a:t>
            </a:r>
            <a:r>
              <a:rPr lang="en-US" sz="2400" dirty="0"/>
              <a:t> </a:t>
            </a:r>
            <a:r>
              <a:rPr lang="en-US" sz="2400" dirty="0" err="1"/>
              <a:t>tingkat</a:t>
            </a:r>
            <a:r>
              <a:rPr lang="en-US" sz="2400" dirty="0"/>
              <a:t> </a:t>
            </a:r>
            <a:r>
              <a:rPr lang="en-US" sz="2400" dirty="0" err="1"/>
              <a:t>satu</a:t>
            </a:r>
            <a:r>
              <a:rPr lang="en-US" sz="2400" dirty="0"/>
              <a:t> </a:t>
            </a:r>
            <a:r>
              <a:rPr lang="en-US" sz="2400" dirty="0" err="1"/>
              <a:t>yaitu</a:t>
            </a:r>
            <a:r>
              <a:rPr lang="en-US" sz="2400" dirty="0"/>
              <a:t> </a:t>
            </a:r>
            <a:r>
              <a:rPr lang="en-US" sz="2400" dirty="0" err="1"/>
              <a:t>penalaran</a:t>
            </a:r>
            <a:r>
              <a:rPr lang="en-US" sz="2400" dirty="0"/>
              <a:t> </a:t>
            </a:r>
            <a:r>
              <a:rPr lang="en-US" sz="2400" dirty="0" err="1"/>
              <a:t>prakonvesional</a:t>
            </a:r>
            <a:r>
              <a:rPr lang="en-US" sz="2400" dirty="0"/>
              <a:t> </a:t>
            </a:r>
            <a:r>
              <a:rPr lang="en-US" sz="2400" dirty="0" err="1"/>
              <a:t>adalah</a:t>
            </a:r>
            <a:r>
              <a:rPr lang="en-US" sz="2400" dirty="0"/>
              <a:t> </a:t>
            </a:r>
            <a:r>
              <a:rPr lang="en-US" sz="2400" dirty="0" err="1"/>
              <a:t>tingkat</a:t>
            </a:r>
            <a:r>
              <a:rPr lang="en-US" sz="2400" dirty="0"/>
              <a:t> yang paling </a:t>
            </a:r>
            <a:r>
              <a:rPr lang="en-US" sz="2400" dirty="0" err="1"/>
              <a:t>rendah</a:t>
            </a:r>
            <a:r>
              <a:rPr lang="en-US" sz="2400" dirty="0"/>
              <a:t> </a:t>
            </a:r>
            <a:r>
              <a:rPr lang="en-US" sz="2400" dirty="0" err="1"/>
              <a:t>dalam</a:t>
            </a:r>
            <a:r>
              <a:rPr lang="en-US" sz="2400" dirty="0"/>
              <a:t> </a:t>
            </a:r>
            <a:r>
              <a:rPr lang="en-US" sz="2400" dirty="0" err="1"/>
              <a:t>teori</a:t>
            </a:r>
            <a:r>
              <a:rPr lang="en-US" sz="2400" dirty="0"/>
              <a:t> </a:t>
            </a:r>
            <a:r>
              <a:rPr lang="en-US" sz="2400" dirty="0" err="1"/>
              <a:t>perkembangan</a:t>
            </a:r>
            <a:r>
              <a:rPr lang="en-US" sz="2400" dirty="0"/>
              <a:t> moral </a:t>
            </a:r>
            <a:r>
              <a:rPr lang="en-US" sz="2400" dirty="0" err="1"/>
              <a:t>Kohlberg.pada</a:t>
            </a:r>
            <a:r>
              <a:rPr lang="en-US" sz="2400" dirty="0"/>
              <a:t> </a:t>
            </a:r>
            <a:r>
              <a:rPr lang="en-US" sz="2400" dirty="0" err="1"/>
              <a:t>tingkat</a:t>
            </a:r>
            <a:r>
              <a:rPr lang="en-US" sz="2400" dirty="0"/>
              <a:t> </a:t>
            </a:r>
            <a:r>
              <a:rPr lang="en-US" sz="2400" dirty="0" err="1"/>
              <a:t>ini,anak</a:t>
            </a:r>
            <a:r>
              <a:rPr lang="en-US" sz="2400" dirty="0"/>
              <a:t> </a:t>
            </a:r>
            <a:r>
              <a:rPr lang="en-US" sz="2400" dirty="0" err="1"/>
              <a:t>tidak</a:t>
            </a:r>
            <a:r>
              <a:rPr lang="en-US" sz="2400" dirty="0"/>
              <a:t> </a:t>
            </a:r>
            <a:r>
              <a:rPr lang="en-US" sz="2400" dirty="0" err="1"/>
              <a:t>memperlihatkan</a:t>
            </a:r>
            <a:r>
              <a:rPr lang="en-US" sz="2400" dirty="0"/>
              <a:t> </a:t>
            </a:r>
            <a:r>
              <a:rPr lang="en-US" sz="2400" dirty="0" err="1"/>
              <a:t>internalisasi</a:t>
            </a:r>
            <a:r>
              <a:rPr lang="en-US" sz="2400" dirty="0"/>
              <a:t> </a:t>
            </a:r>
            <a:r>
              <a:rPr lang="en-US" sz="2400" dirty="0" err="1"/>
              <a:t>nilai</a:t>
            </a:r>
            <a:r>
              <a:rPr lang="en-US" sz="2400" dirty="0"/>
              <a:t> </a:t>
            </a:r>
            <a:r>
              <a:rPr lang="en-US" sz="2400" dirty="0" err="1"/>
              <a:t>nilai</a:t>
            </a:r>
            <a:r>
              <a:rPr lang="en-US" sz="2400" dirty="0"/>
              <a:t> </a:t>
            </a:r>
            <a:r>
              <a:rPr lang="en-US" sz="2400" dirty="0" err="1"/>
              <a:t>moral.penalaran</a:t>
            </a:r>
            <a:r>
              <a:rPr lang="en-US" sz="2400" dirty="0"/>
              <a:t> moral </a:t>
            </a:r>
            <a:r>
              <a:rPr lang="en-US" sz="2400" dirty="0" err="1"/>
              <a:t>dikendalikan</a:t>
            </a:r>
            <a:r>
              <a:rPr lang="en-US" sz="2400" dirty="0"/>
              <a:t> </a:t>
            </a:r>
            <a:r>
              <a:rPr lang="en-US" sz="2400" dirty="0" err="1"/>
              <a:t>oleh</a:t>
            </a:r>
            <a:r>
              <a:rPr lang="en-US" sz="2400" dirty="0"/>
              <a:t> </a:t>
            </a:r>
            <a:r>
              <a:rPr lang="en-US" sz="2400" dirty="0" err="1"/>
              <a:t>imbalan</a:t>
            </a:r>
            <a:r>
              <a:rPr lang="en-US" sz="2400" dirty="0"/>
              <a:t> (</a:t>
            </a:r>
            <a:r>
              <a:rPr lang="en-US" sz="2400" dirty="0" err="1"/>
              <a:t>hadiah</a:t>
            </a:r>
            <a:r>
              <a:rPr lang="en-US" sz="2400" dirty="0"/>
              <a:t>) </a:t>
            </a:r>
            <a:r>
              <a:rPr lang="en-US" sz="2400" dirty="0" err="1"/>
              <a:t>dan</a:t>
            </a:r>
            <a:r>
              <a:rPr lang="en-US" sz="2400" dirty="0"/>
              <a:t> </a:t>
            </a:r>
            <a:r>
              <a:rPr lang="en-US" sz="2400" dirty="0" err="1"/>
              <a:t>hukuman</a:t>
            </a:r>
            <a:r>
              <a:rPr lang="en-US" sz="2400" dirty="0"/>
              <a:t> </a:t>
            </a:r>
            <a:r>
              <a:rPr lang="en-US" sz="2400" dirty="0" err="1"/>
              <a:t>ekternal</a:t>
            </a:r>
            <a:r>
              <a:rPr lang="en-US" sz="2400" dirty="0"/>
              <a:t>. </a:t>
            </a:r>
            <a:r>
              <a:rPr lang="en-US" sz="2400" dirty="0" err="1"/>
              <a:t>Dengan</a:t>
            </a:r>
            <a:r>
              <a:rPr lang="en-US" sz="2400" dirty="0"/>
              <a:t> kata lain, </a:t>
            </a:r>
            <a:r>
              <a:rPr lang="en-US" sz="2400" dirty="0" err="1"/>
              <a:t>aturan</a:t>
            </a:r>
            <a:r>
              <a:rPr lang="en-US" sz="2400" dirty="0"/>
              <a:t> </a:t>
            </a:r>
            <a:r>
              <a:rPr lang="en-US" sz="2400" dirty="0" err="1"/>
              <a:t>dikontrol</a:t>
            </a:r>
            <a:r>
              <a:rPr lang="en-US" sz="2400" dirty="0"/>
              <a:t> </a:t>
            </a:r>
            <a:r>
              <a:rPr lang="en-US" sz="2400" dirty="0" err="1"/>
              <a:t>oleh</a:t>
            </a:r>
            <a:r>
              <a:rPr lang="en-US" sz="2400" dirty="0"/>
              <a:t> orang lain (</a:t>
            </a:r>
            <a:r>
              <a:rPr lang="en-US" sz="2400" dirty="0" err="1"/>
              <a:t>eksternal</a:t>
            </a:r>
            <a:r>
              <a:rPr lang="en-US" sz="2400" dirty="0"/>
              <a:t>), </a:t>
            </a:r>
            <a:r>
              <a:rPr lang="en-US" sz="2400" dirty="0" err="1"/>
              <a:t>sehingga</a:t>
            </a:r>
            <a:r>
              <a:rPr lang="en-US" sz="2400" dirty="0"/>
              <a:t> </a:t>
            </a:r>
            <a:r>
              <a:rPr lang="en-US" sz="2400" dirty="0" err="1"/>
              <a:t>tingkah</a:t>
            </a:r>
            <a:r>
              <a:rPr lang="en-US" sz="2400" dirty="0"/>
              <a:t> </a:t>
            </a:r>
            <a:r>
              <a:rPr lang="en-US" sz="2400" dirty="0" err="1"/>
              <a:t>laku</a:t>
            </a:r>
            <a:r>
              <a:rPr lang="en-US" sz="2400" dirty="0"/>
              <a:t> yang </a:t>
            </a:r>
            <a:r>
              <a:rPr lang="en-US" sz="2400" dirty="0" err="1"/>
              <a:t>baik</a:t>
            </a:r>
            <a:r>
              <a:rPr lang="en-US" sz="2400" dirty="0"/>
              <a:t> </a:t>
            </a:r>
            <a:r>
              <a:rPr lang="en-US" sz="2400" dirty="0" err="1"/>
              <a:t>akan</a:t>
            </a:r>
            <a:r>
              <a:rPr lang="en-US" sz="2400" dirty="0"/>
              <a:t> </a:t>
            </a:r>
            <a:r>
              <a:rPr lang="en-US" sz="2400" dirty="0" err="1"/>
              <a:t>mendapat</a:t>
            </a:r>
            <a:r>
              <a:rPr lang="en-US" sz="2400" dirty="0"/>
              <a:t> </a:t>
            </a:r>
            <a:r>
              <a:rPr lang="en-US" sz="2400" dirty="0" err="1"/>
              <a:t>hadiah</a:t>
            </a:r>
            <a:r>
              <a:rPr lang="en-US" sz="2400" dirty="0"/>
              <a:t> </a:t>
            </a:r>
            <a:r>
              <a:rPr lang="en-US" sz="2400" dirty="0" err="1"/>
              <a:t>dan</a:t>
            </a:r>
            <a:r>
              <a:rPr lang="en-US" sz="2400" dirty="0"/>
              <a:t> </a:t>
            </a:r>
            <a:r>
              <a:rPr lang="en-US" sz="2400" dirty="0" err="1"/>
              <a:t>tingkah</a:t>
            </a:r>
            <a:r>
              <a:rPr lang="en-US" sz="2400" dirty="0"/>
              <a:t> </a:t>
            </a:r>
            <a:r>
              <a:rPr lang="en-US" sz="2400" dirty="0" err="1"/>
              <a:t>laku</a:t>
            </a:r>
            <a:r>
              <a:rPr lang="en-US" sz="2400" dirty="0"/>
              <a:t> </a:t>
            </a:r>
            <a:r>
              <a:rPr lang="en-US" sz="2400" dirty="0" err="1"/>
              <a:t>yg</a:t>
            </a:r>
            <a:r>
              <a:rPr lang="en-US" sz="2400" dirty="0"/>
              <a:t> </a:t>
            </a:r>
            <a:r>
              <a:rPr lang="en-US" sz="2400" dirty="0" err="1"/>
              <a:t>buruk</a:t>
            </a:r>
            <a:r>
              <a:rPr lang="en-US" sz="2400" dirty="0"/>
              <a:t> </a:t>
            </a:r>
            <a:r>
              <a:rPr lang="en-US" sz="2400" dirty="0" err="1"/>
              <a:t>mendapatkan</a:t>
            </a:r>
            <a:r>
              <a:rPr lang="en-US" sz="2400" dirty="0"/>
              <a:t> </a:t>
            </a:r>
            <a:r>
              <a:rPr lang="en-US" sz="2400" dirty="0" err="1"/>
              <a:t>hukuman</a:t>
            </a:r>
            <a:r>
              <a:rPr lang="en-US" sz="2400" dirty="0"/>
              <a:t>.</a:t>
            </a:r>
            <a:br>
              <a:rPr lang="en-US" sz="2400" dirty="0"/>
            </a:br>
            <a:endParaRPr lang="en-US" sz="2400" dirty="0"/>
          </a:p>
        </p:txBody>
      </p:sp>
    </p:spTree>
    <p:extLst>
      <p:ext uri="{BB962C8B-B14F-4D97-AF65-F5344CB8AC3E}">
        <p14:creationId xmlns:p14="http://schemas.microsoft.com/office/powerpoint/2010/main" val="1011206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66843"/>
            <a:ext cx="8534400" cy="4893647"/>
          </a:xfrm>
          <a:prstGeom prst="rect">
            <a:avLst/>
          </a:prstGeom>
        </p:spPr>
        <p:txBody>
          <a:bodyPr wrap="square">
            <a:spAutoFit/>
          </a:bodyPr>
          <a:lstStyle/>
          <a:p>
            <a:pPr lvl="0" algn="ctr"/>
            <a:r>
              <a:rPr lang="en-US" sz="2400" b="1" dirty="0" err="1">
                <a:latin typeface="Andalus" pitchFamily="18" charset="-78"/>
                <a:cs typeface="Andalus" pitchFamily="18" charset="-78"/>
              </a:rPr>
              <a:t>Kesimpulan</a:t>
            </a:r>
            <a:r>
              <a:rPr lang="en-US" sz="2400" b="1" dirty="0">
                <a:latin typeface="Andalus" pitchFamily="18" charset="-78"/>
                <a:cs typeface="Andalus" pitchFamily="18" charset="-78"/>
              </a:rPr>
              <a:t> </a:t>
            </a:r>
            <a:endParaRPr lang="en-US" sz="2400" dirty="0">
              <a:latin typeface="Andalus" pitchFamily="18" charset="-78"/>
              <a:cs typeface="Andalus" pitchFamily="18" charset="-78"/>
            </a:endParaRPr>
          </a:p>
          <a:p>
            <a:pPr algn="just"/>
            <a:r>
              <a:rPr lang="en-US" sz="2400" dirty="0" smtClean="0">
                <a:latin typeface="Andalus" pitchFamily="18" charset="-78"/>
                <a:cs typeface="Andalus" pitchFamily="18" charset="-78"/>
              </a:rPr>
              <a:t>	</a:t>
            </a:r>
            <a:r>
              <a:rPr lang="en-US" sz="2400" dirty="0" err="1" smtClean="0">
                <a:latin typeface="Andalus" pitchFamily="18" charset="-78"/>
                <a:cs typeface="Andalus" pitchFamily="18" charset="-78"/>
              </a:rPr>
              <a:t>Makalah</a:t>
            </a:r>
            <a:r>
              <a:rPr lang="en-US" sz="2400" dirty="0" smtClean="0">
                <a:latin typeface="Andalus" pitchFamily="18" charset="-78"/>
                <a:cs typeface="Andalus" pitchFamily="18" charset="-78"/>
              </a:rPr>
              <a:t> </a:t>
            </a:r>
            <a:r>
              <a:rPr lang="en-US" sz="2400" dirty="0">
                <a:latin typeface="Andalus" pitchFamily="18" charset="-78"/>
                <a:cs typeface="Andalus" pitchFamily="18" charset="-78"/>
              </a:rPr>
              <a:t>yang </a:t>
            </a:r>
            <a:r>
              <a:rPr lang="en-US" sz="2400" dirty="0" err="1">
                <a:latin typeface="Andalus" pitchFamily="18" charset="-78"/>
                <a:cs typeface="Andalus" pitchFamily="18" charset="-78"/>
              </a:rPr>
              <a:t>telah</a:t>
            </a:r>
            <a:r>
              <a:rPr lang="en-US" sz="2400" dirty="0">
                <a:latin typeface="Andalus" pitchFamily="18" charset="-78"/>
                <a:cs typeface="Andalus" pitchFamily="18" charset="-78"/>
              </a:rPr>
              <a:t> </a:t>
            </a:r>
            <a:r>
              <a:rPr lang="en-US" sz="2400" dirty="0" err="1">
                <a:latin typeface="Andalus" pitchFamily="18" charset="-78"/>
                <a:cs typeface="Andalus" pitchFamily="18" charset="-78"/>
              </a:rPr>
              <a:t>disusun</a:t>
            </a:r>
            <a:r>
              <a:rPr lang="en-US" sz="2400" dirty="0">
                <a:latin typeface="Andalus" pitchFamily="18" charset="-78"/>
                <a:cs typeface="Andalus" pitchFamily="18" charset="-78"/>
              </a:rPr>
              <a:t> </a:t>
            </a:r>
            <a:r>
              <a:rPr lang="en-US" sz="2400" dirty="0" err="1">
                <a:latin typeface="Andalus" pitchFamily="18" charset="-78"/>
                <a:cs typeface="Andalus" pitchFamily="18" charset="-78"/>
              </a:rPr>
              <a:t>oleh</a:t>
            </a:r>
            <a:r>
              <a:rPr lang="en-US" sz="2400" dirty="0">
                <a:latin typeface="Andalus" pitchFamily="18" charset="-78"/>
                <a:cs typeface="Andalus" pitchFamily="18" charset="-78"/>
              </a:rPr>
              <a:t> kami </a:t>
            </a:r>
            <a:r>
              <a:rPr lang="en-US" sz="2400" dirty="0" err="1">
                <a:latin typeface="Andalus" pitchFamily="18" charset="-78"/>
                <a:cs typeface="Andalus" pitchFamily="18" charset="-78"/>
              </a:rPr>
              <a:t>merupakan</a:t>
            </a:r>
            <a:r>
              <a:rPr lang="en-US" sz="2400" dirty="0">
                <a:latin typeface="Andalus" pitchFamily="18" charset="-78"/>
                <a:cs typeface="Andalus" pitchFamily="18" charset="-78"/>
              </a:rPr>
              <a:t> program yang </a:t>
            </a:r>
            <a:r>
              <a:rPr lang="en-US" sz="2400" dirty="0" err="1">
                <a:latin typeface="Andalus" pitchFamily="18" charset="-78"/>
                <a:cs typeface="Andalus" pitchFamily="18" charset="-78"/>
              </a:rPr>
              <a:t>sangat</a:t>
            </a:r>
            <a:r>
              <a:rPr lang="en-US" sz="2400" dirty="0">
                <a:latin typeface="Andalus" pitchFamily="18" charset="-78"/>
                <a:cs typeface="Andalus" pitchFamily="18" charset="-78"/>
              </a:rPr>
              <a:t> </a:t>
            </a:r>
            <a:r>
              <a:rPr lang="en-US" sz="2400" dirty="0" err="1">
                <a:latin typeface="Andalus" pitchFamily="18" charset="-78"/>
                <a:cs typeface="Andalus" pitchFamily="18" charset="-78"/>
              </a:rPr>
              <a:t>membantu</a:t>
            </a:r>
            <a:r>
              <a:rPr lang="en-US" sz="2400" dirty="0">
                <a:latin typeface="Andalus" pitchFamily="18" charset="-78"/>
                <a:cs typeface="Andalus" pitchFamily="18" charset="-78"/>
              </a:rPr>
              <a:t> </a:t>
            </a:r>
            <a:r>
              <a:rPr lang="en-US" sz="2400" dirty="0" err="1">
                <a:latin typeface="Andalus" pitchFamily="18" charset="-78"/>
                <a:cs typeface="Andalus" pitchFamily="18" charset="-78"/>
              </a:rPr>
              <a:t>para</a:t>
            </a:r>
            <a:r>
              <a:rPr lang="en-US" sz="2400" dirty="0">
                <a:latin typeface="Andalus" pitchFamily="18" charset="-78"/>
                <a:cs typeface="Andalus" pitchFamily="18" charset="-78"/>
              </a:rPr>
              <a:t> </a:t>
            </a:r>
            <a:r>
              <a:rPr lang="en-US" sz="2400" dirty="0" err="1">
                <a:latin typeface="Andalus" pitchFamily="18" charset="-78"/>
                <a:cs typeface="Andalus" pitchFamily="18" charset="-78"/>
              </a:rPr>
              <a:t>mahasiswa</a:t>
            </a:r>
            <a:r>
              <a:rPr lang="en-US" sz="2400" dirty="0">
                <a:latin typeface="Andalus" pitchFamily="18" charset="-78"/>
                <a:cs typeface="Andalus" pitchFamily="18" charset="-78"/>
              </a:rPr>
              <a:t> </a:t>
            </a:r>
            <a:r>
              <a:rPr lang="en-US" sz="2400" dirty="0" err="1">
                <a:latin typeface="Andalus" pitchFamily="18" charset="-78"/>
                <a:cs typeface="Andalus" pitchFamily="18" charset="-78"/>
              </a:rPr>
              <a:t>dalam</a:t>
            </a:r>
            <a:r>
              <a:rPr lang="en-US" sz="2400" dirty="0">
                <a:latin typeface="Andalus" pitchFamily="18" charset="-78"/>
                <a:cs typeface="Andalus" pitchFamily="18" charset="-78"/>
              </a:rPr>
              <a:t> </a:t>
            </a:r>
            <a:r>
              <a:rPr lang="en-US" sz="2400" dirty="0" err="1">
                <a:latin typeface="Andalus" pitchFamily="18" charset="-78"/>
                <a:cs typeface="Andalus" pitchFamily="18" charset="-78"/>
              </a:rPr>
              <a:t>pembahasan</a:t>
            </a:r>
            <a:r>
              <a:rPr lang="en-US" sz="2400" dirty="0">
                <a:latin typeface="Andalus" pitchFamily="18" charset="-78"/>
                <a:cs typeface="Andalus" pitchFamily="18" charset="-78"/>
              </a:rPr>
              <a:t> </a:t>
            </a:r>
            <a:r>
              <a:rPr lang="en-US" sz="2400" dirty="0" err="1">
                <a:latin typeface="Andalus" pitchFamily="18" charset="-78"/>
                <a:cs typeface="Andalus" pitchFamily="18" charset="-78"/>
              </a:rPr>
              <a:t>tentang</a:t>
            </a:r>
            <a:r>
              <a:rPr lang="en-US" sz="2400" dirty="0">
                <a:latin typeface="Andalus" pitchFamily="18" charset="-78"/>
                <a:cs typeface="Andalus" pitchFamily="18" charset="-78"/>
              </a:rPr>
              <a:t> </a:t>
            </a:r>
            <a:r>
              <a:rPr lang="en-US" sz="2400" dirty="0" err="1">
                <a:latin typeface="Andalus" pitchFamily="18" charset="-78"/>
                <a:cs typeface="Andalus" pitchFamily="18" charset="-78"/>
              </a:rPr>
              <a:t>Perkembangan</a:t>
            </a:r>
            <a:r>
              <a:rPr lang="en-US" sz="2400" dirty="0">
                <a:latin typeface="Andalus" pitchFamily="18" charset="-78"/>
                <a:cs typeface="Andalus" pitchFamily="18" charset="-78"/>
              </a:rPr>
              <a:t> </a:t>
            </a:r>
            <a:r>
              <a:rPr lang="en-US" sz="2400" dirty="0" err="1">
                <a:latin typeface="Andalus" pitchFamily="18" charset="-78"/>
                <a:cs typeface="Andalus" pitchFamily="18" charset="-78"/>
              </a:rPr>
              <a:t>Anak</a:t>
            </a:r>
            <a:r>
              <a:rPr lang="en-US" sz="2400" dirty="0">
                <a:latin typeface="Andalus" pitchFamily="18" charset="-78"/>
                <a:cs typeface="Andalus" pitchFamily="18" charset="-78"/>
              </a:rPr>
              <a:t> </a:t>
            </a:r>
            <a:r>
              <a:rPr lang="en-US" sz="2400" dirty="0" err="1">
                <a:latin typeface="Andalus" pitchFamily="18" charset="-78"/>
                <a:cs typeface="Andalus" pitchFamily="18" charset="-78"/>
              </a:rPr>
              <a:t>Usia</a:t>
            </a:r>
            <a:r>
              <a:rPr lang="en-US" sz="2400" dirty="0">
                <a:latin typeface="Andalus" pitchFamily="18" charset="-78"/>
                <a:cs typeface="Andalus" pitchFamily="18" charset="-78"/>
              </a:rPr>
              <a:t> </a:t>
            </a:r>
            <a:r>
              <a:rPr lang="en-US" sz="2400" dirty="0" err="1">
                <a:latin typeface="Andalus" pitchFamily="18" charset="-78"/>
                <a:cs typeface="Andalus" pitchFamily="18" charset="-78"/>
              </a:rPr>
              <a:t>PraSekolah</a:t>
            </a:r>
            <a:r>
              <a:rPr lang="en-US" sz="2400" dirty="0">
                <a:latin typeface="Andalus" pitchFamily="18" charset="-78"/>
                <a:cs typeface="Andalus" pitchFamily="18" charset="-78"/>
              </a:rPr>
              <a:t>. </a:t>
            </a:r>
            <a:r>
              <a:rPr lang="en-US" sz="2400" dirty="0" err="1">
                <a:latin typeface="Andalus" pitchFamily="18" charset="-78"/>
                <a:cs typeface="Andalus" pitchFamily="18" charset="-78"/>
              </a:rPr>
              <a:t>Perkembangan</a:t>
            </a:r>
            <a:r>
              <a:rPr lang="en-US" sz="2400" dirty="0">
                <a:latin typeface="Andalus" pitchFamily="18" charset="-78"/>
                <a:cs typeface="Andalus" pitchFamily="18" charset="-78"/>
              </a:rPr>
              <a:t> </a:t>
            </a:r>
            <a:r>
              <a:rPr lang="en-US" sz="2400" dirty="0" err="1">
                <a:latin typeface="Andalus" pitchFamily="18" charset="-78"/>
                <a:cs typeface="Andalus" pitchFamily="18" charset="-78"/>
              </a:rPr>
              <a:t>adalah</a:t>
            </a:r>
            <a:r>
              <a:rPr lang="en-US" sz="2400" dirty="0">
                <a:latin typeface="Andalus" pitchFamily="18" charset="-78"/>
                <a:cs typeface="Andalus" pitchFamily="18" charset="-78"/>
              </a:rPr>
              <a:t> </a:t>
            </a:r>
            <a:r>
              <a:rPr lang="en-US" sz="2400" dirty="0" err="1">
                <a:latin typeface="Andalus" pitchFamily="18" charset="-78"/>
                <a:cs typeface="Andalus" pitchFamily="18" charset="-78"/>
              </a:rPr>
              <a:t>perubahan</a:t>
            </a:r>
            <a:r>
              <a:rPr lang="en-US" sz="2400" dirty="0">
                <a:latin typeface="Andalus" pitchFamily="18" charset="-78"/>
                <a:cs typeface="Andalus" pitchFamily="18" charset="-78"/>
              </a:rPr>
              <a:t> </a:t>
            </a:r>
            <a:r>
              <a:rPr lang="en-US" sz="2400" dirty="0" err="1">
                <a:latin typeface="Andalus" pitchFamily="18" charset="-78"/>
                <a:cs typeface="Andalus" pitchFamily="18" charset="-78"/>
              </a:rPr>
              <a:t>psikologis</a:t>
            </a:r>
            <a:r>
              <a:rPr lang="en-US" sz="2400" dirty="0">
                <a:latin typeface="Andalus" pitchFamily="18" charset="-78"/>
                <a:cs typeface="Andalus" pitchFamily="18" charset="-78"/>
              </a:rPr>
              <a:t> </a:t>
            </a:r>
            <a:r>
              <a:rPr lang="en-US" sz="2400" dirty="0" err="1">
                <a:latin typeface="Andalus" pitchFamily="18" charset="-78"/>
                <a:cs typeface="Andalus" pitchFamily="18" charset="-78"/>
              </a:rPr>
              <a:t>sebagai</a:t>
            </a:r>
            <a:r>
              <a:rPr lang="en-US" sz="2400" dirty="0">
                <a:latin typeface="Andalus" pitchFamily="18" charset="-78"/>
                <a:cs typeface="Andalus" pitchFamily="18" charset="-78"/>
              </a:rPr>
              <a:t> </a:t>
            </a:r>
            <a:r>
              <a:rPr lang="en-US" sz="2400" dirty="0" err="1">
                <a:latin typeface="Andalus" pitchFamily="18" charset="-78"/>
                <a:cs typeface="Andalus" pitchFamily="18" charset="-78"/>
              </a:rPr>
              <a:t>hasil</a:t>
            </a:r>
            <a:r>
              <a:rPr lang="en-US" sz="2400" dirty="0">
                <a:latin typeface="Andalus" pitchFamily="18" charset="-78"/>
                <a:cs typeface="Andalus" pitchFamily="18" charset="-78"/>
              </a:rPr>
              <a:t> </a:t>
            </a:r>
            <a:r>
              <a:rPr lang="en-US" sz="2400" dirty="0" err="1">
                <a:latin typeface="Andalus" pitchFamily="18" charset="-78"/>
                <a:cs typeface="Andalus" pitchFamily="18" charset="-78"/>
              </a:rPr>
              <a:t>dari</a:t>
            </a:r>
            <a:r>
              <a:rPr lang="en-US" sz="2400" dirty="0">
                <a:latin typeface="Andalus" pitchFamily="18" charset="-78"/>
                <a:cs typeface="Andalus" pitchFamily="18" charset="-78"/>
              </a:rPr>
              <a:t> proses </a:t>
            </a:r>
            <a:r>
              <a:rPr lang="en-US" sz="2400" dirty="0" err="1">
                <a:latin typeface="Andalus" pitchFamily="18" charset="-78"/>
                <a:cs typeface="Andalus" pitchFamily="18" charset="-78"/>
              </a:rPr>
              <a:t>pematangan</a:t>
            </a:r>
            <a:r>
              <a:rPr lang="en-US" sz="2400" dirty="0">
                <a:latin typeface="Andalus" pitchFamily="18" charset="-78"/>
                <a:cs typeface="Andalus" pitchFamily="18" charset="-78"/>
              </a:rPr>
              <a:t> </a:t>
            </a:r>
            <a:r>
              <a:rPr lang="en-US" sz="2400" dirty="0" err="1">
                <a:latin typeface="Andalus" pitchFamily="18" charset="-78"/>
                <a:cs typeface="Andalus" pitchFamily="18" charset="-78"/>
              </a:rPr>
              <a:t>fungsi</a:t>
            </a:r>
            <a:r>
              <a:rPr lang="en-US" sz="2400" dirty="0">
                <a:latin typeface="Andalus" pitchFamily="18" charset="-78"/>
                <a:cs typeface="Andalus" pitchFamily="18" charset="-78"/>
              </a:rPr>
              <a:t> </a:t>
            </a:r>
            <a:r>
              <a:rPr lang="en-US" sz="2400" dirty="0" err="1">
                <a:latin typeface="Andalus" pitchFamily="18" charset="-78"/>
                <a:cs typeface="Andalus" pitchFamily="18" charset="-78"/>
              </a:rPr>
              <a:t>psikis</a:t>
            </a:r>
            <a:r>
              <a:rPr lang="en-US" sz="2400" dirty="0">
                <a:latin typeface="Andalus" pitchFamily="18" charset="-78"/>
                <a:cs typeface="Andalus" pitchFamily="18" charset="-78"/>
              </a:rPr>
              <a:t> </a:t>
            </a:r>
            <a:r>
              <a:rPr lang="en-US" sz="2400" dirty="0" err="1">
                <a:latin typeface="Andalus" pitchFamily="18" charset="-78"/>
                <a:cs typeface="Andalus" pitchFamily="18" charset="-78"/>
              </a:rPr>
              <a:t>dan</a:t>
            </a:r>
            <a:r>
              <a:rPr lang="en-US" sz="2400" dirty="0">
                <a:latin typeface="Andalus" pitchFamily="18" charset="-78"/>
                <a:cs typeface="Andalus" pitchFamily="18" charset="-78"/>
              </a:rPr>
              <a:t> </a:t>
            </a:r>
            <a:r>
              <a:rPr lang="en-US" sz="2400" dirty="0" err="1">
                <a:latin typeface="Andalus" pitchFamily="18" charset="-78"/>
                <a:cs typeface="Andalus" pitchFamily="18" charset="-78"/>
              </a:rPr>
              <a:t>fisik</a:t>
            </a:r>
            <a:r>
              <a:rPr lang="en-US" sz="2400" dirty="0">
                <a:latin typeface="Andalus" pitchFamily="18" charset="-78"/>
                <a:cs typeface="Andalus" pitchFamily="18" charset="-78"/>
              </a:rPr>
              <a:t> </a:t>
            </a:r>
            <a:r>
              <a:rPr lang="en-US" sz="2400" dirty="0" err="1">
                <a:latin typeface="Andalus" pitchFamily="18" charset="-78"/>
                <a:cs typeface="Andalus" pitchFamily="18" charset="-78"/>
              </a:rPr>
              <a:t>pada</a:t>
            </a:r>
            <a:r>
              <a:rPr lang="en-US" sz="2400" dirty="0">
                <a:latin typeface="Andalus" pitchFamily="18" charset="-78"/>
                <a:cs typeface="Andalus" pitchFamily="18" charset="-78"/>
              </a:rPr>
              <a:t> </a:t>
            </a:r>
            <a:r>
              <a:rPr lang="en-US" sz="2400" dirty="0" err="1">
                <a:latin typeface="Andalus" pitchFamily="18" charset="-78"/>
                <a:cs typeface="Andalus" pitchFamily="18" charset="-78"/>
              </a:rPr>
              <a:t>diri</a:t>
            </a:r>
            <a:r>
              <a:rPr lang="en-US" sz="2400" dirty="0">
                <a:latin typeface="Andalus" pitchFamily="18" charset="-78"/>
                <a:cs typeface="Andalus" pitchFamily="18" charset="-78"/>
              </a:rPr>
              <a:t> </a:t>
            </a:r>
            <a:r>
              <a:rPr lang="en-US" sz="2400" dirty="0" err="1">
                <a:latin typeface="Andalus" pitchFamily="18" charset="-78"/>
                <a:cs typeface="Andalus" pitchFamily="18" charset="-78"/>
              </a:rPr>
              <a:t>anak</a:t>
            </a:r>
            <a:r>
              <a:rPr lang="en-US" sz="2400" dirty="0">
                <a:latin typeface="Andalus" pitchFamily="18" charset="-78"/>
                <a:cs typeface="Andalus" pitchFamily="18" charset="-78"/>
              </a:rPr>
              <a:t>, yang </a:t>
            </a:r>
            <a:r>
              <a:rPr lang="en-US" sz="2400" dirty="0" err="1">
                <a:latin typeface="Andalus" pitchFamily="18" charset="-78"/>
                <a:cs typeface="Andalus" pitchFamily="18" charset="-78"/>
              </a:rPr>
              <a:t>ditunjangi</a:t>
            </a:r>
            <a:r>
              <a:rPr lang="en-US" sz="2400" dirty="0">
                <a:latin typeface="Andalus" pitchFamily="18" charset="-78"/>
                <a:cs typeface="Andalus" pitchFamily="18" charset="-78"/>
              </a:rPr>
              <a:t> </a:t>
            </a:r>
            <a:r>
              <a:rPr lang="en-US" sz="2400" dirty="0" err="1">
                <a:latin typeface="Andalus" pitchFamily="18" charset="-78"/>
                <a:cs typeface="Andalus" pitchFamily="18" charset="-78"/>
              </a:rPr>
              <a:t>oleh</a:t>
            </a:r>
            <a:r>
              <a:rPr lang="en-US" sz="2400" dirty="0">
                <a:latin typeface="Andalus" pitchFamily="18" charset="-78"/>
                <a:cs typeface="Andalus" pitchFamily="18" charset="-78"/>
              </a:rPr>
              <a:t> factor </a:t>
            </a:r>
            <a:r>
              <a:rPr lang="en-US" sz="2400" dirty="0" err="1">
                <a:latin typeface="Andalus" pitchFamily="18" charset="-78"/>
                <a:cs typeface="Andalus" pitchFamily="18" charset="-78"/>
              </a:rPr>
              <a:t>lingkungan</a:t>
            </a:r>
            <a:r>
              <a:rPr lang="en-US" sz="2400" dirty="0">
                <a:latin typeface="Andalus" pitchFamily="18" charset="-78"/>
                <a:cs typeface="Andalus" pitchFamily="18" charset="-78"/>
              </a:rPr>
              <a:t> </a:t>
            </a:r>
            <a:r>
              <a:rPr lang="en-US" sz="2400" dirty="0" err="1">
                <a:latin typeface="Andalus" pitchFamily="18" charset="-78"/>
                <a:cs typeface="Andalus" pitchFamily="18" charset="-78"/>
              </a:rPr>
              <a:t>dan</a:t>
            </a:r>
            <a:r>
              <a:rPr lang="en-US" sz="2400" dirty="0">
                <a:latin typeface="Andalus" pitchFamily="18" charset="-78"/>
                <a:cs typeface="Andalus" pitchFamily="18" charset="-78"/>
              </a:rPr>
              <a:t> proses </a:t>
            </a:r>
            <a:r>
              <a:rPr lang="en-US" sz="2400" dirty="0" err="1">
                <a:latin typeface="Andalus" pitchFamily="18" charset="-78"/>
                <a:cs typeface="Andalus" pitchFamily="18" charset="-78"/>
              </a:rPr>
              <a:t>belajar</a:t>
            </a:r>
            <a:r>
              <a:rPr lang="en-US" sz="2400" dirty="0">
                <a:latin typeface="Andalus" pitchFamily="18" charset="-78"/>
                <a:cs typeface="Andalus" pitchFamily="18" charset="-78"/>
              </a:rPr>
              <a:t> </a:t>
            </a:r>
            <a:r>
              <a:rPr lang="en-US" sz="2400" dirty="0" err="1">
                <a:latin typeface="Andalus" pitchFamily="18" charset="-78"/>
                <a:cs typeface="Andalus" pitchFamily="18" charset="-78"/>
              </a:rPr>
              <a:t>dalam</a:t>
            </a:r>
            <a:r>
              <a:rPr lang="en-US" sz="2400" dirty="0">
                <a:latin typeface="Andalus" pitchFamily="18" charset="-78"/>
                <a:cs typeface="Andalus" pitchFamily="18" charset="-78"/>
              </a:rPr>
              <a:t> </a:t>
            </a:r>
            <a:r>
              <a:rPr lang="en-US" sz="2400" dirty="0" err="1">
                <a:latin typeface="Andalus" pitchFamily="18" charset="-78"/>
                <a:cs typeface="Andalus" pitchFamily="18" charset="-78"/>
              </a:rPr>
              <a:t>peredaran</a:t>
            </a:r>
            <a:r>
              <a:rPr lang="en-US" sz="2400" dirty="0">
                <a:latin typeface="Andalus" pitchFamily="18" charset="-78"/>
                <a:cs typeface="Andalus" pitchFamily="18" charset="-78"/>
              </a:rPr>
              <a:t> </a:t>
            </a:r>
            <a:r>
              <a:rPr lang="en-US" sz="2400" dirty="0" err="1">
                <a:latin typeface="Andalus" pitchFamily="18" charset="-78"/>
                <a:cs typeface="Andalus" pitchFamily="18" charset="-78"/>
              </a:rPr>
              <a:t>waktu</a:t>
            </a:r>
            <a:r>
              <a:rPr lang="en-US" sz="2400" dirty="0">
                <a:latin typeface="Andalus" pitchFamily="18" charset="-78"/>
                <a:cs typeface="Andalus" pitchFamily="18" charset="-78"/>
              </a:rPr>
              <a:t> </a:t>
            </a:r>
            <a:r>
              <a:rPr lang="en-US" sz="2400" dirty="0" err="1">
                <a:latin typeface="Andalus" pitchFamily="18" charset="-78"/>
                <a:cs typeface="Andalus" pitchFamily="18" charset="-78"/>
              </a:rPr>
              <a:t>tertentu</a:t>
            </a:r>
            <a:r>
              <a:rPr lang="en-US" sz="2400" dirty="0">
                <a:latin typeface="Andalus" pitchFamily="18" charset="-78"/>
                <a:cs typeface="Andalus" pitchFamily="18" charset="-78"/>
              </a:rPr>
              <a:t> </a:t>
            </a:r>
            <a:r>
              <a:rPr lang="en-US" sz="2400" dirty="0" err="1">
                <a:latin typeface="Andalus" pitchFamily="18" charset="-78"/>
                <a:cs typeface="Andalus" pitchFamily="18" charset="-78"/>
              </a:rPr>
              <a:t>menuju</a:t>
            </a:r>
            <a:r>
              <a:rPr lang="en-US" sz="2400" dirty="0">
                <a:latin typeface="Andalus" pitchFamily="18" charset="-78"/>
                <a:cs typeface="Andalus" pitchFamily="18" charset="-78"/>
              </a:rPr>
              <a:t> </a:t>
            </a:r>
            <a:r>
              <a:rPr lang="en-US" sz="2400" dirty="0" err="1">
                <a:latin typeface="Andalus" pitchFamily="18" charset="-78"/>
                <a:cs typeface="Andalus" pitchFamily="18" charset="-78"/>
              </a:rPr>
              <a:t>kedewasaan</a:t>
            </a:r>
            <a:r>
              <a:rPr lang="en-US" sz="2400" dirty="0">
                <a:latin typeface="Andalus" pitchFamily="18" charset="-78"/>
                <a:cs typeface="Andalus" pitchFamily="18" charset="-78"/>
              </a:rPr>
              <a:t> </a:t>
            </a:r>
            <a:r>
              <a:rPr lang="en-US" sz="2400" dirty="0" err="1">
                <a:latin typeface="Andalus" pitchFamily="18" charset="-78"/>
                <a:cs typeface="Andalus" pitchFamily="18" charset="-78"/>
              </a:rPr>
              <a:t>dari</a:t>
            </a:r>
            <a:r>
              <a:rPr lang="en-US" sz="2400" dirty="0">
                <a:latin typeface="Andalus" pitchFamily="18" charset="-78"/>
                <a:cs typeface="Andalus" pitchFamily="18" charset="-78"/>
              </a:rPr>
              <a:t> </a:t>
            </a:r>
            <a:r>
              <a:rPr lang="en-US" sz="2400" dirty="0" err="1">
                <a:latin typeface="Andalus" pitchFamily="18" charset="-78"/>
                <a:cs typeface="Andalus" pitchFamily="18" charset="-78"/>
              </a:rPr>
              <a:t>lingkungan</a:t>
            </a:r>
            <a:r>
              <a:rPr lang="en-US" sz="2400" dirty="0">
                <a:latin typeface="Andalus" pitchFamily="18" charset="-78"/>
                <a:cs typeface="Andalus" pitchFamily="18" charset="-78"/>
              </a:rPr>
              <a:t> yang </a:t>
            </a:r>
            <a:r>
              <a:rPr lang="en-US" sz="2400" dirty="0" err="1">
                <a:latin typeface="Andalus" pitchFamily="18" charset="-78"/>
                <a:cs typeface="Andalus" pitchFamily="18" charset="-78"/>
              </a:rPr>
              <a:t>banyak</a:t>
            </a:r>
            <a:r>
              <a:rPr lang="en-US" sz="2400" dirty="0">
                <a:latin typeface="Andalus" pitchFamily="18" charset="-78"/>
                <a:cs typeface="Andalus" pitchFamily="18" charset="-78"/>
              </a:rPr>
              <a:t> </a:t>
            </a:r>
            <a:r>
              <a:rPr lang="en-US" sz="2400" dirty="0" err="1">
                <a:latin typeface="Andalus" pitchFamily="18" charset="-78"/>
                <a:cs typeface="Andalus" pitchFamily="18" charset="-78"/>
              </a:rPr>
              <a:t>berpengruh</a:t>
            </a:r>
            <a:r>
              <a:rPr lang="en-US" sz="2400" dirty="0">
                <a:latin typeface="Andalus" pitchFamily="18" charset="-78"/>
                <a:cs typeface="Andalus" pitchFamily="18" charset="-78"/>
              </a:rPr>
              <a:t> </a:t>
            </a:r>
            <a:r>
              <a:rPr lang="en-US" sz="2400" dirty="0" err="1">
                <a:latin typeface="Andalus" pitchFamily="18" charset="-78"/>
                <a:cs typeface="Andalus" pitchFamily="18" charset="-78"/>
              </a:rPr>
              <a:t>dalam</a:t>
            </a:r>
            <a:r>
              <a:rPr lang="en-US" sz="2400" dirty="0">
                <a:latin typeface="Andalus" pitchFamily="18" charset="-78"/>
                <a:cs typeface="Andalus" pitchFamily="18" charset="-78"/>
              </a:rPr>
              <a:t> </a:t>
            </a:r>
            <a:r>
              <a:rPr lang="en-US" sz="2400" dirty="0" err="1">
                <a:latin typeface="Andalus" pitchFamily="18" charset="-78"/>
                <a:cs typeface="Andalus" pitchFamily="18" charset="-78"/>
              </a:rPr>
              <a:t>kehidupan</a:t>
            </a:r>
            <a:r>
              <a:rPr lang="en-US" sz="2400" dirty="0">
                <a:latin typeface="Andalus" pitchFamily="18" charset="-78"/>
                <a:cs typeface="Andalus" pitchFamily="18" charset="-78"/>
              </a:rPr>
              <a:t> </a:t>
            </a:r>
            <a:r>
              <a:rPr lang="en-US" sz="2400" dirty="0" err="1">
                <a:latin typeface="Andalus" pitchFamily="18" charset="-78"/>
                <a:cs typeface="Andalus" pitchFamily="18" charset="-78"/>
              </a:rPr>
              <a:t>anak</a:t>
            </a:r>
            <a:r>
              <a:rPr lang="en-US" sz="2400" dirty="0">
                <a:latin typeface="Andalus" pitchFamily="18" charset="-78"/>
                <a:cs typeface="Andalus" pitchFamily="18" charset="-78"/>
              </a:rPr>
              <a:t> </a:t>
            </a:r>
            <a:r>
              <a:rPr lang="en-US" sz="2400" dirty="0" err="1">
                <a:latin typeface="Andalus" pitchFamily="18" charset="-78"/>
                <a:cs typeface="Andalus" pitchFamily="18" charset="-78"/>
              </a:rPr>
              <a:t>menuju</a:t>
            </a:r>
            <a:r>
              <a:rPr lang="en-US" sz="2400" dirty="0">
                <a:latin typeface="Andalus" pitchFamily="18" charset="-78"/>
                <a:cs typeface="Andalus" pitchFamily="18" charset="-78"/>
              </a:rPr>
              <a:t> </a:t>
            </a:r>
            <a:r>
              <a:rPr lang="en-US" sz="2400" dirty="0" err="1">
                <a:latin typeface="Andalus" pitchFamily="18" charset="-78"/>
                <a:cs typeface="Andalus" pitchFamily="18" charset="-78"/>
              </a:rPr>
              <a:t>dewasa</a:t>
            </a:r>
            <a:r>
              <a:rPr lang="en-US" sz="2400" dirty="0">
                <a:latin typeface="Andalus" pitchFamily="18" charset="-78"/>
                <a:cs typeface="Andalus" pitchFamily="18" charset="-78"/>
              </a:rPr>
              <a:t>. </a:t>
            </a:r>
            <a:r>
              <a:rPr lang="id-ID" sz="2400" dirty="0">
                <a:latin typeface="Andalus" pitchFamily="18" charset="-78"/>
                <a:cs typeface="Andalus" pitchFamily="18" charset="-78"/>
              </a:rPr>
              <a:t>Selain itu dipengaruhi juga bagaimana pertumbuhan fisik, perkembangan motorik, psikososial, psikoseksual, kognitif dan moral. </a:t>
            </a:r>
            <a:endParaRPr lang="en-US" sz="2400" dirty="0">
              <a:latin typeface="Andalus" pitchFamily="18" charset="-78"/>
              <a:cs typeface="Andalus" pitchFamily="18" charset="-78"/>
            </a:endParaRPr>
          </a:p>
          <a:p>
            <a:pPr algn="just"/>
            <a:r>
              <a:rPr lang="en-US" sz="2400" dirty="0">
                <a:latin typeface="Andalus" pitchFamily="18" charset="-78"/>
                <a:cs typeface="Andalus" pitchFamily="18" charset="-78"/>
              </a:rPr>
              <a:t> </a:t>
            </a:r>
          </a:p>
        </p:txBody>
      </p:sp>
    </p:spTree>
    <p:extLst>
      <p:ext uri="{BB962C8B-B14F-4D97-AF65-F5344CB8AC3E}">
        <p14:creationId xmlns:p14="http://schemas.microsoft.com/office/powerpoint/2010/main" val="26956759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58091" y="990600"/>
            <a:ext cx="7772400" cy="4524315"/>
          </a:xfrm>
          <a:prstGeom prst="rect">
            <a:avLst/>
          </a:prstGeom>
        </p:spPr>
        <p:txBody>
          <a:bodyPr wrap="square">
            <a:spAutoFit/>
          </a:bodyPr>
          <a:lstStyle/>
          <a:p>
            <a:pPr algn="ctr"/>
            <a:r>
              <a:rPr lang="id-ID" b="1" dirty="0"/>
              <a:t>DAFTAR PUSTAKA</a:t>
            </a:r>
            <a:endParaRPr lang="en-US" dirty="0"/>
          </a:p>
          <a:p>
            <a:r>
              <a:rPr lang="id-ID" u="sng" dirty="0">
                <a:hlinkClick r:id="rId2"/>
              </a:rPr>
              <a:t>https://www.scribd.com/mobile/document/342772818/makalah-tumbuh-kembang-anak-prasekolah-pdf</a:t>
            </a:r>
            <a:endParaRPr lang="en-US" dirty="0"/>
          </a:p>
          <a:p>
            <a:r>
              <a:rPr lang="id-ID" u="sng" dirty="0">
                <a:hlinkClick r:id="rId3"/>
              </a:rPr>
              <a:t>http://www.kompasiana.com/vivyendang/perkembangan-psikososial-anak-usia-3-6-tahun_58360f0663afbdee185ae87f</a:t>
            </a:r>
            <a:endParaRPr lang="en-US" dirty="0"/>
          </a:p>
          <a:p>
            <a:r>
              <a:rPr lang="id-ID" u="sng" dirty="0">
                <a:hlinkClick r:id="rId4"/>
              </a:rPr>
              <a:t>http://www.kompasiana.com/peterrahmani/fase-fase-dalam-perkembangan-psikoseksual-sigmund-freud_552fc4686ea8343d358b45c3</a:t>
            </a:r>
            <a:endParaRPr lang="en-US" dirty="0"/>
          </a:p>
          <a:p>
            <a:r>
              <a:rPr lang="id-ID" u="sng" dirty="0">
                <a:hlinkClick r:id="rId5"/>
              </a:rPr>
              <a:t>http://kamuskesehatan.com/arti/perkembangan-psikoseksual/</a:t>
            </a:r>
            <a:endParaRPr lang="en-US" dirty="0"/>
          </a:p>
          <a:p>
            <a:r>
              <a:rPr lang="id-ID" u="sng" dirty="0">
                <a:hlinkClick r:id="rId6"/>
              </a:rPr>
              <a:t>https://betipuspahandayani.wordpress.com/2016/05/03/teori-psikoseksual-menurut-sigmund-freud/</a:t>
            </a:r>
            <a:endParaRPr lang="en-US" dirty="0"/>
          </a:p>
          <a:p>
            <a:r>
              <a:rPr lang="id-ID" dirty="0"/>
              <a:t> </a:t>
            </a:r>
            <a:endParaRPr lang="en-US" dirty="0"/>
          </a:p>
          <a:p>
            <a:r>
              <a:rPr lang="id-ID" dirty="0"/>
              <a:t>Mansur, Herawati dan Budiarti Temu. 2014. </a:t>
            </a:r>
            <a:r>
              <a:rPr lang="id-ID" i="1" dirty="0"/>
              <a:t>Psikologi Ibu dan Anak untuk Kebidanan Edisi 2.</a:t>
            </a:r>
            <a:r>
              <a:rPr lang="id-ID" dirty="0"/>
              <a:t>Jakarta : Salemba Medika. </a:t>
            </a:r>
            <a:endParaRPr lang="en-US" dirty="0"/>
          </a:p>
          <a:p>
            <a:r>
              <a:rPr lang="id-ID" dirty="0"/>
              <a:t>Zan Pieter, Heri dan Lubis, Lumongga Namora. 2013. </a:t>
            </a:r>
            <a:r>
              <a:rPr lang="id-ID" i="1" dirty="0"/>
              <a:t>Pengantar Psikologi untuk Kebidanan</a:t>
            </a:r>
            <a:r>
              <a:rPr lang="id-ID" dirty="0"/>
              <a:t>. Jakarta : Kencana Prenada Media Group.</a:t>
            </a:r>
            <a:endParaRPr lang="en-US" dirty="0"/>
          </a:p>
          <a:p>
            <a:r>
              <a:rPr lang="id-ID" i="1" dirty="0"/>
              <a:t> </a:t>
            </a:r>
            <a:endParaRPr lang="en-US" dirty="0"/>
          </a:p>
        </p:txBody>
      </p:sp>
    </p:spTree>
    <p:extLst>
      <p:ext uri="{BB962C8B-B14F-4D97-AF65-F5344CB8AC3E}">
        <p14:creationId xmlns:p14="http://schemas.microsoft.com/office/powerpoint/2010/main" val="416002760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quarter" idx="10"/>
          </p:nvPr>
        </p:nvSpPr>
        <p:spPr/>
        <p:txBody>
          <a:bodyPr/>
          <a:lstStyle/>
          <a:p>
            <a:pPr>
              <a:defRPr/>
            </a:pPr>
            <a:r>
              <a:rPr lang="en-GB"/>
              <a:t>10/12/2008</a:t>
            </a:r>
          </a:p>
        </p:txBody>
      </p:sp>
      <p:sp>
        <p:nvSpPr>
          <p:cNvPr id="6" name="Footer Placeholder 4"/>
          <p:cNvSpPr>
            <a:spLocks noGrp="1"/>
          </p:cNvSpPr>
          <p:nvPr>
            <p:ph type="ftr" sz="quarter" idx="11"/>
          </p:nvPr>
        </p:nvSpPr>
        <p:spPr/>
        <p:txBody>
          <a:bodyPr/>
          <a:lstStyle/>
          <a:p>
            <a:pPr>
              <a:defRPr/>
            </a:pPr>
            <a:r>
              <a:rPr lang="en-GB"/>
              <a:t>ester maria</a:t>
            </a:r>
          </a:p>
        </p:txBody>
      </p:sp>
      <p:sp>
        <p:nvSpPr>
          <p:cNvPr id="7" name="Slide Number Placeholder 5"/>
          <p:cNvSpPr>
            <a:spLocks noGrp="1"/>
          </p:cNvSpPr>
          <p:nvPr>
            <p:ph type="sldNum" sz="quarter" idx="12"/>
          </p:nvPr>
        </p:nvSpPr>
        <p:spPr/>
        <p:txBody>
          <a:bodyPr/>
          <a:lstStyle/>
          <a:p>
            <a:pPr>
              <a:defRPr/>
            </a:pPr>
            <a:fld id="{EE5E3620-E126-425F-8AAC-E4E66532C83A}" type="slidenum">
              <a:rPr lang="en-GB"/>
              <a:pPr>
                <a:defRPr/>
              </a:pPr>
              <a:t>23</a:t>
            </a:fld>
            <a:endParaRPr lang="en-GB"/>
          </a:p>
        </p:txBody>
      </p:sp>
      <p:sp>
        <p:nvSpPr>
          <p:cNvPr id="22530" name="Rectangle 2"/>
          <p:cNvSpPr>
            <a:spLocks noGrp="1" noChangeArrowheads="1"/>
          </p:cNvSpPr>
          <p:nvPr>
            <p:ph type="title"/>
          </p:nvPr>
        </p:nvSpPr>
        <p:spPr/>
        <p:txBody>
          <a:bodyPr/>
          <a:lstStyle/>
          <a:p>
            <a:pPr eaLnBrk="1" hangingPunct="1">
              <a:defRPr/>
            </a:pPr>
            <a:endParaRPr lang="en-US" smtClean="0"/>
          </a:p>
        </p:txBody>
      </p:sp>
      <p:pic>
        <p:nvPicPr>
          <p:cNvPr id="16390" name="Picture 4"/>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44450"/>
            <a:ext cx="9144000" cy="6902450"/>
          </a:xfrm>
          <a:noFill/>
          <a:extLst>
            <a:ext uri="{909E8E84-426E-40DD-AFC4-6F175D3DCCD1}">
              <a14:hiddenFill xmlns:a14="http://schemas.microsoft.com/office/drawing/2010/main">
                <a:solidFill>
                  <a:srgbClr val="FFFFFF"/>
                </a:solidFill>
              </a14:hiddenFill>
            </a:ext>
          </a:extLst>
        </p:spPr>
      </p:pic>
      <p:sp>
        <p:nvSpPr>
          <p:cNvPr id="16391" name="WordArt 5"/>
          <p:cNvSpPr>
            <a:spLocks noChangeArrowheads="1" noChangeShapeType="1" noTextEdit="1"/>
          </p:cNvSpPr>
          <p:nvPr/>
        </p:nvSpPr>
        <p:spPr bwMode="auto">
          <a:xfrm>
            <a:off x="914400" y="4648200"/>
            <a:ext cx="3505200" cy="685800"/>
          </a:xfrm>
          <a:prstGeom prst="rect">
            <a:avLst/>
          </a:prstGeom>
        </p:spPr>
        <p:txBody>
          <a:bodyPr wrap="none" fromWordArt="1">
            <a:prstTxWarp prst="textPlain">
              <a:avLst>
                <a:gd name="adj" fmla="val 50000"/>
              </a:avLst>
            </a:prstTxWarp>
          </a:bodyPr>
          <a:lstStyle/>
          <a:p>
            <a:pPr algn="ctr"/>
            <a:r>
              <a:rPr lang="en-US" sz="3600" kern="10" dirty="0" err="1" smtClean="0">
                <a:ln w="19050">
                  <a:solidFill>
                    <a:srgbClr val="99CCFF"/>
                  </a:solidFill>
                  <a:round/>
                  <a:headEnd/>
                  <a:tailEnd/>
                </a:ln>
                <a:solidFill>
                  <a:srgbClr val="0066CC"/>
                </a:solidFill>
                <a:effectLst>
                  <a:outerShdw dist="35921" dir="2700000" algn="ctr" rotWithShape="0">
                    <a:srgbClr val="990000"/>
                  </a:outerShdw>
                </a:effectLst>
                <a:latin typeface="Impact"/>
              </a:rPr>
              <a:t>Terima</a:t>
            </a:r>
            <a:r>
              <a:rPr lang="en-US" sz="3600" kern="10" dirty="0" smtClean="0">
                <a:ln w="19050">
                  <a:solidFill>
                    <a:srgbClr val="99CCFF"/>
                  </a:solidFill>
                  <a:round/>
                  <a:headEnd/>
                  <a:tailEnd/>
                </a:ln>
                <a:solidFill>
                  <a:srgbClr val="0066CC"/>
                </a:solidFill>
                <a:effectLst>
                  <a:outerShdw dist="35921" dir="2700000" algn="ctr" rotWithShape="0">
                    <a:srgbClr val="990000"/>
                  </a:outerShdw>
                </a:effectLst>
                <a:latin typeface="Impact"/>
              </a:rPr>
              <a:t> </a:t>
            </a:r>
            <a:r>
              <a:rPr lang="en-US" sz="3600" kern="10" dirty="0" err="1">
                <a:ln w="19050">
                  <a:solidFill>
                    <a:srgbClr val="99CCFF"/>
                  </a:solidFill>
                  <a:round/>
                  <a:headEnd/>
                  <a:tailEnd/>
                </a:ln>
                <a:solidFill>
                  <a:srgbClr val="0066CC"/>
                </a:solidFill>
                <a:effectLst>
                  <a:outerShdw dist="35921" dir="2700000" algn="ctr" rotWithShape="0">
                    <a:srgbClr val="990000"/>
                  </a:outerShdw>
                </a:effectLst>
                <a:latin typeface="Impact"/>
              </a:rPr>
              <a:t>kasih</a:t>
            </a:r>
            <a:endParaRPr lang="en-US" sz="3600" kern="10" dirty="0">
              <a:ln w="19050">
                <a:solidFill>
                  <a:srgbClr val="99CCFF"/>
                </a:solidFill>
                <a:round/>
                <a:headEnd/>
                <a:tailEnd/>
              </a:ln>
              <a:solidFill>
                <a:srgbClr val="0066CC"/>
              </a:solidFill>
              <a:effectLst>
                <a:outerShdw dist="35921" dir="2700000" algn="ctr" rotWithShape="0">
                  <a:srgbClr val="990000"/>
                </a:outerShdw>
              </a:effectLst>
              <a:latin typeface="Impact"/>
            </a:endParaRPr>
          </a:p>
        </p:txBody>
      </p:sp>
    </p:spTree>
    <p:extLst>
      <p:ext uri="{BB962C8B-B14F-4D97-AF65-F5344CB8AC3E}">
        <p14:creationId xmlns:p14="http://schemas.microsoft.com/office/powerpoint/2010/main" val="4263688887"/>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id-ID" dirty="0"/>
              <a:t>Rosmawaty</a:t>
            </a:r>
            <a:endParaRPr lang="en-GB" dirty="0"/>
          </a:p>
        </p:txBody>
      </p:sp>
      <p:sp>
        <p:nvSpPr>
          <p:cNvPr id="6" name="Slide Number Placeholder 5"/>
          <p:cNvSpPr>
            <a:spLocks noGrp="1"/>
          </p:cNvSpPr>
          <p:nvPr>
            <p:ph type="sldNum" sz="quarter" idx="12"/>
          </p:nvPr>
        </p:nvSpPr>
        <p:spPr/>
        <p:txBody>
          <a:bodyPr/>
          <a:lstStyle/>
          <a:p>
            <a:pPr>
              <a:defRPr/>
            </a:pPr>
            <a:fld id="{7B848FAD-5647-44F9-9DB4-9553B797C0A9}" type="slidenum">
              <a:rPr lang="en-GB"/>
              <a:pPr>
                <a:defRPr/>
              </a:pPr>
              <a:t>3</a:t>
            </a:fld>
            <a:endParaRPr lang="en-GB"/>
          </a:p>
        </p:txBody>
      </p:sp>
      <p:sp>
        <p:nvSpPr>
          <p:cNvPr id="12290" name="Rectangle 2"/>
          <p:cNvSpPr>
            <a:spLocks noGrp="1" noChangeArrowheads="1"/>
          </p:cNvSpPr>
          <p:nvPr>
            <p:ph type="title"/>
          </p:nvPr>
        </p:nvSpPr>
        <p:spPr/>
        <p:txBody>
          <a:bodyPr/>
          <a:lstStyle/>
          <a:p>
            <a:pPr eaLnBrk="1" hangingPunct="1">
              <a:defRPr/>
            </a:pPr>
            <a:r>
              <a:rPr lang="en-US" smtClean="0"/>
              <a:t>Pengertian </a:t>
            </a:r>
            <a:endParaRPr lang="en-GB" smtClean="0"/>
          </a:p>
        </p:txBody>
      </p:sp>
      <p:sp>
        <p:nvSpPr>
          <p:cNvPr id="12291" name="Rectangle 3"/>
          <p:cNvSpPr>
            <a:spLocks noGrp="1" noChangeArrowheads="1"/>
          </p:cNvSpPr>
          <p:nvPr>
            <p:ph type="body" idx="1"/>
          </p:nvPr>
        </p:nvSpPr>
        <p:spPr>
          <a:xfrm>
            <a:off x="228600" y="2133601"/>
            <a:ext cx="8686800" cy="4724399"/>
          </a:xfrm>
        </p:spPr>
        <p:txBody>
          <a:bodyPr/>
          <a:lstStyle/>
          <a:p>
            <a:pPr eaLnBrk="1" hangingPunct="1">
              <a:buFont typeface="Wingdings" pitchFamily="2" charset="2"/>
              <a:buNone/>
              <a:defRPr/>
            </a:pPr>
            <a:r>
              <a:rPr lang="sv-SE" dirty="0" smtClean="0"/>
              <a:t>Pertumbuhan</a:t>
            </a:r>
          </a:p>
          <a:p>
            <a:pPr eaLnBrk="1" hangingPunct="1">
              <a:defRPr/>
            </a:pPr>
            <a:r>
              <a:rPr lang="sv-SE" dirty="0" smtClean="0"/>
              <a:t>ukuran fisik dan struktur tubuh bertambah</a:t>
            </a:r>
          </a:p>
          <a:p>
            <a:pPr eaLnBrk="1" hangingPunct="1">
              <a:defRPr/>
            </a:pPr>
            <a:r>
              <a:rPr lang="sv-SE" dirty="0" smtClean="0"/>
              <a:t>Diukur dengan satuan panjang dan berat.</a:t>
            </a:r>
          </a:p>
          <a:p>
            <a:pPr eaLnBrk="1" hangingPunct="1">
              <a:buFont typeface="Wingdings" pitchFamily="2" charset="2"/>
              <a:buNone/>
              <a:defRPr/>
            </a:pPr>
            <a:endParaRPr lang="sv-SE" dirty="0" smtClean="0"/>
          </a:p>
          <a:p>
            <a:pPr eaLnBrk="1" hangingPunct="1">
              <a:buFont typeface="Wingdings" pitchFamily="2" charset="2"/>
              <a:buNone/>
              <a:defRPr/>
            </a:pPr>
            <a:r>
              <a:rPr lang="sv-SE" dirty="0" smtClean="0"/>
              <a:t>Perkembangan</a:t>
            </a:r>
          </a:p>
          <a:p>
            <a:pPr eaLnBrk="1" hangingPunct="1">
              <a:defRPr/>
            </a:pPr>
            <a:r>
              <a:rPr lang="sv-SE" dirty="0" smtClean="0"/>
              <a:t>struktur dan fungsi tubuh yang lebih kompleks bertambah.</a:t>
            </a:r>
            <a:endParaRPr lang="en-GB" dirty="0" smtClean="0"/>
          </a:p>
          <a:p>
            <a:pPr eaLnBrk="1" hangingPunct="1">
              <a:buFont typeface="Wingdings" pitchFamily="2" charset="2"/>
              <a:buNone/>
              <a:defRPr/>
            </a:pPr>
            <a:endParaRPr lang="sv-SE" dirty="0" smtClean="0"/>
          </a:p>
        </p:txBody>
      </p:sp>
    </p:spTree>
    <p:extLst>
      <p:ext uri="{BB962C8B-B14F-4D97-AF65-F5344CB8AC3E}">
        <p14:creationId xmlns:p14="http://schemas.microsoft.com/office/powerpoint/2010/main" val="4281798552"/>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id-ID" dirty="0"/>
              <a:t>Rosmawaty</a:t>
            </a:r>
            <a:endParaRPr lang="en-GB" dirty="0"/>
          </a:p>
        </p:txBody>
      </p:sp>
      <p:sp>
        <p:nvSpPr>
          <p:cNvPr id="6" name="Slide Number Placeholder 5"/>
          <p:cNvSpPr>
            <a:spLocks noGrp="1"/>
          </p:cNvSpPr>
          <p:nvPr>
            <p:ph type="sldNum" sz="quarter" idx="12"/>
          </p:nvPr>
        </p:nvSpPr>
        <p:spPr/>
        <p:txBody>
          <a:bodyPr/>
          <a:lstStyle/>
          <a:p>
            <a:pPr>
              <a:defRPr/>
            </a:pPr>
            <a:fld id="{5F6726C0-4217-4A1A-909C-821034F5D61D}" type="slidenum">
              <a:rPr lang="en-GB"/>
              <a:pPr>
                <a:defRPr/>
              </a:pPr>
              <a:t>4</a:t>
            </a:fld>
            <a:endParaRPr lang="en-GB"/>
          </a:p>
        </p:txBody>
      </p:sp>
      <p:sp>
        <p:nvSpPr>
          <p:cNvPr id="14338" name="Rectangle 2"/>
          <p:cNvSpPr>
            <a:spLocks noGrp="1" noChangeArrowheads="1"/>
          </p:cNvSpPr>
          <p:nvPr>
            <p:ph type="title"/>
          </p:nvPr>
        </p:nvSpPr>
        <p:spPr/>
        <p:txBody>
          <a:bodyPr/>
          <a:lstStyle/>
          <a:p>
            <a:pPr eaLnBrk="1" hangingPunct="1">
              <a:defRPr/>
            </a:pPr>
            <a:r>
              <a:rPr lang="en-US" smtClean="0"/>
              <a:t>Ciri-ciri Tumbuh-Kembang</a:t>
            </a:r>
            <a:endParaRPr lang="en-GB" smtClean="0"/>
          </a:p>
        </p:txBody>
      </p:sp>
      <p:sp>
        <p:nvSpPr>
          <p:cNvPr id="14339" name="Rectangle 3"/>
          <p:cNvSpPr>
            <a:spLocks noGrp="1" noChangeArrowheads="1"/>
          </p:cNvSpPr>
          <p:nvPr>
            <p:ph type="body" idx="1"/>
          </p:nvPr>
        </p:nvSpPr>
        <p:spPr/>
        <p:txBody>
          <a:bodyPr>
            <a:normAutofit fontScale="92500"/>
          </a:bodyPr>
          <a:lstStyle/>
          <a:p>
            <a:pPr marL="609600" indent="-609600" eaLnBrk="1" hangingPunct="1">
              <a:defRPr/>
            </a:pPr>
            <a:r>
              <a:rPr lang="sv-SE" sz="2800" dirty="0" smtClean="0"/>
              <a:t>Perkembangan menimbulkan perubahan</a:t>
            </a:r>
          </a:p>
          <a:p>
            <a:pPr marL="609600" indent="-609600" eaLnBrk="1" hangingPunct="1">
              <a:defRPr/>
            </a:pPr>
            <a:r>
              <a:rPr lang="sv-SE" sz="2800" dirty="0" smtClean="0"/>
              <a:t>Pertumbuhan dan perkembangan pada tahap awal menentukan perkembangan selanjutnya</a:t>
            </a:r>
          </a:p>
          <a:p>
            <a:pPr marL="609600" indent="-609600" eaLnBrk="1" hangingPunct="1">
              <a:defRPr/>
            </a:pPr>
            <a:r>
              <a:rPr lang="sv-SE" sz="2800" dirty="0" smtClean="0"/>
              <a:t>Pertumbuhan dan perkembangan mempunyai kecepatan yang berbeda</a:t>
            </a:r>
          </a:p>
          <a:p>
            <a:pPr marL="609600" indent="-609600" eaLnBrk="1" hangingPunct="1">
              <a:defRPr/>
            </a:pPr>
            <a:r>
              <a:rPr lang="sv-SE" sz="2800" dirty="0" smtClean="0"/>
              <a:t>Perkembangan mempunyai pola yang tetap</a:t>
            </a:r>
          </a:p>
          <a:p>
            <a:pPr marL="609600" indent="-609600" eaLnBrk="1" hangingPunct="1">
              <a:defRPr/>
            </a:pPr>
            <a:r>
              <a:rPr lang="sv-SE" sz="2800" dirty="0" smtClean="0"/>
              <a:t>Perkembangan memiliki tahap yang berurutan</a:t>
            </a:r>
            <a:endParaRPr lang="en-GB" sz="2800" dirty="0" smtClean="0"/>
          </a:p>
        </p:txBody>
      </p:sp>
    </p:spTree>
    <p:extLst>
      <p:ext uri="{BB962C8B-B14F-4D97-AF65-F5344CB8AC3E}">
        <p14:creationId xmlns:p14="http://schemas.microsoft.com/office/powerpoint/2010/main" val="899610399"/>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pPr>
              <a:defRPr/>
            </a:pPr>
            <a:r>
              <a:rPr lang="id-ID" dirty="0"/>
              <a:t>Rosmawaty</a:t>
            </a:r>
            <a:endParaRPr lang="en-GB" dirty="0"/>
          </a:p>
        </p:txBody>
      </p:sp>
      <p:sp>
        <p:nvSpPr>
          <p:cNvPr id="7" name="Slide Number Placeholder 5"/>
          <p:cNvSpPr>
            <a:spLocks noGrp="1"/>
          </p:cNvSpPr>
          <p:nvPr>
            <p:ph type="sldNum" sz="quarter" idx="12"/>
          </p:nvPr>
        </p:nvSpPr>
        <p:spPr/>
        <p:txBody>
          <a:bodyPr/>
          <a:lstStyle/>
          <a:p>
            <a:pPr>
              <a:defRPr/>
            </a:pPr>
            <a:fld id="{FA60D1CA-ACCE-4C67-A826-CB6BFB496C56}" type="slidenum">
              <a:rPr lang="en-GB"/>
              <a:pPr>
                <a:defRPr/>
              </a:pPr>
              <a:t>5</a:t>
            </a:fld>
            <a:endParaRPr lang="en-GB"/>
          </a:p>
        </p:txBody>
      </p:sp>
      <p:sp>
        <p:nvSpPr>
          <p:cNvPr id="15362" name="Rectangle 2"/>
          <p:cNvSpPr>
            <a:spLocks noGrp="1" noChangeArrowheads="1"/>
          </p:cNvSpPr>
          <p:nvPr>
            <p:ph type="title"/>
          </p:nvPr>
        </p:nvSpPr>
        <p:spPr>
          <a:xfrm>
            <a:off x="114300" y="228600"/>
            <a:ext cx="8801100" cy="1447800"/>
          </a:xfrm>
        </p:spPr>
        <p:txBody>
          <a:bodyPr/>
          <a:lstStyle/>
          <a:p>
            <a:pPr marL="838200" indent="-838200" eaLnBrk="1" hangingPunct="1">
              <a:defRPr/>
            </a:pPr>
            <a:r>
              <a:rPr lang="sv-SE" sz="4000" dirty="0" smtClean="0"/>
              <a:t>Faktor-faktor yang Mempengaruhi Kualitas Tumbuh Kembang Anak</a:t>
            </a:r>
            <a:endParaRPr lang="en-GB" sz="4000" dirty="0" smtClean="0"/>
          </a:p>
        </p:txBody>
      </p:sp>
      <p:sp>
        <p:nvSpPr>
          <p:cNvPr id="15363" name="Rectangle 3"/>
          <p:cNvSpPr>
            <a:spLocks noGrp="1" noChangeArrowheads="1"/>
          </p:cNvSpPr>
          <p:nvPr>
            <p:ph type="body" idx="1"/>
          </p:nvPr>
        </p:nvSpPr>
        <p:spPr>
          <a:xfrm>
            <a:off x="457200" y="2667000"/>
            <a:ext cx="8229600" cy="3459163"/>
          </a:xfrm>
        </p:spPr>
        <p:txBody>
          <a:bodyPr/>
          <a:lstStyle/>
          <a:p>
            <a:pPr eaLnBrk="1" hangingPunct="1">
              <a:defRPr/>
            </a:pPr>
            <a:endParaRPr lang="en-US" smtClean="0"/>
          </a:p>
          <a:p>
            <a:pPr eaLnBrk="1" hangingPunct="1">
              <a:defRPr/>
            </a:pPr>
            <a:r>
              <a:rPr lang="en-US" smtClean="0"/>
              <a:t>Faktor internal</a:t>
            </a:r>
          </a:p>
          <a:p>
            <a:pPr eaLnBrk="1" hangingPunct="1">
              <a:defRPr/>
            </a:pPr>
            <a:endParaRPr lang="en-US" smtClean="0"/>
          </a:p>
          <a:p>
            <a:pPr eaLnBrk="1" hangingPunct="1">
              <a:buFont typeface="Wingdings" pitchFamily="2" charset="2"/>
              <a:buNone/>
              <a:defRPr/>
            </a:pPr>
            <a:endParaRPr lang="en-US" smtClean="0"/>
          </a:p>
          <a:p>
            <a:pPr eaLnBrk="1" hangingPunct="1">
              <a:defRPr/>
            </a:pPr>
            <a:r>
              <a:rPr lang="en-US" smtClean="0"/>
              <a:t>Faktor eksternal</a:t>
            </a:r>
            <a:endParaRPr lang="en-GB" smtClean="0"/>
          </a:p>
        </p:txBody>
      </p:sp>
      <p:pic>
        <p:nvPicPr>
          <p:cNvPr id="615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2819400"/>
            <a:ext cx="3810000" cy="309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6306811"/>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id-ID" dirty="0"/>
              <a:t>Rosmawaty</a:t>
            </a:r>
            <a:endParaRPr lang="en-GB" dirty="0"/>
          </a:p>
        </p:txBody>
      </p:sp>
      <p:sp>
        <p:nvSpPr>
          <p:cNvPr id="6" name="Slide Number Placeholder 5"/>
          <p:cNvSpPr>
            <a:spLocks noGrp="1"/>
          </p:cNvSpPr>
          <p:nvPr>
            <p:ph type="sldNum" sz="quarter" idx="12"/>
          </p:nvPr>
        </p:nvSpPr>
        <p:spPr/>
        <p:txBody>
          <a:bodyPr/>
          <a:lstStyle/>
          <a:p>
            <a:pPr>
              <a:defRPr/>
            </a:pPr>
            <a:fld id="{CC5AB806-C3AE-4FB2-846F-18DD377C3B94}" type="slidenum">
              <a:rPr lang="en-GB"/>
              <a:pPr>
                <a:defRPr/>
              </a:pPr>
              <a:t>6</a:t>
            </a:fld>
            <a:endParaRPr lang="en-GB"/>
          </a:p>
        </p:txBody>
      </p:sp>
      <p:sp>
        <p:nvSpPr>
          <p:cNvPr id="16386" name="Rectangle 2"/>
          <p:cNvSpPr>
            <a:spLocks noGrp="1" noChangeArrowheads="1"/>
          </p:cNvSpPr>
          <p:nvPr>
            <p:ph type="title"/>
          </p:nvPr>
        </p:nvSpPr>
        <p:spPr/>
        <p:txBody>
          <a:bodyPr/>
          <a:lstStyle/>
          <a:p>
            <a:pPr eaLnBrk="1" hangingPunct="1">
              <a:defRPr/>
            </a:pPr>
            <a:r>
              <a:rPr lang="en-US" dirty="0" err="1" smtClean="0"/>
              <a:t>Faktor</a:t>
            </a:r>
            <a:r>
              <a:rPr lang="en-US" dirty="0" smtClean="0"/>
              <a:t> Internal</a:t>
            </a:r>
            <a:endParaRPr lang="en-GB" dirty="0" smtClean="0"/>
          </a:p>
        </p:txBody>
      </p:sp>
      <p:sp>
        <p:nvSpPr>
          <p:cNvPr id="16387" name="Rectangle 3"/>
          <p:cNvSpPr>
            <a:spLocks noGrp="1" noChangeArrowheads="1"/>
          </p:cNvSpPr>
          <p:nvPr>
            <p:ph type="body" idx="1"/>
          </p:nvPr>
        </p:nvSpPr>
        <p:spPr>
          <a:xfrm>
            <a:off x="457200" y="2209800"/>
            <a:ext cx="8229600" cy="3916363"/>
          </a:xfrm>
        </p:spPr>
        <p:txBody>
          <a:bodyPr/>
          <a:lstStyle/>
          <a:p>
            <a:pPr marL="609600" indent="-609600" eaLnBrk="1" hangingPunct="1">
              <a:defRPr/>
            </a:pPr>
            <a:r>
              <a:rPr lang="sv-SE" dirty="0" smtClean="0"/>
              <a:t>Ras/ etnik atau suku bangsa</a:t>
            </a:r>
          </a:p>
          <a:p>
            <a:pPr marL="609600" indent="-609600" eaLnBrk="1" hangingPunct="1">
              <a:defRPr/>
            </a:pPr>
            <a:r>
              <a:rPr lang="sv-SE" dirty="0" smtClean="0"/>
              <a:t>Keluarga</a:t>
            </a:r>
          </a:p>
          <a:p>
            <a:pPr marL="609600" indent="-609600" eaLnBrk="1" hangingPunct="1">
              <a:defRPr/>
            </a:pPr>
            <a:r>
              <a:rPr lang="sv-SE" dirty="0" smtClean="0"/>
              <a:t>Umur</a:t>
            </a:r>
          </a:p>
          <a:p>
            <a:pPr marL="609600" indent="-609600" eaLnBrk="1" hangingPunct="1">
              <a:defRPr/>
            </a:pPr>
            <a:r>
              <a:rPr lang="sv-SE" dirty="0" smtClean="0"/>
              <a:t>Jenis Kelamin</a:t>
            </a:r>
          </a:p>
          <a:p>
            <a:pPr marL="609600" indent="-609600" eaLnBrk="1" hangingPunct="1">
              <a:defRPr/>
            </a:pPr>
            <a:r>
              <a:rPr lang="sv-SE" dirty="0" smtClean="0"/>
              <a:t>Genetik</a:t>
            </a:r>
            <a:endParaRPr lang="en-GB" dirty="0" smtClean="0"/>
          </a:p>
        </p:txBody>
      </p:sp>
    </p:spTree>
    <p:extLst>
      <p:ext uri="{BB962C8B-B14F-4D97-AF65-F5344CB8AC3E}">
        <p14:creationId xmlns:p14="http://schemas.microsoft.com/office/powerpoint/2010/main" val="2576470300"/>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id-ID" dirty="0"/>
              <a:t>Rosmawaty</a:t>
            </a:r>
            <a:endParaRPr lang="en-GB" dirty="0"/>
          </a:p>
        </p:txBody>
      </p:sp>
      <p:sp>
        <p:nvSpPr>
          <p:cNvPr id="6" name="Slide Number Placeholder 5"/>
          <p:cNvSpPr>
            <a:spLocks noGrp="1"/>
          </p:cNvSpPr>
          <p:nvPr>
            <p:ph type="sldNum" sz="quarter" idx="12"/>
          </p:nvPr>
        </p:nvSpPr>
        <p:spPr/>
        <p:txBody>
          <a:bodyPr/>
          <a:lstStyle/>
          <a:p>
            <a:pPr>
              <a:defRPr/>
            </a:pPr>
            <a:fld id="{1DF476DE-12F2-41D3-9B25-3C02FF8561FE}" type="slidenum">
              <a:rPr lang="en-GB"/>
              <a:pPr>
                <a:defRPr/>
              </a:pPr>
              <a:t>7</a:t>
            </a:fld>
            <a:endParaRPr lang="en-GB"/>
          </a:p>
        </p:txBody>
      </p:sp>
      <p:sp>
        <p:nvSpPr>
          <p:cNvPr id="17410" name="Rectangle 2"/>
          <p:cNvSpPr>
            <a:spLocks noGrp="1" noChangeArrowheads="1"/>
          </p:cNvSpPr>
          <p:nvPr>
            <p:ph type="title"/>
          </p:nvPr>
        </p:nvSpPr>
        <p:spPr/>
        <p:txBody>
          <a:bodyPr/>
          <a:lstStyle/>
          <a:p>
            <a:pPr eaLnBrk="1" hangingPunct="1">
              <a:defRPr/>
            </a:pPr>
            <a:r>
              <a:rPr lang="en-US" smtClean="0"/>
              <a:t>Faktor Eksternal</a:t>
            </a:r>
            <a:endParaRPr lang="en-GB" smtClean="0"/>
          </a:p>
        </p:txBody>
      </p:sp>
      <p:sp>
        <p:nvSpPr>
          <p:cNvPr id="17411" name="Rectangle 3"/>
          <p:cNvSpPr>
            <a:spLocks noGrp="1" noChangeArrowheads="1"/>
          </p:cNvSpPr>
          <p:nvPr>
            <p:ph type="body" idx="1"/>
          </p:nvPr>
        </p:nvSpPr>
        <p:spPr/>
        <p:txBody>
          <a:bodyPr>
            <a:normAutofit lnSpcReduction="10000"/>
          </a:bodyPr>
          <a:lstStyle/>
          <a:p>
            <a:pPr eaLnBrk="1" hangingPunct="1">
              <a:lnSpc>
                <a:spcPct val="90000"/>
              </a:lnSpc>
              <a:defRPr/>
            </a:pPr>
            <a:r>
              <a:rPr lang="en-US" sz="2800" dirty="0" err="1" smtClean="0"/>
              <a:t>Faktor</a:t>
            </a:r>
            <a:r>
              <a:rPr lang="en-US" sz="2800" dirty="0" smtClean="0"/>
              <a:t> Prenatal </a:t>
            </a:r>
            <a:r>
              <a:rPr lang="en-US" sz="2800" dirty="0" smtClean="0">
                <a:sym typeface="Wingdings" pitchFamily="2" charset="2"/>
              </a:rPr>
              <a:t> </a:t>
            </a:r>
            <a:r>
              <a:rPr lang="en-US" sz="2800" dirty="0" err="1" smtClean="0">
                <a:sym typeface="Wingdings" pitchFamily="2" charset="2"/>
              </a:rPr>
              <a:t>gizi</a:t>
            </a:r>
            <a:r>
              <a:rPr lang="en-US" sz="2800" dirty="0" smtClean="0">
                <a:sym typeface="Wingdings" pitchFamily="2" charset="2"/>
              </a:rPr>
              <a:t>, </a:t>
            </a:r>
            <a:r>
              <a:rPr lang="en-US" sz="2800" dirty="0" err="1" smtClean="0">
                <a:sym typeface="Wingdings" pitchFamily="2" charset="2"/>
              </a:rPr>
              <a:t>toksin</a:t>
            </a:r>
            <a:r>
              <a:rPr lang="en-US" sz="2800" dirty="0" smtClean="0">
                <a:sym typeface="Wingdings" pitchFamily="2" charset="2"/>
              </a:rPr>
              <a:t>/ </a:t>
            </a:r>
            <a:r>
              <a:rPr lang="en-US" sz="2800" dirty="0" err="1" smtClean="0">
                <a:sym typeface="Wingdings" pitchFamily="2" charset="2"/>
              </a:rPr>
              <a:t>zat</a:t>
            </a:r>
            <a:r>
              <a:rPr lang="en-US" sz="2800" dirty="0" smtClean="0">
                <a:sym typeface="Wingdings" pitchFamily="2" charset="2"/>
              </a:rPr>
              <a:t> </a:t>
            </a:r>
            <a:r>
              <a:rPr lang="en-US" sz="2800" dirty="0" err="1" smtClean="0">
                <a:sym typeface="Wingdings" pitchFamily="2" charset="2"/>
              </a:rPr>
              <a:t>kimia</a:t>
            </a:r>
            <a:r>
              <a:rPr lang="en-US" sz="2800" dirty="0" smtClean="0">
                <a:sym typeface="Wingdings" pitchFamily="2" charset="2"/>
              </a:rPr>
              <a:t>, </a:t>
            </a:r>
            <a:r>
              <a:rPr lang="en-US" sz="2800" dirty="0" err="1" smtClean="0">
                <a:sym typeface="Wingdings" pitchFamily="2" charset="2"/>
              </a:rPr>
              <a:t>infeksi</a:t>
            </a:r>
            <a:r>
              <a:rPr lang="en-US" sz="2800" dirty="0" smtClean="0">
                <a:sym typeface="Wingdings" pitchFamily="2" charset="2"/>
              </a:rPr>
              <a:t>, </a:t>
            </a:r>
            <a:r>
              <a:rPr lang="en-US" sz="2800" dirty="0" err="1" smtClean="0">
                <a:sym typeface="Wingdings" pitchFamily="2" charset="2"/>
              </a:rPr>
              <a:t>kelainan</a:t>
            </a:r>
            <a:r>
              <a:rPr lang="en-US" sz="2800" dirty="0" smtClean="0">
                <a:sym typeface="Wingdings" pitchFamily="2" charset="2"/>
              </a:rPr>
              <a:t> </a:t>
            </a:r>
            <a:r>
              <a:rPr lang="en-US" sz="2800" dirty="0" err="1" smtClean="0">
                <a:sym typeface="Wingdings" pitchFamily="2" charset="2"/>
              </a:rPr>
              <a:t>imunologi</a:t>
            </a:r>
            <a:r>
              <a:rPr lang="en-US" sz="2800" dirty="0" smtClean="0">
                <a:sym typeface="Wingdings" pitchFamily="2" charset="2"/>
              </a:rPr>
              <a:t>, </a:t>
            </a:r>
            <a:r>
              <a:rPr lang="en-US" sz="2800" dirty="0" err="1" smtClean="0">
                <a:sym typeface="Wingdings" pitchFamily="2" charset="2"/>
              </a:rPr>
              <a:t>psikologi</a:t>
            </a:r>
            <a:r>
              <a:rPr lang="en-US" sz="2800" dirty="0" smtClean="0">
                <a:sym typeface="Wingdings" pitchFamily="2" charset="2"/>
              </a:rPr>
              <a:t> </a:t>
            </a:r>
            <a:r>
              <a:rPr lang="en-US" sz="2800" dirty="0" err="1" smtClean="0">
                <a:sym typeface="Wingdings" pitchFamily="2" charset="2"/>
              </a:rPr>
              <a:t>ibu</a:t>
            </a:r>
            <a:endParaRPr lang="en-US" sz="2800" dirty="0" smtClean="0">
              <a:sym typeface="Wingdings" pitchFamily="2" charset="2"/>
            </a:endParaRPr>
          </a:p>
          <a:p>
            <a:pPr eaLnBrk="1" hangingPunct="1">
              <a:lnSpc>
                <a:spcPct val="90000"/>
              </a:lnSpc>
              <a:buFont typeface="Wingdings" pitchFamily="2" charset="2"/>
              <a:buNone/>
              <a:defRPr/>
            </a:pPr>
            <a:endParaRPr lang="en-US" sz="2800" dirty="0" smtClean="0">
              <a:sym typeface="Wingdings" pitchFamily="2" charset="2"/>
            </a:endParaRPr>
          </a:p>
          <a:p>
            <a:pPr eaLnBrk="1" hangingPunct="1">
              <a:lnSpc>
                <a:spcPct val="90000"/>
              </a:lnSpc>
              <a:defRPr/>
            </a:pPr>
            <a:r>
              <a:rPr lang="en-US" sz="2800" dirty="0" err="1" smtClean="0">
                <a:sym typeface="Wingdings" pitchFamily="2" charset="2"/>
              </a:rPr>
              <a:t>Faktor</a:t>
            </a:r>
            <a:r>
              <a:rPr lang="en-US" sz="2800" dirty="0" smtClean="0">
                <a:sym typeface="Wingdings" pitchFamily="2" charset="2"/>
              </a:rPr>
              <a:t> </a:t>
            </a:r>
            <a:r>
              <a:rPr lang="en-US" sz="2800" dirty="0" err="1" smtClean="0">
                <a:sym typeface="Wingdings" pitchFamily="2" charset="2"/>
              </a:rPr>
              <a:t>Persalinan</a:t>
            </a:r>
            <a:r>
              <a:rPr lang="en-US" sz="2800" dirty="0" smtClean="0">
                <a:sym typeface="Wingdings" pitchFamily="2" charset="2"/>
              </a:rPr>
              <a:t>  trauma </a:t>
            </a:r>
            <a:r>
              <a:rPr lang="en-US" sz="2800" dirty="0" err="1" smtClean="0">
                <a:sym typeface="Wingdings" pitchFamily="2" charset="2"/>
              </a:rPr>
              <a:t>kepala</a:t>
            </a:r>
            <a:r>
              <a:rPr lang="en-US" sz="2800" dirty="0" smtClean="0">
                <a:sym typeface="Wingdings" pitchFamily="2" charset="2"/>
              </a:rPr>
              <a:t>, </a:t>
            </a:r>
            <a:r>
              <a:rPr lang="en-US" sz="2800" dirty="0" err="1" smtClean="0">
                <a:sym typeface="Wingdings" pitchFamily="2" charset="2"/>
              </a:rPr>
              <a:t>asfiksia</a:t>
            </a:r>
            <a:endParaRPr lang="en-US" sz="2800" dirty="0" smtClean="0">
              <a:sym typeface="Wingdings" pitchFamily="2" charset="2"/>
            </a:endParaRPr>
          </a:p>
          <a:p>
            <a:pPr eaLnBrk="1" hangingPunct="1">
              <a:lnSpc>
                <a:spcPct val="90000"/>
              </a:lnSpc>
              <a:buFont typeface="Wingdings" pitchFamily="2" charset="2"/>
              <a:buNone/>
              <a:defRPr/>
            </a:pPr>
            <a:endParaRPr lang="en-US" sz="2800" dirty="0" smtClean="0">
              <a:sym typeface="Wingdings" pitchFamily="2" charset="2"/>
            </a:endParaRPr>
          </a:p>
          <a:p>
            <a:pPr eaLnBrk="1" hangingPunct="1">
              <a:lnSpc>
                <a:spcPct val="90000"/>
              </a:lnSpc>
              <a:defRPr/>
            </a:pPr>
            <a:r>
              <a:rPr lang="en-US" sz="2800" dirty="0" err="1" smtClean="0">
                <a:sym typeface="Wingdings" pitchFamily="2" charset="2"/>
              </a:rPr>
              <a:t>Faktor</a:t>
            </a:r>
            <a:r>
              <a:rPr lang="en-US" sz="2800" dirty="0" smtClean="0">
                <a:sym typeface="Wingdings" pitchFamily="2" charset="2"/>
              </a:rPr>
              <a:t> </a:t>
            </a:r>
            <a:r>
              <a:rPr lang="en-US" sz="2800" dirty="0" err="1" smtClean="0">
                <a:sym typeface="Wingdings" pitchFamily="2" charset="2"/>
              </a:rPr>
              <a:t>Pascapersalinan</a:t>
            </a:r>
            <a:r>
              <a:rPr lang="en-US" sz="2800" dirty="0" smtClean="0">
                <a:sym typeface="Wingdings" pitchFamily="2" charset="2"/>
              </a:rPr>
              <a:t>  </a:t>
            </a:r>
            <a:r>
              <a:rPr lang="en-US" sz="2800" dirty="0" err="1" smtClean="0">
                <a:sym typeface="Wingdings" pitchFamily="2" charset="2"/>
              </a:rPr>
              <a:t>gizi</a:t>
            </a:r>
            <a:r>
              <a:rPr lang="en-US" sz="2800" dirty="0" smtClean="0">
                <a:sym typeface="Wingdings" pitchFamily="2" charset="2"/>
              </a:rPr>
              <a:t>, </a:t>
            </a:r>
            <a:r>
              <a:rPr lang="en-US" sz="2800" dirty="0" err="1" smtClean="0">
                <a:sym typeface="Wingdings" pitchFamily="2" charset="2"/>
              </a:rPr>
              <a:t>penyakit</a:t>
            </a:r>
            <a:r>
              <a:rPr lang="en-US" sz="2800" dirty="0" smtClean="0">
                <a:sym typeface="Wingdings" pitchFamily="2" charset="2"/>
              </a:rPr>
              <a:t>, </a:t>
            </a:r>
            <a:r>
              <a:rPr lang="en-US" sz="2800" dirty="0" err="1" smtClean="0">
                <a:sym typeface="Wingdings" pitchFamily="2" charset="2"/>
              </a:rPr>
              <a:t>lingkungan</a:t>
            </a:r>
            <a:r>
              <a:rPr lang="en-US" sz="2800" dirty="0" smtClean="0">
                <a:sym typeface="Wingdings" pitchFamily="2" charset="2"/>
              </a:rPr>
              <a:t> </a:t>
            </a:r>
            <a:r>
              <a:rPr lang="en-US" sz="2800" dirty="0" err="1" smtClean="0">
                <a:sym typeface="Wingdings" pitchFamily="2" charset="2"/>
              </a:rPr>
              <a:t>fisik</a:t>
            </a:r>
            <a:r>
              <a:rPr lang="en-US" sz="2800" dirty="0" smtClean="0">
                <a:sym typeface="Wingdings" pitchFamily="2" charset="2"/>
              </a:rPr>
              <a:t> </a:t>
            </a:r>
            <a:r>
              <a:rPr lang="en-US" sz="2800" dirty="0" err="1" smtClean="0">
                <a:sym typeface="Wingdings" pitchFamily="2" charset="2"/>
              </a:rPr>
              <a:t>dan</a:t>
            </a:r>
            <a:r>
              <a:rPr lang="en-US" sz="2800" dirty="0" smtClean="0">
                <a:sym typeface="Wingdings" pitchFamily="2" charset="2"/>
              </a:rPr>
              <a:t> </a:t>
            </a:r>
            <a:r>
              <a:rPr lang="en-US" sz="2800" dirty="0" err="1" smtClean="0">
                <a:sym typeface="Wingdings" pitchFamily="2" charset="2"/>
              </a:rPr>
              <a:t>kimia</a:t>
            </a:r>
            <a:r>
              <a:rPr lang="en-US" sz="2800" dirty="0" smtClean="0">
                <a:sym typeface="Wingdings" pitchFamily="2" charset="2"/>
              </a:rPr>
              <a:t>, </a:t>
            </a:r>
            <a:r>
              <a:rPr lang="en-US" sz="2800" dirty="0" err="1" smtClean="0">
                <a:sym typeface="Wingdings" pitchFamily="2" charset="2"/>
              </a:rPr>
              <a:t>psikologi</a:t>
            </a:r>
            <a:r>
              <a:rPr lang="id-ID" sz="2800" dirty="0" smtClean="0">
                <a:sym typeface="Wingdings" pitchFamily="2" charset="2"/>
              </a:rPr>
              <a:t>s</a:t>
            </a:r>
            <a:r>
              <a:rPr lang="en-US" sz="2800" dirty="0" smtClean="0">
                <a:sym typeface="Wingdings" pitchFamily="2" charset="2"/>
              </a:rPr>
              <a:t>, </a:t>
            </a:r>
            <a:r>
              <a:rPr lang="en-US" sz="2800" dirty="0" err="1" smtClean="0">
                <a:sym typeface="Wingdings" pitchFamily="2" charset="2"/>
              </a:rPr>
              <a:t>sosio-ekonomi</a:t>
            </a:r>
            <a:r>
              <a:rPr lang="en-US" sz="2800" dirty="0" smtClean="0">
                <a:sym typeface="Wingdings" pitchFamily="2" charset="2"/>
              </a:rPr>
              <a:t>, </a:t>
            </a:r>
            <a:r>
              <a:rPr lang="en-US" sz="2800" dirty="0" err="1" smtClean="0">
                <a:sym typeface="Wingdings" pitchFamily="2" charset="2"/>
              </a:rPr>
              <a:t>lingkungan</a:t>
            </a:r>
            <a:r>
              <a:rPr lang="en-US" sz="2800" dirty="0" smtClean="0">
                <a:sym typeface="Wingdings" pitchFamily="2" charset="2"/>
              </a:rPr>
              <a:t> </a:t>
            </a:r>
            <a:r>
              <a:rPr lang="en-US" sz="2800" dirty="0" err="1" smtClean="0">
                <a:sym typeface="Wingdings" pitchFamily="2" charset="2"/>
              </a:rPr>
              <a:t>pengasuhan</a:t>
            </a:r>
            <a:r>
              <a:rPr lang="en-US" sz="2800" dirty="0" smtClean="0">
                <a:sym typeface="Wingdings" pitchFamily="2" charset="2"/>
              </a:rPr>
              <a:t>, </a:t>
            </a:r>
            <a:r>
              <a:rPr lang="en-US" sz="2800" dirty="0" err="1" smtClean="0">
                <a:sym typeface="Wingdings" pitchFamily="2" charset="2"/>
              </a:rPr>
              <a:t>stimulasi</a:t>
            </a:r>
            <a:r>
              <a:rPr lang="en-US" sz="2800" dirty="0" smtClean="0">
                <a:sym typeface="Wingdings" pitchFamily="2" charset="2"/>
              </a:rPr>
              <a:t>, </a:t>
            </a:r>
            <a:r>
              <a:rPr lang="en-US" sz="2800" dirty="0" err="1" smtClean="0">
                <a:sym typeface="Wingdings" pitchFamily="2" charset="2"/>
              </a:rPr>
              <a:t>obat-obatan</a:t>
            </a:r>
            <a:endParaRPr lang="en-GB" sz="2800" dirty="0" smtClean="0"/>
          </a:p>
        </p:txBody>
      </p:sp>
    </p:spTree>
    <p:extLst>
      <p:ext uri="{BB962C8B-B14F-4D97-AF65-F5344CB8AC3E}">
        <p14:creationId xmlns:p14="http://schemas.microsoft.com/office/powerpoint/2010/main" val="2828404624"/>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id-ID" dirty="0"/>
              <a:t>Rosmawaty</a:t>
            </a:r>
            <a:endParaRPr lang="en-GB" dirty="0"/>
          </a:p>
        </p:txBody>
      </p:sp>
      <p:sp>
        <p:nvSpPr>
          <p:cNvPr id="6" name="Slide Number Placeholder 5"/>
          <p:cNvSpPr>
            <a:spLocks noGrp="1"/>
          </p:cNvSpPr>
          <p:nvPr>
            <p:ph type="sldNum" sz="quarter" idx="12"/>
          </p:nvPr>
        </p:nvSpPr>
        <p:spPr/>
        <p:txBody>
          <a:bodyPr/>
          <a:lstStyle/>
          <a:p>
            <a:pPr>
              <a:defRPr/>
            </a:pPr>
            <a:fld id="{AF7DACE7-0588-4991-B826-A1A1B63667DB}" type="slidenum">
              <a:rPr lang="en-GB"/>
              <a:pPr>
                <a:defRPr/>
              </a:pPr>
              <a:t>8</a:t>
            </a:fld>
            <a:endParaRPr lang="en-GB"/>
          </a:p>
        </p:txBody>
      </p:sp>
      <p:sp>
        <p:nvSpPr>
          <p:cNvPr id="18434" name="Rectangle 2"/>
          <p:cNvSpPr>
            <a:spLocks noGrp="1" noChangeArrowheads="1"/>
          </p:cNvSpPr>
          <p:nvPr>
            <p:ph type="title"/>
          </p:nvPr>
        </p:nvSpPr>
        <p:spPr/>
        <p:txBody>
          <a:bodyPr/>
          <a:lstStyle/>
          <a:p>
            <a:pPr eaLnBrk="1" hangingPunct="1">
              <a:defRPr/>
            </a:pPr>
            <a:r>
              <a:rPr lang="sv-SE" sz="4000" dirty="0" smtClean="0"/>
              <a:t>Aspek-aspek Perkembangan yang Dipantau</a:t>
            </a:r>
            <a:r>
              <a:rPr lang="en-GB" sz="4000" dirty="0" smtClean="0"/>
              <a:t> </a:t>
            </a:r>
          </a:p>
        </p:txBody>
      </p:sp>
      <p:sp>
        <p:nvSpPr>
          <p:cNvPr id="18435" name="Rectangle 3"/>
          <p:cNvSpPr>
            <a:spLocks noGrp="1" noChangeArrowheads="1"/>
          </p:cNvSpPr>
          <p:nvPr>
            <p:ph type="body" idx="1"/>
          </p:nvPr>
        </p:nvSpPr>
        <p:spPr>
          <a:xfrm>
            <a:off x="457200" y="2438400"/>
            <a:ext cx="8229600" cy="3687763"/>
          </a:xfrm>
        </p:spPr>
        <p:txBody>
          <a:bodyPr/>
          <a:lstStyle/>
          <a:p>
            <a:pPr marL="609600" indent="-609600" eaLnBrk="1" hangingPunct="1">
              <a:defRPr/>
            </a:pPr>
            <a:r>
              <a:rPr lang="nb-NO" dirty="0" smtClean="0"/>
              <a:t>Personal sosial </a:t>
            </a:r>
          </a:p>
          <a:p>
            <a:pPr marL="609600" indent="-609600" eaLnBrk="1" hangingPunct="1">
              <a:defRPr/>
            </a:pPr>
            <a:r>
              <a:rPr lang="sv-SE" dirty="0" smtClean="0"/>
              <a:t>Motorik halus </a:t>
            </a:r>
          </a:p>
          <a:p>
            <a:pPr marL="609600" indent="-609600" eaLnBrk="1" hangingPunct="1">
              <a:defRPr/>
            </a:pPr>
            <a:r>
              <a:rPr lang="sv-SE" dirty="0" smtClean="0"/>
              <a:t>Bahasa</a:t>
            </a:r>
          </a:p>
          <a:p>
            <a:pPr marL="609600" indent="-609600" eaLnBrk="1" hangingPunct="1">
              <a:defRPr/>
            </a:pPr>
            <a:r>
              <a:rPr lang="sv-SE" dirty="0" smtClean="0"/>
              <a:t>Motorik kasar </a:t>
            </a:r>
          </a:p>
        </p:txBody>
      </p:sp>
    </p:spTree>
    <p:extLst>
      <p:ext uri="{BB962C8B-B14F-4D97-AF65-F5344CB8AC3E}">
        <p14:creationId xmlns:p14="http://schemas.microsoft.com/office/powerpoint/2010/main" val="127326661"/>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quarter" idx="10"/>
          </p:nvPr>
        </p:nvSpPr>
        <p:spPr/>
        <p:txBody>
          <a:bodyPr/>
          <a:lstStyle/>
          <a:p>
            <a:pPr>
              <a:defRPr/>
            </a:pPr>
            <a:r>
              <a:rPr lang="en-GB"/>
              <a:t>10/12/2008</a:t>
            </a:r>
          </a:p>
        </p:txBody>
      </p:sp>
      <p:sp>
        <p:nvSpPr>
          <p:cNvPr id="8" name="Footer Placeholder 4"/>
          <p:cNvSpPr>
            <a:spLocks noGrp="1"/>
          </p:cNvSpPr>
          <p:nvPr>
            <p:ph type="ftr" sz="quarter" idx="11"/>
          </p:nvPr>
        </p:nvSpPr>
        <p:spPr/>
        <p:txBody>
          <a:bodyPr/>
          <a:lstStyle/>
          <a:p>
            <a:pPr>
              <a:defRPr/>
            </a:pPr>
            <a:r>
              <a:rPr lang="id-ID" dirty="0"/>
              <a:t>Rosmawaty</a:t>
            </a:r>
            <a:endParaRPr lang="en-GB" dirty="0"/>
          </a:p>
        </p:txBody>
      </p:sp>
      <p:sp>
        <p:nvSpPr>
          <p:cNvPr id="9" name="Slide Number Placeholder 5"/>
          <p:cNvSpPr>
            <a:spLocks noGrp="1"/>
          </p:cNvSpPr>
          <p:nvPr>
            <p:ph type="sldNum" sz="quarter" idx="12"/>
          </p:nvPr>
        </p:nvSpPr>
        <p:spPr/>
        <p:txBody>
          <a:bodyPr/>
          <a:lstStyle/>
          <a:p>
            <a:pPr>
              <a:defRPr/>
            </a:pPr>
            <a:fld id="{C882C346-CA13-4B0F-80B6-2B19E7609798}" type="slidenum">
              <a:rPr lang="en-GB"/>
              <a:pPr>
                <a:defRPr/>
              </a:pPr>
              <a:t>9</a:t>
            </a:fld>
            <a:endParaRPr lang="en-GB"/>
          </a:p>
        </p:txBody>
      </p:sp>
      <p:sp>
        <p:nvSpPr>
          <p:cNvPr id="21509" name="AutoShape 5"/>
          <p:cNvSpPr>
            <a:spLocks noGrp="1" noChangeArrowheads="1"/>
          </p:cNvSpPr>
          <p:nvPr>
            <p:ph type="title"/>
          </p:nvPr>
        </p:nvSpPr>
        <p:spPr>
          <a:xfrm>
            <a:off x="3048000" y="2667000"/>
            <a:ext cx="3200400" cy="1828800"/>
          </a:xfrm>
          <a:prstGeom prst="diamond">
            <a:avLst/>
          </a:prstGeom>
          <a:solidFill>
            <a:schemeClr val="accent1"/>
          </a:solidFill>
          <a:ln>
            <a:solidFill>
              <a:schemeClr val="tx1"/>
            </a:solidFill>
          </a:ln>
        </p:spPr>
        <p:txBody>
          <a:bodyPr/>
          <a:lstStyle/>
          <a:p>
            <a:pPr eaLnBrk="1" hangingPunct="1">
              <a:defRPr/>
            </a:pPr>
            <a:r>
              <a:rPr lang="en-US" sz="4000" dirty="0" smtClean="0"/>
              <a:t>0 – 3 </a:t>
            </a:r>
            <a:r>
              <a:rPr lang="en-US" sz="4000" dirty="0" err="1" smtClean="0"/>
              <a:t>bulan</a:t>
            </a:r>
            <a:endParaRPr lang="en-GB" sz="4000" dirty="0" smtClean="0"/>
          </a:p>
        </p:txBody>
      </p:sp>
      <p:sp>
        <p:nvSpPr>
          <p:cNvPr id="10246" name="Rectangle 8"/>
          <p:cNvSpPr>
            <a:spLocks noChangeArrowheads="1"/>
          </p:cNvSpPr>
          <p:nvPr/>
        </p:nvSpPr>
        <p:spPr bwMode="auto">
          <a:xfrm>
            <a:off x="228600" y="152400"/>
            <a:ext cx="3886200" cy="2667000"/>
          </a:xfrm>
          <a:prstGeom prst="rect">
            <a:avLst/>
          </a:prstGeom>
          <a:solidFill>
            <a:schemeClr val="accent1"/>
          </a:solidFill>
          <a:ln w="9525">
            <a:solidFill>
              <a:schemeClr val="tx1"/>
            </a:solidFill>
            <a:miter lim="800000"/>
            <a:headEnd/>
            <a:tailEnd/>
          </a:ln>
        </p:spPr>
        <p:txBody>
          <a:bodyPr wrap="none" anchor="ctr"/>
          <a:lstStyle/>
          <a:p>
            <a:pPr algn="ctr"/>
            <a:r>
              <a:rPr lang="en-US" sz="2800" u="sng" dirty="0"/>
              <a:t>Personal </a:t>
            </a:r>
            <a:r>
              <a:rPr lang="en-US" sz="2800" u="sng" dirty="0" err="1"/>
              <a:t>sosial</a:t>
            </a:r>
            <a:endParaRPr lang="en-US" sz="2800" u="sng" dirty="0"/>
          </a:p>
          <a:p>
            <a:pPr algn="ctr"/>
            <a:endParaRPr lang="en-US" sz="2800" u="sng" dirty="0" smtClean="0"/>
          </a:p>
          <a:p>
            <a:pPr algn="ctr">
              <a:buFontTx/>
              <a:buChar char="•"/>
              <a:tabLst>
                <a:tab pos="88900" algn="l"/>
                <a:tab pos="265113" algn="l"/>
              </a:tabLst>
            </a:pPr>
            <a:r>
              <a:rPr lang="en-US" sz="2400" dirty="0" err="1"/>
              <a:t>Memperhatikan</a:t>
            </a:r>
            <a:r>
              <a:rPr lang="en-US" sz="2400" dirty="0"/>
              <a:t> </a:t>
            </a:r>
            <a:r>
              <a:rPr lang="en-US" sz="2400" dirty="0" err="1"/>
              <a:t>wajah</a:t>
            </a:r>
            <a:endParaRPr lang="en-US" sz="2400" dirty="0"/>
          </a:p>
          <a:p>
            <a:pPr algn="ctr">
              <a:buFontTx/>
              <a:buChar char="•"/>
            </a:pPr>
            <a:r>
              <a:rPr lang="en-US" sz="2400" dirty="0" err="1"/>
              <a:t>Senyum</a:t>
            </a:r>
            <a:r>
              <a:rPr lang="en-US" sz="2400" dirty="0"/>
              <a:t> </a:t>
            </a:r>
            <a:r>
              <a:rPr lang="en-US" sz="2400" dirty="0" err="1"/>
              <a:t>tanggap</a:t>
            </a:r>
            <a:endParaRPr lang="en-US" sz="2400" dirty="0"/>
          </a:p>
          <a:p>
            <a:pPr algn="ctr">
              <a:buFontTx/>
              <a:buChar char="•"/>
            </a:pPr>
            <a:r>
              <a:rPr lang="en-US" sz="2400" dirty="0" err="1"/>
              <a:t>Senyum</a:t>
            </a:r>
            <a:r>
              <a:rPr lang="en-US" sz="2400" dirty="0"/>
              <a:t> </a:t>
            </a:r>
            <a:r>
              <a:rPr lang="en-US" sz="2400" dirty="0" err="1"/>
              <a:t>spontan</a:t>
            </a:r>
            <a:endParaRPr lang="en-US" sz="2400" dirty="0"/>
          </a:p>
          <a:p>
            <a:pPr algn="ctr">
              <a:buFontTx/>
              <a:buChar char="•"/>
            </a:pPr>
            <a:r>
              <a:rPr lang="en-US" sz="2400" dirty="0" err="1"/>
              <a:t>Mengenal</a:t>
            </a:r>
            <a:r>
              <a:rPr lang="en-US" sz="2400" dirty="0"/>
              <a:t> </a:t>
            </a:r>
            <a:r>
              <a:rPr lang="en-US" sz="2400" dirty="0" err="1"/>
              <a:t>ibu</a:t>
            </a:r>
            <a:r>
              <a:rPr lang="en-US" sz="2400" dirty="0"/>
              <a:t> </a:t>
            </a:r>
            <a:r>
              <a:rPr lang="en-US" sz="2400" dirty="0" err="1"/>
              <a:t>deng</a:t>
            </a:r>
            <a:r>
              <a:rPr lang="en-US" sz="2400" dirty="0"/>
              <a:t> </a:t>
            </a:r>
            <a:r>
              <a:rPr lang="en-US" sz="2400" dirty="0" err="1"/>
              <a:t>indera</a:t>
            </a:r>
            <a:endParaRPr lang="en-GB" sz="2400" dirty="0"/>
          </a:p>
        </p:txBody>
      </p:sp>
      <p:sp>
        <p:nvSpPr>
          <p:cNvPr id="10247" name="Rectangle 9"/>
          <p:cNvSpPr>
            <a:spLocks noChangeArrowheads="1"/>
          </p:cNvSpPr>
          <p:nvPr/>
        </p:nvSpPr>
        <p:spPr bwMode="auto">
          <a:xfrm>
            <a:off x="5334000" y="152400"/>
            <a:ext cx="3581400" cy="2667000"/>
          </a:xfrm>
          <a:prstGeom prst="rect">
            <a:avLst/>
          </a:prstGeom>
          <a:solidFill>
            <a:schemeClr val="accent1"/>
          </a:solidFill>
          <a:ln w="9525">
            <a:solidFill>
              <a:schemeClr val="tx1"/>
            </a:solidFill>
            <a:miter lim="800000"/>
            <a:headEnd/>
            <a:tailEnd/>
          </a:ln>
        </p:spPr>
        <p:txBody>
          <a:bodyPr wrap="none" anchor="ctr"/>
          <a:lstStyle/>
          <a:p>
            <a:pPr algn="ctr"/>
            <a:r>
              <a:rPr lang="en-US" sz="2800" u="sng" dirty="0" err="1"/>
              <a:t>Motorik</a:t>
            </a:r>
            <a:r>
              <a:rPr lang="en-US" sz="2800" u="sng" dirty="0"/>
              <a:t> </a:t>
            </a:r>
            <a:r>
              <a:rPr lang="en-US" sz="2800" u="sng" dirty="0" err="1"/>
              <a:t>Halus</a:t>
            </a:r>
            <a:endParaRPr lang="en-US" sz="2800" u="sng" dirty="0"/>
          </a:p>
          <a:p>
            <a:pPr algn="ctr"/>
            <a:endParaRPr lang="en-US" sz="2800" u="sng" dirty="0"/>
          </a:p>
          <a:p>
            <a:pPr algn="ctr">
              <a:buFontTx/>
              <a:buChar char="•"/>
            </a:pPr>
            <a:r>
              <a:rPr lang="en-US" sz="2400" dirty="0" err="1"/>
              <a:t>Menggerakkan</a:t>
            </a:r>
            <a:r>
              <a:rPr lang="en-US" sz="2400" dirty="0"/>
              <a:t> </a:t>
            </a:r>
            <a:r>
              <a:rPr lang="en-US" sz="2400" dirty="0" err="1"/>
              <a:t>kepala</a:t>
            </a:r>
            <a:endParaRPr lang="en-US" sz="2400" dirty="0"/>
          </a:p>
          <a:p>
            <a:pPr algn="ctr"/>
            <a:r>
              <a:rPr lang="en-US" sz="2400" dirty="0" err="1"/>
              <a:t>dari</a:t>
            </a:r>
            <a:r>
              <a:rPr lang="en-US" sz="2400" dirty="0"/>
              <a:t> </a:t>
            </a:r>
            <a:r>
              <a:rPr lang="en-US" sz="2400" dirty="0" err="1"/>
              <a:t>kanak</a:t>
            </a:r>
            <a:r>
              <a:rPr lang="en-US" sz="2400" dirty="0"/>
              <a:t>/</a:t>
            </a:r>
            <a:r>
              <a:rPr lang="en-US" sz="2400" dirty="0" err="1"/>
              <a:t>kiri</a:t>
            </a:r>
            <a:r>
              <a:rPr lang="en-US" sz="2400" dirty="0"/>
              <a:t> </a:t>
            </a:r>
            <a:r>
              <a:rPr lang="en-US" sz="2400" dirty="0" err="1"/>
              <a:t>ke</a:t>
            </a:r>
            <a:endParaRPr lang="en-US" sz="2400" dirty="0"/>
          </a:p>
          <a:p>
            <a:pPr algn="ctr"/>
            <a:r>
              <a:rPr lang="en-US" sz="2400" dirty="0" err="1"/>
              <a:t>tengah</a:t>
            </a:r>
            <a:endParaRPr lang="en-GB" sz="2400" dirty="0"/>
          </a:p>
        </p:txBody>
      </p:sp>
      <p:sp>
        <p:nvSpPr>
          <p:cNvPr id="10248" name="Rectangle 10"/>
          <p:cNvSpPr>
            <a:spLocks noChangeArrowheads="1"/>
          </p:cNvSpPr>
          <p:nvPr/>
        </p:nvSpPr>
        <p:spPr bwMode="auto">
          <a:xfrm>
            <a:off x="228600" y="3886200"/>
            <a:ext cx="3352800" cy="2743200"/>
          </a:xfrm>
          <a:prstGeom prst="rect">
            <a:avLst/>
          </a:prstGeom>
          <a:solidFill>
            <a:schemeClr val="accent1"/>
          </a:solidFill>
          <a:ln w="9525">
            <a:solidFill>
              <a:schemeClr val="tx1"/>
            </a:solidFill>
            <a:miter lim="800000"/>
            <a:headEnd/>
            <a:tailEnd/>
          </a:ln>
        </p:spPr>
        <p:txBody>
          <a:bodyPr wrap="none" anchor="ctr"/>
          <a:lstStyle/>
          <a:p>
            <a:pPr algn="ctr"/>
            <a:r>
              <a:rPr lang="en-US" sz="2800" u="sng"/>
              <a:t>Bahasa</a:t>
            </a:r>
          </a:p>
          <a:p>
            <a:pPr algn="ctr"/>
            <a:endParaRPr lang="en-US" sz="2800" u="sng"/>
          </a:p>
          <a:p>
            <a:pPr algn="ctr">
              <a:buFontTx/>
              <a:buChar char="•"/>
            </a:pPr>
            <a:r>
              <a:rPr lang="en-US" sz="2400"/>
              <a:t>Mengoceh spontan</a:t>
            </a:r>
          </a:p>
          <a:p>
            <a:pPr algn="ctr">
              <a:buFontTx/>
              <a:buChar char="•"/>
            </a:pPr>
            <a:r>
              <a:rPr lang="en-US" sz="2400"/>
              <a:t>Bereaksi den ocehan</a:t>
            </a:r>
          </a:p>
          <a:p>
            <a:pPr algn="ctr">
              <a:buFontTx/>
              <a:buChar char="•"/>
            </a:pPr>
            <a:r>
              <a:rPr lang="en-US" sz="2400"/>
              <a:t>Suka tertawa keras</a:t>
            </a:r>
          </a:p>
          <a:p>
            <a:pPr algn="ctr"/>
            <a:endParaRPr lang="en-US" sz="2800" u="sng"/>
          </a:p>
          <a:p>
            <a:pPr algn="ctr"/>
            <a:endParaRPr lang="en-GB" sz="2400"/>
          </a:p>
        </p:txBody>
      </p:sp>
      <p:sp>
        <p:nvSpPr>
          <p:cNvPr id="10249" name="Rectangle 11"/>
          <p:cNvSpPr>
            <a:spLocks noChangeArrowheads="1"/>
          </p:cNvSpPr>
          <p:nvPr/>
        </p:nvSpPr>
        <p:spPr bwMode="auto">
          <a:xfrm>
            <a:off x="5334000" y="4038600"/>
            <a:ext cx="3657600" cy="2667000"/>
          </a:xfrm>
          <a:prstGeom prst="rect">
            <a:avLst/>
          </a:prstGeom>
          <a:solidFill>
            <a:schemeClr val="accent1"/>
          </a:solidFill>
          <a:ln w="9525">
            <a:solidFill>
              <a:schemeClr val="tx1"/>
            </a:solidFill>
            <a:miter lim="800000"/>
            <a:headEnd/>
            <a:tailEnd/>
          </a:ln>
        </p:spPr>
        <p:txBody>
          <a:bodyPr wrap="none" anchor="ctr"/>
          <a:lstStyle/>
          <a:p>
            <a:pPr algn="ctr"/>
            <a:r>
              <a:rPr lang="en-US" sz="2800" u="sng" dirty="0" err="1"/>
              <a:t>Motorik</a:t>
            </a:r>
            <a:r>
              <a:rPr lang="en-US" sz="2800" u="sng" dirty="0"/>
              <a:t> </a:t>
            </a:r>
            <a:r>
              <a:rPr lang="en-US" sz="2800" u="sng" dirty="0" err="1"/>
              <a:t>Kasar</a:t>
            </a:r>
            <a:endParaRPr lang="en-US" sz="2800" u="sng" dirty="0"/>
          </a:p>
          <a:p>
            <a:pPr algn="ctr"/>
            <a:endParaRPr lang="en-US" sz="2800" u="sng" dirty="0"/>
          </a:p>
          <a:p>
            <a:pPr algn="ctr">
              <a:buFontTx/>
              <a:buChar char="•"/>
            </a:pPr>
            <a:r>
              <a:rPr lang="en-US" sz="2400" dirty="0" err="1"/>
              <a:t>Telungkup</a:t>
            </a:r>
            <a:r>
              <a:rPr lang="en-US" sz="2400" dirty="0"/>
              <a:t> </a:t>
            </a:r>
            <a:r>
              <a:rPr lang="en-US" sz="2400" dirty="0" err="1"/>
              <a:t>angkat</a:t>
            </a:r>
            <a:r>
              <a:rPr lang="en-US" sz="2400" dirty="0"/>
              <a:t> </a:t>
            </a:r>
            <a:r>
              <a:rPr lang="en-US" sz="2400" dirty="0" err="1"/>
              <a:t>kepala</a:t>
            </a:r>
            <a:endParaRPr lang="en-US" sz="2400" dirty="0"/>
          </a:p>
          <a:p>
            <a:pPr algn="ctr">
              <a:buFontTx/>
              <a:buChar char="•"/>
            </a:pPr>
            <a:r>
              <a:rPr lang="en-US" sz="2400" dirty="0" err="1"/>
              <a:t>Telungkup</a:t>
            </a:r>
            <a:r>
              <a:rPr lang="en-US" sz="2400" dirty="0"/>
              <a:t> </a:t>
            </a:r>
            <a:r>
              <a:rPr lang="en-US" sz="2400" dirty="0" err="1"/>
              <a:t>dengan</a:t>
            </a:r>
            <a:endParaRPr lang="en-US" sz="2400" dirty="0"/>
          </a:p>
          <a:p>
            <a:pPr algn="ctr"/>
            <a:r>
              <a:rPr lang="en-US" sz="2400" dirty="0" err="1"/>
              <a:t>kepala</a:t>
            </a:r>
            <a:r>
              <a:rPr lang="en-US" sz="2400" dirty="0"/>
              <a:t> </a:t>
            </a:r>
            <a:r>
              <a:rPr lang="en-US" sz="2400" dirty="0" err="1"/>
              <a:t>terangkat</a:t>
            </a:r>
            <a:r>
              <a:rPr lang="en-US" sz="2400" dirty="0"/>
              <a:t> 45</a:t>
            </a:r>
            <a:r>
              <a:rPr lang="en-US" sz="2400" baseline="30000" dirty="0"/>
              <a:t>O</a:t>
            </a:r>
            <a:endParaRPr lang="en-GB" sz="2400" baseline="30000" dirty="0"/>
          </a:p>
        </p:txBody>
      </p:sp>
    </p:spTree>
    <p:extLst>
      <p:ext uri="{BB962C8B-B14F-4D97-AF65-F5344CB8AC3E}">
        <p14:creationId xmlns:p14="http://schemas.microsoft.com/office/powerpoint/2010/main" val="1419743471"/>
      </p:ext>
    </p:extLst>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170</TotalTime>
  <Words>633</Words>
  <Application>Microsoft Office PowerPoint</Application>
  <PresentationFormat>On-screen Show (4:3)</PresentationFormat>
  <Paragraphs>249</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Hardcover</vt:lpstr>
      <vt:lpstr>Parents infant, Bounding  children, Pola Asuh Ideal pada bayi, anak balita dan anak usia prasekolah,</vt:lpstr>
      <vt:lpstr>TUMBUH KEMBANG BAYI (USIA 0 – 12 BULAN)</vt:lpstr>
      <vt:lpstr>Pengertian </vt:lpstr>
      <vt:lpstr>Ciri-ciri Tumbuh-Kembang</vt:lpstr>
      <vt:lpstr>Faktor-faktor yang Mempengaruhi Kualitas Tumbuh Kembang Anak</vt:lpstr>
      <vt:lpstr>Faktor Internal</vt:lpstr>
      <vt:lpstr>Faktor Eksternal</vt:lpstr>
      <vt:lpstr>Aspek-aspek Perkembangan yang Dipantau </vt:lpstr>
      <vt:lpstr>0 – 3 bulan</vt:lpstr>
      <vt:lpstr>3 – 6 bulan</vt:lpstr>
      <vt:lpstr>6 – 9 bulan</vt:lpstr>
      <vt:lpstr>9 – 12 bulan</vt:lpstr>
      <vt:lpstr>Aspek perkembangan dinilai </vt:lpstr>
      <vt:lpstr>PowerPoint Presentation</vt:lpstr>
      <vt:lpstr>PowerPoint Presentation</vt:lpstr>
      <vt:lpstr>PERKEMBANGAN PSIKOSOSIAL PADA ANAK PRASEKOLAH</vt:lpstr>
      <vt:lpstr> Bermain: Kesibukan Anak Usia Dini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ASKEB NEONATUS BAYI,BALITA,&amp; ANAK PRASEKOLAH (konsep tumbuh kembang anak prasekolah)</dc:title>
  <dc:creator>uer</dc:creator>
  <cp:lastModifiedBy>HP</cp:lastModifiedBy>
  <cp:revision>22</cp:revision>
  <dcterms:created xsi:type="dcterms:W3CDTF">2017-09-29T16:29:16Z</dcterms:created>
  <dcterms:modified xsi:type="dcterms:W3CDTF">2021-12-13T05:12:05Z</dcterms:modified>
</cp:coreProperties>
</file>