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67" r:id="rId3"/>
    <p:sldId id="269" r:id="rId4"/>
    <p:sldId id="272" r:id="rId5"/>
    <p:sldId id="270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81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27F20C-0BB3-4157-8DB8-E50F90A19F93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E5FBE649-EB6D-4282-AE63-7E9ECEED1FFD}">
      <dgm:prSet phldrT="[Text]" custT="1"/>
      <dgm:spPr/>
      <dgm:t>
        <a:bodyPr/>
        <a:lstStyle/>
        <a:p>
          <a:r>
            <a:rPr lang="en-US" sz="3200" dirty="0" err="1"/>
            <a:t>Inspeksi</a:t>
          </a:r>
          <a:endParaRPr lang="id-ID" sz="3200" dirty="0"/>
        </a:p>
      </dgm:t>
    </dgm:pt>
    <dgm:pt modelId="{109CBB0D-1034-44B3-9344-779B1DF0D0B7}" type="parTrans" cxnId="{CBE0F191-CB8F-4015-8DD1-DB73BDA1A83F}">
      <dgm:prSet/>
      <dgm:spPr/>
      <dgm:t>
        <a:bodyPr/>
        <a:lstStyle/>
        <a:p>
          <a:endParaRPr lang="id-ID"/>
        </a:p>
      </dgm:t>
    </dgm:pt>
    <dgm:pt modelId="{7AA7FF43-47AA-4D46-ADC5-1C08B9C75F7B}" type="sibTrans" cxnId="{CBE0F191-CB8F-4015-8DD1-DB73BDA1A83F}">
      <dgm:prSet/>
      <dgm:spPr/>
      <dgm:t>
        <a:bodyPr/>
        <a:lstStyle/>
        <a:p>
          <a:endParaRPr lang="id-ID"/>
        </a:p>
      </dgm:t>
    </dgm:pt>
    <dgm:pt modelId="{45F5A370-05C8-4B57-9F67-4925B21F902F}">
      <dgm:prSet phldrT="[Text]" custT="1"/>
      <dgm:spPr/>
      <dgm:t>
        <a:bodyPr/>
        <a:lstStyle/>
        <a:p>
          <a:r>
            <a:rPr lang="en-US" sz="2800" dirty="0" err="1"/>
            <a:t>Palpasi</a:t>
          </a:r>
          <a:endParaRPr lang="id-ID" sz="2800" dirty="0"/>
        </a:p>
      </dgm:t>
    </dgm:pt>
    <dgm:pt modelId="{DEA1608E-3065-4859-95B3-CC34F5745B1C}" type="parTrans" cxnId="{0ABBCDC0-4E9F-483D-97E9-19A4C5680982}">
      <dgm:prSet/>
      <dgm:spPr/>
      <dgm:t>
        <a:bodyPr/>
        <a:lstStyle/>
        <a:p>
          <a:endParaRPr lang="id-ID"/>
        </a:p>
      </dgm:t>
    </dgm:pt>
    <dgm:pt modelId="{8DFFE92E-DE5D-472D-B8E6-926BC696465D}" type="sibTrans" cxnId="{0ABBCDC0-4E9F-483D-97E9-19A4C5680982}">
      <dgm:prSet/>
      <dgm:spPr/>
      <dgm:t>
        <a:bodyPr/>
        <a:lstStyle/>
        <a:p>
          <a:endParaRPr lang="id-ID"/>
        </a:p>
      </dgm:t>
    </dgm:pt>
    <dgm:pt modelId="{4438D093-EB86-4909-9335-31FF6BA42472}">
      <dgm:prSet phldrT="[Text]" custT="1"/>
      <dgm:spPr/>
      <dgm:t>
        <a:bodyPr/>
        <a:lstStyle/>
        <a:p>
          <a:r>
            <a:rPr lang="en-US" sz="2800" dirty="0" err="1"/>
            <a:t>Perkusi</a:t>
          </a:r>
          <a:endParaRPr lang="id-ID" sz="2800" dirty="0"/>
        </a:p>
      </dgm:t>
    </dgm:pt>
    <dgm:pt modelId="{17579224-CE16-4371-B730-8392B6D33B76}" type="parTrans" cxnId="{AC963E93-D949-4519-B737-53B047EEC18D}">
      <dgm:prSet/>
      <dgm:spPr/>
      <dgm:t>
        <a:bodyPr/>
        <a:lstStyle/>
        <a:p>
          <a:endParaRPr lang="id-ID"/>
        </a:p>
      </dgm:t>
    </dgm:pt>
    <dgm:pt modelId="{BFA83B27-6F22-433E-BD99-3E5E330D06ED}" type="sibTrans" cxnId="{AC963E93-D949-4519-B737-53B047EEC18D}">
      <dgm:prSet/>
      <dgm:spPr/>
      <dgm:t>
        <a:bodyPr/>
        <a:lstStyle/>
        <a:p>
          <a:endParaRPr lang="id-ID"/>
        </a:p>
      </dgm:t>
    </dgm:pt>
    <dgm:pt modelId="{D2FCA058-C936-4F09-8F7A-BE2FC5AE39B6}">
      <dgm:prSet phldrT="[Text]" custT="1"/>
      <dgm:spPr/>
      <dgm:t>
        <a:bodyPr/>
        <a:lstStyle/>
        <a:p>
          <a:r>
            <a:rPr lang="en-US" sz="2800" dirty="0" err="1"/>
            <a:t>Auskultasi</a:t>
          </a:r>
          <a:endParaRPr lang="id-ID" sz="2800" dirty="0"/>
        </a:p>
      </dgm:t>
    </dgm:pt>
    <dgm:pt modelId="{A79A0848-C0E9-4CB1-ACDE-2211CFC5C8AD}" type="parTrans" cxnId="{63899508-C40D-49FE-8A21-6A132D235259}">
      <dgm:prSet/>
      <dgm:spPr/>
      <dgm:t>
        <a:bodyPr/>
        <a:lstStyle/>
        <a:p>
          <a:endParaRPr lang="id-ID"/>
        </a:p>
      </dgm:t>
    </dgm:pt>
    <dgm:pt modelId="{47928FE3-123F-457E-BAB9-781A64E8D97C}" type="sibTrans" cxnId="{63899508-C40D-49FE-8A21-6A132D235259}">
      <dgm:prSet/>
      <dgm:spPr/>
      <dgm:t>
        <a:bodyPr/>
        <a:lstStyle/>
        <a:p>
          <a:endParaRPr lang="id-ID"/>
        </a:p>
      </dgm:t>
    </dgm:pt>
    <dgm:pt modelId="{3E3A14C0-E7A4-4C39-8CE5-28AAD4756374}" type="pres">
      <dgm:prSet presAssocID="{BE27F20C-0BB3-4157-8DB8-E50F90A19F93}" presName="Name0" presStyleCnt="0">
        <dgm:presLayoutVars>
          <dgm:dir/>
          <dgm:resizeHandles val="exact"/>
        </dgm:presLayoutVars>
      </dgm:prSet>
      <dgm:spPr/>
    </dgm:pt>
    <dgm:pt modelId="{2A5F9B7D-DAF3-478A-B576-9A95C3BBA9A3}" type="pres">
      <dgm:prSet presAssocID="{E5FBE649-EB6D-4282-AE63-7E9ECEED1FFD}" presName="parTxOnly" presStyleLbl="node1" presStyleIdx="0" presStyleCnt="4" custScaleY="149625" custLinFactNeighborX="-4133" custLinFactNeighborY="2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C8C533-90FF-473A-A168-FF98B494165C}" type="pres">
      <dgm:prSet presAssocID="{7AA7FF43-47AA-4D46-ADC5-1C08B9C75F7B}" presName="parSpace" presStyleCnt="0"/>
      <dgm:spPr/>
    </dgm:pt>
    <dgm:pt modelId="{530AE5B7-571D-4656-B7FA-9AAEB5AB005B}" type="pres">
      <dgm:prSet presAssocID="{45F5A370-05C8-4B57-9F67-4925B21F902F}" presName="parTxOnly" presStyleLbl="node1" presStyleIdx="1" presStyleCnt="4" custScaleX="121470" custScaleY="149625" custLinFactNeighborX="-4133" custLinFactNeighborY="2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EB0DD-24E7-47A5-8AE6-5E5AAC1A6C0E}" type="pres">
      <dgm:prSet presAssocID="{8DFFE92E-DE5D-472D-B8E6-926BC696465D}" presName="parSpace" presStyleCnt="0"/>
      <dgm:spPr/>
    </dgm:pt>
    <dgm:pt modelId="{1FF75D9A-000A-4FAE-B0A1-54277010FFD1}" type="pres">
      <dgm:prSet presAssocID="{4438D093-EB86-4909-9335-31FF6BA42472}" presName="parTxOnly" presStyleLbl="node1" presStyleIdx="2" presStyleCnt="4" custScaleX="129979" custScaleY="149625" custLinFactNeighborX="-4133" custLinFactNeighborY="2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612464-57D9-480D-8A9C-2C8361F0A92A}" type="pres">
      <dgm:prSet presAssocID="{BFA83B27-6F22-433E-BD99-3E5E330D06ED}" presName="parSpace" presStyleCnt="0"/>
      <dgm:spPr/>
    </dgm:pt>
    <dgm:pt modelId="{74CFD0D4-E978-4669-AE9C-37021E09BC3A}" type="pres">
      <dgm:prSet presAssocID="{D2FCA058-C936-4F09-8F7A-BE2FC5AE39B6}" presName="parTxOnly" presStyleLbl="node1" presStyleIdx="3" presStyleCnt="4" custScaleX="152012" custScaleY="149625" custLinFactNeighborX="-3635" custLinFactNeighborY="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57E60E-56E0-40FA-A5D0-F2C6665A454E}" type="presOf" srcId="{4438D093-EB86-4909-9335-31FF6BA42472}" destId="{1FF75D9A-000A-4FAE-B0A1-54277010FFD1}" srcOrd="0" destOrd="0" presId="urn:microsoft.com/office/officeart/2005/8/layout/hChevron3"/>
    <dgm:cxn modelId="{AC963E93-D949-4519-B737-53B047EEC18D}" srcId="{BE27F20C-0BB3-4157-8DB8-E50F90A19F93}" destId="{4438D093-EB86-4909-9335-31FF6BA42472}" srcOrd="2" destOrd="0" parTransId="{17579224-CE16-4371-B730-8392B6D33B76}" sibTransId="{BFA83B27-6F22-433E-BD99-3E5E330D06ED}"/>
    <dgm:cxn modelId="{0ABBCDC0-4E9F-483D-97E9-19A4C5680982}" srcId="{BE27F20C-0BB3-4157-8DB8-E50F90A19F93}" destId="{45F5A370-05C8-4B57-9F67-4925B21F902F}" srcOrd="1" destOrd="0" parTransId="{DEA1608E-3065-4859-95B3-CC34F5745B1C}" sibTransId="{8DFFE92E-DE5D-472D-B8E6-926BC696465D}"/>
    <dgm:cxn modelId="{CBE0F191-CB8F-4015-8DD1-DB73BDA1A83F}" srcId="{BE27F20C-0BB3-4157-8DB8-E50F90A19F93}" destId="{E5FBE649-EB6D-4282-AE63-7E9ECEED1FFD}" srcOrd="0" destOrd="0" parTransId="{109CBB0D-1034-44B3-9344-779B1DF0D0B7}" sibTransId="{7AA7FF43-47AA-4D46-ADC5-1C08B9C75F7B}"/>
    <dgm:cxn modelId="{4A96F4B8-6128-4D7F-BFCB-A329B5543938}" type="presOf" srcId="{45F5A370-05C8-4B57-9F67-4925B21F902F}" destId="{530AE5B7-571D-4656-B7FA-9AAEB5AB005B}" srcOrd="0" destOrd="0" presId="urn:microsoft.com/office/officeart/2005/8/layout/hChevron3"/>
    <dgm:cxn modelId="{4BEBFC34-4B24-4FE5-AF1F-3AED8EF50B7C}" type="presOf" srcId="{D2FCA058-C936-4F09-8F7A-BE2FC5AE39B6}" destId="{74CFD0D4-E978-4669-AE9C-37021E09BC3A}" srcOrd="0" destOrd="0" presId="urn:microsoft.com/office/officeart/2005/8/layout/hChevron3"/>
    <dgm:cxn modelId="{09CA4405-C87A-4FFB-A84A-879B56405642}" type="presOf" srcId="{BE27F20C-0BB3-4157-8DB8-E50F90A19F93}" destId="{3E3A14C0-E7A4-4C39-8CE5-28AAD4756374}" srcOrd="0" destOrd="0" presId="urn:microsoft.com/office/officeart/2005/8/layout/hChevron3"/>
    <dgm:cxn modelId="{26BE3677-FB49-45FE-8E8C-005A035DA25F}" type="presOf" srcId="{E5FBE649-EB6D-4282-AE63-7E9ECEED1FFD}" destId="{2A5F9B7D-DAF3-478A-B576-9A95C3BBA9A3}" srcOrd="0" destOrd="0" presId="urn:microsoft.com/office/officeart/2005/8/layout/hChevron3"/>
    <dgm:cxn modelId="{63899508-C40D-49FE-8A21-6A132D235259}" srcId="{BE27F20C-0BB3-4157-8DB8-E50F90A19F93}" destId="{D2FCA058-C936-4F09-8F7A-BE2FC5AE39B6}" srcOrd="3" destOrd="0" parTransId="{A79A0848-C0E9-4CB1-ACDE-2211CFC5C8AD}" sibTransId="{47928FE3-123F-457E-BAB9-781A64E8D97C}"/>
    <dgm:cxn modelId="{2B400F12-BF92-454D-BF98-7A41C3C28F5F}" type="presParOf" srcId="{3E3A14C0-E7A4-4C39-8CE5-28AAD4756374}" destId="{2A5F9B7D-DAF3-478A-B576-9A95C3BBA9A3}" srcOrd="0" destOrd="0" presId="urn:microsoft.com/office/officeart/2005/8/layout/hChevron3"/>
    <dgm:cxn modelId="{4B87FB96-1FA2-45E4-97D7-41E0E8F26DF9}" type="presParOf" srcId="{3E3A14C0-E7A4-4C39-8CE5-28AAD4756374}" destId="{4EC8C533-90FF-473A-A168-FF98B494165C}" srcOrd="1" destOrd="0" presId="urn:microsoft.com/office/officeart/2005/8/layout/hChevron3"/>
    <dgm:cxn modelId="{2FA36195-6AEF-45E3-BD5F-13942E139FA9}" type="presParOf" srcId="{3E3A14C0-E7A4-4C39-8CE5-28AAD4756374}" destId="{530AE5B7-571D-4656-B7FA-9AAEB5AB005B}" srcOrd="2" destOrd="0" presId="urn:microsoft.com/office/officeart/2005/8/layout/hChevron3"/>
    <dgm:cxn modelId="{2D00C194-431F-4FFC-810D-39B802C941C7}" type="presParOf" srcId="{3E3A14C0-E7A4-4C39-8CE5-28AAD4756374}" destId="{979EB0DD-24E7-47A5-8AE6-5E5AAC1A6C0E}" srcOrd="3" destOrd="0" presId="urn:microsoft.com/office/officeart/2005/8/layout/hChevron3"/>
    <dgm:cxn modelId="{E8486736-DA33-4820-9F35-17DAF14EEE42}" type="presParOf" srcId="{3E3A14C0-E7A4-4C39-8CE5-28AAD4756374}" destId="{1FF75D9A-000A-4FAE-B0A1-54277010FFD1}" srcOrd="4" destOrd="0" presId="urn:microsoft.com/office/officeart/2005/8/layout/hChevron3"/>
    <dgm:cxn modelId="{B69FFEB7-3690-4FBA-B9C9-78C899AC8B60}" type="presParOf" srcId="{3E3A14C0-E7A4-4C39-8CE5-28AAD4756374}" destId="{E9612464-57D9-480D-8A9C-2C8361F0A92A}" srcOrd="5" destOrd="0" presId="urn:microsoft.com/office/officeart/2005/8/layout/hChevron3"/>
    <dgm:cxn modelId="{69409959-C914-489A-9496-BDCF4309ECC6}" type="presParOf" srcId="{3E3A14C0-E7A4-4C39-8CE5-28AAD4756374}" destId="{74CFD0D4-E978-4669-AE9C-37021E09BC3A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EF6373-3D20-4E76-95CC-E53A77FB53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024243B-637A-4797-B48B-5619C5C95CC5}">
      <dgm:prSet phldrT="[Text]"/>
      <dgm:spPr/>
      <dgm:t>
        <a:bodyPr/>
        <a:lstStyle/>
        <a:p>
          <a:r>
            <a:rPr lang="id-ID" dirty="0"/>
            <a:t>Pemeriksaan Antropometri </a:t>
          </a:r>
        </a:p>
      </dgm:t>
    </dgm:pt>
    <dgm:pt modelId="{F27F8AB2-F80F-473D-B4F4-AFF4DD3A708B}" type="parTrans" cxnId="{5EBE6B6A-6E8B-46FC-9CE9-A6998485ADF5}">
      <dgm:prSet/>
      <dgm:spPr/>
      <dgm:t>
        <a:bodyPr/>
        <a:lstStyle/>
        <a:p>
          <a:endParaRPr lang="id-ID"/>
        </a:p>
      </dgm:t>
    </dgm:pt>
    <dgm:pt modelId="{E130B479-42F6-4378-9F35-FCE11318AF22}" type="sibTrans" cxnId="{5EBE6B6A-6E8B-46FC-9CE9-A6998485ADF5}">
      <dgm:prSet/>
      <dgm:spPr/>
      <dgm:t>
        <a:bodyPr/>
        <a:lstStyle/>
        <a:p>
          <a:endParaRPr lang="id-ID"/>
        </a:p>
      </dgm:t>
    </dgm:pt>
    <dgm:pt modelId="{6FDD2E44-4788-4110-8AF9-ABEFFC6ED879}">
      <dgm:prSet phldrT="[Text]"/>
      <dgm:spPr/>
      <dgm:t>
        <a:bodyPr/>
        <a:lstStyle/>
        <a:p>
          <a:r>
            <a:rPr lang="id-ID" dirty="0"/>
            <a:t>.Pemeriksaan sistem organ </a:t>
          </a:r>
        </a:p>
      </dgm:t>
    </dgm:pt>
    <dgm:pt modelId="{C2C238BE-A2B0-4EEE-B79A-754DF9CE87BD}" type="parTrans" cxnId="{0397F7A0-B6C7-42AF-AB13-19CBF4269CAA}">
      <dgm:prSet/>
      <dgm:spPr/>
      <dgm:t>
        <a:bodyPr/>
        <a:lstStyle/>
        <a:p>
          <a:endParaRPr lang="id-ID"/>
        </a:p>
      </dgm:t>
    </dgm:pt>
    <dgm:pt modelId="{E8768B89-7333-4A86-8FB9-D378E62C7AEA}" type="sibTrans" cxnId="{0397F7A0-B6C7-42AF-AB13-19CBF4269CAA}">
      <dgm:prSet/>
      <dgm:spPr/>
      <dgm:t>
        <a:bodyPr/>
        <a:lstStyle/>
        <a:p>
          <a:endParaRPr lang="id-ID"/>
        </a:p>
      </dgm:t>
    </dgm:pt>
    <dgm:pt modelId="{B842D293-A3B7-4628-A315-7C11D9A0226D}">
      <dgm:prSet phldrT="[Text]"/>
      <dgm:spPr/>
      <dgm:t>
        <a:bodyPr/>
        <a:lstStyle/>
        <a:p>
          <a:pPr>
            <a:buNone/>
          </a:pPr>
          <a:r>
            <a:rPr lang="id-ID" dirty="0"/>
            <a:t>Pemeriksaan Neurologik </a:t>
          </a:r>
        </a:p>
      </dgm:t>
    </dgm:pt>
    <dgm:pt modelId="{32DED6A5-C204-4073-98D7-6EAC20B48D72}" type="parTrans" cxnId="{EBFC36B4-BDE1-4FA5-B7FB-310C3209989A}">
      <dgm:prSet/>
      <dgm:spPr/>
      <dgm:t>
        <a:bodyPr/>
        <a:lstStyle/>
        <a:p>
          <a:endParaRPr lang="id-ID"/>
        </a:p>
      </dgm:t>
    </dgm:pt>
    <dgm:pt modelId="{3DBF14A1-934A-467D-89C6-DC1ED5094211}" type="sibTrans" cxnId="{EBFC36B4-BDE1-4FA5-B7FB-310C3209989A}">
      <dgm:prSet/>
      <dgm:spPr/>
      <dgm:t>
        <a:bodyPr/>
        <a:lstStyle/>
        <a:p>
          <a:endParaRPr lang="id-ID"/>
        </a:p>
      </dgm:t>
    </dgm:pt>
    <dgm:pt modelId="{377864F1-2261-4264-9480-703D0F69BB35}" type="pres">
      <dgm:prSet presAssocID="{EAEF6373-3D20-4E76-95CC-E53A77FB53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87A7B8-EC79-41E4-ACE7-A6BA14C2FBE6}" type="pres">
      <dgm:prSet presAssocID="{D024243B-637A-4797-B48B-5619C5C95C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79296-3982-48E2-86D1-CE80735951C4}" type="pres">
      <dgm:prSet presAssocID="{E130B479-42F6-4378-9F35-FCE11318AF22}" presName="sibTrans" presStyleCnt="0"/>
      <dgm:spPr/>
    </dgm:pt>
    <dgm:pt modelId="{07CFBD08-0D93-4DFC-8E4D-96F932891EE2}" type="pres">
      <dgm:prSet presAssocID="{6FDD2E44-4788-4110-8AF9-ABEFFC6ED87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17084-E2AC-4006-A542-8B29B1199762}" type="pres">
      <dgm:prSet presAssocID="{E8768B89-7333-4A86-8FB9-D378E62C7AEA}" presName="sibTrans" presStyleCnt="0"/>
      <dgm:spPr/>
    </dgm:pt>
    <dgm:pt modelId="{C074FC70-B3A3-464B-A8C9-2920926B7449}" type="pres">
      <dgm:prSet presAssocID="{B842D293-A3B7-4628-A315-7C11D9A0226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97F7A0-B6C7-42AF-AB13-19CBF4269CAA}" srcId="{EAEF6373-3D20-4E76-95CC-E53A77FB533D}" destId="{6FDD2E44-4788-4110-8AF9-ABEFFC6ED879}" srcOrd="1" destOrd="0" parTransId="{C2C238BE-A2B0-4EEE-B79A-754DF9CE87BD}" sibTransId="{E8768B89-7333-4A86-8FB9-D378E62C7AEA}"/>
    <dgm:cxn modelId="{EBFC36B4-BDE1-4FA5-B7FB-310C3209989A}" srcId="{EAEF6373-3D20-4E76-95CC-E53A77FB533D}" destId="{B842D293-A3B7-4628-A315-7C11D9A0226D}" srcOrd="2" destOrd="0" parTransId="{32DED6A5-C204-4073-98D7-6EAC20B48D72}" sibTransId="{3DBF14A1-934A-467D-89C6-DC1ED5094211}"/>
    <dgm:cxn modelId="{DBFE95AC-2EB1-4D8B-A56A-EF16049A5CAB}" type="presOf" srcId="{6FDD2E44-4788-4110-8AF9-ABEFFC6ED879}" destId="{07CFBD08-0D93-4DFC-8E4D-96F932891EE2}" srcOrd="0" destOrd="0" presId="urn:microsoft.com/office/officeart/2005/8/layout/default"/>
    <dgm:cxn modelId="{B905476B-6ABD-45C1-B6CD-08D63E194201}" type="presOf" srcId="{EAEF6373-3D20-4E76-95CC-E53A77FB533D}" destId="{377864F1-2261-4264-9480-703D0F69BB35}" srcOrd="0" destOrd="0" presId="urn:microsoft.com/office/officeart/2005/8/layout/default"/>
    <dgm:cxn modelId="{5EBE6B6A-6E8B-46FC-9CE9-A6998485ADF5}" srcId="{EAEF6373-3D20-4E76-95CC-E53A77FB533D}" destId="{D024243B-637A-4797-B48B-5619C5C95CC5}" srcOrd="0" destOrd="0" parTransId="{F27F8AB2-F80F-473D-B4F4-AFF4DD3A708B}" sibTransId="{E130B479-42F6-4378-9F35-FCE11318AF22}"/>
    <dgm:cxn modelId="{911212F5-9BDD-414E-A10E-C90A6AD157C9}" type="presOf" srcId="{B842D293-A3B7-4628-A315-7C11D9A0226D}" destId="{C074FC70-B3A3-464B-A8C9-2920926B7449}" srcOrd="0" destOrd="0" presId="urn:microsoft.com/office/officeart/2005/8/layout/default"/>
    <dgm:cxn modelId="{10974220-FD91-4FA5-8285-D3C0F4874F6E}" type="presOf" srcId="{D024243B-637A-4797-B48B-5619C5C95CC5}" destId="{A487A7B8-EC79-41E4-ACE7-A6BA14C2FBE6}" srcOrd="0" destOrd="0" presId="urn:microsoft.com/office/officeart/2005/8/layout/default"/>
    <dgm:cxn modelId="{F75D3810-5280-4E59-8639-F8BBB079E34E}" type="presParOf" srcId="{377864F1-2261-4264-9480-703D0F69BB35}" destId="{A487A7B8-EC79-41E4-ACE7-A6BA14C2FBE6}" srcOrd="0" destOrd="0" presId="urn:microsoft.com/office/officeart/2005/8/layout/default"/>
    <dgm:cxn modelId="{8B2504A3-7569-4163-9CBA-C7B56FC40C4B}" type="presParOf" srcId="{377864F1-2261-4264-9480-703D0F69BB35}" destId="{44B79296-3982-48E2-86D1-CE80735951C4}" srcOrd="1" destOrd="0" presId="urn:microsoft.com/office/officeart/2005/8/layout/default"/>
    <dgm:cxn modelId="{6F31C6E9-279E-4839-B176-4406AD2CD91E}" type="presParOf" srcId="{377864F1-2261-4264-9480-703D0F69BB35}" destId="{07CFBD08-0D93-4DFC-8E4D-96F932891EE2}" srcOrd="2" destOrd="0" presId="urn:microsoft.com/office/officeart/2005/8/layout/default"/>
    <dgm:cxn modelId="{39ABB429-B11A-4089-85E4-DEDF1A16E982}" type="presParOf" srcId="{377864F1-2261-4264-9480-703D0F69BB35}" destId="{F9317084-E2AC-4006-A542-8B29B1199762}" srcOrd="3" destOrd="0" presId="urn:microsoft.com/office/officeart/2005/8/layout/default"/>
    <dgm:cxn modelId="{CEB54FFC-2803-4DCE-8AF5-62273A03EAFF}" type="presParOf" srcId="{377864F1-2261-4264-9480-703D0F69BB35}" destId="{C074FC70-B3A3-464B-A8C9-2920926B744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F9B7D-DAF3-478A-B576-9A95C3BBA9A3}">
      <dsp:nvSpPr>
        <dsp:cNvPr id="0" name=""/>
        <dsp:cNvSpPr/>
      </dsp:nvSpPr>
      <dsp:spPr>
        <a:xfrm>
          <a:off x="0" y="893853"/>
          <a:ext cx="2312009" cy="138373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85344" rIns="42672" bIns="8534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Inspeksi</a:t>
          </a:r>
          <a:endParaRPr lang="id-ID" sz="3200" kern="1200" dirty="0"/>
        </a:p>
      </dsp:txBody>
      <dsp:txXfrm>
        <a:off x="0" y="893853"/>
        <a:ext cx="1966075" cy="1383737"/>
      </dsp:txXfrm>
    </dsp:sp>
    <dsp:sp modelId="{530AE5B7-571D-4656-B7FA-9AAEB5AB005B}">
      <dsp:nvSpPr>
        <dsp:cNvPr id="0" name=""/>
        <dsp:cNvSpPr/>
      </dsp:nvSpPr>
      <dsp:spPr>
        <a:xfrm>
          <a:off x="1834072" y="893853"/>
          <a:ext cx="2808397" cy="1383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Palpasi</a:t>
          </a:r>
          <a:endParaRPr lang="id-ID" sz="2800" kern="1200" dirty="0"/>
        </a:p>
      </dsp:txBody>
      <dsp:txXfrm>
        <a:off x="2525941" y="893853"/>
        <a:ext cx="1424660" cy="1383737"/>
      </dsp:txXfrm>
    </dsp:sp>
    <dsp:sp modelId="{1FF75D9A-000A-4FAE-B0A1-54277010FFD1}">
      <dsp:nvSpPr>
        <dsp:cNvPr id="0" name=""/>
        <dsp:cNvSpPr/>
      </dsp:nvSpPr>
      <dsp:spPr>
        <a:xfrm>
          <a:off x="4180068" y="893853"/>
          <a:ext cx="3005126" cy="1383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Perkusi</a:t>
          </a:r>
          <a:endParaRPr lang="id-ID" sz="2800" kern="1200" dirty="0"/>
        </a:p>
      </dsp:txBody>
      <dsp:txXfrm>
        <a:off x="4871937" y="893853"/>
        <a:ext cx="1621389" cy="1383737"/>
      </dsp:txXfrm>
    </dsp:sp>
    <dsp:sp modelId="{74CFD0D4-E978-4669-AE9C-37021E09BC3A}">
      <dsp:nvSpPr>
        <dsp:cNvPr id="0" name=""/>
        <dsp:cNvSpPr/>
      </dsp:nvSpPr>
      <dsp:spPr>
        <a:xfrm>
          <a:off x="6725096" y="877050"/>
          <a:ext cx="3514531" cy="13837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/>
            <a:t>Auskultasi</a:t>
          </a:r>
          <a:endParaRPr lang="id-ID" sz="2800" kern="1200" dirty="0"/>
        </a:p>
      </dsp:txBody>
      <dsp:txXfrm>
        <a:off x="7416965" y="877050"/>
        <a:ext cx="2130794" cy="1383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7A7B8-EC79-41E4-ACE7-A6BA14C2FBE6}">
      <dsp:nvSpPr>
        <dsp:cNvPr id="0" name=""/>
        <dsp:cNvSpPr/>
      </dsp:nvSpPr>
      <dsp:spPr>
        <a:xfrm>
          <a:off x="1408920" y="1785"/>
          <a:ext cx="2903599" cy="174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/>
            <a:t>Pemeriksaan Antropometri </a:t>
          </a:r>
        </a:p>
      </dsp:txBody>
      <dsp:txXfrm>
        <a:off x="1408920" y="1785"/>
        <a:ext cx="2903599" cy="1742159"/>
      </dsp:txXfrm>
    </dsp:sp>
    <dsp:sp modelId="{07CFBD08-0D93-4DFC-8E4D-96F932891EE2}">
      <dsp:nvSpPr>
        <dsp:cNvPr id="0" name=""/>
        <dsp:cNvSpPr/>
      </dsp:nvSpPr>
      <dsp:spPr>
        <a:xfrm>
          <a:off x="4602879" y="1785"/>
          <a:ext cx="2903599" cy="174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/>
            <a:t>.Pemeriksaan sistem organ </a:t>
          </a:r>
        </a:p>
      </dsp:txBody>
      <dsp:txXfrm>
        <a:off x="4602879" y="1785"/>
        <a:ext cx="2903599" cy="1742159"/>
      </dsp:txXfrm>
    </dsp:sp>
    <dsp:sp modelId="{C074FC70-B3A3-464B-A8C9-2920926B7449}">
      <dsp:nvSpPr>
        <dsp:cNvPr id="0" name=""/>
        <dsp:cNvSpPr/>
      </dsp:nvSpPr>
      <dsp:spPr>
        <a:xfrm>
          <a:off x="3005900" y="2034304"/>
          <a:ext cx="2903599" cy="1742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Pemeriksaan Neurologik </a:t>
          </a:r>
        </a:p>
      </dsp:txBody>
      <dsp:txXfrm>
        <a:off x="3005900" y="2034304"/>
        <a:ext cx="2903599" cy="1742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12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374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155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435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3069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5347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23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256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1092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86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563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952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97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942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082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018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17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E80202-2651-4675-8CDC-233FCE2A24A9}" type="datetimeFigureOut">
              <a:rPr lang="id-ID" smtClean="0"/>
              <a:t>13/12/2021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5F1D1F-EC1B-4401-AA05-F27DF335510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3904344" y="4905829"/>
            <a:ext cx="7678056" cy="1248228"/>
          </a:xfrm>
        </p:spPr>
        <p:txBody>
          <a:bodyPr>
            <a:normAutofit/>
          </a:bodyPr>
          <a:lstStyle/>
          <a:p>
            <a:r>
              <a:rPr lang="en-ID" dirty="0" smtClean="0"/>
              <a:t>ROSMAWATY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11771086" cy="2962049"/>
          </a:xfrm>
        </p:spPr>
        <p:txBody>
          <a:bodyPr>
            <a:normAutofit/>
          </a:bodyPr>
          <a:lstStyle/>
          <a:p>
            <a:pPr algn="ctr"/>
            <a:r>
              <a:rPr lang="en-ID" sz="4400" dirty="0"/>
              <a:t>UPAYA PROMOSI DAN </a:t>
            </a:r>
            <a:r>
              <a:rPr lang="en-ID" sz="4400" dirty="0" smtClean="0"/>
              <a:t>PREVENSI</a:t>
            </a:r>
            <a:br>
              <a:rPr lang="en-ID" sz="4400" dirty="0" smtClean="0"/>
            </a:br>
            <a:r>
              <a:rPr lang="en-ID" sz="4400" dirty="0" smtClean="0"/>
              <a:t>PADA </a:t>
            </a:r>
            <a:r>
              <a:rPr lang="en-ID" sz="4400" dirty="0"/>
              <a:t>BAYI DAN BALITA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34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CA1FA4-FFBF-48EB-9A6B-E8C6855A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Keterampilan pengkajian fisik meliputi :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4129AAF1-9827-480F-B411-B213CE482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623531"/>
              </p:ext>
            </p:extLst>
          </p:nvPr>
        </p:nvGraphicFramePr>
        <p:xfrm>
          <a:off x="1055688" y="2101626"/>
          <a:ext cx="10260012" cy="3121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534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0B7B98-2F97-4576-88DC-91EC2FAE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1" y="624110"/>
            <a:ext cx="9574212" cy="1280890"/>
          </a:xfrm>
        </p:spPr>
        <p:txBody>
          <a:bodyPr>
            <a:normAutofit/>
          </a:bodyPr>
          <a:lstStyle/>
          <a:p>
            <a:r>
              <a:rPr lang="id-ID" dirty="0"/>
              <a:t>Pemeriksaan fisik yang </a:t>
            </a:r>
            <a:r>
              <a:rPr lang="id-ID" dirty="0" smtClean="0"/>
              <a:t>lengkap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D800F99D-BABC-4D83-A93A-E61847E3FB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509229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198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44065F-56BA-40CA-A868-E0F60274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811" y="232224"/>
            <a:ext cx="8911687" cy="1280890"/>
          </a:xfrm>
        </p:spPr>
        <p:txBody>
          <a:bodyPr>
            <a:normAutofit/>
          </a:bodyPr>
          <a:lstStyle/>
          <a:p>
            <a:r>
              <a:rPr lang="en-US" sz="4000" dirty="0" err="1"/>
              <a:t>Pemeriksaan</a:t>
            </a:r>
            <a:r>
              <a:rPr lang="en-US" sz="4000" dirty="0"/>
              <a:t> </a:t>
            </a:r>
            <a:r>
              <a:rPr lang="en-US" sz="4000" dirty="0" err="1"/>
              <a:t>Fisik</a:t>
            </a:r>
            <a:r>
              <a:rPr lang="en-US" sz="4000" dirty="0"/>
              <a:t> </a:t>
            </a:r>
            <a:r>
              <a:rPr lang="en-US" sz="4000" dirty="0" err="1"/>
              <a:t>Balita</a:t>
            </a:r>
            <a:r>
              <a:rPr lang="en-US" sz="4000" dirty="0"/>
              <a:t> dan APRAS</a:t>
            </a:r>
            <a:endParaRPr lang="id-ID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D6335C-2B4B-4F31-9D13-F79D1110B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457" y="1277260"/>
            <a:ext cx="10203543" cy="5421086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Kesadaran</a:t>
            </a:r>
            <a:r>
              <a:rPr lang="en-US" sz="2400" dirty="0"/>
              <a:t> pada </a:t>
            </a:r>
            <a:r>
              <a:rPr lang="en-US" sz="2400" dirty="0" err="1"/>
              <a:t>balita</a:t>
            </a:r>
            <a:r>
              <a:rPr lang="en-US" sz="2400" dirty="0"/>
              <a:t>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2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kualitatif</a:t>
            </a:r>
            <a:r>
              <a:rPr lang="en-US" sz="2400" dirty="0"/>
              <a:t> dan </a:t>
            </a:r>
            <a:r>
              <a:rPr lang="en-US" sz="2400" dirty="0" err="1"/>
              <a:t>kuantitatif</a:t>
            </a:r>
            <a:endParaRPr lang="en-US" sz="2400" dirty="0"/>
          </a:p>
          <a:p>
            <a:pPr lvl="0"/>
            <a:r>
              <a:rPr lang="en-US" sz="2400" dirty="0" err="1"/>
              <a:t>Pemeriksaan</a:t>
            </a:r>
            <a:r>
              <a:rPr lang="en-US" sz="2400" dirty="0"/>
              <a:t> status </a:t>
            </a:r>
            <a:r>
              <a:rPr lang="en-US" sz="2400" dirty="0" err="1"/>
              <a:t>gizi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badan,tinggi</a:t>
            </a:r>
            <a:r>
              <a:rPr lang="en-US" sz="2400" dirty="0"/>
              <a:t> badan, </a:t>
            </a:r>
            <a:r>
              <a:rPr lang="en-US" sz="2400" dirty="0" err="1"/>
              <a:t>lingkar</a:t>
            </a:r>
            <a:r>
              <a:rPr lang="en-US" sz="2400" dirty="0"/>
              <a:t> </a:t>
            </a:r>
            <a:r>
              <a:rPr lang="en-US" sz="2400" dirty="0" err="1"/>
              <a:t>lengan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dan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klinis</a:t>
            </a:r>
            <a:r>
              <a:rPr lang="en-US" sz="2400" dirty="0"/>
              <a:t> dan </a:t>
            </a:r>
            <a:r>
              <a:rPr lang="en-US" sz="2400" dirty="0" err="1"/>
              <a:t>laboratorium</a:t>
            </a:r>
            <a:endParaRPr lang="en-US" sz="2400" dirty="0"/>
          </a:p>
          <a:p>
            <a:pPr lvl="0"/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Nadi</a:t>
            </a:r>
            <a:endParaRPr lang="en-US" sz="2400" dirty="0"/>
          </a:p>
          <a:p>
            <a:pPr lvl="0"/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pernafasan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menilai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</a:t>
            </a:r>
            <a:r>
              <a:rPr lang="en-US" sz="2400" dirty="0" err="1"/>
              <a:t>pernafasan</a:t>
            </a:r>
            <a:endParaRPr lang="en-US" sz="2400" dirty="0"/>
          </a:p>
          <a:p>
            <a:pPr lvl="0"/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suhu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oral,rectal</a:t>
            </a:r>
            <a:r>
              <a:rPr lang="en-US" sz="2400" dirty="0"/>
              <a:t> dan </a:t>
            </a:r>
            <a:r>
              <a:rPr lang="en-US" sz="2400" dirty="0" err="1"/>
              <a:t>aksila</a:t>
            </a:r>
            <a:endParaRPr lang="en-US" sz="2400" dirty="0"/>
          </a:p>
          <a:p>
            <a:pPr lvl="0"/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menilai</a:t>
            </a:r>
            <a:r>
              <a:rPr lang="en-US" sz="2400" dirty="0"/>
              <a:t> </a:t>
            </a:r>
            <a:r>
              <a:rPr lang="en-US" sz="2400" dirty="0" err="1"/>
              <a:t>waarna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sianosis,ikterus,ulkus</a:t>
            </a:r>
            <a:r>
              <a:rPr lang="en-US" sz="2400" dirty="0"/>
              <a:t> dan turgor </a:t>
            </a:r>
            <a:r>
              <a:rPr lang="en-US" sz="2400" dirty="0" err="1"/>
              <a:t>kulit</a:t>
            </a:r>
            <a:r>
              <a:rPr lang="en-US" sz="2400" dirty="0"/>
              <a:t>.</a:t>
            </a:r>
          </a:p>
          <a:p>
            <a:pPr lvl="0"/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dan </a:t>
            </a:r>
            <a:r>
              <a:rPr lang="en-US" sz="2400" dirty="0" err="1"/>
              <a:t>leher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endParaRPr lang="en-US" sz="2400" dirty="0"/>
          </a:p>
          <a:p>
            <a:pPr lvl="0"/>
            <a:endParaRPr lang="en-US" sz="2400" dirty="0"/>
          </a:p>
          <a:p>
            <a:endParaRPr lang="en-US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0655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41D8F07-7EB6-422A-995E-17C345A34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657" y="725714"/>
            <a:ext cx="9312955" cy="5185508"/>
          </a:xfrm>
        </p:spPr>
        <p:txBody>
          <a:bodyPr/>
          <a:lstStyle/>
          <a:p>
            <a:pPr lvl="0"/>
            <a:r>
              <a:rPr lang="en-US" sz="3600" dirty="0" err="1"/>
              <a:t>Pemeriksaan</a:t>
            </a:r>
            <a:r>
              <a:rPr lang="en-US" sz="3600" dirty="0"/>
              <a:t> Dada </a:t>
            </a:r>
          </a:p>
          <a:p>
            <a:pPr lvl="0"/>
            <a:r>
              <a:rPr lang="en-US" sz="3600" dirty="0" err="1"/>
              <a:t>Pemeriksaan</a:t>
            </a:r>
            <a:r>
              <a:rPr lang="en-US" sz="3600" dirty="0"/>
              <a:t> Abdomen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cara</a:t>
            </a:r>
            <a:r>
              <a:rPr lang="en-US" sz="3600" dirty="0"/>
              <a:t> </a:t>
            </a:r>
            <a:r>
              <a:rPr lang="en-US" sz="3600" dirty="0" err="1"/>
              <a:t>inspeksi,auskultasi,perkusi</a:t>
            </a:r>
            <a:r>
              <a:rPr lang="en-US" sz="3600" dirty="0"/>
              <a:t> dan </a:t>
            </a:r>
            <a:r>
              <a:rPr lang="en-US" sz="3600" dirty="0" err="1"/>
              <a:t>palpasi</a:t>
            </a:r>
            <a:r>
              <a:rPr lang="en-US" sz="3600" dirty="0"/>
              <a:t>.</a:t>
            </a:r>
          </a:p>
          <a:p>
            <a:pPr lvl="0"/>
            <a:r>
              <a:rPr lang="en-US" sz="3600" dirty="0" err="1"/>
              <a:t>Pemeriksaan</a:t>
            </a:r>
            <a:r>
              <a:rPr lang="en-US" sz="3600" dirty="0"/>
              <a:t> </a:t>
            </a:r>
            <a:r>
              <a:rPr lang="en-US" sz="3600" dirty="0" err="1"/>
              <a:t>Genetalia</a:t>
            </a:r>
            <a:endParaRPr lang="en-US" sz="3600" dirty="0"/>
          </a:p>
          <a:p>
            <a:pPr lvl="0"/>
            <a:r>
              <a:rPr lang="en-US" sz="3600" dirty="0" err="1"/>
              <a:t>Pemeriksaan</a:t>
            </a:r>
            <a:r>
              <a:rPr lang="en-US" sz="3600" dirty="0"/>
              <a:t> </a:t>
            </a:r>
            <a:r>
              <a:rPr lang="en-US" sz="3600" dirty="0" err="1"/>
              <a:t>Tulang</a:t>
            </a:r>
            <a:r>
              <a:rPr lang="en-US" sz="3600" dirty="0"/>
              <a:t> </a:t>
            </a:r>
            <a:r>
              <a:rPr lang="en-US" sz="3600" dirty="0" err="1"/>
              <a:t>belakang</a:t>
            </a:r>
            <a:r>
              <a:rPr lang="en-US" sz="3600" dirty="0"/>
              <a:t> dan </a:t>
            </a:r>
            <a:r>
              <a:rPr lang="en-US" sz="3600" dirty="0" err="1"/>
              <a:t>ekstremitas</a:t>
            </a:r>
            <a:endParaRPr lang="en-US" sz="3600" dirty="0"/>
          </a:p>
          <a:p>
            <a:endParaRPr lang="en-US" sz="36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788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B11F54-E5A6-4D64-8061-344186DE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743" y="493486"/>
            <a:ext cx="10232571" cy="1411514"/>
          </a:xfrm>
        </p:spPr>
        <p:txBody>
          <a:bodyPr>
            <a:noAutofit/>
          </a:bodyPr>
          <a:lstStyle/>
          <a:p>
            <a:r>
              <a:rPr lang="id-ID" sz="4400" dirty="0">
                <a:effectLst/>
              </a:rPr>
              <a:t>Teknik Pemeriksaan Fisik pada Anak</a:t>
            </a:r>
            <a:endParaRPr lang="id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DD0608-34FE-4852-B6EC-BBEE67C58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143" y="1683657"/>
            <a:ext cx="9835469" cy="4227565"/>
          </a:xfrm>
        </p:spPr>
        <p:txBody>
          <a:bodyPr>
            <a:normAutofit/>
          </a:bodyPr>
          <a:lstStyle/>
          <a:p>
            <a:pPr marL="502920" lvl="0" indent="-457200">
              <a:buAutoNum type="arabicPeriod"/>
            </a:pPr>
            <a:r>
              <a:rPr lang="id-ID" sz="4000" dirty="0"/>
              <a:t>Menentukan tinggi badan</a:t>
            </a:r>
          </a:p>
          <a:p>
            <a:pPr marL="502920" lvl="0" indent="-457200">
              <a:buAutoNum type="arabicPeriod"/>
            </a:pPr>
            <a:r>
              <a:rPr lang="id-ID" sz="4000" dirty="0"/>
              <a:t>Menentukan berat badan</a:t>
            </a:r>
          </a:p>
          <a:p>
            <a:pPr marL="502920" lvl="0" indent="-457200">
              <a:buAutoNum type="arabicPeriod"/>
            </a:pPr>
            <a:r>
              <a:rPr lang="id-ID" sz="4000" dirty="0"/>
              <a:t>Pengukuran tanda-tanda vital</a:t>
            </a:r>
          </a:p>
          <a:p>
            <a:pPr marL="502920" lvl="0" indent="-457200">
              <a:buAutoNum type="arabicPeriod"/>
            </a:pPr>
            <a:r>
              <a:rPr lang="id-ID" sz="4000" dirty="0"/>
              <a:t>Pengkajian sistem tubuh</a:t>
            </a:r>
            <a:endParaRPr lang="en-US" sz="4000" dirty="0"/>
          </a:p>
          <a:p>
            <a:endParaRPr lang="en-US" sz="2800" dirty="0"/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19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04F34C-F69B-4284-8D7E-EE8A064CF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295" y="2788555"/>
            <a:ext cx="8911687" cy="1280890"/>
          </a:xfrm>
        </p:spPr>
        <p:txBody>
          <a:bodyPr/>
          <a:lstStyle/>
          <a:p>
            <a:pPr algn="ctr"/>
            <a:r>
              <a:rPr lang="en-US" dirty="0"/>
              <a:t>TERIMA 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764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04" y="165101"/>
            <a:ext cx="10018713" cy="857250"/>
          </a:xfrm>
        </p:spPr>
        <p:txBody>
          <a:bodyPr/>
          <a:lstStyle/>
          <a:p>
            <a:r>
              <a:rPr lang="en-ID" dirty="0" smtClean="0"/>
              <a:t>DEFINISI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32" y="1200150"/>
            <a:ext cx="11074400" cy="488133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Definisi</a:t>
            </a:r>
            <a:r>
              <a:rPr lang="en-US" sz="3200" dirty="0" smtClean="0"/>
              <a:t> </a:t>
            </a:r>
            <a:r>
              <a:rPr lang="en-US" sz="3200" dirty="0" err="1" smtClean="0"/>
              <a:t>promosi</a:t>
            </a:r>
            <a:r>
              <a:rPr lang="en-US" sz="3200" dirty="0" smtClean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yang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Ottawa Charter,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modifikasinya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WHO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yang </a:t>
            </a:r>
            <a:r>
              <a:rPr lang="en-US" sz="3200" dirty="0" err="1"/>
              <a:t>menguntungkan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pencegahan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pemeliharaan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,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memperbaiki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penggunaan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,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yang </a:t>
            </a:r>
            <a:r>
              <a:rPr lang="en-US" sz="3200" dirty="0" err="1"/>
              <a:t>berkenaan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aspek</a:t>
            </a:r>
            <a:r>
              <a:rPr lang="en-US" sz="3200" dirty="0"/>
              <a:t> </a:t>
            </a:r>
            <a:r>
              <a:rPr lang="en-US" sz="3200" dirty="0" err="1"/>
              <a:t>genetika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 smtClean="0"/>
              <a:t>kependudukan</a:t>
            </a:r>
            <a:r>
              <a:rPr lang="en-US" sz="3200" dirty="0" smtClean="0"/>
              <a:t>.</a:t>
            </a:r>
            <a:endParaRPr lang="en-ID" sz="3200" dirty="0" smtClean="0"/>
          </a:p>
        </p:txBody>
      </p:sp>
    </p:spTree>
    <p:extLst>
      <p:ext uri="{BB962C8B-B14F-4D97-AF65-F5344CB8AC3E}">
        <p14:creationId xmlns:p14="http://schemas.microsoft.com/office/powerpoint/2010/main" val="235007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904" y="165101"/>
            <a:ext cx="10018713" cy="857250"/>
          </a:xfrm>
        </p:spPr>
        <p:txBody>
          <a:bodyPr/>
          <a:lstStyle/>
          <a:p>
            <a:r>
              <a:rPr lang="en-ID" dirty="0" smtClean="0"/>
              <a:t>DEFINISI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32" y="1200150"/>
            <a:ext cx="11074400" cy="4881336"/>
          </a:xfrm>
        </p:spPr>
        <p:txBody>
          <a:bodyPr>
            <a:normAutofit/>
          </a:bodyPr>
          <a:lstStyle/>
          <a:p>
            <a:pPr algn="just"/>
            <a:r>
              <a:rPr lang="en-ID" sz="3600" dirty="0" err="1" smtClean="0"/>
              <a:t>Upaya</a:t>
            </a:r>
            <a:r>
              <a:rPr lang="en-ID" sz="3600" dirty="0" smtClean="0"/>
              <a:t> </a:t>
            </a:r>
            <a:r>
              <a:rPr lang="en-ID" sz="3600" dirty="0" err="1" smtClean="0"/>
              <a:t>preventif</a:t>
            </a:r>
            <a:r>
              <a:rPr lang="en-ID" sz="3600" dirty="0" smtClean="0"/>
              <a:t> </a:t>
            </a:r>
            <a:r>
              <a:rPr lang="en-ID" sz="3600" dirty="0" err="1"/>
              <a:t>adalah</a:t>
            </a:r>
            <a:r>
              <a:rPr lang="en-ID" sz="3600" dirty="0"/>
              <a:t> </a:t>
            </a:r>
            <a:r>
              <a:rPr lang="en-ID" sz="3600" dirty="0" err="1"/>
              <a:t>suatu</a:t>
            </a:r>
            <a:r>
              <a:rPr lang="en-ID" sz="3600" dirty="0"/>
              <a:t> </a:t>
            </a:r>
            <a:r>
              <a:rPr lang="en-ID" sz="3600" dirty="0" err="1"/>
              <a:t>kegiatan</a:t>
            </a:r>
            <a:r>
              <a:rPr lang="en-ID" sz="3600" dirty="0"/>
              <a:t> </a:t>
            </a:r>
            <a:r>
              <a:rPr lang="en-ID" sz="3600" dirty="0" err="1"/>
              <a:t>pencegahan</a:t>
            </a:r>
            <a:r>
              <a:rPr lang="en-ID" sz="3600" dirty="0"/>
              <a:t> </a:t>
            </a:r>
            <a:r>
              <a:rPr lang="en-ID" sz="3600" dirty="0" err="1"/>
              <a:t>terhadap</a:t>
            </a:r>
            <a:r>
              <a:rPr lang="en-ID" sz="3600" dirty="0"/>
              <a:t> </a:t>
            </a:r>
            <a:r>
              <a:rPr lang="en-ID" sz="3600" dirty="0" err="1"/>
              <a:t>suatu</a:t>
            </a:r>
            <a:r>
              <a:rPr lang="en-ID" sz="3600" dirty="0"/>
              <a:t> </a:t>
            </a:r>
            <a:r>
              <a:rPr lang="en-ID" sz="3600" dirty="0" err="1"/>
              <a:t>masalah</a:t>
            </a:r>
            <a:r>
              <a:rPr lang="en-ID" sz="3600" dirty="0"/>
              <a:t> </a:t>
            </a:r>
            <a:r>
              <a:rPr lang="en-ID" sz="3600" dirty="0" err="1"/>
              <a:t>kesehatan</a:t>
            </a:r>
            <a:r>
              <a:rPr lang="en-ID" sz="3600" dirty="0"/>
              <a:t> </a:t>
            </a:r>
            <a:r>
              <a:rPr lang="en-ID" sz="3600" dirty="0" err="1"/>
              <a:t>penyakit</a:t>
            </a:r>
            <a:r>
              <a:rPr lang="en-ID" sz="3600" dirty="0" smtClean="0"/>
              <a:t>.</a:t>
            </a:r>
          </a:p>
          <a:p>
            <a:pPr algn="just"/>
            <a:r>
              <a:rPr lang="en-ID" sz="3600" dirty="0" smtClean="0"/>
              <a:t>Masa </a:t>
            </a:r>
            <a:r>
              <a:rPr lang="en-ID" sz="3600" dirty="0" err="1" smtClean="0"/>
              <a:t>bayi</a:t>
            </a:r>
            <a:r>
              <a:rPr lang="en-ID" sz="3600" dirty="0" smtClean="0"/>
              <a:t> </a:t>
            </a:r>
            <a:r>
              <a:rPr lang="en-ID" sz="3600" dirty="0" err="1" smtClean="0"/>
              <a:t>dan</a:t>
            </a:r>
            <a:r>
              <a:rPr lang="en-ID" sz="3600" dirty="0" smtClean="0"/>
              <a:t> </a:t>
            </a:r>
            <a:r>
              <a:rPr lang="en-ID" sz="3600" dirty="0" err="1" smtClean="0"/>
              <a:t>balita</a:t>
            </a:r>
            <a:r>
              <a:rPr lang="en-ID" sz="3600" dirty="0" smtClean="0"/>
              <a:t> </a:t>
            </a:r>
            <a:r>
              <a:rPr lang="en-ID" sz="3600" dirty="0" err="1" smtClean="0"/>
              <a:t>adalah</a:t>
            </a:r>
            <a:r>
              <a:rPr lang="en-ID" sz="3600" dirty="0" smtClean="0"/>
              <a:t> masa </a:t>
            </a:r>
            <a:r>
              <a:rPr lang="en-ID" sz="3600" dirty="0" err="1" smtClean="0"/>
              <a:t>keemasan</a:t>
            </a:r>
            <a:r>
              <a:rPr lang="en-ID" sz="3600" dirty="0" smtClean="0"/>
              <a:t> </a:t>
            </a:r>
            <a:r>
              <a:rPr lang="en-ID" sz="3600" dirty="0" smtClean="0"/>
              <a:t>   (Golden Age) </a:t>
            </a:r>
            <a:r>
              <a:rPr lang="en-ID" sz="3600" dirty="0" smtClean="0"/>
              <a:t>yang </a:t>
            </a:r>
            <a:r>
              <a:rPr lang="en-ID" sz="3600" dirty="0" err="1" smtClean="0"/>
              <a:t>merupakan</a:t>
            </a:r>
            <a:r>
              <a:rPr lang="en-ID" sz="3600" dirty="0" smtClean="0"/>
              <a:t> </a:t>
            </a:r>
            <a:r>
              <a:rPr lang="en-ID" sz="3600" dirty="0" err="1" smtClean="0"/>
              <a:t>periode</a:t>
            </a:r>
            <a:r>
              <a:rPr lang="en-ID" sz="3600" dirty="0" smtClean="0"/>
              <a:t> </a:t>
            </a:r>
            <a:r>
              <a:rPr lang="en-ID" sz="3600" dirty="0" err="1" smtClean="0"/>
              <a:t>penting</a:t>
            </a:r>
            <a:r>
              <a:rPr lang="en-ID" sz="3600" dirty="0" smtClean="0"/>
              <a:t> </a:t>
            </a:r>
            <a:r>
              <a:rPr lang="en-ID" sz="3600" dirty="0" err="1" smtClean="0"/>
              <a:t>tumbuh</a:t>
            </a:r>
            <a:r>
              <a:rPr lang="en-ID" sz="3600" dirty="0" smtClean="0"/>
              <a:t> </a:t>
            </a:r>
            <a:r>
              <a:rPr lang="en-ID" sz="3600" dirty="0" err="1" smtClean="0"/>
              <a:t>kembang</a:t>
            </a:r>
            <a:r>
              <a:rPr lang="en-ID" sz="3600" dirty="0" smtClean="0"/>
              <a:t>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2881642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15" y="101600"/>
            <a:ext cx="11101160" cy="1327149"/>
          </a:xfrm>
        </p:spPr>
        <p:txBody>
          <a:bodyPr>
            <a:normAutofit/>
          </a:bodyPr>
          <a:lstStyle/>
          <a:p>
            <a:r>
              <a:rPr lang="en-ID" dirty="0" smtClean="0"/>
              <a:t>UPAYA PROMOSI DAN PREVENSI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79" y="1218293"/>
            <a:ext cx="11412764" cy="5066394"/>
          </a:xfrm>
        </p:spPr>
        <p:txBody>
          <a:bodyPr>
            <a:normAutofit/>
          </a:bodyPr>
          <a:lstStyle/>
          <a:p>
            <a:pPr algn="just"/>
            <a:r>
              <a:rPr lang="en-ID" sz="3200" dirty="0" err="1" smtClean="0"/>
              <a:t>Upaya</a:t>
            </a:r>
            <a:r>
              <a:rPr lang="en-ID" sz="3200" dirty="0" smtClean="0"/>
              <a:t> </a:t>
            </a:r>
            <a:r>
              <a:rPr lang="en-ID" sz="3200" dirty="0" err="1" smtClean="0"/>
              <a:t>promosi</a:t>
            </a:r>
            <a:r>
              <a:rPr lang="en-ID" sz="3200" dirty="0" smtClean="0"/>
              <a:t> </a:t>
            </a:r>
            <a:r>
              <a:rPr lang="en-ID" sz="3200" dirty="0" err="1" smtClean="0"/>
              <a:t>kesehatan</a:t>
            </a:r>
            <a:r>
              <a:rPr lang="en-ID" sz="3200" dirty="0" smtClean="0"/>
              <a:t> </a:t>
            </a:r>
            <a:r>
              <a:rPr lang="en-ID" sz="3200" dirty="0" err="1" smtClean="0"/>
              <a:t>dalam</a:t>
            </a:r>
            <a:r>
              <a:rPr lang="en-ID" sz="3200" dirty="0" smtClean="0"/>
              <a:t> </a:t>
            </a:r>
            <a:r>
              <a:rPr lang="en-ID" sz="3200" dirty="0" err="1" smtClean="0"/>
              <a:t>bentuk</a:t>
            </a:r>
            <a:r>
              <a:rPr lang="en-ID" sz="3200" dirty="0" smtClean="0"/>
              <a:t> </a:t>
            </a:r>
            <a:r>
              <a:rPr lang="en-ID" sz="3200" dirty="0" err="1" smtClean="0"/>
              <a:t>advokasi</a:t>
            </a:r>
            <a:r>
              <a:rPr lang="en-ID" sz="3200" dirty="0" smtClean="0"/>
              <a:t>, KIE, </a:t>
            </a:r>
            <a:r>
              <a:rPr lang="en-ID" sz="3200" dirty="0" err="1"/>
              <a:t>P</a:t>
            </a:r>
            <a:r>
              <a:rPr lang="en-ID" sz="3200" dirty="0" err="1" smtClean="0"/>
              <a:t>emberdayaan</a:t>
            </a:r>
            <a:r>
              <a:rPr lang="en-ID" sz="3200" dirty="0" smtClean="0"/>
              <a:t> </a:t>
            </a:r>
            <a:r>
              <a:rPr lang="en-ID" sz="3200" dirty="0" err="1" smtClean="0"/>
              <a:t>masyarakat</a:t>
            </a:r>
            <a:r>
              <a:rPr lang="en-ID" sz="3200" dirty="0" smtClean="0"/>
              <a:t>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bina</a:t>
            </a:r>
            <a:r>
              <a:rPr lang="en-ID" sz="3200" dirty="0" smtClean="0"/>
              <a:t> </a:t>
            </a:r>
            <a:r>
              <a:rPr lang="en-ID" sz="3200" dirty="0" err="1" smtClean="0"/>
              <a:t>suasana</a:t>
            </a:r>
            <a:r>
              <a:rPr lang="en-ID" sz="3200" dirty="0" smtClean="0"/>
              <a:t>  yang </a:t>
            </a:r>
            <a:r>
              <a:rPr lang="en-ID" sz="3200" dirty="0" err="1" smtClean="0"/>
              <a:t>berfokus</a:t>
            </a:r>
            <a:r>
              <a:rPr lang="en-ID" sz="3200" dirty="0" smtClean="0"/>
              <a:t> </a:t>
            </a:r>
            <a:r>
              <a:rPr lang="en-ID" sz="3200" dirty="0" err="1" smtClean="0"/>
              <a:t>pada</a:t>
            </a:r>
            <a:r>
              <a:rPr lang="en-ID" sz="3200" dirty="0" smtClean="0"/>
              <a:t> </a:t>
            </a:r>
            <a:r>
              <a:rPr lang="en-ID" sz="3200" dirty="0" err="1" smtClean="0"/>
              <a:t>bayi</a:t>
            </a:r>
            <a:r>
              <a:rPr lang="en-ID" sz="3200" dirty="0" smtClean="0"/>
              <a:t>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balita</a:t>
            </a:r>
            <a:r>
              <a:rPr lang="en-ID" sz="3200" dirty="0" smtClean="0"/>
              <a:t>.</a:t>
            </a:r>
          </a:p>
          <a:p>
            <a:pPr algn="just"/>
            <a:r>
              <a:rPr lang="en-ID" sz="3200" dirty="0" err="1" smtClean="0"/>
              <a:t>Upaya</a:t>
            </a:r>
            <a:r>
              <a:rPr lang="en-ID" sz="3200" dirty="0" smtClean="0"/>
              <a:t> </a:t>
            </a:r>
            <a:r>
              <a:rPr lang="en-ID" sz="3200" dirty="0" err="1" smtClean="0"/>
              <a:t>preventif</a:t>
            </a:r>
            <a:r>
              <a:rPr lang="en-ID" sz="3200" dirty="0" smtClean="0"/>
              <a:t> </a:t>
            </a:r>
            <a:r>
              <a:rPr lang="en-ID" sz="3200" dirty="0" err="1" smtClean="0"/>
              <a:t>kesehatan</a:t>
            </a:r>
            <a:r>
              <a:rPr lang="en-ID" sz="3200" dirty="0" smtClean="0"/>
              <a:t> </a:t>
            </a:r>
            <a:r>
              <a:rPr lang="en-ID" sz="3200" dirty="0" err="1" smtClean="0"/>
              <a:t>pada</a:t>
            </a:r>
            <a:r>
              <a:rPr lang="en-ID" sz="3200" dirty="0" smtClean="0"/>
              <a:t> </a:t>
            </a:r>
            <a:r>
              <a:rPr lang="en-ID" sz="3200" dirty="0" err="1" smtClean="0"/>
              <a:t>bayi</a:t>
            </a:r>
            <a:r>
              <a:rPr lang="en-ID" sz="3200" dirty="0" smtClean="0"/>
              <a:t> </a:t>
            </a:r>
            <a:r>
              <a:rPr lang="en-ID" sz="3200" dirty="0" err="1" smtClean="0"/>
              <a:t>dan</a:t>
            </a:r>
            <a:r>
              <a:rPr lang="en-ID" sz="3200" dirty="0" smtClean="0"/>
              <a:t> </a:t>
            </a:r>
            <a:r>
              <a:rPr lang="en-ID" sz="3200" dirty="0" err="1" smtClean="0"/>
              <a:t>balita</a:t>
            </a:r>
            <a:r>
              <a:rPr lang="en-ID" sz="3200" dirty="0" smtClean="0"/>
              <a:t> </a:t>
            </a:r>
            <a:r>
              <a:rPr lang="en-ID" sz="3200" dirty="0" err="1" smtClean="0"/>
              <a:t>seperti</a:t>
            </a:r>
            <a:r>
              <a:rPr lang="en-ID" sz="3200" dirty="0" smtClean="0"/>
              <a:t> </a:t>
            </a:r>
            <a:r>
              <a:rPr lang="en-ID" sz="3200" dirty="0" err="1"/>
              <a:t>imunisasi</a:t>
            </a:r>
            <a:r>
              <a:rPr lang="en-ID" sz="3200" dirty="0"/>
              <a:t>, </a:t>
            </a:r>
            <a:r>
              <a:rPr lang="en-ID" sz="3200" dirty="0" err="1"/>
              <a:t>pemberian</a:t>
            </a:r>
            <a:r>
              <a:rPr lang="en-ID" sz="3200" dirty="0"/>
              <a:t> </a:t>
            </a:r>
            <a:r>
              <a:rPr lang="en-ID" sz="3200" dirty="0" err="1"/>
              <a:t>vit</a:t>
            </a:r>
            <a:r>
              <a:rPr lang="en-ID" sz="3200" dirty="0"/>
              <a:t>. A, </a:t>
            </a:r>
            <a:r>
              <a:rPr lang="en-ID" sz="3200" dirty="0" err="1"/>
              <a:t>pemberian</a:t>
            </a:r>
            <a:r>
              <a:rPr lang="en-ID" sz="3200" dirty="0"/>
              <a:t> </a:t>
            </a:r>
            <a:r>
              <a:rPr lang="en-ID" sz="3200" dirty="0" err="1"/>
              <a:t>obat</a:t>
            </a:r>
            <a:r>
              <a:rPr lang="en-ID" sz="3200" dirty="0"/>
              <a:t> </a:t>
            </a:r>
            <a:r>
              <a:rPr lang="en-ID" sz="3200" dirty="0" err="1"/>
              <a:t>cacing</a:t>
            </a:r>
            <a:r>
              <a:rPr lang="en-ID" sz="3200" dirty="0"/>
              <a:t>, </a:t>
            </a:r>
            <a:r>
              <a:rPr lang="en-ID" sz="3200" dirty="0" err="1" smtClean="0"/>
              <a:t>pemberian</a:t>
            </a:r>
            <a:r>
              <a:rPr lang="en-ID" sz="3200" dirty="0" smtClean="0"/>
              <a:t> PMT </a:t>
            </a:r>
            <a:r>
              <a:rPr lang="en-ID" sz="3200" dirty="0" err="1" smtClean="0"/>
              <a:t>serta</a:t>
            </a:r>
            <a:r>
              <a:rPr lang="en-ID" sz="3200" dirty="0" smtClean="0"/>
              <a:t> </a:t>
            </a:r>
            <a:r>
              <a:rPr lang="en-ID" sz="3200" dirty="0" err="1"/>
              <a:t>penyuluhan</a:t>
            </a:r>
            <a:r>
              <a:rPr lang="en-ID" sz="3200" dirty="0"/>
              <a:t> yang </a:t>
            </a:r>
            <a:r>
              <a:rPr lang="en-ID" sz="3200" dirty="0" err="1"/>
              <a:t>dilakukan</a:t>
            </a:r>
            <a:r>
              <a:rPr lang="en-ID" sz="3200" dirty="0"/>
              <a:t> di </a:t>
            </a:r>
            <a:r>
              <a:rPr lang="en-ID" sz="3200" dirty="0" err="1"/>
              <a:t>posyandu</a:t>
            </a:r>
            <a:r>
              <a:rPr lang="en-ID" sz="3200" dirty="0"/>
              <a:t> </a:t>
            </a:r>
            <a:r>
              <a:rPr lang="en-ID" sz="3200" dirty="0" err="1"/>
              <a:t>dan</a:t>
            </a:r>
            <a:r>
              <a:rPr lang="en-ID" sz="3200" dirty="0"/>
              <a:t> </a:t>
            </a:r>
            <a:r>
              <a:rPr lang="en-ID" sz="3200" dirty="0" err="1"/>
              <a:t>fasilitas</a:t>
            </a:r>
            <a:r>
              <a:rPr lang="en-ID" sz="3200" dirty="0"/>
              <a:t> </a:t>
            </a:r>
            <a:r>
              <a:rPr lang="en-ID" sz="3200" dirty="0" err="1"/>
              <a:t>pelayanan</a:t>
            </a:r>
            <a:r>
              <a:rPr lang="en-ID" sz="3200" dirty="0"/>
              <a:t> </a:t>
            </a:r>
            <a:r>
              <a:rPr lang="en-ID" sz="3200" dirty="0" err="1"/>
              <a:t>kesehatan</a:t>
            </a:r>
            <a:r>
              <a:rPr lang="en-ID" sz="3200" dirty="0"/>
              <a:t> </a:t>
            </a:r>
            <a:r>
              <a:rPr lang="en-ID" sz="3200" dirty="0" err="1"/>
              <a:t>lainnya</a:t>
            </a:r>
            <a:r>
              <a:rPr lang="en-ID" sz="3200" dirty="0"/>
              <a:t>.</a:t>
            </a:r>
            <a:r>
              <a:rPr lang="en-ID" sz="3200" dirty="0" smtClean="0"/>
              <a:t> 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146541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A02096-6A2D-4AB1-A9B4-D373BFF1E7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3200" b="1" dirty="0">
                <a:latin typeface="Arial" panose="020B0604020202020204" pitchFamily="34" charset="0"/>
                <a:cs typeface="Arial" panose="020B0604020202020204" pitchFamily="34" charset="0"/>
              </a:rPr>
              <a:t>TEKNIK PENGUMPULAN DATA FOKUS MELALUI PEMERIKSAAN FISIK PADA BAYI DAN ANAK BALITA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7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784C54-8BCC-4662-908F-F20FE1B4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C445E1-0770-4A11-956E-A2D5CC258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0343" y="1524000"/>
            <a:ext cx="9124269" cy="4387222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  <a:effectLst/>
              </a:rPr>
              <a:t>Pemeriksaan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fisik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merupakan</a:t>
            </a:r>
            <a:r>
              <a:rPr lang="en-US" sz="2400" dirty="0">
                <a:solidFill>
                  <a:schemeClr val="tx1"/>
                </a:solidFill>
                <a:effectLst/>
              </a:rPr>
              <a:t> salah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cara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mengetahui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gejala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masalah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kesehatan</a:t>
            </a:r>
            <a:r>
              <a:rPr lang="en-US" sz="2400" dirty="0">
                <a:solidFill>
                  <a:schemeClr val="tx1"/>
                </a:solidFill>
                <a:effectLst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dialami</a:t>
            </a:r>
            <a:r>
              <a:rPr lang="en-US" sz="2400" dirty="0">
                <a:solidFill>
                  <a:schemeClr val="tx1"/>
                </a:solidFill>
                <a:effectLst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pasien</a:t>
            </a:r>
            <a:r>
              <a:rPr lang="en-US" sz="2400" dirty="0">
                <a:solidFill>
                  <a:schemeClr val="tx1"/>
                </a:solidFill>
                <a:effectLst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Pemeriksaan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fisik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bertujuan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mengumpulkan</a:t>
            </a:r>
            <a:r>
              <a:rPr lang="en-US" sz="2400" dirty="0">
                <a:solidFill>
                  <a:schemeClr val="tx1"/>
                </a:solidFill>
                <a:effectLst/>
              </a:rPr>
              <a:t> data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tentang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kesehatan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pasien</a:t>
            </a:r>
            <a:r>
              <a:rPr 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menambah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menyangkal</a:t>
            </a:r>
            <a:r>
              <a:rPr lang="en-US" sz="2400" dirty="0">
                <a:solidFill>
                  <a:schemeClr val="tx1"/>
                </a:solidFill>
                <a:effectLst/>
              </a:rPr>
              <a:t> data yang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diperoleh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riwayat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pasien</a:t>
            </a:r>
            <a:r>
              <a:rPr 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mengidentifikasi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masalah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pasien</a:t>
            </a:r>
            <a:r>
              <a:rPr 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menilai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</a:rPr>
              <a:t> status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pasien</a:t>
            </a:r>
            <a:r>
              <a:rPr lang="en-US" sz="2400" dirty="0">
                <a:solidFill>
                  <a:schemeClr val="tx1"/>
                </a:solidFill>
                <a:effectLst/>
              </a:rPr>
              <a:t>, dan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mengevaluasi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pelaksanaan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tindakan</a:t>
            </a:r>
            <a:r>
              <a:rPr lang="en-US" sz="2400" dirty="0">
                <a:solidFill>
                  <a:schemeClr val="tx1"/>
                </a:solidFill>
                <a:effectLst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diberikan</a:t>
            </a:r>
            <a:r>
              <a:rPr lang="en-US" sz="2400" dirty="0">
                <a:solidFill>
                  <a:schemeClr val="tx1"/>
                </a:solidFill>
                <a:effectLst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melakukan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pemeriksaan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fisik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terdapat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teknik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dasar</a:t>
            </a:r>
            <a:r>
              <a:rPr lang="en-US" sz="2400" dirty="0">
                <a:solidFill>
                  <a:schemeClr val="tx1"/>
                </a:solidFill>
                <a:effectLst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perlu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dipahami</a:t>
            </a:r>
            <a:r>
              <a:rPr 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antara</a:t>
            </a:r>
            <a:r>
              <a:rPr lang="en-US" sz="2400" dirty="0">
                <a:solidFill>
                  <a:schemeClr val="tx1"/>
                </a:solidFill>
                <a:effectLst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inspeksi</a:t>
            </a:r>
            <a:r>
              <a:rPr lang="en-US" sz="2400" dirty="0">
                <a:solidFill>
                  <a:schemeClr val="tx1"/>
                </a:solidFill>
                <a:effectLst/>
              </a:rPr>
              <a:t> (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melihat</a:t>
            </a:r>
            <a:r>
              <a:rPr lang="en-US" sz="2400" dirty="0">
                <a:solidFill>
                  <a:schemeClr val="tx1"/>
                </a:solidFill>
                <a:effectLst/>
              </a:rPr>
              <a:t>),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palpasi</a:t>
            </a:r>
            <a:r>
              <a:rPr lang="en-US" sz="2400" dirty="0">
                <a:solidFill>
                  <a:schemeClr val="tx1"/>
                </a:solidFill>
                <a:effectLst/>
              </a:rPr>
              <a:t> (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meraba</a:t>
            </a:r>
            <a:r>
              <a:rPr lang="en-US" sz="2400" dirty="0">
                <a:solidFill>
                  <a:schemeClr val="tx1"/>
                </a:solidFill>
                <a:effectLst/>
              </a:rPr>
              <a:t>),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perkusi</a:t>
            </a:r>
            <a:r>
              <a:rPr lang="en-US" sz="2400" dirty="0">
                <a:solidFill>
                  <a:schemeClr val="tx1"/>
                </a:solidFill>
                <a:effectLst/>
              </a:rPr>
              <a:t> (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ketukan</a:t>
            </a:r>
            <a:r>
              <a:rPr lang="en-US" sz="2400" dirty="0">
                <a:solidFill>
                  <a:schemeClr val="tx1"/>
                </a:solidFill>
                <a:effectLst/>
              </a:rPr>
              <a:t>), dan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auskultasi</a:t>
            </a:r>
            <a:r>
              <a:rPr lang="en-US" sz="2400" dirty="0">
                <a:solidFill>
                  <a:schemeClr val="tx1"/>
                </a:solidFill>
                <a:effectLst/>
              </a:rPr>
              <a:t> (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mendengar</a:t>
            </a:r>
            <a:r>
              <a:rPr lang="en-US" sz="2400" dirty="0">
                <a:solidFill>
                  <a:schemeClr val="tx1"/>
                </a:solidFill>
                <a:effectLst/>
              </a:rPr>
              <a:t>) (Prawirohardjo,2005).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533102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BF4DB0-A4B9-4742-AFF2-99BDAB00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Tujuan pemeriksaan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21FEB5-C172-4747-AFC1-1D2A20533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Tujuan pemeriksaan fisik adalah memperoleh informasi yang akurat tentang keadaan fisik pasien</a:t>
            </a:r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73261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0037D5-C2B1-441E-B5E4-E5037276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029" y="130624"/>
            <a:ext cx="9791925" cy="1280890"/>
          </a:xfrm>
        </p:spPr>
        <p:txBody>
          <a:bodyPr>
            <a:noAutofit/>
          </a:bodyPr>
          <a:lstStyle/>
          <a:p>
            <a:r>
              <a:rPr lang="id-ID" sz="4000" dirty="0"/>
              <a:t>Komunikasi Sebelum Pemeriksaan Fisik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58EBCE-2D31-4E3B-8B7E-D7DDDE096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171" y="1074057"/>
            <a:ext cx="9298441" cy="4837165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r>
              <a:rPr lang="id-ID" sz="2800" dirty="0"/>
              <a:t>Bicara terlebih dahulu pada orang tua</a:t>
            </a:r>
          </a:p>
          <a:p>
            <a:pPr marL="502920" indent="-457200">
              <a:buAutoNum type="arabicPeriod"/>
            </a:pPr>
            <a:r>
              <a:rPr lang="id-ID" sz="2800" dirty="0"/>
              <a:t>Mulai kontak dengan anak</a:t>
            </a:r>
          </a:p>
          <a:p>
            <a:pPr marL="502920" indent="-457200">
              <a:buAutoNum type="arabicPeriod"/>
            </a:pPr>
            <a:r>
              <a:rPr lang="id-ID" sz="2800" dirty="0"/>
              <a:t>Gunakan mainan sebagai pihak ketiga</a:t>
            </a:r>
          </a:p>
          <a:p>
            <a:pPr marL="502920" indent="-457200">
              <a:buAutoNum type="arabicPeriod"/>
            </a:pPr>
            <a:r>
              <a:rPr lang="id-ID" sz="2800" dirty="0"/>
              <a:t>sambil duduk atau di tempat tidur, atau di pangku oleh orangtuanya</a:t>
            </a:r>
          </a:p>
          <a:p>
            <a:pPr marL="502920" indent="-457200">
              <a:buAutoNum type="arabicPeriod"/>
            </a:pPr>
            <a:r>
              <a:rPr lang="id-ID" sz="2800" dirty="0"/>
              <a:t>Pemeriksaan yang menimbulkan trauma dilakukan paling terakhir</a:t>
            </a:r>
          </a:p>
          <a:p>
            <a:pPr marL="502920" indent="-457200">
              <a:buAutoNum type="arabicPeriod"/>
            </a:pPr>
            <a:r>
              <a:rPr lang="id-ID" sz="2800" dirty="0"/>
              <a:t>Hindarkan pemeriksaan dengan menggunakan alat yang menimbulkan rasa takut</a:t>
            </a:r>
            <a:endParaRPr lang="en-US" sz="2800" b="1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64808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2C95F7-7416-4D31-A3BC-257C5EBDB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029" y="275771"/>
            <a:ext cx="9443583" cy="1629229"/>
          </a:xfrm>
        </p:spPr>
        <p:txBody>
          <a:bodyPr>
            <a:normAutofit/>
          </a:bodyPr>
          <a:lstStyle/>
          <a:p>
            <a:r>
              <a:rPr lang="en-US" sz="4400" dirty="0" err="1"/>
              <a:t>Tujuan</a:t>
            </a:r>
            <a:r>
              <a:rPr lang="en-US" sz="4400" dirty="0"/>
              <a:t> </a:t>
            </a:r>
            <a:r>
              <a:rPr lang="en-US" sz="4400" dirty="0" err="1"/>
              <a:t>pengkajian</a:t>
            </a:r>
            <a:r>
              <a:rPr lang="en-US" sz="4400" dirty="0"/>
              <a:t> </a:t>
            </a:r>
            <a:endParaRPr lang="id-ID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9C675D-0701-4991-9E4F-17834E276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171" y="1262743"/>
            <a:ext cx="4049485" cy="5762171"/>
          </a:xfrm>
        </p:spPr>
        <p:txBody>
          <a:bodyPr>
            <a:normAutofit/>
          </a:bodyPr>
          <a:lstStyle/>
          <a:p>
            <a:pPr lvl="0" fontAlgn="base"/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 yang valid</a:t>
            </a:r>
          </a:p>
          <a:p>
            <a:pPr lvl="0" fontAlgn="base"/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endParaRPr lang="en-US" sz="2400" dirty="0"/>
          </a:p>
          <a:p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normal/abnormal </a:t>
            </a:r>
            <a:r>
              <a:rPr lang="en-US" sz="2400" dirty="0" err="1"/>
              <a:t>Prosedur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</a:t>
            </a:r>
            <a:r>
              <a:rPr lang="en-US" sz="2400" dirty="0" err="1"/>
              <a:t>bayi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lahir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endParaRPr lang="en-US" sz="2400" dirty="0"/>
          </a:p>
          <a:p>
            <a:pPr lvl="0"/>
            <a:r>
              <a:rPr lang="en-US" sz="2400" dirty="0"/>
              <a:t>Tanda-</a:t>
            </a:r>
            <a:r>
              <a:rPr lang="en-US" sz="2400" dirty="0" err="1"/>
              <a:t>tanda</a:t>
            </a:r>
            <a:r>
              <a:rPr lang="en-US" sz="2400" dirty="0"/>
              <a:t> vital</a:t>
            </a:r>
          </a:p>
          <a:p>
            <a:r>
              <a:rPr lang="en-US" sz="2400" dirty="0" err="1"/>
              <a:t>Berat</a:t>
            </a:r>
            <a:r>
              <a:rPr lang="en-US" sz="2400" dirty="0"/>
              <a:t> badan dan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 badan</a:t>
            </a:r>
          </a:p>
          <a:p>
            <a:endParaRPr lang="id-ID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8158E06-7CF6-42AB-9A64-6D7BF7D760CD}"/>
              </a:ext>
            </a:extLst>
          </p:cNvPr>
          <p:cNvSpPr txBox="1">
            <a:spLocks/>
          </p:cNvSpPr>
          <p:nvPr/>
        </p:nvSpPr>
        <p:spPr>
          <a:xfrm>
            <a:off x="6879772" y="1277256"/>
            <a:ext cx="4107542" cy="5580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800" dirty="0" err="1"/>
              <a:t>Kepala</a:t>
            </a:r>
            <a:endParaRPr lang="en-US" sz="1800" dirty="0"/>
          </a:p>
          <a:p>
            <a:r>
              <a:rPr lang="en-US" sz="1800" dirty="0" err="1"/>
              <a:t>Telinga</a:t>
            </a:r>
            <a:r>
              <a:rPr lang="en-US" sz="1800" dirty="0"/>
              <a:t>.</a:t>
            </a:r>
          </a:p>
          <a:p>
            <a:r>
              <a:rPr lang="en-US" sz="1800" dirty="0"/>
              <a:t>Mata</a:t>
            </a:r>
          </a:p>
          <a:p>
            <a:pPr lvl="0"/>
            <a:r>
              <a:rPr lang="en-US" sz="1800" dirty="0" err="1"/>
              <a:t>Hidung</a:t>
            </a:r>
            <a:r>
              <a:rPr lang="en-US" sz="1800" dirty="0"/>
              <a:t> dan </a:t>
            </a:r>
            <a:r>
              <a:rPr lang="en-US" sz="1800" dirty="0" err="1"/>
              <a:t>mulut</a:t>
            </a:r>
            <a:r>
              <a:rPr lang="en-US" sz="1800" dirty="0"/>
              <a:t> </a:t>
            </a:r>
          </a:p>
          <a:p>
            <a:pPr lvl="0"/>
            <a:r>
              <a:rPr lang="en-US" sz="1800" dirty="0" err="1"/>
              <a:t>Leher</a:t>
            </a:r>
            <a:r>
              <a:rPr lang="en-US" sz="1800" dirty="0"/>
              <a:t> </a:t>
            </a:r>
          </a:p>
          <a:p>
            <a:pPr lvl="0"/>
            <a:r>
              <a:rPr lang="en-US" sz="1800" dirty="0"/>
              <a:t>Dada</a:t>
            </a:r>
          </a:p>
          <a:p>
            <a:r>
              <a:rPr lang="en-US" sz="1800" dirty="0"/>
              <a:t>Bahu, </a:t>
            </a:r>
            <a:r>
              <a:rPr lang="en-US" sz="1800" dirty="0" err="1"/>
              <a:t>lengan</a:t>
            </a:r>
            <a:r>
              <a:rPr lang="en-US" sz="1800" dirty="0"/>
              <a:t> dan </a:t>
            </a:r>
            <a:r>
              <a:rPr lang="en-US" sz="1800" dirty="0" err="1"/>
              <a:t>tangan</a:t>
            </a:r>
            <a:endParaRPr lang="en-US" sz="1800" dirty="0"/>
          </a:p>
          <a:p>
            <a:pPr lvl="0"/>
            <a:r>
              <a:rPr lang="en-US" sz="1800" dirty="0" err="1"/>
              <a:t>Perut</a:t>
            </a:r>
            <a:endParaRPr lang="en-US" sz="1800" dirty="0"/>
          </a:p>
          <a:p>
            <a:pPr lvl="0"/>
            <a:r>
              <a:rPr lang="en-US" sz="1800" dirty="0" err="1"/>
              <a:t>Genetalia</a:t>
            </a:r>
            <a:endParaRPr lang="en-US" sz="1800" dirty="0"/>
          </a:p>
          <a:p>
            <a:pPr lvl="0"/>
            <a:r>
              <a:rPr lang="en-US" sz="1800" dirty="0" err="1"/>
              <a:t>Pinggul</a:t>
            </a:r>
            <a:r>
              <a:rPr lang="en-US" sz="1800" dirty="0"/>
              <a:t>, </a:t>
            </a:r>
            <a:r>
              <a:rPr lang="en-US" sz="1800" dirty="0" err="1"/>
              <a:t>tungkai</a:t>
            </a:r>
            <a:r>
              <a:rPr lang="en-US" sz="1800" dirty="0"/>
              <a:t> dan kaki.</a:t>
            </a:r>
          </a:p>
          <a:p>
            <a:pPr lvl="0"/>
            <a:r>
              <a:rPr lang="en-US" sz="1800" dirty="0" err="1"/>
              <a:t>Punggung</a:t>
            </a:r>
            <a:r>
              <a:rPr lang="en-US" sz="1800" dirty="0"/>
              <a:t> dan anus</a:t>
            </a:r>
          </a:p>
          <a:p>
            <a:pPr lvl="0"/>
            <a:r>
              <a:rPr lang="en-US" sz="1800" dirty="0" err="1"/>
              <a:t>Kulit</a:t>
            </a:r>
            <a:r>
              <a:rPr lang="en-US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5592860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</TotalTime>
  <Words>445</Words>
  <Application>Microsoft Office PowerPoint</Application>
  <PresentationFormat>Custom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Wisp</vt:lpstr>
      <vt:lpstr>Concourse</vt:lpstr>
      <vt:lpstr>UPAYA PROMOSI DAN PREVENSI PADA BAYI DAN BALITA</vt:lpstr>
      <vt:lpstr>DEFINISI</vt:lpstr>
      <vt:lpstr>DEFINISI</vt:lpstr>
      <vt:lpstr>UPAYA PROMOSI DAN PREVENSI</vt:lpstr>
      <vt:lpstr>TEKNIK PENGUMPULAN DATA FOKUS MELALUI PEMERIKSAAN FISIK PADA BAYI DAN ANAK BALITA</vt:lpstr>
      <vt:lpstr>Definisi </vt:lpstr>
      <vt:lpstr>Tujuan pemeriksaan</vt:lpstr>
      <vt:lpstr>Komunikasi Sebelum Pemeriksaan Fisik</vt:lpstr>
      <vt:lpstr>Tujuan pengkajian </vt:lpstr>
      <vt:lpstr>Keterampilan pengkajian fisik meliputi :</vt:lpstr>
      <vt:lpstr>Pemeriksaan fisik yang lengkap</vt:lpstr>
      <vt:lpstr>Pemeriksaan Fisik Balita dan APRAS</vt:lpstr>
      <vt:lpstr>PowerPoint Presentation</vt:lpstr>
      <vt:lpstr>Teknik Pemeriksaan Fisik pada Anak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PENGUMPULAN DATA FOKUS MELALUI PEMERIKSAAN FISIK PADA BAYI DAN ANAK BALITA</dc:title>
  <dc:creator>Aisyah Rayyan</dc:creator>
  <cp:lastModifiedBy>HP</cp:lastModifiedBy>
  <cp:revision>4</cp:revision>
  <dcterms:created xsi:type="dcterms:W3CDTF">2021-12-12T11:49:57Z</dcterms:created>
  <dcterms:modified xsi:type="dcterms:W3CDTF">2021-12-13T01:03:22Z</dcterms:modified>
</cp:coreProperties>
</file>