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2" r:id="rId3"/>
    <p:sldId id="283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2" r:id="rId16"/>
    <p:sldId id="270" r:id="rId17"/>
    <p:sldId id="277" r:id="rId18"/>
    <p:sldId id="273" r:id="rId19"/>
    <p:sldId id="284" r:id="rId20"/>
    <p:sldId id="285" r:id="rId21"/>
    <p:sldId id="289" r:id="rId22"/>
    <p:sldId id="290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61F25-2D6B-45DB-8137-0C64EE620DA7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AC803-69D8-4AF6-B151-BE24CAA61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971C-EBB8-46D1-B5BF-D511B3A6FA5C}" type="datetimeFigureOut">
              <a:rPr lang="id-ID" smtClean="0"/>
              <a:pPr/>
              <a:t>11/09/2022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D35F-4207-4F81-AFD9-B284AA4902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971C-EBB8-46D1-B5BF-D511B3A6FA5C}" type="datetimeFigureOut">
              <a:rPr lang="id-ID" smtClean="0"/>
              <a:pPr/>
              <a:t>11/09/2022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D35F-4207-4F81-AFD9-B284AA4902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971C-EBB8-46D1-B5BF-D511B3A6FA5C}" type="datetimeFigureOut">
              <a:rPr lang="id-ID" smtClean="0"/>
              <a:pPr/>
              <a:t>11/09/2022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D35F-4207-4F81-AFD9-B284AA4902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971C-EBB8-46D1-B5BF-D511B3A6FA5C}" type="datetimeFigureOut">
              <a:rPr lang="id-ID" smtClean="0"/>
              <a:pPr/>
              <a:t>11/09/2022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D35F-4207-4F81-AFD9-B284AA4902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971C-EBB8-46D1-B5BF-D511B3A6FA5C}" type="datetimeFigureOut">
              <a:rPr lang="id-ID" smtClean="0"/>
              <a:pPr/>
              <a:t>11/09/2022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D35F-4207-4F81-AFD9-B284AA4902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971C-EBB8-46D1-B5BF-D511B3A6FA5C}" type="datetimeFigureOut">
              <a:rPr lang="id-ID" smtClean="0"/>
              <a:pPr/>
              <a:t>11/09/2022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D35F-4207-4F81-AFD9-B284AA4902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971C-EBB8-46D1-B5BF-D511B3A6FA5C}" type="datetimeFigureOut">
              <a:rPr lang="id-ID" smtClean="0"/>
              <a:pPr/>
              <a:t>11/09/2022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D35F-4207-4F81-AFD9-B284AA4902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971C-EBB8-46D1-B5BF-D511B3A6FA5C}" type="datetimeFigureOut">
              <a:rPr lang="id-ID" smtClean="0"/>
              <a:pPr/>
              <a:t>11/09/2022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D35F-4207-4F81-AFD9-B284AA4902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971C-EBB8-46D1-B5BF-D511B3A6FA5C}" type="datetimeFigureOut">
              <a:rPr lang="id-ID" smtClean="0"/>
              <a:pPr/>
              <a:t>11/09/2022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D35F-4207-4F81-AFD9-B284AA4902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971C-EBB8-46D1-B5BF-D511B3A6FA5C}" type="datetimeFigureOut">
              <a:rPr lang="id-ID" smtClean="0"/>
              <a:pPr/>
              <a:t>11/09/2022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D35F-4207-4F81-AFD9-B284AA4902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971C-EBB8-46D1-B5BF-D511B3A6FA5C}" type="datetimeFigureOut">
              <a:rPr lang="id-ID" smtClean="0"/>
              <a:pPr/>
              <a:t>11/09/2022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D35F-4207-4F81-AFD9-B284AA4902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7971C-EBB8-46D1-B5BF-D511B3A6FA5C}" type="datetimeFigureOut">
              <a:rPr lang="id-ID" smtClean="0"/>
              <a:pPr/>
              <a:t>11/09/2022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4D35F-4207-4F81-AFD9-B284AA49020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24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714375" y="500063"/>
            <a:ext cx="7715250" cy="5929312"/>
          </a:xfrm>
        </p:spPr>
        <p:txBody>
          <a:bodyPr>
            <a:normAutofit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r>
              <a:rPr lang="en-US" sz="24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MATERI KOMPLIKASI KEHAMILAN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PRODI PENDIDIKAN KEBIDANAN ITKES MUH SIDRAP</a:t>
            </a:r>
            <a:endParaRPr lang="id-ID" sz="2400" dirty="0" smtClean="0">
              <a:solidFill>
                <a:schemeClr val="bg1"/>
              </a:solidFill>
              <a:latin typeface="Snap ITC" pitchFamily="82" charset="0"/>
              <a:cs typeface="Times New Roman" pitchFamily="18" charset="0"/>
            </a:endParaRPr>
          </a:p>
          <a:p>
            <a:r>
              <a:rPr lang="id-ID" sz="24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TAHUN 2021</a:t>
            </a:r>
          </a:p>
          <a:p>
            <a:endParaRPr lang="id-ID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sz="24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BY.FITRIANI S,ST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M,kes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No.HP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081355797389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ACER\Documents\LOGO ITKES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643306" y="642918"/>
            <a:ext cx="16200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nap ITC" pitchFamily="82" charset="0"/>
              </a:rPr>
              <a:t>ABORTUS INKOMPLIT</a:t>
            </a:r>
            <a:endParaRPr lang="id-ID" sz="3600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konsepsi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rongga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rahim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kanalis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servikalis.tampak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perdarahan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konsepsi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kanalis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servikalis,serviks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terbuka,dan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rahim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kehamilan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PENANGANAN  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Pasang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IVFD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kuretase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syok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syok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teratasi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Uterotonika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transfusi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Anemia,tergantung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HB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Snap ITC" pitchFamily="82" charset="0"/>
              </a:rPr>
              <a:t>ABORTUS INSIPIENS</a:t>
            </a:r>
            <a:endParaRPr lang="id-ID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tandai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mulas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membuka,tetapi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konsepsi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rongga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rahim.tampak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perdarahan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kanalis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servikalis,serviks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membuka,teraba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ketuban,janin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mgkn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msh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mati,dan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rahim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kehamilan,umumnya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&gt;12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mgg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PENANGANAN</a:t>
            </a:r>
            <a:endParaRPr lang="id-ID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Percepat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abortus</a:t>
            </a:r>
            <a:r>
              <a:rPr lang="en-US" dirty="0" smtClean="0">
                <a:solidFill>
                  <a:schemeClr val="bg1"/>
                </a:solidFill>
              </a:rPr>
              <a:t> dg </a:t>
            </a:r>
            <a:r>
              <a:rPr lang="en-US" dirty="0" err="1" smtClean="0">
                <a:solidFill>
                  <a:schemeClr val="bg1"/>
                </a:solidFill>
              </a:rPr>
              <a:t>pemberian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oksitosin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bertahap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sampai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komplit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Kuretase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id-ID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ABORTUS INSIPIENS</a:t>
            </a:r>
            <a:endParaRPr lang="id-ID" dirty="0">
              <a:solidFill>
                <a:schemeClr val="bg1"/>
              </a:solidFill>
              <a:latin typeface="Snap ITC" pitchFamily="8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tandai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mulas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membuka,tetapi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konsumsi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msh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rongga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rahim,tampak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perdarahan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kanalis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servikalis,serviks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membuka,teraba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ketuban,janin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mgkn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msh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sdh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rahim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&gt;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mgg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PENANGANAN  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Percepat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oxytosin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Kuretase</a:t>
            </a:r>
            <a:endParaRPr lang="id-ID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ABORTUS INFEKSIOSA</a:t>
            </a:r>
            <a:endParaRPr lang="id-ID" dirty="0">
              <a:solidFill>
                <a:schemeClr val="bg1"/>
              </a:solidFill>
              <a:latin typeface="Snap ITC" pitchFamily="8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sertai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infeksi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genitalia.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komplit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disertai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demam,nadi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cepat,perdarahan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kanalis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berbau,nyeri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rahim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lekosit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meningkat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PENANGANAN 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Antibiotik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ATS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riwayat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buatan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Kuretase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stabil</a:t>
            </a:r>
            <a:endParaRPr lang="id-ID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NEXT…..</a:t>
            </a:r>
            <a:endParaRPr lang="en-US" dirty="0"/>
          </a:p>
        </p:txBody>
      </p:sp>
      <p:pic>
        <p:nvPicPr>
          <p:cNvPr id="4" name="Content Placeholder 3" descr="images (5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40160"/>
            <a:ext cx="9144000" cy="5417840"/>
          </a:xfrm>
          <a:prstGeom prst="rect">
            <a:avLst/>
          </a:prstGeom>
        </p:spPr>
      </p:pic>
      <p:pic>
        <p:nvPicPr>
          <p:cNvPr id="1026" name="Picture 2" descr="E:\cabb6ec5fe96958b393cb011faae97c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5796136" cy="568863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5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MISSED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ABORTIOn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Adalah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abortus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dimana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hasil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konsepsi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telah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meninggal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tertanam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dalam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uterus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selama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bln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atau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lebih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tanda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dan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gejala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1.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rahim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tdk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membesar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tetapi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mengecil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2.payudara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mengecil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3.Amenorhoe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berlangsung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>terus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Snap ITC" pitchFamily="82" charset="0"/>
                <a:cs typeface="Times New Roman" pitchFamily="18" charset="0"/>
              </a:rPr>
            </a:br>
            <a:endParaRPr lang="id-ID" sz="3200" dirty="0">
              <a:solidFill>
                <a:schemeClr val="bg1"/>
              </a:solidFill>
              <a:latin typeface="Snap ITC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rnard MT Condensed" pitchFamily="18" charset="0"/>
              </a:rPr>
              <a:t>Komplikasi</a:t>
            </a:r>
            <a:r>
              <a:rPr lang="en-US" dirty="0" smtClean="0">
                <a:latin typeface="Bernard MT Condensed" pitchFamily="18" charset="0"/>
              </a:rPr>
              <a:t> 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 </a:t>
            </a:r>
            <a:r>
              <a:rPr lang="en-US" dirty="0" err="1" smtClean="0"/>
              <a:t>Perdarahan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</a:t>
            </a:r>
            <a:r>
              <a:rPr lang="en-US" dirty="0" err="1" smtClean="0"/>
              <a:t>Perforasi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kuretase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</a:t>
            </a:r>
            <a:r>
              <a:rPr lang="en-US" dirty="0" err="1" smtClean="0"/>
              <a:t>infeksi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</a:t>
            </a:r>
            <a:r>
              <a:rPr lang="en-US" dirty="0" err="1" smtClean="0"/>
              <a:t>syok</a:t>
            </a:r>
            <a:r>
              <a:rPr lang="en-US" dirty="0" smtClean="0"/>
              <a:t> :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syok</a:t>
            </a:r>
            <a:r>
              <a:rPr lang="en-US" dirty="0" smtClean="0"/>
              <a:t> </a:t>
            </a:r>
            <a:r>
              <a:rPr lang="en-US" dirty="0" err="1" smtClean="0"/>
              <a:t>hemoragik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Bernard MT Condensed" pitchFamily="18" charset="0"/>
              </a:rPr>
              <a:t>PENATALAKSANAAN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ernard MT Condensed" pitchFamily="18" charset="0"/>
              </a:rPr>
              <a:t>  </a:t>
            </a:r>
            <a:r>
              <a:rPr lang="en-US" dirty="0" err="1" smtClean="0">
                <a:latin typeface="Bernard MT Condensed" pitchFamily="18" charset="0"/>
              </a:rPr>
              <a:t>Evakuasi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hasil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konsepsi</a:t>
            </a:r>
            <a:endParaRPr lang="en-US" dirty="0" smtClean="0">
              <a:latin typeface="Bernard MT Condensed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ernard MT Condensed" pitchFamily="18" charset="0"/>
              </a:rPr>
              <a:t>  support mental</a:t>
            </a:r>
          </a:p>
          <a:p>
            <a:pPr>
              <a:buNone/>
            </a:pPr>
            <a:r>
              <a:rPr lang="en-US" dirty="0" smtClean="0">
                <a:latin typeface="Bernard MT Condensed" pitchFamily="18" charset="0"/>
              </a:rPr>
              <a:t>   </a:t>
            </a:r>
            <a:endParaRPr lang="en-US" dirty="0"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>
                <a:latin typeface="Bernard MT Condensed" pitchFamily="18" charset="0"/>
              </a:rPr>
              <a:t>HIPEREMESIS GRAVIDARUM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328592"/>
          </a:xfrm>
        </p:spPr>
        <p:txBody>
          <a:bodyPr/>
          <a:lstStyle/>
          <a:p>
            <a:r>
              <a:rPr lang="en-US" dirty="0" err="1" smtClean="0"/>
              <a:t>Mual</a:t>
            </a:r>
            <a:r>
              <a:rPr lang="en-US" dirty="0" smtClean="0"/>
              <a:t> </a:t>
            </a:r>
            <a:r>
              <a:rPr lang="en-US" dirty="0" err="1" smtClean="0"/>
              <a:t>muntah</a:t>
            </a:r>
            <a:r>
              <a:rPr lang="en-US" dirty="0" smtClean="0"/>
              <a:t> dg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2-4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Hyperemesis</a:t>
            </a:r>
            <a:r>
              <a:rPr lang="en-US" dirty="0" smtClean="0"/>
              <a:t> </a:t>
            </a:r>
            <a:r>
              <a:rPr lang="en-US" dirty="0" err="1" smtClean="0"/>
              <a:t>gravidarum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muntah,muntah</a:t>
            </a:r>
            <a:r>
              <a:rPr lang="en-US" dirty="0" smtClean="0"/>
              <a:t> yang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BB,Asidosis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kelaparan,alkalosis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hidroklorida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muntahan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hypokalemia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itchFamily="18" charset="0"/>
              </a:rPr>
              <a:t>ETIOLOGI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HCG (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muntah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muntah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manajemen</a:t>
            </a:r>
            <a:endParaRPr lang="en-US" dirty="0" smtClean="0">
              <a:latin typeface="Bernard MT Condense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koreksi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kekurangan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cairan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dan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elektrolit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serta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asidosis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dan</a:t>
            </a:r>
            <a:r>
              <a:rPr lang="en-US" dirty="0" smtClean="0">
                <a:latin typeface="Bernard MT Condensed" pitchFamily="18" charset="0"/>
              </a:rPr>
              <a:t> alkalosis dg </a:t>
            </a:r>
            <a:r>
              <a:rPr lang="en-US" dirty="0" err="1" smtClean="0">
                <a:latin typeface="Bernard MT Condensed" pitchFamily="18" charset="0"/>
              </a:rPr>
              <a:t>Na,k,cl,laktat,bicarbonat,glukosa</a:t>
            </a:r>
            <a:r>
              <a:rPr lang="en-US" dirty="0" smtClean="0">
                <a:latin typeface="Bernard MT Condensed" pitchFamily="18" charset="0"/>
              </a:rPr>
              <a:t>, air </a:t>
            </a:r>
            <a:r>
              <a:rPr lang="en-US" dirty="0" err="1" smtClean="0">
                <a:latin typeface="Bernard MT Condensed" pitchFamily="18" charset="0"/>
              </a:rPr>
              <a:t>dlm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jumlah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yg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memadai</a:t>
            </a:r>
            <a:r>
              <a:rPr lang="en-US" dirty="0" smtClean="0">
                <a:latin typeface="Bernard MT Condensed" pitchFamily="18" charset="0"/>
              </a:rPr>
              <a:t> &gt;&gt;</a:t>
            </a:r>
            <a:r>
              <a:rPr lang="en-US" dirty="0" err="1" smtClean="0">
                <a:latin typeface="Bernard MT Condensed" pitchFamily="18" charset="0"/>
              </a:rPr>
              <a:t>parenteral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sampai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mual,muntah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dpt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di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kendalikan</a:t>
            </a:r>
            <a:endParaRPr lang="en-US" dirty="0" smtClean="0">
              <a:latin typeface="Bernard MT Condense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temukan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penyakit</a:t>
            </a:r>
            <a:r>
              <a:rPr lang="en-US" dirty="0" smtClean="0">
                <a:latin typeface="Bernard MT Condensed" pitchFamily="18" charset="0"/>
              </a:rPr>
              <a:t> lain </a:t>
            </a:r>
            <a:r>
              <a:rPr lang="en-US" dirty="0" err="1" smtClean="0">
                <a:latin typeface="Bernard MT Condensed" pitchFamily="18" charset="0"/>
              </a:rPr>
              <a:t>sprt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gastritis,cholesistitis,hepatitis,ulkus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peptikum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dan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pielonefritis</a:t>
            </a:r>
            <a:endParaRPr lang="en-US" dirty="0" smtClean="0">
              <a:latin typeface="Bernard MT Condense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beri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dorongan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psikologis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yg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efektif</a:t>
            </a:r>
            <a:endParaRPr lang="en-US" dirty="0" smtClean="0">
              <a:latin typeface="Bernard MT Condensed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0880" cy="792088"/>
          </a:xfrm>
        </p:spPr>
        <p:txBody>
          <a:bodyPr/>
          <a:lstStyle/>
          <a:p>
            <a:r>
              <a:rPr lang="en-US" dirty="0" smtClean="0"/>
              <a:t>TATATERTIB  PERKULIAHAN</a:t>
            </a:r>
            <a:endParaRPr lang="en-US" dirty="0"/>
          </a:p>
        </p:txBody>
      </p:sp>
      <p:pic>
        <p:nvPicPr>
          <p:cNvPr id="2050" name="Picture 2" descr="C:\Users\user\Pictures\imag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96" y="1367523"/>
            <a:ext cx="3762416" cy="522982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851920" y="1052736"/>
            <a:ext cx="5292080" cy="56166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000" dirty="0" smtClean="0">
                <a:latin typeface="Algerian" pitchFamily="82" charset="0"/>
              </a:rPr>
              <a:t>MEMBACAKAN AYAT SUCI ALQURAN 1-5 AYAT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lgerian" pitchFamily="82" charset="0"/>
              </a:rPr>
              <a:t> JOINT ZOOM 5 MENIT SBLM  JADWL KULIAH DIMULAI 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lgerian" pitchFamily="82" charset="0"/>
              </a:rPr>
              <a:t> MENGAKTIFKAN VIDEO SLMA PROSES PERKULIAHAN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lgerian" pitchFamily="82" charset="0"/>
              </a:rPr>
              <a:t> TDK MENGAKTIFKAN AUDIO SLMA PERKULIAHAN KECUALI PADA SAAT DISKUSI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lgerian" pitchFamily="82" charset="0"/>
              </a:rPr>
              <a:t> MENGGUNAKAN PAKAIAN YG SOPAN DAN RAPI SLMA PROSES PERKULIAHAN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lgerian" pitchFamily="82" charset="0"/>
              </a:rPr>
              <a:t> BILA SELAMA PROSES PERKULIAHAN MENJAGA SIKAP DAN FOKUS PADA </a:t>
            </a:r>
            <a:r>
              <a:rPr lang="en-US" dirty="0" smtClean="0"/>
              <a:t>MATERI</a:t>
            </a:r>
          </a:p>
          <a:p>
            <a:pPr marL="342900" indent="-342900" algn="ctr"/>
            <a:r>
              <a:rPr lang="en-US" dirty="0" smtClean="0"/>
              <a:t> </a:t>
            </a:r>
          </a:p>
          <a:p>
            <a:pPr marL="342900" indent="-342900" algn="ctr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rnard MT Condensed" pitchFamily="18" charset="0"/>
              </a:rPr>
              <a:t>intervensi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Bernard MT Condensed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kaji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faktor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pencetus</a:t>
            </a:r>
            <a:endParaRPr lang="en-US" dirty="0" smtClean="0">
              <a:latin typeface="Bernard MT Condensed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ernard MT Condensed" pitchFamily="18" charset="0"/>
              </a:rPr>
              <a:t> monitor intake output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ernard MT Condensed" pitchFamily="18" charset="0"/>
              </a:rPr>
              <a:t> Monitor TTV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Observasi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tanda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dehidrasi</a:t>
            </a:r>
            <a:endParaRPr lang="en-US" dirty="0" smtClean="0">
              <a:latin typeface="Bernard MT Condensed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Anjurkan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minum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manis</a:t>
            </a:r>
            <a:r>
              <a:rPr lang="en-US" dirty="0" smtClean="0">
                <a:latin typeface="Bernard MT Condensed" pitchFamily="18" charset="0"/>
              </a:rPr>
              <a:t> sedikit2 </a:t>
            </a:r>
            <a:r>
              <a:rPr lang="en-US" dirty="0" err="1" smtClean="0">
                <a:latin typeface="Bernard MT Condensed" pitchFamily="18" charset="0"/>
              </a:rPr>
              <a:t>tapi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sering</a:t>
            </a:r>
            <a:endParaRPr lang="en-US" dirty="0" smtClean="0">
              <a:latin typeface="Bernard MT Condensed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ernard MT Condensed" pitchFamily="18" charset="0"/>
              </a:rPr>
              <a:t> Monitor status </a:t>
            </a:r>
            <a:r>
              <a:rPr lang="en-US" dirty="0" err="1" smtClean="0">
                <a:latin typeface="Bernard MT Condensed" pitchFamily="18" charset="0"/>
              </a:rPr>
              <a:t>mental,disritmia</a:t>
            </a:r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dirty="0" err="1" smtClean="0">
                <a:latin typeface="Bernard MT Condensed" pitchFamily="18" charset="0"/>
              </a:rPr>
              <a:t>jantung</a:t>
            </a:r>
            <a:endParaRPr lang="en-US" dirty="0"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err="1" smtClean="0">
                <a:latin typeface="Bernard MT Condensed" pitchFamily="18" charset="0"/>
              </a:rPr>
              <a:t>kolaborasi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Beri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emetik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sesuai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indikasi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Beri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cairan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intravena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Monitor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hasil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lab :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HT,aceton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Intervensi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mandiri</a:t>
            </a:r>
            <a:endParaRPr lang="en-US" dirty="0" smtClean="0">
              <a:latin typeface="Bernard MT Condensed" pitchFamily="18" charset="0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Ukur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asupan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makanan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setiap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hari</a:t>
            </a:r>
            <a:endParaRPr lang="en-US" dirty="0" smtClean="0">
              <a:latin typeface="Bernard MT Condensed" pitchFamily="18" charset="0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Ukur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BB,bandingkan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dg BB ideal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Ukur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lingkar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lengan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atas</a:t>
            </a:r>
            <a:endParaRPr lang="en-US" dirty="0" smtClean="0">
              <a:latin typeface="Bernard MT Condensed" pitchFamily="18" charset="0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Anjurkan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menambah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makanan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ringan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dlm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porsi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kecil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tapi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sering</a:t>
            </a:r>
            <a:endParaRPr lang="en-US" dirty="0" smtClean="0">
              <a:latin typeface="Bernard MT Condensed" pitchFamily="18" charset="0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Beri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makann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tinggi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kalori,tinggi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protein dg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bentuk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dan</a:t>
            </a:r>
            <a:r>
              <a:rPr lang="en-US" dirty="0" smtClean="0">
                <a:latin typeface="Bernard MT Condensed" pitchFamily="18" charset="0"/>
                <a:cs typeface="Aharoni" pitchFamily="2" charset="-79"/>
              </a:rPr>
              <a:t> rasa </a:t>
            </a:r>
            <a:r>
              <a:rPr lang="en-US" dirty="0" err="1" smtClean="0">
                <a:latin typeface="Bernard MT Condensed" pitchFamily="18" charset="0"/>
                <a:cs typeface="Aharoni" pitchFamily="2" charset="-79"/>
              </a:rPr>
              <a:t>bervariasi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04664"/>
            <a:ext cx="8136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WASSALAM…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user\Pictures\foto oppo\2017_0608_085547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640960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608512" cy="6597352"/>
          </a:xfrm>
          <a:prstGeom prst="rect">
            <a:avLst/>
          </a:prstGeom>
          <a:noFill/>
        </p:spPr>
      </p:pic>
      <p:pic>
        <p:nvPicPr>
          <p:cNvPr id="1029" name="Picture 5" descr="C:\Users\user\Pictures\img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7" y="260648"/>
            <a:ext cx="3960441" cy="6597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</a:rPr>
              <a:t>Visi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nap ITC" pitchFamily="82" charset="0"/>
              </a:rPr>
              <a:t>misi</a:t>
            </a:r>
            <a:r>
              <a:rPr lang="en-US" sz="3200" dirty="0" smtClean="0">
                <a:solidFill>
                  <a:schemeClr val="bg1"/>
                </a:solidFill>
                <a:latin typeface="Snap ITC" pitchFamily="82" charset="0"/>
              </a:rPr>
              <a:t> ITKES MUH SIDRAP</a:t>
            </a:r>
            <a:endParaRPr lang="id-ID" sz="3200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/>
              <a:t>V</a:t>
            </a:r>
            <a:r>
              <a:rPr lang="en-US" sz="2800" dirty="0" smtClean="0">
                <a:solidFill>
                  <a:schemeClr val="bg1"/>
                </a:solidFill>
                <a:latin typeface="Snap ITC" pitchFamily="82" charset="0"/>
              </a:rPr>
              <a:t>VISI 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bg1"/>
                </a:solidFill>
                <a:latin typeface="Snap ITC" pitchFamily="82" charset="0"/>
              </a:rPr>
              <a:t>     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Menjadi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program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studi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pendidikan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profesi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Bidan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unggul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Asuhan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tumbuh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kembang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balita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islami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berdaya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saing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Nasional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tahun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2025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en-US" sz="2800" dirty="0" smtClean="0">
                <a:solidFill>
                  <a:schemeClr val="bg1"/>
                </a:solidFill>
                <a:latin typeface="Snap ITC" pitchFamily="82" charset="0"/>
              </a:rPr>
              <a:t>MISI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bg1"/>
                </a:solidFill>
                <a:latin typeface="Snap ITC" pitchFamily="82" charset="0"/>
              </a:rPr>
              <a:t>      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1.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Menyelenggarakan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pendidikan</a:t>
            </a:r>
            <a:endParaRPr lang="en-US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          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pengajaran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berbasis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KKNI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          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berdasarkan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nilai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nilai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islami</a:t>
            </a:r>
            <a:endParaRPr lang="en-US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NEXT….</a:t>
            </a:r>
            <a:endParaRPr lang="id-ID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499176" cy="485740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2.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Menyelenggarakan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penelitian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dibidang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tumbuh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kembang</a:t>
            </a:r>
            <a:endParaRPr lang="en-US" dirty="0" smtClean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balita</a:t>
            </a:r>
            <a:endParaRPr lang="en-US" dirty="0" smtClean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  3.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Menyelenggarakan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pengabdian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     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kepada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bidang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     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tumbuh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kembang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balita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      Evidence Based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  4.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Menyelenggarakan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kegiatan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     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berdasarkan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AL-ISLAM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     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KeMuhammadiyahan</a:t>
            </a:r>
            <a:endParaRPr lang="id-ID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endParaRPr lang="id-ID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931224" cy="471338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trimester I 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Abortus,hiperemesis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gravidarum,Molahidatidosa,KET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trimester II (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plasenta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uterus,kelainan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vagina,hamil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trimester III 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PEB,Ancaman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prematur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id-ID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Snap ITC" pitchFamily="82" charset="0"/>
              </a:rPr>
              <a:t>ABORTUS</a:t>
            </a:r>
            <a:endParaRPr lang="id-ID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787208" cy="4281339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ABORTUS  :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Pengeluaran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konsepsi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perdarahan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pervaginan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kanalis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servicalis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&lt;22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&lt;500gr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ABORTUS IMMINENS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Perdarahan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kanalis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servicalis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pembukaan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sertai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pengeluaran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kanalis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servikalis.Besar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rahim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kehamilan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PENANGANAN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283152" cy="428133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menilai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kelangsungan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kehamilan,lakukan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kehamilan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Pemeriksaan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viabilitas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dini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Bedrest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total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gelisah,beri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penenang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mis;Luminal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3x30 mg)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Dilarang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cuci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vagina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coitus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Prognosis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membaik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perdarahan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tadinya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coklat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berhenti</a:t>
            </a: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101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Snap ITC" pitchFamily="82" charset="0"/>
              </a:rPr>
              <a:t>ABORTUS KOMPLIT</a:t>
            </a:r>
            <a:endParaRPr lang="id-ID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6995120" cy="48245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konsepsi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rongga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rahim.Perdarahan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kanalis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pembukaan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menutup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tdk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tampak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kanalis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servikalis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rahim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kehamilan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PENANGANAN :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evakuasi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lagi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Observasi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perdarahan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Pantau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ibu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baik,beri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ergometrin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tab 3x1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Anemia,beri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transfusi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HB</a:t>
            </a: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805</Words>
  <Application>Microsoft Office PowerPoint</Application>
  <PresentationFormat>On-screen Show (4:3)</PresentationFormat>
  <Paragraphs>138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TATATERTIB  PERKULIAHAN</vt:lpstr>
      <vt:lpstr>Slide 3</vt:lpstr>
      <vt:lpstr>Visi misi ITKES MUH SIDRAP</vt:lpstr>
      <vt:lpstr>NEXT….</vt:lpstr>
      <vt:lpstr>Next</vt:lpstr>
      <vt:lpstr>ABORTUS</vt:lpstr>
      <vt:lpstr>PENANGANAN</vt:lpstr>
      <vt:lpstr>ABORTUS KOMPLIT</vt:lpstr>
      <vt:lpstr>ABORTUS INKOMPLIT</vt:lpstr>
      <vt:lpstr>ABORTUS INSIPIENS</vt:lpstr>
      <vt:lpstr>PENANGANAN</vt:lpstr>
      <vt:lpstr>ABORTUS INSIPIENS</vt:lpstr>
      <vt:lpstr>ABORTUS INFEKSIOSA</vt:lpstr>
      <vt:lpstr>NEXT…..</vt:lpstr>
      <vt:lpstr>MISSED ABORTIOn Adalah abortus dimana hasil konsepsi telah meninggal tertanam dalam uterus selama 2 bln atau lebih  tanda dan gejala  1. rahim tdk membesar tetapi mengecil 2.payudara mengecil 3.Amenorhoe berlangsung terus    </vt:lpstr>
      <vt:lpstr>Komplikasi </vt:lpstr>
      <vt:lpstr>HIPEREMESIS GRAVIDARUM</vt:lpstr>
      <vt:lpstr>ETIOLOGI</vt:lpstr>
      <vt:lpstr>intervensi</vt:lpstr>
      <vt:lpstr>kolaborasi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user</cp:lastModifiedBy>
  <cp:revision>52</cp:revision>
  <dcterms:created xsi:type="dcterms:W3CDTF">2021-06-09T11:23:55Z</dcterms:created>
  <dcterms:modified xsi:type="dcterms:W3CDTF">2022-09-11T01:46:59Z</dcterms:modified>
</cp:coreProperties>
</file>