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70" r:id="rId4"/>
    <p:sldId id="271" r:id="rId5"/>
    <p:sldId id="261" r:id="rId6"/>
    <p:sldId id="259" r:id="rId7"/>
    <p:sldId id="258" r:id="rId8"/>
    <p:sldId id="262" r:id="rId9"/>
    <p:sldId id="263" r:id="rId10"/>
    <p:sldId id="265" r:id="rId11"/>
    <p:sldId id="264" r:id="rId12"/>
    <p:sldId id="266" r:id="rId13"/>
    <p:sldId id="267" r:id="rId14"/>
    <p:sldId id="268" r:id="rId15"/>
    <p:sldId id="269"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6/8/2022</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6/8/2022</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C96D6-52D8-E40F-5272-D189770A680D}"/>
              </a:ext>
            </a:extLst>
          </p:cNvPr>
          <p:cNvSpPr>
            <a:spLocks noGrp="1"/>
          </p:cNvSpPr>
          <p:nvPr>
            <p:ph type="ctrTitle"/>
          </p:nvPr>
        </p:nvSpPr>
        <p:spPr/>
        <p:txBody>
          <a:bodyPr>
            <a:normAutofit fontScale="90000"/>
          </a:bodyPr>
          <a:lstStyle/>
          <a:p>
            <a:r>
              <a:rPr lang="id-ID" dirty="0"/>
              <a:t>PERENCANAAN &amp;EVALUASI KESEHATAN</a:t>
            </a:r>
            <a:br>
              <a:rPr lang="id-ID" dirty="0"/>
            </a:br>
            <a:r>
              <a:rPr lang="id-ID" dirty="0"/>
              <a:t>PERTEMUAN KE 3</a:t>
            </a:r>
          </a:p>
        </p:txBody>
      </p:sp>
      <p:sp>
        <p:nvSpPr>
          <p:cNvPr id="3" name="Subtitle 2">
            <a:extLst>
              <a:ext uri="{FF2B5EF4-FFF2-40B4-BE49-F238E27FC236}">
                <a16:creationId xmlns:a16="http://schemas.microsoft.com/office/drawing/2014/main" id="{7C303D34-F48E-0735-F4A3-5A1CA9FDF788}"/>
              </a:ext>
            </a:extLst>
          </p:cNvPr>
          <p:cNvSpPr>
            <a:spLocks noGrp="1"/>
          </p:cNvSpPr>
          <p:nvPr>
            <p:ph type="subTitle" idx="1"/>
          </p:nvPr>
        </p:nvSpPr>
        <p:spPr/>
        <p:txBody>
          <a:bodyPr/>
          <a:lstStyle/>
          <a:p>
            <a:r>
              <a:rPr lang="id-ID" dirty="0"/>
              <a:t>HJ.HASLIARY LUKMAN, SKM.M.Kes</a:t>
            </a:r>
          </a:p>
        </p:txBody>
      </p:sp>
    </p:spTree>
    <p:extLst>
      <p:ext uri="{BB962C8B-B14F-4D97-AF65-F5344CB8AC3E}">
        <p14:creationId xmlns:p14="http://schemas.microsoft.com/office/powerpoint/2010/main" val="2361216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7DBF3-0AF9-CC2B-C1EF-EB11D1623CA1}"/>
              </a:ext>
            </a:extLst>
          </p:cNvPr>
          <p:cNvSpPr>
            <a:spLocks noGrp="1"/>
          </p:cNvSpPr>
          <p:nvPr>
            <p:ph type="title"/>
          </p:nvPr>
        </p:nvSpPr>
        <p:spPr>
          <a:xfrm>
            <a:off x="2822643" y="646045"/>
            <a:ext cx="6546711" cy="791816"/>
          </a:xfrm>
        </p:spPr>
        <p:style>
          <a:lnRef idx="1">
            <a:schemeClr val="accent2"/>
          </a:lnRef>
          <a:fillRef idx="3">
            <a:schemeClr val="accent2"/>
          </a:fillRef>
          <a:effectRef idx="2">
            <a:schemeClr val="accent2"/>
          </a:effectRef>
          <a:fontRef idx="minor">
            <a:schemeClr val="lt1"/>
          </a:fontRef>
        </p:style>
        <p:txBody>
          <a:bodyPr/>
          <a:lstStyle/>
          <a:p>
            <a:r>
              <a:rPr lang="id-ID" dirty="0"/>
              <a:t>KELEMAHAN</a:t>
            </a:r>
          </a:p>
        </p:txBody>
      </p:sp>
      <p:sp>
        <p:nvSpPr>
          <p:cNvPr id="3" name="Content Placeholder 2">
            <a:extLst>
              <a:ext uri="{FF2B5EF4-FFF2-40B4-BE49-F238E27FC236}">
                <a16:creationId xmlns:a16="http://schemas.microsoft.com/office/drawing/2014/main" id="{EC0C1E56-01F9-73AB-7541-EC1D27989F5B}"/>
              </a:ext>
            </a:extLst>
          </p:cNvPr>
          <p:cNvSpPr>
            <a:spLocks noGrp="1"/>
          </p:cNvSpPr>
          <p:nvPr>
            <p:ph idx="1"/>
          </p:nvPr>
        </p:nvSpPr>
        <p:spPr>
          <a:xfrm>
            <a:off x="2411895" y="2295938"/>
            <a:ext cx="7368209" cy="3124201"/>
          </a:xfrm>
        </p:spPr>
        <p:txBody>
          <a:bodyPr>
            <a:normAutofit fontScale="92500" lnSpcReduction="10000"/>
          </a:bodyPr>
          <a:lstStyle/>
          <a:p>
            <a:r>
              <a:rPr lang="id-ID" dirty="0"/>
              <a:t>Apa yang dapat dikembangkan?</a:t>
            </a:r>
          </a:p>
          <a:p>
            <a:r>
              <a:rPr lang="id-ID" dirty="0"/>
              <a:t>Apa yang erlangsung kurang optimal dibandingkan dengan keinginan?</a:t>
            </a:r>
          </a:p>
          <a:p>
            <a:r>
              <a:rPr lang="id-ID" dirty="0"/>
              <a:t>Kompetisi apa yang berlangsung dengan baik ?</a:t>
            </a:r>
          </a:p>
          <a:p>
            <a:r>
              <a:rPr lang="id-ID" dirty="0"/>
              <a:t>Apa yang dapat perbaiki?</a:t>
            </a:r>
          </a:p>
          <a:p>
            <a:r>
              <a:rPr lang="id-ID" dirty="0"/>
              <a:t>Apa yang telah dilakukan secara tidak baik ?</a:t>
            </a:r>
          </a:p>
          <a:p>
            <a:r>
              <a:rPr lang="id-ID" dirty="0"/>
              <a:t>Hal apa yang harus dihindari ?</a:t>
            </a:r>
          </a:p>
        </p:txBody>
      </p:sp>
    </p:spTree>
    <p:extLst>
      <p:ext uri="{BB962C8B-B14F-4D97-AF65-F5344CB8AC3E}">
        <p14:creationId xmlns:p14="http://schemas.microsoft.com/office/powerpoint/2010/main" val="41380485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B4F19B-4230-BDAB-D0E1-4A624674D991}"/>
              </a:ext>
            </a:extLst>
          </p:cNvPr>
          <p:cNvSpPr>
            <a:spLocks noGrp="1"/>
          </p:cNvSpPr>
          <p:nvPr>
            <p:ph type="title"/>
          </p:nvPr>
        </p:nvSpPr>
        <p:spPr>
          <a:xfrm>
            <a:off x="4068449" y="699052"/>
            <a:ext cx="4850433" cy="944217"/>
          </a:xfrm>
        </p:spPr>
        <p:style>
          <a:lnRef idx="2">
            <a:schemeClr val="accent4">
              <a:shade val="50000"/>
            </a:schemeClr>
          </a:lnRef>
          <a:fillRef idx="1">
            <a:schemeClr val="accent4"/>
          </a:fillRef>
          <a:effectRef idx="0">
            <a:schemeClr val="accent4"/>
          </a:effectRef>
          <a:fontRef idx="minor">
            <a:schemeClr val="lt1"/>
          </a:fontRef>
        </p:style>
        <p:txBody>
          <a:bodyPr/>
          <a:lstStyle/>
          <a:p>
            <a:r>
              <a:rPr lang="id-ID" dirty="0"/>
              <a:t>PELUANG</a:t>
            </a:r>
          </a:p>
        </p:txBody>
      </p:sp>
      <p:sp>
        <p:nvSpPr>
          <p:cNvPr id="3" name="Content Placeholder 2">
            <a:extLst>
              <a:ext uri="{FF2B5EF4-FFF2-40B4-BE49-F238E27FC236}">
                <a16:creationId xmlns:a16="http://schemas.microsoft.com/office/drawing/2014/main" id="{A9098DE5-3B24-7BE1-7834-EB89552F9F30}"/>
              </a:ext>
            </a:extLst>
          </p:cNvPr>
          <p:cNvSpPr>
            <a:spLocks noGrp="1"/>
          </p:cNvSpPr>
          <p:nvPr>
            <p:ph idx="1"/>
          </p:nvPr>
        </p:nvSpPr>
        <p:spPr>
          <a:xfrm>
            <a:off x="1656588" y="2044147"/>
            <a:ext cx="10018713" cy="3124201"/>
          </a:xfrm>
        </p:spPr>
        <p:txBody>
          <a:bodyPr>
            <a:normAutofit fontScale="85000" lnSpcReduction="20000"/>
          </a:bodyPr>
          <a:lstStyle/>
          <a:p>
            <a:r>
              <a:rPr lang="id-ID" dirty="0"/>
              <a:t>Jika tidak ada hambatan, apa yang akan dilakukan</a:t>
            </a:r>
          </a:p>
          <a:p>
            <a:r>
              <a:rPr lang="id-ID" dirty="0"/>
              <a:t>Apayang mungkin dilakukan</a:t>
            </a:r>
          </a:p>
          <a:p>
            <a:r>
              <a:rPr lang="id-ID" dirty="0"/>
              <a:t>Di mana posisi yang diinginkan dalam lima tahun ke depan</a:t>
            </a:r>
          </a:p>
          <a:p>
            <a:r>
              <a:rPr lang="id-ID" dirty="0"/>
              <a:t>Dengan siapa ingin bekerja</a:t>
            </a:r>
          </a:p>
          <a:p>
            <a:r>
              <a:rPr lang="id-ID" dirty="0"/>
              <a:t>Sampai di mana teknologi baru dapat mengubah pratek?</a:t>
            </a:r>
          </a:p>
          <a:p>
            <a:r>
              <a:rPr lang="id-ID" dirty="0"/>
              <a:t>Perubahan finansial / pemerintah /legislatif dapat mengutungkandi masa depan?</a:t>
            </a:r>
          </a:p>
          <a:p>
            <a:r>
              <a:rPr lang="id-ID" dirty="0"/>
              <a:t>Apa yang akan terjadi dalam beberapa tahun yang akan datang</a:t>
            </a:r>
          </a:p>
          <a:p>
            <a:r>
              <a:rPr lang="id-ID" dirty="0"/>
              <a:t>Apa yang dapat menjadi solusi ‘win-win’’?</a:t>
            </a:r>
          </a:p>
        </p:txBody>
      </p:sp>
    </p:spTree>
    <p:extLst>
      <p:ext uri="{BB962C8B-B14F-4D97-AF65-F5344CB8AC3E}">
        <p14:creationId xmlns:p14="http://schemas.microsoft.com/office/powerpoint/2010/main" val="26235181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05604-C8E5-5881-52D8-DB4FB3C4A809}"/>
              </a:ext>
            </a:extLst>
          </p:cNvPr>
          <p:cNvSpPr>
            <a:spLocks noGrp="1"/>
          </p:cNvSpPr>
          <p:nvPr>
            <p:ph type="title"/>
          </p:nvPr>
        </p:nvSpPr>
        <p:spPr>
          <a:xfrm>
            <a:off x="1484311" y="685800"/>
            <a:ext cx="10018713" cy="1076739"/>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id-ID" dirty="0"/>
              <a:t>SARAN UNTUK MELAKUKAN ANALISIS SWOT</a:t>
            </a:r>
            <a:br>
              <a:rPr lang="id-ID" dirty="0"/>
            </a:br>
            <a:r>
              <a:rPr lang="id-ID" dirty="0"/>
              <a:t>Lanjutan </a:t>
            </a:r>
          </a:p>
        </p:txBody>
      </p:sp>
      <p:sp>
        <p:nvSpPr>
          <p:cNvPr id="3" name="Content Placeholder 2">
            <a:extLst>
              <a:ext uri="{FF2B5EF4-FFF2-40B4-BE49-F238E27FC236}">
                <a16:creationId xmlns:a16="http://schemas.microsoft.com/office/drawing/2014/main" id="{E26B286C-CEC0-9399-B8CE-25100AAD518F}"/>
              </a:ext>
            </a:extLst>
          </p:cNvPr>
          <p:cNvSpPr>
            <a:spLocks noGrp="1"/>
          </p:cNvSpPr>
          <p:nvPr>
            <p:ph idx="1"/>
          </p:nvPr>
        </p:nvSpPr>
        <p:spPr>
          <a:xfrm>
            <a:off x="1709598" y="1971261"/>
            <a:ext cx="9011412" cy="3124201"/>
          </a:xfrm>
        </p:spPr>
        <p:txBody>
          <a:bodyPr/>
          <a:lstStyle/>
          <a:p>
            <a:pPr algn="just"/>
            <a:r>
              <a:rPr lang="id-ID" dirty="0"/>
              <a:t>Langkah 4 : Rumusan strategi yang direkomendasikn untuk menangani kelemahandan ancaman, termasuk pemecahan masalah, perbaikan, dan penegmbangan lebih lanjut</a:t>
            </a:r>
          </a:p>
          <a:p>
            <a:pPr algn="just"/>
            <a:r>
              <a:rPr lang="id-ID" dirty="0"/>
              <a:t>Langkah 5 : tentukan prioritas penanganan kelemahan dan ancaman, dan susunlah rencana tindak untuk melaksanakan program penanganan.</a:t>
            </a:r>
          </a:p>
        </p:txBody>
      </p:sp>
    </p:spTree>
    <p:extLst>
      <p:ext uri="{BB962C8B-B14F-4D97-AF65-F5344CB8AC3E}">
        <p14:creationId xmlns:p14="http://schemas.microsoft.com/office/powerpoint/2010/main" val="18276995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2ECB6-64EB-706B-C160-A41FDBD14A19}"/>
              </a:ext>
            </a:extLst>
          </p:cNvPr>
          <p:cNvSpPr>
            <a:spLocks noGrp="1"/>
          </p:cNvSpPr>
          <p:nvPr>
            <p:ph type="title"/>
          </p:nvPr>
        </p:nvSpPr>
        <p:spPr>
          <a:xfrm>
            <a:off x="3314700" y="409575"/>
            <a:ext cx="6645274" cy="612913"/>
          </a:xfrm>
        </p:spPr>
        <p:style>
          <a:lnRef idx="1">
            <a:schemeClr val="accent5"/>
          </a:lnRef>
          <a:fillRef idx="2">
            <a:schemeClr val="accent5"/>
          </a:fillRef>
          <a:effectRef idx="1">
            <a:schemeClr val="accent5"/>
          </a:effectRef>
          <a:fontRef idx="minor">
            <a:schemeClr val="dk1"/>
          </a:fontRef>
        </p:style>
        <p:txBody>
          <a:bodyPr>
            <a:normAutofit fontScale="90000"/>
          </a:bodyPr>
          <a:lstStyle/>
          <a:p>
            <a:r>
              <a:rPr lang="id-ID" dirty="0"/>
              <a:t>LINGKUNGAN INTERNAL SWOT</a:t>
            </a:r>
          </a:p>
        </p:txBody>
      </p:sp>
      <p:sp>
        <p:nvSpPr>
          <p:cNvPr id="3" name="Content Placeholder 2">
            <a:extLst>
              <a:ext uri="{FF2B5EF4-FFF2-40B4-BE49-F238E27FC236}">
                <a16:creationId xmlns:a16="http://schemas.microsoft.com/office/drawing/2014/main" id="{93F92D3B-D938-AE37-DF0E-9C75696CE7D0}"/>
              </a:ext>
            </a:extLst>
          </p:cNvPr>
          <p:cNvSpPr>
            <a:spLocks noGrp="1"/>
          </p:cNvSpPr>
          <p:nvPr>
            <p:ph idx="1"/>
          </p:nvPr>
        </p:nvSpPr>
        <p:spPr>
          <a:xfrm>
            <a:off x="2027583" y="1485900"/>
            <a:ext cx="8825947" cy="4053509"/>
          </a:xfrm>
        </p:spPr>
        <p:txBody>
          <a:bodyPr>
            <a:noAutofit/>
          </a:bodyPr>
          <a:lstStyle/>
          <a:p>
            <a:pPr marL="457200" indent="-457200" algn="just">
              <a:buAutoNum type="arabicPeriod"/>
            </a:pPr>
            <a:r>
              <a:rPr lang="id-ID" sz="2200" b="1" dirty="0"/>
              <a:t>S = Strenghts (Kekuatan</a:t>
            </a:r>
            <a:r>
              <a:rPr lang="id-ID" sz="2200" dirty="0"/>
              <a:t>) adalah ‘kekuatan-kekuatan’ yang dimiliki Program studi/Fakultas/Jurusan/ Sekolah Tinggi/ Akademi yang dapat didaya-gunakan agar program studi dapat tumbuh dan berkembang serta unggul bersaing. Semakin mampu mengkualifikasi ‘kekuatan’ yang ada  = semakin hebat analisis ED-nya.</a:t>
            </a:r>
          </a:p>
          <a:p>
            <a:pPr marL="457200" indent="-457200" algn="just">
              <a:buAutoNum type="arabicPeriod"/>
            </a:pPr>
            <a:r>
              <a:rPr lang="id-ID" sz="2200" b="1" dirty="0"/>
              <a:t>W = Weaknuesses (Kelemahan) </a:t>
            </a:r>
            <a:r>
              <a:rPr lang="id-ID" sz="2200" dirty="0"/>
              <a:t>adalah ‘kelemahan-kelemahan’yang dimiliki Program studi/Fakultas/Jurusan/ Sekolah Tinggi/ Akademi yang menjadikan sukar /tidak dapat  tumbuh atau berkembang  dan tidak mampu bersaing.Semakin mampu mengkuantifikasi kelemahan yang ada = semakin hebat analisa ED-nya</a:t>
            </a:r>
            <a:r>
              <a:rPr lang="id-ID" sz="1700" dirty="0"/>
              <a:t>.</a:t>
            </a:r>
          </a:p>
        </p:txBody>
      </p:sp>
    </p:spTree>
    <p:extLst>
      <p:ext uri="{BB962C8B-B14F-4D97-AF65-F5344CB8AC3E}">
        <p14:creationId xmlns:p14="http://schemas.microsoft.com/office/powerpoint/2010/main" val="27434485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194BD-8197-39A5-D7EA-90E24BCFE630}"/>
              </a:ext>
            </a:extLst>
          </p:cNvPr>
          <p:cNvSpPr>
            <a:spLocks noGrp="1"/>
          </p:cNvSpPr>
          <p:nvPr>
            <p:ph type="title"/>
          </p:nvPr>
        </p:nvSpPr>
        <p:spPr>
          <a:xfrm>
            <a:off x="2726391" y="834060"/>
            <a:ext cx="7559674" cy="600074"/>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id-ID" sz="3600" dirty="0"/>
              <a:t>LINGKUNGAN EKSTERNAL SWOT</a:t>
            </a:r>
          </a:p>
        </p:txBody>
      </p:sp>
      <p:sp>
        <p:nvSpPr>
          <p:cNvPr id="3" name="Content Placeholder 2">
            <a:extLst>
              <a:ext uri="{FF2B5EF4-FFF2-40B4-BE49-F238E27FC236}">
                <a16:creationId xmlns:a16="http://schemas.microsoft.com/office/drawing/2014/main" id="{8ECBFA65-4D85-C3B7-0B9D-5C5647066074}"/>
              </a:ext>
            </a:extLst>
          </p:cNvPr>
          <p:cNvSpPr>
            <a:spLocks noGrp="1"/>
          </p:cNvSpPr>
          <p:nvPr>
            <p:ph idx="1"/>
          </p:nvPr>
        </p:nvSpPr>
        <p:spPr>
          <a:xfrm>
            <a:off x="2297248" y="1866899"/>
            <a:ext cx="8774115" cy="3124201"/>
          </a:xfrm>
        </p:spPr>
        <p:txBody>
          <a:bodyPr>
            <a:normAutofit fontScale="92500" lnSpcReduction="10000"/>
          </a:bodyPr>
          <a:lstStyle/>
          <a:p>
            <a:pPr algn="just"/>
            <a:r>
              <a:rPr lang="id-ID" dirty="0">
                <a:solidFill>
                  <a:srgbClr val="00B0F0"/>
                </a:solidFill>
              </a:rPr>
              <a:t>O = Opportunity (Peluang) </a:t>
            </a:r>
            <a:r>
              <a:rPr lang="id-ID" dirty="0"/>
              <a:t>adalah sebanyak mungkin ‘ PELUANG’ yang dapat diraih dan didayagunakan agar program studi dapat tumbuh atau berkembang dan mampu mengalahkan pesaing-pesaingnya. Semakin mampu mengkuantifikasi ‘PELUANG’ yang ada akan semakin hebat analisa ED-nya</a:t>
            </a:r>
          </a:p>
          <a:p>
            <a:pPr algn="just"/>
            <a:r>
              <a:rPr lang="id-ID" dirty="0">
                <a:solidFill>
                  <a:srgbClr val="92D050"/>
                </a:solidFill>
              </a:rPr>
              <a:t>T= Threats (Ancaman) </a:t>
            </a:r>
            <a:r>
              <a:rPr lang="id-ID" dirty="0"/>
              <a:t>Adalah ancaman-ancaman terhadap keberlangsungan dalam persaingan yang jika tidak memahami nya dan menyadarinya untuk segerah diatasi, maka kehidupan, kemampuan tumbuh,kemapuan bersaing sebagai organisasi bisa hancur.</a:t>
            </a:r>
          </a:p>
        </p:txBody>
      </p:sp>
    </p:spTree>
    <p:extLst>
      <p:ext uri="{BB962C8B-B14F-4D97-AF65-F5344CB8AC3E}">
        <p14:creationId xmlns:p14="http://schemas.microsoft.com/office/powerpoint/2010/main" val="25490606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86D04D5-EF40-A2EF-BFEA-9E55042C3806}"/>
              </a:ext>
            </a:extLst>
          </p:cNvPr>
          <p:cNvSpPr/>
          <p:nvPr/>
        </p:nvSpPr>
        <p:spPr>
          <a:xfrm>
            <a:off x="3609740" y="2278222"/>
            <a:ext cx="4733988" cy="923330"/>
          </a:xfrm>
          <a:prstGeom prst="rect">
            <a:avLst/>
          </a:prstGeom>
          <a:noFill/>
        </p:spPr>
        <p:txBody>
          <a:bodyPr wrap="none" lIns="91440" tIns="45720" rIns="91440" bIns="45720">
            <a:spAutoFit/>
          </a:bodyPr>
          <a:lstStyle/>
          <a:p>
            <a:pPr algn="ctr"/>
            <a:r>
              <a:rPr lang="id-ID" sz="54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TERIMA KASIH</a:t>
            </a:r>
            <a:endPar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25550206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E55F1-F847-3AE0-C6D0-1C302145EFB2}"/>
              </a:ext>
            </a:extLst>
          </p:cNvPr>
          <p:cNvSpPr>
            <a:spLocks noGrp="1"/>
          </p:cNvSpPr>
          <p:nvPr>
            <p:ph type="title"/>
          </p:nvPr>
        </p:nvSpPr>
        <p:spPr>
          <a:xfrm>
            <a:off x="1484311" y="685801"/>
            <a:ext cx="10018713" cy="1169504"/>
          </a:xfrm>
        </p:spPr>
        <p:txBody>
          <a:bodyPr/>
          <a:lstStyle/>
          <a:p>
            <a:r>
              <a:rPr lang="id-ID" dirty="0"/>
              <a:t>ANALSIS SWOT</a:t>
            </a:r>
          </a:p>
        </p:txBody>
      </p:sp>
      <p:sp>
        <p:nvSpPr>
          <p:cNvPr id="3" name="Content Placeholder 2">
            <a:extLst>
              <a:ext uri="{FF2B5EF4-FFF2-40B4-BE49-F238E27FC236}">
                <a16:creationId xmlns:a16="http://schemas.microsoft.com/office/drawing/2014/main" id="{9CBD4BA8-1EEE-2BCF-B8F7-241E1BF706CF}"/>
              </a:ext>
            </a:extLst>
          </p:cNvPr>
          <p:cNvSpPr>
            <a:spLocks noGrp="1"/>
          </p:cNvSpPr>
          <p:nvPr>
            <p:ph idx="1"/>
          </p:nvPr>
        </p:nvSpPr>
        <p:spPr>
          <a:xfrm>
            <a:off x="2146988" y="1855305"/>
            <a:ext cx="8560838" cy="3124201"/>
          </a:xfrm>
        </p:spPr>
        <p:txBody>
          <a:bodyPr>
            <a:normAutofit fontScale="92500" lnSpcReduction="10000"/>
          </a:bodyPr>
          <a:lstStyle/>
          <a:p>
            <a:pPr algn="just"/>
            <a:r>
              <a:rPr lang="id-ID" dirty="0"/>
              <a:t>Analsis SWOT adalah identifikasi berbagai faktor secara sistematis untuk merumuskan strategi, berdasarkan logika yang dapat memaksimalkan kekuatan (Strenghs) dan peluang (Opportunities), secara bersamaan dapat meminimalkan kelemahan (Weaknesess) dan ancaman (Threats), jadi Analisis SWOT membandingkan antara faktor eksternal Peluang dan Ancaman dengan Kekuatan dan Kelemahan .</a:t>
            </a:r>
          </a:p>
          <a:p>
            <a:pPr algn="just"/>
            <a:r>
              <a:rPr lang="id-ID" dirty="0"/>
              <a:t>Analisis metode analisis perencanaan strategis yang digunakan untuk memonitor dan mengevaluasi lingkungan perusahaan baik lingkungan eksternal dan internal untuk tujuan bisnis tertentu</a:t>
            </a:r>
          </a:p>
        </p:txBody>
      </p:sp>
    </p:spTree>
    <p:extLst>
      <p:ext uri="{BB962C8B-B14F-4D97-AF65-F5344CB8AC3E}">
        <p14:creationId xmlns:p14="http://schemas.microsoft.com/office/powerpoint/2010/main" val="41554932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C5A701-BD66-5B4C-C281-604E9689B343}"/>
              </a:ext>
            </a:extLst>
          </p:cNvPr>
          <p:cNvSpPr>
            <a:spLocks noGrp="1"/>
          </p:cNvSpPr>
          <p:nvPr>
            <p:ph type="title"/>
          </p:nvPr>
        </p:nvSpPr>
        <p:spPr>
          <a:xfrm>
            <a:off x="3154016" y="415790"/>
            <a:ext cx="6659319" cy="1250673"/>
          </a:xfrm>
        </p:spPr>
        <p:style>
          <a:lnRef idx="1">
            <a:schemeClr val="accent4"/>
          </a:lnRef>
          <a:fillRef idx="2">
            <a:schemeClr val="accent4"/>
          </a:fillRef>
          <a:effectRef idx="1">
            <a:schemeClr val="accent4"/>
          </a:effectRef>
          <a:fontRef idx="minor">
            <a:schemeClr val="dk1"/>
          </a:fontRef>
        </p:style>
        <p:txBody>
          <a:bodyPr>
            <a:normAutofit/>
          </a:bodyPr>
          <a:lstStyle/>
          <a:p>
            <a:r>
              <a:rPr lang="id-ID" dirty="0"/>
              <a:t>SWOT MATRIX</a:t>
            </a:r>
            <a:br>
              <a:rPr lang="id-ID" dirty="0"/>
            </a:br>
            <a:r>
              <a:rPr lang="id-ID" sz="2700" dirty="0"/>
              <a:t>EMPAT STRATEGI ANALISI SWOT</a:t>
            </a:r>
          </a:p>
        </p:txBody>
      </p:sp>
      <p:sp>
        <p:nvSpPr>
          <p:cNvPr id="3" name="Content Placeholder 2">
            <a:extLst>
              <a:ext uri="{FF2B5EF4-FFF2-40B4-BE49-F238E27FC236}">
                <a16:creationId xmlns:a16="http://schemas.microsoft.com/office/drawing/2014/main" id="{1403E1F9-F867-4439-F2E1-FC42292049DF}"/>
              </a:ext>
            </a:extLst>
          </p:cNvPr>
          <p:cNvSpPr>
            <a:spLocks noGrp="1"/>
          </p:cNvSpPr>
          <p:nvPr>
            <p:ph idx="1"/>
          </p:nvPr>
        </p:nvSpPr>
        <p:spPr>
          <a:xfrm>
            <a:off x="2186608" y="1974575"/>
            <a:ext cx="8083963" cy="4197624"/>
          </a:xfrm>
        </p:spPr>
        <p:txBody>
          <a:bodyPr/>
          <a:lstStyle/>
          <a:p>
            <a:endParaRPr lang="id-ID" dirty="0"/>
          </a:p>
        </p:txBody>
      </p:sp>
      <p:sp>
        <p:nvSpPr>
          <p:cNvPr id="4" name="Rectangle 3">
            <a:extLst>
              <a:ext uri="{FF2B5EF4-FFF2-40B4-BE49-F238E27FC236}">
                <a16:creationId xmlns:a16="http://schemas.microsoft.com/office/drawing/2014/main" id="{53AB23E0-108E-EA60-4646-795F970BC0EF}"/>
              </a:ext>
            </a:extLst>
          </p:cNvPr>
          <p:cNvSpPr/>
          <p:nvPr/>
        </p:nvSpPr>
        <p:spPr>
          <a:xfrm>
            <a:off x="3611252" y="2282687"/>
            <a:ext cx="2133600" cy="157700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id-ID" dirty="0"/>
              <a:t>STRENGTH</a:t>
            </a:r>
          </a:p>
          <a:p>
            <a:pPr algn="ctr"/>
            <a:r>
              <a:rPr lang="id-ID" dirty="0"/>
              <a:t>OPPURTUNITY</a:t>
            </a:r>
          </a:p>
          <a:p>
            <a:pPr algn="ctr"/>
            <a:r>
              <a:rPr lang="id-ID" dirty="0"/>
              <a:t>(SO)</a:t>
            </a:r>
          </a:p>
        </p:txBody>
      </p:sp>
      <p:sp>
        <p:nvSpPr>
          <p:cNvPr id="6" name="Rectangle 5">
            <a:extLst>
              <a:ext uri="{FF2B5EF4-FFF2-40B4-BE49-F238E27FC236}">
                <a16:creationId xmlns:a16="http://schemas.microsoft.com/office/drawing/2014/main" id="{AC2CFB9F-12F3-D303-3198-2B4F6179114B}"/>
              </a:ext>
            </a:extLst>
          </p:cNvPr>
          <p:cNvSpPr/>
          <p:nvPr/>
        </p:nvSpPr>
        <p:spPr>
          <a:xfrm>
            <a:off x="6049889" y="4167807"/>
            <a:ext cx="2133600" cy="157700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id-ID" dirty="0"/>
              <a:t>WEAKNESS</a:t>
            </a:r>
          </a:p>
          <a:p>
            <a:pPr algn="ctr"/>
            <a:r>
              <a:rPr lang="id-ID" dirty="0"/>
              <a:t>THREAT</a:t>
            </a:r>
          </a:p>
          <a:p>
            <a:pPr algn="ctr"/>
            <a:r>
              <a:rPr lang="id-ID" dirty="0"/>
              <a:t>(WT)</a:t>
            </a:r>
          </a:p>
        </p:txBody>
      </p:sp>
      <p:sp>
        <p:nvSpPr>
          <p:cNvPr id="8" name="Rectangle 7">
            <a:extLst>
              <a:ext uri="{FF2B5EF4-FFF2-40B4-BE49-F238E27FC236}">
                <a16:creationId xmlns:a16="http://schemas.microsoft.com/office/drawing/2014/main" id="{D6803AB0-FAD7-83C2-7AA2-3502AD1043DF}"/>
              </a:ext>
            </a:extLst>
          </p:cNvPr>
          <p:cNvSpPr/>
          <p:nvPr/>
        </p:nvSpPr>
        <p:spPr>
          <a:xfrm>
            <a:off x="3611252" y="4167807"/>
            <a:ext cx="2133600" cy="1577008"/>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id-ID" dirty="0"/>
              <a:t>STRENGTH</a:t>
            </a:r>
          </a:p>
          <a:p>
            <a:pPr algn="ctr"/>
            <a:r>
              <a:rPr lang="id-ID" dirty="0"/>
              <a:t>THREAT</a:t>
            </a:r>
          </a:p>
          <a:p>
            <a:pPr algn="ctr"/>
            <a:r>
              <a:rPr lang="id-ID" dirty="0"/>
              <a:t>(ST)</a:t>
            </a:r>
          </a:p>
        </p:txBody>
      </p:sp>
      <p:sp>
        <p:nvSpPr>
          <p:cNvPr id="10" name="Rectangle 9">
            <a:extLst>
              <a:ext uri="{FF2B5EF4-FFF2-40B4-BE49-F238E27FC236}">
                <a16:creationId xmlns:a16="http://schemas.microsoft.com/office/drawing/2014/main" id="{237E90AD-D89D-EB3E-9EFF-BA99E053FE46}"/>
              </a:ext>
            </a:extLst>
          </p:cNvPr>
          <p:cNvSpPr/>
          <p:nvPr/>
        </p:nvSpPr>
        <p:spPr>
          <a:xfrm>
            <a:off x="6056481" y="2282687"/>
            <a:ext cx="2133600" cy="1577008"/>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id-ID" dirty="0"/>
              <a:t>WEAKNESS</a:t>
            </a:r>
          </a:p>
          <a:p>
            <a:pPr algn="ctr"/>
            <a:r>
              <a:rPr lang="id-ID" dirty="0"/>
              <a:t>OPPURTUNITY</a:t>
            </a:r>
          </a:p>
          <a:p>
            <a:pPr algn="ctr"/>
            <a:r>
              <a:rPr lang="id-ID" dirty="0"/>
              <a:t>(WO)</a:t>
            </a:r>
          </a:p>
        </p:txBody>
      </p:sp>
    </p:spTree>
    <p:extLst>
      <p:ext uri="{BB962C8B-B14F-4D97-AF65-F5344CB8AC3E}">
        <p14:creationId xmlns:p14="http://schemas.microsoft.com/office/powerpoint/2010/main" val="22792671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44F0B-D982-E2EA-190B-CE12AB108E06}"/>
              </a:ext>
            </a:extLst>
          </p:cNvPr>
          <p:cNvSpPr>
            <a:spLocks noGrp="1"/>
          </p:cNvSpPr>
          <p:nvPr>
            <p:ph type="title"/>
          </p:nvPr>
        </p:nvSpPr>
        <p:spPr/>
        <p:txBody>
          <a:bodyPr/>
          <a:lstStyle/>
          <a:p>
            <a:r>
              <a:rPr lang="id-ID" dirty="0"/>
              <a:t>SWOT MATRIX</a:t>
            </a:r>
          </a:p>
        </p:txBody>
      </p:sp>
      <p:graphicFrame>
        <p:nvGraphicFramePr>
          <p:cNvPr id="5" name="Table 5">
            <a:extLst>
              <a:ext uri="{FF2B5EF4-FFF2-40B4-BE49-F238E27FC236}">
                <a16:creationId xmlns:a16="http://schemas.microsoft.com/office/drawing/2014/main" id="{047D788E-52AC-B5FD-6E23-15120153BC56}"/>
              </a:ext>
            </a:extLst>
          </p:cNvPr>
          <p:cNvGraphicFramePr>
            <a:graphicFrameLocks noGrp="1"/>
          </p:cNvGraphicFramePr>
          <p:nvPr>
            <p:ph idx="1"/>
            <p:extLst>
              <p:ext uri="{D42A27DB-BD31-4B8C-83A1-F6EECF244321}">
                <p14:modId xmlns:p14="http://schemas.microsoft.com/office/powerpoint/2010/main" val="2662705092"/>
              </p:ext>
            </p:extLst>
          </p:nvPr>
        </p:nvGraphicFramePr>
        <p:xfrm>
          <a:off x="1881808" y="2218081"/>
          <a:ext cx="8825881" cy="3487906"/>
        </p:xfrm>
        <a:graphic>
          <a:graphicData uri="http://schemas.openxmlformats.org/drawingml/2006/table">
            <a:tbl>
              <a:tblPr firstRow="1" bandRow="1">
                <a:tableStyleId>{5C22544A-7EE6-4342-B048-85BDC9FD1C3A}</a:tableStyleId>
              </a:tblPr>
              <a:tblGrid>
                <a:gridCol w="2334812">
                  <a:extLst>
                    <a:ext uri="{9D8B030D-6E8A-4147-A177-3AD203B41FA5}">
                      <a16:colId xmlns:a16="http://schemas.microsoft.com/office/drawing/2014/main" val="2666797224"/>
                    </a:ext>
                  </a:extLst>
                </a:gridCol>
                <a:gridCol w="3140405">
                  <a:extLst>
                    <a:ext uri="{9D8B030D-6E8A-4147-A177-3AD203B41FA5}">
                      <a16:colId xmlns:a16="http://schemas.microsoft.com/office/drawing/2014/main" val="475195773"/>
                    </a:ext>
                  </a:extLst>
                </a:gridCol>
                <a:gridCol w="3350664">
                  <a:extLst>
                    <a:ext uri="{9D8B030D-6E8A-4147-A177-3AD203B41FA5}">
                      <a16:colId xmlns:a16="http://schemas.microsoft.com/office/drawing/2014/main" val="1865125214"/>
                    </a:ext>
                  </a:extLst>
                </a:gridCol>
              </a:tblGrid>
              <a:tr h="567385">
                <a:tc>
                  <a:txBody>
                    <a:bodyPr/>
                    <a:lstStyle/>
                    <a:p>
                      <a:endParaRPr lang="id-ID" dirty="0"/>
                    </a:p>
                  </a:txBody>
                  <a:tcPr/>
                </a:tc>
                <a:tc>
                  <a:txBody>
                    <a:bodyPr/>
                    <a:lstStyle/>
                    <a:p>
                      <a:r>
                        <a:rPr lang="id-ID" dirty="0"/>
                        <a:t>STRENGTH - S</a:t>
                      </a:r>
                    </a:p>
                  </a:txBody>
                  <a:tcPr/>
                </a:tc>
                <a:tc>
                  <a:txBody>
                    <a:bodyPr/>
                    <a:lstStyle/>
                    <a:p>
                      <a:r>
                        <a:rPr lang="id-ID" dirty="0"/>
                        <a:t>WEAKNESS - W</a:t>
                      </a:r>
                    </a:p>
                  </a:txBody>
                  <a:tcPr/>
                </a:tc>
                <a:extLst>
                  <a:ext uri="{0D108BD9-81ED-4DB2-BD59-A6C34878D82A}">
                    <a16:rowId xmlns:a16="http://schemas.microsoft.com/office/drawing/2014/main" val="4261463426"/>
                  </a:ext>
                </a:extLst>
              </a:tr>
              <a:tr h="1521491">
                <a:tc>
                  <a:txBody>
                    <a:bodyPr/>
                    <a:lstStyle/>
                    <a:p>
                      <a:r>
                        <a:rPr lang="id-ID" dirty="0"/>
                        <a:t>Opportunity –O</a:t>
                      </a:r>
                    </a:p>
                  </a:txBody>
                  <a:tcPr/>
                </a:tc>
                <a:tc>
                  <a:txBody>
                    <a:bodyPr/>
                    <a:lstStyle/>
                    <a:p>
                      <a:pPr algn="just"/>
                      <a:r>
                        <a:rPr lang="id-ID" b="1" dirty="0"/>
                        <a:t>SO Strategies</a:t>
                      </a:r>
                    </a:p>
                    <a:p>
                      <a:pPr algn="just"/>
                      <a:r>
                        <a:rPr lang="id-ID" dirty="0"/>
                        <a:t>Gunakan kekuatan internal untuk memanfaatkan peluang eksternal</a:t>
                      </a:r>
                    </a:p>
                  </a:txBody>
                  <a:tcPr/>
                </a:tc>
                <a:tc>
                  <a:txBody>
                    <a:bodyPr/>
                    <a:lstStyle/>
                    <a:p>
                      <a:pPr algn="just"/>
                      <a:r>
                        <a:rPr lang="id-ID" b="1" dirty="0"/>
                        <a:t>WO Strategies</a:t>
                      </a:r>
                    </a:p>
                    <a:p>
                      <a:pPr algn="just"/>
                      <a:r>
                        <a:rPr lang="id-ID" dirty="0"/>
                        <a:t>Mengatasi kelemahan Internal dengan memanfaatkan peluang eksternal</a:t>
                      </a:r>
                    </a:p>
                  </a:txBody>
                  <a:tcPr/>
                </a:tc>
                <a:extLst>
                  <a:ext uri="{0D108BD9-81ED-4DB2-BD59-A6C34878D82A}">
                    <a16:rowId xmlns:a16="http://schemas.microsoft.com/office/drawing/2014/main" val="863404830"/>
                  </a:ext>
                </a:extLst>
              </a:tr>
              <a:tr h="139903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id-ID" dirty="0"/>
                        <a:t>THREAT - T</a:t>
                      </a:r>
                    </a:p>
                    <a:p>
                      <a:endParaRPr lang="id-ID" dirty="0"/>
                    </a:p>
                  </a:txBody>
                  <a:tcPr/>
                </a:tc>
                <a:tc>
                  <a:txBody>
                    <a:bodyPr/>
                    <a:lstStyle/>
                    <a:p>
                      <a:pPr algn="just"/>
                      <a:r>
                        <a:rPr lang="id-ID" b="1" dirty="0"/>
                        <a:t>ST Strategies</a:t>
                      </a:r>
                    </a:p>
                    <a:p>
                      <a:pPr algn="just"/>
                      <a:r>
                        <a:rPr lang="id-ID" dirty="0"/>
                        <a:t>Gunakan kekuatan untuk menghindari ancaman</a:t>
                      </a:r>
                    </a:p>
                  </a:txBody>
                  <a:tcPr/>
                </a:tc>
                <a:tc>
                  <a:txBody>
                    <a:bodyPr/>
                    <a:lstStyle/>
                    <a:p>
                      <a:pPr algn="just"/>
                      <a:r>
                        <a:rPr lang="id-ID" b="1" dirty="0"/>
                        <a:t>WT Strategies</a:t>
                      </a:r>
                    </a:p>
                    <a:p>
                      <a:pPr algn="just"/>
                      <a:r>
                        <a:rPr lang="id-ID" dirty="0"/>
                        <a:t>Meminimalkan kelemahan dan menghindarkan ancaman</a:t>
                      </a:r>
                    </a:p>
                  </a:txBody>
                  <a:tcPr/>
                </a:tc>
                <a:extLst>
                  <a:ext uri="{0D108BD9-81ED-4DB2-BD59-A6C34878D82A}">
                    <a16:rowId xmlns:a16="http://schemas.microsoft.com/office/drawing/2014/main" val="3814878909"/>
                  </a:ext>
                </a:extLst>
              </a:tr>
            </a:tbl>
          </a:graphicData>
        </a:graphic>
      </p:graphicFrame>
    </p:spTree>
    <p:extLst>
      <p:ext uri="{BB962C8B-B14F-4D97-AF65-F5344CB8AC3E}">
        <p14:creationId xmlns:p14="http://schemas.microsoft.com/office/powerpoint/2010/main" val="8803673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9A5B56-289B-8BB3-D905-358F619B9926}"/>
              </a:ext>
            </a:extLst>
          </p:cNvPr>
          <p:cNvSpPr>
            <a:spLocks noGrp="1"/>
          </p:cNvSpPr>
          <p:nvPr>
            <p:ph type="title"/>
          </p:nvPr>
        </p:nvSpPr>
        <p:spPr>
          <a:xfrm>
            <a:off x="1484311" y="463826"/>
            <a:ext cx="10018713" cy="954157"/>
          </a:xfrm>
        </p:spPr>
        <p:txBody>
          <a:bodyPr>
            <a:normAutofit fontScale="90000"/>
          </a:bodyPr>
          <a:lstStyle/>
          <a:p>
            <a:br>
              <a:rPr lang="id-ID" sz="2800" dirty="0"/>
            </a:br>
            <a:r>
              <a:rPr lang="id-ID" sz="2800" dirty="0"/>
              <a:t>APAKAH ANALISIS SWOT ITU</a:t>
            </a:r>
            <a:br>
              <a:rPr lang="id-ID" sz="2800" dirty="0"/>
            </a:br>
            <a:r>
              <a:rPr lang="id-ID" sz="2400" dirty="0"/>
              <a:t>ANALISIS SWOT MENCAKUP  TIGA LANGKAH UTAMA:</a:t>
            </a:r>
            <a:br>
              <a:rPr lang="id-ID" sz="2400" dirty="0"/>
            </a:br>
            <a:endParaRPr lang="id-ID" sz="2400" dirty="0"/>
          </a:p>
        </p:txBody>
      </p:sp>
      <p:sp>
        <p:nvSpPr>
          <p:cNvPr id="3" name="Content Placeholder 2">
            <a:extLst>
              <a:ext uri="{FF2B5EF4-FFF2-40B4-BE49-F238E27FC236}">
                <a16:creationId xmlns:a16="http://schemas.microsoft.com/office/drawing/2014/main" id="{1AB56405-2D59-441C-0883-320BC9361693}"/>
              </a:ext>
            </a:extLst>
          </p:cNvPr>
          <p:cNvSpPr>
            <a:spLocks noGrp="1"/>
          </p:cNvSpPr>
          <p:nvPr>
            <p:ph idx="1"/>
          </p:nvPr>
        </p:nvSpPr>
        <p:spPr>
          <a:xfrm>
            <a:off x="1484310" y="1866899"/>
            <a:ext cx="10018713" cy="3124201"/>
          </a:xfrm>
        </p:spPr>
        <p:txBody>
          <a:bodyPr>
            <a:normAutofit fontScale="92500"/>
          </a:bodyPr>
          <a:lstStyle/>
          <a:p>
            <a:pPr marL="457200" indent="-457200" algn="just">
              <a:buAutoNum type="arabicPeriod"/>
            </a:pPr>
            <a:r>
              <a:rPr lang="id-ID" dirty="0"/>
              <a:t>Kita harus memahami kekuatan dan kelemahan organisasi atau lingkungan internal</a:t>
            </a:r>
          </a:p>
          <a:p>
            <a:pPr marL="457200" indent="-457200" algn="just">
              <a:buAutoNum type="arabicPeriod"/>
            </a:pPr>
            <a:r>
              <a:rPr lang="id-ID" dirty="0"/>
              <a:t>Kita harus mempelajari lingkungan organisasi –organisasi dan memahami peluang dan ancaman yang ada dalam lingkungan itu (lingkungan eksternal).</a:t>
            </a:r>
          </a:p>
          <a:p>
            <a:pPr marL="457200" indent="-457200" algn="just">
              <a:buAutoNum type="arabicPeriod"/>
            </a:pPr>
            <a:r>
              <a:rPr lang="id-ID" dirty="0"/>
              <a:t>Menganalisis kekuatan mana yang dapat digunakan untuk mengambil keuntungan dari peluang yang khusus , dan kelemahan mana yang dapat membuat rawan pada saat menghadapi ancaman tertentu, sehingga dapat merencanakan strategi yang lebih baik. </a:t>
            </a:r>
          </a:p>
        </p:txBody>
      </p:sp>
    </p:spTree>
    <p:extLst>
      <p:ext uri="{BB962C8B-B14F-4D97-AF65-F5344CB8AC3E}">
        <p14:creationId xmlns:p14="http://schemas.microsoft.com/office/powerpoint/2010/main" val="35526088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401EE-06F4-2154-FE86-E49BABCE20ED}"/>
              </a:ext>
            </a:extLst>
          </p:cNvPr>
          <p:cNvSpPr>
            <a:spLocks noGrp="1"/>
          </p:cNvSpPr>
          <p:nvPr>
            <p:ph type="title"/>
          </p:nvPr>
        </p:nvSpPr>
        <p:spPr>
          <a:xfrm>
            <a:off x="2524571" y="858079"/>
            <a:ext cx="7938189" cy="1010478"/>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id-ID" sz="3000" dirty="0">
                <a:solidFill>
                  <a:schemeClr val="tx1"/>
                </a:solidFill>
              </a:rPr>
              <a:t>SARAN UNTUK MELAKUKAN ANALISIS SWOT</a:t>
            </a:r>
          </a:p>
        </p:txBody>
      </p:sp>
      <p:sp>
        <p:nvSpPr>
          <p:cNvPr id="3" name="Content Placeholder 2">
            <a:extLst>
              <a:ext uri="{FF2B5EF4-FFF2-40B4-BE49-F238E27FC236}">
                <a16:creationId xmlns:a16="http://schemas.microsoft.com/office/drawing/2014/main" id="{FFCB30CB-E2FC-AACB-559D-70D32B699397}"/>
              </a:ext>
            </a:extLst>
          </p:cNvPr>
          <p:cNvSpPr>
            <a:spLocks noGrp="1"/>
          </p:cNvSpPr>
          <p:nvPr>
            <p:ph idx="1"/>
          </p:nvPr>
        </p:nvSpPr>
        <p:spPr>
          <a:xfrm>
            <a:off x="1577076" y="2176669"/>
            <a:ext cx="10018713" cy="3124201"/>
          </a:xfrm>
        </p:spPr>
        <p:txBody>
          <a:bodyPr>
            <a:normAutofit fontScale="92500" lnSpcReduction="10000"/>
          </a:bodyPr>
          <a:lstStyle/>
          <a:p>
            <a:pPr algn="just"/>
            <a:r>
              <a:rPr lang="id-ID" dirty="0"/>
              <a:t>Langkah 1: identifikasi kelemahan dan ancaman yang paling urgen untuk diatasi secara umum pada semua komponen</a:t>
            </a:r>
          </a:p>
          <a:p>
            <a:pPr algn="just"/>
            <a:r>
              <a:rPr lang="id-ID" dirty="0"/>
              <a:t>Langkah 2: indentifikasi kekuatan dan peluanh yang diperkirakan cocok untuk upaya mengatasi kelemahan dan ancaman yang telah diindetifikasi lebih dahulu pada langkah pertama.</a:t>
            </a:r>
          </a:p>
          <a:p>
            <a:pPr algn="just"/>
            <a:r>
              <a:rPr lang="id-ID" dirty="0"/>
              <a:t>Langkah 3 :Masukkan butir-bitur hasil identifikasi (langkah pertama dan langkah kedua) ke dalam Bagan analisis SWOT. Langkah Ini dapat dilakukansecara keseluruhan, atau jika terlalu banyak dapat dipilah menjadi analisis  SWOT untuk komponen </a:t>
            </a:r>
            <a:r>
              <a:rPr lang="id-ID" dirty="0">
                <a:solidFill>
                  <a:srgbClr val="FF0000"/>
                </a:solidFill>
              </a:rPr>
              <a:t>MASUKAN, PROSES DAM KELUARAN</a:t>
            </a:r>
            <a:r>
              <a:rPr lang="id-ID" dirty="0"/>
              <a:t>.</a:t>
            </a:r>
          </a:p>
        </p:txBody>
      </p:sp>
    </p:spTree>
    <p:extLst>
      <p:ext uri="{BB962C8B-B14F-4D97-AF65-F5344CB8AC3E}">
        <p14:creationId xmlns:p14="http://schemas.microsoft.com/office/powerpoint/2010/main" val="4635582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33D58CC-530A-6F57-F89F-01966115AEB7}"/>
              </a:ext>
            </a:extLst>
          </p:cNvPr>
          <p:cNvSpPr>
            <a:spLocks noGrp="1"/>
          </p:cNvSpPr>
          <p:nvPr>
            <p:ph type="title"/>
          </p:nvPr>
        </p:nvSpPr>
        <p:spPr>
          <a:xfrm>
            <a:off x="2703442" y="569843"/>
            <a:ext cx="5791201" cy="821218"/>
          </a:xfrm>
        </p:spPr>
        <p:style>
          <a:lnRef idx="1">
            <a:schemeClr val="accent5"/>
          </a:lnRef>
          <a:fillRef idx="2">
            <a:schemeClr val="accent5"/>
          </a:fillRef>
          <a:effectRef idx="1">
            <a:schemeClr val="accent5"/>
          </a:effectRef>
          <a:fontRef idx="minor">
            <a:schemeClr val="dk1"/>
          </a:fontRef>
        </p:style>
        <p:txBody>
          <a:bodyPr/>
          <a:lstStyle/>
          <a:p>
            <a:r>
              <a:rPr lang="id-ID" dirty="0"/>
              <a:t>Analisis SWOT</a:t>
            </a:r>
          </a:p>
        </p:txBody>
      </p:sp>
      <p:sp>
        <p:nvSpPr>
          <p:cNvPr id="5" name="Content Placeholder 4">
            <a:extLst>
              <a:ext uri="{FF2B5EF4-FFF2-40B4-BE49-F238E27FC236}">
                <a16:creationId xmlns:a16="http://schemas.microsoft.com/office/drawing/2014/main" id="{306C6BFC-7FDE-FB44-E2FA-579E77119B81}"/>
              </a:ext>
            </a:extLst>
          </p:cNvPr>
          <p:cNvSpPr>
            <a:spLocks noGrp="1"/>
          </p:cNvSpPr>
          <p:nvPr>
            <p:ph idx="1"/>
          </p:nvPr>
        </p:nvSpPr>
        <p:spPr>
          <a:xfrm>
            <a:off x="1484311" y="1941443"/>
            <a:ext cx="9302959" cy="3124201"/>
          </a:xfrm>
        </p:spPr>
        <p:txBody>
          <a:bodyPr/>
          <a:lstStyle/>
          <a:p>
            <a:endParaRPr lang="id-ID" dirty="0"/>
          </a:p>
        </p:txBody>
      </p:sp>
      <p:sp>
        <p:nvSpPr>
          <p:cNvPr id="6" name="Rectangle 5">
            <a:extLst>
              <a:ext uri="{FF2B5EF4-FFF2-40B4-BE49-F238E27FC236}">
                <a16:creationId xmlns:a16="http://schemas.microsoft.com/office/drawing/2014/main" id="{6BB42DAB-B549-8C2C-F81B-DE778418FF49}"/>
              </a:ext>
            </a:extLst>
          </p:cNvPr>
          <p:cNvSpPr/>
          <p:nvPr/>
        </p:nvSpPr>
        <p:spPr>
          <a:xfrm>
            <a:off x="1931118" y="2380008"/>
            <a:ext cx="2305878" cy="36774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t>KEKUATAN</a:t>
            </a:r>
          </a:p>
        </p:txBody>
      </p:sp>
      <p:sp>
        <p:nvSpPr>
          <p:cNvPr id="7" name="Rectangle 6">
            <a:extLst>
              <a:ext uri="{FF2B5EF4-FFF2-40B4-BE49-F238E27FC236}">
                <a16:creationId xmlns:a16="http://schemas.microsoft.com/office/drawing/2014/main" id="{8A53F625-B55E-6658-EA74-70C271CB65FB}"/>
              </a:ext>
            </a:extLst>
          </p:cNvPr>
          <p:cNvSpPr/>
          <p:nvPr/>
        </p:nvSpPr>
        <p:spPr>
          <a:xfrm>
            <a:off x="1931118" y="2773846"/>
            <a:ext cx="2305878" cy="3677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id-ID" dirty="0"/>
              <a:t>KELEMAHAN</a:t>
            </a:r>
          </a:p>
        </p:txBody>
      </p:sp>
      <p:sp>
        <p:nvSpPr>
          <p:cNvPr id="8" name="Arrow: Right 7">
            <a:extLst>
              <a:ext uri="{FF2B5EF4-FFF2-40B4-BE49-F238E27FC236}">
                <a16:creationId xmlns:a16="http://schemas.microsoft.com/office/drawing/2014/main" id="{F2EFE702-D07C-9BD8-F1C6-4A931AC26003}"/>
              </a:ext>
            </a:extLst>
          </p:cNvPr>
          <p:cNvSpPr/>
          <p:nvPr/>
        </p:nvSpPr>
        <p:spPr>
          <a:xfrm>
            <a:off x="5035523" y="2384561"/>
            <a:ext cx="2093910" cy="916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t>FAKTOR INTERNAL</a:t>
            </a:r>
          </a:p>
        </p:txBody>
      </p:sp>
      <p:sp>
        <p:nvSpPr>
          <p:cNvPr id="10" name="Rectangle 9">
            <a:extLst>
              <a:ext uri="{FF2B5EF4-FFF2-40B4-BE49-F238E27FC236}">
                <a16:creationId xmlns:a16="http://schemas.microsoft.com/office/drawing/2014/main" id="{29B3E990-E7D6-7729-BEBA-F4131649009E}"/>
              </a:ext>
            </a:extLst>
          </p:cNvPr>
          <p:cNvSpPr/>
          <p:nvPr/>
        </p:nvSpPr>
        <p:spPr>
          <a:xfrm>
            <a:off x="7892445" y="2411481"/>
            <a:ext cx="2305878" cy="9160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t>LINGKUNGAN INTERNAL ORGANISASI</a:t>
            </a:r>
          </a:p>
        </p:txBody>
      </p:sp>
      <p:sp>
        <p:nvSpPr>
          <p:cNvPr id="12" name="Rectangle 11">
            <a:extLst>
              <a:ext uri="{FF2B5EF4-FFF2-40B4-BE49-F238E27FC236}">
                <a16:creationId xmlns:a16="http://schemas.microsoft.com/office/drawing/2014/main" id="{9A090459-04F2-5757-698F-E3217C44007C}"/>
              </a:ext>
            </a:extLst>
          </p:cNvPr>
          <p:cNvSpPr/>
          <p:nvPr/>
        </p:nvSpPr>
        <p:spPr>
          <a:xfrm>
            <a:off x="1931118" y="3968200"/>
            <a:ext cx="2305878" cy="3677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id-ID" dirty="0"/>
              <a:t>PELUANG</a:t>
            </a:r>
          </a:p>
        </p:txBody>
      </p:sp>
      <p:sp>
        <p:nvSpPr>
          <p:cNvPr id="14" name="Rectangle 13">
            <a:extLst>
              <a:ext uri="{FF2B5EF4-FFF2-40B4-BE49-F238E27FC236}">
                <a16:creationId xmlns:a16="http://schemas.microsoft.com/office/drawing/2014/main" id="{EA09D85A-AC90-E571-6975-D95903F2D075}"/>
              </a:ext>
            </a:extLst>
          </p:cNvPr>
          <p:cNvSpPr/>
          <p:nvPr/>
        </p:nvSpPr>
        <p:spPr>
          <a:xfrm>
            <a:off x="1931118" y="4357482"/>
            <a:ext cx="2305878" cy="3677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id-ID" dirty="0"/>
              <a:t>ANCAMAN</a:t>
            </a:r>
          </a:p>
        </p:txBody>
      </p:sp>
      <p:sp>
        <p:nvSpPr>
          <p:cNvPr id="16" name="Arrow: Right 15">
            <a:extLst>
              <a:ext uri="{FF2B5EF4-FFF2-40B4-BE49-F238E27FC236}">
                <a16:creationId xmlns:a16="http://schemas.microsoft.com/office/drawing/2014/main" id="{D9941DE7-0FFD-50AD-A72F-01F2A5287EB2}"/>
              </a:ext>
            </a:extLst>
          </p:cNvPr>
          <p:cNvSpPr/>
          <p:nvPr/>
        </p:nvSpPr>
        <p:spPr>
          <a:xfrm>
            <a:off x="5035523" y="3743735"/>
            <a:ext cx="2093910" cy="1069289"/>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id-ID" dirty="0"/>
              <a:t>FAKTOR EKSTERNAL</a:t>
            </a:r>
          </a:p>
        </p:txBody>
      </p:sp>
      <p:sp>
        <p:nvSpPr>
          <p:cNvPr id="18" name="Rectangle 17">
            <a:extLst>
              <a:ext uri="{FF2B5EF4-FFF2-40B4-BE49-F238E27FC236}">
                <a16:creationId xmlns:a16="http://schemas.microsoft.com/office/drawing/2014/main" id="{B2093CA0-E223-A84D-47E1-8C62F9281655}"/>
              </a:ext>
            </a:extLst>
          </p:cNvPr>
          <p:cNvSpPr/>
          <p:nvPr/>
        </p:nvSpPr>
        <p:spPr>
          <a:xfrm>
            <a:off x="7892445" y="3877919"/>
            <a:ext cx="2305878" cy="91605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id-ID" dirty="0"/>
              <a:t>LINGKUNGAN EKTERNAL ORGANISASI</a:t>
            </a:r>
          </a:p>
        </p:txBody>
      </p:sp>
    </p:spTree>
    <p:extLst>
      <p:ext uri="{BB962C8B-B14F-4D97-AF65-F5344CB8AC3E}">
        <p14:creationId xmlns:p14="http://schemas.microsoft.com/office/powerpoint/2010/main" val="18224706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397D42-318A-468F-D916-ECDE09B600F1}"/>
              </a:ext>
            </a:extLst>
          </p:cNvPr>
          <p:cNvSpPr>
            <a:spLocks noGrp="1"/>
          </p:cNvSpPr>
          <p:nvPr>
            <p:ph type="title"/>
          </p:nvPr>
        </p:nvSpPr>
        <p:spPr>
          <a:xfrm>
            <a:off x="1484310" y="513522"/>
            <a:ext cx="10018713" cy="1106556"/>
          </a:xfrm>
        </p:spPr>
        <p:txBody>
          <a:bodyPr/>
          <a:lstStyle/>
          <a:p>
            <a:r>
              <a:rPr lang="id-ID" dirty="0"/>
              <a:t>Analisis SWOT</a:t>
            </a:r>
          </a:p>
        </p:txBody>
      </p:sp>
      <p:sp>
        <p:nvSpPr>
          <p:cNvPr id="3" name="Content Placeholder 2">
            <a:extLst>
              <a:ext uri="{FF2B5EF4-FFF2-40B4-BE49-F238E27FC236}">
                <a16:creationId xmlns:a16="http://schemas.microsoft.com/office/drawing/2014/main" id="{7E28916C-B098-466D-FEDE-33BAB5F45194}"/>
              </a:ext>
            </a:extLst>
          </p:cNvPr>
          <p:cNvSpPr>
            <a:spLocks noGrp="1"/>
          </p:cNvSpPr>
          <p:nvPr>
            <p:ph idx="1"/>
          </p:nvPr>
        </p:nvSpPr>
        <p:spPr>
          <a:xfrm>
            <a:off x="1484310" y="2017643"/>
            <a:ext cx="10018713" cy="4078357"/>
          </a:xfrm>
        </p:spPr>
        <p:txBody>
          <a:bodyPr/>
          <a:lstStyle/>
          <a:p>
            <a:pPr marL="0" indent="0">
              <a:buNone/>
            </a:pPr>
            <a:endParaRPr lang="id-ID" dirty="0"/>
          </a:p>
        </p:txBody>
      </p:sp>
      <p:sp>
        <p:nvSpPr>
          <p:cNvPr id="4" name="Rectangle 3">
            <a:extLst>
              <a:ext uri="{FF2B5EF4-FFF2-40B4-BE49-F238E27FC236}">
                <a16:creationId xmlns:a16="http://schemas.microsoft.com/office/drawing/2014/main" id="{7A65647E-EFC0-531E-B755-7ACDC0CA0513}"/>
              </a:ext>
            </a:extLst>
          </p:cNvPr>
          <p:cNvSpPr/>
          <p:nvPr/>
        </p:nvSpPr>
        <p:spPr>
          <a:xfrm>
            <a:off x="4028658" y="3902769"/>
            <a:ext cx="2067339" cy="1590261"/>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id-ID" dirty="0"/>
              <a:t>PELUANG</a:t>
            </a:r>
          </a:p>
          <a:p>
            <a:pPr algn="ctr"/>
            <a:r>
              <a:rPr lang="id-ID" dirty="0"/>
              <a:t>Kemungkinan apa yang ada ?</a:t>
            </a:r>
          </a:p>
        </p:txBody>
      </p:sp>
      <p:sp>
        <p:nvSpPr>
          <p:cNvPr id="6" name="Rectangle 5">
            <a:extLst>
              <a:ext uri="{FF2B5EF4-FFF2-40B4-BE49-F238E27FC236}">
                <a16:creationId xmlns:a16="http://schemas.microsoft.com/office/drawing/2014/main" id="{66143818-0050-A149-B2D3-735ABB3A70E5}"/>
              </a:ext>
            </a:extLst>
          </p:cNvPr>
          <p:cNvSpPr/>
          <p:nvPr/>
        </p:nvSpPr>
        <p:spPr>
          <a:xfrm>
            <a:off x="6095998" y="3902769"/>
            <a:ext cx="2067339" cy="1590261"/>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id-ID" dirty="0"/>
              <a:t>ANCAMAN</a:t>
            </a:r>
          </a:p>
          <a:p>
            <a:pPr algn="ctr"/>
            <a:r>
              <a:rPr lang="id-ID" dirty="0"/>
              <a:t>Apa yang dapat menjadi salah?</a:t>
            </a:r>
          </a:p>
        </p:txBody>
      </p:sp>
      <p:sp>
        <p:nvSpPr>
          <p:cNvPr id="8" name="Rectangle 7">
            <a:extLst>
              <a:ext uri="{FF2B5EF4-FFF2-40B4-BE49-F238E27FC236}">
                <a16:creationId xmlns:a16="http://schemas.microsoft.com/office/drawing/2014/main" id="{86CC5008-1C48-7B5B-C53D-15E6BADD029B}"/>
              </a:ext>
            </a:extLst>
          </p:cNvPr>
          <p:cNvSpPr/>
          <p:nvPr/>
        </p:nvSpPr>
        <p:spPr>
          <a:xfrm>
            <a:off x="4028659" y="2322446"/>
            <a:ext cx="2067339" cy="1590261"/>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id-ID" dirty="0">
                <a:solidFill>
                  <a:schemeClr val="tx1"/>
                </a:solidFill>
              </a:rPr>
              <a:t>KEKUATAN</a:t>
            </a:r>
          </a:p>
          <a:p>
            <a:pPr algn="ctr"/>
            <a:r>
              <a:rPr lang="id-ID" dirty="0">
                <a:solidFill>
                  <a:schemeClr val="tx1"/>
                </a:solidFill>
              </a:rPr>
              <a:t>Apa yang dilakukan dengan baik ?</a:t>
            </a:r>
          </a:p>
        </p:txBody>
      </p:sp>
      <p:sp>
        <p:nvSpPr>
          <p:cNvPr id="10" name="Rectangle 9">
            <a:extLst>
              <a:ext uri="{FF2B5EF4-FFF2-40B4-BE49-F238E27FC236}">
                <a16:creationId xmlns:a16="http://schemas.microsoft.com/office/drawing/2014/main" id="{FB56C10A-E2C1-60BC-F637-749CC075223B}"/>
              </a:ext>
            </a:extLst>
          </p:cNvPr>
          <p:cNvSpPr/>
          <p:nvPr/>
        </p:nvSpPr>
        <p:spPr>
          <a:xfrm>
            <a:off x="6095998" y="2317477"/>
            <a:ext cx="2067339" cy="1590261"/>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id-ID" dirty="0"/>
              <a:t>KELEMAHAN</a:t>
            </a:r>
          </a:p>
          <a:p>
            <a:pPr algn="ctr"/>
            <a:r>
              <a:rPr lang="id-ID" dirty="0"/>
              <a:t>Apa yang salah sekarang</a:t>
            </a:r>
          </a:p>
        </p:txBody>
      </p:sp>
      <p:sp>
        <p:nvSpPr>
          <p:cNvPr id="11" name="Arrow: Right 10">
            <a:extLst>
              <a:ext uri="{FF2B5EF4-FFF2-40B4-BE49-F238E27FC236}">
                <a16:creationId xmlns:a16="http://schemas.microsoft.com/office/drawing/2014/main" id="{7AF611F0-197B-FF37-4D16-49872552B195}"/>
              </a:ext>
            </a:extLst>
          </p:cNvPr>
          <p:cNvSpPr/>
          <p:nvPr/>
        </p:nvSpPr>
        <p:spPr>
          <a:xfrm>
            <a:off x="2020988" y="2647122"/>
            <a:ext cx="1663115" cy="11562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t>Fokus internal</a:t>
            </a:r>
          </a:p>
        </p:txBody>
      </p:sp>
      <p:sp>
        <p:nvSpPr>
          <p:cNvPr id="13" name="Arrow: Right 12">
            <a:extLst>
              <a:ext uri="{FF2B5EF4-FFF2-40B4-BE49-F238E27FC236}">
                <a16:creationId xmlns:a16="http://schemas.microsoft.com/office/drawing/2014/main" id="{9F16CBB2-48D4-A2FB-A1EF-70268901125A}"/>
              </a:ext>
            </a:extLst>
          </p:cNvPr>
          <p:cNvSpPr/>
          <p:nvPr/>
        </p:nvSpPr>
        <p:spPr>
          <a:xfrm>
            <a:off x="2020816" y="4200939"/>
            <a:ext cx="1470992" cy="112146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t>Fokus Eksternal</a:t>
            </a:r>
          </a:p>
        </p:txBody>
      </p:sp>
    </p:spTree>
    <p:extLst>
      <p:ext uri="{BB962C8B-B14F-4D97-AF65-F5344CB8AC3E}">
        <p14:creationId xmlns:p14="http://schemas.microsoft.com/office/powerpoint/2010/main" val="22890292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8E64BC-D4D5-5BC3-4F2F-BB63F8CEBC33}"/>
              </a:ext>
            </a:extLst>
          </p:cNvPr>
          <p:cNvSpPr>
            <a:spLocks noGrp="1"/>
          </p:cNvSpPr>
          <p:nvPr>
            <p:ph type="title"/>
          </p:nvPr>
        </p:nvSpPr>
        <p:spPr>
          <a:xfrm>
            <a:off x="3101009" y="685800"/>
            <a:ext cx="4863548" cy="771939"/>
          </a:xfrm>
        </p:spPr>
        <p:style>
          <a:lnRef idx="1">
            <a:schemeClr val="accent5"/>
          </a:lnRef>
          <a:fillRef idx="2">
            <a:schemeClr val="accent5"/>
          </a:fillRef>
          <a:effectRef idx="1">
            <a:schemeClr val="accent5"/>
          </a:effectRef>
          <a:fontRef idx="minor">
            <a:schemeClr val="dk1"/>
          </a:fontRef>
        </p:style>
        <p:txBody>
          <a:bodyPr/>
          <a:lstStyle/>
          <a:p>
            <a:r>
              <a:rPr lang="id-ID" dirty="0"/>
              <a:t>Kekuatan</a:t>
            </a:r>
          </a:p>
        </p:txBody>
      </p:sp>
      <p:sp>
        <p:nvSpPr>
          <p:cNvPr id="3" name="Content Placeholder 2">
            <a:extLst>
              <a:ext uri="{FF2B5EF4-FFF2-40B4-BE49-F238E27FC236}">
                <a16:creationId xmlns:a16="http://schemas.microsoft.com/office/drawing/2014/main" id="{78F33C60-E348-A397-BC0B-3B328E0007EC}"/>
              </a:ext>
            </a:extLst>
          </p:cNvPr>
          <p:cNvSpPr>
            <a:spLocks noGrp="1"/>
          </p:cNvSpPr>
          <p:nvPr>
            <p:ph idx="1"/>
          </p:nvPr>
        </p:nvSpPr>
        <p:spPr>
          <a:xfrm>
            <a:off x="2305809" y="2441713"/>
            <a:ext cx="6798435" cy="3097695"/>
          </a:xfrm>
        </p:spPr>
        <p:txBody>
          <a:bodyPr>
            <a:normAutofit lnSpcReduction="10000"/>
          </a:bodyPr>
          <a:lstStyle/>
          <a:p>
            <a:r>
              <a:rPr lang="id-ID" dirty="0"/>
              <a:t>Apa yang menjadi kekuatan ?</a:t>
            </a:r>
          </a:p>
          <a:p>
            <a:r>
              <a:rPr lang="id-ID" dirty="0"/>
              <a:t>Apa yang anda kerjakan dengan baik?</a:t>
            </a:r>
          </a:p>
          <a:p>
            <a:r>
              <a:rPr lang="id-ID" dirty="0"/>
              <a:t>Apa yang dilihat orang lain sebagai kekuatan ?</a:t>
            </a:r>
          </a:p>
          <a:p>
            <a:r>
              <a:rPr lang="id-ID" dirty="0"/>
              <a:t>Apa yang dilakukan dengan baik oleh lembaga?</a:t>
            </a:r>
          </a:p>
          <a:p>
            <a:r>
              <a:rPr lang="id-ID" dirty="0"/>
              <a:t>Apa rekam jejak yang baik ?</a:t>
            </a:r>
          </a:p>
          <a:p>
            <a:r>
              <a:rPr lang="id-ID" dirty="0"/>
              <a:t>Di mana organisasi anda bersaing dengan baik?</a:t>
            </a:r>
          </a:p>
          <a:p>
            <a:endParaRPr lang="id-ID" dirty="0"/>
          </a:p>
          <a:p>
            <a:endParaRPr lang="id-ID" dirty="0"/>
          </a:p>
        </p:txBody>
      </p:sp>
    </p:spTree>
    <p:extLst>
      <p:ext uri="{BB962C8B-B14F-4D97-AF65-F5344CB8AC3E}">
        <p14:creationId xmlns:p14="http://schemas.microsoft.com/office/powerpoint/2010/main" val="15350125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8BB434"/>
      </a:accent1>
      <a:accent2>
        <a:srgbClr val="33A583"/>
      </a:accent2>
      <a:accent3>
        <a:srgbClr val="3594B4"/>
      </a:accent3>
      <a:accent4>
        <a:srgbClr val="6063B4"/>
      </a:accent4>
      <a:accent5>
        <a:srgbClr val="D35731"/>
      </a:accent5>
      <a:accent6>
        <a:srgbClr val="EBAC4B"/>
      </a:accent6>
      <a:hlink>
        <a:srgbClr val="65AD30"/>
      </a:hlink>
      <a:folHlink>
        <a:srgbClr val="8ED25B"/>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1A9F9826-882C-40B9-8F38-5A3B8CFD196D}"/>
    </a:ext>
  </a:extLst>
</a:theme>
</file>

<file path=docProps/app.xml><?xml version="1.0" encoding="utf-8"?>
<Properties xmlns="http://schemas.openxmlformats.org/officeDocument/2006/extended-properties" xmlns:vt="http://schemas.openxmlformats.org/officeDocument/2006/docPropsVTypes">
  <Template>TM03457496[[fn=Parallax]]</Template>
  <TotalTime>282</TotalTime>
  <Words>767</Words>
  <Application>Microsoft Office PowerPoint</Application>
  <PresentationFormat>Widescreen</PresentationFormat>
  <Paragraphs>92</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Corbel</vt:lpstr>
      <vt:lpstr>Parallax</vt:lpstr>
      <vt:lpstr>PERENCANAAN &amp;EVALUASI KESEHATAN PERTEMUAN KE 3</vt:lpstr>
      <vt:lpstr>ANALSIS SWOT</vt:lpstr>
      <vt:lpstr>SWOT MATRIX EMPAT STRATEGI ANALISI SWOT</vt:lpstr>
      <vt:lpstr>SWOT MATRIX</vt:lpstr>
      <vt:lpstr> APAKAH ANALISIS SWOT ITU ANALISIS SWOT MENCAKUP  TIGA LANGKAH UTAMA: </vt:lpstr>
      <vt:lpstr>SARAN UNTUK MELAKUKAN ANALISIS SWOT</vt:lpstr>
      <vt:lpstr>Analisis SWOT</vt:lpstr>
      <vt:lpstr>Analisis SWOT</vt:lpstr>
      <vt:lpstr>Kekuatan</vt:lpstr>
      <vt:lpstr>KELEMAHAN</vt:lpstr>
      <vt:lpstr>PELUANG</vt:lpstr>
      <vt:lpstr>SARAN UNTUK MELAKUKAN ANALISIS SWOT Lanjutan </vt:lpstr>
      <vt:lpstr>LINGKUNGAN INTERNAL SWOT</vt:lpstr>
      <vt:lpstr>LINGKUNGAN EKSTERNAL SWOT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PERENCANAAN &amp;EVALUASI KESEHATAN PERTEMUAN KE 3</dc:title>
  <dc:creator>Windows User</dc:creator>
  <cp:lastModifiedBy>Windows User</cp:lastModifiedBy>
  <cp:revision>4</cp:revision>
  <dcterms:created xsi:type="dcterms:W3CDTF">2022-06-05T06:43:02Z</dcterms:created>
  <dcterms:modified xsi:type="dcterms:W3CDTF">2022-06-08T06:20:22Z</dcterms:modified>
</cp:coreProperties>
</file>