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8" r:id="rId4"/>
    <p:sldId id="259" r:id="rId5"/>
    <p:sldId id="257" r:id="rId6"/>
    <p:sldId id="260" r:id="rId7"/>
    <p:sldId id="261" r:id="rId8"/>
    <p:sldId id="314" r:id="rId9"/>
    <p:sldId id="313" r:id="rId10"/>
    <p:sldId id="277" r:id="rId11"/>
    <p:sldId id="278" r:id="rId12"/>
    <p:sldId id="297" r:id="rId13"/>
    <p:sldId id="263" r:id="rId14"/>
    <p:sldId id="264" r:id="rId15"/>
    <p:sldId id="265" r:id="rId16"/>
    <p:sldId id="266" r:id="rId17"/>
    <p:sldId id="267" r:id="rId18"/>
    <p:sldId id="270" r:id="rId19"/>
    <p:sldId id="271" r:id="rId20"/>
    <p:sldId id="272" r:id="rId21"/>
    <p:sldId id="273" r:id="rId22"/>
    <p:sldId id="298" r:id="rId23"/>
    <p:sldId id="299" r:id="rId24"/>
    <p:sldId id="315" r:id="rId25"/>
    <p:sldId id="332" r:id="rId26"/>
    <p:sldId id="334" r:id="rId27"/>
    <p:sldId id="335" r:id="rId28"/>
    <p:sldId id="338" r:id="rId29"/>
    <p:sldId id="339" r:id="rId30"/>
    <p:sldId id="340" r:id="rId31"/>
    <p:sldId id="341" r:id="rId32"/>
    <p:sldId id="343" r:id="rId33"/>
    <p:sldId id="27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commentAuthors" Target="commentAuthors.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624417" y="3717925"/>
            <a:ext cx="10943167"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4940300"/>
            <a:ext cx="10949517" cy="981075"/>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48A87A34-81AB-432B-8DAE-1953F412C126}" type="datetimeFigureOut">
              <a:rPr lang="en-US" dirty="0"/>
            </a:fld>
            <a:endParaRPr lang="en-US" dirty="0"/>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dirty="0"/>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D22F896-40B5-4ADD-8801-0D06FADFA095}" type="slidenum">
              <a:rPr lang="en-US" dirty="0"/>
            </a:fld>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Placeholder Tanggal 3"/>
          <p:cNvSpPr>
            <a:spLocks noGrp="1"/>
          </p:cNvSpPr>
          <p:nvPr>
            <p:ph type="dt" sz="half" idx="10"/>
          </p:nvPr>
        </p:nvSpPr>
        <p:spPr/>
        <p:txBody>
          <a:bodyPr/>
          <a:p>
            <a:fld id="{48A87A34-81AB-432B-8DAE-1953F412C126}" type="datetimeFigureOut">
              <a:rPr lang="en-US" dirty="0"/>
            </a:fld>
            <a:endParaRPr lang="en-US" dirty="0"/>
          </a:p>
        </p:txBody>
      </p:sp>
      <p:sp>
        <p:nvSpPr>
          <p:cNvPr id="5" name="Placeholder Footer 4"/>
          <p:cNvSpPr>
            <a:spLocks noGrp="1"/>
          </p:cNvSpPr>
          <p:nvPr>
            <p:ph type="ftr" sz="quarter" idx="11"/>
          </p:nvPr>
        </p:nvSpPr>
        <p:spPr/>
        <p:txBody>
          <a:bodyPr/>
          <a:p>
            <a:endParaRPr lang="en-US" dirty="0"/>
          </a:p>
        </p:txBody>
      </p:sp>
      <p:sp>
        <p:nvSpPr>
          <p:cNvPr id="6" name="Placeholder Nomor Slide 5"/>
          <p:cNvSpPr>
            <a:spLocks noGrp="1"/>
          </p:cNvSpPr>
          <p:nvPr>
            <p:ph type="sldNum" sz="quarter" idx="12"/>
          </p:nvPr>
        </p:nvSpPr>
        <p:spPr/>
        <p:txBody>
          <a:bodyPr/>
          <a:p>
            <a:fld id="{6D22F896-40B5-4ADD-8801-0D06FADFA095}" type="slidenum">
              <a:rPr lang="en-US" dirty="0"/>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Placeholder Tanggal 3"/>
          <p:cNvSpPr>
            <a:spLocks noGrp="1"/>
          </p:cNvSpPr>
          <p:nvPr>
            <p:ph type="dt" sz="half" idx="10"/>
          </p:nvPr>
        </p:nvSpPr>
        <p:spPr/>
        <p:txBody>
          <a:bodyPr/>
          <a:p>
            <a:fld id="{48A87A34-81AB-432B-8DAE-1953F412C126}" type="datetimeFigureOut">
              <a:rPr lang="en-US" dirty="0"/>
            </a:fld>
            <a:endParaRPr lang="en-US" dirty="0"/>
          </a:p>
        </p:txBody>
      </p:sp>
      <p:sp>
        <p:nvSpPr>
          <p:cNvPr id="5" name="Placeholder Footer 4"/>
          <p:cNvSpPr>
            <a:spLocks noGrp="1"/>
          </p:cNvSpPr>
          <p:nvPr>
            <p:ph type="ftr" sz="quarter" idx="11"/>
          </p:nvPr>
        </p:nvSpPr>
        <p:spPr/>
        <p:txBody>
          <a:bodyPr/>
          <a:p>
            <a:endParaRPr lang="en-US" dirty="0"/>
          </a:p>
        </p:txBody>
      </p:sp>
      <p:sp>
        <p:nvSpPr>
          <p:cNvPr id="6" name="Placeholder Nomor Slide 5"/>
          <p:cNvSpPr>
            <a:spLocks noGrp="1"/>
          </p:cNvSpPr>
          <p:nvPr>
            <p:ph type="sldNum" sz="quarter" idx="12"/>
          </p:nvPr>
        </p:nvSpPr>
        <p:spPr/>
        <p:txBody>
          <a:bodyPr/>
          <a:p>
            <a:fld id="{6D22F896-40B5-4ADD-8801-0D06FADFA095}" type="slidenum">
              <a:rPr lang="en-US" dirty="0"/>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Placeholder Tanggal 3"/>
          <p:cNvSpPr>
            <a:spLocks noGrp="1"/>
          </p:cNvSpPr>
          <p:nvPr>
            <p:ph type="dt" sz="half" idx="10"/>
          </p:nvPr>
        </p:nvSpPr>
        <p:spPr/>
        <p:txBody>
          <a:bodyPr/>
          <a:p>
            <a:fld id="{48A87A34-81AB-432B-8DAE-1953F412C126}" type="datetimeFigureOut">
              <a:rPr lang="en-US" dirty="0"/>
            </a:fld>
            <a:endParaRPr lang="en-US" dirty="0"/>
          </a:p>
        </p:txBody>
      </p:sp>
      <p:sp>
        <p:nvSpPr>
          <p:cNvPr id="5" name="Placeholder Footer 4"/>
          <p:cNvSpPr>
            <a:spLocks noGrp="1"/>
          </p:cNvSpPr>
          <p:nvPr>
            <p:ph type="ftr" sz="quarter" idx="11"/>
          </p:nvPr>
        </p:nvSpPr>
        <p:spPr/>
        <p:txBody>
          <a:bodyPr/>
          <a:p>
            <a:endParaRPr lang="en-US" dirty="0"/>
          </a:p>
        </p:txBody>
      </p:sp>
      <p:sp>
        <p:nvSpPr>
          <p:cNvPr id="6" name="Placeholder Nomor Slide 5"/>
          <p:cNvSpPr>
            <a:spLocks noGrp="1"/>
          </p:cNvSpPr>
          <p:nvPr>
            <p:ph type="sldNum" sz="quarter" idx="12"/>
          </p:nvPr>
        </p:nvSpPr>
        <p:spPr/>
        <p:txBody>
          <a:bodyPr/>
          <a:p>
            <a:fld id="{6D22F896-40B5-4ADD-8801-0D06FADFA095}" type="slidenum">
              <a:rPr lang="en-US" dirty="0"/>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Placeholder Tanggal 3"/>
          <p:cNvSpPr>
            <a:spLocks noGrp="1"/>
          </p:cNvSpPr>
          <p:nvPr>
            <p:ph type="dt" sz="half" idx="10"/>
          </p:nvPr>
        </p:nvSpPr>
        <p:spPr/>
        <p:txBody>
          <a:bodyPr/>
          <a:p>
            <a:fld id="{48A87A34-81AB-432B-8DAE-1953F412C126}" type="datetimeFigureOut">
              <a:rPr lang="en-US" dirty="0"/>
            </a:fld>
            <a:endParaRPr lang="en-US" dirty="0"/>
          </a:p>
        </p:txBody>
      </p:sp>
      <p:sp>
        <p:nvSpPr>
          <p:cNvPr id="5" name="Placeholder Footer 4"/>
          <p:cNvSpPr>
            <a:spLocks noGrp="1"/>
          </p:cNvSpPr>
          <p:nvPr>
            <p:ph type="ftr" sz="quarter" idx="11"/>
          </p:nvPr>
        </p:nvSpPr>
        <p:spPr/>
        <p:txBody>
          <a:bodyPr/>
          <a:p>
            <a:endParaRPr lang="en-US" dirty="0"/>
          </a:p>
        </p:txBody>
      </p:sp>
      <p:sp>
        <p:nvSpPr>
          <p:cNvPr id="6" name="Placeholder Nomor Slide 5"/>
          <p:cNvSpPr>
            <a:spLocks noGrp="1"/>
          </p:cNvSpPr>
          <p:nvPr>
            <p:ph type="sldNum" sz="quarter" idx="12"/>
          </p:nvPr>
        </p:nvSpPr>
        <p:spPr/>
        <p:txBody>
          <a:bodyPr/>
          <a:p>
            <a:fld id="{6D22F896-40B5-4ADD-8801-0D06FADFA095}" type="slidenum">
              <a:rPr lang="en-US" dirty="0"/>
            </a:fld>
            <a:endParaRPr lang="en-US"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Placeholder Tanggal 4"/>
          <p:cNvSpPr>
            <a:spLocks noGrp="1"/>
          </p:cNvSpPr>
          <p:nvPr>
            <p:ph type="dt" sz="half" idx="10"/>
          </p:nvPr>
        </p:nvSpPr>
        <p:spPr/>
        <p:txBody>
          <a:bodyPr/>
          <a:p>
            <a:fld id="{48A87A34-81AB-432B-8DAE-1953F412C126}" type="datetimeFigureOut">
              <a:rPr lang="en-US" dirty="0"/>
            </a:fld>
            <a:endParaRPr lang="en-US" dirty="0"/>
          </a:p>
        </p:txBody>
      </p:sp>
      <p:sp>
        <p:nvSpPr>
          <p:cNvPr id="6" name="Placeholder Footer 5"/>
          <p:cNvSpPr>
            <a:spLocks noGrp="1"/>
          </p:cNvSpPr>
          <p:nvPr>
            <p:ph type="ftr" sz="quarter" idx="11"/>
          </p:nvPr>
        </p:nvSpPr>
        <p:spPr/>
        <p:txBody>
          <a:bodyPr/>
          <a:p>
            <a:endParaRPr lang="en-US" dirty="0"/>
          </a:p>
        </p:txBody>
      </p:sp>
      <p:sp>
        <p:nvSpPr>
          <p:cNvPr id="7" name="Placeholder Nomor Slide 6"/>
          <p:cNvSpPr>
            <a:spLocks noGrp="1"/>
          </p:cNvSpPr>
          <p:nvPr>
            <p:ph type="sldNum" sz="quarter" idx="12"/>
          </p:nvPr>
        </p:nvSpPr>
        <p:spPr/>
        <p:txBody>
          <a:bodyPr/>
          <a:p>
            <a:fld id="{6D22F896-40B5-4ADD-8801-0D06FADFA095}" type="slidenum">
              <a:rPr lang="en-US" dirty="0"/>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Placeholder Tanggal 6"/>
          <p:cNvSpPr>
            <a:spLocks noGrp="1"/>
          </p:cNvSpPr>
          <p:nvPr>
            <p:ph type="dt" sz="half" idx="10"/>
          </p:nvPr>
        </p:nvSpPr>
        <p:spPr/>
        <p:txBody>
          <a:bodyPr/>
          <a:p>
            <a:fld id="{48A87A34-81AB-432B-8DAE-1953F412C126}" type="datetimeFigureOut">
              <a:rPr lang="en-US" dirty="0"/>
            </a:fld>
            <a:endParaRPr lang="en-US" dirty="0"/>
          </a:p>
        </p:txBody>
      </p:sp>
      <p:sp>
        <p:nvSpPr>
          <p:cNvPr id="8" name="Placeholder Footer 7"/>
          <p:cNvSpPr>
            <a:spLocks noGrp="1"/>
          </p:cNvSpPr>
          <p:nvPr>
            <p:ph type="ftr" sz="quarter" idx="11"/>
          </p:nvPr>
        </p:nvSpPr>
        <p:spPr/>
        <p:txBody>
          <a:bodyPr/>
          <a:p>
            <a:endParaRPr lang="en-US" dirty="0"/>
          </a:p>
        </p:txBody>
      </p:sp>
      <p:sp>
        <p:nvSpPr>
          <p:cNvPr id="9" name="Placeholder Nomor Slide 8"/>
          <p:cNvSpPr>
            <a:spLocks noGrp="1"/>
          </p:cNvSpPr>
          <p:nvPr>
            <p:ph type="sldNum" sz="quarter" idx="12"/>
          </p:nvPr>
        </p:nvSpPr>
        <p:spPr/>
        <p:txBody>
          <a:bodyPr/>
          <a:p>
            <a:fld id="{6D22F896-40B5-4ADD-8801-0D06FADFA095}" type="slidenum">
              <a:rPr lang="en-US" dirty="0"/>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Placeholder Tanggal 2"/>
          <p:cNvSpPr>
            <a:spLocks noGrp="1"/>
          </p:cNvSpPr>
          <p:nvPr>
            <p:ph type="dt" sz="half" idx="10"/>
          </p:nvPr>
        </p:nvSpPr>
        <p:spPr/>
        <p:txBody>
          <a:bodyPr/>
          <a:p>
            <a:fld id="{48A87A34-81AB-432B-8DAE-1953F412C126}" type="datetimeFigureOut">
              <a:rPr lang="en-US" dirty="0"/>
            </a:fld>
            <a:endParaRPr lang="en-US" dirty="0"/>
          </a:p>
        </p:txBody>
      </p:sp>
      <p:sp>
        <p:nvSpPr>
          <p:cNvPr id="4" name="Placeholder Footer 3"/>
          <p:cNvSpPr>
            <a:spLocks noGrp="1"/>
          </p:cNvSpPr>
          <p:nvPr>
            <p:ph type="ftr" sz="quarter" idx="11"/>
          </p:nvPr>
        </p:nvSpPr>
        <p:spPr/>
        <p:txBody>
          <a:bodyPr/>
          <a:p>
            <a:endParaRPr lang="en-US" dirty="0"/>
          </a:p>
        </p:txBody>
      </p:sp>
      <p:sp>
        <p:nvSpPr>
          <p:cNvPr id="5" name="Placeholder Nomor Slide 4"/>
          <p:cNvSpPr>
            <a:spLocks noGrp="1"/>
          </p:cNvSpPr>
          <p:nvPr>
            <p:ph type="sldNum" sz="quarter" idx="12"/>
          </p:nvPr>
        </p:nvSpPr>
        <p:spPr/>
        <p:txBody>
          <a:bodyPr/>
          <a:p>
            <a:fld id="{6D22F896-40B5-4ADD-8801-0D06FADFA095}" type="slidenum">
              <a:rPr lang="en-US" dirty="0"/>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ceholder Tanggal 1"/>
          <p:cNvSpPr>
            <a:spLocks noGrp="1"/>
          </p:cNvSpPr>
          <p:nvPr>
            <p:ph type="dt" sz="half" idx="10"/>
          </p:nvPr>
        </p:nvSpPr>
        <p:spPr/>
        <p:txBody>
          <a:bodyPr/>
          <a:p>
            <a:fld id="{48A87A34-81AB-432B-8DAE-1953F412C126}" type="datetimeFigureOut">
              <a:rPr lang="en-US" dirty="0"/>
            </a:fld>
            <a:endParaRPr lang="en-US" dirty="0"/>
          </a:p>
        </p:txBody>
      </p:sp>
      <p:sp>
        <p:nvSpPr>
          <p:cNvPr id="3" name="Placeholder Footer 2"/>
          <p:cNvSpPr>
            <a:spLocks noGrp="1"/>
          </p:cNvSpPr>
          <p:nvPr>
            <p:ph type="ftr" sz="quarter" idx="11"/>
          </p:nvPr>
        </p:nvSpPr>
        <p:spPr/>
        <p:txBody>
          <a:bodyPr/>
          <a:p>
            <a:endParaRPr lang="en-US" dirty="0"/>
          </a:p>
        </p:txBody>
      </p:sp>
      <p:sp>
        <p:nvSpPr>
          <p:cNvPr id="4" name="Placeholder Nomor Slide 3"/>
          <p:cNvSpPr>
            <a:spLocks noGrp="1"/>
          </p:cNvSpPr>
          <p:nvPr>
            <p:ph type="sldNum" sz="quarter" idx="12"/>
          </p:nvPr>
        </p:nvSpPr>
        <p:spPr/>
        <p:txBody>
          <a:bodyPr/>
          <a:p>
            <a:fld id="{6D22F896-40B5-4ADD-8801-0D06FADFA095}" type="slidenum">
              <a:rPr lang="en-US" dirty="0"/>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Placeholder Tanggal 4"/>
          <p:cNvSpPr>
            <a:spLocks noGrp="1"/>
          </p:cNvSpPr>
          <p:nvPr>
            <p:ph type="dt" sz="half" idx="10"/>
          </p:nvPr>
        </p:nvSpPr>
        <p:spPr/>
        <p:txBody>
          <a:bodyPr/>
          <a:p>
            <a:fld id="{48A87A34-81AB-432B-8DAE-1953F412C126}" type="datetimeFigureOut">
              <a:rPr lang="en-US" dirty="0"/>
            </a:fld>
            <a:endParaRPr lang="en-US" dirty="0"/>
          </a:p>
        </p:txBody>
      </p:sp>
      <p:sp>
        <p:nvSpPr>
          <p:cNvPr id="6" name="Placeholder Footer 5"/>
          <p:cNvSpPr>
            <a:spLocks noGrp="1"/>
          </p:cNvSpPr>
          <p:nvPr>
            <p:ph type="ftr" sz="quarter" idx="11"/>
          </p:nvPr>
        </p:nvSpPr>
        <p:spPr/>
        <p:txBody>
          <a:bodyPr/>
          <a:p>
            <a:endParaRPr lang="en-US" dirty="0"/>
          </a:p>
        </p:txBody>
      </p:sp>
      <p:sp>
        <p:nvSpPr>
          <p:cNvPr id="7" name="Placeholder Nomor Slide 6"/>
          <p:cNvSpPr>
            <a:spLocks noGrp="1"/>
          </p:cNvSpPr>
          <p:nvPr>
            <p:ph type="sldNum" sz="quarter" idx="12"/>
          </p:nvPr>
        </p:nvSpPr>
        <p:spPr/>
        <p:txBody>
          <a:bodyPr/>
          <a:p>
            <a:fld id="{6D22F896-40B5-4ADD-8801-0D06FADFA095}" type="slidenum">
              <a:rPr lang="en-US" dirty="0"/>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Placeholder Tanggal 4"/>
          <p:cNvSpPr>
            <a:spLocks noGrp="1"/>
          </p:cNvSpPr>
          <p:nvPr>
            <p:ph type="dt" sz="half" idx="10"/>
          </p:nvPr>
        </p:nvSpPr>
        <p:spPr/>
        <p:txBody>
          <a:bodyPr/>
          <a:p>
            <a:fld id="{48A87A34-81AB-432B-8DAE-1953F412C126}" type="datetimeFigureOut">
              <a:rPr lang="en-US" dirty="0"/>
            </a:fld>
            <a:endParaRPr lang="en-US" dirty="0"/>
          </a:p>
        </p:txBody>
      </p:sp>
      <p:sp>
        <p:nvSpPr>
          <p:cNvPr id="6" name="Placeholder Footer 5"/>
          <p:cNvSpPr>
            <a:spLocks noGrp="1"/>
          </p:cNvSpPr>
          <p:nvPr>
            <p:ph type="ftr" sz="quarter" idx="11"/>
          </p:nvPr>
        </p:nvSpPr>
        <p:spPr/>
        <p:txBody>
          <a:bodyPr/>
          <a:p>
            <a:endParaRPr lang="en-US" dirty="0"/>
          </a:p>
        </p:txBody>
      </p:sp>
      <p:sp>
        <p:nvSpPr>
          <p:cNvPr id="7" name="Placeholder Nomor Slide 6"/>
          <p:cNvSpPr>
            <a:spLocks noGrp="1"/>
          </p:cNvSpPr>
          <p:nvPr>
            <p:ph type="sldNum" sz="quarter" idx="12"/>
          </p:nvPr>
        </p:nvSpPr>
        <p:spPr/>
        <p:txBody>
          <a:bodyPr/>
          <a:p>
            <a:fld id="{6D22F896-40B5-4ADD-8801-0D06FADFA095}" type="slidenum">
              <a:rPr lang="en-US" dirty="0"/>
            </a:fld>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10"/>
          <p:cNvPicPr>
            <a:picLocks noChangeAspect="1"/>
          </p:cNvPicPr>
          <p:nvPr/>
        </p:nvPicPr>
        <p:blipFill>
          <a:blip r:embed="rId12"/>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48A87A34-81AB-432B-8DAE-1953F412C126}" type="datetimeFigureOut">
              <a:rPr lang="en-US" dirty="0"/>
            </a:fld>
            <a:endParaRPr lang="en-US" dirty="0"/>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dirty="0"/>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6D22F896-40B5-4ADD-8801-0D06FADFA09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6071" y="2056023"/>
            <a:ext cx="9448800" cy="1825096"/>
          </a:xfrm>
        </p:spPr>
        <p:txBody>
          <a:bodyPr>
            <a:normAutofit/>
          </a:bodyPr>
          <a:lstStyle/>
          <a:p>
            <a:pPr algn="ctr"/>
            <a:r>
              <a:rPr lang="en-US" sz="4445" b="1" dirty="0" err="1" smtClean="0">
                <a:latin typeface="Arial" panose="020B0604020202020204" pitchFamily="34" charset="0"/>
                <a:cs typeface="Arial" panose="020B0604020202020204" pitchFamily="34" charset="0"/>
              </a:rPr>
              <a:t>Kebijakan</a:t>
            </a:r>
            <a:r>
              <a:rPr lang="en-US" sz="4445" b="1" dirty="0" smtClean="0">
                <a:latin typeface="Arial" panose="020B0604020202020204" pitchFamily="34" charset="0"/>
                <a:cs typeface="Arial" panose="020B0604020202020204" pitchFamily="34" charset="0"/>
              </a:rPr>
              <a:t> </a:t>
            </a:r>
            <a:r>
              <a:rPr lang="en-US" sz="4445" b="1" dirty="0" err="1" smtClean="0">
                <a:latin typeface="Arial" panose="020B0604020202020204" pitchFamily="34" charset="0"/>
                <a:cs typeface="Arial" panose="020B0604020202020204" pitchFamily="34" charset="0"/>
              </a:rPr>
              <a:t>dalam</a:t>
            </a:r>
            <a:r>
              <a:rPr lang="en-US" sz="4445" b="1" dirty="0" smtClean="0">
                <a:latin typeface="Arial" panose="020B0604020202020204" pitchFamily="34" charset="0"/>
                <a:cs typeface="Arial" panose="020B0604020202020204" pitchFamily="34" charset="0"/>
              </a:rPr>
              <a:t> </a:t>
            </a:r>
            <a:r>
              <a:rPr lang="en-US" sz="4445" b="1" dirty="0" err="1" smtClean="0">
                <a:latin typeface="Arial" panose="020B0604020202020204" pitchFamily="34" charset="0"/>
                <a:cs typeface="Arial" panose="020B0604020202020204" pitchFamily="34" charset="0"/>
              </a:rPr>
              <a:t>pelayanan</a:t>
            </a:r>
            <a:r>
              <a:rPr lang="en-US" sz="4445" b="1" dirty="0" smtClean="0">
                <a:latin typeface="Arial" panose="020B0604020202020204" pitchFamily="34" charset="0"/>
                <a:cs typeface="Arial" panose="020B0604020202020204" pitchFamily="34" charset="0"/>
              </a:rPr>
              <a:t> </a:t>
            </a:r>
            <a:r>
              <a:rPr lang="en-US" sz="4445" b="1" dirty="0" err="1" smtClean="0">
                <a:latin typeface="Arial" panose="020B0604020202020204" pitchFamily="34" charset="0"/>
                <a:cs typeface="Arial" panose="020B0604020202020204" pitchFamily="34" charset="0"/>
              </a:rPr>
              <a:t>kebidanan</a:t>
            </a:r>
            <a:endParaRPr lang="en-US" sz="4445"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pPr algn="ctr"/>
            <a:r>
              <a:rPr lang="en-US" sz="3600" b="1" dirty="0" smtClean="0">
                <a:latin typeface="Arial" panose="020B0604020202020204" pitchFamily="34" charset="0"/>
                <a:cs typeface="Arial" panose="020B0604020202020204" pitchFamily="34" charset="0"/>
              </a:rPr>
              <a:t>SYAHRIANI</a:t>
            </a:r>
            <a:endParaRPr lang="en-US" sz="36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2552065" y="942975"/>
            <a:ext cx="7823200" cy="503555"/>
          </a:xfrm>
          <a:prstGeom prst="rect">
            <a:avLst/>
          </a:prstGeom>
        </p:spPr>
        <p:txBody>
          <a:bodyPr vert="horz" wrap="square" lIns="0" tIns="11526" rIns="0" bIns="0" rtlCol="0" anchor="ctr">
            <a:spAutoFit/>
          </a:bodyPr>
          <a:lstStyle/>
          <a:p>
            <a:pPr marL="11430" algn="ctr">
              <a:lnSpc>
                <a:spcPct val="100000"/>
              </a:lnSpc>
              <a:spcBef>
                <a:spcPts val="90"/>
              </a:spcBef>
            </a:pPr>
            <a:r>
              <a:rPr sz="3200" b="1" spc="-313" dirty="0">
                <a:solidFill>
                  <a:srgbClr val="000000"/>
                </a:solidFill>
                <a:latin typeface="Arial" panose="020B0604020202020204" pitchFamily="34" charset="0"/>
                <a:cs typeface="Arial" panose="020B0604020202020204" pitchFamily="34" charset="0"/>
              </a:rPr>
              <a:t>PEMBEDAAN </a:t>
            </a:r>
            <a:r>
              <a:rPr sz="3200" b="1" spc="-371" dirty="0">
                <a:solidFill>
                  <a:srgbClr val="000000"/>
                </a:solidFill>
                <a:latin typeface="Arial" panose="020B0604020202020204" pitchFamily="34" charset="0"/>
                <a:cs typeface="Arial" panose="020B0604020202020204" pitchFamily="34" charset="0"/>
              </a:rPr>
              <a:t>GENDER </a:t>
            </a:r>
            <a:r>
              <a:rPr sz="3200" b="1" spc="-277" dirty="0">
                <a:solidFill>
                  <a:srgbClr val="000000"/>
                </a:solidFill>
                <a:latin typeface="Arial" panose="020B0604020202020204" pitchFamily="34" charset="0"/>
                <a:cs typeface="Arial" panose="020B0604020202020204" pitchFamily="34" charset="0"/>
              </a:rPr>
              <a:t>DALAM</a:t>
            </a:r>
            <a:r>
              <a:rPr sz="3200" b="1" spc="-208" dirty="0">
                <a:solidFill>
                  <a:srgbClr val="000000"/>
                </a:solidFill>
                <a:latin typeface="Arial" panose="020B0604020202020204" pitchFamily="34" charset="0"/>
                <a:cs typeface="Arial" panose="020B0604020202020204" pitchFamily="34" charset="0"/>
              </a:rPr>
              <a:t> </a:t>
            </a:r>
            <a:r>
              <a:rPr sz="3200" b="1" spc="-386" dirty="0">
                <a:solidFill>
                  <a:srgbClr val="000000"/>
                </a:solidFill>
                <a:latin typeface="Arial" panose="020B0604020202020204" pitchFamily="34" charset="0"/>
                <a:cs typeface="Arial" panose="020B0604020202020204" pitchFamily="34" charset="0"/>
              </a:rPr>
              <a:t>MASYARAKAT</a:t>
            </a:r>
            <a:endParaRPr sz="3200" b="1" dirty="0">
              <a:latin typeface="Arial" panose="020B0604020202020204" pitchFamily="34" charset="0"/>
              <a:cs typeface="Arial" panose="020B0604020202020204" pitchFamily="34" charset="0"/>
            </a:endParaRPr>
          </a:p>
        </p:txBody>
      </p:sp>
      <p:graphicFrame>
        <p:nvGraphicFramePr>
          <p:cNvPr id="7" name="object 7"/>
          <p:cNvGraphicFramePr>
            <a:graphicFrameLocks noGrp="1"/>
          </p:cNvGraphicFramePr>
          <p:nvPr/>
        </p:nvGraphicFramePr>
        <p:xfrm>
          <a:off x="2551228" y="1854771"/>
          <a:ext cx="7468235" cy="4084367"/>
        </p:xfrm>
        <a:graphic>
          <a:graphicData uri="http://schemas.openxmlformats.org/drawingml/2006/table">
            <a:tbl>
              <a:tblPr firstRow="1" bandRow="1">
                <a:tableStyleId>{2D5ABB26-0587-4C30-8999-92F81FD0307C}</a:tableStyleId>
              </a:tblPr>
              <a:tblGrid>
                <a:gridCol w="2559050"/>
                <a:gridCol w="2351314"/>
                <a:gridCol w="2557630"/>
              </a:tblGrid>
              <a:tr h="817427">
                <a:tc>
                  <a:txBody>
                    <a:bodyPr/>
                    <a:lstStyle/>
                    <a:p>
                      <a:pPr>
                        <a:lnSpc>
                          <a:spcPct val="100000"/>
                        </a:lnSpc>
                      </a:pPr>
                      <a:endParaRPr sz="2300" dirty="0">
                        <a:latin typeface="Times New Roman" panose="02020603050405020304"/>
                        <a:cs typeface="Times New Roman" panose="02020603050405020304"/>
                      </a:endParaRPr>
                    </a:p>
                  </a:txBody>
                  <a:tcPr marL="0" marR="0" marT="0"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c>
                  <a:txBody>
                    <a:bodyPr/>
                    <a:lstStyle/>
                    <a:p>
                      <a:pPr marL="92075" algn="ctr" rtl="0">
                        <a:lnSpc>
                          <a:spcPct val="100000"/>
                        </a:lnSpc>
                        <a:spcBef>
                          <a:spcPts val="1950"/>
                        </a:spcBef>
                      </a:pPr>
                      <a:r>
                        <a:rPr sz="2200" b="0" spc="-275" dirty="0">
                          <a:latin typeface="Times New Roman" panose="02020603050405020304" charset="0"/>
                          <a:cs typeface="Times New Roman" panose="02020603050405020304" charset="0"/>
                        </a:rPr>
                        <a:t>LAKI</a:t>
                      </a:r>
                      <a:r>
                        <a:rPr lang="en-US" sz="2200" b="0" spc="-275" dirty="0">
                          <a:latin typeface="Times New Roman" panose="02020603050405020304" charset="0"/>
                          <a:cs typeface="Times New Roman" panose="02020603050405020304" charset="0"/>
                        </a:rPr>
                        <a:t> </a:t>
                      </a:r>
                      <a:r>
                        <a:rPr sz="2200" b="0" spc="-275" dirty="0">
                          <a:latin typeface="Times New Roman" panose="02020603050405020304" charset="0"/>
                          <a:cs typeface="Times New Roman" panose="02020603050405020304" charset="0"/>
                        </a:rPr>
                        <a:t>-</a:t>
                      </a:r>
                      <a:r>
                        <a:rPr lang="en-US" sz="2200" b="0" spc="-275" dirty="0">
                          <a:latin typeface="Times New Roman" panose="02020603050405020304" charset="0"/>
                          <a:cs typeface="Times New Roman" panose="02020603050405020304" charset="0"/>
                        </a:rPr>
                        <a:t>   </a:t>
                      </a:r>
                      <a:r>
                        <a:rPr sz="2200" b="0" spc="-275" dirty="0">
                          <a:latin typeface="Times New Roman" panose="02020603050405020304" charset="0"/>
                          <a:cs typeface="Times New Roman" panose="02020603050405020304" charset="0"/>
                        </a:rPr>
                        <a:t>LAKI</a:t>
                      </a:r>
                      <a:endParaRPr sz="2200" b="0" spc="-275" dirty="0">
                        <a:latin typeface="Times New Roman" panose="02020603050405020304" charset="0"/>
                        <a:cs typeface="Times New Roman" panose="02020603050405020304" charset="0"/>
                      </a:endParaRPr>
                    </a:p>
                  </a:txBody>
                  <a:tcPr marL="0" marR="0" marT="224758"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c>
                  <a:txBody>
                    <a:bodyPr/>
                    <a:lstStyle/>
                    <a:p>
                      <a:pPr marL="92075" algn="ctr" rtl="0">
                        <a:lnSpc>
                          <a:spcPct val="100000"/>
                        </a:lnSpc>
                        <a:spcBef>
                          <a:spcPts val="1950"/>
                        </a:spcBef>
                      </a:pPr>
                      <a:r>
                        <a:rPr sz="2200" b="0" spc="-275" dirty="0">
                          <a:latin typeface="Times New Roman" panose="02020603050405020304" charset="0"/>
                          <a:cs typeface="Times New Roman" panose="02020603050405020304" charset="0"/>
                        </a:rPr>
                        <a:t>PEREMPUAN</a:t>
                      </a:r>
                      <a:endParaRPr sz="2200" b="0" spc="-275" dirty="0">
                        <a:latin typeface="Times New Roman" panose="02020603050405020304" charset="0"/>
                        <a:cs typeface="Times New Roman" panose="02020603050405020304" charset="0"/>
                      </a:endParaRPr>
                    </a:p>
                  </a:txBody>
                  <a:tcPr marL="0" marR="0" marT="224758"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r>
              <a:tr h="816043">
                <a:tc>
                  <a:txBody>
                    <a:bodyPr/>
                    <a:lstStyle/>
                    <a:p>
                      <a:pPr marL="92075">
                        <a:lnSpc>
                          <a:spcPct val="100000"/>
                        </a:lnSpc>
                        <a:spcBef>
                          <a:spcPts val="1950"/>
                        </a:spcBef>
                      </a:pPr>
                      <a:r>
                        <a:rPr sz="2000" b="1" spc="-350" dirty="0">
                          <a:latin typeface="Century Gothic" panose="020B0502020202020204" charset="0"/>
                          <a:cs typeface="Century Gothic" panose="020B0502020202020204" charset="0"/>
                        </a:rPr>
                        <a:t>S</a:t>
                      </a:r>
                      <a:r>
                        <a:rPr lang="en-US" sz="2000" b="1" spc="-350" dirty="0">
                          <a:latin typeface="Century Gothic" panose="020B0502020202020204" charset="0"/>
                          <a:cs typeface="Century Gothic" panose="020B0502020202020204" charset="0"/>
                        </a:rPr>
                        <a:t> </a:t>
                      </a:r>
                      <a:r>
                        <a:rPr sz="2000" b="1" spc="-350" dirty="0">
                          <a:latin typeface="Century Gothic" panose="020B0502020202020204" charset="0"/>
                          <a:cs typeface="Century Gothic" panose="020B0502020202020204" charset="0"/>
                        </a:rPr>
                        <a:t>I</a:t>
                      </a:r>
                      <a:r>
                        <a:rPr lang="en-US" sz="2000" b="1" spc="-350" dirty="0">
                          <a:latin typeface="Century Gothic" panose="020B0502020202020204" charset="0"/>
                          <a:cs typeface="Century Gothic" panose="020B0502020202020204" charset="0"/>
                        </a:rPr>
                        <a:t> </a:t>
                      </a:r>
                      <a:r>
                        <a:rPr sz="2000" b="1" spc="-350" dirty="0">
                          <a:latin typeface="Century Gothic" panose="020B0502020202020204" charset="0"/>
                          <a:cs typeface="Century Gothic" panose="020B0502020202020204" charset="0"/>
                        </a:rPr>
                        <a:t>FAT</a:t>
                      </a:r>
                      <a:endParaRPr sz="2000" b="1" spc="-350" dirty="0">
                        <a:latin typeface="Century Gothic" panose="020B0502020202020204" charset="0"/>
                        <a:cs typeface="Century Gothic" panose="020B0502020202020204" charset="0"/>
                      </a:endParaRPr>
                    </a:p>
                  </a:txBody>
                  <a:tcPr marL="0" marR="0" marT="224758"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c>
                  <a:txBody>
                    <a:bodyPr/>
                    <a:lstStyle/>
                    <a:p>
                      <a:pPr marL="92075" algn="ctr" rtl="0">
                        <a:lnSpc>
                          <a:spcPct val="100000"/>
                        </a:lnSpc>
                        <a:spcBef>
                          <a:spcPts val="1950"/>
                        </a:spcBef>
                      </a:pPr>
                      <a:r>
                        <a:rPr sz="2200" b="0" spc="-150" dirty="0">
                          <a:latin typeface="Times New Roman" panose="02020603050405020304" charset="0"/>
                          <a:cs typeface="Times New Roman" panose="02020603050405020304" charset="0"/>
                        </a:rPr>
                        <a:t>Maskulin</a:t>
                      </a:r>
                      <a:endParaRPr sz="2200" b="0" spc="-150" dirty="0">
                        <a:latin typeface="Times New Roman" panose="02020603050405020304" charset="0"/>
                        <a:cs typeface="Times New Roman" panose="02020603050405020304" charset="0"/>
                      </a:endParaRPr>
                    </a:p>
                  </a:txBody>
                  <a:tcPr marL="0" marR="0" marT="224758"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c>
                  <a:txBody>
                    <a:bodyPr/>
                    <a:lstStyle/>
                    <a:p>
                      <a:pPr marL="92710" algn="ctr" rtl="0">
                        <a:lnSpc>
                          <a:spcPct val="100000"/>
                        </a:lnSpc>
                        <a:spcBef>
                          <a:spcPts val="1950"/>
                        </a:spcBef>
                      </a:pPr>
                      <a:r>
                        <a:rPr sz="2200" b="0" spc="-180" dirty="0">
                          <a:latin typeface="Times New Roman" panose="02020603050405020304" charset="0"/>
                          <a:cs typeface="Times New Roman" panose="02020603050405020304" charset="0"/>
                        </a:rPr>
                        <a:t>Feminin</a:t>
                      </a:r>
                      <a:endParaRPr sz="2200" b="0" spc="-180" dirty="0">
                        <a:latin typeface="Times New Roman" panose="02020603050405020304" charset="0"/>
                        <a:cs typeface="Times New Roman" panose="02020603050405020304" charset="0"/>
                      </a:endParaRPr>
                    </a:p>
                  </a:txBody>
                  <a:tcPr marL="0" marR="0" marT="224758"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r>
              <a:tr h="817427">
                <a:tc>
                  <a:txBody>
                    <a:bodyPr/>
                    <a:lstStyle/>
                    <a:p>
                      <a:pPr marL="92075">
                        <a:lnSpc>
                          <a:spcPct val="100000"/>
                        </a:lnSpc>
                        <a:spcBef>
                          <a:spcPts val="1950"/>
                        </a:spcBef>
                      </a:pPr>
                      <a:r>
                        <a:rPr sz="2000" b="1" spc="-254" dirty="0">
                          <a:latin typeface="Century Gothic" panose="020B0502020202020204" charset="0"/>
                          <a:cs typeface="Century Gothic" panose="020B0502020202020204" charset="0"/>
                        </a:rPr>
                        <a:t>FUNGSI</a:t>
                      </a:r>
                      <a:endParaRPr sz="2000" b="1" spc="-254" dirty="0">
                        <a:latin typeface="Century Gothic" panose="020B0502020202020204" charset="0"/>
                        <a:cs typeface="Century Gothic" panose="020B0502020202020204" charset="0"/>
                      </a:endParaRPr>
                    </a:p>
                  </a:txBody>
                  <a:tcPr marL="0" marR="0" marT="224758"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c>
                  <a:txBody>
                    <a:bodyPr/>
                    <a:lstStyle/>
                    <a:p>
                      <a:pPr marL="92075" algn="ctr" rtl="0">
                        <a:lnSpc>
                          <a:spcPct val="100000"/>
                        </a:lnSpc>
                        <a:spcBef>
                          <a:spcPts val="1950"/>
                        </a:spcBef>
                      </a:pPr>
                      <a:r>
                        <a:rPr sz="2200" b="0" spc="-210" dirty="0">
                          <a:latin typeface="Times New Roman" panose="02020603050405020304" charset="0"/>
                          <a:cs typeface="Times New Roman" panose="02020603050405020304" charset="0"/>
                        </a:rPr>
                        <a:t>Produksi</a:t>
                      </a:r>
                      <a:endParaRPr sz="2200" b="0" spc="-210" dirty="0">
                        <a:latin typeface="Times New Roman" panose="02020603050405020304" charset="0"/>
                        <a:cs typeface="Times New Roman" panose="02020603050405020304" charset="0"/>
                      </a:endParaRPr>
                    </a:p>
                  </a:txBody>
                  <a:tcPr marL="0" marR="0" marT="224758"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c>
                  <a:txBody>
                    <a:bodyPr/>
                    <a:lstStyle/>
                    <a:p>
                      <a:pPr marL="92710" algn="ctr" rtl="0">
                        <a:lnSpc>
                          <a:spcPct val="100000"/>
                        </a:lnSpc>
                        <a:spcBef>
                          <a:spcPts val="1950"/>
                        </a:spcBef>
                      </a:pPr>
                      <a:r>
                        <a:rPr sz="2200" b="0" spc="-204" dirty="0">
                          <a:latin typeface="Times New Roman" panose="02020603050405020304" charset="0"/>
                          <a:cs typeface="Times New Roman" panose="02020603050405020304" charset="0"/>
                        </a:rPr>
                        <a:t>Reproduksi</a:t>
                      </a:r>
                      <a:endParaRPr sz="2200" b="0" spc="-204" dirty="0">
                        <a:latin typeface="Times New Roman" panose="02020603050405020304" charset="0"/>
                        <a:cs typeface="Times New Roman" panose="02020603050405020304" charset="0"/>
                      </a:endParaRPr>
                    </a:p>
                  </a:txBody>
                  <a:tcPr marL="0" marR="0" marT="224758"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r>
              <a:tr h="816043">
                <a:tc>
                  <a:txBody>
                    <a:bodyPr/>
                    <a:lstStyle/>
                    <a:p>
                      <a:pPr marL="92075" rtl="0">
                        <a:lnSpc>
                          <a:spcPct val="100000"/>
                        </a:lnSpc>
                        <a:spcBef>
                          <a:spcPts val="1950"/>
                        </a:spcBef>
                      </a:pPr>
                      <a:r>
                        <a:rPr sz="2000" b="1" spc="-280" dirty="0">
                          <a:latin typeface="Century Gothic" panose="020B0502020202020204" charset="0"/>
                          <a:cs typeface="Century Gothic" panose="020B0502020202020204" charset="0"/>
                        </a:rPr>
                        <a:t>RUANG</a:t>
                      </a:r>
                      <a:r>
                        <a:rPr sz="2000" b="1" spc="-180" dirty="0">
                          <a:latin typeface="Century Gothic" panose="020B0502020202020204" charset="0"/>
                          <a:cs typeface="Century Gothic" panose="020B0502020202020204" charset="0"/>
                        </a:rPr>
                        <a:t> </a:t>
                      </a:r>
                      <a:r>
                        <a:rPr sz="2000" b="1" spc="-280" dirty="0">
                          <a:latin typeface="Century Gothic" panose="020B0502020202020204" charset="0"/>
                          <a:cs typeface="Century Gothic" panose="020B0502020202020204" charset="0"/>
                        </a:rPr>
                        <a:t>LINGKUP</a:t>
                      </a:r>
                      <a:endParaRPr sz="2000" b="1" dirty="0">
                        <a:latin typeface="Century Gothic" panose="020B0502020202020204" charset="0"/>
                        <a:cs typeface="Century Gothic" panose="020B0502020202020204" charset="0"/>
                      </a:endParaRPr>
                    </a:p>
                  </a:txBody>
                  <a:tcPr marL="0" marR="0" marT="224758"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c>
                  <a:txBody>
                    <a:bodyPr/>
                    <a:lstStyle/>
                    <a:p>
                      <a:pPr marL="92075" algn="ctr" rtl="0">
                        <a:lnSpc>
                          <a:spcPct val="100000"/>
                        </a:lnSpc>
                        <a:spcBef>
                          <a:spcPts val="1950"/>
                        </a:spcBef>
                      </a:pPr>
                      <a:r>
                        <a:rPr sz="2200" b="0" spc="-175" dirty="0">
                          <a:latin typeface="Times New Roman" panose="02020603050405020304" charset="0"/>
                          <a:cs typeface="Times New Roman" panose="02020603050405020304" charset="0"/>
                        </a:rPr>
                        <a:t>Publik</a:t>
                      </a:r>
                      <a:endParaRPr sz="2200" b="0" spc="-175" dirty="0">
                        <a:latin typeface="Times New Roman" panose="02020603050405020304" charset="0"/>
                        <a:cs typeface="Times New Roman" panose="02020603050405020304" charset="0"/>
                      </a:endParaRPr>
                    </a:p>
                  </a:txBody>
                  <a:tcPr marL="0" marR="0" marT="224758"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c>
                  <a:txBody>
                    <a:bodyPr/>
                    <a:lstStyle/>
                    <a:p>
                      <a:pPr marL="92710" algn="ctr" rtl="0">
                        <a:lnSpc>
                          <a:spcPct val="100000"/>
                        </a:lnSpc>
                        <a:spcBef>
                          <a:spcPts val="1950"/>
                        </a:spcBef>
                      </a:pPr>
                      <a:r>
                        <a:rPr sz="2200" b="0" spc="-170" dirty="0">
                          <a:latin typeface="Times New Roman" panose="02020603050405020304" charset="0"/>
                          <a:cs typeface="Times New Roman" panose="02020603050405020304" charset="0"/>
                        </a:rPr>
                        <a:t>Domestik</a:t>
                      </a:r>
                      <a:endParaRPr sz="2200" b="0" spc="-170" dirty="0">
                        <a:latin typeface="Times New Roman" panose="02020603050405020304" charset="0"/>
                        <a:cs typeface="Times New Roman" panose="02020603050405020304" charset="0"/>
                      </a:endParaRPr>
                    </a:p>
                  </a:txBody>
                  <a:tcPr marL="0" marR="0" marT="224758"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r>
              <a:tr h="817427">
                <a:tc>
                  <a:txBody>
                    <a:bodyPr/>
                    <a:lstStyle/>
                    <a:p>
                      <a:pPr marL="92075">
                        <a:lnSpc>
                          <a:spcPct val="100000"/>
                        </a:lnSpc>
                        <a:spcBef>
                          <a:spcPts val="1960"/>
                        </a:spcBef>
                      </a:pPr>
                      <a:r>
                        <a:rPr sz="2000" b="1" spc="-285" dirty="0">
                          <a:latin typeface="Century Gothic" panose="020B0502020202020204" charset="0"/>
                          <a:cs typeface="Century Gothic" panose="020B0502020202020204" charset="0"/>
                        </a:rPr>
                        <a:t>TANGGUNG</a:t>
                      </a:r>
                      <a:r>
                        <a:rPr sz="2000" b="1" spc="-170" dirty="0">
                          <a:latin typeface="Century Gothic" panose="020B0502020202020204" charset="0"/>
                          <a:cs typeface="Century Gothic" panose="020B0502020202020204" charset="0"/>
                        </a:rPr>
                        <a:t> </a:t>
                      </a:r>
                      <a:r>
                        <a:rPr sz="2000" b="1" spc="-375" dirty="0">
                          <a:latin typeface="Century Gothic" panose="020B0502020202020204" charset="0"/>
                          <a:cs typeface="Century Gothic" panose="020B0502020202020204" charset="0"/>
                        </a:rPr>
                        <a:t>JAWAB</a:t>
                      </a:r>
                      <a:endParaRPr sz="2000" b="1" dirty="0">
                        <a:latin typeface="Century Gothic" panose="020B0502020202020204" charset="0"/>
                        <a:cs typeface="Century Gothic" panose="020B0502020202020204" charset="0"/>
                      </a:endParaRPr>
                    </a:p>
                  </a:txBody>
                  <a:tcPr marL="0" marR="0" marT="225911"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c>
                  <a:txBody>
                    <a:bodyPr/>
                    <a:lstStyle/>
                    <a:p>
                      <a:pPr marL="92075" marR="622935" algn="ctr" rtl="0">
                        <a:lnSpc>
                          <a:spcPct val="100000"/>
                        </a:lnSpc>
                        <a:spcBef>
                          <a:spcPts val="520"/>
                        </a:spcBef>
                      </a:pPr>
                      <a:r>
                        <a:rPr sz="2200" b="0" spc="-195" dirty="0">
                          <a:latin typeface="Times New Roman" panose="02020603050405020304" charset="0"/>
                          <a:cs typeface="Times New Roman" panose="02020603050405020304" charset="0"/>
                        </a:rPr>
                        <a:t>Pencari </a:t>
                      </a:r>
                      <a:r>
                        <a:rPr sz="2200" b="0" spc="-155" dirty="0">
                          <a:latin typeface="Times New Roman" panose="02020603050405020304" charset="0"/>
                          <a:cs typeface="Times New Roman" panose="02020603050405020304" charset="0"/>
                        </a:rPr>
                        <a:t>nafkah  </a:t>
                      </a:r>
                      <a:r>
                        <a:rPr sz="2200" b="0" spc="-135" dirty="0">
                          <a:latin typeface="Times New Roman" panose="02020603050405020304" charset="0"/>
                          <a:cs typeface="Times New Roman" panose="02020603050405020304" charset="0"/>
                        </a:rPr>
                        <a:t>utama</a:t>
                      </a:r>
                      <a:endParaRPr sz="2200" b="0">
                        <a:latin typeface="Times New Roman" panose="02020603050405020304" charset="0"/>
                        <a:cs typeface="Times New Roman" panose="02020603050405020304" charset="0"/>
                      </a:endParaRPr>
                    </a:p>
                  </a:txBody>
                  <a:tcPr marL="0" marR="0" marT="59935"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c>
                  <a:txBody>
                    <a:bodyPr/>
                    <a:lstStyle/>
                    <a:p>
                      <a:pPr marL="92075" marR="850265" algn="ctr" rtl="0">
                        <a:lnSpc>
                          <a:spcPct val="100000"/>
                        </a:lnSpc>
                        <a:spcBef>
                          <a:spcPts val="520"/>
                        </a:spcBef>
                      </a:pPr>
                      <a:r>
                        <a:rPr sz="2200" b="0" spc="-195" dirty="0">
                          <a:latin typeface="Times New Roman" panose="02020603050405020304" charset="0"/>
                          <a:cs typeface="Times New Roman" panose="02020603050405020304" charset="0"/>
                        </a:rPr>
                        <a:t>Pencari </a:t>
                      </a:r>
                      <a:r>
                        <a:rPr sz="2200" b="0" spc="-155" dirty="0">
                          <a:latin typeface="Times New Roman" panose="02020603050405020304" charset="0"/>
                          <a:cs typeface="Times New Roman" panose="02020603050405020304" charset="0"/>
                        </a:rPr>
                        <a:t>nafkah  </a:t>
                      </a:r>
                      <a:r>
                        <a:rPr sz="2200" b="0" spc="-150" dirty="0">
                          <a:latin typeface="Times New Roman" panose="02020603050405020304" charset="0"/>
                          <a:cs typeface="Times New Roman" panose="02020603050405020304" charset="0"/>
                        </a:rPr>
                        <a:t>tambahan</a:t>
                      </a:r>
                      <a:endParaRPr sz="2200" b="0" dirty="0">
                        <a:latin typeface="Times New Roman" panose="02020603050405020304" charset="0"/>
                        <a:cs typeface="Times New Roman" panose="02020603050405020304" charset="0"/>
                      </a:endParaRPr>
                    </a:p>
                  </a:txBody>
                  <a:tcPr marL="0" marR="0" marT="59935" marB="0">
                    <a:lnL w="38100">
                      <a:solidFill>
                        <a:srgbClr val="CCFFCC"/>
                      </a:solidFill>
                      <a:prstDash val="solid"/>
                    </a:lnL>
                    <a:lnR w="38100">
                      <a:solidFill>
                        <a:srgbClr val="CCFFCC"/>
                      </a:solidFill>
                      <a:prstDash val="solid"/>
                    </a:lnR>
                    <a:lnT w="38100">
                      <a:solidFill>
                        <a:srgbClr val="CCFFCC"/>
                      </a:solidFill>
                      <a:prstDash val="solid"/>
                    </a:lnT>
                    <a:lnB w="38100">
                      <a:solidFill>
                        <a:srgbClr val="CCFFCC"/>
                      </a:solidFill>
                      <a:prstDash val="soli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sz="half" idx="1"/>
          </p:nvPr>
        </p:nvSpPr>
        <p:spPr>
          <a:xfrm>
            <a:off x="685800" y="1376045"/>
            <a:ext cx="5982970" cy="4918710"/>
          </a:xfrm>
        </p:spPr>
        <p:txBody>
          <a:bodyPr>
            <a:normAutofit fontScale="80000"/>
          </a:bodyPr>
          <a:p>
            <a:pPr marL="0" indent="0" algn="just">
              <a:lnSpc>
                <a:spcPct val="150000"/>
              </a:lnSpc>
              <a:buNone/>
            </a:pPr>
            <a:r>
              <a:rPr lang="id-ID" altLang="en-US" sz="2800">
                <a:latin typeface="Arial" panose="020B0604020202020204" pitchFamily="34" charset="0"/>
                <a:cs typeface="Arial" panose="020B0604020202020204" pitchFamily="34" charset="0"/>
              </a:rPr>
              <a:t>Gender dipersoalkan karena secara sosial telah melahirkan perbedaan peran, tanggung jawab, hak dan fungsi serta ruang aktivitas laki-laki dan perempuan dalam masyarakat. Perbedaan tersebut akhirnya membuat masyarakat cenderung diskriminatif dan pilih-pilih perlakuan akan akses, partisipasi, serta kontrol dalam hasil pembangunan laki-laki dan perempuan.</a:t>
            </a:r>
            <a:endParaRPr lang="id-ID" altLang="en-US" sz="2800">
              <a:latin typeface="Arial" panose="020B0604020202020204" pitchFamily="34" charset="0"/>
              <a:cs typeface="Arial" panose="020B0604020202020204" pitchFamily="34" charset="0"/>
            </a:endParaRPr>
          </a:p>
        </p:txBody>
      </p:sp>
      <p:pic>
        <p:nvPicPr>
          <p:cNvPr id="4" name="Placeholder Konten 3"/>
          <p:cNvPicPr>
            <a:picLocks noChangeAspect="1"/>
          </p:cNvPicPr>
          <p:nvPr>
            <p:ph sz="half" idx="2"/>
          </p:nvPr>
        </p:nvPicPr>
        <p:blipFill>
          <a:blip r:embed="rId1"/>
          <a:stretch>
            <a:fillRect/>
          </a:stretch>
        </p:blipFill>
        <p:spPr>
          <a:xfrm>
            <a:off x="7536180" y="2429510"/>
            <a:ext cx="3795395" cy="35528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9160" y="535940"/>
            <a:ext cx="8610600" cy="1170305"/>
          </a:xfrm>
        </p:spPr>
        <p:txBody>
          <a:bodyPr>
            <a:normAutofit fontScale="90000"/>
          </a:bodyPr>
          <a:lstStyle/>
          <a:p>
            <a:pPr algn="ctr"/>
            <a:r>
              <a:rPr lang="en-US" b="1" dirty="0" err="1" smtClean="0">
                <a:latin typeface="Arial" panose="020B0604020202020204" pitchFamily="34" charset="0"/>
                <a:cs typeface="Arial" panose="020B0604020202020204" pitchFamily="34" charset="0"/>
              </a:rPr>
              <a:t>Isu</a:t>
            </a:r>
            <a:r>
              <a:rPr lang="en-US" b="1" dirty="0" smtClean="0">
                <a:latin typeface="Arial" panose="020B0604020202020204" pitchFamily="34" charset="0"/>
                <a:cs typeface="Arial" panose="020B0604020202020204" pitchFamily="34" charset="0"/>
              </a:rPr>
              <a:t> gender yang </a:t>
            </a:r>
            <a:r>
              <a:rPr lang="en-US" b="1" dirty="0" err="1" smtClean="0">
                <a:latin typeface="Arial" panose="020B0604020202020204" pitchFamily="34" charset="0"/>
                <a:cs typeface="Arial" panose="020B0604020202020204" pitchFamily="34" charset="0"/>
              </a:rPr>
              <a:t>mempengaruhi</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profesionalitas</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bidan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3110" y="1828800"/>
            <a:ext cx="10820400" cy="4502150"/>
          </a:xfrm>
        </p:spPr>
        <p:txBody>
          <a:bodyPr>
            <a:noAutofit/>
          </a:bodyPr>
          <a:lstStyle/>
          <a:p>
            <a:pPr algn="just">
              <a:lnSpc>
                <a:spcPct val="150000"/>
              </a:lnSpc>
            </a:pP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terdapat</a:t>
            </a:r>
            <a:r>
              <a:rPr lang="en-US" sz="2000" dirty="0">
                <a:latin typeface="Arial" panose="020B0604020202020204" pitchFamily="34" charset="0"/>
                <a:cs typeface="Arial" panose="020B0604020202020204" pitchFamily="34" charset="0"/>
              </a:rPr>
              <a:t> 4 (</a:t>
            </a:r>
            <a:r>
              <a:rPr lang="en-US" sz="2000" dirty="0" err="1">
                <a:latin typeface="Arial" panose="020B0604020202020204" pitchFamily="34" charset="0"/>
                <a:cs typeface="Arial" panose="020B0604020202020204" pitchFamily="34" charset="0"/>
              </a:rPr>
              <a:t>empat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isu</a:t>
            </a:r>
            <a:r>
              <a:rPr lang="en-US" sz="2000" dirty="0">
                <a:latin typeface="Arial" panose="020B0604020202020204" pitchFamily="34" charset="0"/>
                <a:cs typeface="Arial" panose="020B0604020202020204" pitchFamily="34" charset="0"/>
              </a:rPr>
              <a:t> gender </a:t>
            </a:r>
            <a:r>
              <a:rPr lang="en-US" sz="2000" dirty="0" err="1">
                <a:latin typeface="Arial" panose="020B0604020202020204" pitchFamily="34" charset="0"/>
                <a:cs typeface="Arial" panose="020B0604020202020204" pitchFamily="34" charset="0"/>
              </a:rPr>
              <a:t>dalam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berbagai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kehidupan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antara</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lain:</a:t>
            </a:r>
            <a:endParaRPr lang="en-US" sz="2000" dirty="0" smtClean="0">
              <a:latin typeface="Arial" panose="020B0604020202020204" pitchFamily="34" charset="0"/>
              <a:cs typeface="Arial" panose="020B0604020202020204" pitchFamily="34" charset="0"/>
            </a:endParaRPr>
          </a:p>
          <a:p>
            <a:pPr lvl="1" algn="just">
              <a:lnSpc>
                <a:spcPct val="150000"/>
              </a:lnSpc>
            </a:pPr>
            <a:r>
              <a:rPr lang="en-US" sz="2000" dirty="0" err="1">
                <a:latin typeface="Arial" panose="020B0604020202020204" pitchFamily="34" charset="0"/>
                <a:cs typeface="Arial" panose="020B0604020202020204" pitchFamily="34" charset="0"/>
              </a:rPr>
              <a:t>Isu</a:t>
            </a:r>
            <a:r>
              <a:rPr lang="en-US" sz="2000" dirty="0">
                <a:latin typeface="Arial" panose="020B0604020202020204" pitchFamily="34" charset="0"/>
                <a:cs typeface="Arial" panose="020B0604020202020204" pitchFamily="34" charset="0"/>
              </a:rPr>
              <a:t> Gender Di </a:t>
            </a:r>
            <a:r>
              <a:rPr lang="en-US" sz="2000" dirty="0" err="1">
                <a:latin typeface="Arial" panose="020B0604020202020204" pitchFamily="34" charset="0"/>
                <a:cs typeface="Arial" panose="020B0604020202020204" pitchFamily="34" charset="0"/>
              </a:rPr>
              <a:t>Masa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Kanak-Kanak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Isu</a:t>
            </a:r>
            <a:r>
              <a:rPr lang="en-US" sz="2000" dirty="0">
                <a:latin typeface="Arial" panose="020B0604020202020204" pitchFamily="34" charset="0"/>
                <a:cs typeface="Arial" panose="020B0604020202020204" pitchFamily="34" charset="0"/>
              </a:rPr>
              <a:t> gender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anak-anak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laki-laki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misalnya</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lvl="1" algn="just">
              <a:lnSpc>
                <a:spcPct val="150000"/>
              </a:lnSpc>
            </a:pPr>
            <a:r>
              <a:rPr lang="en-US" sz="2000" dirty="0" err="1" smtClean="0">
                <a:latin typeface="Arial" panose="020B0604020202020204" pitchFamily="34" charset="0"/>
                <a:cs typeface="Arial" panose="020B0604020202020204" pitchFamily="34" charset="0"/>
              </a:rPr>
              <a:t>pada</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beberapa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suku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tertentu</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kelahiran</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bayi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laki-laki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sangat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diharapkan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dengan</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alasan</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penerus</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atau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pewaris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nama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keluarga</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pencari</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nafkah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keluarga</a:t>
            </a:r>
            <a:r>
              <a:rPr lang="en-US" sz="2000" dirty="0">
                <a:latin typeface="Arial" panose="020B0604020202020204" pitchFamily="34" charset="0"/>
                <a:cs typeface="Arial" panose="020B0604020202020204" pitchFamily="34" charset="0"/>
              </a:rPr>
              <a:t> yang </a:t>
            </a:r>
            <a:r>
              <a:rPr lang="en-US" sz="2000" dirty="0" err="1">
                <a:latin typeface="Arial" panose="020B0604020202020204" pitchFamily="34" charset="0"/>
                <a:cs typeface="Arial" panose="020B0604020202020204" pitchFamily="34" charset="0"/>
              </a:rPr>
              <a:t>handal</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penyanggah</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orang </a:t>
            </a:r>
            <a:r>
              <a:rPr lang="en-US" sz="2000" dirty="0" err="1">
                <a:latin typeface="Arial" panose="020B0604020202020204" pitchFamily="34" charset="0"/>
                <a:cs typeface="Arial" panose="020B0604020202020204" pitchFamily="34" charset="0"/>
              </a:rPr>
              <a:t>tuanya</a:t>
            </a:r>
            <a:r>
              <a:rPr lang="en-US" sz="2000" dirty="0">
                <a:latin typeface="Arial" panose="020B0604020202020204" pitchFamily="34" charset="0"/>
                <a:cs typeface="Arial" panose="020B0604020202020204" pitchFamily="34" charset="0"/>
              </a:rPr>
              <a:t> di </a:t>
            </a:r>
            <a:r>
              <a:rPr lang="en-US" sz="2000" dirty="0" err="1">
                <a:latin typeface="Arial" panose="020B0604020202020204" pitchFamily="34" charset="0"/>
                <a:cs typeface="Arial" panose="020B0604020202020204" pitchFamily="34" charset="0"/>
              </a:rPr>
              <a:t>hari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tua</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masa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kanak-kanak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sifat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agresif</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anak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laki-laki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serta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perilaku</a:t>
            </a:r>
            <a:r>
              <a:rPr lang="en-US" sz="2000" dirty="0">
                <a:latin typeface="Arial" panose="020B0604020202020204" pitchFamily="34" charset="0"/>
                <a:cs typeface="Arial" panose="020B0604020202020204" pitchFamily="34" charset="0"/>
              </a:rPr>
              <a:t> yang </a:t>
            </a:r>
            <a:r>
              <a:rPr lang="en-US" sz="2000" dirty="0" err="1">
                <a:latin typeface="Arial" panose="020B0604020202020204" pitchFamily="34" charset="0"/>
                <a:cs typeface="Arial" panose="020B0604020202020204" pitchFamily="34" charset="0"/>
              </a:rPr>
              <a:t>mengandung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resiko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diterima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sebagai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suatu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kewajaran</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bahkan</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didorong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kearah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itu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karena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dianggap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sebagai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sifat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anak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laki-laki</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lvl="1" algn="just">
              <a:lnSpc>
                <a:spcPct val="150000"/>
              </a:lnSpc>
            </a:pPr>
            <a:r>
              <a:rPr lang="en-US" sz="2000" dirty="0" err="1" smtClean="0">
                <a:latin typeface="Arial" panose="020B0604020202020204" pitchFamily="34" charset="0"/>
                <a:cs typeface="Arial" panose="020B0604020202020204" pitchFamily="34" charset="0"/>
              </a:rPr>
              <a:t>Sehingga</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data </a:t>
            </a:r>
            <a:r>
              <a:rPr lang="en-US" sz="2000" dirty="0" err="1">
                <a:latin typeface="Arial" panose="020B0604020202020204" pitchFamily="34" charset="0"/>
                <a:cs typeface="Arial" panose="020B0604020202020204" pitchFamily="34" charset="0"/>
              </a:rPr>
              <a:t>menunjukkan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bahwa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anak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laki-laki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lebih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sering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terluka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mengalami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kecelakaan</a:t>
            </a:r>
            <a:r>
              <a:rPr lang="en-US"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55675"/>
            <a:ext cx="10820400" cy="4946015"/>
          </a:xfrm>
        </p:spPr>
        <p:txBody>
          <a:bodyPr>
            <a:normAutofit fontScale="70000"/>
          </a:bodyPr>
          <a:lstStyle/>
          <a:p>
            <a:pPr marL="0" indent="0" algn="ctr">
              <a:lnSpc>
                <a:spcPct val="150000"/>
              </a:lnSpc>
              <a:buNone/>
            </a:pPr>
            <a:r>
              <a:rPr lang="en-US" sz="2325" b="1" dirty="0" err="1">
                <a:latin typeface="Century Gothic" panose="020B0502020202020204" charset="0"/>
                <a:cs typeface="Century Gothic" panose="020B0502020202020204" charset="0"/>
              </a:rPr>
              <a:t>Isu</a:t>
            </a:r>
            <a:r>
              <a:rPr lang="en-US" sz="2325" b="1" dirty="0">
                <a:latin typeface="Century Gothic" panose="020B0502020202020204" charset="0"/>
                <a:cs typeface="Century Gothic" panose="020B0502020202020204" charset="0"/>
              </a:rPr>
              <a:t> Gender Di </a:t>
            </a:r>
            <a:r>
              <a:rPr lang="en-US" sz="2325" b="1" dirty="0" err="1">
                <a:latin typeface="Century Gothic" panose="020B0502020202020204" charset="0"/>
                <a:cs typeface="Century Gothic" panose="020B0502020202020204" charset="0"/>
              </a:rPr>
              <a:t>Masa</a:t>
            </a:r>
            <a:r>
              <a:rPr lang="en-US" sz="2325" b="1" dirty="0">
                <a:latin typeface="Century Gothic" panose="020B0502020202020204" charset="0"/>
                <a:cs typeface="Century Gothic" panose="020B0502020202020204" charset="0"/>
              </a:rPr>
              <a:t> </a:t>
            </a:r>
            <a:r>
              <a:rPr lang="en-US" sz="2325" b="1" dirty="0" err="1">
                <a:latin typeface="Century Gothic" panose="020B0502020202020204" charset="0"/>
                <a:cs typeface="Century Gothic" panose="020B0502020202020204" charset="0"/>
              </a:rPr>
              <a:t>Remaja</a:t>
            </a:r>
            <a:r>
              <a:rPr lang="en-US" sz="2325" dirty="0">
                <a:latin typeface="Century Gothic" panose="020B0502020202020204" charset="0"/>
                <a:cs typeface="Century Gothic" panose="020B0502020202020204" charset="0"/>
              </a:rPr>
              <a:t>. </a:t>
            </a:r>
            <a:endParaRPr lang="en-US" sz="2325" dirty="0" smtClean="0">
              <a:latin typeface="Century Gothic" panose="020B0502020202020204" charset="0"/>
              <a:cs typeface="Century Gothic" panose="020B0502020202020204" charset="0"/>
            </a:endParaRPr>
          </a:p>
          <a:p>
            <a:pPr marL="268605" indent="0" algn="just">
              <a:lnSpc>
                <a:spcPct val="150000"/>
              </a:lnSpc>
              <a:buNone/>
            </a:pPr>
            <a:r>
              <a:rPr lang="en-US" sz="2325" b="1" dirty="0" err="1" smtClean="0">
                <a:latin typeface="Century Gothic" panose="020B0502020202020204" charset="0"/>
                <a:cs typeface="Century Gothic" panose="020B0502020202020204" charset="0"/>
              </a:rPr>
              <a:t>Isu</a:t>
            </a:r>
            <a:r>
              <a:rPr lang="en-US" sz="2325" b="1" dirty="0" smtClean="0">
                <a:latin typeface="Century Gothic" panose="020B0502020202020204" charset="0"/>
                <a:cs typeface="Century Gothic" panose="020B0502020202020204" charset="0"/>
              </a:rPr>
              <a:t> </a:t>
            </a:r>
            <a:r>
              <a:rPr lang="en-US" sz="2325" b="1" dirty="0">
                <a:latin typeface="Century Gothic" panose="020B0502020202020204" charset="0"/>
                <a:cs typeface="Century Gothic" panose="020B0502020202020204" charset="0"/>
              </a:rPr>
              <a:t>gender yang </a:t>
            </a:r>
            <a:r>
              <a:rPr lang="en-US" sz="2325" b="1" dirty="0" err="1">
                <a:latin typeface="Century Gothic" panose="020B0502020202020204" charset="0"/>
                <a:cs typeface="Century Gothic" panose="020B0502020202020204" charset="0"/>
              </a:rPr>
              <a:t>berkaitan</a:t>
            </a:r>
            <a:r>
              <a:rPr lang="en-US" sz="2325" b="1" dirty="0">
                <a:latin typeface="Century Gothic" panose="020B0502020202020204" charset="0"/>
                <a:cs typeface="Century Gothic" panose="020B0502020202020204" charset="0"/>
              </a:rPr>
              <a:t> </a:t>
            </a:r>
            <a:r>
              <a:rPr lang="en-US" sz="2325" b="1" dirty="0" err="1">
                <a:latin typeface="Century Gothic" panose="020B0502020202020204" charset="0"/>
                <a:cs typeface="Century Gothic" panose="020B0502020202020204" charset="0"/>
              </a:rPr>
              <a:t>dengan</a:t>
            </a:r>
            <a:r>
              <a:rPr lang="en-US" sz="2325" b="1" dirty="0">
                <a:latin typeface="Century Gothic" panose="020B0502020202020204" charset="0"/>
                <a:cs typeface="Century Gothic" panose="020B0502020202020204" charset="0"/>
              </a:rPr>
              <a:t> </a:t>
            </a:r>
            <a:r>
              <a:rPr lang="en-US" sz="2325" b="1" dirty="0" err="1">
                <a:latin typeface="Century Gothic" panose="020B0502020202020204" charset="0"/>
                <a:cs typeface="Century Gothic" panose="020B0502020202020204" charset="0"/>
              </a:rPr>
              <a:t>remaja</a:t>
            </a:r>
            <a:r>
              <a:rPr lang="en-US" sz="2325" b="1" dirty="0">
                <a:latin typeface="Century Gothic" panose="020B0502020202020204" charset="0"/>
                <a:cs typeface="Century Gothic" panose="020B0502020202020204" charset="0"/>
              </a:rPr>
              <a:t> </a:t>
            </a:r>
            <a:r>
              <a:rPr lang="en-US" sz="2325" b="1" dirty="0" err="1">
                <a:latin typeface="Century Gothic" panose="020B0502020202020204" charset="0"/>
                <a:cs typeface="Century Gothic" panose="020B0502020202020204" charset="0"/>
              </a:rPr>
              <a:t>perempuan</a:t>
            </a:r>
            <a:r>
              <a:rPr lang="en-US" sz="2325" b="1" dirty="0">
                <a:latin typeface="Century Gothic" panose="020B0502020202020204" charset="0"/>
                <a:cs typeface="Century Gothic" panose="020B0502020202020204" charset="0"/>
              </a:rPr>
              <a:t>, </a:t>
            </a:r>
            <a:r>
              <a:rPr lang="en-US" sz="2325" b="1" dirty="0" err="1">
                <a:latin typeface="Century Gothic" panose="020B0502020202020204" charset="0"/>
                <a:cs typeface="Century Gothic" panose="020B0502020202020204" charset="0"/>
              </a:rPr>
              <a:t>antara</a:t>
            </a:r>
            <a:r>
              <a:rPr lang="en-US" sz="2325" b="1" dirty="0">
                <a:latin typeface="Century Gothic" panose="020B0502020202020204" charset="0"/>
                <a:cs typeface="Century Gothic" panose="020B0502020202020204" charset="0"/>
              </a:rPr>
              <a:t> lain </a:t>
            </a:r>
            <a:r>
              <a:rPr lang="en-US" sz="2325" b="1" dirty="0" smtClean="0">
                <a:latin typeface="Century Gothic" panose="020B0502020202020204" charset="0"/>
                <a:cs typeface="Century Gothic" panose="020B0502020202020204" charset="0"/>
              </a:rPr>
              <a:t>:</a:t>
            </a:r>
            <a:endParaRPr lang="en-US" sz="2325" dirty="0" smtClean="0">
              <a:latin typeface="Century Gothic" panose="020B0502020202020204" charset="0"/>
              <a:cs typeface="Century Gothic" panose="020B0502020202020204" charset="0"/>
            </a:endParaRPr>
          </a:p>
          <a:p>
            <a:pPr marL="611505" indent="-342900" algn="just">
              <a:lnSpc>
                <a:spcPct val="150000"/>
              </a:lnSpc>
              <a:buFont typeface="Wingdings" panose="05000000000000000000" pitchFamily="2" charset="2"/>
              <a:buChar char="v"/>
            </a:pPr>
            <a:r>
              <a:rPr lang="en-US" sz="2325" dirty="0" smtClean="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kawin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muda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kehamilan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remaja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umumnya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renmaja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puteri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kekurangan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nutrisi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seperti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zat</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besi</a:t>
            </a:r>
            <a:r>
              <a:rPr lang="en-US" sz="2325" dirty="0">
                <a:latin typeface="Century Gothic" panose="020B0502020202020204" charset="0"/>
                <a:cs typeface="Century Gothic" panose="020B0502020202020204" charset="0"/>
              </a:rPr>
              <a:t>, anemia. </a:t>
            </a:r>
            <a:r>
              <a:rPr lang="en-US" sz="2325" dirty="0" err="1">
                <a:latin typeface="Century Gothic" panose="020B0502020202020204" charset="0"/>
                <a:cs typeface="Century Gothic" panose="020B0502020202020204" charset="0"/>
              </a:rPr>
              <a:t>Menginjak</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remaja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gangguan</a:t>
            </a:r>
            <a:r>
              <a:rPr lang="en-US" sz="2325" dirty="0">
                <a:latin typeface="Century Gothic" panose="020B0502020202020204" charset="0"/>
                <a:cs typeface="Century Gothic" panose="020B0502020202020204" charset="0"/>
              </a:rPr>
              <a:t> anemia </a:t>
            </a:r>
            <a:r>
              <a:rPr lang="en-US" sz="2325" dirty="0" err="1">
                <a:latin typeface="Century Gothic" panose="020B0502020202020204" charset="0"/>
                <a:cs typeface="Century Gothic" panose="020B0502020202020204" charset="0"/>
              </a:rPr>
              <a:t>merupakan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gejala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umum</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dikalangan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remaja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putri</a:t>
            </a:r>
            <a:r>
              <a:rPr lang="en-US" sz="2325" dirty="0">
                <a:latin typeface="Century Gothic" panose="020B0502020202020204" charset="0"/>
                <a:cs typeface="Century Gothic" panose="020B0502020202020204" charset="0"/>
              </a:rPr>
              <a:t>. </a:t>
            </a:r>
            <a:endParaRPr lang="en-US" sz="2325" dirty="0" smtClean="0">
              <a:latin typeface="Century Gothic" panose="020B0502020202020204" charset="0"/>
              <a:cs typeface="Century Gothic" panose="020B0502020202020204" charset="0"/>
            </a:endParaRPr>
          </a:p>
          <a:p>
            <a:pPr marL="611505" indent="-342900" algn="just">
              <a:lnSpc>
                <a:spcPct val="150000"/>
              </a:lnSpc>
              <a:buFont typeface="Wingdings" panose="05000000000000000000" pitchFamily="2" charset="2"/>
              <a:buChar char="v"/>
            </a:pPr>
            <a:r>
              <a:rPr lang="en-US" sz="2325" dirty="0" err="1" smtClean="0">
                <a:latin typeface="Century Gothic" panose="020B0502020202020204" charset="0"/>
                <a:cs typeface="Century Gothic" panose="020B0502020202020204" charset="0"/>
              </a:rPr>
              <a:t>Gerakan</a:t>
            </a:r>
            <a:r>
              <a:rPr lang="en-US" sz="2325" dirty="0" smtClean="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serta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interaksi</a:t>
            </a:r>
            <a:r>
              <a:rPr lang="en-US" sz="2325" dirty="0">
                <a:latin typeface="Century Gothic" panose="020B0502020202020204" charset="0"/>
                <a:cs typeface="Century Gothic" panose="020B0502020202020204" charset="0"/>
              </a:rPr>
              <a:t> social </a:t>
            </a:r>
            <a:r>
              <a:rPr lang="en-US" sz="2325" dirty="0" err="1">
                <a:latin typeface="Century Gothic" panose="020B0502020202020204" charset="0"/>
                <a:cs typeface="Century Gothic" panose="020B0502020202020204" charset="0"/>
              </a:rPr>
              <a:t>remaja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puteri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seringkali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terbatasi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dengan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datangnya</a:t>
            </a:r>
            <a:r>
              <a:rPr lang="en-US" sz="2325" dirty="0">
                <a:latin typeface="Century Gothic" panose="020B0502020202020204" charset="0"/>
                <a:cs typeface="Century Gothic" panose="020B0502020202020204" charset="0"/>
              </a:rPr>
              <a:t> </a:t>
            </a:r>
            <a:r>
              <a:rPr lang="en-US" sz="2325" dirty="0" smtClean="0">
                <a:latin typeface="Century Gothic" panose="020B0502020202020204" charset="0"/>
                <a:cs typeface="Century Gothic" panose="020B0502020202020204" charset="0"/>
              </a:rPr>
              <a:t>menarche.</a:t>
            </a:r>
            <a:endParaRPr lang="en-US" sz="2325" dirty="0" smtClean="0">
              <a:latin typeface="Century Gothic" panose="020B0502020202020204" charset="0"/>
              <a:cs typeface="Century Gothic" panose="020B0502020202020204" charset="0"/>
            </a:endParaRPr>
          </a:p>
          <a:p>
            <a:pPr marL="611505" indent="-342900" algn="just">
              <a:lnSpc>
                <a:spcPct val="150000"/>
              </a:lnSpc>
              <a:buFont typeface="Wingdings" panose="05000000000000000000" pitchFamily="2" charset="2"/>
              <a:buChar char="v"/>
            </a:pPr>
            <a:r>
              <a:rPr lang="en-US" sz="2325" dirty="0" err="1" smtClean="0">
                <a:latin typeface="Century Gothic" panose="020B0502020202020204" charset="0"/>
                <a:cs typeface="Century Gothic" panose="020B0502020202020204" charset="0"/>
              </a:rPr>
              <a:t>Perkawinan</a:t>
            </a:r>
            <a:r>
              <a:rPr lang="en-US" sz="2325" dirty="0" smtClean="0">
                <a:latin typeface="Century Gothic" panose="020B0502020202020204" charset="0"/>
                <a:cs typeface="Century Gothic" panose="020B0502020202020204" charset="0"/>
              </a:rPr>
              <a:t> </a:t>
            </a:r>
            <a:r>
              <a:rPr lang="en-US" sz="2325" dirty="0" err="1" smtClean="0">
                <a:latin typeface="Century Gothic" panose="020B0502020202020204" charset="0"/>
                <a:cs typeface="Century Gothic" panose="020B0502020202020204" charset="0"/>
              </a:rPr>
              <a:t>dini</a:t>
            </a:r>
            <a:r>
              <a:rPr lang="en-US" sz="2325" dirty="0" smtClean="0">
                <a:latin typeface="Century Gothic" panose="020B0502020202020204" charset="0"/>
                <a:cs typeface="Century Gothic" panose="020B0502020202020204" charset="0"/>
              </a:rPr>
              <a:t> : </a:t>
            </a:r>
            <a:endParaRPr lang="en-US" sz="2325" dirty="0" smtClean="0">
              <a:latin typeface="Century Gothic" panose="020B0502020202020204" charset="0"/>
              <a:cs typeface="Century Gothic" panose="020B0502020202020204" charset="0"/>
            </a:endParaRPr>
          </a:p>
          <a:p>
            <a:pPr marL="611505" indent="-342900" algn="just">
              <a:lnSpc>
                <a:spcPct val="150000"/>
              </a:lnSpc>
              <a:buFont typeface="Wingdings" panose="05000000000000000000" pitchFamily="2" charset="2"/>
              <a:buChar char="v"/>
            </a:pPr>
            <a:r>
              <a:rPr lang="en-US" sz="2325" dirty="0" err="1" smtClean="0">
                <a:latin typeface="Century Gothic" panose="020B0502020202020204" charset="0"/>
                <a:cs typeface="Century Gothic" panose="020B0502020202020204" charset="0"/>
              </a:rPr>
              <a:t>Belum</a:t>
            </a:r>
            <a:r>
              <a:rPr lang="en-US" sz="2325" dirty="0" smtClean="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lagi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jika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remaja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puteri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mengalami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kehamilan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menempatkan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mereka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pada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resiko</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tinggi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terhadap</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kematian</a:t>
            </a:r>
            <a:r>
              <a:rPr lang="en-US" sz="2325" dirty="0">
                <a:latin typeface="Century Gothic" panose="020B0502020202020204" charset="0"/>
                <a:cs typeface="Century Gothic" panose="020B0502020202020204" charset="0"/>
              </a:rPr>
              <a:t>. </a:t>
            </a:r>
            <a:endParaRPr lang="en-US" sz="2325" dirty="0" smtClean="0">
              <a:latin typeface="Century Gothic" panose="020B0502020202020204" charset="0"/>
              <a:cs typeface="Century Gothic" panose="020B0502020202020204" charset="0"/>
            </a:endParaRPr>
          </a:p>
          <a:p>
            <a:pPr marL="611505" indent="-342900" algn="just">
              <a:lnSpc>
                <a:spcPct val="150000"/>
              </a:lnSpc>
              <a:buFont typeface="Wingdings" panose="05000000000000000000" pitchFamily="2" charset="2"/>
              <a:buChar char="v"/>
            </a:pPr>
            <a:r>
              <a:rPr lang="en-US" sz="2325" dirty="0" err="1" smtClean="0">
                <a:latin typeface="Century Gothic" panose="020B0502020202020204" charset="0"/>
                <a:cs typeface="Century Gothic" panose="020B0502020202020204" charset="0"/>
              </a:rPr>
              <a:t>Remaja</a:t>
            </a:r>
            <a:r>
              <a:rPr lang="en-US" sz="2325" dirty="0" smtClean="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putreri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juga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berisiko</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terhadap</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pelecehan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dan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kekerasan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seksual</a:t>
            </a:r>
            <a:r>
              <a:rPr lang="en-US" sz="2325" dirty="0">
                <a:latin typeface="Century Gothic" panose="020B0502020202020204" charset="0"/>
                <a:cs typeface="Century Gothic" panose="020B0502020202020204" charset="0"/>
              </a:rPr>
              <a:t>, yang </a:t>
            </a:r>
            <a:r>
              <a:rPr lang="en-US" sz="2325" dirty="0" err="1">
                <a:latin typeface="Century Gothic" panose="020B0502020202020204" charset="0"/>
                <a:cs typeface="Century Gothic" panose="020B0502020202020204" charset="0"/>
              </a:rPr>
              <a:t>bisa</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terjadi</a:t>
            </a:r>
            <a:r>
              <a:rPr lang="en-US" sz="2325" dirty="0">
                <a:latin typeface="Century Gothic" panose="020B0502020202020204" charset="0"/>
                <a:cs typeface="Century Gothic" panose="020B0502020202020204" charset="0"/>
              </a:rPr>
              <a:t> di </a:t>
            </a:r>
            <a:r>
              <a:rPr lang="en-US" sz="2325" dirty="0" err="1">
                <a:latin typeface="Century Gothic" panose="020B0502020202020204" charset="0"/>
                <a:cs typeface="Century Gothic" panose="020B0502020202020204" charset="0"/>
              </a:rPr>
              <a:t>dalam</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rumah</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sendiri</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maupun</a:t>
            </a:r>
            <a:r>
              <a:rPr lang="en-US" sz="2325" dirty="0">
                <a:latin typeface="Century Gothic" panose="020B0502020202020204" charset="0"/>
                <a:cs typeface="Century Gothic" panose="020B0502020202020204" charset="0"/>
              </a:rPr>
              <a:t> di </a:t>
            </a:r>
            <a:r>
              <a:rPr lang="en-US" sz="2325" dirty="0" err="1">
                <a:latin typeface="Century Gothic" panose="020B0502020202020204" charset="0"/>
                <a:cs typeface="Century Gothic" panose="020B0502020202020204" charset="0"/>
              </a:rPr>
              <a:t>luar</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rumah</a:t>
            </a:r>
            <a:r>
              <a:rPr lang="en-US" sz="2325" dirty="0">
                <a:latin typeface="Century Gothic" panose="020B0502020202020204" charset="0"/>
                <a:cs typeface="Century Gothic" panose="020B0502020202020204" charset="0"/>
              </a:rPr>
              <a:t>. </a:t>
            </a:r>
            <a:endParaRPr lang="en-US" sz="2325" dirty="0" smtClean="0">
              <a:latin typeface="Century Gothic" panose="020B0502020202020204" charset="0"/>
              <a:cs typeface="Century Gothic" panose="020B0502020202020204" charset="0"/>
            </a:endParaRPr>
          </a:p>
          <a:p>
            <a:pPr marL="611505" indent="-342900" algn="just">
              <a:lnSpc>
                <a:spcPct val="150000"/>
              </a:lnSpc>
              <a:buFont typeface="Wingdings" panose="05000000000000000000" pitchFamily="2" charset="2"/>
              <a:buChar char="v"/>
            </a:pPr>
            <a:r>
              <a:rPr lang="en-US" sz="2325" dirty="0" err="1">
                <a:latin typeface="Century Gothic" panose="020B0502020202020204" charset="0"/>
                <a:cs typeface="Century Gothic" panose="020B0502020202020204" charset="0"/>
              </a:rPr>
              <a:t>E</a:t>
            </a:r>
            <a:r>
              <a:rPr lang="en-US" sz="2325" dirty="0" err="1" smtClean="0">
                <a:latin typeface="Century Gothic" panose="020B0502020202020204" charset="0"/>
                <a:cs typeface="Century Gothic" panose="020B0502020202020204" charset="0"/>
              </a:rPr>
              <a:t>kplorasi</a:t>
            </a:r>
            <a:r>
              <a:rPr lang="en-US" sz="2325" dirty="0" smtClean="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seksual</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sebelum</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nikah</a:t>
            </a:r>
            <a:r>
              <a:rPr lang="en-US" sz="2325" dirty="0">
                <a:latin typeface="Century Gothic" panose="020B0502020202020204" charset="0"/>
                <a:cs typeface="Century Gothic" panose="020B0502020202020204" charset="0"/>
              </a:rPr>
              <a:t> yang </a:t>
            </a:r>
            <a:r>
              <a:rPr lang="en-US" sz="2325" dirty="0" err="1">
                <a:latin typeface="Century Gothic" panose="020B0502020202020204" charset="0"/>
                <a:cs typeface="Century Gothic" panose="020B0502020202020204" charset="0"/>
              </a:rPr>
              <a:t>berisiko</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terhadap</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penyakit-penyakit</a:t>
            </a:r>
            <a:r>
              <a:rPr lang="en-US" sz="2325" dirty="0">
                <a:latin typeface="Century Gothic" panose="020B0502020202020204" charset="0"/>
                <a:cs typeface="Century Gothic" panose="020B0502020202020204" charset="0"/>
              </a:rPr>
              <a:t> yang </a:t>
            </a:r>
            <a:r>
              <a:rPr lang="en-US" sz="2325" dirty="0" err="1">
                <a:latin typeface="Century Gothic" panose="020B0502020202020204" charset="0"/>
                <a:cs typeface="Century Gothic" panose="020B0502020202020204" charset="0"/>
              </a:rPr>
              <a:t>berkaitan</a:t>
            </a:r>
            <a:r>
              <a:rPr lang="en-US" sz="2325" dirty="0">
                <a:latin typeface="Century Gothic" panose="020B0502020202020204" charset="0"/>
                <a:cs typeface="Century Gothic" panose="020B0502020202020204" charset="0"/>
              </a:rPr>
              <a:t> </a:t>
            </a:r>
            <a:r>
              <a:rPr lang="en-US" sz="2325" dirty="0" err="1">
                <a:latin typeface="Century Gothic" panose="020B0502020202020204" charset="0"/>
                <a:cs typeface="Century Gothic" panose="020B0502020202020204" charset="0"/>
              </a:rPr>
              <a:t>dengan</a:t>
            </a:r>
            <a:r>
              <a:rPr lang="en-US" sz="2325" dirty="0">
                <a:latin typeface="Century Gothic" panose="020B0502020202020204" charset="0"/>
                <a:cs typeface="Century Gothic" panose="020B0502020202020204" charset="0"/>
              </a:rPr>
              <a:t> :IMS, HIV/AIDS.</a:t>
            </a:r>
            <a:endParaRPr lang="en-US" sz="2325" dirty="0">
              <a:latin typeface="Century Gothic" panose="020B0502020202020204" charset="0"/>
              <a:cs typeface="Century Gothic" panose="020B050202020202020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715" y="118110"/>
            <a:ext cx="10820400" cy="6602730"/>
          </a:xfrm>
        </p:spPr>
        <p:txBody>
          <a:bodyPr>
            <a:noAutofit/>
          </a:bodyPr>
          <a:lstStyle/>
          <a:p>
            <a:pPr marL="0" indent="0" algn="ctr">
              <a:lnSpc>
                <a:spcPct val="150000"/>
              </a:lnSpc>
              <a:buNone/>
            </a:pPr>
            <a:r>
              <a:rPr lang="en-US" sz="2800" b="1" dirty="0" err="1">
                <a:solidFill>
                  <a:srgbClr val="FF0000"/>
                </a:solidFill>
                <a:latin typeface="Arial" panose="020B0604020202020204" pitchFamily="34" charset="0"/>
                <a:cs typeface="Arial" panose="020B0604020202020204" pitchFamily="34" charset="0"/>
              </a:rPr>
              <a:t>Isu</a:t>
            </a:r>
            <a:r>
              <a:rPr lang="en-US" sz="2800" b="1" dirty="0">
                <a:solidFill>
                  <a:srgbClr val="FF0000"/>
                </a:solidFill>
                <a:latin typeface="Arial" panose="020B0604020202020204" pitchFamily="34" charset="0"/>
                <a:cs typeface="Arial" panose="020B0604020202020204" pitchFamily="34" charset="0"/>
              </a:rPr>
              <a:t> Gender Di </a:t>
            </a:r>
            <a:r>
              <a:rPr lang="en-US" sz="2800" b="1" dirty="0" err="1">
                <a:solidFill>
                  <a:srgbClr val="FF0000"/>
                </a:solidFill>
                <a:latin typeface="Arial" panose="020B0604020202020204" pitchFamily="34" charset="0"/>
                <a:cs typeface="Arial" panose="020B0604020202020204" pitchFamily="34" charset="0"/>
              </a:rPr>
              <a:t>Masa</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Dewasa</a:t>
            </a:r>
            <a:r>
              <a:rPr lang="en-US" sz="2800" b="1" dirty="0">
                <a:solidFill>
                  <a:srgbClr val="FF0000"/>
                </a:solidFill>
                <a:latin typeface="Arial" panose="020B0604020202020204" pitchFamily="34" charset="0"/>
                <a:cs typeface="Arial" panose="020B0604020202020204" pitchFamily="34" charset="0"/>
              </a:rPr>
              <a:t>.</a:t>
            </a:r>
            <a:r>
              <a:rPr lang="en-US" sz="1800" dirty="0">
                <a:solidFill>
                  <a:srgbClr val="FF0000"/>
                </a:solidFill>
                <a:latin typeface="Arial" panose="020B0604020202020204" pitchFamily="34" charset="0"/>
                <a:cs typeface="Arial" panose="020B0604020202020204" pitchFamily="34" charset="0"/>
              </a:rPr>
              <a:t> </a:t>
            </a:r>
            <a:endParaRPr lang="en-US" sz="1800" dirty="0" smtClean="0">
              <a:solidFill>
                <a:srgbClr val="FF0000"/>
              </a:solidFill>
              <a:latin typeface="Arial" panose="020B0604020202020204" pitchFamily="34" charset="0"/>
              <a:cs typeface="Arial" panose="020B0604020202020204" pitchFamily="34" charset="0"/>
            </a:endParaRPr>
          </a:p>
          <a:p>
            <a:pPr algn="just">
              <a:lnSpc>
                <a:spcPct val="150000"/>
              </a:lnSpc>
            </a:pPr>
            <a:r>
              <a:rPr lang="en-US" sz="1800" dirty="0" err="1" smtClean="0">
                <a:latin typeface="Arial" panose="020B0604020202020204" pitchFamily="34" charset="0"/>
                <a:cs typeface="Arial" panose="020B0604020202020204" pitchFamily="34" charset="0"/>
              </a:rPr>
              <a:t>Pada</a:t>
            </a:r>
            <a:r>
              <a:rPr lang="en-US" sz="1800" dirty="0" smtClean="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tahap</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dewasa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baik</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laki-laki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maupun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perempuan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mengalami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masalah-masalah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kesehatan</a:t>
            </a:r>
            <a:r>
              <a:rPr lang="en-US" sz="1800" dirty="0">
                <a:latin typeface="Arial" panose="020B0604020202020204" pitchFamily="34" charset="0"/>
                <a:cs typeface="Arial" panose="020B0604020202020204" pitchFamily="34" charset="0"/>
              </a:rPr>
              <a:t> yang </a:t>
            </a:r>
            <a:r>
              <a:rPr lang="en-US" sz="1800" dirty="0" err="1">
                <a:latin typeface="Arial" panose="020B0604020202020204" pitchFamily="34" charset="0"/>
                <a:cs typeface="Arial" panose="020B0604020202020204" pitchFamily="34" charset="0"/>
              </a:rPr>
              <a:t>berbeda</a:t>
            </a:r>
            <a:r>
              <a:rPr lang="en-US" sz="1800" dirty="0">
                <a:latin typeface="Arial" panose="020B0604020202020204" pitchFamily="34" charset="0"/>
                <a:cs typeface="Arial" panose="020B0604020202020204" pitchFamily="34" charset="0"/>
              </a:rPr>
              <a:t>, yang </a:t>
            </a:r>
            <a:r>
              <a:rPr lang="en-US" sz="1800" dirty="0" err="1">
                <a:latin typeface="Arial" panose="020B0604020202020204" pitchFamily="34" charset="0"/>
                <a:cs typeface="Arial" panose="020B0604020202020204" pitchFamily="34" charset="0"/>
              </a:rPr>
              <a:t>disebabkan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karena</a:t>
            </a:r>
            <a:r>
              <a:rPr lang="en-US" sz="1800" dirty="0">
                <a:latin typeface="Arial" panose="020B0604020202020204" pitchFamily="34" charset="0"/>
                <a:cs typeface="Arial" panose="020B0604020202020204" pitchFamily="34" charset="0"/>
              </a:rPr>
              <a:t> factor </a:t>
            </a:r>
            <a:r>
              <a:rPr lang="en-US" sz="1800" dirty="0" err="1">
                <a:latin typeface="Arial" panose="020B0604020202020204" pitchFamily="34" charset="0"/>
                <a:cs typeface="Arial" panose="020B0604020202020204" pitchFamily="34" charset="0"/>
              </a:rPr>
              <a:t>biologis</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maupun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karena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perbedaan</a:t>
            </a:r>
            <a:r>
              <a:rPr lang="en-US" sz="1800" dirty="0">
                <a:latin typeface="Arial" panose="020B0604020202020204" pitchFamily="34" charset="0"/>
                <a:cs typeface="Arial" panose="020B0604020202020204" pitchFamily="34" charset="0"/>
              </a:rPr>
              <a:t> gender. </a:t>
            </a:r>
            <a:endParaRPr lang="en-US" sz="1800" dirty="0" smtClean="0">
              <a:latin typeface="Arial" panose="020B0604020202020204" pitchFamily="34" charset="0"/>
              <a:cs typeface="Arial" panose="020B0604020202020204" pitchFamily="34" charset="0"/>
            </a:endParaRPr>
          </a:p>
          <a:p>
            <a:pPr algn="just">
              <a:lnSpc>
                <a:spcPct val="150000"/>
              </a:lnSpc>
            </a:pPr>
            <a:r>
              <a:rPr lang="en-US" sz="1800" dirty="0" err="1" smtClean="0">
                <a:latin typeface="Arial" panose="020B0604020202020204" pitchFamily="34" charset="0"/>
                <a:cs typeface="Arial" panose="020B0604020202020204" pitchFamily="34" charset="0"/>
              </a:rPr>
              <a:t>Perempuan</a:t>
            </a:r>
            <a:r>
              <a:rPr lang="en-US" sz="1800" dirty="0" smtClean="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menghadapi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masalah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kesehatan</a:t>
            </a:r>
            <a:r>
              <a:rPr lang="en-US" sz="1800" dirty="0">
                <a:latin typeface="Arial" panose="020B0604020202020204" pitchFamily="34" charset="0"/>
                <a:cs typeface="Arial" panose="020B0604020202020204" pitchFamily="34" charset="0"/>
              </a:rPr>
              <a:t> yang </a:t>
            </a:r>
            <a:r>
              <a:rPr lang="en-US" sz="1800" dirty="0" err="1">
                <a:latin typeface="Arial" panose="020B0604020202020204" pitchFamily="34" charset="0"/>
                <a:cs typeface="Arial" panose="020B0604020202020204" pitchFamily="34" charset="0"/>
              </a:rPr>
              <a:t>berkaitan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dengan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fungsi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alat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reproduksinya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serta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ketidaksetaraan</a:t>
            </a:r>
            <a:r>
              <a:rPr lang="en-US" sz="1800" dirty="0">
                <a:latin typeface="Arial" panose="020B0604020202020204" pitchFamily="34" charset="0"/>
                <a:cs typeface="Arial" panose="020B0604020202020204" pitchFamily="34" charset="0"/>
              </a:rPr>
              <a:t> gender. </a:t>
            </a:r>
            <a:r>
              <a:rPr lang="en-US" sz="1800" dirty="0" err="1" smtClean="0">
                <a:latin typeface="Arial" panose="020B0604020202020204" pitchFamily="34" charset="0"/>
                <a:cs typeface="Arial" panose="020B0604020202020204" pitchFamily="34" charset="0"/>
              </a:rPr>
              <a:t>misalnya</a:t>
            </a:r>
            <a:r>
              <a:rPr lang="en-US" sz="1800" dirty="0" smtClean="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algn="just">
              <a:lnSpc>
                <a:spcPct val="150000"/>
              </a:lnSpc>
            </a:pPr>
            <a:r>
              <a:rPr lang="en-US" sz="1800" dirty="0" err="1">
                <a:latin typeface="Arial" panose="020B0604020202020204" pitchFamily="34" charset="0"/>
                <a:cs typeface="Arial" panose="020B0604020202020204" pitchFamily="34" charset="0"/>
              </a:rPr>
              <a:t>konsekwensi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dengan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kehamilan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ketika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melahirkan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seperti</a:t>
            </a:r>
            <a:r>
              <a:rPr lang="en-US" sz="1800" dirty="0">
                <a:latin typeface="Arial" panose="020B0604020202020204" pitchFamily="34" charset="0"/>
                <a:cs typeface="Arial" panose="020B0604020202020204" pitchFamily="34" charset="0"/>
              </a:rPr>
              <a:t> anemia, </a:t>
            </a:r>
            <a:r>
              <a:rPr lang="en-US" sz="1800" dirty="0" err="1">
                <a:latin typeface="Arial" panose="020B0604020202020204" pitchFamily="34" charset="0"/>
                <a:cs typeface="Arial" panose="020B0604020202020204" pitchFamily="34" charset="0"/>
              </a:rPr>
              <a:t>aborsi</a:t>
            </a:r>
            <a:r>
              <a:rPr lang="en-US" sz="1800" dirty="0">
                <a:latin typeface="Arial" panose="020B0604020202020204" pitchFamily="34" charset="0"/>
                <a:cs typeface="Arial" panose="020B0604020202020204" pitchFamily="34" charset="0"/>
              </a:rPr>
              <a:t>, puerperal sepsis (</a:t>
            </a:r>
            <a:r>
              <a:rPr lang="en-US" sz="1800" dirty="0" err="1">
                <a:latin typeface="Arial" panose="020B0604020202020204" pitchFamily="34" charset="0"/>
                <a:cs typeface="Arial" panose="020B0604020202020204" pitchFamily="34" charset="0"/>
              </a:rPr>
              <a:t>infeksi</a:t>
            </a:r>
            <a:r>
              <a:rPr lang="en-US" sz="1800" dirty="0">
                <a:latin typeface="Arial" panose="020B0604020202020204" pitchFamily="34" charset="0"/>
                <a:cs typeface="Arial" panose="020B0604020202020204" pitchFamily="34" charset="0"/>
              </a:rPr>
              <a:t> postpartum), </a:t>
            </a:r>
            <a:r>
              <a:rPr lang="en-US" sz="1800" dirty="0" err="1">
                <a:latin typeface="Arial" panose="020B0604020202020204" pitchFamily="34" charset="0"/>
                <a:cs typeface="Arial" panose="020B0604020202020204" pitchFamily="34" charset="0"/>
              </a:rPr>
              <a:t>perdarahan</a:t>
            </a:r>
            <a:endParaRPr lang="en-US" sz="1800" dirty="0" err="1">
              <a:latin typeface="Arial" panose="020B0604020202020204" pitchFamily="34" charset="0"/>
              <a:cs typeface="Arial" panose="020B0604020202020204" pitchFamily="34" charset="0"/>
            </a:endParaRPr>
          </a:p>
          <a:p>
            <a:pPr algn="just">
              <a:lnSpc>
                <a:spcPct val="150000"/>
              </a:lnSpc>
            </a:pPr>
            <a:r>
              <a:rPr lang="en-US" sz="1800" dirty="0" err="1">
                <a:latin typeface="Arial" panose="020B0604020202020204" pitchFamily="34" charset="0"/>
                <a:cs typeface="Arial" panose="020B0604020202020204" pitchFamily="34" charset="0"/>
              </a:rPr>
              <a:t>ketidak</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berdayaan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dalam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memutuskan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bahkan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ketika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itu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menyangkut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tubuhnya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sendiri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tiga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terlambat</a:t>
            </a:r>
            <a:r>
              <a:rPr lang="en-US" sz="18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algn="just">
              <a:lnSpc>
                <a:spcPct val="150000"/>
              </a:lnSpc>
            </a:pPr>
            <a:r>
              <a:rPr lang="en-US" sz="1800" dirty="0" err="1">
                <a:latin typeface="Arial" panose="020B0604020202020204" pitchFamily="34" charset="0"/>
                <a:cs typeface="Arial" panose="020B0604020202020204" pitchFamily="34" charset="0"/>
              </a:rPr>
              <a:t>Sebagai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perempuan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juga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rentan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terpapar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penyakit</a:t>
            </a:r>
            <a:r>
              <a:rPr lang="en-US" sz="1800" dirty="0">
                <a:latin typeface="Arial" panose="020B0604020202020204" pitchFamily="34" charset="0"/>
                <a:cs typeface="Arial" panose="020B0604020202020204" pitchFamily="34" charset="0"/>
              </a:rPr>
              <a:t> yang </a:t>
            </a:r>
            <a:r>
              <a:rPr lang="en-US" sz="1800" dirty="0" err="1">
                <a:latin typeface="Arial" panose="020B0604020202020204" pitchFamily="34" charset="0"/>
                <a:cs typeface="Arial" panose="020B0604020202020204" pitchFamily="34" charset="0"/>
              </a:rPr>
              <a:t>berkaitan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dengan</a:t>
            </a:r>
            <a:r>
              <a:rPr lang="en-US" sz="1800" dirty="0">
                <a:latin typeface="Arial" panose="020B0604020202020204" pitchFamily="34" charset="0"/>
                <a:cs typeface="Arial" panose="020B0604020202020204" pitchFamily="34" charset="0"/>
              </a:rPr>
              <a:t> IMS </a:t>
            </a:r>
            <a:r>
              <a:rPr lang="en-US" sz="1800" dirty="0" err="1">
                <a:latin typeface="Arial" panose="020B0604020202020204" pitchFamily="34" charset="0"/>
                <a:cs typeface="Arial" panose="020B0604020202020204" pitchFamily="34" charset="0"/>
              </a:rPr>
              <a:t>dan</a:t>
            </a:r>
            <a:r>
              <a:rPr lang="en-US" sz="1800" dirty="0">
                <a:latin typeface="Arial" panose="020B0604020202020204" pitchFamily="34" charset="0"/>
                <a:cs typeface="Arial" panose="020B0604020202020204" pitchFamily="34" charset="0"/>
              </a:rPr>
              <a:t> HIV/AIDS, </a:t>
            </a:r>
            <a:r>
              <a:rPr lang="en-US" sz="1800" dirty="0" err="1">
                <a:latin typeface="Arial" panose="020B0604020202020204" pitchFamily="34" charset="0"/>
                <a:cs typeface="Arial" panose="020B0604020202020204" pitchFamily="34" charset="0"/>
              </a:rPr>
              <a:t>meskipun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mereka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sering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hanya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sebagai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korban</a:t>
            </a:r>
            <a:r>
              <a:rPr lang="en-US" sz="1800" dirty="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pPr algn="just">
              <a:lnSpc>
                <a:spcPct val="150000"/>
              </a:lnSpc>
            </a:pPr>
            <a:r>
              <a:rPr lang="en-US" sz="1800" dirty="0" err="1">
                <a:latin typeface="Arial" panose="020B0604020202020204" pitchFamily="34" charset="0"/>
                <a:cs typeface="Arial" panose="020B0604020202020204" pitchFamily="34" charset="0"/>
              </a:rPr>
              <a:t>metode</a:t>
            </a:r>
            <a:r>
              <a:rPr lang="en-US" sz="1800" dirty="0">
                <a:latin typeface="Arial" panose="020B0604020202020204" pitchFamily="34" charset="0"/>
                <a:cs typeface="Arial" panose="020B0604020202020204" pitchFamily="34" charset="0"/>
              </a:rPr>
              <a:t> KB yang </a:t>
            </a:r>
            <a:r>
              <a:rPr lang="en-US" sz="1800" dirty="0" err="1">
                <a:latin typeface="Arial" panose="020B0604020202020204" pitchFamily="34" charset="0"/>
                <a:cs typeface="Arial" panose="020B0604020202020204" pitchFamily="34" charset="0"/>
              </a:rPr>
              <a:t>hanya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difokuskan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pada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akseptor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perempuan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perempuan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juga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rentan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terhadap</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kekerasan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dalam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rumah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tangga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kekerasan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ditempat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kerja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diperjalanan</a:t>
            </a:r>
            <a:r>
              <a:rPr lang="en-US" sz="1800" dirty="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10"/>
            <a:ext cx="10820400" cy="4903470"/>
          </a:xfrm>
        </p:spPr>
        <p:txBody>
          <a:bodyPr/>
          <a:lstStyle/>
          <a:p>
            <a:pPr marL="0" indent="0" algn="ctr">
              <a:lnSpc>
                <a:spcPct val="150000"/>
              </a:lnSpc>
              <a:buNone/>
            </a:pPr>
            <a:r>
              <a:rPr lang="en-US" sz="3200" b="1" dirty="0">
                <a:latin typeface="Arial" panose="020B0604020202020204" pitchFamily="34" charset="0"/>
                <a:cs typeface="Arial" panose="020B0604020202020204" pitchFamily="34" charset="0"/>
              </a:rPr>
              <a:t>ISU Gender Di </a:t>
            </a:r>
            <a:r>
              <a:rPr lang="en-US" sz="3200" b="1" dirty="0" err="1">
                <a:latin typeface="Arial" panose="020B0604020202020204" pitchFamily="34" charset="0"/>
                <a:cs typeface="Arial" panose="020B0604020202020204" pitchFamily="34" charset="0"/>
              </a:rPr>
              <a:t>Masa</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Tua</a:t>
            </a:r>
            <a:r>
              <a:rPr lang="en-US" sz="3200"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lgn="just">
              <a:lnSpc>
                <a:spcPct val="150000"/>
              </a:lnSpc>
            </a:pPr>
            <a:r>
              <a:rPr lang="en-US" dirty="0" smtClean="0">
                <a:latin typeface="Arial" panose="020B0604020202020204" pitchFamily="34" charset="0"/>
                <a:cs typeface="Arial" panose="020B0604020202020204" pitchFamily="34" charset="0"/>
              </a:rPr>
              <a:t>Di </a:t>
            </a:r>
            <a:r>
              <a:rPr lang="en-US" dirty="0" err="1">
                <a:latin typeface="Arial" panose="020B0604020202020204" pitchFamily="34" charset="0"/>
                <a:cs typeface="Arial" panose="020B0604020202020204" pitchFamily="34" charset="0"/>
              </a:rPr>
              <a:t>usia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baik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laki-laki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maupun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perempuan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keadaan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biologis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semakin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menurun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Mereka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merasa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terabaikan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terutama</a:t>
            </a:r>
            <a:r>
              <a:rPr lang="en-US" dirty="0">
                <a:latin typeface="Arial" panose="020B0604020202020204" pitchFamily="34" charset="0"/>
                <a:cs typeface="Arial" panose="020B0604020202020204" pitchFamily="34" charset="0"/>
              </a:rPr>
              <a:t> yang </a:t>
            </a:r>
            <a:r>
              <a:rPr lang="en-US" dirty="0" err="1">
                <a:latin typeface="Arial" panose="020B0604020202020204" pitchFamily="34" charset="0"/>
                <a:cs typeface="Arial" panose="020B0604020202020204" pitchFamily="34" charset="0"/>
              </a:rPr>
              <a:t>berkaitan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dengan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kebutuhan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mereka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secara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psikologis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dianggap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semakin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meningkat</a:t>
            </a: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185" y="2552700"/>
            <a:ext cx="10246995" cy="1292860"/>
          </a:xfrm>
        </p:spPr>
        <p:txBody>
          <a:bodyPr>
            <a:noAutofit/>
          </a:bodyPr>
          <a:lstStyle/>
          <a:p>
            <a:pPr algn="ctr"/>
            <a:r>
              <a:rPr lang="en-US" b="1" dirty="0">
                <a:latin typeface="Arial" panose="020B0604020202020204" pitchFamily="34" charset="0"/>
                <a:cs typeface="Arial" panose="020B0604020202020204" pitchFamily="34" charset="0"/>
              </a:rPr>
              <a:t>Dampak ketidaksetaraan dan ketidakadilan gender pada kesehatan dan praktik kebidanan</a:t>
            </a:r>
            <a:endParaRPr lang="en-US"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2487706" y="974093"/>
            <a:ext cx="6535269" cy="627192"/>
          </a:xfrm>
          <a:prstGeom prst="rect">
            <a:avLst/>
          </a:prstGeom>
        </p:spPr>
        <p:txBody>
          <a:bodyPr vert="horz" wrap="square" lIns="0" tIns="11526" rIns="0" bIns="0" rtlCol="0" anchor="ctr">
            <a:spAutoFit/>
          </a:bodyPr>
          <a:lstStyle/>
          <a:p>
            <a:pPr marL="11430" algn="ctr">
              <a:lnSpc>
                <a:spcPct val="100000"/>
              </a:lnSpc>
              <a:spcBef>
                <a:spcPts val="90"/>
              </a:spcBef>
            </a:pPr>
            <a:r>
              <a:rPr spc="-268" dirty="0">
                <a:latin typeface="Arial" panose="020B0604020202020204" pitchFamily="34" charset="0"/>
                <a:cs typeface="Arial" panose="020B0604020202020204" pitchFamily="34" charset="0"/>
              </a:rPr>
              <a:t>Isu </a:t>
            </a:r>
            <a:r>
              <a:rPr spc="-295" dirty="0">
                <a:latin typeface="Arial" panose="020B0604020202020204" pitchFamily="34" charset="0"/>
                <a:cs typeface="Arial" panose="020B0604020202020204" pitchFamily="34" charset="0"/>
              </a:rPr>
              <a:t>Kesenjangan</a:t>
            </a:r>
            <a:r>
              <a:rPr spc="-82" dirty="0">
                <a:latin typeface="Arial" panose="020B0604020202020204" pitchFamily="34" charset="0"/>
                <a:cs typeface="Arial" panose="020B0604020202020204" pitchFamily="34" charset="0"/>
              </a:rPr>
              <a:t> </a:t>
            </a:r>
            <a:r>
              <a:rPr spc="-231" dirty="0">
                <a:latin typeface="Arial" panose="020B0604020202020204" pitchFamily="34" charset="0"/>
                <a:cs typeface="Arial" panose="020B0604020202020204" pitchFamily="34" charset="0"/>
              </a:rPr>
              <a:t>Gender:</a:t>
            </a:r>
            <a:endParaRPr dirty="0">
              <a:latin typeface="Arial" panose="020B0604020202020204" pitchFamily="34" charset="0"/>
              <a:cs typeface="Arial" panose="020B0604020202020204" pitchFamily="34" charset="0"/>
            </a:endParaRPr>
          </a:p>
        </p:txBody>
      </p:sp>
      <p:sp>
        <p:nvSpPr>
          <p:cNvPr id="7" name="object 7"/>
          <p:cNvSpPr txBox="1"/>
          <p:nvPr/>
        </p:nvSpPr>
        <p:spPr>
          <a:xfrm>
            <a:off x="2364679" y="2330106"/>
            <a:ext cx="7734062" cy="3056062"/>
          </a:xfrm>
          <a:prstGeom prst="rect">
            <a:avLst/>
          </a:prstGeom>
        </p:spPr>
        <p:txBody>
          <a:bodyPr vert="horz" wrap="square" lIns="0" tIns="11526" rIns="0" bIns="0" rtlCol="0">
            <a:spAutoFit/>
          </a:bodyPr>
          <a:lstStyle/>
          <a:p>
            <a:pPr marL="582930" marR="4445" indent="-571500">
              <a:lnSpc>
                <a:spcPct val="150000"/>
              </a:lnSpc>
              <a:spcBef>
                <a:spcPts val="90"/>
              </a:spcBef>
              <a:buSzPct val="94000"/>
              <a:buChar char="●"/>
              <a:tabLst>
                <a:tab pos="582295" algn="l"/>
                <a:tab pos="582930" algn="l"/>
              </a:tabLst>
            </a:pPr>
            <a:r>
              <a:rPr sz="3200" spc="-82" dirty="0">
                <a:latin typeface="Arial" panose="020B0604020202020204"/>
                <a:cs typeface="Arial" panose="020B0604020202020204"/>
              </a:rPr>
              <a:t>Perempuan/istri </a:t>
            </a:r>
            <a:r>
              <a:rPr sz="3200" spc="-141" dirty="0">
                <a:latin typeface="Arial" panose="020B0604020202020204"/>
                <a:cs typeface="Arial" panose="020B0604020202020204"/>
              </a:rPr>
              <a:t>kurang</a:t>
            </a:r>
            <a:r>
              <a:rPr sz="3200" spc="-227" dirty="0">
                <a:latin typeface="Arial" panose="020B0604020202020204"/>
                <a:cs typeface="Arial" panose="020B0604020202020204"/>
              </a:rPr>
              <a:t> </a:t>
            </a:r>
            <a:r>
              <a:rPr sz="3200" spc="-127" dirty="0">
                <a:latin typeface="Arial" panose="020B0604020202020204"/>
                <a:cs typeface="Arial" panose="020B0604020202020204"/>
              </a:rPr>
              <a:t>mendapatkan  </a:t>
            </a:r>
            <a:r>
              <a:rPr sz="3200" spc="-177" dirty="0">
                <a:latin typeface="Arial" panose="020B0604020202020204"/>
                <a:cs typeface="Arial" panose="020B0604020202020204"/>
              </a:rPr>
              <a:t>asupan</a:t>
            </a:r>
            <a:r>
              <a:rPr sz="3200" spc="-127" dirty="0">
                <a:latin typeface="Arial" panose="020B0604020202020204"/>
                <a:cs typeface="Arial" panose="020B0604020202020204"/>
              </a:rPr>
              <a:t> </a:t>
            </a:r>
            <a:r>
              <a:rPr sz="3200" spc="-123" dirty="0">
                <a:latin typeface="Arial" panose="020B0604020202020204"/>
                <a:cs typeface="Arial" panose="020B0604020202020204"/>
              </a:rPr>
              <a:t>gizi.</a:t>
            </a:r>
            <a:endParaRPr sz="3200" dirty="0">
              <a:latin typeface="Arial" panose="020B0604020202020204"/>
              <a:cs typeface="Arial" panose="020B0604020202020204"/>
            </a:endParaRPr>
          </a:p>
          <a:p>
            <a:pPr marL="582930" marR="34290" indent="-571500">
              <a:lnSpc>
                <a:spcPct val="150000"/>
              </a:lnSpc>
              <a:spcBef>
                <a:spcPts val="700"/>
              </a:spcBef>
              <a:buSzPct val="94000"/>
              <a:buChar char="●"/>
              <a:tabLst>
                <a:tab pos="582295" algn="l"/>
                <a:tab pos="582930" algn="l"/>
              </a:tabLst>
            </a:pPr>
            <a:r>
              <a:rPr sz="3200" spc="-118" dirty="0">
                <a:latin typeface="Arial" panose="020B0604020202020204"/>
                <a:cs typeface="Arial" panose="020B0604020202020204"/>
              </a:rPr>
              <a:t>Peristiwa </a:t>
            </a:r>
            <a:r>
              <a:rPr sz="3200" spc="-123" dirty="0">
                <a:latin typeface="Arial" panose="020B0604020202020204"/>
                <a:cs typeface="Arial" panose="020B0604020202020204"/>
              </a:rPr>
              <a:t>kehamilan </a:t>
            </a:r>
            <a:r>
              <a:rPr sz="3200" spc="-154" dirty="0">
                <a:latin typeface="Arial" panose="020B0604020202020204"/>
                <a:cs typeface="Arial" panose="020B0604020202020204"/>
              </a:rPr>
              <a:t>dianggap </a:t>
            </a:r>
            <a:r>
              <a:rPr sz="3200" spc="-191" dirty="0">
                <a:latin typeface="Arial" panose="020B0604020202020204"/>
                <a:cs typeface="Arial" panose="020B0604020202020204"/>
              </a:rPr>
              <a:t>sebagai  </a:t>
            </a:r>
            <a:r>
              <a:rPr sz="3200" spc="-73" dirty="0">
                <a:latin typeface="Arial" panose="020B0604020202020204"/>
                <a:cs typeface="Arial" panose="020B0604020202020204"/>
              </a:rPr>
              <a:t>peristiwa</a:t>
            </a:r>
            <a:r>
              <a:rPr sz="3200" spc="-150" dirty="0">
                <a:latin typeface="Arial" panose="020B0604020202020204"/>
                <a:cs typeface="Arial" panose="020B0604020202020204"/>
              </a:rPr>
              <a:t> </a:t>
            </a:r>
            <a:r>
              <a:rPr sz="3200" spc="-154" dirty="0">
                <a:latin typeface="Arial" panose="020B0604020202020204"/>
                <a:cs typeface="Arial" panose="020B0604020202020204"/>
              </a:rPr>
              <a:t>biasa.</a:t>
            </a:r>
            <a:endParaRPr sz="3200" dirty="0">
              <a:latin typeface="Arial" panose="020B0604020202020204"/>
              <a:cs typeface="Arial" panose="020B0604020202020204"/>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2364678" y="961330"/>
            <a:ext cx="7108115" cy="514405"/>
          </a:xfrm>
          <a:prstGeom prst="rect">
            <a:avLst/>
          </a:prstGeom>
        </p:spPr>
        <p:txBody>
          <a:bodyPr vert="horz" wrap="square" lIns="0" tIns="11526" rIns="0" bIns="0" rtlCol="0" anchor="ctr">
            <a:spAutoFit/>
          </a:bodyPr>
          <a:lstStyle/>
          <a:p>
            <a:pPr marL="11430" algn="ctr">
              <a:lnSpc>
                <a:spcPct val="100000"/>
              </a:lnSpc>
              <a:spcBef>
                <a:spcPts val="90"/>
              </a:spcBef>
            </a:pPr>
            <a:r>
              <a:rPr sz="3265" spc="-236" dirty="0">
                <a:latin typeface="Arial" panose="020B0604020202020204" pitchFamily="34" charset="0"/>
                <a:cs typeface="Arial" panose="020B0604020202020204" pitchFamily="34" charset="0"/>
              </a:rPr>
              <a:t>Faktor </a:t>
            </a:r>
            <a:r>
              <a:rPr sz="3265" spc="-268" dirty="0">
                <a:latin typeface="Arial" panose="020B0604020202020204" pitchFamily="34" charset="0"/>
                <a:cs typeface="Arial" panose="020B0604020202020204" pitchFamily="34" charset="0"/>
              </a:rPr>
              <a:t>Penyebab</a:t>
            </a:r>
            <a:r>
              <a:rPr sz="3265" spc="-159" dirty="0">
                <a:latin typeface="Arial" panose="020B0604020202020204" pitchFamily="34" charset="0"/>
                <a:cs typeface="Arial" panose="020B0604020202020204" pitchFamily="34" charset="0"/>
              </a:rPr>
              <a:t> </a:t>
            </a:r>
            <a:r>
              <a:rPr sz="3265" spc="-286" dirty="0">
                <a:latin typeface="Arial" panose="020B0604020202020204" pitchFamily="34" charset="0"/>
                <a:cs typeface="Arial" panose="020B0604020202020204" pitchFamily="34" charset="0"/>
              </a:rPr>
              <a:t>Kesenjangan</a:t>
            </a:r>
            <a:r>
              <a:rPr sz="3265" spc="-286" dirty="0"/>
              <a:t>:</a:t>
            </a:r>
            <a:endParaRPr sz="3265" dirty="0"/>
          </a:p>
        </p:txBody>
      </p:sp>
      <p:sp>
        <p:nvSpPr>
          <p:cNvPr id="7" name="object 7"/>
          <p:cNvSpPr txBox="1"/>
          <p:nvPr/>
        </p:nvSpPr>
        <p:spPr>
          <a:xfrm>
            <a:off x="1559859" y="2148088"/>
            <a:ext cx="9184341" cy="3935208"/>
          </a:xfrm>
          <a:prstGeom prst="rect">
            <a:avLst/>
          </a:prstGeom>
        </p:spPr>
        <p:txBody>
          <a:bodyPr vert="horz" wrap="square" lIns="0" tIns="10950" rIns="0" bIns="0" rtlCol="0">
            <a:spAutoFit/>
          </a:bodyPr>
          <a:lstStyle/>
          <a:p>
            <a:pPr marL="503555" marR="1048385" indent="-492760">
              <a:lnSpc>
                <a:spcPct val="150000"/>
              </a:lnSpc>
              <a:spcBef>
                <a:spcPts val="85"/>
              </a:spcBef>
              <a:buSzPct val="95000"/>
              <a:buChar char="●"/>
              <a:tabLst>
                <a:tab pos="503555" algn="l"/>
                <a:tab pos="504190" algn="l"/>
              </a:tabLst>
            </a:pPr>
            <a:r>
              <a:rPr sz="2000" spc="-185" dirty="0" err="1">
                <a:latin typeface="Arial" panose="020B0604020202020204"/>
                <a:cs typeface="Arial" panose="020B0604020202020204"/>
              </a:rPr>
              <a:t>Budaya</a:t>
            </a:r>
            <a:r>
              <a:rPr sz="2000" spc="-185" dirty="0">
                <a:latin typeface="Arial" panose="020B0604020202020204"/>
                <a:cs typeface="Arial" panose="020B0604020202020204"/>
              </a:rPr>
              <a:t> </a:t>
            </a:r>
            <a:r>
              <a:rPr sz="2000" spc="-195" dirty="0" smtClean="0">
                <a:latin typeface="Arial" panose="020B0604020202020204"/>
                <a:cs typeface="Arial" panose="020B0604020202020204"/>
              </a:rPr>
              <a:t>y</a:t>
            </a:r>
            <a:r>
              <a:rPr lang="en-US" sz="2000" spc="-195" dirty="0" smtClean="0">
                <a:latin typeface="Arial" panose="020B0604020202020204"/>
                <a:cs typeface="Arial" panose="020B0604020202020204"/>
              </a:rPr>
              <a:t>an</a:t>
            </a:r>
            <a:r>
              <a:rPr sz="2000" spc="-195" dirty="0" smtClean="0">
                <a:latin typeface="Arial" panose="020B0604020202020204"/>
                <a:cs typeface="Arial" panose="020B0604020202020204"/>
              </a:rPr>
              <a:t>g </a:t>
            </a:r>
            <a:r>
              <a:rPr sz="2000" spc="-132" dirty="0">
                <a:latin typeface="Arial" panose="020B0604020202020204"/>
                <a:cs typeface="Arial" panose="020B0604020202020204"/>
              </a:rPr>
              <a:t>masih membedakan </a:t>
            </a:r>
            <a:r>
              <a:rPr sz="2000" spc="-91" dirty="0">
                <a:latin typeface="Arial" panose="020B0604020202020204"/>
                <a:cs typeface="Arial" panose="020B0604020202020204"/>
              </a:rPr>
              <a:t>pemberian  </a:t>
            </a:r>
            <a:r>
              <a:rPr sz="2000" spc="-150" dirty="0">
                <a:latin typeface="Arial" panose="020B0604020202020204"/>
                <a:cs typeface="Arial" panose="020B0604020202020204"/>
              </a:rPr>
              <a:t>makanan </a:t>
            </a:r>
            <a:r>
              <a:rPr sz="2000" spc="-154" dirty="0">
                <a:latin typeface="Arial" panose="020B0604020202020204"/>
                <a:cs typeface="Arial" panose="020B0604020202020204"/>
              </a:rPr>
              <a:t>kepada </a:t>
            </a:r>
            <a:r>
              <a:rPr sz="2000" spc="-127" dirty="0">
                <a:latin typeface="Arial" panose="020B0604020202020204"/>
                <a:cs typeface="Arial" panose="020B0604020202020204"/>
              </a:rPr>
              <a:t>anggota</a:t>
            </a:r>
            <a:r>
              <a:rPr sz="2000" spc="-77" dirty="0">
                <a:latin typeface="Arial" panose="020B0604020202020204"/>
                <a:cs typeface="Arial" panose="020B0604020202020204"/>
              </a:rPr>
              <a:t> </a:t>
            </a:r>
            <a:r>
              <a:rPr sz="2000" spc="-127" dirty="0">
                <a:latin typeface="Arial" panose="020B0604020202020204"/>
                <a:cs typeface="Arial" panose="020B0604020202020204"/>
              </a:rPr>
              <a:t>keluarga;</a:t>
            </a:r>
            <a:endParaRPr sz="2000" dirty="0">
              <a:latin typeface="Arial" panose="020B0604020202020204"/>
              <a:cs typeface="Arial" panose="020B0604020202020204"/>
            </a:endParaRPr>
          </a:p>
          <a:p>
            <a:pPr marL="503555" marR="14605" indent="-492760">
              <a:lnSpc>
                <a:spcPct val="150000"/>
              </a:lnSpc>
              <a:spcBef>
                <a:spcPts val="610"/>
              </a:spcBef>
              <a:buSzPct val="95000"/>
              <a:buChar char="●"/>
              <a:tabLst>
                <a:tab pos="503555" algn="l"/>
                <a:tab pos="504190" algn="l"/>
              </a:tabLst>
            </a:pPr>
            <a:r>
              <a:rPr sz="2000" spc="-103" dirty="0">
                <a:latin typeface="Arial" panose="020B0604020202020204"/>
                <a:cs typeface="Arial" panose="020B0604020202020204"/>
              </a:rPr>
              <a:t>Masih </a:t>
            </a:r>
            <a:r>
              <a:rPr sz="2000" spc="-141" dirty="0">
                <a:latin typeface="Arial" panose="020B0604020202020204"/>
                <a:cs typeface="Arial" panose="020B0604020202020204"/>
              </a:rPr>
              <a:t>kurangnya </a:t>
            </a:r>
            <a:r>
              <a:rPr sz="2000" spc="-118" dirty="0">
                <a:latin typeface="Arial" panose="020B0604020202020204"/>
                <a:cs typeface="Arial" panose="020B0604020202020204"/>
              </a:rPr>
              <a:t>pengetahuan </a:t>
            </a:r>
            <a:r>
              <a:rPr sz="2000" spc="-132" dirty="0">
                <a:latin typeface="Arial" panose="020B0604020202020204"/>
                <a:cs typeface="Arial" panose="020B0604020202020204"/>
              </a:rPr>
              <a:t>suami </a:t>
            </a:r>
            <a:r>
              <a:rPr sz="2000" spc="-123" dirty="0">
                <a:latin typeface="Arial" panose="020B0604020202020204"/>
                <a:cs typeface="Arial" panose="020B0604020202020204"/>
              </a:rPr>
              <a:t>dan </a:t>
            </a:r>
            <a:r>
              <a:rPr sz="2000" spc="-127" dirty="0">
                <a:latin typeface="Arial" panose="020B0604020202020204"/>
                <a:cs typeface="Arial" panose="020B0604020202020204"/>
              </a:rPr>
              <a:t>anggota  </a:t>
            </a:r>
            <a:r>
              <a:rPr sz="2000" spc="-136" dirty="0">
                <a:latin typeface="Arial" panose="020B0604020202020204"/>
                <a:cs typeface="Arial" panose="020B0604020202020204"/>
              </a:rPr>
              <a:t>keluarga </a:t>
            </a:r>
            <a:r>
              <a:rPr sz="2000" spc="-77" dirty="0">
                <a:latin typeface="Arial" panose="020B0604020202020204"/>
                <a:cs typeface="Arial" panose="020B0604020202020204"/>
              </a:rPr>
              <a:t>tentang </a:t>
            </a:r>
            <a:r>
              <a:rPr sz="2000" spc="-136" dirty="0">
                <a:latin typeface="Arial" panose="020B0604020202020204"/>
                <a:cs typeface="Arial" panose="020B0604020202020204"/>
              </a:rPr>
              <a:t>perencanaan</a:t>
            </a:r>
            <a:r>
              <a:rPr sz="2000" spc="-182" dirty="0">
                <a:latin typeface="Arial" panose="020B0604020202020204"/>
                <a:cs typeface="Arial" panose="020B0604020202020204"/>
              </a:rPr>
              <a:t> </a:t>
            </a:r>
            <a:r>
              <a:rPr sz="2000" spc="-103" dirty="0">
                <a:latin typeface="Arial" panose="020B0604020202020204"/>
                <a:cs typeface="Arial" panose="020B0604020202020204"/>
              </a:rPr>
              <a:t>kehamilan;</a:t>
            </a:r>
            <a:endParaRPr sz="2000" dirty="0">
              <a:latin typeface="Arial" panose="020B0604020202020204"/>
              <a:cs typeface="Arial" panose="020B0604020202020204"/>
            </a:endParaRPr>
          </a:p>
          <a:p>
            <a:pPr marL="503555" marR="188595" indent="-492760">
              <a:lnSpc>
                <a:spcPct val="150000"/>
              </a:lnSpc>
              <a:spcBef>
                <a:spcPts val="615"/>
              </a:spcBef>
              <a:buSzPct val="95000"/>
              <a:buChar char="●"/>
              <a:tabLst>
                <a:tab pos="503555" algn="l"/>
                <a:tab pos="504190" algn="l"/>
              </a:tabLst>
            </a:pPr>
            <a:r>
              <a:rPr sz="2000" spc="-145" dirty="0">
                <a:latin typeface="Arial" panose="020B0604020202020204"/>
                <a:cs typeface="Arial" panose="020B0604020202020204"/>
              </a:rPr>
              <a:t>Perempuan </a:t>
            </a:r>
            <a:r>
              <a:rPr sz="2000" spc="-132" dirty="0">
                <a:latin typeface="Arial" panose="020B0604020202020204"/>
                <a:cs typeface="Arial" panose="020B0604020202020204"/>
              </a:rPr>
              <a:t>kurang </a:t>
            </a:r>
            <a:r>
              <a:rPr sz="2000" spc="-91" dirty="0">
                <a:latin typeface="Arial" panose="020B0604020202020204"/>
                <a:cs typeface="Arial" panose="020B0604020202020204"/>
              </a:rPr>
              <a:t>memperoleh </a:t>
            </a:r>
            <a:r>
              <a:rPr sz="2000" spc="-77" dirty="0">
                <a:latin typeface="Arial" panose="020B0604020202020204"/>
                <a:cs typeface="Arial" panose="020B0604020202020204"/>
              </a:rPr>
              <a:t>informasi </a:t>
            </a:r>
            <a:r>
              <a:rPr sz="2000" spc="-123" dirty="0">
                <a:latin typeface="Arial" panose="020B0604020202020204"/>
                <a:cs typeface="Arial" panose="020B0604020202020204"/>
              </a:rPr>
              <a:t>dan  </a:t>
            </a:r>
            <a:r>
              <a:rPr sz="2000" spc="-136" dirty="0">
                <a:latin typeface="Arial" panose="020B0604020202020204"/>
                <a:cs typeface="Arial" panose="020B0604020202020204"/>
              </a:rPr>
              <a:t>pelayanan </a:t>
            </a:r>
            <a:r>
              <a:rPr sz="2000" spc="-172" dirty="0">
                <a:latin typeface="Arial" panose="020B0604020202020204"/>
                <a:cs typeface="Arial" panose="020B0604020202020204"/>
              </a:rPr>
              <a:t>yang </a:t>
            </a:r>
            <a:r>
              <a:rPr sz="2000" spc="-118" dirty="0">
                <a:latin typeface="Arial" panose="020B0604020202020204"/>
                <a:cs typeface="Arial" panose="020B0604020202020204"/>
              </a:rPr>
              <a:t>memadai </a:t>
            </a:r>
            <a:r>
              <a:rPr sz="2000" spc="-136" dirty="0">
                <a:latin typeface="Arial" panose="020B0604020202020204"/>
                <a:cs typeface="Arial" panose="020B0604020202020204"/>
              </a:rPr>
              <a:t>karena </a:t>
            </a:r>
            <a:r>
              <a:rPr sz="2000" spc="-159" dirty="0">
                <a:latin typeface="Arial" panose="020B0604020202020204"/>
                <a:cs typeface="Arial" panose="020B0604020202020204"/>
              </a:rPr>
              <a:t>alasan </a:t>
            </a:r>
            <a:r>
              <a:rPr sz="2000" spc="-100" dirty="0">
                <a:latin typeface="Arial" panose="020B0604020202020204"/>
                <a:cs typeface="Arial" panose="020B0604020202020204"/>
              </a:rPr>
              <a:t>ekonomi  </a:t>
            </a:r>
            <a:r>
              <a:rPr sz="2000" spc="-109" dirty="0">
                <a:latin typeface="Arial" panose="020B0604020202020204"/>
                <a:cs typeface="Arial" panose="020B0604020202020204"/>
              </a:rPr>
              <a:t>maupun</a:t>
            </a:r>
            <a:r>
              <a:rPr sz="2000" spc="-95" dirty="0">
                <a:latin typeface="Arial" panose="020B0604020202020204"/>
                <a:cs typeface="Arial" panose="020B0604020202020204"/>
              </a:rPr>
              <a:t> </a:t>
            </a:r>
            <a:r>
              <a:rPr sz="2000" spc="-59" dirty="0">
                <a:latin typeface="Arial" panose="020B0604020202020204"/>
                <a:cs typeface="Arial" panose="020B0604020202020204"/>
              </a:rPr>
              <a:t>waktu;</a:t>
            </a:r>
            <a:endParaRPr sz="2000" dirty="0">
              <a:latin typeface="Arial" panose="020B0604020202020204"/>
              <a:cs typeface="Arial" panose="020B0604020202020204"/>
            </a:endParaRPr>
          </a:p>
          <a:p>
            <a:pPr marL="503555" marR="4445" indent="-492760">
              <a:lnSpc>
                <a:spcPct val="150000"/>
              </a:lnSpc>
              <a:spcBef>
                <a:spcPts val="610"/>
              </a:spcBef>
              <a:buSzPct val="95000"/>
              <a:buChar char="●"/>
              <a:tabLst>
                <a:tab pos="503555" algn="l"/>
                <a:tab pos="504190" algn="l"/>
              </a:tabLst>
            </a:pPr>
            <a:r>
              <a:rPr sz="2000" spc="-145" dirty="0">
                <a:latin typeface="Arial" panose="020B0604020202020204"/>
                <a:cs typeface="Arial" panose="020B0604020202020204"/>
              </a:rPr>
              <a:t>Status </a:t>
            </a:r>
            <a:r>
              <a:rPr sz="2000" spc="-123" dirty="0">
                <a:latin typeface="Arial" panose="020B0604020202020204"/>
                <a:cs typeface="Arial" panose="020B0604020202020204"/>
              </a:rPr>
              <a:t>dan </a:t>
            </a:r>
            <a:r>
              <a:rPr sz="2000" spc="-118" dirty="0">
                <a:latin typeface="Arial" panose="020B0604020202020204"/>
                <a:cs typeface="Arial" panose="020B0604020202020204"/>
              </a:rPr>
              <a:t>posisi </a:t>
            </a:r>
            <a:r>
              <a:rPr sz="2000" spc="-103" dirty="0">
                <a:latin typeface="Arial" panose="020B0604020202020204"/>
                <a:cs typeface="Arial" panose="020B0604020202020204"/>
              </a:rPr>
              <a:t>perempuan </a:t>
            </a:r>
            <a:r>
              <a:rPr sz="2000" spc="-172" dirty="0">
                <a:latin typeface="Arial" panose="020B0604020202020204"/>
                <a:cs typeface="Arial" panose="020B0604020202020204"/>
              </a:rPr>
              <a:t>yang </a:t>
            </a:r>
            <a:r>
              <a:rPr sz="2000" spc="-132" dirty="0">
                <a:latin typeface="Arial" panose="020B0604020202020204"/>
                <a:cs typeface="Arial" panose="020B0604020202020204"/>
              </a:rPr>
              <a:t>masih </a:t>
            </a:r>
            <a:r>
              <a:rPr sz="2000" spc="-141" dirty="0">
                <a:latin typeface="Arial" panose="020B0604020202020204"/>
                <a:cs typeface="Arial" panose="020B0604020202020204"/>
              </a:rPr>
              <a:t>dianggap  </a:t>
            </a:r>
            <a:r>
              <a:rPr sz="2000" spc="-64" dirty="0">
                <a:latin typeface="Arial" panose="020B0604020202020204"/>
                <a:cs typeface="Arial" panose="020B0604020202020204"/>
              </a:rPr>
              <a:t>lebih </a:t>
            </a:r>
            <a:r>
              <a:rPr sz="2000" spc="-103" dirty="0">
                <a:latin typeface="Arial" panose="020B0604020202020204"/>
                <a:cs typeface="Arial" panose="020B0604020202020204"/>
              </a:rPr>
              <a:t>rendah </a:t>
            </a:r>
            <a:r>
              <a:rPr sz="2000" spc="-123" dirty="0">
                <a:latin typeface="Arial" panose="020B0604020202020204"/>
                <a:cs typeface="Arial" panose="020B0604020202020204"/>
              </a:rPr>
              <a:t>dan </a:t>
            </a:r>
            <a:r>
              <a:rPr sz="2000" spc="-54" dirty="0" err="1">
                <a:latin typeface="Arial" panose="020B0604020202020204"/>
                <a:cs typeface="Arial" panose="020B0604020202020204"/>
              </a:rPr>
              <a:t>tidak</a:t>
            </a:r>
            <a:r>
              <a:rPr sz="2000" spc="-54" dirty="0">
                <a:latin typeface="Arial" panose="020B0604020202020204"/>
                <a:cs typeface="Arial" panose="020B0604020202020204"/>
              </a:rPr>
              <a:t> </a:t>
            </a:r>
            <a:r>
              <a:rPr sz="2000" spc="-113" dirty="0" err="1" smtClean="0">
                <a:latin typeface="Arial" panose="020B0604020202020204"/>
                <a:cs typeface="Arial" panose="020B0604020202020204"/>
              </a:rPr>
              <a:t>mempunyai</a:t>
            </a:r>
            <a:r>
              <a:rPr sz="2000" spc="-113" dirty="0" smtClean="0">
                <a:latin typeface="Arial" panose="020B0604020202020204"/>
                <a:cs typeface="Arial" panose="020B0604020202020204"/>
              </a:rPr>
              <a:t> </a:t>
            </a:r>
            <a:r>
              <a:rPr sz="2000" spc="-118" dirty="0">
                <a:latin typeface="Arial" panose="020B0604020202020204"/>
                <a:cs typeface="Arial" panose="020B0604020202020204"/>
              </a:rPr>
              <a:t>posisi </a:t>
            </a:r>
            <a:r>
              <a:rPr sz="2000" spc="-68" dirty="0">
                <a:latin typeface="Arial" panose="020B0604020202020204"/>
                <a:cs typeface="Arial" panose="020B0604020202020204"/>
              </a:rPr>
              <a:t>tawar  </a:t>
            </a:r>
            <a:r>
              <a:rPr sz="2000" spc="-172" dirty="0">
                <a:latin typeface="Arial" panose="020B0604020202020204"/>
                <a:cs typeface="Arial" panose="020B0604020202020204"/>
              </a:rPr>
              <a:t>yang </a:t>
            </a:r>
            <a:r>
              <a:rPr sz="2000" spc="-82" dirty="0">
                <a:latin typeface="Arial" panose="020B0604020202020204"/>
                <a:cs typeface="Arial" panose="020B0604020202020204"/>
              </a:rPr>
              <a:t>kuat </a:t>
            </a:r>
            <a:r>
              <a:rPr sz="2000" spc="-113" dirty="0">
                <a:latin typeface="Arial" panose="020B0604020202020204"/>
                <a:cs typeface="Arial" panose="020B0604020202020204"/>
              </a:rPr>
              <a:t>dalam pengambilan</a:t>
            </a:r>
            <a:r>
              <a:rPr sz="2000" spc="-123" dirty="0">
                <a:latin typeface="Arial" panose="020B0604020202020204"/>
                <a:cs typeface="Arial" panose="020B0604020202020204"/>
              </a:rPr>
              <a:t> </a:t>
            </a:r>
            <a:r>
              <a:rPr sz="2000" spc="-113" dirty="0">
                <a:latin typeface="Arial" panose="020B0604020202020204"/>
                <a:cs typeface="Arial" panose="020B0604020202020204"/>
              </a:rPr>
              <a:t>keputusan.</a:t>
            </a:r>
            <a:endParaRPr sz="2000" dirty="0">
              <a:latin typeface="Arial" panose="020B0604020202020204"/>
              <a:cs typeface="Arial" panose="020B0604020202020204"/>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4310741" y="1099643"/>
            <a:ext cx="4900494" cy="514405"/>
          </a:xfrm>
          <a:prstGeom prst="rect">
            <a:avLst/>
          </a:prstGeom>
        </p:spPr>
        <p:txBody>
          <a:bodyPr vert="horz" wrap="square" lIns="0" tIns="11526" rIns="0" bIns="0" rtlCol="0" anchor="ctr">
            <a:spAutoFit/>
          </a:bodyPr>
          <a:lstStyle/>
          <a:p>
            <a:pPr marL="11430" algn="ctr">
              <a:lnSpc>
                <a:spcPct val="100000"/>
              </a:lnSpc>
              <a:spcBef>
                <a:spcPts val="90"/>
              </a:spcBef>
            </a:pPr>
            <a:r>
              <a:rPr sz="3265" spc="-295" dirty="0">
                <a:latin typeface="Arial" panose="020B0604020202020204" pitchFamily="34" charset="0"/>
                <a:cs typeface="Arial" panose="020B0604020202020204" pitchFamily="34" charset="0"/>
              </a:rPr>
              <a:t>Kesenjangan</a:t>
            </a:r>
            <a:r>
              <a:rPr sz="3265" spc="-200" dirty="0">
                <a:latin typeface="Arial" panose="020B0604020202020204" pitchFamily="34" charset="0"/>
                <a:cs typeface="Arial" panose="020B0604020202020204" pitchFamily="34" charset="0"/>
              </a:rPr>
              <a:t> </a:t>
            </a:r>
            <a:r>
              <a:rPr sz="3265" spc="-236" dirty="0">
                <a:latin typeface="Arial" panose="020B0604020202020204" pitchFamily="34" charset="0"/>
                <a:cs typeface="Arial" panose="020B0604020202020204" pitchFamily="34" charset="0"/>
              </a:rPr>
              <a:t>Gender</a:t>
            </a:r>
            <a:endParaRPr sz="3265" dirty="0">
              <a:latin typeface="Arial" panose="020B0604020202020204" pitchFamily="34" charset="0"/>
              <a:cs typeface="Arial" panose="020B0604020202020204" pitchFamily="34" charset="0"/>
            </a:endParaRPr>
          </a:p>
        </p:txBody>
      </p:sp>
      <p:sp>
        <p:nvSpPr>
          <p:cNvPr id="7" name="object 7"/>
          <p:cNvSpPr txBox="1"/>
          <p:nvPr/>
        </p:nvSpPr>
        <p:spPr>
          <a:xfrm>
            <a:off x="1452282" y="1850161"/>
            <a:ext cx="9063318" cy="4089678"/>
          </a:xfrm>
          <a:prstGeom prst="rect">
            <a:avLst/>
          </a:prstGeom>
        </p:spPr>
        <p:txBody>
          <a:bodyPr vert="horz" wrap="square" lIns="0" tIns="11526" rIns="0" bIns="0" rtlCol="0">
            <a:spAutoFit/>
          </a:bodyPr>
          <a:lstStyle/>
          <a:p>
            <a:pPr marL="336550" marR="4445" indent="-325120" algn="just">
              <a:lnSpc>
                <a:spcPct val="150000"/>
              </a:lnSpc>
              <a:spcBef>
                <a:spcPts val="90"/>
              </a:spcBef>
              <a:buSzPct val="94000"/>
              <a:buFont typeface="Wingdings" panose="05000000000000000000"/>
              <a:buChar char=""/>
              <a:tabLst>
                <a:tab pos="335915" algn="l"/>
                <a:tab pos="336550" algn="l"/>
              </a:tabLst>
            </a:pPr>
            <a:r>
              <a:rPr sz="2000" spc="-136" dirty="0">
                <a:latin typeface="Arial" panose="020B0604020202020204"/>
                <a:cs typeface="Arial" panose="020B0604020202020204"/>
              </a:rPr>
              <a:t>Dalam </a:t>
            </a:r>
            <a:r>
              <a:rPr sz="2000" spc="-185" dirty="0">
                <a:latin typeface="Arial" panose="020B0604020202020204"/>
                <a:cs typeface="Arial" panose="020B0604020202020204"/>
              </a:rPr>
              <a:t>kasus </a:t>
            </a:r>
            <a:r>
              <a:rPr sz="2000" spc="-32" dirty="0">
                <a:latin typeface="Arial" panose="020B0604020202020204"/>
                <a:cs typeface="Arial" panose="020B0604020202020204"/>
              </a:rPr>
              <a:t>infertilitas, </a:t>
            </a:r>
            <a:r>
              <a:rPr sz="2000" spc="-14" dirty="0">
                <a:latin typeface="Arial" panose="020B0604020202020204"/>
                <a:cs typeface="Arial" panose="020B0604020202020204"/>
              </a:rPr>
              <a:t>istri </a:t>
            </a:r>
            <a:r>
              <a:rPr sz="2000" spc="-73" dirty="0">
                <a:latin typeface="Arial" panose="020B0604020202020204"/>
                <a:cs typeface="Arial" panose="020B0604020202020204"/>
              </a:rPr>
              <a:t>menjadi </a:t>
            </a:r>
            <a:r>
              <a:rPr sz="2000" spc="-86" dirty="0">
                <a:latin typeface="Arial" panose="020B0604020202020204"/>
                <a:cs typeface="Arial" panose="020B0604020202020204"/>
              </a:rPr>
              <a:t>pihak </a:t>
            </a:r>
            <a:r>
              <a:rPr sz="2000" spc="-73" dirty="0">
                <a:latin typeface="Arial" panose="020B0604020202020204"/>
                <a:cs typeface="Arial" panose="020B0604020202020204"/>
              </a:rPr>
              <a:t>pertama</a:t>
            </a:r>
            <a:r>
              <a:rPr sz="2000" spc="-377" dirty="0">
                <a:latin typeface="Arial" panose="020B0604020202020204"/>
                <a:cs typeface="Arial" panose="020B0604020202020204"/>
              </a:rPr>
              <a:t> </a:t>
            </a:r>
            <a:r>
              <a:rPr sz="2000" spc="-154" dirty="0">
                <a:latin typeface="Arial" panose="020B0604020202020204"/>
                <a:cs typeface="Arial" panose="020B0604020202020204"/>
              </a:rPr>
              <a:t>yang  </a:t>
            </a:r>
            <a:r>
              <a:rPr sz="2000" spc="-109" dirty="0">
                <a:latin typeface="Arial" panose="020B0604020202020204"/>
                <a:cs typeface="Arial" panose="020B0604020202020204"/>
              </a:rPr>
              <a:t>disalahkan;</a:t>
            </a:r>
            <a:endParaRPr sz="2000" dirty="0">
              <a:latin typeface="Arial" panose="020B0604020202020204"/>
              <a:cs typeface="Arial" panose="020B0604020202020204"/>
            </a:endParaRPr>
          </a:p>
          <a:p>
            <a:pPr marL="336550" indent="-325120" algn="just">
              <a:lnSpc>
                <a:spcPct val="150000"/>
              </a:lnSpc>
              <a:spcBef>
                <a:spcPts val="565"/>
              </a:spcBef>
              <a:buSzPct val="94000"/>
              <a:buFont typeface="Wingdings" panose="05000000000000000000"/>
              <a:buChar char=""/>
              <a:tabLst>
                <a:tab pos="335915" algn="l"/>
                <a:tab pos="336550" algn="l"/>
              </a:tabLst>
            </a:pPr>
            <a:r>
              <a:rPr sz="2000" spc="-141" dirty="0">
                <a:latin typeface="Arial" panose="020B0604020202020204"/>
                <a:cs typeface="Arial" panose="020B0604020202020204"/>
              </a:rPr>
              <a:t>Sering </a:t>
            </a:r>
            <a:r>
              <a:rPr sz="2000" spc="-95" dirty="0">
                <a:latin typeface="Arial" panose="020B0604020202020204"/>
                <a:cs typeface="Arial" panose="020B0604020202020204"/>
              </a:rPr>
              <a:t>ketidaksuburan </a:t>
            </a:r>
            <a:r>
              <a:rPr sz="2000" spc="-118" dirty="0">
                <a:latin typeface="Arial" panose="020B0604020202020204"/>
                <a:cs typeface="Arial" panose="020B0604020202020204"/>
              </a:rPr>
              <a:t>disebabkan </a:t>
            </a:r>
            <a:r>
              <a:rPr sz="2000" spc="-68" dirty="0">
                <a:latin typeface="Arial" panose="020B0604020202020204"/>
                <a:cs typeface="Arial" panose="020B0604020202020204"/>
              </a:rPr>
              <a:t>oleh </a:t>
            </a:r>
            <a:r>
              <a:rPr sz="2000" spc="-86" dirty="0">
                <a:latin typeface="Arial" panose="020B0604020202020204"/>
                <a:cs typeface="Arial" panose="020B0604020202020204"/>
              </a:rPr>
              <a:t>pihak</a:t>
            </a:r>
            <a:r>
              <a:rPr sz="2000" spc="-281" dirty="0">
                <a:latin typeface="Arial" panose="020B0604020202020204"/>
                <a:cs typeface="Arial" panose="020B0604020202020204"/>
              </a:rPr>
              <a:t> </a:t>
            </a:r>
            <a:r>
              <a:rPr sz="2000" spc="-18" dirty="0">
                <a:latin typeface="Arial" panose="020B0604020202020204"/>
                <a:cs typeface="Arial" panose="020B0604020202020204"/>
              </a:rPr>
              <a:t>istri;</a:t>
            </a:r>
            <a:endParaRPr sz="2000" dirty="0">
              <a:latin typeface="Arial" panose="020B0604020202020204"/>
              <a:cs typeface="Arial" panose="020B0604020202020204"/>
            </a:endParaRPr>
          </a:p>
          <a:p>
            <a:pPr marL="336550" marR="141605" indent="-325120" algn="just">
              <a:lnSpc>
                <a:spcPct val="150000"/>
              </a:lnSpc>
              <a:spcBef>
                <a:spcPts val="565"/>
              </a:spcBef>
              <a:buSzPct val="94000"/>
              <a:buFont typeface="Wingdings" panose="05000000000000000000"/>
              <a:buChar char=""/>
              <a:tabLst>
                <a:tab pos="335915" algn="l"/>
                <a:tab pos="336550" algn="l"/>
              </a:tabLst>
            </a:pPr>
            <a:r>
              <a:rPr sz="2000" spc="-91" dirty="0">
                <a:latin typeface="Arial" panose="020B0604020202020204"/>
                <a:cs typeface="Arial" panose="020B0604020202020204"/>
              </a:rPr>
              <a:t>Superioritas </a:t>
            </a:r>
            <a:r>
              <a:rPr sz="2000" spc="-118" dirty="0">
                <a:latin typeface="Arial" panose="020B0604020202020204"/>
                <a:cs typeface="Arial" panose="020B0604020202020204"/>
              </a:rPr>
              <a:t>suami </a:t>
            </a:r>
            <a:r>
              <a:rPr sz="2000" spc="-132" dirty="0">
                <a:latin typeface="Arial" panose="020B0604020202020204"/>
                <a:cs typeface="Arial" panose="020B0604020202020204"/>
              </a:rPr>
              <a:t>(merasa </a:t>
            </a:r>
            <a:r>
              <a:rPr sz="2000" spc="-9" dirty="0">
                <a:latin typeface="Arial" panose="020B0604020202020204"/>
                <a:cs typeface="Arial" panose="020B0604020202020204"/>
              </a:rPr>
              <a:t>“jantan”) </a:t>
            </a:r>
            <a:r>
              <a:rPr sz="2000" spc="-145" dirty="0">
                <a:latin typeface="Arial" panose="020B0604020202020204"/>
                <a:cs typeface="Arial" panose="020B0604020202020204"/>
              </a:rPr>
              <a:t>sehingga</a:t>
            </a:r>
            <a:r>
              <a:rPr sz="2000" spc="-300" dirty="0">
                <a:latin typeface="Arial" panose="020B0604020202020204"/>
                <a:cs typeface="Arial" panose="020B0604020202020204"/>
              </a:rPr>
              <a:t> </a:t>
            </a:r>
            <a:r>
              <a:rPr sz="2000" spc="-127" dirty="0">
                <a:latin typeface="Arial" panose="020B0604020202020204"/>
                <a:cs typeface="Arial" panose="020B0604020202020204"/>
              </a:rPr>
              <a:t>dianggap  </a:t>
            </a:r>
            <a:r>
              <a:rPr sz="2000" spc="-103" dirty="0">
                <a:latin typeface="Arial" panose="020B0604020202020204"/>
                <a:cs typeface="Arial" panose="020B0604020202020204"/>
              </a:rPr>
              <a:t>selalu </a:t>
            </a:r>
            <a:r>
              <a:rPr sz="2000" spc="-100" dirty="0">
                <a:latin typeface="Arial" panose="020B0604020202020204"/>
                <a:cs typeface="Arial" panose="020B0604020202020204"/>
              </a:rPr>
              <a:t>mampu </a:t>
            </a:r>
            <a:r>
              <a:rPr sz="2000" spc="-68" dirty="0">
                <a:latin typeface="Arial" panose="020B0604020202020204"/>
                <a:cs typeface="Arial" panose="020B0604020202020204"/>
              </a:rPr>
              <a:t>memberi</a:t>
            </a:r>
            <a:r>
              <a:rPr sz="2000" spc="-227" dirty="0">
                <a:latin typeface="Arial" panose="020B0604020202020204"/>
                <a:cs typeface="Arial" panose="020B0604020202020204"/>
              </a:rPr>
              <a:t> </a:t>
            </a:r>
            <a:r>
              <a:rPr sz="2000" spc="-68" dirty="0">
                <a:latin typeface="Arial" panose="020B0604020202020204"/>
                <a:cs typeface="Arial" panose="020B0604020202020204"/>
              </a:rPr>
              <a:t>keturunan;</a:t>
            </a:r>
            <a:endParaRPr sz="2000" dirty="0">
              <a:latin typeface="Arial" panose="020B0604020202020204"/>
              <a:cs typeface="Arial" panose="020B0604020202020204"/>
            </a:endParaRPr>
          </a:p>
          <a:p>
            <a:pPr marL="336550" indent="-325120" algn="just">
              <a:lnSpc>
                <a:spcPct val="150000"/>
              </a:lnSpc>
              <a:spcBef>
                <a:spcPts val="565"/>
              </a:spcBef>
              <a:buSzPct val="94000"/>
              <a:buFont typeface="Wingdings" panose="05000000000000000000"/>
              <a:buChar char=""/>
              <a:tabLst>
                <a:tab pos="335915" algn="l"/>
                <a:tab pos="336550" algn="l"/>
              </a:tabLst>
            </a:pPr>
            <a:r>
              <a:rPr sz="2000" spc="-32" dirty="0">
                <a:latin typeface="Arial" panose="020B0604020202020204"/>
                <a:cs typeface="Arial" panose="020B0604020202020204"/>
              </a:rPr>
              <a:t>Infertilitas </a:t>
            </a:r>
            <a:r>
              <a:rPr sz="2000" spc="-64" dirty="0">
                <a:latin typeface="Arial" panose="020B0604020202020204"/>
                <a:cs typeface="Arial" panose="020B0604020202020204"/>
              </a:rPr>
              <a:t>diindentikkan </a:t>
            </a:r>
            <a:r>
              <a:rPr sz="2000" spc="-132" dirty="0">
                <a:latin typeface="Arial" panose="020B0604020202020204"/>
                <a:cs typeface="Arial" panose="020B0604020202020204"/>
              </a:rPr>
              <a:t>dengan</a:t>
            </a:r>
            <a:r>
              <a:rPr sz="2000" spc="-368" dirty="0">
                <a:latin typeface="Arial" panose="020B0604020202020204"/>
                <a:cs typeface="Arial" panose="020B0604020202020204"/>
              </a:rPr>
              <a:t> </a:t>
            </a:r>
            <a:r>
              <a:rPr sz="2000" spc="-73" dirty="0">
                <a:latin typeface="Arial" panose="020B0604020202020204"/>
                <a:cs typeface="Arial" panose="020B0604020202020204"/>
              </a:rPr>
              <a:t>mandul;</a:t>
            </a:r>
            <a:endParaRPr sz="2000" dirty="0">
              <a:latin typeface="Arial" panose="020B0604020202020204"/>
              <a:cs typeface="Arial" panose="020B0604020202020204"/>
            </a:endParaRPr>
          </a:p>
          <a:p>
            <a:pPr marL="336550" marR="163195" indent="-325120" algn="just">
              <a:lnSpc>
                <a:spcPct val="150000"/>
              </a:lnSpc>
              <a:spcBef>
                <a:spcPts val="565"/>
              </a:spcBef>
              <a:buSzPct val="94000"/>
              <a:buFont typeface="Wingdings" panose="05000000000000000000"/>
              <a:buChar char=""/>
              <a:tabLst>
                <a:tab pos="335915" algn="l"/>
                <a:tab pos="336550" algn="l"/>
              </a:tabLst>
            </a:pPr>
            <a:r>
              <a:rPr sz="2000" spc="-113" dirty="0">
                <a:latin typeface="Arial" panose="020B0604020202020204"/>
                <a:cs typeface="Arial" panose="020B0604020202020204"/>
              </a:rPr>
              <a:t>Dominasi </a:t>
            </a:r>
            <a:r>
              <a:rPr sz="2000" spc="-59" dirty="0">
                <a:latin typeface="Arial" panose="020B0604020202020204"/>
                <a:cs typeface="Arial" panose="020B0604020202020204"/>
              </a:rPr>
              <a:t>suami/laki-laki </a:t>
            </a:r>
            <a:r>
              <a:rPr sz="2000" spc="-100" dirty="0">
                <a:latin typeface="Arial" panose="020B0604020202020204"/>
                <a:cs typeface="Arial" panose="020B0604020202020204"/>
              </a:rPr>
              <a:t>dalam pengambilan</a:t>
            </a:r>
            <a:r>
              <a:rPr sz="2000" spc="-268" dirty="0">
                <a:latin typeface="Arial" panose="020B0604020202020204"/>
                <a:cs typeface="Arial" panose="020B0604020202020204"/>
              </a:rPr>
              <a:t> </a:t>
            </a:r>
            <a:r>
              <a:rPr sz="2000" spc="-103" dirty="0">
                <a:latin typeface="Arial" panose="020B0604020202020204"/>
                <a:cs typeface="Arial" panose="020B0604020202020204"/>
              </a:rPr>
              <a:t>keputusan  </a:t>
            </a:r>
            <a:r>
              <a:rPr sz="2000" spc="-118" dirty="0">
                <a:latin typeface="Arial" panose="020B0604020202020204"/>
                <a:cs typeface="Arial" panose="020B0604020202020204"/>
              </a:rPr>
              <a:t>keluarga, </a:t>
            </a:r>
            <a:r>
              <a:rPr sz="2000" spc="-86" dirty="0">
                <a:latin typeface="Arial" panose="020B0604020202020204"/>
                <a:cs typeface="Arial" panose="020B0604020202020204"/>
              </a:rPr>
              <a:t>termasuk </a:t>
            </a:r>
            <a:r>
              <a:rPr sz="2000" spc="-50" dirty="0">
                <a:latin typeface="Arial" panose="020B0604020202020204"/>
                <a:cs typeface="Arial" panose="020B0604020202020204"/>
              </a:rPr>
              <a:t>perintah </a:t>
            </a:r>
            <a:r>
              <a:rPr sz="2000" spc="-113" dirty="0">
                <a:latin typeface="Arial" panose="020B0604020202020204"/>
                <a:cs typeface="Arial" panose="020B0604020202020204"/>
              </a:rPr>
              <a:t>memeriksakan</a:t>
            </a:r>
            <a:r>
              <a:rPr sz="2000" spc="-313" dirty="0">
                <a:latin typeface="Arial" panose="020B0604020202020204"/>
                <a:cs typeface="Arial" panose="020B0604020202020204"/>
              </a:rPr>
              <a:t> </a:t>
            </a:r>
            <a:r>
              <a:rPr sz="2000" spc="-5" dirty="0">
                <a:latin typeface="Arial" panose="020B0604020202020204"/>
                <a:cs typeface="Arial" panose="020B0604020202020204"/>
              </a:rPr>
              <a:t>diri;</a:t>
            </a:r>
            <a:endParaRPr sz="2000" dirty="0">
              <a:latin typeface="Arial" panose="020B0604020202020204"/>
              <a:cs typeface="Arial" panose="020B0604020202020204"/>
            </a:endParaRPr>
          </a:p>
          <a:p>
            <a:pPr marL="336550" indent="-325120" algn="just">
              <a:lnSpc>
                <a:spcPct val="150000"/>
              </a:lnSpc>
              <a:spcBef>
                <a:spcPts val="565"/>
              </a:spcBef>
              <a:buSzPct val="94000"/>
              <a:buFont typeface="Wingdings" panose="05000000000000000000"/>
              <a:buChar char=""/>
              <a:tabLst>
                <a:tab pos="335915" algn="l"/>
                <a:tab pos="336550" algn="l"/>
              </a:tabLst>
            </a:pPr>
            <a:r>
              <a:rPr sz="2000" spc="-136" dirty="0">
                <a:latin typeface="Arial" panose="020B0604020202020204"/>
                <a:cs typeface="Arial" panose="020B0604020202020204"/>
              </a:rPr>
              <a:t>Pengetahuan </a:t>
            </a:r>
            <a:r>
              <a:rPr sz="2000" spc="-118" dirty="0">
                <a:latin typeface="Arial" panose="020B0604020202020204"/>
                <a:cs typeface="Arial" panose="020B0604020202020204"/>
              </a:rPr>
              <a:t>suami </a:t>
            </a:r>
            <a:r>
              <a:rPr sz="2000" spc="-68" dirty="0">
                <a:latin typeface="Arial" panose="020B0604020202020204"/>
                <a:cs typeface="Arial" panose="020B0604020202020204"/>
              </a:rPr>
              <a:t>tentang </a:t>
            </a:r>
            <a:r>
              <a:rPr sz="2000" spc="-27" dirty="0">
                <a:latin typeface="Arial" panose="020B0604020202020204"/>
                <a:cs typeface="Arial" panose="020B0604020202020204"/>
              </a:rPr>
              <a:t>infertilitas</a:t>
            </a:r>
            <a:r>
              <a:rPr sz="2000" spc="-259" dirty="0">
                <a:latin typeface="Arial" panose="020B0604020202020204"/>
                <a:cs typeface="Arial" panose="020B0604020202020204"/>
              </a:rPr>
              <a:t> </a:t>
            </a:r>
            <a:r>
              <a:rPr sz="2000" spc="-73" dirty="0">
                <a:latin typeface="Arial" panose="020B0604020202020204"/>
                <a:cs typeface="Arial" panose="020B0604020202020204"/>
              </a:rPr>
              <a:t>terbatas.</a:t>
            </a:r>
            <a:endParaRPr sz="2000" dirty="0">
              <a:latin typeface="Arial" panose="020B0604020202020204"/>
              <a:cs typeface="Arial" panose="020B060402020202020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3085" y="1078230"/>
            <a:ext cx="6652260" cy="3945255"/>
          </a:xfrm>
        </p:spPr>
        <p:txBody>
          <a:bodyPr>
            <a:normAutofit/>
          </a:bodyPr>
          <a:lstStyle/>
          <a:p>
            <a:pPr algn="ctr"/>
            <a:r>
              <a:rPr lang="en-US" sz="4800" b="1" dirty="0" err="1" smtClean="0">
                <a:latin typeface="Arial" panose="020B0604020202020204" pitchFamily="34" charset="0"/>
                <a:cs typeface="Arial" panose="020B0604020202020204" pitchFamily="34" charset="0"/>
              </a:rPr>
              <a:t>Peran</a:t>
            </a:r>
            <a:r>
              <a:rPr lang="en-US" sz="4800" b="1" dirty="0" smtClean="0">
                <a:latin typeface="Arial" panose="020B0604020202020204" pitchFamily="34" charset="0"/>
                <a:cs typeface="Arial" panose="020B0604020202020204" pitchFamily="34" charset="0"/>
              </a:rPr>
              <a:t> </a:t>
            </a:r>
            <a:r>
              <a:rPr lang="en-US" sz="4800" b="1" dirty="0">
                <a:latin typeface="Arial" panose="020B0604020202020204" pitchFamily="34" charset="0"/>
                <a:cs typeface="Arial" panose="020B0604020202020204" pitchFamily="34" charset="0"/>
              </a:rPr>
              <a:t>gender </a:t>
            </a:r>
            <a:r>
              <a:rPr lang="en-US" sz="4800" b="1" dirty="0" err="1">
                <a:latin typeface="Arial" panose="020B0604020202020204" pitchFamily="34" charset="0"/>
                <a:cs typeface="Arial" panose="020B0604020202020204" pitchFamily="34" charset="0"/>
              </a:rPr>
              <a:t>dalam</a:t>
            </a:r>
            <a:r>
              <a:rPr lang="en-US" sz="4800" b="1" dirty="0">
                <a:latin typeface="Arial" panose="020B0604020202020204" pitchFamily="34" charset="0"/>
                <a:cs typeface="Arial" panose="020B0604020202020204" pitchFamily="34" charset="0"/>
              </a:rPr>
              <a:t> </a:t>
            </a:r>
            <a:r>
              <a:rPr lang="en-US" sz="4800" b="1" dirty="0" err="1">
                <a:latin typeface="Arial" panose="020B0604020202020204" pitchFamily="34" charset="0"/>
                <a:cs typeface="Arial" panose="020B0604020202020204" pitchFamily="34" charset="0"/>
              </a:rPr>
              <a:t>konstruksi</a:t>
            </a:r>
            <a:r>
              <a:rPr lang="en-US" sz="4800" b="1" dirty="0">
                <a:latin typeface="Arial" panose="020B0604020202020204" pitchFamily="34" charset="0"/>
                <a:cs typeface="Arial" panose="020B0604020202020204" pitchFamily="34" charset="0"/>
              </a:rPr>
              <a:t> </a:t>
            </a:r>
            <a:r>
              <a:rPr lang="en-US" sz="4800" b="1" dirty="0" err="1">
                <a:latin typeface="Arial" panose="020B0604020202020204" pitchFamily="34" charset="0"/>
                <a:cs typeface="Arial" panose="020B0604020202020204" pitchFamily="34" charset="0"/>
              </a:rPr>
              <a:t>sosial</a:t>
            </a:r>
            <a:endParaRPr lang="en-US" sz="4800" dirty="0"/>
          </a:p>
        </p:txBody>
      </p:sp>
      <p:pic>
        <p:nvPicPr>
          <p:cNvPr id="4" name="Placeholder Konten 3"/>
          <p:cNvPicPr>
            <a:picLocks noChangeAspect="1"/>
          </p:cNvPicPr>
          <p:nvPr>
            <p:ph idx="1"/>
          </p:nvPr>
        </p:nvPicPr>
        <p:blipFill>
          <a:blip r:embed="rId1"/>
          <a:stretch>
            <a:fillRect/>
          </a:stretch>
        </p:blipFill>
        <p:spPr>
          <a:xfrm>
            <a:off x="7785100" y="1402080"/>
            <a:ext cx="4173220" cy="362204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3307976" y="892174"/>
            <a:ext cx="4827495" cy="514405"/>
          </a:xfrm>
          <a:prstGeom prst="rect">
            <a:avLst/>
          </a:prstGeom>
        </p:spPr>
        <p:txBody>
          <a:bodyPr vert="horz" wrap="square" lIns="0" tIns="11526" rIns="0" bIns="0" rtlCol="0" anchor="ctr">
            <a:spAutoFit/>
          </a:bodyPr>
          <a:lstStyle/>
          <a:p>
            <a:pPr marL="11430" algn="ctr">
              <a:lnSpc>
                <a:spcPct val="100000"/>
              </a:lnSpc>
              <a:spcBef>
                <a:spcPts val="90"/>
              </a:spcBef>
            </a:pPr>
            <a:r>
              <a:rPr sz="3265" spc="-295" dirty="0">
                <a:latin typeface="Arial" panose="020B0604020202020204" pitchFamily="34" charset="0"/>
                <a:cs typeface="Arial" panose="020B0604020202020204" pitchFamily="34" charset="0"/>
              </a:rPr>
              <a:t>Kesenjangan</a:t>
            </a:r>
            <a:r>
              <a:rPr sz="3265" spc="-200" dirty="0">
                <a:latin typeface="Arial" panose="020B0604020202020204" pitchFamily="34" charset="0"/>
                <a:cs typeface="Arial" panose="020B0604020202020204" pitchFamily="34" charset="0"/>
              </a:rPr>
              <a:t> </a:t>
            </a:r>
            <a:r>
              <a:rPr sz="3265" spc="-236" dirty="0">
                <a:latin typeface="Arial" panose="020B0604020202020204" pitchFamily="34" charset="0"/>
                <a:cs typeface="Arial" panose="020B0604020202020204" pitchFamily="34" charset="0"/>
              </a:rPr>
              <a:t>Gender</a:t>
            </a:r>
            <a:endParaRPr sz="3265" dirty="0">
              <a:latin typeface="Arial" panose="020B0604020202020204" pitchFamily="34" charset="0"/>
              <a:cs typeface="Arial" panose="020B0604020202020204" pitchFamily="34" charset="0"/>
            </a:endParaRPr>
          </a:p>
        </p:txBody>
      </p:sp>
      <p:sp>
        <p:nvSpPr>
          <p:cNvPr id="7" name="object 7"/>
          <p:cNvSpPr txBox="1"/>
          <p:nvPr/>
        </p:nvSpPr>
        <p:spPr>
          <a:xfrm>
            <a:off x="1990165" y="1781004"/>
            <a:ext cx="8458199" cy="4032676"/>
          </a:xfrm>
          <a:prstGeom prst="rect">
            <a:avLst/>
          </a:prstGeom>
        </p:spPr>
        <p:txBody>
          <a:bodyPr vert="horz" wrap="square" lIns="0" tIns="11526" rIns="0" bIns="0" rtlCol="0">
            <a:spAutoFit/>
          </a:bodyPr>
          <a:lstStyle/>
          <a:p>
            <a:pPr marL="11430" marR="338455" algn="just">
              <a:lnSpc>
                <a:spcPct val="150000"/>
              </a:lnSpc>
              <a:spcBef>
                <a:spcPts val="90"/>
              </a:spcBef>
            </a:pPr>
            <a:r>
              <a:rPr sz="2000" spc="-150" dirty="0">
                <a:latin typeface="Arial" panose="020B0604020202020204"/>
                <a:cs typeface="Arial" panose="020B0604020202020204"/>
              </a:rPr>
              <a:t>Kenyataannya </a:t>
            </a:r>
            <a:r>
              <a:rPr sz="2000" spc="-91" dirty="0">
                <a:latin typeface="Arial" panose="020B0604020202020204"/>
                <a:cs typeface="Arial" panose="020B0604020202020204"/>
              </a:rPr>
              <a:t>seringkali </a:t>
            </a:r>
            <a:r>
              <a:rPr sz="2000" spc="-86" dirty="0">
                <a:latin typeface="Arial" panose="020B0604020202020204"/>
                <a:cs typeface="Arial" panose="020B0604020202020204"/>
              </a:rPr>
              <a:t>pihak </a:t>
            </a:r>
            <a:r>
              <a:rPr sz="2000" spc="-59" dirty="0">
                <a:latin typeface="Arial" panose="020B0604020202020204"/>
                <a:cs typeface="Arial" panose="020B0604020202020204"/>
              </a:rPr>
              <a:t>suami/laki-laki </a:t>
            </a:r>
            <a:r>
              <a:rPr sz="2000" spc="-154" dirty="0">
                <a:latin typeface="Arial" panose="020B0604020202020204"/>
                <a:cs typeface="Arial" panose="020B0604020202020204"/>
              </a:rPr>
              <a:t>yang  </a:t>
            </a:r>
            <a:r>
              <a:rPr sz="2000" spc="-91" dirty="0">
                <a:latin typeface="Arial" panose="020B0604020202020204"/>
                <a:cs typeface="Arial" panose="020B0604020202020204"/>
              </a:rPr>
              <a:t>mengalamiin </a:t>
            </a:r>
            <a:r>
              <a:rPr sz="2000" spc="-27" dirty="0">
                <a:latin typeface="Arial" panose="020B0604020202020204"/>
                <a:cs typeface="Arial" panose="020B0604020202020204"/>
              </a:rPr>
              <a:t>fertilitas, </a:t>
            </a:r>
            <a:r>
              <a:rPr sz="2000" spc="-154" dirty="0">
                <a:latin typeface="Arial" panose="020B0604020202020204"/>
                <a:cs typeface="Arial" panose="020B0604020202020204"/>
              </a:rPr>
              <a:t>yang </a:t>
            </a:r>
            <a:r>
              <a:rPr sz="2000" spc="-118" dirty="0">
                <a:latin typeface="Arial" panose="020B0604020202020204"/>
                <a:cs typeface="Arial" panose="020B0604020202020204"/>
              </a:rPr>
              <a:t>disebabkan </a:t>
            </a:r>
            <a:r>
              <a:rPr sz="2000" spc="-68" dirty="0">
                <a:latin typeface="Arial" panose="020B0604020202020204"/>
                <a:cs typeface="Arial" panose="020B0604020202020204"/>
              </a:rPr>
              <a:t>oleh</a:t>
            </a:r>
            <a:r>
              <a:rPr sz="2000" spc="-359" dirty="0">
                <a:latin typeface="Arial" panose="020B0604020202020204"/>
                <a:cs typeface="Arial" panose="020B0604020202020204"/>
              </a:rPr>
              <a:t> </a:t>
            </a:r>
            <a:r>
              <a:rPr sz="2000" spc="-68" dirty="0">
                <a:latin typeface="Arial" panose="020B0604020202020204"/>
                <a:cs typeface="Arial" panose="020B0604020202020204"/>
              </a:rPr>
              <a:t>perilaku  sendiri, </a:t>
            </a:r>
            <a:r>
              <a:rPr sz="2000" spc="-91" dirty="0">
                <a:latin typeface="Arial" panose="020B0604020202020204"/>
                <a:cs typeface="Arial" panose="020B0604020202020204"/>
              </a:rPr>
              <a:t>antara </a:t>
            </a:r>
            <a:r>
              <a:rPr sz="2000" spc="-54" dirty="0">
                <a:latin typeface="Arial" panose="020B0604020202020204"/>
                <a:cs typeface="Arial" panose="020B0604020202020204"/>
              </a:rPr>
              <a:t>lain</a:t>
            </a:r>
            <a:r>
              <a:rPr sz="2000" spc="-254" dirty="0">
                <a:latin typeface="Arial" panose="020B0604020202020204"/>
                <a:cs typeface="Arial" panose="020B0604020202020204"/>
              </a:rPr>
              <a:t> </a:t>
            </a:r>
            <a:r>
              <a:rPr sz="2000" spc="-109" dirty="0">
                <a:latin typeface="Arial" panose="020B0604020202020204"/>
                <a:cs typeface="Arial" panose="020B0604020202020204"/>
              </a:rPr>
              <a:t>karena:</a:t>
            </a:r>
            <a:endParaRPr sz="2000" dirty="0">
              <a:latin typeface="Arial" panose="020B0604020202020204"/>
              <a:cs typeface="Arial" panose="020B0604020202020204"/>
            </a:endParaRPr>
          </a:p>
          <a:p>
            <a:pPr marL="478790" indent="-467995" algn="just">
              <a:lnSpc>
                <a:spcPct val="150000"/>
              </a:lnSpc>
              <a:spcBef>
                <a:spcPts val="565"/>
              </a:spcBef>
              <a:buSzPct val="94000"/>
              <a:buAutoNum type="arabicPeriod"/>
              <a:tabLst>
                <a:tab pos="478790" algn="l"/>
                <a:tab pos="479425" algn="l"/>
              </a:tabLst>
            </a:pPr>
            <a:r>
              <a:rPr sz="2000" spc="-73" dirty="0">
                <a:latin typeface="Arial" panose="020B0604020202020204"/>
                <a:cs typeface="Arial" panose="020B0604020202020204"/>
              </a:rPr>
              <a:t>Merokok.</a:t>
            </a:r>
            <a:endParaRPr sz="2000" dirty="0">
              <a:latin typeface="Arial" panose="020B0604020202020204"/>
              <a:cs typeface="Arial" panose="020B0604020202020204"/>
            </a:endParaRPr>
          </a:p>
          <a:p>
            <a:pPr marL="478790" indent="-467995" algn="just">
              <a:lnSpc>
                <a:spcPct val="150000"/>
              </a:lnSpc>
              <a:spcBef>
                <a:spcPts val="565"/>
              </a:spcBef>
              <a:buSzPct val="94000"/>
              <a:buAutoNum type="arabicPeriod"/>
              <a:tabLst>
                <a:tab pos="478790" algn="l"/>
                <a:tab pos="479425" algn="l"/>
              </a:tabLst>
            </a:pPr>
            <a:r>
              <a:rPr sz="2000" spc="-159" dirty="0">
                <a:latin typeface="Arial" panose="020B0604020202020204"/>
                <a:cs typeface="Arial" panose="020B0604020202020204"/>
              </a:rPr>
              <a:t>Penggunaan </a:t>
            </a:r>
            <a:r>
              <a:rPr sz="2000" spc="-168" dirty="0">
                <a:latin typeface="Arial" panose="020B0604020202020204"/>
                <a:cs typeface="Arial" panose="020B0604020202020204"/>
              </a:rPr>
              <a:t>Napza.</a:t>
            </a:r>
            <a:endParaRPr sz="2000" dirty="0">
              <a:latin typeface="Arial" panose="020B0604020202020204"/>
              <a:cs typeface="Arial" panose="020B0604020202020204"/>
            </a:endParaRPr>
          </a:p>
          <a:p>
            <a:pPr marL="478790" indent="-467995" algn="just">
              <a:lnSpc>
                <a:spcPct val="150000"/>
              </a:lnSpc>
              <a:spcBef>
                <a:spcPts val="565"/>
              </a:spcBef>
              <a:buSzPct val="94000"/>
              <a:buAutoNum type="arabicPeriod"/>
              <a:tabLst>
                <a:tab pos="478790" algn="l"/>
                <a:tab pos="479425" algn="l"/>
              </a:tabLst>
            </a:pPr>
            <a:r>
              <a:rPr sz="2000" spc="-32" dirty="0">
                <a:latin typeface="Arial" panose="020B0604020202020204"/>
                <a:cs typeface="Arial" panose="020B0604020202020204"/>
              </a:rPr>
              <a:t>Minum </a:t>
            </a:r>
            <a:r>
              <a:rPr sz="2000" spc="-82" dirty="0">
                <a:latin typeface="Arial" panose="020B0604020202020204"/>
                <a:cs typeface="Arial" panose="020B0604020202020204"/>
              </a:rPr>
              <a:t>minuman</a:t>
            </a:r>
            <a:r>
              <a:rPr sz="2000" spc="-254" dirty="0">
                <a:latin typeface="Arial" panose="020B0604020202020204"/>
                <a:cs typeface="Arial" panose="020B0604020202020204"/>
              </a:rPr>
              <a:t> </a:t>
            </a:r>
            <a:r>
              <a:rPr sz="2000" spc="-82" dirty="0">
                <a:latin typeface="Arial" panose="020B0604020202020204"/>
                <a:cs typeface="Arial" panose="020B0604020202020204"/>
              </a:rPr>
              <a:t>keras/beralkohol.</a:t>
            </a:r>
            <a:endParaRPr sz="2000" dirty="0">
              <a:latin typeface="Arial" panose="020B0604020202020204"/>
              <a:cs typeface="Arial" panose="020B0604020202020204"/>
            </a:endParaRPr>
          </a:p>
          <a:p>
            <a:pPr marL="478790" marR="832485" indent="-467995" algn="just">
              <a:lnSpc>
                <a:spcPct val="150000"/>
              </a:lnSpc>
              <a:spcBef>
                <a:spcPts val="565"/>
              </a:spcBef>
              <a:buSzPct val="94000"/>
              <a:buAutoNum type="arabicPeriod"/>
              <a:tabLst>
                <a:tab pos="478790" algn="l"/>
                <a:tab pos="479425" algn="l"/>
              </a:tabLst>
            </a:pPr>
            <a:r>
              <a:rPr sz="2000" spc="-154" dirty="0">
                <a:latin typeface="Arial" panose="020B0604020202020204"/>
                <a:cs typeface="Arial" panose="020B0604020202020204"/>
              </a:rPr>
              <a:t>Adanya </a:t>
            </a:r>
            <a:r>
              <a:rPr sz="2000" spc="-77" dirty="0">
                <a:latin typeface="Arial" panose="020B0604020202020204"/>
                <a:cs typeface="Arial" panose="020B0604020202020204"/>
              </a:rPr>
              <a:t>penyakit </a:t>
            </a:r>
            <a:r>
              <a:rPr sz="2000" spc="-177" dirty="0">
                <a:latin typeface="Arial" panose="020B0604020202020204"/>
                <a:cs typeface="Arial" panose="020B0604020202020204"/>
              </a:rPr>
              <a:t>yg </a:t>
            </a:r>
            <a:r>
              <a:rPr sz="2000" spc="-118" dirty="0">
                <a:latin typeface="Arial" panose="020B0604020202020204"/>
                <a:cs typeface="Arial" panose="020B0604020202020204"/>
              </a:rPr>
              <a:t>disebabkan </a:t>
            </a:r>
            <a:r>
              <a:rPr sz="2000" spc="-123" dirty="0">
                <a:latin typeface="Arial" panose="020B0604020202020204"/>
                <a:cs typeface="Arial" panose="020B0604020202020204"/>
              </a:rPr>
              <a:t>karena </a:t>
            </a:r>
            <a:r>
              <a:rPr sz="2000" spc="-103" dirty="0">
                <a:latin typeface="Arial" panose="020B0604020202020204"/>
                <a:cs typeface="Arial" panose="020B0604020202020204"/>
              </a:rPr>
              <a:t>sering  </a:t>
            </a:r>
            <a:r>
              <a:rPr sz="2000" spc="-113" dirty="0">
                <a:latin typeface="Arial" panose="020B0604020202020204"/>
                <a:cs typeface="Arial" panose="020B0604020202020204"/>
              </a:rPr>
              <a:t>melakukan hubungan </a:t>
            </a:r>
            <a:r>
              <a:rPr sz="2000" spc="-195" dirty="0">
                <a:latin typeface="Arial" panose="020B0604020202020204"/>
                <a:cs typeface="Arial" panose="020B0604020202020204"/>
              </a:rPr>
              <a:t>seks </a:t>
            </a:r>
            <a:r>
              <a:rPr sz="2000" spc="-109" dirty="0" err="1">
                <a:latin typeface="Arial" panose="020B0604020202020204"/>
                <a:cs typeface="Arial" panose="020B0604020202020204"/>
              </a:rPr>
              <a:t>sebelum</a:t>
            </a:r>
            <a:r>
              <a:rPr sz="2000" spc="-145" dirty="0">
                <a:latin typeface="Arial" panose="020B0604020202020204"/>
                <a:cs typeface="Arial" panose="020B0604020202020204"/>
              </a:rPr>
              <a:t> </a:t>
            </a:r>
            <a:r>
              <a:rPr sz="2000" spc="-95" dirty="0" err="1" smtClean="0">
                <a:latin typeface="Arial" panose="020B0604020202020204"/>
                <a:cs typeface="Arial" panose="020B0604020202020204"/>
              </a:rPr>
              <a:t>menikah</a:t>
            </a:r>
            <a:r>
              <a:rPr sz="2000" spc="-95" dirty="0" smtClean="0">
                <a:latin typeface="Arial" panose="020B0604020202020204"/>
                <a:cs typeface="Arial" panose="020B0604020202020204"/>
              </a:rPr>
              <a:t>.</a:t>
            </a:r>
            <a:r>
              <a:rPr lang="en-US" sz="2000" dirty="0">
                <a:latin typeface="Arial" panose="020B0604020202020204"/>
                <a:cs typeface="Arial" panose="020B0604020202020204"/>
              </a:rPr>
              <a:t> </a:t>
            </a:r>
            <a:r>
              <a:rPr sz="2000" spc="-145" dirty="0" err="1" smtClean="0">
                <a:latin typeface="Arial" panose="020B0604020202020204"/>
                <a:cs typeface="Arial" panose="020B0604020202020204"/>
              </a:rPr>
              <a:t>sehingga</a:t>
            </a:r>
            <a:r>
              <a:rPr sz="2000" spc="-145" dirty="0" smtClean="0">
                <a:latin typeface="Arial" panose="020B0604020202020204"/>
                <a:cs typeface="Arial" panose="020B0604020202020204"/>
              </a:rPr>
              <a:t> </a:t>
            </a:r>
            <a:r>
              <a:rPr sz="2000" spc="-103" dirty="0">
                <a:latin typeface="Arial" panose="020B0604020202020204"/>
                <a:cs typeface="Arial" panose="020B0604020202020204"/>
              </a:rPr>
              <a:t>sering </a:t>
            </a:r>
            <a:r>
              <a:rPr sz="2000" spc="-123" dirty="0">
                <a:latin typeface="Arial" panose="020B0604020202020204"/>
                <a:cs typeface="Arial" panose="020B0604020202020204"/>
              </a:rPr>
              <a:t>menyebabkan </a:t>
            </a:r>
            <a:r>
              <a:rPr sz="2000" spc="-95" dirty="0">
                <a:latin typeface="Arial" panose="020B0604020202020204"/>
                <a:cs typeface="Arial" panose="020B0604020202020204"/>
              </a:rPr>
              <a:t>menurunnya </a:t>
            </a:r>
            <a:r>
              <a:rPr sz="2000" spc="-86" dirty="0">
                <a:latin typeface="Arial" panose="020B0604020202020204"/>
                <a:cs typeface="Arial" panose="020B0604020202020204"/>
              </a:rPr>
              <a:t>kualitas</a:t>
            </a:r>
            <a:r>
              <a:rPr sz="2000" spc="-272" dirty="0">
                <a:latin typeface="Arial" panose="020B0604020202020204"/>
                <a:cs typeface="Arial" panose="020B0604020202020204"/>
              </a:rPr>
              <a:t> </a:t>
            </a:r>
            <a:r>
              <a:rPr sz="2000" spc="-109" dirty="0">
                <a:latin typeface="Arial" panose="020B0604020202020204"/>
                <a:cs typeface="Arial" panose="020B0604020202020204"/>
              </a:rPr>
              <a:t>dan  </a:t>
            </a:r>
            <a:r>
              <a:rPr sz="2000" spc="-77" dirty="0">
                <a:latin typeface="Arial" panose="020B0604020202020204"/>
                <a:cs typeface="Arial" panose="020B0604020202020204"/>
              </a:rPr>
              <a:t>kuantitas</a:t>
            </a:r>
            <a:r>
              <a:rPr sz="2000" spc="-136" dirty="0">
                <a:latin typeface="Arial" panose="020B0604020202020204"/>
                <a:cs typeface="Arial" panose="020B0604020202020204"/>
              </a:rPr>
              <a:t> </a:t>
            </a:r>
            <a:r>
              <a:rPr sz="2000" spc="-109" dirty="0">
                <a:latin typeface="Arial" panose="020B0604020202020204"/>
                <a:cs typeface="Arial" panose="020B0604020202020204"/>
              </a:rPr>
              <a:t>sperma.</a:t>
            </a:r>
            <a:endParaRPr sz="2000" dirty="0">
              <a:latin typeface="Arial" panose="020B0604020202020204"/>
              <a:cs typeface="Arial" panose="020B0604020202020204"/>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sz="half" idx="1"/>
          </p:nvPr>
        </p:nvSpPr>
        <p:spPr>
          <a:xfrm>
            <a:off x="577215" y="3500120"/>
            <a:ext cx="6614795" cy="2959735"/>
          </a:xfrm>
          <a:ln w="57150">
            <a:solidFill>
              <a:srgbClr val="00B050"/>
            </a:solidFill>
          </a:ln>
        </p:spPr>
        <p:txBody>
          <a:bodyPr>
            <a:noAutofit/>
          </a:bodyPr>
          <a:p>
            <a:pPr algn="just">
              <a:lnSpc>
                <a:spcPct val="150000"/>
              </a:lnSpc>
            </a:pPr>
            <a:r>
              <a:rPr lang="id-ID" altLang="en-US" sz="1700">
                <a:latin typeface="Century Gothic" panose="020B0502020202020204" charset="0"/>
                <a:cs typeface="Century Gothic" panose="020B0502020202020204" charset="0"/>
              </a:rPr>
              <a:t>Konsep kesetaraan gender merujuk pada kesetaraan penuh laki-laki dan perempuan untuk menikmati rangkaian lengkap hak-hak politik , ekonomi , sipil , sosial dan budaya. Konsep ini juga merujuk pada situasi di mana tidak ada individu yang ditolak aksesnya atas hak-hak tersebut, atau hak-hak tersebut dirampas dari mereka, karena jenis kelamin mereka</a:t>
            </a:r>
            <a:endParaRPr lang="id-ID" altLang="en-US" sz="1700">
              <a:latin typeface="Century Gothic" panose="020B0502020202020204" charset="0"/>
              <a:cs typeface="Century Gothic" panose="020B0502020202020204" charset="0"/>
            </a:endParaRPr>
          </a:p>
        </p:txBody>
      </p:sp>
      <p:pic>
        <p:nvPicPr>
          <p:cNvPr id="4" name="Placeholder Konten 3"/>
          <p:cNvPicPr>
            <a:picLocks noChangeAspect="1"/>
          </p:cNvPicPr>
          <p:nvPr>
            <p:ph sz="half" idx="2"/>
          </p:nvPr>
        </p:nvPicPr>
        <p:blipFill>
          <a:blip r:embed="rId1"/>
          <a:stretch>
            <a:fillRect/>
          </a:stretch>
        </p:blipFill>
        <p:spPr>
          <a:xfrm>
            <a:off x="7780655" y="3500120"/>
            <a:ext cx="3953510" cy="2788920"/>
          </a:xfrm>
          <a:prstGeom prst="rect">
            <a:avLst/>
          </a:prstGeom>
        </p:spPr>
      </p:pic>
      <p:sp>
        <p:nvSpPr>
          <p:cNvPr id="7" name="Kotak Teks 6"/>
          <p:cNvSpPr txBox="1"/>
          <p:nvPr/>
        </p:nvSpPr>
        <p:spPr>
          <a:xfrm>
            <a:off x="1012825" y="638175"/>
            <a:ext cx="9705340" cy="2584450"/>
          </a:xfrm>
          <a:prstGeom prst="rect">
            <a:avLst/>
          </a:prstGeom>
          <a:noFill/>
        </p:spPr>
        <p:txBody>
          <a:bodyPr wrap="square" rtlCol="0" anchor="t">
            <a:spAutoFit/>
          </a:bodyPr>
          <a:p>
            <a:pPr algn="just">
              <a:lnSpc>
                <a:spcPct val="150000"/>
              </a:lnSpc>
            </a:pPr>
            <a:r>
              <a:rPr lang="id-ID" altLang="en-US"/>
              <a:t>Kesetaraan gender (gender equality)  mengacu pada dua instrumen internasional yang mendasar dalam hal ini yakni </a:t>
            </a:r>
            <a:r>
              <a:rPr lang="id-ID" altLang="en-US">
                <a:solidFill>
                  <a:srgbClr val="FF0000"/>
                </a:solidFill>
              </a:rPr>
              <a:t>Deklarasi Universal Hak Asasi Manusia</a:t>
            </a:r>
            <a:r>
              <a:rPr lang="en-US" altLang="id-ID">
                <a:solidFill>
                  <a:srgbClr val="FF0000"/>
                </a:solidFill>
              </a:rPr>
              <a:t> </a:t>
            </a:r>
            <a:r>
              <a:rPr lang="id-ID" altLang="en-US">
                <a:sym typeface="+mn-ea"/>
              </a:rPr>
              <a:t>menyatakan bahwa semua manusia dilahirkan bebas dan sama.</a:t>
            </a:r>
            <a:r>
              <a:rPr lang="id-ID" altLang="en-US">
                <a:solidFill>
                  <a:srgbClr val="FF0000"/>
                </a:solidFill>
              </a:rPr>
              <a:t> dan Konvensi Penghapusan Segala Bentuk Diskriminasi terhadap Perempuan</a:t>
            </a:r>
            <a:r>
              <a:rPr lang="en-US" altLang="id-ID">
                <a:solidFill>
                  <a:srgbClr val="FF0000"/>
                </a:solidFill>
              </a:rPr>
              <a:t> </a:t>
            </a:r>
            <a:r>
              <a:rPr lang="id-ID" altLang="en-US"/>
              <a:t>mencantumkan istilah " hak yang sama untuk laki-laki dan perempuan " dan " kesetaraan hak laki-laki dan perempuan "</a:t>
            </a:r>
            <a:endParaRPr lang="id-ID"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a:xfrm>
            <a:off x="686435" y="331470"/>
            <a:ext cx="10819765" cy="1292860"/>
          </a:xfrm>
        </p:spPr>
        <p:txBody>
          <a:bodyPr/>
          <a:p>
            <a:pPr algn="ctr"/>
            <a:r>
              <a:rPr lang="en-US" altLang="id-ID" b="1">
                <a:latin typeface="Arial" panose="020B0604020202020204" pitchFamily="34" charset="0"/>
                <a:cs typeface="Arial" panose="020B0604020202020204" pitchFamily="34" charset="0"/>
              </a:rPr>
              <a:t>pembahasan al quran dan hadits terkait kesetaraan gender</a:t>
            </a:r>
            <a:endParaRPr lang="en-US" altLang="id-ID" b="1">
              <a:latin typeface="Arial" panose="020B0604020202020204" pitchFamily="34" charset="0"/>
              <a:cs typeface="Arial" panose="020B0604020202020204" pitchFamily="34" charset="0"/>
            </a:endParaRPr>
          </a:p>
        </p:txBody>
      </p:sp>
      <p:sp>
        <p:nvSpPr>
          <p:cNvPr id="3" name="Placeholder Konten 2"/>
          <p:cNvSpPr>
            <a:spLocks noGrp="1"/>
          </p:cNvSpPr>
          <p:nvPr>
            <p:ph sz="half" idx="1"/>
          </p:nvPr>
        </p:nvSpPr>
        <p:spPr>
          <a:xfrm flipH="1">
            <a:off x="433705" y="1948180"/>
            <a:ext cx="10832465" cy="4364355"/>
          </a:xfrm>
        </p:spPr>
        <p:txBody>
          <a:bodyPr/>
          <a:p>
            <a:pPr>
              <a:lnSpc>
                <a:spcPct val="150000"/>
              </a:lnSpc>
            </a:pPr>
            <a:r>
              <a:rPr lang="en-US" altLang="id-ID" sz="2800" b="1"/>
              <a:t>al quran</a:t>
            </a:r>
            <a:endParaRPr lang="en-US" altLang="id-ID" sz="2800" b="1"/>
          </a:p>
          <a:p>
            <a:pPr marL="0" indent="0" algn="just">
              <a:lnSpc>
                <a:spcPct val="150000"/>
              </a:lnSpc>
              <a:buNone/>
            </a:pPr>
            <a:r>
              <a:rPr lang="en-US" altLang="id-ID" sz="1800">
                <a:latin typeface="Century Gothic" panose="020B0502020202020204" charset="0"/>
                <a:cs typeface="Century Gothic" panose="020B0502020202020204" charset="0"/>
              </a:rPr>
              <a:t>“Hai manusia, sesungguhnya Kami menciptakan kamu dari seorang laki-laki dan seorang perempuan dan menjadikan kamu berbangsa-bangsa dan bersuku-suku supaya kamu saling kenal-mengenal. Sesungguhnya orang yang paling mulia diantara kamu disisi Allah ialah orang yang paling takwa diantara kamu. Sesungguhnya Allah Maha mengetahui lagi Maha mengenal.”  </a:t>
            </a:r>
            <a:endParaRPr lang="en-US" altLang="id-ID" sz="1800">
              <a:latin typeface="Century Gothic" panose="020B0502020202020204" charset="0"/>
              <a:cs typeface="Century Gothic" panose="020B0502020202020204" charset="0"/>
            </a:endParaRPr>
          </a:p>
          <a:p>
            <a:pPr marL="0" indent="0" algn="just">
              <a:lnSpc>
                <a:spcPct val="150000"/>
              </a:lnSpc>
              <a:buNone/>
            </a:pPr>
            <a:r>
              <a:rPr lang="id-ID" altLang="en-US" sz="1800">
                <a:latin typeface="Century Gothic" panose="020B0502020202020204" charset="0"/>
                <a:cs typeface="Century Gothic" panose="020B0502020202020204" charset="0"/>
                <a:sym typeface="+mn-ea"/>
              </a:rPr>
              <a:t>Maka Tuhan mereka memperkenankan permohonannya (dengan berfirman), 'Sesungguhnya Aku tidak menyia-nyiakan amal orang yang beramal di antara kamu, baik laki-laki maupun perempuan, (karena) sebagian kamu adalah (keturunan) dari sebagian yang lain.</a:t>
            </a:r>
            <a:endParaRPr lang="en-US" altLang="id-ID" sz="1800">
              <a:latin typeface="Century Gothic" panose="020B0502020202020204" charset="0"/>
              <a:cs typeface="Century Gothic" panose="020B050202020202020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sz="half" idx="1"/>
          </p:nvPr>
        </p:nvSpPr>
        <p:spPr>
          <a:xfrm>
            <a:off x="516890" y="1369695"/>
            <a:ext cx="10682605" cy="4118610"/>
          </a:xfrm>
        </p:spPr>
        <p:txBody>
          <a:bodyPr/>
          <a:p>
            <a:pPr algn="just">
              <a:lnSpc>
                <a:spcPct val="150000"/>
              </a:lnSpc>
            </a:pPr>
            <a:r>
              <a:rPr lang="en-US" altLang="id-ID" sz="2000">
                <a:latin typeface="Century Gothic" panose="020B0502020202020204" charset="0"/>
                <a:cs typeface="Century Gothic" panose="020B0502020202020204" charset="0"/>
              </a:rPr>
              <a:t>Hadits</a:t>
            </a:r>
            <a:endParaRPr lang="en-US" altLang="id-ID" sz="2000">
              <a:latin typeface="Century Gothic" panose="020B0502020202020204" charset="0"/>
              <a:cs typeface="Century Gothic" panose="020B0502020202020204" charset="0"/>
            </a:endParaRPr>
          </a:p>
          <a:p>
            <a:pPr algn="just">
              <a:lnSpc>
                <a:spcPct val="150000"/>
              </a:lnSpc>
            </a:pPr>
            <a:r>
              <a:rPr lang="en-US" altLang="id-ID" sz="1800">
                <a:latin typeface="Century Gothic" panose="020B0502020202020204" charset="0"/>
                <a:cs typeface="Century Gothic" panose="020B0502020202020204" charset="0"/>
              </a:rPr>
              <a:t>"Dari Abdullah, Nabi ﷺ bersabda: Setiap kalian adalah pemimpin, dan setiap kalian akan dimintai pertanggungjawabannya. Seorang imam adalah pemimpin dan akan dimintai pertanggungjawabannya. Seorang laki-laki adalah pemimpin atas keluarganya dan ia akan dimintai pertanggungjawabannya. Seorang wanita adalah pemimpin atas rumah suaminya, dan ia pun akan dimintai pertanggungjawabannya. Seorang budak juga pemimpin atas harta tuannya dan ia juga akan dimintai pertanggungjawabannya. Sungguh setiap kalian adalah pemimpin dan setiap kalian akan dimintai pertanggungjawabannya." (HR. Bukhari: 4789).</a:t>
            </a:r>
            <a:endParaRPr lang="en-US" altLang="id-ID" sz="1800">
              <a:latin typeface="Century Gothic" panose="020B0502020202020204" charset="0"/>
              <a:cs typeface="Century Gothic" panose="020B050202020202020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sz="half" idx="1"/>
          </p:nvPr>
        </p:nvSpPr>
        <p:spPr>
          <a:xfrm>
            <a:off x="777875" y="1421765"/>
            <a:ext cx="10821670" cy="1401445"/>
          </a:xfrm>
          <a:ln w="57150">
            <a:solidFill>
              <a:srgbClr val="FF0000"/>
            </a:solidFill>
          </a:ln>
        </p:spPr>
        <p:txBody>
          <a:bodyPr/>
          <a:p>
            <a:pPr marL="0" indent="0" algn="ctr">
              <a:lnSpc>
                <a:spcPct val="170000"/>
              </a:lnSpc>
              <a:buNone/>
            </a:pPr>
            <a:r>
              <a:rPr lang="en-US" sz="4400" b="1" dirty="0" err="1">
                <a:sym typeface="+mn-ea"/>
              </a:rPr>
              <a:t>Hak</a:t>
            </a:r>
            <a:r>
              <a:rPr lang="en-US" sz="4400" b="1" dirty="0">
                <a:sym typeface="+mn-ea"/>
              </a:rPr>
              <a:t> </a:t>
            </a:r>
            <a:r>
              <a:rPr lang="en-US" sz="4400" b="1" dirty="0" err="1">
                <a:sym typeface="+mn-ea"/>
              </a:rPr>
              <a:t>asasi</a:t>
            </a:r>
            <a:r>
              <a:rPr lang="en-US" sz="4400" b="1" dirty="0">
                <a:sym typeface="+mn-ea"/>
              </a:rPr>
              <a:t> </a:t>
            </a:r>
            <a:r>
              <a:rPr lang="en-US" sz="4400" b="1" dirty="0" err="1">
                <a:sym typeface="+mn-ea"/>
              </a:rPr>
              <a:t>manusia</a:t>
            </a:r>
            <a:r>
              <a:rPr lang="en-US" sz="4400" b="1" dirty="0">
                <a:sym typeface="+mn-ea"/>
              </a:rPr>
              <a:t> </a:t>
            </a:r>
            <a:r>
              <a:rPr lang="en-US" sz="4400" b="1" dirty="0" err="1">
                <a:sym typeface="+mn-ea"/>
              </a:rPr>
              <a:t>dalam</a:t>
            </a:r>
            <a:r>
              <a:rPr lang="en-US" sz="4400" b="1" dirty="0">
                <a:sym typeface="+mn-ea"/>
              </a:rPr>
              <a:t> </a:t>
            </a:r>
            <a:r>
              <a:rPr lang="en-US" sz="4400" b="1" dirty="0" err="1">
                <a:sym typeface="+mn-ea"/>
              </a:rPr>
              <a:t>bereproduksi</a:t>
            </a:r>
            <a:endParaRPr lang="id-ID" altLang="en-US" sz="4400"/>
          </a:p>
        </p:txBody>
      </p:sp>
      <p:sp>
        <p:nvSpPr>
          <p:cNvPr id="2" name="Placeholder Konten 2"/>
          <p:cNvSpPr>
            <a:spLocks noGrp="1"/>
          </p:cNvSpPr>
          <p:nvPr/>
        </p:nvSpPr>
        <p:spPr>
          <a:xfrm>
            <a:off x="1420495" y="3416300"/>
            <a:ext cx="9536430" cy="1261745"/>
          </a:xfrm>
          <a:prstGeom prst="rect">
            <a:avLst/>
          </a:prstGeom>
          <a:noFill/>
          <a:ln w="57150">
            <a:solidFill>
              <a:srgbClr val="00B0F0"/>
            </a:solid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err="1">
                <a:sym typeface="+mn-ea"/>
              </a:rPr>
              <a:t>Memahami</a:t>
            </a:r>
            <a:r>
              <a:rPr lang="en-US" b="1" dirty="0">
                <a:sym typeface="+mn-ea"/>
              </a:rPr>
              <a:t> </a:t>
            </a:r>
            <a:r>
              <a:rPr lang="en-US" b="1" dirty="0" err="1">
                <a:sym typeface="+mn-ea"/>
              </a:rPr>
              <a:t>hak-hak</a:t>
            </a:r>
            <a:r>
              <a:rPr lang="en-US" b="1" dirty="0">
                <a:sym typeface="+mn-ea"/>
              </a:rPr>
              <a:t> </a:t>
            </a:r>
            <a:r>
              <a:rPr lang="en-US" b="1" dirty="0" err="1">
                <a:sym typeface="+mn-ea"/>
              </a:rPr>
              <a:t>reproduksi</a:t>
            </a:r>
            <a:r>
              <a:rPr lang="en-US" b="1" dirty="0">
                <a:sym typeface="+mn-ea"/>
              </a:rPr>
              <a:t> yang </a:t>
            </a:r>
            <a:r>
              <a:rPr lang="en-US" b="1" dirty="0" err="1">
                <a:sym typeface="+mn-ea"/>
              </a:rPr>
              <a:t>berkaitan</a:t>
            </a:r>
            <a:r>
              <a:rPr lang="en-US" b="1" dirty="0">
                <a:sym typeface="+mn-ea"/>
              </a:rPr>
              <a:t> </a:t>
            </a:r>
            <a:r>
              <a:rPr lang="en-US" b="1" dirty="0" err="1">
                <a:sym typeface="+mn-ea"/>
              </a:rPr>
              <a:t>dengan</a:t>
            </a:r>
            <a:r>
              <a:rPr lang="en-US" b="1" dirty="0">
                <a:sym typeface="+mn-ea"/>
              </a:rPr>
              <a:t> </a:t>
            </a:r>
            <a:r>
              <a:rPr lang="en-US" b="1" dirty="0" err="1">
                <a:sym typeface="+mn-ea"/>
              </a:rPr>
              <a:t>kesehatan</a:t>
            </a:r>
            <a:r>
              <a:rPr lang="en-US" b="1" dirty="0">
                <a:sym typeface="+mn-ea"/>
              </a:rPr>
              <a:t> </a:t>
            </a:r>
            <a:r>
              <a:rPr lang="en-US" b="1" dirty="0" err="1" smtClean="0">
                <a:sym typeface="+mn-ea"/>
              </a:rPr>
              <a:t>masyarakat</a:t>
            </a:r>
            <a:endParaRPr lang="id-ID"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50" y="638175"/>
            <a:ext cx="9660890" cy="1045845"/>
          </a:xfrm>
        </p:spPr>
        <p:txBody>
          <a:bodyPr/>
          <a:lstStyle/>
          <a:p>
            <a:pPr algn="ctr"/>
            <a:r>
              <a:rPr lang="en-US" dirty="0" err="1">
                <a:latin typeface="Arial Unicode MS" panose="020B0604020202020204" charset="-122"/>
                <a:ea typeface="Arial Unicode MS" panose="020B0604020202020204" charset="-122"/>
              </a:rPr>
              <a:t>Hak-hak</a:t>
            </a:r>
            <a:r>
              <a:rPr lang="en-US" dirty="0">
                <a:latin typeface="Arial Unicode MS" panose="020B0604020202020204" charset="-122"/>
                <a:ea typeface="Arial Unicode MS" panose="020B0604020202020204" charset="-122"/>
              </a:rPr>
              <a:t> </a:t>
            </a:r>
            <a:r>
              <a:rPr lang="en-US" dirty="0" err="1">
                <a:latin typeface="Arial Unicode MS" panose="020B0604020202020204" charset="-122"/>
                <a:ea typeface="Arial Unicode MS" panose="020B0604020202020204" charset="-122"/>
              </a:rPr>
              <a:t>reproduksi (ICPD CAIRO 1994))</a:t>
            </a:r>
            <a:endParaRPr lang="en-US" dirty="0">
              <a:latin typeface="Arial Unicode MS" panose="020B0604020202020204" charset="-122"/>
              <a:ea typeface="Arial Unicode MS" panose="020B0604020202020204" charset="-122"/>
            </a:endParaRPr>
          </a:p>
        </p:txBody>
      </p:sp>
      <p:sp>
        <p:nvSpPr>
          <p:cNvPr id="3" name="Content Placeholder 2"/>
          <p:cNvSpPr>
            <a:spLocks noGrp="1"/>
          </p:cNvSpPr>
          <p:nvPr>
            <p:ph idx="1"/>
          </p:nvPr>
        </p:nvSpPr>
        <p:spPr>
          <a:xfrm>
            <a:off x="810895" y="1824355"/>
            <a:ext cx="10972800" cy="4843780"/>
          </a:xfrm>
        </p:spPr>
        <p:txBody>
          <a:bodyPr>
            <a:noAutofit/>
          </a:bodyPr>
          <a:lstStyle/>
          <a:p>
            <a:pPr algn="just">
              <a:lnSpc>
                <a:spcPct val="150000"/>
              </a:lnSpc>
            </a:pPr>
            <a:r>
              <a:rPr lang="en-US" sz="2400">
                <a:latin typeface="Arial Unicode MS" panose="020B0604020202020204" charset="-122"/>
                <a:ea typeface="Arial Unicode MS" panose="020B0604020202020204" charset="-122"/>
              </a:rPr>
              <a:t>Hak mendapat informasi dan pendidikan kesehatan reproduksi.</a:t>
            </a:r>
            <a:endParaRPr lang="en-US" sz="2400">
              <a:latin typeface="Arial Unicode MS" panose="020B0604020202020204" charset="-122"/>
              <a:ea typeface="Arial Unicode MS" panose="020B0604020202020204" charset="-122"/>
            </a:endParaRPr>
          </a:p>
          <a:p>
            <a:pPr algn="just">
              <a:lnSpc>
                <a:spcPct val="150000"/>
              </a:lnSpc>
            </a:pPr>
            <a:r>
              <a:rPr lang="en-US" sz="2400">
                <a:latin typeface="Arial Unicode MS" panose="020B0604020202020204" charset="-122"/>
                <a:ea typeface="Arial Unicode MS" panose="020B0604020202020204" charset="-122"/>
              </a:rPr>
              <a:t>Hak mendapat pelayanan dan kesehatan reproduksi</a:t>
            </a:r>
            <a:endParaRPr lang="en-US" sz="2400">
              <a:latin typeface="Arial Unicode MS" panose="020B0604020202020204" charset="-122"/>
              <a:ea typeface="Arial Unicode MS" panose="020B0604020202020204" charset="-122"/>
            </a:endParaRPr>
          </a:p>
          <a:p>
            <a:pPr algn="just">
              <a:lnSpc>
                <a:spcPct val="150000"/>
              </a:lnSpc>
            </a:pPr>
            <a:r>
              <a:rPr lang="en-US" sz="2400">
                <a:latin typeface="Arial Unicode MS" panose="020B0604020202020204" charset="-122"/>
                <a:ea typeface="Arial Unicode MS" panose="020B0604020202020204" charset="-122"/>
              </a:rPr>
              <a:t>Hak untuk kebebasan berfikir dan membuat keputusan tentang kesehatan reproduksinya.</a:t>
            </a:r>
            <a:endParaRPr lang="en-US" sz="2400">
              <a:latin typeface="Arial Unicode MS" panose="020B0604020202020204" charset="-122"/>
              <a:ea typeface="Arial Unicode MS" panose="020B0604020202020204" charset="-122"/>
            </a:endParaRPr>
          </a:p>
          <a:p>
            <a:pPr algn="just">
              <a:lnSpc>
                <a:spcPct val="150000"/>
              </a:lnSpc>
            </a:pPr>
            <a:r>
              <a:rPr lang="en-US" sz="2400">
                <a:latin typeface="Arial Unicode MS" panose="020B0604020202020204" charset="-122"/>
                <a:ea typeface="Arial Unicode MS" panose="020B0604020202020204" charset="-122"/>
              </a:rPr>
              <a:t>Hak untuk memutuskan jumlah dan jarak kelahiran anak.</a:t>
            </a:r>
            <a:endParaRPr lang="en-US" sz="2400">
              <a:latin typeface="Arial Unicode MS" panose="020B0604020202020204" charset="-122"/>
              <a:ea typeface="Arial Unicode MS" panose="020B0604020202020204" charset="-122"/>
            </a:endParaRPr>
          </a:p>
          <a:p>
            <a:pPr algn="just">
              <a:lnSpc>
                <a:spcPct val="150000"/>
              </a:lnSpc>
            </a:pPr>
            <a:r>
              <a:rPr lang="en-US" sz="2400">
                <a:latin typeface="Arial Unicode MS" panose="020B0604020202020204" charset="-122"/>
                <a:ea typeface="Arial Unicode MS" panose="020B0604020202020204" charset="-122"/>
              </a:rPr>
              <a:t>Hak untuk hidup dan terbebas dari resiko kematian karena kehamilan, kelahiran karena masalah gender.</a:t>
            </a:r>
            <a:endParaRPr lang="en-US" sz="2400">
              <a:latin typeface="Arial Unicode MS" panose="020B0604020202020204" charset="-122"/>
              <a:ea typeface="Arial Unicode MS" panose="020B0604020202020204" charset="-122"/>
            </a:endParaRPr>
          </a:p>
          <a:p>
            <a:pPr algn="just">
              <a:lnSpc>
                <a:spcPct val="150000"/>
              </a:lnSpc>
            </a:pPr>
            <a:r>
              <a:rPr lang="en-US" sz="2400">
                <a:latin typeface="Arial Unicode MS" panose="020B0604020202020204" charset="-122"/>
                <a:ea typeface="Arial Unicode MS" panose="020B0604020202020204" charset="-122"/>
              </a:rPr>
              <a:t>Hak atas kebebasan  dalam pelayanan kesehatan reproduksi.</a:t>
            </a:r>
            <a:endParaRPr lang="en-US" sz="2400">
              <a:latin typeface="Arial Unicode MS" panose="020B0604020202020204" charset="-122"/>
              <a:ea typeface="Arial Unicode MS" panose="020B0604020202020204"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5765" y="452120"/>
            <a:ext cx="9629140" cy="1369695"/>
          </a:xfrm>
        </p:spPr>
        <p:txBody>
          <a:bodyPr>
            <a:normAutofit fontScale="90000"/>
          </a:bodyPr>
          <a:lstStyle/>
          <a:p>
            <a:pPr algn="ctr"/>
            <a:r>
              <a:rPr lang="en-US" dirty="0" err="1">
                <a:latin typeface="Arial Unicode MS" panose="020B0604020202020204" charset="-122"/>
                <a:ea typeface="Arial Unicode MS" panose="020B0604020202020204" charset="-122"/>
                <a:sym typeface="+mn-ea"/>
              </a:rPr>
              <a:t>Hak-hak</a:t>
            </a:r>
            <a:r>
              <a:rPr lang="en-US" dirty="0">
                <a:latin typeface="Arial Unicode MS" panose="020B0604020202020204" charset="-122"/>
                <a:ea typeface="Arial Unicode MS" panose="020B0604020202020204" charset="-122"/>
                <a:sym typeface="+mn-ea"/>
              </a:rPr>
              <a:t> </a:t>
            </a:r>
            <a:r>
              <a:rPr lang="en-US" dirty="0" err="1">
                <a:latin typeface="Arial Unicode MS" panose="020B0604020202020204" charset="-122"/>
                <a:ea typeface="Arial Unicode MS" panose="020B0604020202020204" charset="-122"/>
                <a:sym typeface="+mn-ea"/>
              </a:rPr>
              <a:t>reproduksi (ICPD CAIRO 1994)</a:t>
            </a:r>
            <a:br>
              <a:rPr lang="en-US" dirty="0">
                <a:latin typeface="Arial Unicode MS" panose="020B0604020202020204" charset="-122"/>
                <a:ea typeface="Arial Unicode MS" panose="020B0604020202020204" charset="-122"/>
                <a:sym typeface="+mn-ea"/>
              </a:rPr>
            </a:br>
            <a:br>
              <a:rPr lang="en-US" dirty="0">
                <a:latin typeface="Arial Unicode MS" panose="020B0604020202020204" charset="-122"/>
                <a:ea typeface="Arial Unicode MS" panose="020B0604020202020204" charset="-122"/>
                <a:sym typeface="+mn-ea"/>
              </a:rPr>
            </a:br>
            <a:endParaRPr lang="en-US" sz="1000" dirty="0"/>
          </a:p>
        </p:txBody>
      </p:sp>
      <p:sp>
        <p:nvSpPr>
          <p:cNvPr id="3" name="Content Placeholder 2"/>
          <p:cNvSpPr>
            <a:spLocks noGrp="1"/>
          </p:cNvSpPr>
          <p:nvPr>
            <p:ph idx="1"/>
          </p:nvPr>
        </p:nvSpPr>
        <p:spPr>
          <a:xfrm>
            <a:off x="609600" y="1622425"/>
            <a:ext cx="10972800" cy="4366260"/>
          </a:xfrm>
        </p:spPr>
        <p:txBody>
          <a:bodyPr>
            <a:noAutofit/>
          </a:bodyPr>
          <a:lstStyle/>
          <a:p>
            <a:pPr algn="just">
              <a:lnSpc>
                <a:spcPct val="150000"/>
              </a:lnSpc>
            </a:pPr>
            <a:r>
              <a:rPr lang="en-US" sz="1800">
                <a:latin typeface="Arial Unicode MS" panose="020B0604020202020204" charset="-122"/>
                <a:ea typeface="Arial Unicode MS" panose="020B0604020202020204" charset="-122"/>
                <a:sym typeface="+mn-ea"/>
              </a:rPr>
              <a:t>Hak untuk bebas dari penganiayan dan perlakuan buruk yang menyangkut kesehatan reproduksi.</a:t>
            </a:r>
            <a:endParaRPr lang="en-US" sz="1800">
              <a:latin typeface="Arial Unicode MS" panose="020B0604020202020204" charset="-122"/>
              <a:ea typeface="Arial Unicode MS" panose="020B0604020202020204" charset="-122"/>
            </a:endParaRPr>
          </a:p>
          <a:p>
            <a:pPr algn="just">
              <a:lnSpc>
                <a:spcPct val="150000"/>
              </a:lnSpc>
            </a:pPr>
            <a:r>
              <a:rPr lang="en-US" sz="1800">
                <a:latin typeface="Arial Unicode MS" panose="020B0604020202020204" charset="-122"/>
                <a:ea typeface="Arial Unicode MS" panose="020B0604020202020204" charset="-122"/>
                <a:sym typeface="+mn-ea"/>
              </a:rPr>
              <a:t>Hak untuk mendapatkan manfaat dari hasil kemajuan ilmu pengetahuan di bidang kesehatan reproduksi.</a:t>
            </a:r>
            <a:endParaRPr lang="en-US" sz="1800">
              <a:latin typeface="Arial Unicode MS" panose="020B0604020202020204" charset="-122"/>
              <a:ea typeface="Arial Unicode MS" panose="020B0604020202020204" charset="-122"/>
            </a:endParaRPr>
          </a:p>
          <a:p>
            <a:pPr algn="just">
              <a:lnSpc>
                <a:spcPct val="150000"/>
              </a:lnSpc>
            </a:pPr>
            <a:r>
              <a:rPr lang="en-US" sz="1800">
                <a:latin typeface="Arial Unicode MS" panose="020B0604020202020204" charset="-122"/>
                <a:ea typeface="Arial Unicode MS" panose="020B0604020202020204" charset="-122"/>
                <a:sym typeface="+mn-ea"/>
              </a:rPr>
              <a:t>Hak atas kerahasiaan pribadi dalam menjalankan kehidupan dalam reproduksisnya.</a:t>
            </a:r>
            <a:endParaRPr lang="en-US" sz="1800">
              <a:latin typeface="Arial Unicode MS" panose="020B0604020202020204" charset="-122"/>
              <a:ea typeface="Arial Unicode MS" panose="020B0604020202020204" charset="-122"/>
            </a:endParaRPr>
          </a:p>
          <a:p>
            <a:pPr algn="just">
              <a:lnSpc>
                <a:spcPct val="150000"/>
              </a:lnSpc>
            </a:pPr>
            <a:r>
              <a:rPr lang="en-US" sz="1800">
                <a:latin typeface="Arial Unicode MS" panose="020B0604020202020204" charset="-122"/>
                <a:ea typeface="Arial Unicode MS" panose="020B0604020202020204" charset="-122"/>
                <a:sym typeface="+mn-ea"/>
              </a:rPr>
              <a:t>Hak untuk membangun dan merencanakan keluarga.</a:t>
            </a:r>
            <a:endParaRPr lang="en-US" sz="1800">
              <a:latin typeface="Arial Unicode MS" panose="020B0604020202020204" charset="-122"/>
              <a:ea typeface="Arial Unicode MS" panose="020B0604020202020204" charset="-122"/>
            </a:endParaRPr>
          </a:p>
          <a:p>
            <a:pPr algn="just">
              <a:lnSpc>
                <a:spcPct val="150000"/>
              </a:lnSpc>
            </a:pPr>
            <a:r>
              <a:rPr lang="en-US" sz="1800">
                <a:latin typeface="Arial Unicode MS" panose="020B0604020202020204" charset="-122"/>
                <a:ea typeface="Arial Unicode MS" panose="020B0604020202020204" charset="-122"/>
                <a:sym typeface="+mn-ea"/>
              </a:rPr>
              <a:t>Hak atas kebebasan berkumpul dan berpartisipasi dalam berpolitik yang bernuansa kesehatan reproduksi.</a:t>
            </a:r>
            <a:endParaRPr lang="en-US" sz="1800">
              <a:latin typeface="Arial Unicode MS" panose="020B0604020202020204" charset="-122"/>
              <a:ea typeface="Arial Unicode MS" panose="020B0604020202020204" charset="-122"/>
            </a:endParaRPr>
          </a:p>
          <a:p>
            <a:pPr algn="just">
              <a:lnSpc>
                <a:spcPct val="150000"/>
              </a:lnSpc>
            </a:pPr>
            <a:r>
              <a:rPr lang="en-US" sz="1800">
                <a:latin typeface="Arial Unicode MS" panose="020B0604020202020204" charset="-122"/>
                <a:ea typeface="Arial Unicode MS" panose="020B0604020202020204" charset="-122"/>
                <a:sym typeface="+mn-ea"/>
              </a:rPr>
              <a:t>Hak atas kebebasan dari segala bentuk diskriminasi dalam kesehatan reproduksi.</a:t>
            </a:r>
            <a:endParaRPr lang="en-US" sz="1800">
              <a:latin typeface="Arial Unicode MS" panose="020B0604020202020204" charset="-122"/>
              <a:ea typeface="Arial Unicode MS" panose="020B0604020202020204" charset="-122"/>
              <a:sym typeface="+mn-ea"/>
            </a:endParaRPr>
          </a:p>
          <a:p>
            <a:pPr marL="0" indent="0" algn="r">
              <a:lnSpc>
                <a:spcPct val="150000"/>
              </a:lnSpc>
              <a:buNone/>
            </a:pPr>
            <a:r>
              <a:rPr lang="en-US" sz="1200" dirty="0">
                <a:latin typeface="Arial Unicode MS" panose="020B0604020202020204" charset="-122"/>
                <a:ea typeface="Arial Unicode MS" panose="020B0604020202020204" charset="-122"/>
                <a:sym typeface="+mn-ea"/>
              </a:rPr>
              <a:t>International  Conference Population and Development </a:t>
            </a:r>
            <a:br>
              <a:rPr lang="en-US" sz="1200" dirty="0">
                <a:latin typeface="Arial Unicode MS" panose="020B0604020202020204" charset="-122"/>
                <a:ea typeface="Arial Unicode MS" panose="020B0604020202020204" charset="-122"/>
                <a:sym typeface="+mn-ea"/>
              </a:rPr>
            </a:br>
            <a:r>
              <a:rPr lang="en-US" sz="1200" dirty="0">
                <a:latin typeface="Arial Unicode MS" panose="020B0604020202020204" charset="-122"/>
                <a:ea typeface="Arial Unicode MS" panose="020B0604020202020204" charset="-122"/>
                <a:sym typeface="+mn-ea"/>
              </a:rPr>
              <a:t>pembangunan dan kependudukan</a:t>
            </a:r>
            <a:endParaRPr lang="en-US" sz="1200" dirty="0"/>
          </a:p>
          <a:p>
            <a:pPr algn="just">
              <a:lnSpc>
                <a:spcPct val="150000"/>
              </a:lnSpc>
            </a:pPr>
            <a:endParaRPr lang="en-US" sz="1200">
              <a:latin typeface="Arial Unicode MS" panose="020B0604020202020204" charset="-122"/>
              <a:ea typeface="Arial Unicode MS" panose="020B0604020202020204" charset="-122"/>
              <a:sym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609600" y="680720"/>
            <a:ext cx="10972800" cy="5447030"/>
          </a:xfrm>
        </p:spPr>
        <p:txBody>
          <a:bodyPr/>
          <a:p>
            <a:pPr marL="0" indent="0" algn="ctr">
              <a:lnSpc>
                <a:spcPct val="150000"/>
              </a:lnSpc>
              <a:buNone/>
            </a:pPr>
            <a:r>
              <a:rPr lang="id-ID" altLang="en-US" sz="2800"/>
              <a:t> </a:t>
            </a:r>
            <a:r>
              <a:rPr lang="en-US" altLang="id-ID" sz="2800">
                <a:solidFill>
                  <a:srgbClr val="FF0000"/>
                </a:solidFill>
              </a:rPr>
              <a:t>D</a:t>
            </a:r>
            <a:r>
              <a:rPr lang="id-ID" altLang="en-US" sz="2800">
                <a:solidFill>
                  <a:srgbClr val="FF0000"/>
                </a:solidFill>
              </a:rPr>
              <a:t>alam International Planned Parenthood Federation</a:t>
            </a:r>
            <a:r>
              <a:rPr lang="en-US" altLang="id-ID" sz="2800">
                <a:solidFill>
                  <a:srgbClr val="FF0000"/>
                </a:solidFill>
              </a:rPr>
              <a:t> </a:t>
            </a:r>
            <a:r>
              <a:rPr lang="id-ID" altLang="en-US" sz="2800">
                <a:solidFill>
                  <a:srgbClr val="FF0000"/>
                </a:solidFill>
              </a:rPr>
              <a:t>(IPFF) 1996 yaitu tentang hak reproduksi, antara lain:</a:t>
            </a:r>
            <a:endParaRPr lang="id-ID" altLang="en-US" sz="2800">
              <a:solidFill>
                <a:srgbClr val="FF0000"/>
              </a:solidFill>
            </a:endParaRPr>
          </a:p>
          <a:p>
            <a:pPr marL="0" indent="0" algn="ctr">
              <a:lnSpc>
                <a:spcPct val="150000"/>
              </a:lnSpc>
              <a:buNone/>
            </a:pPr>
            <a:endParaRPr lang="id-ID" altLang="en-US" sz="2800">
              <a:solidFill>
                <a:srgbClr val="FF0000"/>
              </a:solidFill>
            </a:endParaRPr>
          </a:p>
          <a:p>
            <a:pPr marL="389890" indent="-389890">
              <a:lnSpc>
                <a:spcPct val="150000"/>
              </a:lnSpc>
              <a:buNone/>
            </a:pPr>
            <a:r>
              <a:rPr lang="id-ID" altLang="en-US" sz="2800"/>
              <a:t>1. Setiap perempuan mempunyai hak untuk bebas dari risiko</a:t>
            </a:r>
            <a:r>
              <a:rPr lang="en-US" altLang="id-ID" sz="2800"/>
              <a:t> </a:t>
            </a:r>
            <a:r>
              <a:rPr lang="id-ID" altLang="en-US" sz="2800"/>
              <a:t>kematian karena kehamilan.</a:t>
            </a:r>
            <a:endParaRPr lang="id-ID" altLang="en-US" sz="2800"/>
          </a:p>
          <a:p>
            <a:pPr marL="451485" indent="-451485">
              <a:lnSpc>
                <a:spcPct val="150000"/>
              </a:lnSpc>
              <a:buNone/>
            </a:pPr>
            <a:r>
              <a:rPr lang="id-ID" altLang="en-US" sz="2800"/>
              <a:t>2. Setiap individu berhak untuk menikmati dan mengatur</a:t>
            </a:r>
            <a:r>
              <a:rPr lang="en-US" altLang="id-ID" sz="2800"/>
              <a:t> </a:t>
            </a:r>
            <a:r>
              <a:rPr lang="id-ID" altLang="en-US" sz="2800"/>
              <a:t>kehidupan seksual dan reproduksinya dan tak seorangpun dapat</a:t>
            </a:r>
            <a:r>
              <a:rPr lang="en-US" altLang="id-ID" sz="2800"/>
              <a:t> </a:t>
            </a:r>
            <a:r>
              <a:rPr lang="id-ID" altLang="en-US" sz="2800"/>
              <a:t>dipaksa untuk hamil, menjalani sterilisasi dan aborsi.</a:t>
            </a:r>
            <a:endParaRPr lang="id-ID" altLang="en-US" sz="2800"/>
          </a:p>
          <a:p>
            <a:pPr marL="0" indent="0">
              <a:lnSpc>
                <a:spcPct val="150000"/>
              </a:lnSpc>
              <a:buNone/>
            </a:pPr>
            <a:endParaRPr lang="id-ID" altLang="en-US"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609600" y="752475"/>
            <a:ext cx="10972800" cy="5353685"/>
          </a:xfrm>
        </p:spPr>
        <p:txBody>
          <a:bodyPr/>
          <a:p>
            <a:pPr marL="328295" indent="-328295" algn="just">
              <a:lnSpc>
                <a:spcPct val="150000"/>
              </a:lnSpc>
              <a:buNone/>
            </a:pPr>
            <a:r>
              <a:rPr lang="en-US" altLang="id-ID" sz="2000">
                <a:sym typeface="+mn-ea"/>
              </a:rPr>
              <a:t>3</a:t>
            </a:r>
            <a:r>
              <a:rPr lang="id-ID" altLang="en-US" sz="2000">
                <a:sym typeface="+mn-ea"/>
              </a:rPr>
              <a:t>. </a:t>
            </a:r>
            <a:r>
              <a:rPr lang="id-ID" altLang="en-US" sz="2400">
                <a:sym typeface="+mn-ea"/>
              </a:rPr>
              <a:t>Setiap individu mempunya hak untuk bebas dari segala bentuk</a:t>
            </a:r>
            <a:r>
              <a:rPr lang="en-US" altLang="id-ID" sz="2400">
                <a:sym typeface="+mn-ea"/>
              </a:rPr>
              <a:t> </a:t>
            </a:r>
            <a:r>
              <a:rPr lang="id-ID" altLang="en-US" sz="2400">
                <a:sym typeface="+mn-ea"/>
              </a:rPr>
              <a:t>diskriminasi termasuk kehidupan seksual dan reproduksinya.</a:t>
            </a:r>
            <a:endParaRPr lang="id-ID" altLang="en-US" sz="2400">
              <a:sym typeface="+mn-ea"/>
            </a:endParaRPr>
          </a:p>
          <a:p>
            <a:pPr marL="328295" indent="-328295" algn="just">
              <a:lnSpc>
                <a:spcPct val="150000"/>
              </a:lnSpc>
              <a:buNone/>
            </a:pPr>
            <a:r>
              <a:rPr lang="id-ID" altLang="en-US" sz="2400">
                <a:sym typeface="+mn-ea"/>
              </a:rPr>
              <a:t>4. Setiap individu mempunyai hak untuk mendapatkan pelayanan</a:t>
            </a:r>
            <a:r>
              <a:rPr lang="en-US" altLang="id-ID" sz="2400">
                <a:sym typeface="+mn-ea"/>
              </a:rPr>
              <a:t> </a:t>
            </a:r>
            <a:r>
              <a:rPr lang="id-ID" altLang="en-US" sz="2400">
                <a:sym typeface="+mn-ea"/>
              </a:rPr>
              <a:t>kesetaraan seksual dan reproduksi dengan menghormati</a:t>
            </a:r>
            <a:r>
              <a:rPr lang="en-US" altLang="id-ID" sz="2400">
                <a:sym typeface="+mn-ea"/>
              </a:rPr>
              <a:t> </a:t>
            </a:r>
            <a:r>
              <a:rPr lang="id-ID" altLang="en-US" sz="2400">
                <a:sym typeface="+mn-ea"/>
              </a:rPr>
              <a:t>kerahasiaan pribadi. </a:t>
            </a:r>
            <a:endParaRPr lang="id-ID" altLang="en-US" sz="2400">
              <a:sym typeface="+mn-ea"/>
            </a:endParaRPr>
          </a:p>
          <a:p>
            <a:pPr marL="328295" indent="-328295" algn="just">
              <a:lnSpc>
                <a:spcPct val="150000"/>
              </a:lnSpc>
              <a:buNone/>
            </a:pPr>
            <a:r>
              <a:rPr lang="en-US" altLang="id-ID" sz="2400">
                <a:sym typeface="+mn-ea"/>
              </a:rPr>
              <a:t>5. </a:t>
            </a:r>
            <a:r>
              <a:rPr lang="id-ID" altLang="en-US" sz="2400">
                <a:sym typeface="+mn-ea"/>
              </a:rPr>
              <a:t>Setiap perempuan mempunyai hak untuk</a:t>
            </a:r>
            <a:r>
              <a:rPr lang="en-US" altLang="id-ID" sz="2400">
                <a:sym typeface="+mn-ea"/>
              </a:rPr>
              <a:t> </a:t>
            </a:r>
            <a:r>
              <a:rPr lang="id-ID" altLang="en-US" sz="2400">
                <a:sym typeface="+mn-ea"/>
              </a:rPr>
              <a:t>menentukan sendiri pilihan reproduksinya.</a:t>
            </a:r>
            <a:endParaRPr lang="id-ID" altLang="en-US" sz="2400"/>
          </a:p>
          <a:p>
            <a:pPr marL="328295" indent="-328295" algn="just">
              <a:lnSpc>
                <a:spcPct val="150000"/>
              </a:lnSpc>
              <a:buNone/>
            </a:pPr>
            <a:r>
              <a:rPr lang="en-US" altLang="id-ID" sz="2400">
                <a:sym typeface="+mn-ea"/>
              </a:rPr>
              <a:t>6. </a:t>
            </a:r>
            <a:r>
              <a:rPr lang="id-ID" altLang="en-US" sz="2400">
                <a:sym typeface="+mn-ea"/>
              </a:rPr>
              <a:t>Setiap individu bebas dari penafsiran ajaran agama yang sempit,</a:t>
            </a:r>
            <a:r>
              <a:rPr lang="en-US" altLang="id-ID" sz="2400">
                <a:sym typeface="+mn-ea"/>
              </a:rPr>
              <a:t> </a:t>
            </a:r>
            <a:r>
              <a:rPr lang="id-ID" altLang="en-US" sz="2400">
                <a:sym typeface="+mn-ea"/>
              </a:rPr>
              <a:t>kepercayaan, filosofi dan tradisi yang membat</a:t>
            </a:r>
            <a:r>
              <a:rPr lang="en-US" altLang="id-ID" sz="2400">
                <a:sym typeface="+mn-ea"/>
              </a:rPr>
              <a:t>a</a:t>
            </a:r>
            <a:r>
              <a:rPr lang="id-ID" altLang="en-US" sz="2400">
                <a:sym typeface="+mn-ea"/>
              </a:rPr>
              <a:t>si kemerdekaan</a:t>
            </a:r>
            <a:r>
              <a:rPr lang="en-US" altLang="id-ID" sz="2400">
                <a:sym typeface="+mn-ea"/>
              </a:rPr>
              <a:t> </a:t>
            </a:r>
            <a:r>
              <a:rPr lang="id-ID" altLang="en-US" sz="2400">
                <a:sym typeface="+mn-ea"/>
              </a:rPr>
              <a:t>berfikir tentang pelayanan kesehatan reproduksi seksual.</a:t>
            </a:r>
            <a:endParaRPr lang="id-ID" altLang="en-US" sz="2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609600" y="1174750"/>
            <a:ext cx="10972800" cy="4227195"/>
          </a:xfrm>
        </p:spPr>
        <p:txBody>
          <a:bodyPr/>
          <a:p>
            <a:pPr marL="358775" indent="-358775" algn="just">
              <a:lnSpc>
                <a:spcPct val="150000"/>
              </a:lnSpc>
              <a:buNone/>
            </a:pPr>
            <a:r>
              <a:rPr lang="en-US" altLang="id-ID" sz="2400">
                <a:sym typeface="+mn-ea"/>
              </a:rPr>
              <a:t>7. </a:t>
            </a:r>
            <a:r>
              <a:rPr lang="id-ID" altLang="en-US" sz="2400">
                <a:sym typeface="+mn-ea"/>
              </a:rPr>
              <a:t>Setiap individu mempunyai hak atas informasi dan pendidikan</a:t>
            </a:r>
            <a:r>
              <a:rPr lang="en-US" altLang="id-ID" sz="2400">
                <a:sym typeface="+mn-ea"/>
              </a:rPr>
              <a:t> </a:t>
            </a:r>
            <a:r>
              <a:rPr lang="id-ID" altLang="en-US" sz="2400">
                <a:sym typeface="+mn-ea"/>
              </a:rPr>
              <a:t>yang berkaitan dengan kesehatan reproduksi dan seksual</a:t>
            </a:r>
            <a:r>
              <a:rPr lang="en-US" altLang="id-ID" sz="2400">
                <a:sym typeface="+mn-ea"/>
              </a:rPr>
              <a:t> </a:t>
            </a:r>
            <a:r>
              <a:rPr lang="id-ID" altLang="en-US" sz="2400">
                <a:sym typeface="+mn-ea"/>
              </a:rPr>
              <a:t>termasuk jaminan kesehatan dan kesejahteraan perorangan</a:t>
            </a:r>
            <a:r>
              <a:rPr lang="en-US" altLang="id-ID" sz="2400">
                <a:sym typeface="+mn-ea"/>
              </a:rPr>
              <a:t> </a:t>
            </a:r>
            <a:r>
              <a:rPr lang="id-ID" altLang="en-US" sz="2400">
                <a:sym typeface="+mn-ea"/>
              </a:rPr>
              <a:t>maupun keuarga.</a:t>
            </a:r>
            <a:endParaRPr lang="id-ID" altLang="en-US" sz="2400"/>
          </a:p>
          <a:p>
            <a:pPr marL="358775" indent="-358775" algn="just">
              <a:lnSpc>
                <a:spcPct val="150000"/>
              </a:lnSpc>
              <a:buNone/>
            </a:pPr>
            <a:r>
              <a:rPr lang="en-US" altLang="id-ID" sz="2400">
                <a:sym typeface="+mn-ea"/>
              </a:rPr>
              <a:t>8. </a:t>
            </a:r>
            <a:r>
              <a:rPr lang="id-ID" altLang="en-US" sz="2400">
                <a:sym typeface="+mn-ea"/>
              </a:rPr>
              <a:t>Hak untuk menikah atau tidak menikah serta membentuk dan</a:t>
            </a:r>
            <a:r>
              <a:rPr lang="en-US" altLang="id-ID" sz="2400">
                <a:sym typeface="+mn-ea"/>
              </a:rPr>
              <a:t> </a:t>
            </a:r>
            <a:r>
              <a:rPr lang="id-ID" altLang="en-US" sz="2400">
                <a:sym typeface="+mn-ea"/>
              </a:rPr>
              <a:t>merencanakan keluarga.</a:t>
            </a:r>
            <a:endParaRPr lang="id-ID" altLang="en-US" sz="2400"/>
          </a:p>
          <a:p>
            <a:pPr marL="358775" indent="-358775" algn="just">
              <a:lnSpc>
                <a:spcPct val="150000"/>
              </a:lnSpc>
              <a:buNone/>
            </a:pPr>
            <a:r>
              <a:rPr lang="en-US" altLang="id-ID" sz="2400">
                <a:sym typeface="+mn-ea"/>
              </a:rPr>
              <a:t>9. </a:t>
            </a:r>
            <a:r>
              <a:rPr lang="id-ID" altLang="en-US" sz="2400">
                <a:sym typeface="+mn-ea"/>
              </a:rPr>
              <a:t>Hak untuk memutuskan mempunyai anak atau tidak mempunyai</a:t>
            </a:r>
            <a:r>
              <a:rPr lang="en-US" altLang="id-ID" sz="2400">
                <a:sym typeface="+mn-ea"/>
              </a:rPr>
              <a:t> </a:t>
            </a:r>
            <a:r>
              <a:rPr lang="id-ID" altLang="en-US" sz="2400">
                <a:sym typeface="+mn-ea"/>
              </a:rPr>
              <a:t>anak dan kapan mempunyai anak.</a:t>
            </a:r>
            <a:endParaRPr lang="id-ID"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5765" y="764540"/>
            <a:ext cx="9830435" cy="1292860"/>
          </a:xfrm>
        </p:spPr>
        <p:txBody>
          <a:bodyPr/>
          <a:lstStyle/>
          <a:p>
            <a:pPr algn="ctr"/>
            <a:r>
              <a:rPr lang="en-US" b="1" dirty="0" err="1" smtClean="0">
                <a:latin typeface="Arial" panose="020B0604020202020204" pitchFamily="34" charset="0"/>
                <a:cs typeface="Arial" panose="020B0604020202020204" pitchFamily="34" charset="0"/>
              </a:rPr>
              <a:t>peran gender dalam Konstruksi</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Sosial</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685800" y="2194560"/>
            <a:ext cx="10168255" cy="3415665"/>
          </a:xfrm>
        </p:spPr>
        <p:txBody>
          <a:bodyPr>
            <a:normAutofit/>
          </a:bodyPr>
          <a:lstStyle/>
          <a:p>
            <a:pPr algn="just">
              <a:lnSpc>
                <a:spcPct val="150000"/>
              </a:lnSpc>
            </a:pPr>
            <a:r>
              <a:rPr lang="en-US" sz="2800" b="1" dirty="0" err="1" smtClean="0">
                <a:latin typeface="Arial" panose="020B0604020202020204" pitchFamily="34" charset="0"/>
                <a:cs typeface="Arial" panose="020B0604020202020204" pitchFamily="34" charset="0"/>
              </a:rPr>
              <a:t>Konstruksi</a:t>
            </a:r>
            <a:r>
              <a:rPr lang="en-US" sz="2800" b="1" dirty="0" smtClean="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Sosial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atas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Realitas</a:t>
            </a:r>
            <a:r>
              <a:rPr lang="en-US" sz="2800"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Social</a:t>
            </a:r>
            <a:r>
              <a:rPr lang="en-US" sz="2800" dirty="0">
                <a:latin typeface="Arial" panose="020B0604020202020204" pitchFamily="34" charset="0"/>
                <a:cs typeface="Arial" panose="020B0604020202020204" pitchFamily="34" charset="0"/>
              </a:rPr>
              <a:t> Construction of Reality) </a:t>
            </a:r>
            <a:r>
              <a:rPr lang="en-US" sz="2800" dirty="0" err="1">
                <a:latin typeface="Arial" panose="020B0604020202020204" pitchFamily="34" charset="0"/>
                <a:cs typeface="Arial" panose="020B0604020202020204" pitchFamily="34" charset="0"/>
              </a:rPr>
              <a:t>didefinisikan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sebagai</a:t>
            </a:r>
            <a:r>
              <a:rPr lang="en-US" sz="2800" dirty="0">
                <a:latin typeface="Arial" panose="020B0604020202020204" pitchFamily="34" charset="0"/>
                <a:cs typeface="Arial" panose="020B0604020202020204" pitchFamily="34" charset="0"/>
              </a:rPr>
              <a:t> proses </a:t>
            </a:r>
            <a:r>
              <a:rPr lang="en-US" sz="2800" b="1" dirty="0" err="1">
                <a:latin typeface="Arial" panose="020B0604020202020204" pitchFamily="34" charset="0"/>
                <a:cs typeface="Arial" panose="020B0604020202020204" pitchFamily="34" charset="0"/>
              </a:rPr>
              <a:t>sosial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melalui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tindakan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interaksi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dimana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individu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atau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sekelompok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individu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menciptakan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secara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terus-menerus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suatu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realitas</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dimiliki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dialami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bersama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secara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subjektif</a:t>
            </a:r>
            <a:r>
              <a:rPr lang="en-US"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609600" y="782955"/>
            <a:ext cx="10972800" cy="5292725"/>
          </a:xfrm>
        </p:spPr>
        <p:txBody>
          <a:bodyPr/>
          <a:p>
            <a:pPr marL="560070" indent="-560070">
              <a:lnSpc>
                <a:spcPct val="150000"/>
              </a:lnSpc>
              <a:buNone/>
            </a:pPr>
            <a:r>
              <a:rPr lang="en-US" altLang="id-ID" sz="2800">
                <a:sym typeface="+mn-ea"/>
              </a:rPr>
              <a:t>10. </a:t>
            </a:r>
            <a:r>
              <a:rPr lang="id-ID" altLang="en-US" sz="2400">
                <a:sym typeface="+mn-ea"/>
              </a:rPr>
              <a:t>Hak atas pelayanan dan perlindungan kesehatan yaitu setiap</a:t>
            </a:r>
            <a:r>
              <a:rPr lang="en-US" altLang="id-ID" sz="2400">
                <a:sym typeface="+mn-ea"/>
              </a:rPr>
              <a:t> </a:t>
            </a:r>
            <a:r>
              <a:rPr lang="id-ID" altLang="en-US" sz="2400">
                <a:sym typeface="+mn-ea"/>
              </a:rPr>
              <a:t>individu mempunyai hak atas informasi, keterjangkauan, pilihan,</a:t>
            </a:r>
            <a:r>
              <a:rPr lang="en-US" altLang="id-ID" sz="2400">
                <a:sym typeface="+mn-ea"/>
              </a:rPr>
              <a:t> </a:t>
            </a:r>
            <a:r>
              <a:rPr lang="id-ID" altLang="en-US" sz="2400">
                <a:sym typeface="+mn-ea"/>
              </a:rPr>
              <a:t>keamanan, kerahasiaan, kepercayaan, harga diri, kenyamanan,dan kesinambungan pelayanan.</a:t>
            </a:r>
            <a:endParaRPr lang="id-ID" altLang="en-US" sz="2400"/>
          </a:p>
          <a:p>
            <a:pPr marL="560070" indent="-560070">
              <a:lnSpc>
                <a:spcPct val="150000"/>
              </a:lnSpc>
              <a:buNone/>
            </a:pPr>
            <a:r>
              <a:rPr lang="en-US" altLang="id-ID" sz="2400">
                <a:sym typeface="+mn-ea"/>
              </a:rPr>
              <a:t>11. </a:t>
            </a:r>
            <a:r>
              <a:rPr lang="id-ID" altLang="en-US" sz="2400">
                <a:sym typeface="+mn-ea"/>
              </a:rPr>
              <a:t>Setiap individu mempunyai hak untuk memperoleh pelayanan</a:t>
            </a:r>
            <a:r>
              <a:rPr lang="en-US" altLang="id-ID" sz="2400">
                <a:sym typeface="+mn-ea"/>
              </a:rPr>
              <a:t> </a:t>
            </a:r>
            <a:r>
              <a:rPr lang="id-ID" altLang="en-US" sz="2400">
                <a:sym typeface="+mn-ea"/>
              </a:rPr>
              <a:t>kesehatan reproduksi dengan teknologi mutakhir yang aman dan</a:t>
            </a:r>
            <a:r>
              <a:rPr lang="en-US" altLang="id-ID" sz="2400">
                <a:sym typeface="+mn-ea"/>
              </a:rPr>
              <a:t> </a:t>
            </a:r>
            <a:r>
              <a:rPr lang="id-ID" altLang="en-US" sz="2400">
                <a:sym typeface="+mn-ea"/>
              </a:rPr>
              <a:t>dapat diterima.</a:t>
            </a:r>
            <a:endParaRPr lang="id-ID" altLang="en-US" sz="2400"/>
          </a:p>
          <a:p>
            <a:pPr marL="560070" indent="-560070">
              <a:lnSpc>
                <a:spcPct val="150000"/>
              </a:lnSpc>
              <a:buNone/>
            </a:pPr>
            <a:r>
              <a:rPr lang="en-US" altLang="id-ID" sz="2400">
                <a:sym typeface="+mn-ea"/>
              </a:rPr>
              <a:t>12. </a:t>
            </a:r>
            <a:r>
              <a:rPr lang="id-ID" altLang="en-US" sz="2400">
                <a:sym typeface="+mn-ea"/>
              </a:rPr>
              <a:t>Setiap individu mempunyai hak untuk mendesak pemerintah</a:t>
            </a:r>
            <a:r>
              <a:rPr lang="en-US" altLang="id-ID" sz="2400">
                <a:sym typeface="+mn-ea"/>
              </a:rPr>
              <a:t> </a:t>
            </a:r>
            <a:r>
              <a:rPr lang="id-ID" altLang="en-US" sz="2400">
                <a:sym typeface="+mn-ea"/>
              </a:rPr>
              <a:t>agar memprioritaskan kebijakan yang berkaitan dengan hak-hak</a:t>
            </a:r>
            <a:r>
              <a:rPr lang="en-US" altLang="id-ID" sz="2400">
                <a:sym typeface="+mn-ea"/>
              </a:rPr>
              <a:t> </a:t>
            </a:r>
            <a:r>
              <a:rPr lang="id-ID" altLang="en-US" sz="2400">
                <a:sym typeface="+mn-ea"/>
              </a:rPr>
              <a:t>kesehatan seksual dan reproduksi. </a:t>
            </a:r>
            <a:endParaRPr lang="id-ID" altLang="en-US" sz="2400"/>
          </a:p>
          <a:p>
            <a:endParaRPr lang="id-ID" altLang="en-US" sz="2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ln w="57150">
            <a:gradFill>
              <a:gsLst>
                <a:gs pos="0">
                  <a:srgbClr val="012D86"/>
                </a:gs>
                <a:gs pos="100000">
                  <a:srgbClr val="0E2557"/>
                </a:gs>
              </a:gsLst>
            </a:gradFill>
          </a:ln>
        </p:spPr>
        <p:txBody>
          <a:bodyPr/>
          <a:p>
            <a:pPr marL="0" indent="0" algn="ctr">
              <a:buNone/>
            </a:pPr>
            <a:r>
              <a:rPr lang="id-ID" altLang="en-US" sz="2800">
                <a:solidFill>
                  <a:srgbClr val="FF0000"/>
                </a:solidFill>
              </a:rPr>
              <a:t>Secara umum, HKSR mencakup hak seluruh manusia untuk</a:t>
            </a:r>
            <a:r>
              <a:rPr lang="en-US" altLang="id-ID" sz="2800">
                <a:solidFill>
                  <a:srgbClr val="FF0000"/>
                </a:solidFill>
              </a:rPr>
              <a:t> </a:t>
            </a:r>
            <a:r>
              <a:rPr lang="id-ID" altLang="en-US" sz="2800">
                <a:solidFill>
                  <a:srgbClr val="FF0000"/>
                </a:solidFill>
              </a:rPr>
              <a:t>:</a:t>
            </a:r>
            <a:endParaRPr lang="id-ID" altLang="en-US" sz="2800">
              <a:solidFill>
                <a:srgbClr val="FF0000"/>
              </a:solidFill>
            </a:endParaRPr>
          </a:p>
          <a:p>
            <a:endParaRPr lang="id-ID" altLang="en-US" sz="2000"/>
          </a:p>
          <a:p>
            <a:r>
              <a:rPr lang="id-ID" altLang="en-US" sz="2000"/>
              <a:t>Mencari, menerima, dan mengkomunikasikan informasi terkait seksualitas.</a:t>
            </a:r>
            <a:endParaRPr lang="id-ID" altLang="en-US" sz="2000"/>
          </a:p>
          <a:p>
            <a:r>
              <a:rPr lang="id-ID" altLang="en-US" sz="2000"/>
              <a:t>Menerima pendidikan seksual.</a:t>
            </a:r>
            <a:endParaRPr lang="id-ID" altLang="en-US" sz="2000"/>
          </a:p>
          <a:p>
            <a:r>
              <a:rPr lang="id-ID" altLang="en-US" sz="2000"/>
              <a:t>Mendapatkan penghormatan atas integritas tubuhnya.</a:t>
            </a:r>
            <a:endParaRPr lang="id-ID" altLang="en-US" sz="2000"/>
          </a:p>
          <a:p>
            <a:r>
              <a:rPr lang="id-ID" altLang="en-US" sz="2000"/>
              <a:t>Memilih pasangan.</a:t>
            </a:r>
            <a:endParaRPr lang="id-ID" altLang="en-US" sz="2000"/>
          </a:p>
          <a:p>
            <a:r>
              <a:rPr lang="id-ID" altLang="en-US" sz="2000"/>
              <a:t>Memilih untuk aktif secara seksual, atau tidak.</a:t>
            </a:r>
            <a:endParaRPr lang="id-ID" altLang="en-US" sz="2000"/>
          </a:p>
          <a:p>
            <a:r>
              <a:rPr lang="id-ID" altLang="en-US" sz="2000"/>
              <a:t>Melakukan hubungan seks konsensual.</a:t>
            </a:r>
            <a:endParaRPr lang="id-ID" altLang="en-US" sz="2000"/>
          </a:p>
          <a:p>
            <a:r>
              <a:rPr lang="id-ID" altLang="en-US" sz="2000"/>
              <a:t>Menikah secara konsensual.</a:t>
            </a:r>
            <a:endParaRPr lang="id-ID" altLang="en-US" sz="2000"/>
          </a:p>
          <a:p>
            <a:r>
              <a:rPr lang="id-ID" altLang="en-US" sz="2000"/>
              <a:t>Memutuskan untuk memiliki anak atau tidak, dan kapan waktu yang tepat untuk memliki anak.</a:t>
            </a:r>
            <a:endParaRPr lang="id-ID" altLang="en-US" sz="2000"/>
          </a:p>
          <a:p>
            <a:r>
              <a:rPr lang="id-ID" altLang="en-US" sz="2000"/>
              <a:t>Memiliki kehidupan seksual yang memuaskan, aman, dan menyenangkan.</a:t>
            </a:r>
            <a:endParaRPr lang="id-ID" altLang="en-US" sz="2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8835" y="1736170"/>
            <a:ext cx="9448800" cy="1825096"/>
          </a:xfrm>
        </p:spPr>
        <p:txBody>
          <a:bodyPr/>
          <a:lstStyle/>
          <a:p>
            <a:pPr algn="ctr"/>
            <a:r>
              <a:rPr lang="en-US" dirty="0" err="1" smtClean="0"/>
              <a:t>Terima</a:t>
            </a:r>
            <a:r>
              <a:rPr lang="en-US" dirty="0" smtClean="0"/>
              <a:t> </a:t>
            </a:r>
            <a:r>
              <a:rPr lang="en-US" dirty="0" err="1" smtClean="0"/>
              <a:t>kasih</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820" y="288925"/>
            <a:ext cx="4410075" cy="1076325"/>
          </a:xfrm>
          <a:ln w="38100">
            <a:solidFill>
              <a:schemeClr val="tx1"/>
            </a:solidFill>
          </a:ln>
        </p:spPr>
        <p:txBody>
          <a:bodyPr/>
          <a:lstStyle/>
          <a:p>
            <a:pPr algn="ctr"/>
            <a:r>
              <a:rPr lang="en-US" b="1" dirty="0" err="1">
                <a:latin typeface="Arial" panose="020B0604020202020204" pitchFamily="34" charset="0"/>
                <a:cs typeface="Arial" panose="020B0604020202020204" pitchFamily="34" charset="0"/>
              </a:rPr>
              <a:t>Pengertian</a:t>
            </a:r>
            <a:r>
              <a:rPr lang="en-US" b="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597025"/>
            <a:ext cx="10820400" cy="4884420"/>
          </a:xfrm>
        </p:spPr>
        <p:txBody>
          <a:bodyPr>
            <a:normAutofit fontScale="90000"/>
          </a:bodyPr>
          <a:lstStyle/>
          <a:p>
            <a:pPr marL="0" indent="0">
              <a:lnSpc>
                <a:spcPct val="150000"/>
              </a:lnSpc>
              <a:buNone/>
            </a:pPr>
            <a:r>
              <a:rPr lang="en-US" sz="2160" dirty="0" smtClean="0">
                <a:latin typeface="Arial" panose="020B0604020202020204" pitchFamily="34" charset="0"/>
                <a:cs typeface="Arial" panose="020B0604020202020204" pitchFamily="34" charset="0"/>
              </a:rPr>
              <a:t>Gender :</a:t>
            </a:r>
            <a:endParaRPr lang="en-US" sz="2160" dirty="0" smtClean="0">
              <a:latin typeface="Arial" panose="020B0604020202020204" pitchFamily="34" charset="0"/>
              <a:cs typeface="Arial" panose="020B0604020202020204" pitchFamily="34" charset="0"/>
            </a:endParaRPr>
          </a:p>
          <a:p>
            <a:pPr marL="611505" indent="-342900" algn="just">
              <a:lnSpc>
                <a:spcPct val="150000"/>
              </a:lnSpc>
              <a:buFont typeface="Wingdings" panose="05000000000000000000" pitchFamily="2" charset="2"/>
              <a:buChar char="q"/>
            </a:pPr>
            <a:r>
              <a:rPr lang="en-US" sz="2220" dirty="0" err="1" smtClean="0">
                <a:latin typeface="Arial" panose="020B0604020202020204" pitchFamily="34" charset="0"/>
                <a:cs typeface="Arial" panose="020B0604020202020204" pitchFamily="34" charset="0"/>
              </a:rPr>
              <a:t>Menurut</a:t>
            </a:r>
            <a:r>
              <a:rPr lang="en-US" sz="2220" dirty="0" smtClean="0">
                <a:latin typeface="Arial" panose="020B0604020202020204" pitchFamily="34" charset="0"/>
                <a:cs typeface="Arial" panose="020B0604020202020204" pitchFamily="34" charset="0"/>
              </a:rPr>
              <a:t> </a:t>
            </a:r>
            <a:r>
              <a:rPr lang="en-US" sz="2220" dirty="0">
                <a:latin typeface="Arial" panose="020B0604020202020204" pitchFamily="34" charset="0"/>
                <a:cs typeface="Arial" panose="020B0604020202020204" pitchFamily="34" charset="0"/>
              </a:rPr>
              <a:t>World Health Organization (WHO), gender </a:t>
            </a:r>
            <a:r>
              <a:rPr lang="en-US" sz="2220" dirty="0" err="1">
                <a:latin typeface="Arial" panose="020B0604020202020204" pitchFamily="34" charset="0"/>
                <a:cs typeface="Arial" panose="020B0604020202020204" pitchFamily="34" charset="0"/>
              </a:rPr>
              <a:t>adalah</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sifat</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perempuan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dan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laki-laki</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seperti</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norma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peran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dan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hubungan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antara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kelompok</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pria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dan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wanita</a:t>
            </a:r>
            <a:r>
              <a:rPr lang="en-US" sz="2220" dirty="0">
                <a:latin typeface="Arial" panose="020B0604020202020204" pitchFamily="34" charset="0"/>
                <a:cs typeface="Arial" panose="020B0604020202020204" pitchFamily="34" charset="0"/>
              </a:rPr>
              <a:t>, yang </a:t>
            </a:r>
            <a:r>
              <a:rPr lang="en-US" sz="2220" dirty="0" err="1">
                <a:latin typeface="Arial" panose="020B0604020202020204" pitchFamily="34" charset="0"/>
                <a:cs typeface="Arial" panose="020B0604020202020204" pitchFamily="34" charset="0"/>
              </a:rPr>
              <a:t>dikonstruksi</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secara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sosial</a:t>
            </a:r>
            <a:r>
              <a:rPr lang="en-US" sz="2220" dirty="0">
                <a:latin typeface="Arial" panose="020B0604020202020204" pitchFamily="34" charset="0"/>
                <a:cs typeface="Arial" panose="020B0604020202020204" pitchFamily="34" charset="0"/>
              </a:rPr>
              <a:t>. Gender </a:t>
            </a:r>
            <a:r>
              <a:rPr lang="en-US" sz="2220" dirty="0" err="1">
                <a:latin typeface="Arial" panose="020B0604020202020204" pitchFamily="34" charset="0"/>
                <a:cs typeface="Arial" panose="020B0604020202020204" pitchFamily="34" charset="0"/>
              </a:rPr>
              <a:t>dapat</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berbeda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antara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satu</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kelompok</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masyarakat</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dengan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masyarakat</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lainnya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serta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dapat</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berubah</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sering</a:t>
            </a:r>
            <a:r>
              <a:rPr lang="en-US" sz="2220" dirty="0">
                <a:latin typeface="Arial" panose="020B0604020202020204" pitchFamily="34" charset="0"/>
                <a:cs typeface="Arial" panose="020B0604020202020204" pitchFamily="34" charset="0"/>
              </a:rPr>
              <a:t> </a:t>
            </a:r>
            <a:r>
              <a:rPr lang="en-US" sz="2220" dirty="0" err="1" smtClean="0">
                <a:latin typeface="Arial" panose="020B0604020202020204" pitchFamily="34" charset="0"/>
                <a:cs typeface="Arial" panose="020B0604020202020204" pitchFamily="34" charset="0"/>
              </a:rPr>
              <a:t>waktu</a:t>
            </a:r>
            <a:r>
              <a:rPr lang="en-US" sz="2220" dirty="0" smtClean="0">
                <a:latin typeface="Arial" panose="020B0604020202020204" pitchFamily="34" charset="0"/>
                <a:cs typeface="Arial" panose="020B0604020202020204" pitchFamily="34" charset="0"/>
              </a:rPr>
              <a:t>.</a:t>
            </a:r>
            <a:endParaRPr lang="en-US" sz="2220" dirty="0" smtClean="0">
              <a:latin typeface="Arial" panose="020B0604020202020204" pitchFamily="34" charset="0"/>
              <a:cs typeface="Arial" panose="020B0604020202020204" pitchFamily="34" charset="0"/>
            </a:endParaRPr>
          </a:p>
          <a:p>
            <a:pPr marL="611505" indent="-342900" algn="just">
              <a:lnSpc>
                <a:spcPct val="150000"/>
              </a:lnSpc>
              <a:buFont typeface="Wingdings" panose="05000000000000000000" pitchFamily="2" charset="2"/>
              <a:buChar char="q"/>
            </a:pPr>
            <a:r>
              <a:rPr lang="en-US" sz="2220" b="1" dirty="0">
                <a:latin typeface="Arial" panose="020B0604020202020204" pitchFamily="34" charset="0"/>
                <a:cs typeface="Arial" panose="020B0604020202020204" pitchFamily="34" charset="0"/>
              </a:rPr>
              <a:t>Gender</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berasal</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dari</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bahasa</a:t>
            </a:r>
            <a:r>
              <a:rPr lang="en-US" sz="2220" dirty="0">
                <a:latin typeface="Arial" panose="020B0604020202020204" pitchFamily="34" charset="0"/>
                <a:cs typeface="Arial" panose="020B0604020202020204" pitchFamily="34" charset="0"/>
              </a:rPr>
              <a:t> Latin, </a:t>
            </a:r>
            <a:r>
              <a:rPr lang="en-US" sz="2220" dirty="0" err="1">
                <a:latin typeface="Arial" panose="020B0604020202020204" pitchFamily="34" charset="0"/>
                <a:cs typeface="Arial" panose="020B0604020202020204" pitchFamily="34" charset="0"/>
              </a:rPr>
              <a:t>yaitu</a:t>
            </a:r>
            <a:r>
              <a:rPr lang="en-US" sz="2220" dirty="0">
                <a:latin typeface="Arial" panose="020B0604020202020204" pitchFamily="34" charset="0"/>
                <a:cs typeface="Arial" panose="020B0604020202020204" pitchFamily="34" charset="0"/>
              </a:rPr>
              <a:t> </a:t>
            </a:r>
            <a:r>
              <a:rPr lang="en-US" sz="2220" b="1" dirty="0">
                <a:latin typeface="Arial" panose="020B0604020202020204" pitchFamily="34" charset="0"/>
                <a:cs typeface="Arial" panose="020B0604020202020204" pitchFamily="34" charset="0"/>
              </a:rPr>
              <a:t>"genus"</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berarti</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tipe</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atau</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jenis</a:t>
            </a:r>
            <a:r>
              <a:rPr lang="en-US" sz="2220" dirty="0">
                <a:latin typeface="Arial" panose="020B0604020202020204" pitchFamily="34" charset="0"/>
                <a:cs typeface="Arial" panose="020B0604020202020204" pitchFamily="34" charset="0"/>
              </a:rPr>
              <a:t>. Gender </a:t>
            </a:r>
            <a:r>
              <a:rPr lang="en-US" sz="2220" dirty="0" err="1">
                <a:latin typeface="Arial" panose="020B0604020202020204" pitchFamily="34" charset="0"/>
                <a:cs typeface="Arial" panose="020B0604020202020204" pitchFamily="34" charset="0"/>
              </a:rPr>
              <a:t>adalah</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sifat</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dan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perilaku</a:t>
            </a:r>
            <a:r>
              <a:rPr lang="en-US" sz="2220" dirty="0">
                <a:latin typeface="Arial" panose="020B0604020202020204" pitchFamily="34" charset="0"/>
                <a:cs typeface="Arial" panose="020B0604020202020204" pitchFamily="34" charset="0"/>
              </a:rPr>
              <a:t> yang </a:t>
            </a:r>
            <a:r>
              <a:rPr lang="en-US" sz="2220" dirty="0" err="1">
                <a:latin typeface="Arial" panose="020B0604020202020204" pitchFamily="34" charset="0"/>
                <a:cs typeface="Arial" panose="020B0604020202020204" pitchFamily="34" charset="0"/>
              </a:rPr>
              <a:t>dilekatkan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pada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laki-laki</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dan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perempuan</a:t>
            </a:r>
            <a:r>
              <a:rPr lang="en-US" sz="2220" dirty="0">
                <a:latin typeface="Arial" panose="020B0604020202020204" pitchFamily="34" charset="0"/>
                <a:cs typeface="Arial" panose="020B0604020202020204" pitchFamily="34" charset="0"/>
              </a:rPr>
              <a:t> yang </a:t>
            </a:r>
            <a:r>
              <a:rPr lang="en-US" sz="2220" dirty="0" err="1">
                <a:latin typeface="Arial" panose="020B0604020202020204" pitchFamily="34" charset="0"/>
                <a:cs typeface="Arial" panose="020B0604020202020204" pitchFamily="34" charset="0"/>
              </a:rPr>
              <a:t>dibentuk</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secara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sosial</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maupun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budaya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Karena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dibentuk</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oleh</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sosial</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dan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budaya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setempat</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maka</a:t>
            </a:r>
            <a:r>
              <a:rPr lang="en-US" sz="2220" dirty="0">
                <a:latin typeface="Arial" panose="020B0604020202020204" pitchFamily="34" charset="0"/>
                <a:cs typeface="Arial" panose="020B0604020202020204" pitchFamily="34" charset="0"/>
              </a:rPr>
              <a:t> gender </a:t>
            </a:r>
            <a:r>
              <a:rPr lang="en-US" sz="2220" dirty="0" err="1">
                <a:latin typeface="Arial" panose="020B0604020202020204" pitchFamily="34" charset="0"/>
                <a:cs typeface="Arial" panose="020B0604020202020204" pitchFamily="34" charset="0"/>
              </a:rPr>
              <a:t>tidak</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berlaku</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selamanya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tergantung</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kepada</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waktu</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tren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dan</a:t>
            </a:r>
            <a:r>
              <a:rPr lang="en-US" sz="2220" dirty="0">
                <a:latin typeface="Arial" panose="020B0604020202020204" pitchFamily="34" charset="0"/>
                <a:cs typeface="Arial" panose="020B0604020202020204" pitchFamily="34" charset="0"/>
              </a:rPr>
              <a:t> </a:t>
            </a:r>
            <a:r>
              <a:rPr lang="en-US" sz="2220" dirty="0" err="1">
                <a:latin typeface="Arial" panose="020B0604020202020204" pitchFamily="34" charset="0"/>
                <a:cs typeface="Arial" panose="020B0604020202020204" pitchFamily="34" charset="0"/>
              </a:rPr>
              <a:t>tempatnya</a:t>
            </a:r>
            <a:r>
              <a:rPr lang="en-US" sz="2220" dirty="0">
                <a:latin typeface="Arial" panose="020B0604020202020204" pitchFamily="34" charset="0"/>
                <a:cs typeface="Arial" panose="020B0604020202020204" pitchFamily="34" charset="0"/>
              </a:rPr>
              <a:t>.</a:t>
            </a:r>
            <a:endParaRPr lang="en-US" sz="222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255" y="549910"/>
            <a:ext cx="10820400" cy="5715635"/>
          </a:xfrm>
        </p:spPr>
        <p:txBody>
          <a:bodyPr>
            <a:noAutofit/>
          </a:bodyPr>
          <a:lstStyle/>
          <a:p>
            <a:pPr marL="0" indent="0" algn="just">
              <a:lnSpc>
                <a:spcPct val="150000"/>
              </a:lnSpc>
              <a:buNone/>
            </a:pPr>
            <a:r>
              <a:rPr lang="en-US" sz="2400" dirty="0" smtClean="0">
                <a:latin typeface="Arial" panose="020B0604020202020204" pitchFamily="34" charset="0"/>
                <a:cs typeface="Arial" panose="020B0604020202020204" pitchFamily="34" charset="0"/>
              </a:rPr>
              <a:t>Dari </a:t>
            </a:r>
            <a:r>
              <a:rPr lang="en-US" sz="2400" dirty="0" err="1">
                <a:latin typeface="Arial" panose="020B0604020202020204" pitchFamily="34" charset="0"/>
                <a:cs typeface="Arial" panose="020B0604020202020204" pitchFamily="34" charset="0"/>
              </a:rPr>
              <a:t>pengertian</a:t>
            </a:r>
            <a:r>
              <a:rPr lang="en-US" sz="2400" dirty="0">
                <a:latin typeface="Arial" panose="020B0604020202020204" pitchFamily="34" charset="0"/>
                <a:cs typeface="Arial" panose="020B0604020202020204" pitchFamily="34" charset="0"/>
              </a:rPr>
              <a:t> gender di </a:t>
            </a:r>
            <a:r>
              <a:rPr lang="en-US" sz="2400" dirty="0" err="1">
                <a:latin typeface="Arial" panose="020B0604020202020204" pitchFamily="34" charset="0"/>
                <a:cs typeface="Arial" panose="020B0604020202020204" pitchFamily="34" charset="0"/>
              </a:rPr>
              <a:t>atas</a:t>
            </a:r>
            <a:r>
              <a:rPr lang="en-US"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lgn="just">
              <a:lnSpc>
                <a:spcPct val="150000"/>
              </a:lnSpc>
            </a:pPr>
            <a:r>
              <a:rPr lang="en-US" sz="2400" dirty="0">
                <a:latin typeface="Arial" panose="020B0604020202020204" pitchFamily="34" charset="0"/>
                <a:cs typeface="Arial" panose="020B0604020202020204" pitchFamily="34" charset="0"/>
              </a:rPr>
              <a:t>gender </a:t>
            </a:r>
            <a:r>
              <a:rPr lang="en-US" sz="2400" dirty="0" err="1">
                <a:latin typeface="Arial" panose="020B0604020202020204" pitchFamily="34" charset="0"/>
                <a:cs typeface="Arial" panose="020B0604020202020204" pitchFamily="34" charset="0"/>
              </a:rPr>
              <a:t>adalah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sesuatu</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terbentuk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secara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sosial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bukan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bentuk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tubuh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laki-laki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maupun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perempuan</a:t>
            </a:r>
            <a:r>
              <a:rPr lang="en-US" sz="2400" dirty="0">
                <a:latin typeface="Arial" panose="020B0604020202020204" pitchFamily="34" charset="0"/>
                <a:cs typeface="Arial" panose="020B0604020202020204" pitchFamily="34" charset="0"/>
              </a:rPr>
              <a:t>. Gender </a:t>
            </a:r>
            <a:r>
              <a:rPr lang="en-US" sz="2400" dirty="0" err="1">
                <a:latin typeface="Arial" panose="020B0604020202020204" pitchFamily="34" charset="0"/>
                <a:cs typeface="Arial" panose="020B0604020202020204" pitchFamily="34" charset="0"/>
              </a:rPr>
              <a:t>cenderung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merujuk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sosial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budaya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perempuan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laki-laki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masyarakat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tertentu</a:t>
            </a:r>
            <a:r>
              <a:rPr lang="en-US" sz="2400" dirty="0" smtClean="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pPr algn="just">
              <a:lnSpc>
                <a:spcPct val="150000"/>
              </a:lnSpc>
            </a:pPr>
            <a:r>
              <a:rPr lang="id-ID" altLang="en-US" sz="2400">
                <a:latin typeface="Arial" panose="020B0604020202020204" pitchFamily="34" charset="0"/>
                <a:cs typeface="Arial" panose="020B0604020202020204" pitchFamily="34" charset="0"/>
                <a:sym typeface="+mn-ea"/>
              </a:rPr>
              <a:t> gender dapat diartikan sebagai suatu konstruksi sosial atas seks, menjadi peran dan perilaku sosial. Menurut Ilmu Sosiologi dan Antropologi, Gender itu sendiri adalah perilaku atau pembagian peran antara laki-laki dan perempuan yang sudah dikonstruksikan atau dibentuk di masyarakat tertentu dan pada masa waktu tertentu pula.</a:t>
            </a:r>
            <a:endParaRPr lang="en-US" sz="2400" dirty="0" smtClean="0"/>
          </a:p>
          <a:p>
            <a:pPr algn="just">
              <a:lnSpc>
                <a:spcPct val="150000"/>
              </a:lnSpc>
            </a:pPr>
            <a:endParaRPr lang="en-US" sz="24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565" y="1522207"/>
            <a:ext cx="10820400" cy="4024125"/>
          </a:xfrm>
        </p:spPr>
        <p:txBody>
          <a:bodyPr>
            <a:noAutofit/>
          </a:bodyPr>
          <a:lstStyle/>
          <a:p>
            <a:pPr algn="just">
              <a:lnSpc>
                <a:spcPct val="150000"/>
              </a:lnSpc>
            </a:pPr>
            <a:r>
              <a:rPr lang="en-US" sz="2400" b="1" dirty="0" err="1" smtClean="0">
                <a:latin typeface="Arial" panose="020B0604020202020204" pitchFamily="34" charset="0"/>
                <a:cs typeface="Arial" panose="020B0604020202020204" pitchFamily="34" charset="0"/>
              </a:rPr>
              <a:t>Maskulinitas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disebut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juga</a:t>
            </a:r>
            <a:r>
              <a:rPr lang="en-US" sz="2400"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kejantanan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atau</a:t>
            </a:r>
            <a:r>
              <a:rPr lang="en-US" sz="2400"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kedewasaan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adalah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sejumlah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atribut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perilaku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peran</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terkait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anak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laki-laki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pria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dewasa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Maskulinitas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didefinisikan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secara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sosial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diciptakan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secara</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biologis</a:t>
            </a:r>
            <a:endParaRPr lang="en-US" sz="2400" dirty="0" smtClean="0">
              <a:latin typeface="Arial" panose="020B0604020202020204" pitchFamily="34" charset="0"/>
              <a:cs typeface="Arial" panose="020B0604020202020204" pitchFamily="34" charset="0"/>
            </a:endParaRPr>
          </a:p>
          <a:p>
            <a:pPr algn="just">
              <a:lnSpc>
                <a:spcPct val="150000"/>
              </a:lnSpc>
            </a:pPr>
            <a:r>
              <a:rPr lang="en-US" sz="2400" b="1" dirty="0" smtClean="0">
                <a:latin typeface="Arial" panose="020B0604020202020204" pitchFamily="34" charset="0"/>
                <a:cs typeface="Arial" panose="020B0604020202020204" pitchFamily="34" charset="0"/>
              </a:rPr>
              <a:t>Feminine </a:t>
            </a:r>
            <a:r>
              <a:rPr lang="en-US" sz="2400" b="1" dirty="0" err="1">
                <a:latin typeface="Arial" panose="020B0604020202020204" pitchFamily="34" charset="0"/>
                <a:cs typeface="Arial" panose="020B0604020202020204" pitchFamily="34" charset="0"/>
              </a:rPr>
              <a:t>atau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feminitas</a:t>
            </a:r>
            <a:r>
              <a:rPr lang="en-US" sz="2400" b="1"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bahasa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Prancis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merujuk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sifat</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menunjukkan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sifat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keperempuanan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Seperti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kelembutan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kesabaran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kebaikan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merawat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empati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dll</a:t>
            </a:r>
            <a:r>
              <a:rPr lang="en-US"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0" y="1776095"/>
            <a:ext cx="8256905" cy="4059555"/>
          </a:xfrm>
        </p:spPr>
        <p:txBody>
          <a:bodyPr>
            <a:noAutofit/>
          </a:bodyPr>
          <a:lstStyle/>
          <a:p>
            <a:pPr algn="just">
              <a:lnSpc>
                <a:spcPct val="150000"/>
              </a:lnSpc>
            </a:pPr>
            <a:r>
              <a:rPr lang="en-US" sz="2400" dirty="0" smtClean="0">
                <a:latin typeface="Arial" panose="020B0604020202020204" pitchFamily="34" charset="0"/>
                <a:cs typeface="Arial" panose="020B0604020202020204" pitchFamily="34" charset="0"/>
              </a:rPr>
              <a:t>sex </a:t>
            </a:r>
            <a:r>
              <a:rPr lang="en-US" sz="2400" dirty="0" err="1">
                <a:latin typeface="Arial" panose="020B0604020202020204" pitchFamily="34" charset="0"/>
                <a:cs typeface="Arial" panose="020B0604020202020204" pitchFamily="34" charset="0"/>
              </a:rPr>
              <a:t>yaitu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perbedan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secara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biologis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antara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laki-laki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perempuan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sistem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reproduksi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seperti</a:t>
            </a:r>
            <a:r>
              <a:rPr lang="en-US" sz="2400" dirty="0">
                <a:latin typeface="Arial" panose="020B0604020202020204" pitchFamily="34" charset="0"/>
                <a:cs typeface="Arial" panose="020B0604020202020204" pitchFamily="34" charset="0"/>
              </a:rPr>
              <a:t> organ </a:t>
            </a:r>
            <a:r>
              <a:rPr lang="en-US" sz="2400" dirty="0" err="1">
                <a:latin typeface="Arial" panose="020B0604020202020204" pitchFamily="34" charset="0"/>
                <a:cs typeface="Arial" panose="020B0604020202020204" pitchFamily="34" charset="0"/>
              </a:rPr>
              <a:t>kelamin</a:t>
            </a:r>
            <a:r>
              <a:rPr lang="en-US" sz="2400" dirty="0">
                <a:latin typeface="Arial" panose="020B0604020202020204" pitchFamily="34" charset="0"/>
                <a:cs typeface="Arial" panose="020B0604020202020204" pitchFamily="34" charset="0"/>
              </a:rPr>
              <a:t> (penis, testis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vaina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rahim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payudara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hormon</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dominan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tubuh</a:t>
            </a:r>
            <a:r>
              <a:rPr lang="en-US" sz="2400" dirty="0">
                <a:latin typeface="Arial" panose="020B0604020202020204" pitchFamily="34" charset="0"/>
                <a:cs typeface="Arial" panose="020B0604020202020204" pitchFamily="34" charset="0"/>
              </a:rPr>
              <a:t> (estrogen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testosteron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kemampuan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untuk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memproduksi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sperma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ovarium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kemampuan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untuk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melahirkan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menyusui</a:t>
            </a:r>
            <a:r>
              <a:rPr lang="en-US"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p:txBody>
          <a:bodyPr/>
          <a:p>
            <a:pPr algn="just">
              <a:lnSpc>
                <a:spcPct val="150000"/>
              </a:lnSpc>
            </a:pPr>
            <a:r>
              <a:rPr lang="en-US" sz="2800" dirty="0" smtClean="0">
                <a:latin typeface="Arial" panose="020B0604020202020204" pitchFamily="34" charset="0"/>
                <a:cs typeface="Arial" panose="020B0604020202020204" pitchFamily="34" charset="0"/>
                <a:sym typeface="+mn-ea"/>
              </a:rPr>
              <a:t>Gender </a:t>
            </a:r>
            <a:r>
              <a:rPr lang="en-US" sz="2800" dirty="0" err="1">
                <a:latin typeface="Arial" panose="020B0604020202020204" pitchFamily="34" charset="0"/>
                <a:cs typeface="Arial" panose="020B0604020202020204" pitchFamily="34" charset="0"/>
                <a:sym typeface="+mn-ea"/>
              </a:rPr>
              <a:t>umumnya</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dideskripsikan</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dengan</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feminim</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dan</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maskulin</a:t>
            </a:r>
            <a:r>
              <a:rPr lang="en-US" sz="2800" dirty="0">
                <a:latin typeface="Arial" panose="020B0604020202020204" pitchFamily="34" charset="0"/>
                <a:cs typeface="Arial" panose="020B0604020202020204" pitchFamily="34" charset="0"/>
                <a:sym typeface="+mn-ea"/>
              </a:rPr>
              <a:t>. </a:t>
            </a:r>
            <a:endParaRPr lang="en-US" sz="2800" dirty="0" smtClean="0">
              <a:latin typeface="Arial" panose="020B0604020202020204" pitchFamily="34" charset="0"/>
              <a:cs typeface="Arial" panose="020B0604020202020204" pitchFamily="34" charset="0"/>
            </a:endParaRPr>
          </a:p>
          <a:p>
            <a:pPr lvl="1" algn="just">
              <a:lnSpc>
                <a:spcPct val="150000"/>
              </a:lnSpc>
            </a:pPr>
            <a:r>
              <a:rPr lang="en-US" sz="2800" dirty="0" err="1">
                <a:latin typeface="Arial" panose="020B0604020202020204" pitchFamily="34" charset="0"/>
                <a:cs typeface="Arial" panose="020B0604020202020204" pitchFamily="34" charset="0"/>
                <a:sym typeface="+mn-ea"/>
              </a:rPr>
              <a:t>Laki-laki</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harus</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perkasa</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kuat</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dan</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tidak</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boleh</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cengeng</a:t>
            </a:r>
            <a:r>
              <a:rPr lang="en-US" sz="2800" dirty="0">
                <a:latin typeface="Arial" panose="020B0604020202020204" pitchFamily="34" charset="0"/>
                <a:cs typeface="Arial" panose="020B0604020202020204" pitchFamily="34" charset="0"/>
                <a:sym typeface="+mn-ea"/>
              </a:rPr>
              <a:t>. </a:t>
            </a:r>
            <a:endParaRPr lang="en-US" sz="2800" dirty="0">
              <a:latin typeface="Arial" panose="020B0604020202020204" pitchFamily="34" charset="0"/>
              <a:cs typeface="Arial" panose="020B0604020202020204" pitchFamily="34" charset="0"/>
              <a:sym typeface="+mn-ea"/>
            </a:endParaRPr>
          </a:p>
          <a:p>
            <a:pPr lvl="1" algn="just">
              <a:lnSpc>
                <a:spcPct val="150000"/>
              </a:lnSpc>
            </a:pPr>
            <a:r>
              <a:rPr lang="en-US" sz="2800" dirty="0" err="1">
                <a:latin typeface="Arial" panose="020B0604020202020204" pitchFamily="34" charset="0"/>
                <a:cs typeface="Arial" panose="020B0604020202020204" pitchFamily="34" charset="0"/>
                <a:sym typeface="+mn-ea"/>
              </a:rPr>
              <a:t>Perempuan</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cenderung</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diajarkan</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untuk</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bersifat</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lemah</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lembut</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dan</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keibuan</a:t>
            </a:r>
            <a:r>
              <a:rPr lang="en-US" sz="2800" dirty="0">
                <a:latin typeface="Arial" panose="020B0604020202020204" pitchFamily="34" charset="0"/>
                <a:cs typeface="Arial" panose="020B0604020202020204" pitchFamily="34" charset="0"/>
                <a:sym typeface="+mn-ea"/>
              </a:rPr>
              <a:t>. </a:t>
            </a:r>
            <a:endParaRPr lang="en-US" sz="2800" dirty="0">
              <a:latin typeface="Arial" panose="020B0604020202020204" pitchFamily="34" charset="0"/>
              <a:cs typeface="Arial" panose="020B0604020202020204" pitchFamily="34" charset="0"/>
              <a:sym typeface="+mn-ea"/>
            </a:endParaRPr>
          </a:p>
          <a:p>
            <a:pPr lvl="1" algn="just">
              <a:lnSpc>
                <a:spcPct val="150000"/>
              </a:lnSpc>
            </a:pPr>
            <a:r>
              <a:rPr lang="en-US" sz="2800" dirty="0">
                <a:latin typeface="Arial" panose="020B0604020202020204" pitchFamily="34" charset="0"/>
                <a:cs typeface="Arial" panose="020B0604020202020204" pitchFamily="34" charset="0"/>
                <a:sym typeface="+mn-ea"/>
              </a:rPr>
              <a:t>Namun </a:t>
            </a:r>
            <a:r>
              <a:rPr lang="en-US" sz="2800" dirty="0" err="1">
                <a:latin typeface="Arial" panose="020B0604020202020204" pitchFamily="34" charset="0"/>
                <a:cs typeface="Arial" panose="020B0604020202020204" pitchFamily="34" charset="0"/>
                <a:sym typeface="+mn-ea"/>
              </a:rPr>
              <a:t>Sifat</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ini</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bisa</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dipertukarkan</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bahwa</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laki-laki</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boleh</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bersifat</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lembut</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dan</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perempuan</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bersifat</a:t>
            </a:r>
            <a:r>
              <a:rPr lang="en-US" sz="2800" dirty="0">
                <a:latin typeface="Arial" panose="020B0604020202020204" pitchFamily="34" charset="0"/>
                <a:cs typeface="Arial" panose="020B0604020202020204" pitchFamily="34" charset="0"/>
                <a:sym typeface="+mn-ea"/>
              </a:rPr>
              <a:t> </a:t>
            </a:r>
            <a:r>
              <a:rPr lang="en-US" sz="2800" dirty="0" err="1">
                <a:latin typeface="Arial" panose="020B0604020202020204" pitchFamily="34" charset="0"/>
                <a:cs typeface="Arial" panose="020B0604020202020204" pitchFamily="34" charset="0"/>
                <a:sym typeface="+mn-ea"/>
              </a:rPr>
              <a:t>tegas</a:t>
            </a:r>
            <a:r>
              <a:rPr lang="en-US" sz="2800" dirty="0" smtClean="0">
                <a:latin typeface="Arial" panose="020B0604020202020204" pitchFamily="34" charset="0"/>
                <a:cs typeface="Arial" panose="020B0604020202020204" pitchFamily="34" charset="0"/>
                <a:sym typeface="+mn-ea"/>
              </a:rPr>
              <a:t>.</a:t>
            </a:r>
            <a:endParaRPr lang="id-ID" alt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93975" y="583565"/>
            <a:ext cx="8320405" cy="564515"/>
          </a:xfrm>
          <a:prstGeom prst="rect">
            <a:avLst/>
          </a:prstGeom>
        </p:spPr>
        <p:txBody>
          <a:bodyPr vert="horz" wrap="square" lIns="0" tIns="10950" rIns="0" bIns="0" rtlCol="0" anchor="ctr">
            <a:spAutoFit/>
          </a:bodyPr>
          <a:lstStyle/>
          <a:p>
            <a:pPr marL="11430" algn="ctr">
              <a:lnSpc>
                <a:spcPct val="100000"/>
              </a:lnSpc>
              <a:spcBef>
                <a:spcPts val="85"/>
              </a:spcBef>
            </a:pPr>
            <a:r>
              <a:rPr b="1" spc="-499" dirty="0">
                <a:solidFill>
                  <a:srgbClr val="000000"/>
                </a:solidFill>
                <a:latin typeface="Arial" panose="020B0604020202020204" pitchFamily="34" charset="0"/>
                <a:cs typeface="Arial" panose="020B0604020202020204" pitchFamily="34" charset="0"/>
              </a:rPr>
              <a:t>PERBEDAAN </a:t>
            </a:r>
            <a:r>
              <a:rPr lang="en-US" b="1" spc="-499" dirty="0">
                <a:solidFill>
                  <a:srgbClr val="000000"/>
                </a:solidFill>
                <a:latin typeface="Arial" panose="020B0604020202020204" pitchFamily="34" charset="0"/>
                <a:cs typeface="Arial" panose="020B0604020202020204" pitchFamily="34" charset="0"/>
              </a:rPr>
              <a:t> </a:t>
            </a:r>
            <a:r>
              <a:rPr b="1" spc="-599" dirty="0">
                <a:solidFill>
                  <a:srgbClr val="000000"/>
                </a:solidFill>
                <a:latin typeface="Arial" panose="020B0604020202020204" pitchFamily="34" charset="0"/>
                <a:cs typeface="Arial" panose="020B0604020202020204" pitchFamily="34" charset="0"/>
              </a:rPr>
              <a:t>SEX </a:t>
            </a:r>
            <a:r>
              <a:rPr lang="en-US" b="1" spc="-599" dirty="0">
                <a:solidFill>
                  <a:srgbClr val="000000"/>
                </a:solidFill>
                <a:latin typeface="Arial" panose="020B0604020202020204" pitchFamily="34" charset="0"/>
                <a:cs typeface="Arial" panose="020B0604020202020204" pitchFamily="34" charset="0"/>
              </a:rPr>
              <a:t> </a:t>
            </a:r>
            <a:r>
              <a:rPr b="1" spc="-363" dirty="0">
                <a:solidFill>
                  <a:srgbClr val="000000"/>
                </a:solidFill>
                <a:latin typeface="Arial" panose="020B0604020202020204" pitchFamily="34" charset="0"/>
                <a:cs typeface="Arial" panose="020B0604020202020204" pitchFamily="34" charset="0"/>
              </a:rPr>
              <a:t>DAN</a:t>
            </a:r>
            <a:r>
              <a:rPr b="1" spc="-431" dirty="0">
                <a:solidFill>
                  <a:srgbClr val="000000"/>
                </a:solidFill>
                <a:latin typeface="Arial" panose="020B0604020202020204" pitchFamily="34" charset="0"/>
                <a:cs typeface="Arial" panose="020B0604020202020204" pitchFamily="34" charset="0"/>
              </a:rPr>
              <a:t> </a:t>
            </a:r>
            <a:r>
              <a:rPr b="1" spc="-499" dirty="0">
                <a:solidFill>
                  <a:srgbClr val="000000"/>
                </a:solidFill>
                <a:latin typeface="Arial" panose="020B0604020202020204" pitchFamily="34" charset="0"/>
                <a:cs typeface="Arial" panose="020B0604020202020204" pitchFamily="34" charset="0"/>
              </a:rPr>
              <a:t>GENDER</a:t>
            </a:r>
            <a:endParaRPr b="1" spc="-499" dirty="0">
              <a:solidFill>
                <a:srgbClr val="000000"/>
              </a:solidFill>
              <a:latin typeface="Arial" panose="020B0604020202020204" pitchFamily="34" charset="0"/>
              <a:cs typeface="Arial" panose="020B0604020202020204" pitchFamily="34" charset="0"/>
            </a:endParaRPr>
          </a:p>
        </p:txBody>
      </p:sp>
      <p:sp>
        <p:nvSpPr>
          <p:cNvPr id="3" name="object 3"/>
          <p:cNvSpPr txBox="1">
            <a:spLocks noGrp="1"/>
          </p:cNvSpPr>
          <p:nvPr>
            <p:ph sz="half" idx="2"/>
          </p:nvPr>
        </p:nvSpPr>
        <p:spPr>
          <a:xfrm>
            <a:off x="6935470" y="1792147"/>
            <a:ext cx="3778624" cy="4669155"/>
          </a:xfrm>
          <a:prstGeom prst="rect">
            <a:avLst/>
          </a:prstGeom>
          <a:ln>
            <a:gradFill>
              <a:gsLst>
                <a:gs pos="0">
                  <a:srgbClr val="FBFB11"/>
                </a:gs>
                <a:gs pos="100000">
                  <a:srgbClr val="838309"/>
                </a:gs>
              </a:gsLst>
            </a:gradFill>
          </a:ln>
        </p:spPr>
        <p:txBody>
          <a:bodyPr vert="horz" wrap="square" lIns="0" tIns="10950" rIns="0" bIns="0" rtlCol="0">
            <a:spAutoFit/>
          </a:bodyPr>
          <a:lstStyle/>
          <a:p>
            <a:pPr marL="21590" indent="0" algn="ctr">
              <a:lnSpc>
                <a:spcPct val="100000"/>
              </a:lnSpc>
              <a:spcBef>
                <a:spcPts val="85"/>
              </a:spcBef>
              <a:buNone/>
            </a:pPr>
            <a:r>
              <a:rPr sz="3600" b="1" spc="-9" dirty="0" smtClean="0"/>
              <a:t>SEX</a:t>
            </a:r>
            <a:endParaRPr sz="2725" dirty="0"/>
          </a:p>
          <a:p>
            <a:pPr marL="259080" indent="-247650">
              <a:lnSpc>
                <a:spcPct val="150000"/>
              </a:lnSpc>
              <a:buSzPct val="94000"/>
              <a:buChar char="●"/>
              <a:tabLst>
                <a:tab pos="259080" algn="l"/>
              </a:tabLst>
            </a:pPr>
            <a:r>
              <a:rPr sz="2360" spc="-23" dirty="0">
                <a:solidFill>
                  <a:srgbClr val="000000"/>
                </a:solidFill>
                <a:latin typeface="Arial" panose="020B0604020202020204"/>
                <a:cs typeface="Arial" panose="020B0604020202020204"/>
              </a:rPr>
              <a:t>Ciptaan</a:t>
            </a:r>
            <a:r>
              <a:rPr sz="2360" spc="-168" dirty="0">
                <a:solidFill>
                  <a:srgbClr val="000000"/>
                </a:solidFill>
                <a:latin typeface="Arial" panose="020B0604020202020204"/>
                <a:cs typeface="Arial" panose="020B0604020202020204"/>
              </a:rPr>
              <a:t> </a:t>
            </a:r>
            <a:r>
              <a:rPr sz="2360" spc="-50" dirty="0">
                <a:solidFill>
                  <a:srgbClr val="000000"/>
                </a:solidFill>
                <a:latin typeface="Arial" panose="020B0604020202020204"/>
                <a:cs typeface="Arial" panose="020B0604020202020204"/>
              </a:rPr>
              <a:t>Tuhan</a:t>
            </a:r>
            <a:endParaRPr sz="2360" dirty="0">
              <a:latin typeface="Arial" panose="020B0604020202020204"/>
              <a:cs typeface="Arial" panose="020B0604020202020204"/>
            </a:endParaRPr>
          </a:p>
          <a:p>
            <a:pPr marL="259080" indent="-247650">
              <a:lnSpc>
                <a:spcPct val="150000"/>
              </a:lnSpc>
              <a:spcBef>
                <a:spcPts val="280"/>
              </a:spcBef>
              <a:buSzPct val="94000"/>
              <a:buChar char="●"/>
              <a:tabLst>
                <a:tab pos="259080" algn="l"/>
              </a:tabLst>
            </a:pPr>
            <a:r>
              <a:rPr sz="2360" spc="-32" dirty="0">
                <a:solidFill>
                  <a:srgbClr val="000000"/>
                </a:solidFill>
                <a:latin typeface="Arial" panose="020B0604020202020204"/>
                <a:cs typeface="Arial" panose="020B0604020202020204"/>
              </a:rPr>
              <a:t>Bersifat </a:t>
            </a:r>
            <a:r>
              <a:rPr sz="2360" spc="-5" dirty="0">
                <a:solidFill>
                  <a:srgbClr val="000000"/>
                </a:solidFill>
                <a:latin typeface="Arial" panose="020B0604020202020204"/>
                <a:cs typeface="Arial" panose="020B0604020202020204"/>
              </a:rPr>
              <a:t>biologis</a:t>
            </a:r>
            <a:r>
              <a:rPr sz="2360" spc="-263" dirty="0">
                <a:solidFill>
                  <a:srgbClr val="000000"/>
                </a:solidFill>
                <a:latin typeface="Arial" panose="020B0604020202020204"/>
                <a:cs typeface="Arial" panose="020B0604020202020204"/>
              </a:rPr>
              <a:t> </a:t>
            </a:r>
            <a:r>
              <a:rPr sz="2360" spc="32" dirty="0">
                <a:solidFill>
                  <a:srgbClr val="000000"/>
                </a:solidFill>
                <a:latin typeface="Arial" panose="020B0604020202020204"/>
                <a:cs typeface="Arial" panose="020B0604020202020204"/>
              </a:rPr>
              <a:t>(</a:t>
            </a:r>
            <a:r>
              <a:rPr sz="2360" spc="32" dirty="0" err="1">
                <a:solidFill>
                  <a:srgbClr val="000000"/>
                </a:solidFill>
                <a:latin typeface="Arial" panose="020B0604020202020204"/>
                <a:cs typeface="Arial" panose="020B0604020202020204"/>
              </a:rPr>
              <a:t>kodrat</a:t>
            </a:r>
            <a:r>
              <a:rPr lang="en-US" sz="2360" spc="32" dirty="0" err="1">
                <a:solidFill>
                  <a:srgbClr val="000000"/>
                </a:solidFill>
                <a:latin typeface="Arial" panose="020B0604020202020204"/>
                <a:cs typeface="Arial" panose="020B0604020202020204"/>
              </a:rPr>
              <a:t>)</a:t>
            </a:r>
            <a:endParaRPr lang="en-US" sz="2360" spc="32" dirty="0" err="1">
              <a:solidFill>
                <a:srgbClr val="000000"/>
              </a:solidFill>
              <a:latin typeface="Arial" panose="020B0604020202020204"/>
              <a:cs typeface="Arial" panose="020B0604020202020204"/>
            </a:endParaRPr>
          </a:p>
          <a:p>
            <a:pPr marL="259080" indent="-247650">
              <a:lnSpc>
                <a:spcPct val="150000"/>
              </a:lnSpc>
              <a:spcBef>
                <a:spcPts val="280"/>
              </a:spcBef>
              <a:buSzPct val="94000"/>
              <a:buChar char="●"/>
              <a:tabLst>
                <a:tab pos="259080" algn="l"/>
              </a:tabLst>
            </a:pPr>
            <a:endParaRPr lang="en-US" sz="2360" spc="32" dirty="0" err="1">
              <a:solidFill>
                <a:srgbClr val="000000"/>
              </a:solidFill>
              <a:latin typeface="Arial" panose="020B0604020202020204"/>
              <a:cs typeface="Arial" panose="020B0604020202020204"/>
            </a:endParaRPr>
          </a:p>
          <a:p>
            <a:pPr marL="259080" indent="-247650">
              <a:lnSpc>
                <a:spcPct val="150000"/>
              </a:lnSpc>
              <a:spcBef>
                <a:spcPts val="280"/>
              </a:spcBef>
              <a:buSzPct val="94000"/>
              <a:buChar char="●"/>
              <a:tabLst>
                <a:tab pos="259080" algn="l"/>
              </a:tabLst>
            </a:pPr>
            <a:r>
              <a:rPr sz="2360" spc="9" dirty="0">
                <a:solidFill>
                  <a:srgbClr val="000000"/>
                </a:solidFill>
                <a:latin typeface="Arial" panose="020B0604020202020204"/>
                <a:cs typeface="Arial" panose="020B0604020202020204"/>
              </a:rPr>
              <a:t>Tidak </a:t>
            </a:r>
            <a:r>
              <a:rPr sz="2360" spc="-32" dirty="0">
                <a:solidFill>
                  <a:srgbClr val="000000"/>
                </a:solidFill>
                <a:latin typeface="Arial" panose="020B0604020202020204"/>
                <a:cs typeface="Arial" panose="020B0604020202020204"/>
              </a:rPr>
              <a:t>dapat</a:t>
            </a:r>
            <a:r>
              <a:rPr sz="2360" spc="-300" dirty="0">
                <a:solidFill>
                  <a:srgbClr val="000000"/>
                </a:solidFill>
                <a:latin typeface="Arial" panose="020B0604020202020204"/>
                <a:cs typeface="Arial" panose="020B0604020202020204"/>
              </a:rPr>
              <a:t> </a:t>
            </a:r>
            <a:r>
              <a:rPr sz="2360" spc="-23" dirty="0">
                <a:solidFill>
                  <a:srgbClr val="000000"/>
                </a:solidFill>
                <a:latin typeface="Arial" panose="020B0604020202020204"/>
                <a:cs typeface="Arial" panose="020B0604020202020204"/>
              </a:rPr>
              <a:t>berubah</a:t>
            </a:r>
            <a:endParaRPr sz="2360" dirty="0">
              <a:latin typeface="Arial" panose="020B0604020202020204"/>
              <a:cs typeface="Arial" panose="020B0604020202020204"/>
            </a:endParaRPr>
          </a:p>
          <a:p>
            <a:pPr marL="259080" indent="-247650">
              <a:lnSpc>
                <a:spcPct val="150000"/>
              </a:lnSpc>
              <a:spcBef>
                <a:spcPts val="280"/>
              </a:spcBef>
              <a:buSzPct val="94000"/>
              <a:buChar char="●"/>
              <a:tabLst>
                <a:tab pos="259080" algn="l"/>
              </a:tabLst>
            </a:pPr>
            <a:r>
              <a:rPr sz="2360" spc="9" dirty="0">
                <a:solidFill>
                  <a:srgbClr val="000000"/>
                </a:solidFill>
                <a:latin typeface="Arial" panose="020B0604020202020204"/>
                <a:cs typeface="Arial" panose="020B0604020202020204"/>
              </a:rPr>
              <a:t>Tidak </a:t>
            </a:r>
            <a:r>
              <a:rPr sz="2360" spc="-32" dirty="0">
                <a:solidFill>
                  <a:srgbClr val="000000"/>
                </a:solidFill>
                <a:latin typeface="Arial" panose="020B0604020202020204"/>
                <a:cs typeface="Arial" panose="020B0604020202020204"/>
              </a:rPr>
              <a:t>dapat</a:t>
            </a:r>
            <a:r>
              <a:rPr sz="2360" spc="-349" dirty="0">
                <a:solidFill>
                  <a:srgbClr val="000000"/>
                </a:solidFill>
                <a:latin typeface="Arial" panose="020B0604020202020204"/>
                <a:cs typeface="Arial" panose="020B0604020202020204"/>
              </a:rPr>
              <a:t> </a:t>
            </a:r>
            <a:r>
              <a:rPr sz="2360" spc="54" dirty="0">
                <a:solidFill>
                  <a:srgbClr val="000000"/>
                </a:solidFill>
                <a:latin typeface="Arial" panose="020B0604020202020204"/>
                <a:cs typeface="Arial" panose="020B0604020202020204"/>
              </a:rPr>
              <a:t>ditukar</a:t>
            </a:r>
            <a:endParaRPr sz="2360" dirty="0">
              <a:latin typeface="Arial" panose="020B0604020202020204"/>
              <a:cs typeface="Arial" panose="020B0604020202020204"/>
            </a:endParaRPr>
          </a:p>
          <a:p>
            <a:pPr marL="259080" marR="208915" indent="-247650">
              <a:lnSpc>
                <a:spcPct val="150000"/>
              </a:lnSpc>
              <a:spcBef>
                <a:spcPts val="605"/>
              </a:spcBef>
              <a:buSzPct val="94000"/>
              <a:buChar char="●"/>
              <a:tabLst>
                <a:tab pos="259080" algn="l"/>
              </a:tabLst>
            </a:pPr>
            <a:r>
              <a:rPr sz="2360" spc="-27" dirty="0">
                <a:solidFill>
                  <a:srgbClr val="000000"/>
                </a:solidFill>
                <a:latin typeface="Arial" panose="020B0604020202020204"/>
                <a:cs typeface="Arial" panose="020B0604020202020204"/>
              </a:rPr>
              <a:t>Berlaku </a:t>
            </a:r>
            <a:r>
              <a:rPr sz="2360" spc="-91" dirty="0">
                <a:solidFill>
                  <a:srgbClr val="000000"/>
                </a:solidFill>
                <a:latin typeface="Arial" panose="020B0604020202020204"/>
                <a:cs typeface="Arial" panose="020B0604020202020204"/>
              </a:rPr>
              <a:t>selamanya </a:t>
            </a:r>
            <a:r>
              <a:rPr sz="2360" spc="23" dirty="0">
                <a:solidFill>
                  <a:srgbClr val="000000"/>
                </a:solidFill>
                <a:latin typeface="Arial" panose="020B0604020202020204"/>
                <a:cs typeface="Arial" panose="020B0604020202020204"/>
              </a:rPr>
              <a:t>&amp;</a:t>
            </a:r>
            <a:r>
              <a:rPr sz="2360" spc="-336" dirty="0">
                <a:solidFill>
                  <a:srgbClr val="000000"/>
                </a:solidFill>
                <a:latin typeface="Arial" panose="020B0604020202020204"/>
                <a:cs typeface="Arial" panose="020B0604020202020204"/>
              </a:rPr>
              <a:t> </a:t>
            </a:r>
            <a:r>
              <a:rPr sz="2360" spc="82" dirty="0">
                <a:solidFill>
                  <a:srgbClr val="000000"/>
                </a:solidFill>
                <a:latin typeface="Arial" panose="020B0604020202020204"/>
                <a:cs typeface="Arial" panose="020B0604020202020204"/>
              </a:rPr>
              <a:t>di  </a:t>
            </a:r>
            <a:r>
              <a:rPr sz="2360" spc="-59" dirty="0">
                <a:solidFill>
                  <a:srgbClr val="000000"/>
                </a:solidFill>
                <a:latin typeface="Arial" panose="020B0604020202020204"/>
                <a:cs typeface="Arial" panose="020B0604020202020204"/>
              </a:rPr>
              <a:t>mana</a:t>
            </a:r>
            <a:r>
              <a:rPr sz="2360" spc="-182" dirty="0">
                <a:solidFill>
                  <a:srgbClr val="000000"/>
                </a:solidFill>
                <a:latin typeface="Arial" panose="020B0604020202020204"/>
                <a:cs typeface="Arial" panose="020B0604020202020204"/>
              </a:rPr>
              <a:t> </a:t>
            </a:r>
            <a:r>
              <a:rPr sz="2360" spc="-123" dirty="0">
                <a:solidFill>
                  <a:srgbClr val="000000"/>
                </a:solidFill>
                <a:latin typeface="Arial" panose="020B0604020202020204"/>
                <a:cs typeface="Arial" panose="020B0604020202020204"/>
              </a:rPr>
              <a:t>saja</a:t>
            </a:r>
            <a:endParaRPr sz="2360" dirty="0">
              <a:latin typeface="Arial" panose="020B0604020202020204"/>
              <a:cs typeface="Arial" panose="020B0604020202020204"/>
            </a:endParaRPr>
          </a:p>
        </p:txBody>
      </p:sp>
      <p:sp>
        <p:nvSpPr>
          <p:cNvPr id="4" name="object 4"/>
          <p:cNvSpPr txBox="1">
            <a:spLocks noGrp="1"/>
          </p:cNvSpPr>
          <p:nvPr>
            <p:ph sz="half" idx="4294967295"/>
          </p:nvPr>
        </p:nvSpPr>
        <p:spPr>
          <a:xfrm>
            <a:off x="1126490" y="1791970"/>
            <a:ext cx="4353560" cy="4670425"/>
          </a:xfrm>
          <a:prstGeom prst="rect">
            <a:avLst/>
          </a:prstGeom>
          <a:ln>
            <a:solidFill>
              <a:srgbClr val="FF0000"/>
            </a:solidFill>
          </a:ln>
        </p:spPr>
        <p:txBody>
          <a:bodyPr vert="horz" wrap="square" lIns="0" tIns="10950" rIns="0" bIns="0" rtlCol="0">
            <a:spAutoFit/>
          </a:bodyPr>
          <a:lstStyle/>
          <a:p>
            <a:pPr marL="878205" indent="0">
              <a:lnSpc>
                <a:spcPct val="100000"/>
              </a:lnSpc>
              <a:spcBef>
                <a:spcPts val="85"/>
              </a:spcBef>
              <a:buNone/>
            </a:pPr>
            <a:r>
              <a:rPr sz="3600" b="1" spc="-9" dirty="0" smtClean="0"/>
              <a:t>GENDER</a:t>
            </a:r>
            <a:endParaRPr sz="2725" dirty="0"/>
          </a:p>
          <a:p>
            <a:pPr marL="259080" indent="-247650">
              <a:lnSpc>
                <a:spcPct val="150000"/>
              </a:lnSpc>
              <a:buSzPct val="94000"/>
              <a:buChar char="●"/>
              <a:tabLst>
                <a:tab pos="259080" algn="l"/>
              </a:tabLst>
            </a:pPr>
            <a:r>
              <a:rPr sz="2360" spc="-14" dirty="0">
                <a:solidFill>
                  <a:srgbClr val="000000"/>
                </a:solidFill>
                <a:latin typeface="Arial" panose="020B0604020202020204"/>
                <a:cs typeface="Arial" panose="020B0604020202020204"/>
              </a:rPr>
              <a:t>Bentukan</a:t>
            </a:r>
            <a:r>
              <a:rPr sz="2360" spc="-145" dirty="0">
                <a:solidFill>
                  <a:srgbClr val="000000"/>
                </a:solidFill>
                <a:latin typeface="Arial" panose="020B0604020202020204"/>
                <a:cs typeface="Arial" panose="020B0604020202020204"/>
              </a:rPr>
              <a:t> </a:t>
            </a:r>
            <a:r>
              <a:rPr sz="2360" spc="-41" dirty="0">
                <a:solidFill>
                  <a:srgbClr val="000000"/>
                </a:solidFill>
                <a:latin typeface="Arial" panose="020B0604020202020204"/>
                <a:cs typeface="Arial" panose="020B0604020202020204"/>
              </a:rPr>
              <a:t>manusia</a:t>
            </a:r>
            <a:endParaRPr sz="2360" dirty="0">
              <a:latin typeface="Arial" panose="020B0604020202020204"/>
              <a:cs typeface="Arial" panose="020B0604020202020204"/>
            </a:endParaRPr>
          </a:p>
          <a:p>
            <a:pPr marL="259080" marR="4445" indent="-247650">
              <a:lnSpc>
                <a:spcPct val="150000"/>
              </a:lnSpc>
              <a:spcBef>
                <a:spcPts val="605"/>
              </a:spcBef>
              <a:buSzPct val="94000"/>
              <a:buChar char="●"/>
              <a:tabLst>
                <a:tab pos="259080" algn="l"/>
              </a:tabLst>
            </a:pPr>
            <a:r>
              <a:rPr sz="2360" spc="-32" dirty="0">
                <a:solidFill>
                  <a:srgbClr val="000000"/>
                </a:solidFill>
                <a:latin typeface="Arial" panose="020B0604020202020204"/>
                <a:cs typeface="Arial" panose="020B0604020202020204"/>
              </a:rPr>
              <a:t>Bersifat </a:t>
            </a:r>
            <a:r>
              <a:rPr sz="2360" spc="-64" dirty="0">
                <a:solidFill>
                  <a:srgbClr val="000000"/>
                </a:solidFill>
                <a:latin typeface="Arial" panose="020B0604020202020204"/>
                <a:cs typeface="Arial" panose="020B0604020202020204"/>
              </a:rPr>
              <a:t>sosial, </a:t>
            </a:r>
            <a:r>
              <a:rPr sz="2360" spc="-68" dirty="0">
                <a:solidFill>
                  <a:srgbClr val="000000"/>
                </a:solidFill>
                <a:latin typeface="Arial" panose="020B0604020202020204"/>
                <a:cs typeface="Arial" panose="020B0604020202020204"/>
              </a:rPr>
              <a:t>budaya,</a:t>
            </a:r>
            <a:r>
              <a:rPr sz="2360" spc="-386" dirty="0">
                <a:solidFill>
                  <a:srgbClr val="000000"/>
                </a:solidFill>
                <a:latin typeface="Arial" panose="020B0604020202020204"/>
                <a:cs typeface="Arial" panose="020B0604020202020204"/>
              </a:rPr>
              <a:t> </a:t>
            </a:r>
            <a:r>
              <a:rPr sz="2360" spc="-32" dirty="0">
                <a:solidFill>
                  <a:srgbClr val="000000"/>
                </a:solidFill>
                <a:latin typeface="Arial" panose="020B0604020202020204"/>
                <a:cs typeface="Arial" panose="020B0604020202020204"/>
              </a:rPr>
              <a:t>dan  </a:t>
            </a:r>
            <a:r>
              <a:rPr sz="2360" spc="5" dirty="0">
                <a:solidFill>
                  <a:srgbClr val="000000"/>
                </a:solidFill>
                <a:latin typeface="Arial" panose="020B0604020202020204"/>
                <a:cs typeface="Arial" panose="020B0604020202020204"/>
              </a:rPr>
              <a:t>nonbiologis</a:t>
            </a:r>
            <a:r>
              <a:rPr sz="2360" spc="-127" dirty="0">
                <a:solidFill>
                  <a:srgbClr val="000000"/>
                </a:solidFill>
                <a:latin typeface="Arial" panose="020B0604020202020204"/>
                <a:cs typeface="Arial" panose="020B0604020202020204"/>
              </a:rPr>
              <a:t> </a:t>
            </a:r>
            <a:r>
              <a:rPr sz="2360" spc="-14" dirty="0">
                <a:solidFill>
                  <a:srgbClr val="000000"/>
                </a:solidFill>
                <a:latin typeface="Arial" panose="020B0604020202020204"/>
                <a:cs typeface="Arial" panose="020B0604020202020204"/>
              </a:rPr>
              <a:t>lainnya</a:t>
            </a:r>
            <a:endParaRPr sz="2360" dirty="0">
              <a:latin typeface="Arial" panose="020B0604020202020204"/>
              <a:cs typeface="Arial" panose="020B0604020202020204"/>
            </a:endParaRPr>
          </a:p>
          <a:p>
            <a:pPr marL="259080" indent="-247650">
              <a:lnSpc>
                <a:spcPct val="150000"/>
              </a:lnSpc>
              <a:spcBef>
                <a:spcPts val="240"/>
              </a:spcBef>
              <a:buSzPct val="94000"/>
              <a:buChar char="●"/>
              <a:tabLst>
                <a:tab pos="259080" algn="l"/>
              </a:tabLst>
            </a:pPr>
            <a:r>
              <a:rPr sz="2360" spc="-32" dirty="0">
                <a:solidFill>
                  <a:srgbClr val="000000"/>
                </a:solidFill>
                <a:latin typeface="Arial" panose="020B0604020202020204"/>
                <a:cs typeface="Arial" panose="020B0604020202020204"/>
              </a:rPr>
              <a:t>Dapat</a:t>
            </a:r>
            <a:r>
              <a:rPr sz="2360" spc="-136" dirty="0">
                <a:solidFill>
                  <a:srgbClr val="000000"/>
                </a:solidFill>
                <a:latin typeface="Arial" panose="020B0604020202020204"/>
                <a:cs typeface="Arial" panose="020B0604020202020204"/>
              </a:rPr>
              <a:t> </a:t>
            </a:r>
            <a:r>
              <a:rPr sz="2360" spc="-23" dirty="0">
                <a:solidFill>
                  <a:srgbClr val="000000"/>
                </a:solidFill>
                <a:latin typeface="Arial" panose="020B0604020202020204"/>
                <a:cs typeface="Arial" panose="020B0604020202020204"/>
              </a:rPr>
              <a:t>berubah</a:t>
            </a:r>
            <a:endParaRPr sz="2360" dirty="0">
              <a:latin typeface="Arial" panose="020B0604020202020204"/>
              <a:cs typeface="Arial" panose="020B0604020202020204"/>
            </a:endParaRPr>
          </a:p>
          <a:p>
            <a:pPr marL="259080" indent="-247650">
              <a:lnSpc>
                <a:spcPct val="150000"/>
              </a:lnSpc>
              <a:spcBef>
                <a:spcPts val="285"/>
              </a:spcBef>
              <a:buSzPct val="94000"/>
              <a:buChar char="●"/>
              <a:tabLst>
                <a:tab pos="259080" algn="l"/>
              </a:tabLst>
            </a:pPr>
            <a:r>
              <a:rPr sz="2360" spc="-32" dirty="0">
                <a:solidFill>
                  <a:srgbClr val="000000"/>
                </a:solidFill>
                <a:latin typeface="Arial" panose="020B0604020202020204"/>
                <a:cs typeface="Arial" panose="020B0604020202020204"/>
              </a:rPr>
              <a:t>Dapat</a:t>
            </a:r>
            <a:r>
              <a:rPr sz="2360" spc="-185" dirty="0">
                <a:solidFill>
                  <a:srgbClr val="000000"/>
                </a:solidFill>
                <a:latin typeface="Arial" panose="020B0604020202020204"/>
                <a:cs typeface="Arial" panose="020B0604020202020204"/>
              </a:rPr>
              <a:t> </a:t>
            </a:r>
            <a:r>
              <a:rPr sz="2360" spc="54" dirty="0">
                <a:solidFill>
                  <a:srgbClr val="000000"/>
                </a:solidFill>
                <a:latin typeface="Arial" panose="020B0604020202020204"/>
                <a:cs typeface="Arial" panose="020B0604020202020204"/>
              </a:rPr>
              <a:t>ditukar</a:t>
            </a:r>
            <a:endParaRPr sz="2360" dirty="0">
              <a:latin typeface="Arial" panose="020B0604020202020204"/>
              <a:cs typeface="Arial" panose="020B0604020202020204"/>
            </a:endParaRPr>
          </a:p>
          <a:p>
            <a:pPr marL="259080" marR="124460" indent="-247650">
              <a:lnSpc>
                <a:spcPct val="150000"/>
              </a:lnSpc>
              <a:spcBef>
                <a:spcPts val="605"/>
              </a:spcBef>
              <a:buSzPct val="94000"/>
              <a:buChar char="●"/>
              <a:tabLst>
                <a:tab pos="259080" algn="l"/>
              </a:tabLst>
            </a:pPr>
            <a:r>
              <a:rPr sz="2360" spc="-27" dirty="0">
                <a:solidFill>
                  <a:srgbClr val="000000"/>
                </a:solidFill>
                <a:latin typeface="Arial" panose="020B0604020202020204"/>
                <a:cs typeface="Arial" panose="020B0604020202020204"/>
              </a:rPr>
              <a:t>Berlaku </a:t>
            </a:r>
            <a:r>
              <a:rPr sz="2360" spc="-5" dirty="0">
                <a:solidFill>
                  <a:srgbClr val="000000"/>
                </a:solidFill>
                <a:latin typeface="Arial" panose="020B0604020202020204"/>
                <a:cs typeface="Arial" panose="020B0604020202020204"/>
              </a:rPr>
              <a:t>tergantung</a:t>
            </a:r>
            <a:r>
              <a:rPr sz="2360" spc="-309" dirty="0">
                <a:solidFill>
                  <a:srgbClr val="000000"/>
                </a:solidFill>
                <a:latin typeface="Arial" panose="020B0604020202020204"/>
                <a:cs typeface="Arial" panose="020B0604020202020204"/>
              </a:rPr>
              <a:t> </a:t>
            </a:r>
            <a:r>
              <a:rPr sz="2360" spc="23" dirty="0">
                <a:solidFill>
                  <a:srgbClr val="000000"/>
                </a:solidFill>
                <a:latin typeface="Arial" panose="020B0604020202020204"/>
                <a:cs typeface="Arial" panose="020B0604020202020204"/>
              </a:rPr>
              <a:t>waktu  </a:t>
            </a:r>
            <a:r>
              <a:rPr sz="2360" spc="-32" dirty="0">
                <a:solidFill>
                  <a:srgbClr val="000000"/>
                </a:solidFill>
                <a:latin typeface="Arial" panose="020B0604020202020204"/>
                <a:cs typeface="Arial" panose="020B0604020202020204"/>
              </a:rPr>
              <a:t>dan </a:t>
            </a:r>
            <a:r>
              <a:rPr sz="2360" spc="-73" dirty="0">
                <a:solidFill>
                  <a:srgbClr val="000000"/>
                </a:solidFill>
                <a:latin typeface="Arial" panose="020B0604020202020204"/>
                <a:cs typeface="Arial" panose="020B0604020202020204"/>
              </a:rPr>
              <a:t>budaya</a:t>
            </a:r>
            <a:r>
              <a:rPr sz="2360" spc="-268" dirty="0">
                <a:solidFill>
                  <a:srgbClr val="000000"/>
                </a:solidFill>
                <a:latin typeface="Arial" panose="020B0604020202020204"/>
                <a:cs typeface="Arial" panose="020B0604020202020204"/>
              </a:rPr>
              <a:t> </a:t>
            </a:r>
            <a:r>
              <a:rPr sz="2360" spc="-45" dirty="0">
                <a:solidFill>
                  <a:srgbClr val="000000"/>
                </a:solidFill>
                <a:latin typeface="Arial" panose="020B0604020202020204"/>
                <a:cs typeface="Arial" panose="020B0604020202020204"/>
              </a:rPr>
              <a:t>setempat</a:t>
            </a:r>
            <a:endParaRPr sz="2360" dirty="0">
              <a:latin typeface="Arial" panose="020B0604020202020204"/>
              <a:cs typeface="Arial" panose="020B0604020202020204"/>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0</TotalTime>
  <Words>12714</Words>
  <Application>WPS Presentation</Application>
  <PresentationFormat>Widescreen</PresentationFormat>
  <Paragraphs>209</Paragraphs>
  <Slides>32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32</vt:i4>
      </vt:variant>
    </vt:vector>
  </HeadingPairs>
  <TitlesOfParts>
    <vt:vector size="44" baseType="lpstr">
      <vt:lpstr>Arial</vt:lpstr>
      <vt:lpstr>SimSun</vt:lpstr>
      <vt:lpstr>Wingdings</vt:lpstr>
      <vt:lpstr>Arial</vt:lpstr>
      <vt:lpstr>Times New Roman</vt:lpstr>
      <vt:lpstr>Times New Roman</vt:lpstr>
      <vt:lpstr>Century Gothic</vt:lpstr>
      <vt:lpstr>Microsoft YaHei</vt:lpstr>
      <vt:lpstr>Arial Unicode MS</vt:lpstr>
      <vt:lpstr>Calibri</vt:lpstr>
      <vt:lpstr>Wingdings</vt:lpstr>
      <vt:lpstr>Green Color</vt:lpstr>
      <vt:lpstr>Kebijakan dalam pelayanan kebidanan</vt:lpstr>
      <vt:lpstr>Peran gender dalam konstruksi sosial</vt:lpstr>
      <vt:lpstr>peran gender dalam Konstruksi Sosial</vt:lpstr>
      <vt:lpstr>Pengertian </vt:lpstr>
      <vt:lpstr>PowerPoint 演示文稿</vt:lpstr>
      <vt:lpstr>PowerPoint 演示文稿</vt:lpstr>
      <vt:lpstr>PowerPoint 演示文稿</vt:lpstr>
      <vt:lpstr>PowerPoint 演示文稿</vt:lpstr>
      <vt:lpstr>PERBEDAAN  SEX  DAN GENDER</vt:lpstr>
      <vt:lpstr>PEMBEDAAN GENDER DALAM MASYARAKAT</vt:lpstr>
      <vt:lpstr>PowerPoint 演示文稿</vt:lpstr>
      <vt:lpstr>Isu gender yang mempengaruhi profesionalitas bidan</vt:lpstr>
      <vt:lpstr>PowerPoint 演示文稿</vt:lpstr>
      <vt:lpstr>PowerPoint 演示文稿</vt:lpstr>
      <vt:lpstr>PowerPoint 演示文稿</vt:lpstr>
      <vt:lpstr>Dampak ketidaksetaraan dan ketidakadilan gender pada kesehatan dan praktik kebidanan</vt:lpstr>
      <vt:lpstr>Isu Kesenjangan Gender:</vt:lpstr>
      <vt:lpstr>Faktor Penyebab Kesenjangan:</vt:lpstr>
      <vt:lpstr>Kesenjangan Gender</vt:lpstr>
      <vt:lpstr>Kesenjangan Gender</vt:lpstr>
      <vt:lpstr>PowerPoint 演示文稿</vt:lpstr>
      <vt:lpstr>pembahasan al quran dan hadits terkait kesetaraan gender</vt:lpstr>
      <vt:lpstr>PowerPoint 演示文稿</vt:lpstr>
      <vt:lpstr>PowerPoint 演示文稿</vt:lpstr>
      <vt:lpstr>Hak-hak reproduksi (ICPD CAIRO 1994))</vt:lpstr>
      <vt:lpstr>Hak-hak reproduksi (ICPD CAIRO 1994)  </vt:lpstr>
      <vt:lpstr>PowerPoint 演示文稿</vt:lpstr>
      <vt:lpstr>PowerPoint 演示文稿</vt:lpstr>
      <vt:lpstr>PowerPoint 演示文稿</vt:lpstr>
      <vt:lpstr>PowerPoint 演示文稿</vt:lpstr>
      <vt:lpstr>PowerPoint 演示文稿</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Kebijakan dalam pelayanan kebidanan</dc:title>
  <dc:creator>user</dc:creator>
  <cp:lastModifiedBy>user</cp:lastModifiedBy>
  <cp:revision>17</cp:revision>
  <dcterms:created xsi:type="dcterms:W3CDTF">2021-05-03T00:53:00Z</dcterms:created>
  <dcterms:modified xsi:type="dcterms:W3CDTF">2022-09-13T02:36:35Z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48AA5211CEA64512BA0F4F2044D596AF</vt:lpwstr>
  </property>
  <property fmtid="{D5CDD505-2E9C-101B-9397-08002B2CF9AE}" pid="3" name="KSOProductBuildVer">
    <vt:lpwstr>1057-11.2.0.11306</vt:lpwstr>
  </property>
</Properties>
</file>