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0" r:id="rId11"/>
    <p:sldId id="269" r:id="rId12"/>
    <p:sldId id="268" r:id="rId13"/>
    <p:sldId id="267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5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3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0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2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9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2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0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328F-9C77-4657-83FF-9039FE3C001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35CB4-B710-4BED-8A2A-AFD896DBC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1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1127" y="30689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Narrow" pitchFamily="34" charset="0"/>
              </a:rPr>
              <a:t>STANDAR PENYELENGGARAAN BIDAN DI RUMAH </a:t>
            </a:r>
          </a:p>
        </p:txBody>
      </p:sp>
    </p:spTree>
    <p:extLst>
      <p:ext uri="{BB962C8B-B14F-4D97-AF65-F5344CB8AC3E}">
        <p14:creationId xmlns:p14="http://schemas.microsoft.com/office/powerpoint/2010/main" val="3873965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16632"/>
            <a:ext cx="2664296" cy="12961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 Narrow" pitchFamily="34" charset="0"/>
              </a:rPr>
              <a:t>Etika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Kebidanan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3886" y="1700808"/>
            <a:ext cx="4192089" cy="4680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memiliki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sebagai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pelaksanan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kebidanan</a:t>
            </a:r>
            <a:r>
              <a:rPr lang="en-US" sz="2400" dirty="0" smtClean="0">
                <a:latin typeface="Arial Narrow" pitchFamily="34" charset="0"/>
              </a:rPr>
              <a:t>. </a:t>
            </a:r>
            <a:r>
              <a:rPr lang="en-US" sz="2400" dirty="0" err="1" smtClean="0">
                <a:latin typeface="Arial Narrow" pitchFamily="34" charset="0"/>
              </a:rPr>
              <a:t>Diatur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Peraturan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Menteri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Republik</a:t>
            </a:r>
            <a:r>
              <a:rPr lang="en-US" sz="2400" dirty="0" smtClean="0">
                <a:latin typeface="Arial Narrow" pitchFamily="34" charset="0"/>
              </a:rPr>
              <a:t> Indonesia </a:t>
            </a:r>
            <a:r>
              <a:rPr lang="en-US" sz="2400" dirty="0" err="1" smtClean="0">
                <a:latin typeface="Arial Narrow" pitchFamily="34" charset="0"/>
              </a:rPr>
              <a:t>Nomor</a:t>
            </a:r>
            <a:r>
              <a:rPr lang="en-US" sz="2400" dirty="0" smtClean="0">
                <a:latin typeface="Arial Narrow" pitchFamily="34" charset="0"/>
              </a:rPr>
              <a:t> 28 </a:t>
            </a:r>
            <a:r>
              <a:rPr lang="en-US" sz="2400" dirty="0" err="1" smtClean="0">
                <a:latin typeface="Arial Narrow" pitchFamily="34" charset="0"/>
              </a:rPr>
              <a:t>Tahun</a:t>
            </a:r>
            <a:r>
              <a:rPr lang="en-US" sz="2400" dirty="0" smtClean="0">
                <a:latin typeface="Arial Narrow" pitchFamily="34" charset="0"/>
              </a:rPr>
              <a:t> 2017 </a:t>
            </a:r>
            <a:r>
              <a:rPr lang="en-US" sz="2400" dirty="0" err="1" smtClean="0">
                <a:latin typeface="Arial Narrow" pitchFamily="34" charset="0"/>
              </a:rPr>
              <a:t>pasal</a:t>
            </a:r>
            <a:r>
              <a:rPr lang="en-US" sz="2400" dirty="0" smtClean="0">
                <a:latin typeface="Arial Narrow" pitchFamily="34" charset="0"/>
              </a:rPr>
              <a:t> 28 </a:t>
            </a:r>
            <a:r>
              <a:rPr lang="en-US" sz="2400" dirty="0" err="1" smtClean="0">
                <a:latin typeface="Arial Narrow" pitchFamily="34" charset="0"/>
              </a:rPr>
              <a:t>Tentang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Izin</a:t>
            </a:r>
            <a:r>
              <a:rPr lang="en-US" sz="2400" dirty="0" smtClean="0">
                <a:latin typeface="Arial Narrow" pitchFamily="34" charset="0"/>
              </a:rPr>
              <a:t> Dan </a:t>
            </a:r>
            <a:r>
              <a:rPr lang="en-US" sz="2400" dirty="0" err="1" smtClean="0">
                <a:latin typeface="Arial Narrow" pitchFamily="34" charset="0"/>
              </a:rPr>
              <a:t>Penyelenggaraan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Praktik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melaksanakan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praktik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kebidanannya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berkewajiban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:.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620688"/>
            <a:ext cx="4248472" cy="61206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Arial Narrow" pitchFamily="34" charset="0"/>
              </a:rPr>
              <a:t>menghormati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pasien</a:t>
            </a:r>
            <a:r>
              <a:rPr lang="en-US" sz="2400" dirty="0" smtClean="0">
                <a:latin typeface="Arial Narrow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Arial Narrow" pitchFamily="34" charset="0"/>
              </a:rPr>
              <a:t>memberikan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informasi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tentang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masalah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pasien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dibutuhkan</a:t>
            </a:r>
            <a:r>
              <a:rPr lang="en-US" sz="2400" dirty="0" smtClean="0">
                <a:latin typeface="Arial Narrow" pitchFamily="34" charset="0"/>
              </a:rPr>
              <a:t>;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Arial Narrow" pitchFamily="34" charset="0"/>
              </a:rPr>
              <a:t>merujuk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kasus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bukan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kewenangannya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atau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dapat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ditangani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tepat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waktu</a:t>
            </a:r>
            <a:r>
              <a:rPr lang="en-US" sz="2400" dirty="0" smtClean="0">
                <a:latin typeface="Arial Narrow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Arial Narrow" pitchFamily="34" charset="0"/>
              </a:rPr>
              <a:t>meminta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persetujuan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tindakan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</a:rPr>
              <a:t>;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 err="1" smtClean="0">
                <a:latin typeface="Arial Narrow" pitchFamily="34" charset="0"/>
              </a:rPr>
              <a:t>menyimpan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rahasia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pasien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sesuai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ketentuan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peraturan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perundanganundangan</a:t>
            </a:r>
            <a:r>
              <a:rPr lang="en-US" sz="2400" dirty="0" smtClean="0">
                <a:latin typeface="Arial Narrow" pitchFamily="34" charset="0"/>
              </a:rPr>
              <a:t>; 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otched Right Arrow 2"/>
          <p:cNvSpPr/>
          <p:nvPr/>
        </p:nvSpPr>
        <p:spPr>
          <a:xfrm>
            <a:off x="107504" y="0"/>
            <a:ext cx="2088232" cy="908720"/>
          </a:xfrm>
          <a:prstGeom prst="notch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Narrow" pitchFamily="34" charset="0"/>
              </a:rPr>
              <a:t>NEXT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32" y="1052736"/>
            <a:ext cx="4717032" cy="54726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arenR" startAt="6"/>
            </a:pPr>
            <a:r>
              <a:rPr lang="en-US" sz="2600" dirty="0" err="1" smtClean="0">
                <a:latin typeface="Arial Narrow" pitchFamily="34" charset="0"/>
              </a:rPr>
              <a:t>melakukan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pencatatan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asuhan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kebidanan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dan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pelayanan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lainnya</a:t>
            </a:r>
            <a:r>
              <a:rPr lang="en-US" sz="2600" dirty="0" smtClean="0">
                <a:latin typeface="Arial Narrow" pitchFamily="34" charset="0"/>
              </a:rPr>
              <a:t> yang </a:t>
            </a:r>
            <a:r>
              <a:rPr lang="en-US" sz="2600" dirty="0" err="1" smtClean="0">
                <a:latin typeface="Arial Narrow" pitchFamily="34" charset="0"/>
              </a:rPr>
              <a:t>diberikan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secara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sistematis</a:t>
            </a:r>
            <a:r>
              <a:rPr lang="en-US" sz="2600" dirty="0" smtClean="0">
                <a:latin typeface="Arial Narrow" pitchFamily="34" charset="0"/>
              </a:rPr>
              <a:t>;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600" dirty="0" err="1" smtClean="0">
                <a:latin typeface="Arial Narrow" pitchFamily="34" charset="0"/>
              </a:rPr>
              <a:t>mematuhi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standar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profesi</a:t>
            </a:r>
            <a:r>
              <a:rPr lang="en-US" sz="2600" dirty="0" smtClean="0">
                <a:latin typeface="Arial Narrow" pitchFamily="34" charset="0"/>
              </a:rPr>
              <a:t>, </a:t>
            </a:r>
            <a:r>
              <a:rPr lang="en-US" sz="2600" dirty="0" err="1" smtClean="0">
                <a:latin typeface="Arial Narrow" pitchFamily="34" charset="0"/>
              </a:rPr>
              <a:t>standar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pelayanan</a:t>
            </a:r>
            <a:r>
              <a:rPr lang="en-US" sz="2600" dirty="0" smtClean="0">
                <a:latin typeface="Arial Narrow" pitchFamily="34" charset="0"/>
              </a:rPr>
              <a:t>, </a:t>
            </a:r>
            <a:r>
              <a:rPr lang="en-US" sz="2600" dirty="0" err="1" smtClean="0">
                <a:latin typeface="Arial Narrow" pitchFamily="34" charset="0"/>
              </a:rPr>
              <a:t>dan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standar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prosedur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operasional</a:t>
            </a:r>
            <a:r>
              <a:rPr lang="en-US" sz="2600" dirty="0" smtClean="0">
                <a:latin typeface="Arial Narrow" pitchFamily="34" charset="0"/>
              </a:rPr>
              <a:t>; </a:t>
            </a:r>
          </a:p>
          <a:p>
            <a:pPr marL="514350" indent="-514350" algn="just">
              <a:buFont typeface="+mj-lt"/>
              <a:buAutoNum type="arabicParenR" startAt="6"/>
            </a:pPr>
            <a:r>
              <a:rPr lang="en-US" sz="2600" dirty="0" err="1" smtClean="0">
                <a:latin typeface="Arial Narrow" pitchFamily="34" charset="0"/>
              </a:rPr>
              <a:t>melakukan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pencatatan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dan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pelaporan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penyelenggaraan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Praktik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Kebidanan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termasuk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pelaporan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kelahiran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dan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 err="1" smtClean="0">
                <a:latin typeface="Arial Narrow" pitchFamily="34" charset="0"/>
              </a:rPr>
              <a:t>kematian</a:t>
            </a:r>
            <a:r>
              <a:rPr lang="en-US" sz="2600" dirty="0" smtClean="0">
                <a:latin typeface="Arial Narrow" pitchFamily="34" charset="0"/>
              </a:rPr>
              <a:t>;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64088" y="1124744"/>
            <a:ext cx="3600400" cy="540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arenR" startAt="9"/>
            </a:pPr>
            <a:r>
              <a:rPr lang="en-US" sz="2400" dirty="0" err="1" smtClean="0">
                <a:latin typeface="Arial Narrow" pitchFamily="34" charset="0"/>
              </a:rPr>
              <a:t>pemberian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surat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rujukan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surat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keterangan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kelahiran</a:t>
            </a:r>
            <a:r>
              <a:rPr lang="en-US" sz="2400" dirty="0" smtClean="0">
                <a:latin typeface="Arial Narrow" pitchFamily="34" charset="0"/>
              </a:rPr>
              <a:t>;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arenR" startAt="9"/>
            </a:pPr>
            <a:r>
              <a:rPr lang="en-US" sz="2400" dirty="0" smtClean="0">
                <a:latin typeface="Arial Narrow" pitchFamily="34" charset="0"/>
              </a:rPr>
              <a:t>3meningkatkan </a:t>
            </a:r>
            <a:r>
              <a:rPr lang="en-US" sz="2400" dirty="0" err="1" smtClean="0">
                <a:latin typeface="Arial Narrow" pitchFamily="34" charset="0"/>
              </a:rPr>
              <a:t>mutu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profesinya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mengikuti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perkembangan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ilmu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pengetahuan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teknologi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melalui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pendidikan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pelatihan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sesuai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tugasnya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own Arrow Callout 2"/>
          <p:cNvSpPr/>
          <p:nvPr/>
        </p:nvSpPr>
        <p:spPr>
          <a:xfrm>
            <a:off x="2483768" y="42432"/>
            <a:ext cx="3816424" cy="211858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 Narrow" pitchFamily="34" charset="0"/>
              </a:rPr>
              <a:t>Perlindungan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Hukum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Bagi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Bidan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91680" y="2420888"/>
            <a:ext cx="6048672" cy="3600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Arial Narrow" pitchFamily="34" charset="0"/>
              </a:rPr>
              <a:t>Menurut</a:t>
            </a:r>
            <a:r>
              <a:rPr lang="en-US" sz="3200" dirty="0" smtClean="0">
                <a:latin typeface="Arial Narrow" pitchFamily="34" charset="0"/>
              </a:rPr>
              <a:t> Philips M. </a:t>
            </a:r>
            <a:r>
              <a:rPr lang="en-US" sz="3200" dirty="0" err="1" smtClean="0">
                <a:latin typeface="Arial Narrow" pitchFamily="34" charset="0"/>
              </a:rPr>
              <a:t>Hadjon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perlindungan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hukum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dapat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dibedakan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menjadi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dua</a:t>
            </a:r>
            <a:r>
              <a:rPr lang="en-US" sz="3200" dirty="0" smtClean="0">
                <a:latin typeface="Arial Narrow" pitchFamily="34" charset="0"/>
              </a:rPr>
              <a:t>, </a:t>
            </a:r>
            <a:r>
              <a:rPr lang="en-US" sz="3200" dirty="0" err="1" smtClean="0">
                <a:latin typeface="Arial Narrow" pitchFamily="34" charset="0"/>
              </a:rPr>
              <a:t>yaitu</a:t>
            </a:r>
            <a:r>
              <a:rPr lang="en-US" sz="3200" dirty="0" smtClean="0">
                <a:latin typeface="Arial Narrow" pitchFamily="34" charset="0"/>
              </a:rPr>
              <a:t>: (</a:t>
            </a:r>
            <a:r>
              <a:rPr lang="en-US" sz="3200" dirty="0" err="1" smtClean="0">
                <a:latin typeface="Arial Narrow" pitchFamily="34" charset="0"/>
              </a:rPr>
              <a:t>Purnomo</a:t>
            </a:r>
            <a:r>
              <a:rPr lang="en-US" sz="3200" dirty="0" smtClean="0">
                <a:latin typeface="Arial Narrow" pitchFamily="34" charset="0"/>
              </a:rPr>
              <a:t>, A., </a:t>
            </a:r>
            <a:r>
              <a:rPr lang="en-US" sz="3200" dirty="0" err="1" smtClean="0">
                <a:latin typeface="Arial Narrow" pitchFamily="34" charset="0"/>
              </a:rPr>
              <a:t>Mayasari</a:t>
            </a:r>
            <a:r>
              <a:rPr lang="en-US" sz="3200" dirty="0" smtClean="0">
                <a:latin typeface="Arial Narrow" pitchFamily="34" charset="0"/>
              </a:rPr>
              <a:t>, L.D., 2021) </a:t>
            </a:r>
          </a:p>
          <a:p>
            <a:pPr algn="just"/>
            <a:r>
              <a:rPr lang="en-US" sz="3200" dirty="0" smtClean="0">
                <a:latin typeface="Arial Narrow" pitchFamily="34" charset="0"/>
              </a:rPr>
              <a:t>1. </a:t>
            </a:r>
            <a:r>
              <a:rPr lang="en-US" sz="3200" dirty="0" err="1" smtClean="0">
                <a:latin typeface="Arial Narrow" pitchFamily="34" charset="0"/>
              </a:rPr>
              <a:t>Perlindungan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Hukum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Preventif</a:t>
            </a:r>
            <a:r>
              <a:rPr lang="en-US" sz="3200" dirty="0" smtClean="0">
                <a:latin typeface="Arial Narrow" pitchFamily="34" charset="0"/>
              </a:rPr>
              <a:t> </a:t>
            </a:r>
          </a:p>
          <a:p>
            <a:pPr algn="just"/>
            <a:r>
              <a:rPr lang="en-US" sz="3200" dirty="0" smtClean="0">
                <a:latin typeface="Arial Narrow" pitchFamily="34" charset="0"/>
              </a:rPr>
              <a:t>2. </a:t>
            </a:r>
            <a:r>
              <a:rPr lang="en-US" sz="3200" dirty="0" err="1" smtClean="0">
                <a:latin typeface="Arial Narrow" pitchFamily="34" charset="0"/>
              </a:rPr>
              <a:t>Perlindungan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Hukum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Represif</a:t>
            </a:r>
            <a:endParaRPr lang="en-US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1510" y="185750"/>
            <a:ext cx="2180250" cy="10354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</a:rPr>
              <a:t>Pelimpahan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Wewenang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19672" y="1696025"/>
            <a:ext cx="7056784" cy="45609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menyelenggarakan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harus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sesuai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keahlian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keilmuan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dimiliki</a:t>
            </a:r>
            <a:r>
              <a:rPr lang="en-US" sz="2400" dirty="0" smtClean="0">
                <a:latin typeface="Arial Narrow" pitchFamily="34" charset="0"/>
              </a:rPr>
              <a:t>.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merupakan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salah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satu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tenaga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professional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mandiri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menjalankan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tugasnya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memiliki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dua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kewenangan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yaitu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kewenangan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melakukan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asuhan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kebidanan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sesuai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keilmuan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dimilikinya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kewenangan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melakukan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lainnya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apabila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mendapatkan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pelimpahan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wewenang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dari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dokter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selaku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tenaga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medis</a:t>
            </a:r>
            <a:r>
              <a:rPr lang="en-US" sz="2400" dirty="0" smtClean="0"/>
              <a:t>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59632" y="1628800"/>
            <a:ext cx="7488832" cy="39964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algn="just"/>
            <a:r>
              <a:rPr lang="en-US" sz="2800" dirty="0" err="1" smtClean="0">
                <a:latin typeface="Arial Narrow" pitchFamily="34" charset="0"/>
              </a:rPr>
              <a:t>hal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tertuang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Pasal</a:t>
            </a:r>
            <a:r>
              <a:rPr lang="en-US" sz="2800" dirty="0" smtClean="0">
                <a:latin typeface="Arial Narrow" pitchFamily="34" charset="0"/>
              </a:rPr>
              <a:t> 22 </a:t>
            </a:r>
            <a:r>
              <a:rPr lang="en-US" sz="2800" dirty="0" err="1" smtClean="0">
                <a:latin typeface="Arial Narrow" pitchFamily="34" charset="0"/>
              </a:rPr>
              <a:t>Peraturan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Menteri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Republik</a:t>
            </a:r>
            <a:r>
              <a:rPr lang="en-US" sz="2800" dirty="0" smtClean="0">
                <a:latin typeface="Arial Narrow" pitchFamily="34" charset="0"/>
              </a:rPr>
              <a:t> Indonesia </a:t>
            </a:r>
            <a:r>
              <a:rPr lang="en-US" sz="2800" dirty="0" err="1" smtClean="0">
                <a:latin typeface="Arial Narrow" pitchFamily="34" charset="0"/>
              </a:rPr>
              <a:t>Nomor</a:t>
            </a:r>
            <a:r>
              <a:rPr lang="en-US" sz="2800" dirty="0" smtClean="0">
                <a:latin typeface="Arial Narrow" pitchFamily="34" charset="0"/>
              </a:rPr>
              <a:t> 28 </a:t>
            </a:r>
            <a:r>
              <a:rPr lang="en-US" sz="2800" dirty="0" err="1" smtClean="0">
                <a:latin typeface="Arial Narrow" pitchFamily="34" charset="0"/>
              </a:rPr>
              <a:t>Tahun</a:t>
            </a:r>
            <a:r>
              <a:rPr lang="en-US" sz="2800" dirty="0" smtClean="0">
                <a:latin typeface="Arial Narrow" pitchFamily="34" charset="0"/>
              </a:rPr>
              <a:t> 2017 </a:t>
            </a:r>
            <a:r>
              <a:rPr lang="en-US" sz="2800" dirty="0" err="1" smtClean="0">
                <a:latin typeface="Arial Narrow" pitchFamily="34" charset="0"/>
              </a:rPr>
              <a:t>Tentang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Izin</a:t>
            </a:r>
            <a:r>
              <a:rPr lang="en-US" sz="2800" dirty="0" smtClean="0">
                <a:latin typeface="Arial Narrow" pitchFamily="34" charset="0"/>
              </a:rPr>
              <a:t> Dan </a:t>
            </a:r>
            <a:r>
              <a:rPr lang="en-US" sz="2800" dirty="0" err="1" smtClean="0">
                <a:latin typeface="Arial Narrow" pitchFamily="34" charset="0"/>
              </a:rPr>
              <a:t>Penyelenggaraan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Praktik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Bidan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Bidan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kewenangan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memberikan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berdasarkan</a:t>
            </a:r>
            <a:r>
              <a:rPr lang="en-US" sz="2800" dirty="0" smtClean="0">
                <a:latin typeface="Arial Narrow" pitchFamily="34" charset="0"/>
              </a:rPr>
              <a:t>: a) </a:t>
            </a:r>
            <a:r>
              <a:rPr lang="en-US" sz="2800" dirty="0" err="1" smtClean="0">
                <a:latin typeface="Arial Narrow" pitchFamily="34" charset="0"/>
              </a:rPr>
              <a:t>penugasan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pemerintah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sesuai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kebutuhan</a:t>
            </a:r>
            <a:r>
              <a:rPr lang="en-US" sz="2800" dirty="0" smtClean="0">
                <a:latin typeface="Arial Narrow" pitchFamily="34" charset="0"/>
              </a:rPr>
              <a:t>;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b) </a:t>
            </a:r>
            <a:r>
              <a:rPr lang="en-US" sz="2800" dirty="0" err="1" smtClean="0">
                <a:latin typeface="Arial Narrow" pitchFamily="34" charset="0"/>
              </a:rPr>
              <a:t>pelimpahan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wewenang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melakukan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tindakan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secara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mandat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dokter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algn="ctr"/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23528" y="188640"/>
            <a:ext cx="1872208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031445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" y="-101525"/>
            <a:ext cx="9144000" cy="6957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2811" y="1484784"/>
            <a:ext cx="52565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1"/>
                </a:solidFill>
                <a:latin typeface="Arial Narrow" pitchFamily="34" charset="0"/>
              </a:rPr>
              <a:t>TERIMA KASIH</a:t>
            </a:r>
            <a:endParaRPr lang="en-US" sz="9600" dirty="0">
              <a:solidFill>
                <a:schemeClr val="accent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113563" y="541834"/>
            <a:ext cx="2730245" cy="12309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 Narrow" pitchFamily="34" charset="0"/>
              </a:rPr>
              <a:t>Definisi</a:t>
            </a:r>
            <a:r>
              <a:rPr lang="en-US" sz="3200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sz="3200" dirty="0" smtClean="0">
                <a:latin typeface="Arial Narrow" pitchFamily="34" charset="0"/>
              </a:rPr>
              <a:t>Home Care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716" y="1941725"/>
            <a:ext cx="5472608" cy="35420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Arial Narrow" pitchFamily="34" charset="0"/>
              </a:rPr>
              <a:t>Home care </a:t>
            </a:r>
            <a:r>
              <a:rPr lang="en-US" sz="3600" dirty="0" err="1" smtClean="0">
                <a:latin typeface="Arial Narrow" pitchFamily="34" charset="0"/>
              </a:rPr>
              <a:t>adalah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layanan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kunjungan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kesehatan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ke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rumah</a:t>
            </a:r>
            <a:r>
              <a:rPr lang="en-US" sz="3600" dirty="0" smtClean="0">
                <a:latin typeface="Arial Narrow" pitchFamily="34" charset="0"/>
              </a:rPr>
              <a:t> yang </a:t>
            </a:r>
            <a:r>
              <a:rPr lang="en-US" sz="3600" dirty="0" err="1" smtClean="0">
                <a:latin typeface="Arial Narrow" pitchFamily="34" charset="0"/>
              </a:rPr>
              <a:t>dilakukan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oleh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tenaga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ahli</a:t>
            </a:r>
            <a:r>
              <a:rPr lang="en-US" sz="3600" dirty="0" smtClean="0">
                <a:latin typeface="Arial Narrow" pitchFamily="34" charset="0"/>
              </a:rPr>
              <a:t> yang </a:t>
            </a:r>
            <a:r>
              <a:rPr lang="en-US" sz="3600" dirty="0" err="1" smtClean="0">
                <a:latin typeface="Arial Narrow" pitchFamily="34" charset="0"/>
              </a:rPr>
              <a:t>telah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memenuhi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standar</a:t>
            </a:r>
            <a:r>
              <a:rPr lang="en-US" sz="3600" dirty="0" smtClean="0">
                <a:latin typeface="Arial Narrow" pitchFamily="34" charset="0"/>
              </a:rPr>
              <a:t>.</a:t>
            </a: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363428"/>
            <a:ext cx="3312368" cy="13681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 Narrow" pitchFamily="34" charset="0"/>
              </a:rPr>
              <a:t>Unsur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Utama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Dalam</a:t>
            </a:r>
            <a:r>
              <a:rPr lang="en-US" sz="3200" dirty="0" smtClean="0">
                <a:latin typeface="Arial Narrow" pitchFamily="34" charset="0"/>
              </a:rPr>
              <a:t> Home Care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87824" y="1775367"/>
            <a:ext cx="4536504" cy="40324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Arial Narrow" pitchFamily="34" charset="0"/>
              </a:rPr>
              <a:t>Pengelola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pelayanan</a:t>
            </a:r>
            <a:endParaRPr lang="en-US" sz="4400" dirty="0" smtClean="0">
              <a:latin typeface="Arial Narrow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Arial Narrow" pitchFamily="34" charset="0"/>
              </a:rPr>
              <a:t>Pelaksanaan</a:t>
            </a:r>
            <a:r>
              <a:rPr lang="en-US" sz="4400" dirty="0" smtClean="0">
                <a:latin typeface="Arial Narrow" pitchFamily="34" charset="0"/>
              </a:rPr>
              <a:t> </a:t>
            </a:r>
            <a:r>
              <a:rPr lang="en-US" sz="4400" dirty="0" err="1" smtClean="0">
                <a:latin typeface="Arial Narrow" pitchFamily="34" charset="0"/>
              </a:rPr>
              <a:t>pelayanan</a:t>
            </a:r>
            <a:endParaRPr lang="en-US" sz="4400" dirty="0" smtClean="0">
              <a:latin typeface="Arial Narrow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 err="1" smtClean="0">
                <a:latin typeface="Arial Narrow" pitchFamily="34" charset="0"/>
              </a:rPr>
              <a:t>Klien</a:t>
            </a:r>
            <a:endParaRPr lang="en-US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4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83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508104" y="-17379"/>
            <a:ext cx="3096344" cy="14401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 Narrow" pitchFamily="34" charset="0"/>
              </a:rPr>
              <a:t>Pelayanan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kebidanan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dalam</a:t>
            </a:r>
            <a:r>
              <a:rPr lang="en-US" sz="3200" dirty="0" smtClean="0">
                <a:latin typeface="Arial Narrow" pitchFamily="34" charset="0"/>
              </a:rPr>
              <a:t> Home Care 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9263" y="1124744"/>
            <a:ext cx="3932697" cy="56130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Seiring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meningkatnya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angka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kelahiran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bayi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setiap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tahunnya</a:t>
            </a:r>
            <a:r>
              <a:rPr lang="en-US" sz="2400" dirty="0" smtClean="0">
                <a:latin typeface="Arial Narrow" pitchFamily="34" charset="0"/>
              </a:rPr>
              <a:t> di Indonesia </a:t>
            </a:r>
            <a:r>
              <a:rPr lang="en-US" sz="2400" dirty="0" err="1" smtClean="0">
                <a:latin typeface="Arial Narrow" pitchFamily="34" charset="0"/>
              </a:rPr>
              <a:t>membuat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semakin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banyak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dibutuhkan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masyarakat</a:t>
            </a:r>
            <a:r>
              <a:rPr lang="en-US" sz="2400" dirty="0" smtClean="0">
                <a:latin typeface="Arial Narrow" pitchFamily="34" charset="0"/>
              </a:rPr>
              <a:t>. </a:t>
            </a:r>
            <a:r>
              <a:rPr lang="en-US" sz="2400" dirty="0" err="1" smtClean="0">
                <a:latin typeface="Arial Narrow" pitchFamily="34" charset="0"/>
              </a:rPr>
              <a:t>Tidak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mengurus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persalinan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saja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juga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berperan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memberikan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ANC, KB </a:t>
            </a:r>
            <a:r>
              <a:rPr lang="en-US" sz="2400" dirty="0" err="1" smtClean="0">
                <a:latin typeface="Arial Narrow" pitchFamily="34" charset="0"/>
              </a:rPr>
              <a:t>serta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imunisasi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bagi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bayi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balita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serta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lainnya</a:t>
            </a:r>
            <a:r>
              <a:rPr lang="en-US" sz="2400" dirty="0" smtClean="0">
                <a:latin typeface="Arial Narrow" pitchFamily="34" charset="0"/>
              </a:rPr>
              <a:t>. 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24400" y="2057261"/>
            <a:ext cx="3664024" cy="4680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sz="2400" dirty="0" err="1" smtClean="0">
                <a:latin typeface="Arial Narrow" pitchFamily="34" charset="0"/>
              </a:rPr>
              <a:t>Layanan</a:t>
            </a:r>
            <a:r>
              <a:rPr lang="en-US" sz="2400" dirty="0" smtClean="0">
                <a:latin typeface="Arial Narrow" pitchFamily="34" charset="0"/>
              </a:rPr>
              <a:t> home care    yang </a:t>
            </a:r>
            <a:r>
              <a:rPr lang="en-US" sz="2400" dirty="0" err="1" smtClean="0">
                <a:latin typeface="Arial Narrow" pitchFamily="34" charset="0"/>
              </a:rPr>
              <a:t>saat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banyak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dilakukan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bidan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diantaranya</a:t>
            </a:r>
            <a:r>
              <a:rPr lang="en-US" sz="2400" dirty="0" smtClean="0">
                <a:latin typeface="Arial Narrow" pitchFamily="34" charset="0"/>
              </a:rPr>
              <a:t> : baby massage, newborn care (</a:t>
            </a:r>
            <a:r>
              <a:rPr lang="en-US" sz="2400" dirty="0" err="1" smtClean="0">
                <a:latin typeface="Arial Narrow" pitchFamily="34" charset="0"/>
              </a:rPr>
              <a:t>memandikan</a:t>
            </a:r>
            <a:r>
              <a:rPr lang="en-US" sz="2400" dirty="0" smtClean="0">
                <a:latin typeface="Arial Narrow" pitchFamily="34" charset="0"/>
              </a:rPr>
              <a:t> BBL), prenatal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post natal massage, private prenatal </a:t>
            </a:r>
            <a:r>
              <a:rPr lang="en-US" sz="2400" dirty="0" err="1" smtClean="0">
                <a:latin typeface="Arial Narrow" pitchFamily="34" charset="0"/>
              </a:rPr>
              <a:t>yoga,kelas</a:t>
            </a:r>
            <a:r>
              <a:rPr lang="en-US" sz="2400" dirty="0" smtClean="0">
                <a:latin typeface="Arial Narrow" pitchFamily="34" charset="0"/>
              </a:rPr>
              <a:t> childbirth education </a:t>
            </a:r>
            <a:r>
              <a:rPr lang="en-US" sz="2400" dirty="0" err="1" smtClean="0">
                <a:latin typeface="Arial Narrow" pitchFamily="34" charset="0"/>
              </a:rPr>
              <a:t>bahkan</a:t>
            </a:r>
            <a:r>
              <a:rPr lang="en-US" sz="2400" dirty="0" smtClean="0">
                <a:latin typeface="Arial Narrow" pitchFamily="34" charset="0"/>
              </a:rPr>
              <a:t> ANC, </a:t>
            </a:r>
            <a:r>
              <a:rPr lang="en-US" sz="2400" dirty="0" err="1" smtClean="0">
                <a:latin typeface="Arial Narrow" pitchFamily="34" charset="0"/>
              </a:rPr>
              <a:t>Imunisasi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dll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774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15816" y="1412776"/>
            <a:ext cx="4896544" cy="48683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home care </a:t>
            </a:r>
            <a:r>
              <a:rPr lang="en-US" sz="2800" dirty="0" err="1" smtClean="0">
                <a:latin typeface="Arial Narrow" pitchFamily="34" charset="0"/>
              </a:rPr>
              <a:t>hendaknya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diberikan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sesuai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kewenangan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standar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kebidanan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setiap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diberikan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pencatatan,pendokumentasian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pelaporannya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sehingga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asuhan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bisa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dilakukan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secara</a:t>
            </a:r>
            <a:r>
              <a:rPr lang="en-US" sz="2800" dirty="0" smtClean="0">
                <a:latin typeface="Arial Narrow" pitchFamily="34" charset="0"/>
              </a:rPr>
              <a:t> continue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1480" y="721659"/>
            <a:ext cx="2016224" cy="138223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NEXT</a:t>
            </a:r>
            <a:endParaRPr lang="en-US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5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79512" y="163458"/>
            <a:ext cx="2813026" cy="110530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 Narrow" pitchFamily="34" charset="0"/>
              </a:rPr>
              <a:t>Tujuan</a:t>
            </a:r>
            <a:r>
              <a:rPr lang="en-US" sz="3600" dirty="0" smtClean="0">
                <a:latin typeface="Arial Narrow" pitchFamily="34" charset="0"/>
              </a:rPr>
              <a:t> Home care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5098" y="1592796"/>
            <a:ext cx="3872846" cy="46445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algn="ctr"/>
            <a:endParaRPr lang="en-US" sz="2400" dirty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algn="ctr"/>
            <a:endParaRPr lang="en-US" sz="2400" dirty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Peningkatan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jangkauan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endParaRPr lang="en-US" sz="2800" dirty="0" smtClean="0">
              <a:latin typeface="Arial Narrow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Peningkatan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kualitas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>
                <a:latin typeface="Arial Narrow" pitchFamily="34" charset="0"/>
              </a:rPr>
              <a:t>Penggerakan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pemberdayaan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individu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keluarga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kelompok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 algn="ctr"/>
            <a:endParaRPr lang="en-US" sz="2400" dirty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algn="ctr"/>
            <a:endParaRPr lang="en-US" sz="2400" dirty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algn="ctr"/>
            <a:endParaRPr lang="en-US" sz="2400" dirty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  <a:p>
            <a:pPr algn="ctr"/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83968" y="1052736"/>
            <a:ext cx="4032448" cy="56166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2800" dirty="0" err="1" smtClean="0">
                <a:latin typeface="Arial Narrow" pitchFamily="34" charset="0"/>
              </a:rPr>
              <a:t>Peningkatan</a:t>
            </a:r>
            <a:r>
              <a:rPr lang="en-US" sz="2800" dirty="0" smtClean="0">
                <a:latin typeface="Arial Narrow" pitchFamily="34" charset="0"/>
              </a:rPr>
              <a:t> support system yang adequate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efektif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2800" dirty="0" err="1" smtClean="0">
                <a:latin typeface="Arial Narrow" pitchFamily="34" charset="0"/>
              </a:rPr>
              <a:t>Sebagai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bagian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monitoring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memantau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klien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2800" dirty="0" err="1" smtClean="0">
                <a:latin typeface="Arial Narrow" pitchFamily="34" charset="0"/>
              </a:rPr>
              <a:t>Sebagai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bagian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strategi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pemasaran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pengembangan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jasa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endParaRPr lang="en-US" sz="2800" dirty="0" smtClean="0">
              <a:latin typeface="Arial Narrow" pitchFamily="34" charset="0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93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16632"/>
            <a:ext cx="3384376" cy="10081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 Narrow" pitchFamily="34" charset="0"/>
              </a:rPr>
              <a:t>Dasar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Hukum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Home Care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340768"/>
            <a:ext cx="3949588" cy="49685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Arial Narrow" pitchFamily="34" charset="0"/>
              </a:rPr>
              <a:t>Peraturan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Menteri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Nomor</a:t>
            </a:r>
            <a:r>
              <a:rPr lang="en-US" sz="2400" dirty="0" smtClean="0">
                <a:latin typeface="Arial Narrow" pitchFamily="34" charset="0"/>
              </a:rPr>
              <a:t> 29 </a:t>
            </a:r>
            <a:r>
              <a:rPr lang="en-US" sz="2400" dirty="0" err="1" smtClean="0">
                <a:latin typeface="Arial Narrow" pitchFamily="34" charset="0"/>
              </a:rPr>
              <a:t>tahun</a:t>
            </a:r>
            <a:r>
              <a:rPr lang="en-US" sz="2400" dirty="0" smtClean="0">
                <a:latin typeface="Arial Narrow" pitchFamily="34" charset="0"/>
              </a:rPr>
              <a:t> 2014 </a:t>
            </a:r>
            <a:r>
              <a:rPr lang="en-US" sz="2400" dirty="0" err="1" smtClean="0">
                <a:latin typeface="Arial Narrow" pitchFamily="34" charset="0"/>
              </a:rPr>
              <a:t>tentang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Klinik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pasal</a:t>
            </a:r>
            <a:r>
              <a:rPr lang="en-US" sz="2400" dirty="0" smtClean="0">
                <a:latin typeface="Arial Narrow" pitchFamily="34" charset="0"/>
              </a:rPr>
              <a:t> 32 </a:t>
            </a:r>
            <a:r>
              <a:rPr lang="en-US" sz="2400" dirty="0" err="1" smtClean="0">
                <a:latin typeface="Arial Narrow" pitchFamily="34" charset="0"/>
              </a:rPr>
              <a:t>ayat</a:t>
            </a:r>
            <a:r>
              <a:rPr lang="en-US" sz="2400" dirty="0" smtClean="0">
                <a:latin typeface="Arial Narrow" pitchFamily="34" charset="0"/>
              </a:rPr>
              <a:t> (2) yang </a:t>
            </a:r>
            <a:r>
              <a:rPr lang="en-US" sz="2400" dirty="0" err="1" smtClean="0">
                <a:latin typeface="Arial Narrow" pitchFamily="34" charset="0"/>
              </a:rPr>
              <a:t>berbunyi</a:t>
            </a:r>
            <a:r>
              <a:rPr lang="en-US" sz="2400" dirty="0" smtClean="0">
                <a:latin typeface="Arial Narrow" pitchFamily="34" charset="0"/>
              </a:rPr>
              <a:t> “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kesehatan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bersifat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promotif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preventif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kuratif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rehabilitat</a:t>
            </a:r>
            <a:r>
              <a:rPr lang="en-US" sz="2400" dirty="0" smtClean="0">
                <a:latin typeface="Arial Narrow" pitchFamily="34" charset="0"/>
              </a:rPr>
              <a:t> if </a:t>
            </a:r>
            <a:r>
              <a:rPr lang="en-US" sz="2400" dirty="0" err="1" smtClean="0">
                <a:latin typeface="Arial Narrow" pitchFamily="34" charset="0"/>
              </a:rPr>
              <a:t>sebagaimana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dimaksud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ayat</a:t>
            </a:r>
            <a:r>
              <a:rPr lang="en-US" sz="2400" dirty="0" smtClean="0">
                <a:latin typeface="Arial Narrow" pitchFamily="34" charset="0"/>
              </a:rPr>
              <a:t> (1) </a:t>
            </a:r>
            <a:r>
              <a:rPr lang="en-US" sz="2400" dirty="0" err="1" smtClean="0">
                <a:latin typeface="Arial Narrow" pitchFamily="34" charset="0"/>
              </a:rPr>
              <a:t>dilaksanakan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bentuk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rawat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jalan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rawat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inap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pelayanan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satu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hari</a:t>
            </a:r>
            <a:r>
              <a:rPr lang="en-US" sz="2400" dirty="0" smtClean="0">
                <a:latin typeface="Arial Narrow" pitchFamily="34" charset="0"/>
              </a:rPr>
              <a:t> (one day care)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/</a:t>
            </a:r>
            <a:r>
              <a:rPr lang="en-US" sz="2400" dirty="0" err="1" smtClean="0">
                <a:latin typeface="Arial Narrow" pitchFamily="34" charset="0"/>
              </a:rPr>
              <a:t>atau</a:t>
            </a:r>
            <a:r>
              <a:rPr lang="en-US" sz="2400" dirty="0" smtClean="0">
                <a:latin typeface="Arial Narrow" pitchFamily="34" charset="0"/>
              </a:rPr>
              <a:t> home care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27984" y="620688"/>
            <a:ext cx="4536504" cy="6237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ayat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(4)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home care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diperjelas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“Home care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sebagaimana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ayat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(2)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berkesinambungan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komprehensif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tinggal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memulihkan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memaksimalkan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kemandirian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meminimalkan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.“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6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43897" y="809328"/>
            <a:ext cx="3419991" cy="52565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Arial Narrow" pitchFamily="34" charset="0"/>
              </a:rPr>
              <a:t>Dikarenakan</a:t>
            </a:r>
            <a:r>
              <a:rPr lang="en-US" sz="2800" dirty="0" smtClean="0">
                <a:latin typeface="Arial Narrow" pitchFamily="34" charset="0"/>
              </a:rPr>
              <a:t> home care </a:t>
            </a:r>
            <a:r>
              <a:rPr lang="en-US" sz="2800" dirty="0" err="1" smtClean="0">
                <a:latin typeface="Arial Narrow" pitchFamily="34" charset="0"/>
              </a:rPr>
              <a:t>merupakan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bersifat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promotif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preventif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kuratif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rehabilitatif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maka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hanya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dilakukan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oleh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pemberi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layanan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memiliki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kompetensi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kewenangan</a:t>
            </a:r>
            <a:r>
              <a:rPr lang="en-US" sz="2800" dirty="0" smtClean="0">
                <a:latin typeface="Arial Narrow" pitchFamily="34" charset="0"/>
              </a:rPr>
              <a:t>.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39952" y="354968"/>
            <a:ext cx="4824536" cy="61703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just"/>
            <a:r>
              <a:rPr lang="en-US" sz="2800" dirty="0" err="1" smtClean="0">
                <a:latin typeface="Arial Narrow" pitchFamily="34" charset="0"/>
              </a:rPr>
              <a:t>Jika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dalam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pelayanan</a:t>
            </a:r>
            <a:r>
              <a:rPr lang="en-US" sz="2800" dirty="0" smtClean="0">
                <a:latin typeface="Arial Narrow" pitchFamily="34" charset="0"/>
              </a:rPr>
              <a:t> home care </a:t>
            </a:r>
            <a:r>
              <a:rPr lang="en-US" sz="2800" dirty="0" err="1" smtClean="0">
                <a:latin typeface="Arial Narrow" pitchFamily="34" charset="0"/>
              </a:rPr>
              <a:t>melibatkan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dokter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dokter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gigi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tentuakan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terikat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Undang‐Undang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Nomor</a:t>
            </a:r>
            <a:r>
              <a:rPr lang="en-US" sz="2800" dirty="0" smtClean="0">
                <a:latin typeface="Arial Narrow" pitchFamily="34" charset="0"/>
              </a:rPr>
              <a:t> 29 </a:t>
            </a:r>
            <a:r>
              <a:rPr lang="en-US" sz="2800" dirty="0" err="1" smtClean="0">
                <a:latin typeface="Arial Narrow" pitchFamily="34" charset="0"/>
              </a:rPr>
              <a:t>tahun</a:t>
            </a:r>
            <a:r>
              <a:rPr lang="en-US" sz="2800" dirty="0" smtClean="0">
                <a:latin typeface="Arial Narrow" pitchFamily="34" charset="0"/>
              </a:rPr>
              <a:t> 2004 </a:t>
            </a:r>
            <a:r>
              <a:rPr lang="en-US" sz="2800" dirty="0" err="1" smtClean="0">
                <a:latin typeface="Arial Narrow" pitchFamily="34" charset="0"/>
              </a:rPr>
              <a:t>tentang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Praktik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Kedokteran</a:t>
            </a:r>
            <a:r>
              <a:rPr lang="en-US" sz="2800" dirty="0" smtClean="0">
                <a:latin typeface="Arial Narrow" pitchFamily="34" charset="0"/>
              </a:rPr>
              <a:t>. </a:t>
            </a:r>
            <a:r>
              <a:rPr lang="en-US" sz="2800" dirty="0" err="1" smtClean="0">
                <a:latin typeface="Arial Narrow" pitchFamily="34" charset="0"/>
              </a:rPr>
              <a:t>Jika</a:t>
            </a:r>
            <a:r>
              <a:rPr lang="en-US" sz="2800" dirty="0" smtClean="0">
                <a:latin typeface="Arial Narrow" pitchFamily="34" charset="0"/>
              </a:rPr>
              <a:t> home care </a:t>
            </a:r>
            <a:r>
              <a:rPr lang="en-US" sz="2800" dirty="0" err="1" smtClean="0">
                <a:latin typeface="Arial Narrow" pitchFamily="34" charset="0"/>
              </a:rPr>
              <a:t>melibatkan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tenaga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keperawatan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terikat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Undang‐Undang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Nomor</a:t>
            </a:r>
            <a:r>
              <a:rPr lang="en-US" sz="2800" dirty="0" smtClean="0">
                <a:latin typeface="Arial Narrow" pitchFamily="34" charset="0"/>
              </a:rPr>
              <a:t> 36 </a:t>
            </a:r>
            <a:r>
              <a:rPr lang="en-US" sz="2800" dirty="0" err="1" smtClean="0">
                <a:latin typeface="Arial Narrow" pitchFamily="34" charset="0"/>
              </a:rPr>
              <a:t>tahun</a:t>
            </a:r>
            <a:r>
              <a:rPr lang="en-US" sz="2800" dirty="0" smtClean="0">
                <a:latin typeface="Arial Narrow" pitchFamily="34" charset="0"/>
              </a:rPr>
              <a:t> 2014 </a:t>
            </a:r>
            <a:r>
              <a:rPr lang="en-US" sz="2800" dirty="0" err="1" smtClean="0">
                <a:latin typeface="Arial Narrow" pitchFamily="34" charset="0"/>
              </a:rPr>
              <a:t>tentang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Tenaga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Kesehatan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Undang‐Undang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Nomor</a:t>
            </a:r>
            <a:r>
              <a:rPr lang="en-US" sz="2800" dirty="0" smtClean="0">
                <a:latin typeface="Arial Narrow" pitchFamily="34" charset="0"/>
              </a:rPr>
              <a:t> 38 </a:t>
            </a:r>
            <a:r>
              <a:rPr lang="en-US" sz="2800" dirty="0" err="1" smtClean="0">
                <a:latin typeface="Arial Narrow" pitchFamily="34" charset="0"/>
              </a:rPr>
              <a:t>tahun</a:t>
            </a:r>
            <a:r>
              <a:rPr lang="en-US" sz="2800" dirty="0" smtClean="0">
                <a:latin typeface="Arial Narrow" pitchFamily="34" charset="0"/>
              </a:rPr>
              <a:t> 2014 </a:t>
            </a:r>
            <a:r>
              <a:rPr lang="en-US" sz="2800" dirty="0" err="1" smtClean="0">
                <a:latin typeface="Arial Narrow" pitchFamily="34" charset="0"/>
              </a:rPr>
              <a:t>tentang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Keperawatan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43897" y="-99392"/>
            <a:ext cx="1800200" cy="90872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NEXT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12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563888" y="1052736"/>
            <a:ext cx="4896544" cy="540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Arial Narrow" pitchFamily="34" charset="0"/>
              </a:rPr>
              <a:t>Paradigma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kebidanan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merupakan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suatu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cara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pandang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bidan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dalam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memberikan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pelayanan</a:t>
            </a:r>
            <a:r>
              <a:rPr lang="en-US" sz="3200" dirty="0" smtClean="0">
                <a:latin typeface="Arial Narrow" pitchFamily="34" charset="0"/>
              </a:rPr>
              <a:t> agar </a:t>
            </a:r>
            <a:r>
              <a:rPr lang="en-US" sz="3200" dirty="0" err="1" smtClean="0">
                <a:latin typeface="Arial Narrow" pitchFamily="34" charset="0"/>
              </a:rPr>
              <a:t>bidan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mempunyai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pandangan</a:t>
            </a:r>
            <a:r>
              <a:rPr lang="en-US" sz="3200" dirty="0" smtClean="0">
                <a:latin typeface="Arial Narrow" pitchFamily="34" charset="0"/>
              </a:rPr>
              <a:t> yang </a:t>
            </a:r>
            <a:r>
              <a:rPr lang="en-US" sz="3200" dirty="0" err="1" smtClean="0">
                <a:latin typeface="Arial Narrow" pitchFamily="34" charset="0"/>
              </a:rPr>
              <a:t>sama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terhadap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individu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lingkungan</a:t>
            </a:r>
            <a:r>
              <a:rPr lang="en-US" sz="3200" dirty="0" smtClean="0">
                <a:latin typeface="Arial Narrow" pitchFamily="34" charset="0"/>
              </a:rPr>
              <a:t> yang </a:t>
            </a:r>
            <a:r>
              <a:rPr lang="en-US" sz="3200" dirty="0" err="1" smtClean="0">
                <a:latin typeface="Arial Narrow" pitchFamily="34" charset="0"/>
              </a:rPr>
              <a:t>akan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dihadapinya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dalam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pelayanan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kesehatan</a:t>
            </a:r>
            <a:r>
              <a:rPr lang="en-US" sz="3200" dirty="0" smtClean="0">
                <a:latin typeface="Arial Narrow" pitchFamily="34" charset="0"/>
              </a:rPr>
              <a:t>.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206642"/>
            <a:ext cx="2448272" cy="16921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 Narrow" pitchFamily="34" charset="0"/>
              </a:rPr>
              <a:t>Paradigma</a:t>
            </a:r>
            <a:r>
              <a:rPr lang="en-US" sz="3200" dirty="0" smtClean="0">
                <a:latin typeface="Arial Narrow" pitchFamily="34" charset="0"/>
              </a:rPr>
              <a:t> </a:t>
            </a:r>
            <a:r>
              <a:rPr lang="en-US" sz="3200" dirty="0" err="1" smtClean="0">
                <a:latin typeface="Arial Narrow" pitchFamily="34" charset="0"/>
              </a:rPr>
              <a:t>kebidanan</a:t>
            </a:r>
            <a:endParaRPr lang="en-US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742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HP</cp:lastModifiedBy>
  <cp:revision>25</cp:revision>
  <dcterms:created xsi:type="dcterms:W3CDTF">2022-04-16T10:57:48Z</dcterms:created>
  <dcterms:modified xsi:type="dcterms:W3CDTF">2022-12-28T04:10:54Z</dcterms:modified>
</cp:coreProperties>
</file>