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1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85" autoAdjust="0"/>
    <p:restoredTop sz="94660"/>
  </p:normalViewPr>
  <p:slideViewPr>
    <p:cSldViewPr snapToGrid="0">
      <p:cViewPr>
        <p:scale>
          <a:sx n="50" d="100"/>
          <a:sy n="50" d="100"/>
        </p:scale>
        <p:origin x="1542" y="4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542076-14F0-4EB3-99B0-318C10BCFD01}" type="datetimeFigureOut">
              <a:rPr lang="en-ID" smtClean="0"/>
              <a:t>27/03/2022</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013AA5-FC6E-442A-BCC0-28BDA8F03826}" type="slidenum">
              <a:rPr lang="en-ID" smtClean="0"/>
              <a:t>‹#›</a:t>
            </a:fld>
            <a:endParaRPr lang="en-ID"/>
          </a:p>
        </p:txBody>
      </p:sp>
    </p:spTree>
    <p:extLst>
      <p:ext uri="{BB962C8B-B14F-4D97-AF65-F5344CB8AC3E}">
        <p14:creationId xmlns:p14="http://schemas.microsoft.com/office/powerpoint/2010/main" val="1637857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3/27/2022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3/27/2022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3/27/2022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ajaib.co.id/objek-pajak-pph-menggilas-premi-asuransi-kesehata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F73D1-CBCF-4147-991B-35762C1B250C}"/>
              </a:ext>
            </a:extLst>
          </p:cNvPr>
          <p:cNvSpPr>
            <a:spLocks noGrp="1"/>
          </p:cNvSpPr>
          <p:nvPr>
            <p:ph type="ctrTitle"/>
          </p:nvPr>
        </p:nvSpPr>
        <p:spPr>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id-ID" sz="2400" dirty="0">
                <a:latin typeface="Arial Black" panose="020B0A04020102020204" pitchFamily="34" charset="0"/>
              </a:rPr>
              <a:t>PENGANTAR PEMBIAYAAN KESEHATAN</a:t>
            </a:r>
            <a:br>
              <a:rPr lang="id-ID" sz="2400" dirty="0">
                <a:latin typeface="Arial Black" panose="020B0A04020102020204" pitchFamily="34" charset="0"/>
              </a:rPr>
            </a:br>
            <a:endParaRPr lang="en-ID" sz="2400" dirty="0">
              <a:latin typeface="Arial Black" panose="020B0A04020102020204" pitchFamily="34" charset="0"/>
            </a:endParaRPr>
          </a:p>
        </p:txBody>
      </p:sp>
      <p:sp>
        <p:nvSpPr>
          <p:cNvPr id="3" name="Subtitle 2">
            <a:extLst>
              <a:ext uri="{FF2B5EF4-FFF2-40B4-BE49-F238E27FC236}">
                <a16:creationId xmlns:a16="http://schemas.microsoft.com/office/drawing/2014/main" id="{34AF22AD-45D7-4F9B-A537-B203B0BB6C29}"/>
              </a:ext>
            </a:extLst>
          </p:cNvPr>
          <p:cNvSpPr>
            <a:spLocks noGrp="1"/>
          </p:cNvSpPr>
          <p:nvPr>
            <p:ph type="subTitle" idx="1"/>
          </p:nvPr>
        </p:nvSpPr>
        <p:spPr>
          <a:xfrm>
            <a:off x="5112913" y="3657597"/>
            <a:ext cx="4395154" cy="750630"/>
          </a:xfrm>
        </p:spPr>
        <p:txBody>
          <a:bodyPr>
            <a:normAutofit fontScale="92500" lnSpcReduction="20000"/>
          </a:bodyPr>
          <a:lstStyle/>
          <a:p>
            <a:endParaRPr lang="id-ID" dirty="0"/>
          </a:p>
          <a:p>
            <a:pPr algn="r"/>
            <a:r>
              <a:rPr lang="id-ID" sz="1800" b="1" dirty="0">
                <a:latin typeface="Calisto MT" panose="02040603050505030304" pitchFamily="18" charset="0"/>
              </a:rPr>
              <a:t>FARADILLA BAKRY, SKM, M. Si</a:t>
            </a:r>
          </a:p>
          <a:p>
            <a:pPr algn="r"/>
            <a:endParaRPr lang="id-ID" sz="1800" b="1" dirty="0">
              <a:latin typeface="Calisto MT" panose="02040603050505030304" pitchFamily="18" charset="0"/>
            </a:endParaRPr>
          </a:p>
          <a:p>
            <a:pPr algn="r"/>
            <a:endParaRPr lang="en-ID" sz="1800" b="1" dirty="0">
              <a:latin typeface="Calisto MT" panose="02040603050505030304" pitchFamily="18" charset="0"/>
            </a:endParaRPr>
          </a:p>
        </p:txBody>
      </p:sp>
    </p:spTree>
    <p:extLst>
      <p:ext uri="{BB962C8B-B14F-4D97-AF65-F5344CB8AC3E}">
        <p14:creationId xmlns:p14="http://schemas.microsoft.com/office/powerpoint/2010/main" val="3917866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068110E-F0F0-419C-AB37-8A730DF7CA1C}"/>
              </a:ext>
            </a:extLst>
          </p:cNvPr>
          <p:cNvSpPr>
            <a:spLocks noGrp="1"/>
          </p:cNvSpPr>
          <p:nvPr>
            <p:ph idx="1"/>
          </p:nvPr>
        </p:nvSpPr>
        <p:spPr>
          <a:xfrm>
            <a:off x="900751" y="668741"/>
            <a:ext cx="10385947" cy="5659488"/>
          </a:xfrm>
        </p:spPr>
        <p:txBody>
          <a:bodyPr>
            <a:normAutofit fontScale="92500" lnSpcReduction="10000"/>
          </a:bodyPr>
          <a:lstStyle/>
          <a:p>
            <a:pPr marL="0" indent="450850" fontAlgn="base">
              <a:lnSpc>
                <a:spcPct val="150000"/>
              </a:lnSpc>
              <a:buNone/>
            </a:pPr>
            <a:r>
              <a:rPr lang="en-ID" sz="1800" dirty="0" err="1">
                <a:latin typeface="Arial Narrow" panose="020B0606020202030204" pitchFamily="34" charset="0"/>
              </a:rPr>
              <a:t>Selanjutnya</a:t>
            </a:r>
            <a:r>
              <a:rPr lang="en-ID" sz="1800" dirty="0">
                <a:latin typeface="Arial Narrow" panose="020B0606020202030204" pitchFamily="34" charset="0"/>
              </a:rPr>
              <a:t> </a:t>
            </a:r>
            <a:r>
              <a:rPr lang="en-ID" sz="1800" dirty="0" err="1">
                <a:latin typeface="Arial Narrow" panose="020B0606020202030204" pitchFamily="34" charset="0"/>
              </a:rPr>
              <a:t>adalah</a:t>
            </a:r>
            <a:r>
              <a:rPr lang="en-ID" sz="1800" dirty="0">
                <a:latin typeface="Arial Narrow" panose="020B0606020202030204" pitchFamily="34" charset="0"/>
              </a:rPr>
              <a:t> </a:t>
            </a:r>
            <a:r>
              <a:rPr lang="en-ID" sz="1800" dirty="0" err="1">
                <a:latin typeface="Arial Narrow" panose="020B0606020202030204" pitchFamily="34" charset="0"/>
              </a:rPr>
              <a:t>tujuan</a:t>
            </a:r>
            <a:r>
              <a:rPr lang="en-ID" sz="1800" dirty="0">
                <a:latin typeface="Arial Narrow" panose="020B0606020202030204" pitchFamily="34" charset="0"/>
              </a:rPr>
              <a:t> </a:t>
            </a:r>
            <a:r>
              <a:rPr lang="en-ID" sz="1800" dirty="0" err="1">
                <a:latin typeface="Arial Narrow" panose="020B0606020202030204" pitchFamily="34" charset="0"/>
              </a:rPr>
              <a:t>asuransi</a:t>
            </a:r>
            <a:r>
              <a:rPr lang="en-ID" sz="1800" dirty="0">
                <a:latin typeface="Arial Narrow" panose="020B0606020202030204" pitchFamily="34" charset="0"/>
              </a:rPr>
              <a:t>. </a:t>
            </a:r>
            <a:r>
              <a:rPr lang="en-ID" sz="1800" dirty="0" err="1">
                <a:latin typeface="Arial Narrow" panose="020B0606020202030204" pitchFamily="34" charset="0"/>
              </a:rPr>
              <a:t>Tujuan</a:t>
            </a:r>
            <a:r>
              <a:rPr lang="en-ID" sz="1800" dirty="0">
                <a:latin typeface="Arial Narrow" panose="020B0606020202030204" pitchFamily="34" charset="0"/>
              </a:rPr>
              <a:t> </a:t>
            </a:r>
            <a:r>
              <a:rPr lang="en-ID" sz="1800" dirty="0" err="1">
                <a:latin typeface="Arial Narrow" panose="020B0606020202030204" pitchFamily="34" charset="0"/>
              </a:rPr>
              <a:t>dari</a:t>
            </a:r>
            <a:r>
              <a:rPr lang="en-ID" sz="1800" dirty="0">
                <a:latin typeface="Arial Narrow" panose="020B0606020202030204" pitchFamily="34" charset="0"/>
              </a:rPr>
              <a:t> </a:t>
            </a:r>
            <a:r>
              <a:rPr lang="en-ID" sz="1800" dirty="0" err="1">
                <a:latin typeface="Arial Narrow" panose="020B0606020202030204" pitchFamily="34" charset="0"/>
              </a:rPr>
              <a:t>asuransi</a:t>
            </a:r>
            <a:r>
              <a:rPr lang="en-ID" sz="1800" dirty="0">
                <a:latin typeface="Arial Narrow" panose="020B0606020202030204" pitchFamily="34" charset="0"/>
              </a:rPr>
              <a:t> </a:t>
            </a:r>
            <a:r>
              <a:rPr lang="en-ID" sz="1800" dirty="0" err="1">
                <a:latin typeface="Arial Narrow" panose="020B0606020202030204" pitchFamily="34" charset="0"/>
              </a:rPr>
              <a:t>adalah</a:t>
            </a:r>
            <a:r>
              <a:rPr lang="en-ID" sz="1800" dirty="0">
                <a:latin typeface="Arial Narrow" panose="020B0606020202030204" pitchFamily="34" charset="0"/>
              </a:rPr>
              <a:t> </a:t>
            </a:r>
            <a:r>
              <a:rPr lang="en-ID" sz="1800" dirty="0" err="1">
                <a:latin typeface="Arial Narrow" panose="020B0606020202030204" pitchFamily="34" charset="0"/>
              </a:rPr>
              <a:t>memberikan</a:t>
            </a:r>
            <a:r>
              <a:rPr lang="en-ID" sz="1800" dirty="0">
                <a:latin typeface="Arial Narrow" panose="020B0606020202030204" pitchFamily="34" charset="0"/>
              </a:rPr>
              <a:t> </a:t>
            </a:r>
            <a:r>
              <a:rPr lang="en-ID" sz="1800" dirty="0" err="1">
                <a:latin typeface="Arial Narrow" panose="020B0606020202030204" pitchFamily="34" charset="0"/>
              </a:rPr>
              <a:t>jaminan</a:t>
            </a:r>
            <a:r>
              <a:rPr lang="en-ID" sz="1800" dirty="0">
                <a:latin typeface="Arial Narrow" panose="020B0606020202030204" pitchFamily="34" charset="0"/>
              </a:rPr>
              <a:t> </a:t>
            </a:r>
            <a:r>
              <a:rPr lang="en-ID" sz="1800" dirty="0" err="1">
                <a:latin typeface="Arial Narrow" panose="020B0606020202030204" pitchFamily="34" charset="0"/>
              </a:rPr>
              <a:t>penggantian</a:t>
            </a:r>
            <a:r>
              <a:rPr lang="en-ID" sz="1800" dirty="0">
                <a:latin typeface="Arial Narrow" panose="020B0606020202030204" pitchFamily="34" charset="0"/>
              </a:rPr>
              <a:t> </a:t>
            </a:r>
            <a:r>
              <a:rPr lang="en-ID" sz="1800" dirty="0" err="1">
                <a:latin typeface="Arial Narrow" panose="020B0606020202030204" pitchFamily="34" charset="0"/>
              </a:rPr>
              <a:t>terhadap</a:t>
            </a:r>
            <a:r>
              <a:rPr lang="en-ID" sz="1800" dirty="0">
                <a:latin typeface="Arial Narrow" panose="020B0606020202030204" pitchFamily="34" charset="0"/>
              </a:rPr>
              <a:t> </a:t>
            </a:r>
            <a:r>
              <a:rPr lang="en-ID" sz="1800" dirty="0" err="1">
                <a:latin typeface="Arial Narrow" panose="020B0606020202030204" pitchFamily="34" charset="0"/>
              </a:rPr>
              <a:t>risiko-risiko</a:t>
            </a:r>
            <a:r>
              <a:rPr lang="en-ID" sz="1800" dirty="0">
                <a:latin typeface="Arial Narrow" panose="020B0606020202030204" pitchFamily="34" charset="0"/>
              </a:rPr>
              <a:t> yang </a:t>
            </a:r>
            <a:r>
              <a:rPr lang="en-ID" sz="1800" dirty="0" err="1">
                <a:latin typeface="Arial Narrow" panose="020B0606020202030204" pitchFamily="34" charset="0"/>
              </a:rPr>
              <a:t>mungkin</a:t>
            </a:r>
            <a:r>
              <a:rPr lang="en-ID" sz="1800" dirty="0">
                <a:latin typeface="Arial Narrow" panose="020B0606020202030204" pitchFamily="34" charset="0"/>
              </a:rPr>
              <a:t> </a:t>
            </a:r>
            <a:r>
              <a:rPr lang="en-ID" sz="1800" dirty="0" err="1">
                <a:latin typeface="Arial Narrow" panose="020B0606020202030204" pitchFamily="34" charset="0"/>
              </a:rPr>
              <a:t>terjadi</a:t>
            </a:r>
            <a:r>
              <a:rPr lang="en-ID" sz="1800" dirty="0">
                <a:latin typeface="Arial Narrow" panose="020B0606020202030204" pitchFamily="34" charset="0"/>
              </a:rPr>
              <a:t> di masa </a:t>
            </a:r>
            <a:r>
              <a:rPr lang="en-ID" sz="1800" dirty="0" err="1">
                <a:latin typeface="Arial Narrow" panose="020B0606020202030204" pitchFamily="34" charset="0"/>
              </a:rPr>
              <a:t>depan</a:t>
            </a:r>
            <a:r>
              <a:rPr lang="en-ID" sz="1800" dirty="0">
                <a:latin typeface="Arial Narrow" panose="020B0606020202030204" pitchFamily="34" charset="0"/>
              </a:rPr>
              <a:t> oleh </a:t>
            </a:r>
            <a:r>
              <a:rPr lang="en-ID" sz="1800" dirty="0" err="1">
                <a:latin typeface="Arial Narrow" panose="020B0606020202030204" pitchFamily="34" charset="0"/>
              </a:rPr>
              <a:t>nasabah</a:t>
            </a:r>
            <a:r>
              <a:rPr lang="en-ID" sz="1800" dirty="0">
                <a:latin typeface="Arial Narrow" panose="020B0606020202030204" pitchFamily="34" charset="0"/>
              </a:rPr>
              <a:t>. </a:t>
            </a:r>
            <a:r>
              <a:rPr lang="en-ID" sz="1800" dirty="0" err="1">
                <a:latin typeface="Arial Narrow" panose="020B0606020202030204" pitchFamily="34" charset="0"/>
              </a:rPr>
              <a:t>Jaminan</a:t>
            </a:r>
            <a:r>
              <a:rPr lang="en-ID" sz="1800" dirty="0">
                <a:latin typeface="Arial Narrow" panose="020B0606020202030204" pitchFamily="34" charset="0"/>
              </a:rPr>
              <a:t> </a:t>
            </a:r>
            <a:r>
              <a:rPr lang="en-ID" sz="1800" dirty="0" err="1">
                <a:latin typeface="Arial Narrow" panose="020B0606020202030204" pitchFamily="34" charset="0"/>
              </a:rPr>
              <a:t>pergantian</a:t>
            </a:r>
            <a:r>
              <a:rPr lang="en-ID" sz="1800" dirty="0">
                <a:latin typeface="Arial Narrow" panose="020B0606020202030204" pitchFamily="34" charset="0"/>
              </a:rPr>
              <a:t> </a:t>
            </a:r>
            <a:r>
              <a:rPr lang="en-ID" sz="1800" dirty="0" err="1">
                <a:latin typeface="Arial Narrow" panose="020B0606020202030204" pitchFamily="34" charset="0"/>
              </a:rPr>
              <a:t>tersebut</a:t>
            </a:r>
            <a:r>
              <a:rPr lang="en-ID" sz="1800" dirty="0">
                <a:latin typeface="Arial Narrow" panose="020B0606020202030204" pitchFamily="34" charset="0"/>
              </a:rPr>
              <a:t> </a:t>
            </a:r>
            <a:r>
              <a:rPr lang="en-ID" sz="1800" dirty="0" err="1">
                <a:latin typeface="Arial Narrow" panose="020B0606020202030204" pitchFamily="34" charset="0"/>
              </a:rPr>
              <a:t>tak</a:t>
            </a:r>
            <a:r>
              <a:rPr lang="en-ID" sz="1800" dirty="0">
                <a:latin typeface="Arial Narrow" panose="020B0606020202030204" pitchFamily="34" charset="0"/>
              </a:rPr>
              <a:t> </a:t>
            </a:r>
            <a:r>
              <a:rPr lang="en-ID" sz="1800" dirty="0" err="1">
                <a:latin typeface="Arial Narrow" panose="020B0606020202030204" pitchFamily="34" charset="0"/>
              </a:rPr>
              <a:t>hanya</a:t>
            </a:r>
            <a:r>
              <a:rPr lang="en-ID" sz="1800" dirty="0">
                <a:latin typeface="Arial Narrow" panose="020B0606020202030204" pitchFamily="34" charset="0"/>
              </a:rPr>
              <a:t> </a:t>
            </a:r>
            <a:r>
              <a:rPr lang="en-ID" sz="1800" dirty="0" err="1">
                <a:latin typeface="Arial Narrow" panose="020B0606020202030204" pitchFamily="34" charset="0"/>
              </a:rPr>
              <a:t>berfokus</a:t>
            </a:r>
            <a:r>
              <a:rPr lang="en-ID" sz="1800" dirty="0">
                <a:latin typeface="Arial Narrow" panose="020B0606020202030204" pitchFamily="34" charset="0"/>
              </a:rPr>
              <a:t> pada </a:t>
            </a:r>
            <a:r>
              <a:rPr lang="en-ID" sz="1800" dirty="0" err="1">
                <a:latin typeface="Arial Narrow" panose="020B0606020202030204" pitchFamily="34" charset="0"/>
              </a:rPr>
              <a:t>kesehatan</a:t>
            </a:r>
            <a:r>
              <a:rPr lang="en-ID" sz="1800" dirty="0">
                <a:latin typeface="Arial Narrow" panose="020B0606020202030204" pitchFamily="34" charset="0"/>
              </a:rPr>
              <a:t> </a:t>
            </a:r>
            <a:r>
              <a:rPr lang="en-ID" sz="1800" dirty="0" err="1">
                <a:latin typeface="Arial Narrow" panose="020B0606020202030204" pitchFamily="34" charset="0"/>
              </a:rPr>
              <a:t>tubuh</a:t>
            </a:r>
            <a:r>
              <a:rPr lang="en-ID" sz="1800" dirty="0">
                <a:latin typeface="Arial Narrow" panose="020B0606020202030204" pitchFamily="34" charset="0"/>
              </a:rPr>
              <a:t>, </a:t>
            </a:r>
            <a:r>
              <a:rPr lang="en-ID" sz="1800" dirty="0" err="1">
                <a:latin typeface="Arial Narrow" panose="020B0606020202030204" pitchFamily="34" charset="0"/>
              </a:rPr>
              <a:t>namun</a:t>
            </a:r>
            <a:r>
              <a:rPr lang="en-ID" sz="1800" dirty="0">
                <a:latin typeface="Arial Narrow" panose="020B0606020202030204" pitchFamily="34" charset="0"/>
              </a:rPr>
              <a:t> juga </a:t>
            </a:r>
            <a:r>
              <a:rPr lang="en-ID" sz="1800" dirty="0" err="1">
                <a:latin typeface="Arial Narrow" panose="020B0606020202030204" pitchFamily="34" charset="0"/>
              </a:rPr>
              <a:t>termasuk</a:t>
            </a:r>
            <a:r>
              <a:rPr lang="en-ID" sz="1800" dirty="0">
                <a:latin typeface="Arial Narrow" panose="020B0606020202030204" pitchFamily="34" charset="0"/>
              </a:rPr>
              <a:t> </a:t>
            </a:r>
            <a:r>
              <a:rPr lang="en-ID" sz="1800" dirty="0" err="1">
                <a:latin typeface="Arial Narrow" panose="020B0606020202030204" pitchFamily="34" charset="0"/>
              </a:rPr>
              <a:t>barang</a:t>
            </a:r>
            <a:r>
              <a:rPr lang="en-ID" sz="1800" dirty="0">
                <a:latin typeface="Arial Narrow" panose="020B0606020202030204" pitchFamily="34" charset="0"/>
              </a:rPr>
              <a:t> </a:t>
            </a:r>
            <a:r>
              <a:rPr lang="en-ID" sz="1800" dirty="0" err="1">
                <a:latin typeface="Arial Narrow" panose="020B0606020202030204" pitchFamily="34" charset="0"/>
              </a:rPr>
              <a:t>berharga</a:t>
            </a:r>
            <a:r>
              <a:rPr lang="id-ID" sz="1800" dirty="0">
                <a:latin typeface="Arial Narrow" panose="020B0606020202030204" pitchFamily="34" charset="0"/>
              </a:rPr>
              <a:t>, </a:t>
            </a:r>
            <a:r>
              <a:rPr lang="en-ID" sz="1800" dirty="0">
                <a:latin typeface="Arial Narrow" panose="020B0606020202030204" pitchFamily="34" charset="0"/>
              </a:rPr>
              <a:t> </a:t>
            </a:r>
            <a:r>
              <a:rPr lang="en-ID" sz="1800" dirty="0" err="1">
                <a:latin typeface="Arial Narrow" panose="020B0606020202030204" pitchFamily="34" charset="0"/>
              </a:rPr>
              <a:t>properti</a:t>
            </a:r>
            <a:r>
              <a:rPr lang="en-ID" sz="1800" dirty="0">
                <a:latin typeface="Arial Narrow" panose="020B0606020202030204" pitchFamily="34" charset="0"/>
              </a:rPr>
              <a:t> </a:t>
            </a:r>
            <a:r>
              <a:rPr lang="en-ID" sz="1800" dirty="0" err="1">
                <a:latin typeface="Arial Narrow" panose="020B0606020202030204" pitchFamily="34" charset="0"/>
              </a:rPr>
              <a:t>atau</a:t>
            </a:r>
            <a:r>
              <a:rPr lang="en-ID" sz="1800" dirty="0">
                <a:latin typeface="Arial Narrow" panose="020B0606020202030204" pitchFamily="34" charset="0"/>
              </a:rPr>
              <a:t> </a:t>
            </a:r>
            <a:r>
              <a:rPr lang="en-ID" sz="1800" dirty="0" err="1">
                <a:latin typeface="Arial Narrow" panose="020B0606020202030204" pitchFamily="34" charset="0"/>
              </a:rPr>
              <a:t>kendaraan</a:t>
            </a:r>
            <a:r>
              <a:rPr lang="en-ID" sz="1800" dirty="0">
                <a:latin typeface="Arial Narrow" panose="020B0606020202030204" pitchFamily="34" charset="0"/>
              </a:rPr>
              <a:t>.</a:t>
            </a:r>
            <a:r>
              <a:rPr lang="id-ID" sz="1800" dirty="0">
                <a:latin typeface="Arial Narrow" panose="020B0606020202030204" pitchFamily="34" charset="0"/>
              </a:rPr>
              <a:t> </a:t>
            </a:r>
            <a:r>
              <a:rPr lang="en-ID" sz="1800" dirty="0" err="1">
                <a:latin typeface="Arial Narrow" panose="020B0606020202030204" pitchFamily="34" charset="0"/>
              </a:rPr>
              <a:t>Lebih</a:t>
            </a:r>
            <a:r>
              <a:rPr lang="en-ID" sz="1800" dirty="0">
                <a:latin typeface="Arial Narrow" panose="020B0606020202030204" pitchFamily="34" charset="0"/>
              </a:rPr>
              <a:t> </a:t>
            </a:r>
            <a:r>
              <a:rPr lang="en-ID" sz="1800" dirty="0" err="1">
                <a:latin typeface="Arial Narrow" panose="020B0606020202030204" pitchFamily="34" charset="0"/>
              </a:rPr>
              <a:t>lanjutnya</a:t>
            </a:r>
            <a:r>
              <a:rPr lang="en-ID" sz="1800" dirty="0">
                <a:latin typeface="Arial Narrow" panose="020B0606020202030204" pitchFamily="34" charset="0"/>
              </a:rPr>
              <a:t>, </a:t>
            </a:r>
            <a:r>
              <a:rPr lang="en-ID" sz="1800" dirty="0" err="1">
                <a:latin typeface="Arial Narrow" panose="020B0606020202030204" pitchFamily="34" charset="0"/>
              </a:rPr>
              <a:t>tujuan</a:t>
            </a:r>
            <a:r>
              <a:rPr lang="en-ID" sz="1800" dirty="0">
                <a:latin typeface="Arial Narrow" panose="020B0606020202030204" pitchFamily="34" charset="0"/>
              </a:rPr>
              <a:t> </a:t>
            </a:r>
            <a:r>
              <a:rPr lang="en-ID" sz="1800" dirty="0" err="1">
                <a:latin typeface="Arial Narrow" panose="020B0606020202030204" pitchFamily="34" charset="0"/>
              </a:rPr>
              <a:t>asuransi</a:t>
            </a:r>
            <a:r>
              <a:rPr lang="en-ID" sz="1800" dirty="0">
                <a:latin typeface="Arial Narrow" panose="020B0606020202030204" pitchFamily="34" charset="0"/>
              </a:rPr>
              <a:t> </a:t>
            </a:r>
            <a:r>
              <a:rPr lang="en-ID" sz="1800" dirty="0" err="1">
                <a:latin typeface="Arial Narrow" panose="020B0606020202030204" pitchFamily="34" charset="0"/>
              </a:rPr>
              <a:t>mencakup</a:t>
            </a:r>
            <a:r>
              <a:rPr lang="en-ID" sz="1800" dirty="0">
                <a:latin typeface="Arial Narrow" panose="020B0606020202030204" pitchFamily="34" charset="0"/>
              </a:rPr>
              <a:t> :</a:t>
            </a:r>
          </a:p>
          <a:p>
            <a:pPr marL="273050" indent="-273050">
              <a:buFont typeface="+mj-lt"/>
              <a:buAutoNum type="alphaLcPeriod"/>
            </a:pPr>
            <a:r>
              <a:rPr lang="en-ID" sz="1900" dirty="0" err="1">
                <a:solidFill>
                  <a:schemeClr val="tx1"/>
                </a:solidFill>
                <a:latin typeface="Arial Narrow" panose="020B0606020202030204" pitchFamily="34" charset="0"/>
              </a:rPr>
              <a:t>Untuk</a:t>
            </a:r>
            <a:r>
              <a:rPr lang="en-ID" sz="1900" dirty="0">
                <a:solidFill>
                  <a:schemeClr val="tx1"/>
                </a:solidFill>
                <a:latin typeface="Arial Narrow" panose="020B0606020202030204" pitchFamily="34" charset="0"/>
              </a:rPr>
              <a:t> </a:t>
            </a:r>
            <a:r>
              <a:rPr lang="en-ID" sz="1900" dirty="0" err="1">
                <a:solidFill>
                  <a:schemeClr val="tx1"/>
                </a:solidFill>
                <a:latin typeface="Arial Narrow" panose="020B0606020202030204" pitchFamily="34" charset="0"/>
              </a:rPr>
              <a:t>mengalihkan</a:t>
            </a:r>
            <a:r>
              <a:rPr lang="en-ID" sz="1900" dirty="0">
                <a:solidFill>
                  <a:schemeClr val="tx1"/>
                </a:solidFill>
                <a:latin typeface="Arial Narrow" panose="020B0606020202030204" pitchFamily="34" charset="0"/>
              </a:rPr>
              <a:t> </a:t>
            </a:r>
            <a:r>
              <a:rPr lang="en-ID" sz="1900" dirty="0" err="1">
                <a:solidFill>
                  <a:schemeClr val="tx1"/>
                </a:solidFill>
                <a:latin typeface="Arial Narrow" panose="020B0606020202030204" pitchFamily="34" charset="0"/>
              </a:rPr>
              <a:t>ragam</a:t>
            </a:r>
            <a:r>
              <a:rPr lang="en-ID" sz="1900" dirty="0">
                <a:solidFill>
                  <a:schemeClr val="tx1"/>
                </a:solidFill>
                <a:latin typeface="Arial Narrow" panose="020B0606020202030204" pitchFamily="34" charset="0"/>
              </a:rPr>
              <a:t> </a:t>
            </a:r>
            <a:r>
              <a:rPr lang="en-ID" sz="1900" dirty="0" err="1">
                <a:solidFill>
                  <a:schemeClr val="tx1"/>
                </a:solidFill>
                <a:latin typeface="Arial Narrow" panose="020B0606020202030204" pitchFamily="34" charset="0"/>
              </a:rPr>
              <a:t>risiko</a:t>
            </a:r>
            <a:r>
              <a:rPr lang="en-ID" sz="1900" dirty="0">
                <a:solidFill>
                  <a:schemeClr val="tx1"/>
                </a:solidFill>
                <a:latin typeface="Arial Narrow" panose="020B0606020202030204" pitchFamily="34" charset="0"/>
              </a:rPr>
              <a:t> yang </a:t>
            </a:r>
            <a:r>
              <a:rPr lang="en-ID" sz="1900" dirty="0" err="1">
                <a:solidFill>
                  <a:schemeClr val="tx1"/>
                </a:solidFill>
                <a:latin typeface="Arial Narrow" panose="020B0606020202030204" pitchFamily="34" charset="0"/>
              </a:rPr>
              <a:t>mungkin</a:t>
            </a:r>
            <a:r>
              <a:rPr lang="en-ID" sz="1900" dirty="0">
                <a:solidFill>
                  <a:schemeClr val="tx1"/>
                </a:solidFill>
                <a:latin typeface="Arial Narrow" panose="020B0606020202030204" pitchFamily="34" charset="0"/>
              </a:rPr>
              <a:t> </a:t>
            </a:r>
            <a:r>
              <a:rPr lang="en-ID" sz="1900" dirty="0" err="1">
                <a:solidFill>
                  <a:schemeClr val="tx1"/>
                </a:solidFill>
                <a:latin typeface="Arial Narrow" panose="020B0606020202030204" pitchFamily="34" charset="0"/>
              </a:rPr>
              <a:t>terjadi</a:t>
            </a:r>
            <a:r>
              <a:rPr lang="en-ID" sz="1900" dirty="0">
                <a:solidFill>
                  <a:schemeClr val="tx1"/>
                </a:solidFill>
                <a:latin typeface="Arial Narrow" panose="020B0606020202030204" pitchFamily="34" charset="0"/>
              </a:rPr>
              <a:t> </a:t>
            </a:r>
            <a:r>
              <a:rPr lang="en-ID" sz="1900" dirty="0" err="1">
                <a:solidFill>
                  <a:schemeClr val="tx1"/>
                </a:solidFill>
                <a:latin typeface="Arial Narrow" panose="020B0606020202030204" pitchFamily="34" charset="0"/>
              </a:rPr>
              <a:t>dengan</a:t>
            </a:r>
            <a:r>
              <a:rPr lang="en-ID" sz="1900" dirty="0">
                <a:solidFill>
                  <a:schemeClr val="tx1"/>
                </a:solidFill>
                <a:latin typeface="Arial Narrow" panose="020B0606020202030204" pitchFamily="34" charset="0"/>
              </a:rPr>
              <a:t> </a:t>
            </a:r>
            <a:r>
              <a:rPr lang="en-ID" sz="1900" dirty="0" err="1">
                <a:solidFill>
                  <a:schemeClr val="tx1"/>
                </a:solidFill>
                <a:latin typeface="Arial Narrow" panose="020B0606020202030204" pitchFamily="34" charset="0"/>
              </a:rPr>
              <a:t>nasabah</a:t>
            </a:r>
            <a:r>
              <a:rPr lang="en-ID" sz="1900" dirty="0">
                <a:solidFill>
                  <a:schemeClr val="tx1"/>
                </a:solidFill>
                <a:latin typeface="Arial Narrow" panose="020B0606020202030204" pitchFamily="34" charset="0"/>
              </a:rPr>
              <a:t>, di mana </a:t>
            </a:r>
            <a:r>
              <a:rPr lang="en-ID" sz="1900" dirty="0" err="1">
                <a:solidFill>
                  <a:schemeClr val="tx1"/>
                </a:solidFill>
                <a:latin typeface="Arial Narrow" panose="020B0606020202030204" pitchFamily="34" charset="0"/>
              </a:rPr>
              <a:t>risiko</a:t>
            </a:r>
            <a:r>
              <a:rPr lang="en-ID" sz="1900" dirty="0">
                <a:solidFill>
                  <a:schemeClr val="tx1"/>
                </a:solidFill>
                <a:latin typeface="Arial Narrow" panose="020B0606020202030204" pitchFamily="34" charset="0"/>
              </a:rPr>
              <a:t> </a:t>
            </a:r>
            <a:r>
              <a:rPr lang="en-ID" sz="1900" dirty="0" err="1">
                <a:solidFill>
                  <a:schemeClr val="tx1"/>
                </a:solidFill>
                <a:latin typeface="Arial Narrow" panose="020B0606020202030204" pitchFamily="34" charset="0"/>
              </a:rPr>
              <a:t>tersebut</a:t>
            </a:r>
            <a:r>
              <a:rPr lang="en-ID" sz="1900" dirty="0">
                <a:solidFill>
                  <a:schemeClr val="tx1"/>
                </a:solidFill>
                <a:latin typeface="Arial Narrow" panose="020B0606020202030204" pitchFamily="34" charset="0"/>
              </a:rPr>
              <a:t> </a:t>
            </a:r>
            <a:r>
              <a:rPr lang="en-ID" sz="1900" dirty="0" err="1">
                <a:solidFill>
                  <a:schemeClr val="tx1"/>
                </a:solidFill>
                <a:latin typeface="Arial Narrow" panose="020B0606020202030204" pitchFamily="34" charset="0"/>
              </a:rPr>
              <a:t>akan</a:t>
            </a:r>
            <a:r>
              <a:rPr lang="en-ID" sz="1900" dirty="0">
                <a:solidFill>
                  <a:schemeClr val="tx1"/>
                </a:solidFill>
                <a:latin typeface="Arial Narrow" panose="020B0606020202030204" pitchFamily="34" charset="0"/>
              </a:rPr>
              <a:t> </a:t>
            </a:r>
            <a:r>
              <a:rPr lang="en-ID" sz="1900" dirty="0" err="1">
                <a:solidFill>
                  <a:schemeClr val="tx1"/>
                </a:solidFill>
                <a:latin typeface="Arial Narrow" panose="020B0606020202030204" pitchFamily="34" charset="0"/>
              </a:rPr>
              <a:t>digantikan</a:t>
            </a:r>
            <a:r>
              <a:rPr lang="en-ID" sz="1900" dirty="0">
                <a:solidFill>
                  <a:schemeClr val="tx1"/>
                </a:solidFill>
                <a:latin typeface="Arial Narrow" panose="020B0606020202030204" pitchFamily="34" charset="0"/>
              </a:rPr>
              <a:t> oleh </a:t>
            </a:r>
            <a:r>
              <a:rPr lang="en-ID" sz="1900" dirty="0" err="1">
                <a:solidFill>
                  <a:schemeClr val="tx1"/>
                </a:solidFill>
                <a:latin typeface="Arial Narrow" panose="020B0606020202030204" pitchFamily="34" charset="0"/>
              </a:rPr>
              <a:t>perusahaan</a:t>
            </a:r>
            <a:r>
              <a:rPr lang="en-ID" sz="1900" dirty="0">
                <a:solidFill>
                  <a:schemeClr val="tx1"/>
                </a:solidFill>
                <a:latin typeface="Arial Narrow" panose="020B0606020202030204" pitchFamily="34" charset="0"/>
              </a:rPr>
              <a:t> </a:t>
            </a:r>
            <a:r>
              <a:rPr lang="en-ID" sz="1900" dirty="0" err="1">
                <a:solidFill>
                  <a:schemeClr val="tx1"/>
                </a:solidFill>
                <a:latin typeface="Arial Narrow" panose="020B0606020202030204" pitchFamily="34" charset="0"/>
              </a:rPr>
              <a:t>asuransi</a:t>
            </a:r>
            <a:r>
              <a:rPr lang="en-ID" sz="1900" dirty="0">
                <a:solidFill>
                  <a:schemeClr val="tx1"/>
                </a:solidFill>
                <a:latin typeface="Arial Narrow" panose="020B0606020202030204" pitchFamily="34" charset="0"/>
              </a:rPr>
              <a:t> </a:t>
            </a:r>
            <a:r>
              <a:rPr lang="en-ID" sz="1900" dirty="0" err="1">
                <a:solidFill>
                  <a:schemeClr val="tx1"/>
                </a:solidFill>
                <a:latin typeface="Arial Narrow" panose="020B0606020202030204" pitchFamily="34" charset="0"/>
              </a:rPr>
              <a:t>setelah</a:t>
            </a:r>
            <a:r>
              <a:rPr lang="en-ID" sz="1900" dirty="0">
                <a:solidFill>
                  <a:schemeClr val="tx1"/>
                </a:solidFill>
                <a:latin typeface="Arial Narrow" panose="020B0606020202030204" pitchFamily="34" charset="0"/>
              </a:rPr>
              <a:t> </a:t>
            </a:r>
            <a:r>
              <a:rPr lang="en-ID" sz="1900" dirty="0" err="1">
                <a:solidFill>
                  <a:schemeClr val="tx1"/>
                </a:solidFill>
                <a:latin typeface="Arial Narrow" panose="020B0606020202030204" pitchFamily="34" charset="0"/>
              </a:rPr>
              <a:t>nasabah</a:t>
            </a:r>
            <a:r>
              <a:rPr lang="en-ID" sz="1900" dirty="0">
                <a:solidFill>
                  <a:schemeClr val="tx1"/>
                </a:solidFill>
                <a:latin typeface="Arial Narrow" panose="020B0606020202030204" pitchFamily="34" charset="0"/>
              </a:rPr>
              <a:t> </a:t>
            </a:r>
            <a:r>
              <a:rPr lang="en-ID" sz="1900" dirty="0" err="1">
                <a:solidFill>
                  <a:schemeClr val="tx1"/>
                </a:solidFill>
                <a:latin typeface="Arial Narrow" panose="020B0606020202030204" pitchFamily="34" charset="0"/>
              </a:rPr>
              <a:t>melakukan</a:t>
            </a:r>
            <a:r>
              <a:rPr lang="en-ID" sz="1900" dirty="0">
                <a:solidFill>
                  <a:schemeClr val="tx1"/>
                </a:solidFill>
                <a:latin typeface="Arial Narrow" panose="020B0606020202030204" pitchFamily="34" charset="0"/>
              </a:rPr>
              <a:t> </a:t>
            </a:r>
            <a:r>
              <a:rPr lang="en-ID" sz="1900" dirty="0" err="1">
                <a:solidFill>
                  <a:schemeClr val="tx1"/>
                </a:solidFill>
                <a:latin typeface="Arial Narrow" panose="020B0606020202030204" pitchFamily="34" charset="0"/>
              </a:rPr>
              <a:t>sejumlah</a:t>
            </a:r>
            <a:r>
              <a:rPr lang="en-ID" sz="1900" dirty="0">
                <a:solidFill>
                  <a:schemeClr val="tx1"/>
                </a:solidFill>
                <a:latin typeface="Arial Narrow" panose="020B0606020202030204" pitchFamily="34" charset="0"/>
              </a:rPr>
              <a:t> </a:t>
            </a:r>
            <a:r>
              <a:rPr lang="en-ID" sz="1900" u="sng" dirty="0" err="1">
                <a:solidFill>
                  <a:schemeClr val="tx1"/>
                </a:solidFill>
                <a:latin typeface="Arial Narrow" panose="020B0606020202030204" pitchFamily="34" charset="0"/>
                <a:hlinkClick r:id="rId2">
                  <a:extLst>
                    <a:ext uri="{A12FA001-AC4F-418D-AE19-62706E023703}">
                      <ahyp:hlinkClr xmlns:ahyp="http://schemas.microsoft.com/office/drawing/2018/hyperlinkcolor" val="tx"/>
                    </a:ext>
                  </a:extLst>
                </a:hlinkClick>
              </a:rPr>
              <a:t>pembayaran</a:t>
            </a:r>
            <a:r>
              <a:rPr lang="en-ID" sz="1900" u="sng" dirty="0">
                <a:solidFill>
                  <a:schemeClr val="tx1"/>
                </a:solidFill>
                <a:latin typeface="Arial Narrow" panose="020B0606020202030204" pitchFamily="34" charset="0"/>
                <a:hlinkClick r:id="rId2">
                  <a:extLst>
                    <a:ext uri="{A12FA001-AC4F-418D-AE19-62706E023703}">
                      <ahyp:hlinkClr xmlns:ahyp="http://schemas.microsoft.com/office/drawing/2018/hyperlinkcolor" val="tx"/>
                    </a:ext>
                  </a:extLst>
                </a:hlinkClick>
              </a:rPr>
              <a:t> </a:t>
            </a:r>
            <a:r>
              <a:rPr lang="en-ID" sz="1900" u="sng" dirty="0" err="1">
                <a:solidFill>
                  <a:schemeClr val="tx1"/>
                </a:solidFill>
                <a:latin typeface="Arial Narrow" panose="020B0606020202030204" pitchFamily="34" charset="0"/>
                <a:hlinkClick r:id="rId2">
                  <a:extLst>
                    <a:ext uri="{A12FA001-AC4F-418D-AE19-62706E023703}">
                      <ahyp:hlinkClr xmlns:ahyp="http://schemas.microsoft.com/office/drawing/2018/hyperlinkcolor" val="tx"/>
                    </a:ext>
                  </a:extLst>
                </a:hlinkClick>
              </a:rPr>
              <a:t>premi</a:t>
            </a:r>
            <a:r>
              <a:rPr lang="en-ID" sz="1900" u="sng" dirty="0">
                <a:solidFill>
                  <a:schemeClr val="tx1"/>
                </a:solidFill>
                <a:latin typeface="Arial Narrow" panose="020B0606020202030204" pitchFamily="34" charset="0"/>
                <a:hlinkClick r:id="rId2">
                  <a:extLst>
                    <a:ext uri="{A12FA001-AC4F-418D-AE19-62706E023703}">
                      <ahyp:hlinkClr xmlns:ahyp="http://schemas.microsoft.com/office/drawing/2018/hyperlinkcolor" val="tx"/>
                    </a:ext>
                  </a:extLst>
                </a:hlinkClick>
              </a:rPr>
              <a:t> </a:t>
            </a:r>
            <a:r>
              <a:rPr lang="en-ID" sz="1900" dirty="0" err="1">
                <a:solidFill>
                  <a:schemeClr val="tx1"/>
                </a:solidFill>
                <a:latin typeface="Arial Narrow" panose="020B0606020202030204" pitchFamily="34" charset="0"/>
              </a:rPr>
              <a:t>kepada</a:t>
            </a:r>
            <a:r>
              <a:rPr lang="en-ID" sz="1900" dirty="0">
                <a:solidFill>
                  <a:schemeClr val="tx1"/>
                </a:solidFill>
                <a:latin typeface="Arial Narrow" panose="020B0606020202030204" pitchFamily="34" charset="0"/>
              </a:rPr>
              <a:t> </a:t>
            </a:r>
            <a:r>
              <a:rPr lang="en-ID" sz="1900" dirty="0" err="1">
                <a:solidFill>
                  <a:schemeClr val="tx1"/>
                </a:solidFill>
                <a:latin typeface="Arial Narrow" panose="020B0606020202030204" pitchFamily="34" charset="0"/>
              </a:rPr>
              <a:t>perusahaan</a:t>
            </a:r>
            <a:r>
              <a:rPr lang="en-ID" sz="1900" dirty="0">
                <a:solidFill>
                  <a:schemeClr val="tx1"/>
                </a:solidFill>
                <a:latin typeface="Arial Narrow" panose="020B0606020202030204" pitchFamily="34" charset="0"/>
              </a:rPr>
              <a:t> </a:t>
            </a:r>
            <a:r>
              <a:rPr lang="en-ID" sz="1900" dirty="0" err="1">
                <a:solidFill>
                  <a:schemeClr val="tx1"/>
                </a:solidFill>
                <a:latin typeface="Arial Narrow" panose="020B0606020202030204" pitchFamily="34" charset="0"/>
              </a:rPr>
              <a:t>asuransi</a:t>
            </a:r>
            <a:r>
              <a:rPr lang="en-ID" sz="1900" dirty="0">
                <a:solidFill>
                  <a:schemeClr val="tx1"/>
                </a:solidFill>
                <a:latin typeface="Arial Narrow" panose="020B0606020202030204" pitchFamily="34" charset="0"/>
              </a:rPr>
              <a:t>.</a:t>
            </a:r>
          </a:p>
          <a:p>
            <a:pPr marL="273050" indent="-273050">
              <a:buFont typeface="+mj-lt"/>
              <a:buAutoNum type="alphaLcPeriod"/>
            </a:pPr>
            <a:r>
              <a:rPr lang="en-ID" sz="1900" dirty="0" err="1">
                <a:solidFill>
                  <a:schemeClr val="tx1"/>
                </a:solidFill>
                <a:latin typeface="Arial Narrow" panose="020B0606020202030204" pitchFamily="34" charset="0"/>
              </a:rPr>
              <a:t>Jaminan</a:t>
            </a:r>
            <a:r>
              <a:rPr lang="en-ID" sz="1900" dirty="0">
                <a:solidFill>
                  <a:schemeClr val="tx1"/>
                </a:solidFill>
                <a:latin typeface="Arial Narrow" panose="020B0606020202030204" pitchFamily="34" charset="0"/>
              </a:rPr>
              <a:t> </a:t>
            </a:r>
            <a:r>
              <a:rPr lang="en-ID" sz="1900" dirty="0" err="1">
                <a:solidFill>
                  <a:schemeClr val="tx1"/>
                </a:solidFill>
                <a:latin typeface="Arial Narrow" panose="020B0606020202030204" pitchFamily="34" charset="0"/>
              </a:rPr>
              <a:t>bagi</a:t>
            </a:r>
            <a:r>
              <a:rPr lang="en-ID" sz="1900" dirty="0">
                <a:solidFill>
                  <a:schemeClr val="tx1"/>
                </a:solidFill>
                <a:latin typeface="Arial Narrow" panose="020B0606020202030204" pitchFamily="34" charset="0"/>
              </a:rPr>
              <a:t> </a:t>
            </a:r>
            <a:r>
              <a:rPr lang="en-ID" sz="1900" dirty="0" err="1">
                <a:solidFill>
                  <a:schemeClr val="tx1"/>
                </a:solidFill>
                <a:latin typeface="Arial Narrow" panose="020B0606020202030204" pitchFamily="34" charset="0"/>
              </a:rPr>
              <a:t>pihak</a:t>
            </a:r>
            <a:r>
              <a:rPr lang="en-ID" sz="1900" dirty="0">
                <a:solidFill>
                  <a:schemeClr val="tx1"/>
                </a:solidFill>
                <a:latin typeface="Arial Narrow" panose="020B0606020202030204" pitchFamily="34" charset="0"/>
              </a:rPr>
              <a:t> </a:t>
            </a:r>
            <a:r>
              <a:rPr lang="en-ID" sz="1900" dirty="0" err="1">
                <a:solidFill>
                  <a:schemeClr val="tx1"/>
                </a:solidFill>
                <a:latin typeface="Arial Narrow" panose="020B0606020202030204" pitchFamily="34" charset="0"/>
              </a:rPr>
              <a:t>nasabah</a:t>
            </a:r>
            <a:r>
              <a:rPr lang="en-ID" sz="1900" dirty="0">
                <a:solidFill>
                  <a:schemeClr val="tx1"/>
                </a:solidFill>
                <a:latin typeface="Arial Narrow" panose="020B0606020202030204" pitchFamily="34" charset="0"/>
              </a:rPr>
              <a:t> </a:t>
            </a:r>
            <a:r>
              <a:rPr lang="en-ID" sz="1900" dirty="0" err="1">
                <a:solidFill>
                  <a:schemeClr val="tx1"/>
                </a:solidFill>
                <a:latin typeface="Arial Narrow" panose="020B0606020202030204" pitchFamily="34" charset="0"/>
              </a:rPr>
              <a:t>mendapatkan</a:t>
            </a:r>
            <a:r>
              <a:rPr lang="en-ID" sz="1900" dirty="0">
                <a:solidFill>
                  <a:schemeClr val="tx1"/>
                </a:solidFill>
                <a:latin typeface="Arial Narrow" panose="020B0606020202030204" pitchFamily="34" charset="0"/>
              </a:rPr>
              <a:t> </a:t>
            </a:r>
            <a:r>
              <a:rPr lang="en-ID" sz="1900" dirty="0" err="1">
                <a:solidFill>
                  <a:schemeClr val="tx1"/>
                </a:solidFill>
                <a:latin typeface="Arial Narrow" panose="020B0606020202030204" pitchFamily="34" charset="0"/>
              </a:rPr>
              <a:t>perlindungan</a:t>
            </a:r>
            <a:r>
              <a:rPr lang="en-ID" sz="1900" dirty="0">
                <a:solidFill>
                  <a:schemeClr val="tx1"/>
                </a:solidFill>
                <a:latin typeface="Arial Narrow" panose="020B0606020202030204" pitchFamily="34" charset="0"/>
              </a:rPr>
              <a:t> </a:t>
            </a:r>
            <a:r>
              <a:rPr lang="en-ID" sz="1900" dirty="0" err="1">
                <a:solidFill>
                  <a:schemeClr val="tx1"/>
                </a:solidFill>
                <a:latin typeface="Arial Narrow" panose="020B0606020202030204" pitchFamily="34" charset="0"/>
              </a:rPr>
              <a:t>dengan</a:t>
            </a:r>
            <a:r>
              <a:rPr lang="en-ID" sz="1900" dirty="0">
                <a:solidFill>
                  <a:schemeClr val="tx1"/>
                </a:solidFill>
                <a:latin typeface="Arial Narrow" panose="020B0606020202030204" pitchFamily="34" charset="0"/>
              </a:rPr>
              <a:t> </a:t>
            </a:r>
            <a:r>
              <a:rPr lang="en-ID" sz="1900" dirty="0" err="1">
                <a:solidFill>
                  <a:schemeClr val="tx1"/>
                </a:solidFill>
                <a:latin typeface="Arial Narrow" panose="020B0606020202030204" pitchFamily="34" charset="0"/>
              </a:rPr>
              <a:t>risiko</a:t>
            </a:r>
            <a:r>
              <a:rPr lang="en-ID" sz="1900" dirty="0">
                <a:solidFill>
                  <a:schemeClr val="tx1"/>
                </a:solidFill>
                <a:latin typeface="Arial Narrow" panose="020B0606020202030204" pitchFamily="34" charset="0"/>
              </a:rPr>
              <a:t> </a:t>
            </a:r>
            <a:r>
              <a:rPr lang="en-ID" sz="1900" dirty="0" err="1">
                <a:solidFill>
                  <a:schemeClr val="tx1"/>
                </a:solidFill>
                <a:latin typeface="Arial Narrow" panose="020B0606020202030204" pitchFamily="34" charset="0"/>
              </a:rPr>
              <a:t>kerugian</a:t>
            </a:r>
            <a:r>
              <a:rPr lang="en-ID" sz="1900" dirty="0">
                <a:solidFill>
                  <a:schemeClr val="tx1"/>
                </a:solidFill>
                <a:latin typeface="Arial Narrow" panose="020B0606020202030204" pitchFamily="34" charset="0"/>
              </a:rPr>
              <a:t> di masa </a:t>
            </a:r>
            <a:r>
              <a:rPr lang="en-ID" sz="1900" dirty="0" err="1">
                <a:solidFill>
                  <a:schemeClr val="tx1"/>
                </a:solidFill>
                <a:latin typeface="Arial Narrow" panose="020B0606020202030204" pitchFamily="34" charset="0"/>
              </a:rPr>
              <a:t>depan</a:t>
            </a:r>
            <a:r>
              <a:rPr lang="en-ID" sz="1900" dirty="0">
                <a:solidFill>
                  <a:schemeClr val="tx1"/>
                </a:solidFill>
                <a:latin typeface="Arial Narrow" panose="020B0606020202030204" pitchFamily="34" charset="0"/>
              </a:rPr>
              <a:t> yang </a:t>
            </a:r>
            <a:r>
              <a:rPr lang="en-ID" sz="1900" dirty="0" err="1">
                <a:solidFill>
                  <a:schemeClr val="tx1"/>
                </a:solidFill>
                <a:latin typeface="Arial Narrow" panose="020B0606020202030204" pitchFamily="34" charset="0"/>
              </a:rPr>
              <a:t>mungkin</a:t>
            </a:r>
            <a:r>
              <a:rPr lang="en-ID" sz="1900" dirty="0">
                <a:solidFill>
                  <a:schemeClr val="tx1"/>
                </a:solidFill>
                <a:latin typeface="Arial Narrow" panose="020B0606020202030204" pitchFamily="34" charset="0"/>
              </a:rPr>
              <a:t> </a:t>
            </a:r>
            <a:r>
              <a:rPr lang="en-ID" sz="1900" dirty="0" err="1">
                <a:solidFill>
                  <a:schemeClr val="tx1"/>
                </a:solidFill>
                <a:latin typeface="Arial Narrow" panose="020B0606020202030204" pitchFamily="34" charset="0"/>
              </a:rPr>
              <a:t>akan</a:t>
            </a:r>
            <a:r>
              <a:rPr lang="en-ID" sz="1900" dirty="0">
                <a:solidFill>
                  <a:schemeClr val="tx1"/>
                </a:solidFill>
                <a:latin typeface="Arial Narrow" panose="020B0606020202030204" pitchFamily="34" charset="0"/>
              </a:rPr>
              <a:t> </a:t>
            </a:r>
            <a:r>
              <a:rPr lang="en-ID" sz="1900" dirty="0" err="1">
                <a:solidFill>
                  <a:schemeClr val="tx1"/>
                </a:solidFill>
                <a:latin typeface="Arial Narrow" panose="020B0606020202030204" pitchFamily="34" charset="0"/>
              </a:rPr>
              <a:t>terjadi</a:t>
            </a:r>
            <a:r>
              <a:rPr lang="en-ID" sz="1900" dirty="0">
                <a:solidFill>
                  <a:schemeClr val="tx1"/>
                </a:solidFill>
                <a:latin typeface="Arial Narrow" panose="020B0606020202030204" pitchFamily="34" charset="0"/>
              </a:rPr>
              <a:t>.</a:t>
            </a:r>
          </a:p>
          <a:p>
            <a:pPr marL="273050" indent="-273050">
              <a:buFont typeface="+mj-lt"/>
              <a:buAutoNum type="alphaLcPeriod"/>
            </a:pPr>
            <a:r>
              <a:rPr lang="en-ID" sz="1900" dirty="0" err="1">
                <a:solidFill>
                  <a:schemeClr val="tx1"/>
                </a:solidFill>
                <a:latin typeface="Arial Narrow" panose="020B0606020202030204" pitchFamily="34" charset="0"/>
              </a:rPr>
              <a:t>Memperkecil</a:t>
            </a:r>
            <a:r>
              <a:rPr lang="en-ID" sz="1900" dirty="0">
                <a:solidFill>
                  <a:schemeClr val="tx1"/>
                </a:solidFill>
                <a:latin typeface="Arial Narrow" panose="020B0606020202030204" pitchFamily="34" charset="0"/>
              </a:rPr>
              <a:t> </a:t>
            </a:r>
            <a:r>
              <a:rPr lang="en-ID" sz="1900" dirty="0" err="1">
                <a:solidFill>
                  <a:schemeClr val="tx1"/>
                </a:solidFill>
                <a:latin typeface="Arial Narrow" panose="020B0606020202030204" pitchFamily="34" charset="0"/>
              </a:rPr>
              <a:t>nilai</a:t>
            </a:r>
            <a:r>
              <a:rPr lang="en-ID" sz="1900" dirty="0">
                <a:solidFill>
                  <a:schemeClr val="tx1"/>
                </a:solidFill>
                <a:latin typeface="Arial Narrow" panose="020B0606020202030204" pitchFamily="34" charset="0"/>
              </a:rPr>
              <a:t> dan </a:t>
            </a:r>
            <a:r>
              <a:rPr lang="en-ID" sz="1900" dirty="0" err="1">
                <a:solidFill>
                  <a:schemeClr val="tx1"/>
                </a:solidFill>
                <a:latin typeface="Arial Narrow" panose="020B0606020202030204" pitchFamily="34" charset="0"/>
              </a:rPr>
              <a:t>potensi</a:t>
            </a:r>
            <a:r>
              <a:rPr lang="en-ID" sz="1900" dirty="0">
                <a:solidFill>
                  <a:schemeClr val="tx1"/>
                </a:solidFill>
                <a:latin typeface="Arial Narrow" panose="020B0606020202030204" pitchFamily="34" charset="0"/>
              </a:rPr>
              <a:t> </a:t>
            </a:r>
            <a:r>
              <a:rPr lang="en-ID" sz="1900" dirty="0" err="1">
                <a:solidFill>
                  <a:schemeClr val="tx1"/>
                </a:solidFill>
                <a:latin typeface="Arial Narrow" panose="020B0606020202030204" pitchFamily="34" charset="0"/>
              </a:rPr>
              <a:t>kerugian</a:t>
            </a:r>
            <a:r>
              <a:rPr lang="en-ID" sz="1900" dirty="0">
                <a:solidFill>
                  <a:schemeClr val="tx1"/>
                </a:solidFill>
                <a:latin typeface="Arial Narrow" panose="020B0606020202030204" pitchFamily="34" charset="0"/>
              </a:rPr>
              <a:t> yang </a:t>
            </a:r>
            <a:r>
              <a:rPr lang="en-ID" sz="1900" dirty="0" err="1">
                <a:solidFill>
                  <a:schemeClr val="tx1"/>
                </a:solidFill>
                <a:latin typeface="Arial Narrow" panose="020B0606020202030204" pitchFamily="34" charset="0"/>
              </a:rPr>
              <a:t>lebih</a:t>
            </a:r>
            <a:r>
              <a:rPr lang="en-ID" sz="1900" dirty="0">
                <a:solidFill>
                  <a:schemeClr val="tx1"/>
                </a:solidFill>
                <a:latin typeface="Arial Narrow" panose="020B0606020202030204" pitchFamily="34" charset="0"/>
              </a:rPr>
              <a:t> </a:t>
            </a:r>
            <a:r>
              <a:rPr lang="en-ID" sz="1900" dirty="0" err="1">
                <a:solidFill>
                  <a:schemeClr val="tx1"/>
                </a:solidFill>
                <a:latin typeface="Arial Narrow" panose="020B0606020202030204" pitchFamily="34" charset="0"/>
              </a:rPr>
              <a:t>besar</a:t>
            </a:r>
            <a:r>
              <a:rPr lang="en-ID" sz="1900" dirty="0">
                <a:solidFill>
                  <a:schemeClr val="tx1"/>
                </a:solidFill>
                <a:latin typeface="Arial Narrow" panose="020B0606020202030204" pitchFamily="34" charset="0"/>
              </a:rPr>
              <a:t> </a:t>
            </a:r>
            <a:r>
              <a:rPr lang="en-ID" sz="1900" dirty="0" err="1">
                <a:solidFill>
                  <a:schemeClr val="tx1"/>
                </a:solidFill>
                <a:latin typeface="Arial Narrow" panose="020B0606020202030204" pitchFamily="34" charset="0"/>
              </a:rPr>
              <a:t>bila</a:t>
            </a:r>
            <a:r>
              <a:rPr lang="en-ID" sz="1900" dirty="0">
                <a:solidFill>
                  <a:schemeClr val="tx1"/>
                </a:solidFill>
                <a:latin typeface="Arial Narrow" panose="020B0606020202030204" pitchFamily="34" charset="0"/>
              </a:rPr>
              <a:t> </a:t>
            </a:r>
            <a:r>
              <a:rPr lang="en-ID" sz="1900" dirty="0" err="1">
                <a:solidFill>
                  <a:schemeClr val="tx1"/>
                </a:solidFill>
                <a:latin typeface="Arial Narrow" panose="020B0606020202030204" pitchFamily="34" charset="0"/>
              </a:rPr>
              <a:t>mengeluarkan</a:t>
            </a:r>
            <a:r>
              <a:rPr lang="en-ID" sz="1900" dirty="0">
                <a:solidFill>
                  <a:schemeClr val="tx1"/>
                </a:solidFill>
                <a:latin typeface="Arial Narrow" panose="020B0606020202030204" pitchFamily="34" charset="0"/>
              </a:rPr>
              <a:t> </a:t>
            </a:r>
            <a:r>
              <a:rPr lang="en-ID" sz="1900" dirty="0" err="1">
                <a:solidFill>
                  <a:schemeClr val="tx1"/>
                </a:solidFill>
                <a:latin typeface="Arial Narrow" panose="020B0606020202030204" pitchFamily="34" charset="0"/>
              </a:rPr>
              <a:t>biaya</a:t>
            </a:r>
            <a:r>
              <a:rPr lang="en-ID" sz="1900" dirty="0">
                <a:solidFill>
                  <a:schemeClr val="tx1"/>
                </a:solidFill>
                <a:latin typeface="Arial Narrow" panose="020B0606020202030204" pitchFamily="34" charset="0"/>
              </a:rPr>
              <a:t> </a:t>
            </a:r>
            <a:r>
              <a:rPr lang="en-ID" sz="1900" dirty="0" err="1">
                <a:solidFill>
                  <a:schemeClr val="tx1"/>
                </a:solidFill>
                <a:latin typeface="Arial Narrow" panose="020B0606020202030204" pitchFamily="34" charset="0"/>
              </a:rPr>
              <a:t>sendiri</a:t>
            </a:r>
            <a:r>
              <a:rPr lang="en-ID" sz="1900" dirty="0">
                <a:solidFill>
                  <a:schemeClr val="tx1"/>
                </a:solidFill>
                <a:latin typeface="Arial Narrow" panose="020B0606020202030204" pitchFamily="34" charset="0"/>
              </a:rPr>
              <a:t> </a:t>
            </a:r>
            <a:r>
              <a:rPr lang="en-ID" sz="1900" dirty="0" err="1">
                <a:solidFill>
                  <a:schemeClr val="tx1"/>
                </a:solidFill>
                <a:latin typeface="Arial Narrow" panose="020B0606020202030204" pitchFamily="34" charset="0"/>
              </a:rPr>
              <a:t>saat</a:t>
            </a:r>
            <a:r>
              <a:rPr lang="en-ID" sz="1900" dirty="0">
                <a:solidFill>
                  <a:schemeClr val="tx1"/>
                </a:solidFill>
                <a:latin typeface="Arial Narrow" panose="020B0606020202030204" pitchFamily="34" charset="0"/>
              </a:rPr>
              <a:t> </a:t>
            </a:r>
            <a:r>
              <a:rPr lang="en-ID" sz="1900" dirty="0" err="1">
                <a:solidFill>
                  <a:schemeClr val="tx1"/>
                </a:solidFill>
                <a:latin typeface="Arial Narrow" panose="020B0606020202030204" pitchFamily="34" charset="0"/>
              </a:rPr>
              <a:t>mengalami</a:t>
            </a:r>
            <a:r>
              <a:rPr lang="en-ID" sz="1900" dirty="0">
                <a:solidFill>
                  <a:schemeClr val="tx1"/>
                </a:solidFill>
                <a:latin typeface="Arial Narrow" panose="020B0606020202030204" pitchFamily="34" charset="0"/>
              </a:rPr>
              <a:t> </a:t>
            </a:r>
            <a:r>
              <a:rPr lang="en-ID" sz="1900" dirty="0" err="1">
                <a:solidFill>
                  <a:schemeClr val="tx1"/>
                </a:solidFill>
                <a:latin typeface="Arial Narrow" panose="020B0606020202030204" pitchFamily="34" charset="0"/>
              </a:rPr>
              <a:t>sebuah</a:t>
            </a:r>
            <a:r>
              <a:rPr lang="en-ID" sz="1900" dirty="0">
                <a:solidFill>
                  <a:schemeClr val="tx1"/>
                </a:solidFill>
                <a:latin typeface="Arial Narrow" panose="020B0606020202030204" pitchFamily="34" charset="0"/>
              </a:rPr>
              <a:t> </a:t>
            </a:r>
            <a:r>
              <a:rPr lang="en-ID" sz="1900" dirty="0" err="1">
                <a:solidFill>
                  <a:schemeClr val="tx1"/>
                </a:solidFill>
                <a:latin typeface="Arial Narrow" panose="020B0606020202030204" pitchFamily="34" charset="0"/>
              </a:rPr>
              <a:t>risiko</a:t>
            </a:r>
            <a:r>
              <a:rPr lang="en-ID" sz="1900" dirty="0">
                <a:solidFill>
                  <a:schemeClr val="tx1"/>
                </a:solidFill>
                <a:latin typeface="Arial Narrow" panose="020B0606020202030204" pitchFamily="34" charset="0"/>
              </a:rPr>
              <a:t>.</a:t>
            </a:r>
          </a:p>
          <a:p>
            <a:pPr marL="273050" indent="-273050">
              <a:buFont typeface="+mj-lt"/>
              <a:buAutoNum type="alphaLcPeriod"/>
            </a:pPr>
            <a:r>
              <a:rPr lang="en-ID" sz="1900" dirty="0" err="1">
                <a:solidFill>
                  <a:schemeClr val="tx1"/>
                </a:solidFill>
                <a:latin typeface="Arial Narrow" panose="020B0606020202030204" pitchFamily="34" charset="0"/>
              </a:rPr>
              <a:t>Khusus</a:t>
            </a:r>
            <a:r>
              <a:rPr lang="en-ID" sz="1900" dirty="0">
                <a:solidFill>
                  <a:schemeClr val="tx1"/>
                </a:solidFill>
                <a:latin typeface="Arial Narrow" panose="020B0606020202030204" pitchFamily="34" charset="0"/>
              </a:rPr>
              <a:t> </a:t>
            </a:r>
            <a:r>
              <a:rPr lang="en-ID" sz="1900" dirty="0" err="1">
                <a:solidFill>
                  <a:schemeClr val="tx1"/>
                </a:solidFill>
                <a:latin typeface="Arial Narrow" panose="020B0606020202030204" pitchFamily="34" charset="0"/>
              </a:rPr>
              <a:t>untuk</a:t>
            </a:r>
            <a:r>
              <a:rPr lang="en-ID" sz="1900" dirty="0">
                <a:solidFill>
                  <a:schemeClr val="tx1"/>
                </a:solidFill>
                <a:latin typeface="Arial Narrow" panose="020B0606020202030204" pitchFamily="34" charset="0"/>
              </a:rPr>
              <a:t> </a:t>
            </a:r>
            <a:r>
              <a:rPr lang="en-ID" sz="1900" dirty="0" err="1">
                <a:solidFill>
                  <a:schemeClr val="tx1"/>
                </a:solidFill>
                <a:latin typeface="Arial Narrow" panose="020B0606020202030204" pitchFamily="34" charset="0"/>
              </a:rPr>
              <a:t>asuransi</a:t>
            </a:r>
            <a:r>
              <a:rPr lang="en-ID" sz="1900" dirty="0">
                <a:solidFill>
                  <a:schemeClr val="tx1"/>
                </a:solidFill>
                <a:latin typeface="Arial Narrow" panose="020B0606020202030204" pitchFamily="34" charset="0"/>
              </a:rPr>
              <a:t> </a:t>
            </a:r>
            <a:r>
              <a:rPr lang="en-ID" sz="1900" dirty="0" err="1">
                <a:solidFill>
                  <a:schemeClr val="tx1"/>
                </a:solidFill>
                <a:latin typeface="Arial Narrow" panose="020B0606020202030204" pitchFamily="34" charset="0"/>
              </a:rPr>
              <a:t>jiwa</a:t>
            </a:r>
            <a:r>
              <a:rPr lang="en-ID" sz="1900" dirty="0">
                <a:solidFill>
                  <a:schemeClr val="tx1"/>
                </a:solidFill>
                <a:latin typeface="Arial Narrow" panose="020B0606020202030204" pitchFamily="34" charset="0"/>
              </a:rPr>
              <a:t>, </a:t>
            </a:r>
            <a:r>
              <a:rPr lang="en-ID" sz="1900" dirty="0" err="1">
                <a:solidFill>
                  <a:schemeClr val="tx1"/>
                </a:solidFill>
                <a:latin typeface="Arial Narrow" panose="020B0606020202030204" pitchFamily="34" charset="0"/>
              </a:rPr>
              <a:t>dapat</a:t>
            </a:r>
            <a:r>
              <a:rPr lang="en-ID" sz="1900" dirty="0">
                <a:solidFill>
                  <a:schemeClr val="tx1"/>
                </a:solidFill>
                <a:latin typeface="Arial Narrow" panose="020B0606020202030204" pitchFamily="34" charset="0"/>
              </a:rPr>
              <a:t> </a:t>
            </a:r>
            <a:r>
              <a:rPr lang="en-ID" sz="1900" dirty="0" err="1">
                <a:solidFill>
                  <a:schemeClr val="tx1"/>
                </a:solidFill>
                <a:latin typeface="Arial Narrow" panose="020B0606020202030204" pitchFamily="34" charset="0"/>
              </a:rPr>
              <a:t>kamu</a:t>
            </a:r>
            <a:r>
              <a:rPr lang="en-ID" sz="1900" dirty="0">
                <a:solidFill>
                  <a:schemeClr val="tx1"/>
                </a:solidFill>
                <a:latin typeface="Arial Narrow" panose="020B0606020202030204" pitchFamily="34" charset="0"/>
              </a:rPr>
              <a:t> </a:t>
            </a:r>
            <a:r>
              <a:rPr lang="en-ID" sz="1900" dirty="0" err="1">
                <a:solidFill>
                  <a:schemeClr val="tx1"/>
                </a:solidFill>
                <a:latin typeface="Arial Narrow" panose="020B0606020202030204" pitchFamily="34" charset="0"/>
              </a:rPr>
              <a:t>gunakan</a:t>
            </a:r>
            <a:r>
              <a:rPr lang="en-ID" sz="1900" dirty="0">
                <a:solidFill>
                  <a:schemeClr val="tx1"/>
                </a:solidFill>
                <a:latin typeface="Arial Narrow" panose="020B0606020202030204" pitchFamily="34" charset="0"/>
              </a:rPr>
              <a:t> </a:t>
            </a:r>
            <a:r>
              <a:rPr lang="en-ID" sz="1900" dirty="0" err="1">
                <a:solidFill>
                  <a:schemeClr val="tx1"/>
                </a:solidFill>
                <a:latin typeface="Arial Narrow" panose="020B0606020202030204" pitchFamily="34" charset="0"/>
              </a:rPr>
              <a:t>sekaligus</a:t>
            </a:r>
            <a:r>
              <a:rPr lang="en-ID" sz="1900" dirty="0">
                <a:solidFill>
                  <a:schemeClr val="tx1"/>
                </a:solidFill>
                <a:latin typeface="Arial Narrow" panose="020B0606020202030204" pitchFamily="34" charset="0"/>
              </a:rPr>
              <a:t> </a:t>
            </a:r>
            <a:r>
              <a:rPr lang="en-ID" sz="1900" dirty="0" err="1">
                <a:solidFill>
                  <a:schemeClr val="tx1"/>
                </a:solidFill>
                <a:latin typeface="Arial Narrow" panose="020B0606020202030204" pitchFamily="34" charset="0"/>
              </a:rPr>
              <a:t>untuk</a:t>
            </a:r>
            <a:r>
              <a:rPr lang="en-ID" sz="1900" dirty="0">
                <a:solidFill>
                  <a:schemeClr val="tx1"/>
                </a:solidFill>
                <a:latin typeface="Arial Narrow" panose="020B0606020202030204" pitchFamily="34" charset="0"/>
              </a:rPr>
              <a:t> </a:t>
            </a:r>
            <a:r>
              <a:rPr lang="en-ID" sz="1900" dirty="0" err="1">
                <a:solidFill>
                  <a:schemeClr val="tx1"/>
                </a:solidFill>
                <a:latin typeface="Arial Narrow" panose="020B0606020202030204" pitchFamily="34" charset="0"/>
              </a:rPr>
              <a:t>menabung</a:t>
            </a:r>
            <a:r>
              <a:rPr lang="en-ID" sz="1900" dirty="0">
                <a:solidFill>
                  <a:schemeClr val="tx1"/>
                </a:solidFill>
                <a:latin typeface="Arial Narrow" panose="020B0606020202030204" pitchFamily="34" charset="0"/>
              </a:rPr>
              <a:t> </a:t>
            </a:r>
            <a:r>
              <a:rPr lang="en-ID" sz="1900" dirty="0" err="1">
                <a:solidFill>
                  <a:schemeClr val="tx1"/>
                </a:solidFill>
                <a:latin typeface="Arial Narrow" panose="020B0606020202030204" pitchFamily="34" charset="0"/>
              </a:rPr>
              <a:t>karena</a:t>
            </a:r>
            <a:r>
              <a:rPr lang="en-ID" sz="1900" dirty="0">
                <a:solidFill>
                  <a:schemeClr val="tx1"/>
                </a:solidFill>
                <a:latin typeface="Arial Narrow" panose="020B0606020202030204" pitchFamily="34" charset="0"/>
              </a:rPr>
              <a:t> </a:t>
            </a:r>
            <a:r>
              <a:rPr lang="en-ID" sz="1900" dirty="0" err="1">
                <a:solidFill>
                  <a:schemeClr val="tx1"/>
                </a:solidFill>
                <a:latin typeface="Arial Narrow" panose="020B0606020202030204" pitchFamily="34" charset="0"/>
              </a:rPr>
              <a:t>sebagian</a:t>
            </a:r>
            <a:r>
              <a:rPr lang="en-ID" sz="1900" dirty="0">
                <a:solidFill>
                  <a:schemeClr val="tx1"/>
                </a:solidFill>
                <a:latin typeface="Arial Narrow" panose="020B0606020202030204" pitchFamily="34" charset="0"/>
              </a:rPr>
              <a:t> </a:t>
            </a:r>
            <a:r>
              <a:rPr lang="en-ID" sz="1900" dirty="0" err="1">
                <a:solidFill>
                  <a:schemeClr val="tx1"/>
                </a:solidFill>
                <a:latin typeface="Arial Narrow" panose="020B0606020202030204" pitchFamily="34" charset="0"/>
              </a:rPr>
              <a:t>biaya</a:t>
            </a:r>
            <a:r>
              <a:rPr lang="en-ID" sz="1900" dirty="0">
                <a:solidFill>
                  <a:schemeClr val="tx1"/>
                </a:solidFill>
                <a:latin typeface="Arial Narrow" panose="020B0606020202030204" pitchFamily="34" charset="0"/>
              </a:rPr>
              <a:t> </a:t>
            </a:r>
            <a:r>
              <a:rPr lang="en-ID" sz="1900" dirty="0" err="1">
                <a:solidFill>
                  <a:schemeClr val="tx1"/>
                </a:solidFill>
                <a:latin typeface="Arial Narrow" panose="020B0606020202030204" pitchFamily="34" charset="0"/>
              </a:rPr>
              <a:t>preminya</a:t>
            </a:r>
            <a:r>
              <a:rPr lang="en-ID" sz="1900" dirty="0">
                <a:solidFill>
                  <a:schemeClr val="tx1"/>
                </a:solidFill>
                <a:latin typeface="Arial Narrow" panose="020B0606020202030204" pitchFamily="34" charset="0"/>
              </a:rPr>
              <a:t> </a:t>
            </a:r>
            <a:r>
              <a:rPr lang="en-ID" sz="1900" dirty="0" err="1">
                <a:solidFill>
                  <a:schemeClr val="tx1"/>
                </a:solidFill>
                <a:latin typeface="Arial Narrow" panose="020B0606020202030204" pitchFamily="34" charset="0"/>
              </a:rPr>
              <a:t>akan</a:t>
            </a:r>
            <a:r>
              <a:rPr lang="en-ID" sz="1900" dirty="0">
                <a:solidFill>
                  <a:schemeClr val="tx1"/>
                </a:solidFill>
                <a:latin typeface="Arial Narrow" panose="020B0606020202030204" pitchFamily="34" charset="0"/>
              </a:rPr>
              <a:t> </a:t>
            </a:r>
            <a:r>
              <a:rPr lang="en-ID" sz="1900" dirty="0" err="1">
                <a:solidFill>
                  <a:schemeClr val="tx1"/>
                </a:solidFill>
                <a:latin typeface="Arial Narrow" panose="020B0606020202030204" pitchFamily="34" charset="0"/>
              </a:rPr>
              <a:t>dikembalikan</a:t>
            </a:r>
            <a:r>
              <a:rPr lang="en-ID" sz="1900" dirty="0">
                <a:solidFill>
                  <a:schemeClr val="tx1"/>
                </a:solidFill>
                <a:latin typeface="Arial Narrow" panose="020B0606020202030204" pitchFamily="34" charset="0"/>
              </a:rPr>
              <a:t> </a:t>
            </a:r>
            <a:r>
              <a:rPr lang="en-ID" sz="1900" dirty="0" err="1">
                <a:solidFill>
                  <a:schemeClr val="tx1"/>
                </a:solidFill>
                <a:latin typeface="Arial Narrow" panose="020B0606020202030204" pitchFamily="34" charset="0"/>
              </a:rPr>
              <a:t>kepada</a:t>
            </a:r>
            <a:r>
              <a:rPr lang="en-ID" sz="1900" dirty="0">
                <a:solidFill>
                  <a:schemeClr val="tx1"/>
                </a:solidFill>
                <a:latin typeface="Arial Narrow" panose="020B0606020202030204" pitchFamily="34" charset="0"/>
              </a:rPr>
              <a:t> </a:t>
            </a:r>
            <a:r>
              <a:rPr lang="en-ID" sz="1900" dirty="0" err="1">
                <a:solidFill>
                  <a:schemeClr val="tx1"/>
                </a:solidFill>
                <a:latin typeface="Arial Narrow" panose="020B0606020202030204" pitchFamily="34" charset="0"/>
              </a:rPr>
              <a:t>nasabah</a:t>
            </a:r>
            <a:r>
              <a:rPr lang="en-ID" sz="1900" dirty="0">
                <a:solidFill>
                  <a:schemeClr val="tx1"/>
                </a:solidFill>
                <a:latin typeface="Arial Narrow" panose="020B0606020202030204" pitchFamily="34" charset="0"/>
              </a:rPr>
              <a:t> </a:t>
            </a:r>
            <a:r>
              <a:rPr lang="en-ID" sz="1900" dirty="0" err="1">
                <a:solidFill>
                  <a:schemeClr val="tx1"/>
                </a:solidFill>
                <a:latin typeface="Arial Narrow" panose="020B0606020202030204" pitchFamily="34" charset="0"/>
              </a:rPr>
              <a:t>dalam</a:t>
            </a:r>
            <a:r>
              <a:rPr lang="en-ID" sz="1900" dirty="0">
                <a:solidFill>
                  <a:schemeClr val="tx1"/>
                </a:solidFill>
                <a:latin typeface="Arial Narrow" panose="020B0606020202030204" pitchFamily="34" charset="0"/>
              </a:rPr>
              <a:t> </a:t>
            </a:r>
            <a:r>
              <a:rPr lang="en-ID" sz="1900" dirty="0" err="1">
                <a:solidFill>
                  <a:schemeClr val="tx1"/>
                </a:solidFill>
                <a:latin typeface="Arial Narrow" panose="020B0606020202030204" pitchFamily="34" charset="0"/>
              </a:rPr>
              <a:t>kurun</a:t>
            </a:r>
            <a:r>
              <a:rPr lang="en-ID" sz="1900" dirty="0">
                <a:solidFill>
                  <a:schemeClr val="tx1"/>
                </a:solidFill>
                <a:latin typeface="Arial Narrow" panose="020B0606020202030204" pitchFamily="34" charset="0"/>
              </a:rPr>
              <a:t> </a:t>
            </a:r>
            <a:r>
              <a:rPr lang="en-ID" sz="1900" dirty="0" err="1">
                <a:solidFill>
                  <a:schemeClr val="tx1"/>
                </a:solidFill>
                <a:latin typeface="Arial Narrow" panose="020B0606020202030204" pitchFamily="34" charset="0"/>
              </a:rPr>
              <a:t>waktu</a:t>
            </a:r>
            <a:r>
              <a:rPr lang="en-ID" sz="1900" dirty="0">
                <a:solidFill>
                  <a:schemeClr val="tx1"/>
                </a:solidFill>
                <a:latin typeface="Arial Narrow" panose="020B0606020202030204" pitchFamily="34" charset="0"/>
              </a:rPr>
              <a:t> </a:t>
            </a:r>
            <a:r>
              <a:rPr lang="en-ID" sz="1900" dirty="0" err="1">
                <a:solidFill>
                  <a:schemeClr val="tx1"/>
                </a:solidFill>
                <a:latin typeface="Arial Narrow" panose="020B0606020202030204" pitchFamily="34" charset="0"/>
              </a:rPr>
              <a:t>tertentu</a:t>
            </a:r>
            <a:endParaRPr lang="en-ID" sz="1900" dirty="0">
              <a:solidFill>
                <a:schemeClr val="tx1"/>
              </a:solidFill>
              <a:latin typeface="Arial Narrow" panose="020B0606020202030204" pitchFamily="34" charset="0"/>
            </a:endParaRPr>
          </a:p>
          <a:p>
            <a:pPr marL="273050" indent="-273050">
              <a:buFont typeface="+mj-lt"/>
              <a:buAutoNum type="alphaLcPeriod"/>
            </a:pPr>
            <a:r>
              <a:rPr lang="en-ID" sz="1900" dirty="0" err="1">
                <a:solidFill>
                  <a:schemeClr val="tx1"/>
                </a:solidFill>
                <a:latin typeface="Arial Narrow" panose="020B0606020202030204" pitchFamily="34" charset="0"/>
              </a:rPr>
              <a:t>Untuk</a:t>
            </a:r>
            <a:r>
              <a:rPr lang="en-ID" sz="1900" dirty="0">
                <a:solidFill>
                  <a:schemeClr val="tx1"/>
                </a:solidFill>
                <a:latin typeface="Arial Narrow" panose="020B0606020202030204" pitchFamily="34" charset="0"/>
              </a:rPr>
              <a:t> </a:t>
            </a:r>
            <a:r>
              <a:rPr lang="en-ID" sz="1900" dirty="0" err="1">
                <a:solidFill>
                  <a:schemeClr val="tx1"/>
                </a:solidFill>
                <a:latin typeface="Arial Narrow" panose="020B0606020202030204" pitchFamily="34" charset="0"/>
              </a:rPr>
              <a:t>efisiensi</a:t>
            </a:r>
            <a:r>
              <a:rPr lang="en-ID" sz="1900" dirty="0">
                <a:solidFill>
                  <a:schemeClr val="tx1"/>
                </a:solidFill>
                <a:latin typeface="Arial Narrow" panose="020B0606020202030204" pitchFamily="34" charset="0"/>
              </a:rPr>
              <a:t> </a:t>
            </a:r>
            <a:r>
              <a:rPr lang="en-ID" sz="1900" dirty="0" err="1">
                <a:solidFill>
                  <a:schemeClr val="tx1"/>
                </a:solidFill>
                <a:latin typeface="Arial Narrow" panose="020B0606020202030204" pitchFamily="34" charset="0"/>
              </a:rPr>
              <a:t>bagi</a:t>
            </a:r>
            <a:r>
              <a:rPr lang="en-ID" sz="1900" dirty="0">
                <a:solidFill>
                  <a:schemeClr val="tx1"/>
                </a:solidFill>
                <a:latin typeface="Arial Narrow" panose="020B0606020202030204" pitchFamily="34" charset="0"/>
              </a:rPr>
              <a:t> </a:t>
            </a:r>
            <a:r>
              <a:rPr lang="en-ID" sz="1900" dirty="0" err="1">
                <a:solidFill>
                  <a:schemeClr val="tx1"/>
                </a:solidFill>
                <a:latin typeface="Arial Narrow" panose="020B0606020202030204" pitchFamily="34" charset="0"/>
              </a:rPr>
              <a:t>sebuah</a:t>
            </a:r>
            <a:r>
              <a:rPr lang="en-ID" sz="1900" dirty="0">
                <a:solidFill>
                  <a:schemeClr val="tx1"/>
                </a:solidFill>
                <a:latin typeface="Arial Narrow" panose="020B0606020202030204" pitchFamily="34" charset="0"/>
              </a:rPr>
              <a:t> </a:t>
            </a:r>
            <a:r>
              <a:rPr lang="en-ID" sz="1900" dirty="0" err="1">
                <a:solidFill>
                  <a:schemeClr val="tx1"/>
                </a:solidFill>
                <a:latin typeface="Arial Narrow" panose="020B0606020202030204" pitchFamily="34" charset="0"/>
              </a:rPr>
              <a:t>perusahaan</a:t>
            </a:r>
            <a:r>
              <a:rPr lang="en-ID" sz="1900" dirty="0">
                <a:solidFill>
                  <a:schemeClr val="tx1"/>
                </a:solidFill>
                <a:latin typeface="Arial Narrow" panose="020B0606020202030204" pitchFamily="34" charset="0"/>
              </a:rPr>
              <a:t> </a:t>
            </a:r>
            <a:r>
              <a:rPr lang="en-ID" sz="1900" dirty="0" err="1">
                <a:solidFill>
                  <a:schemeClr val="tx1"/>
                </a:solidFill>
                <a:latin typeface="Arial Narrow" panose="020B0606020202030204" pitchFamily="34" charset="0"/>
              </a:rPr>
              <a:t>karena</a:t>
            </a:r>
            <a:r>
              <a:rPr lang="en-ID" sz="1900" dirty="0">
                <a:solidFill>
                  <a:schemeClr val="tx1"/>
                </a:solidFill>
                <a:latin typeface="Arial Narrow" panose="020B0606020202030204" pitchFamily="34" charset="0"/>
              </a:rPr>
              <a:t> </a:t>
            </a:r>
            <a:r>
              <a:rPr lang="en-ID" sz="1900" dirty="0" err="1">
                <a:solidFill>
                  <a:schemeClr val="tx1"/>
                </a:solidFill>
                <a:latin typeface="Arial Narrow" panose="020B0606020202030204" pitchFamily="34" charset="0"/>
              </a:rPr>
              <a:t>mengurangi</a:t>
            </a:r>
            <a:r>
              <a:rPr lang="en-ID" sz="1900" dirty="0">
                <a:solidFill>
                  <a:schemeClr val="tx1"/>
                </a:solidFill>
                <a:latin typeface="Arial Narrow" panose="020B0606020202030204" pitchFamily="34" charset="0"/>
              </a:rPr>
              <a:t> </a:t>
            </a:r>
            <a:r>
              <a:rPr lang="en-ID" sz="1900" dirty="0" err="1">
                <a:solidFill>
                  <a:schemeClr val="tx1"/>
                </a:solidFill>
                <a:latin typeface="Arial Narrow" panose="020B0606020202030204" pitchFamily="34" charset="0"/>
              </a:rPr>
              <a:t>biaya</a:t>
            </a:r>
            <a:r>
              <a:rPr lang="en-ID" sz="1900" dirty="0">
                <a:solidFill>
                  <a:schemeClr val="tx1"/>
                </a:solidFill>
                <a:latin typeface="Arial Narrow" panose="020B0606020202030204" pitchFamily="34" charset="0"/>
              </a:rPr>
              <a:t> </a:t>
            </a:r>
            <a:r>
              <a:rPr lang="en-ID" sz="1900" dirty="0" err="1">
                <a:solidFill>
                  <a:schemeClr val="tx1"/>
                </a:solidFill>
                <a:latin typeface="Arial Narrow" panose="020B0606020202030204" pitchFamily="34" charset="0"/>
              </a:rPr>
              <a:t>untuk</a:t>
            </a:r>
            <a:r>
              <a:rPr lang="en-ID" sz="1900" dirty="0">
                <a:solidFill>
                  <a:schemeClr val="tx1"/>
                </a:solidFill>
                <a:latin typeface="Arial Narrow" panose="020B0606020202030204" pitchFamily="34" charset="0"/>
              </a:rPr>
              <a:t> </a:t>
            </a:r>
            <a:r>
              <a:rPr lang="en-ID" sz="1900" dirty="0" err="1">
                <a:solidFill>
                  <a:schemeClr val="tx1"/>
                </a:solidFill>
                <a:latin typeface="Arial Narrow" panose="020B0606020202030204" pitchFamily="34" charset="0"/>
              </a:rPr>
              <a:t>pengawasan</a:t>
            </a:r>
            <a:r>
              <a:rPr lang="en-ID" sz="1900" dirty="0">
                <a:solidFill>
                  <a:schemeClr val="tx1"/>
                </a:solidFill>
                <a:latin typeface="Arial Narrow" panose="020B0606020202030204" pitchFamily="34" charset="0"/>
              </a:rPr>
              <a:t>, </a:t>
            </a:r>
            <a:r>
              <a:rPr lang="en-ID" sz="1900" dirty="0" err="1">
                <a:solidFill>
                  <a:schemeClr val="tx1"/>
                </a:solidFill>
                <a:latin typeface="Arial Narrow" panose="020B0606020202030204" pitchFamily="34" charset="0"/>
              </a:rPr>
              <a:t>pengamanan</a:t>
            </a:r>
            <a:r>
              <a:rPr lang="en-ID" sz="1900" dirty="0">
                <a:solidFill>
                  <a:schemeClr val="tx1"/>
                </a:solidFill>
                <a:latin typeface="Arial Narrow" panose="020B0606020202030204" pitchFamily="34" charset="0"/>
              </a:rPr>
              <a:t>, dan </a:t>
            </a:r>
            <a:r>
              <a:rPr lang="en-ID" sz="1900" dirty="0" err="1">
                <a:solidFill>
                  <a:schemeClr val="tx1"/>
                </a:solidFill>
                <a:latin typeface="Arial Narrow" panose="020B0606020202030204" pitchFamily="34" charset="0"/>
              </a:rPr>
              <a:t>perlindungan</a:t>
            </a:r>
            <a:r>
              <a:rPr lang="en-ID" sz="1900" dirty="0">
                <a:solidFill>
                  <a:schemeClr val="tx1"/>
                </a:solidFill>
                <a:latin typeface="Arial Narrow" panose="020B0606020202030204" pitchFamily="34" charset="0"/>
              </a:rPr>
              <a:t> yang </a:t>
            </a:r>
            <a:r>
              <a:rPr lang="en-ID" sz="1900" dirty="0" err="1">
                <a:solidFill>
                  <a:schemeClr val="tx1"/>
                </a:solidFill>
                <a:latin typeface="Arial Narrow" panose="020B0606020202030204" pitchFamily="34" charset="0"/>
              </a:rPr>
              <a:t>memakan</a:t>
            </a:r>
            <a:r>
              <a:rPr lang="en-ID" sz="1900" dirty="0">
                <a:solidFill>
                  <a:schemeClr val="tx1"/>
                </a:solidFill>
                <a:latin typeface="Arial Narrow" panose="020B0606020202030204" pitchFamily="34" charset="0"/>
              </a:rPr>
              <a:t> </a:t>
            </a:r>
            <a:r>
              <a:rPr lang="en-ID" sz="1900" dirty="0" err="1">
                <a:solidFill>
                  <a:schemeClr val="tx1"/>
                </a:solidFill>
                <a:latin typeface="Arial Narrow" panose="020B0606020202030204" pitchFamily="34" charset="0"/>
              </a:rPr>
              <a:t>banyak</a:t>
            </a:r>
            <a:r>
              <a:rPr lang="en-ID" sz="1900" dirty="0">
                <a:solidFill>
                  <a:schemeClr val="tx1"/>
                </a:solidFill>
                <a:latin typeface="Arial Narrow" panose="020B0606020202030204" pitchFamily="34" charset="0"/>
              </a:rPr>
              <a:t> </a:t>
            </a:r>
            <a:r>
              <a:rPr lang="en-ID" sz="1900" dirty="0" err="1">
                <a:solidFill>
                  <a:schemeClr val="tx1"/>
                </a:solidFill>
                <a:latin typeface="Arial Narrow" panose="020B0606020202030204" pitchFamily="34" charset="0"/>
              </a:rPr>
              <a:t>biaya</a:t>
            </a:r>
            <a:r>
              <a:rPr lang="en-ID" sz="1900" dirty="0">
                <a:solidFill>
                  <a:schemeClr val="tx1"/>
                </a:solidFill>
                <a:latin typeface="Arial Narrow" panose="020B0606020202030204" pitchFamily="34" charset="0"/>
              </a:rPr>
              <a:t> dan </a:t>
            </a:r>
            <a:r>
              <a:rPr lang="en-ID" sz="1900" dirty="0" err="1">
                <a:solidFill>
                  <a:schemeClr val="tx1"/>
                </a:solidFill>
                <a:latin typeface="Arial Narrow" panose="020B0606020202030204" pitchFamily="34" charset="0"/>
              </a:rPr>
              <a:t>waktu</a:t>
            </a:r>
            <a:r>
              <a:rPr lang="en-ID" sz="1900" dirty="0">
                <a:solidFill>
                  <a:schemeClr val="tx1"/>
                </a:solidFill>
                <a:latin typeface="Arial Narrow" panose="020B0606020202030204" pitchFamily="34" charset="0"/>
              </a:rPr>
              <a:t>.</a:t>
            </a:r>
          </a:p>
          <a:p>
            <a:pPr marL="273050" indent="-273050">
              <a:buFont typeface="+mj-lt"/>
              <a:buAutoNum type="alphaLcPeriod"/>
            </a:pPr>
            <a:r>
              <a:rPr lang="en-ID" sz="1900" dirty="0" err="1">
                <a:solidFill>
                  <a:schemeClr val="tx1"/>
                </a:solidFill>
                <a:latin typeface="Arial Narrow" panose="020B0606020202030204" pitchFamily="34" charset="0"/>
              </a:rPr>
              <a:t>Untuk</a:t>
            </a:r>
            <a:r>
              <a:rPr lang="en-ID" sz="1900" dirty="0">
                <a:solidFill>
                  <a:schemeClr val="tx1"/>
                </a:solidFill>
                <a:latin typeface="Arial Narrow" panose="020B0606020202030204" pitchFamily="34" charset="0"/>
              </a:rPr>
              <a:t> </a:t>
            </a:r>
            <a:r>
              <a:rPr lang="en-ID" sz="1900" dirty="0" err="1">
                <a:solidFill>
                  <a:schemeClr val="tx1"/>
                </a:solidFill>
                <a:latin typeface="Arial Narrow" panose="020B0606020202030204" pitchFamily="34" charset="0"/>
              </a:rPr>
              <a:t>mendapatkan</a:t>
            </a:r>
            <a:r>
              <a:rPr lang="en-ID" sz="1900" dirty="0">
                <a:solidFill>
                  <a:schemeClr val="tx1"/>
                </a:solidFill>
                <a:latin typeface="Arial Narrow" panose="020B0606020202030204" pitchFamily="34" charset="0"/>
              </a:rPr>
              <a:t> </a:t>
            </a:r>
            <a:r>
              <a:rPr lang="en-ID" sz="1900" dirty="0" err="1">
                <a:solidFill>
                  <a:schemeClr val="tx1"/>
                </a:solidFill>
                <a:latin typeface="Arial Narrow" panose="020B0606020202030204" pitchFamily="34" charset="0"/>
              </a:rPr>
              <a:t>ganti</a:t>
            </a:r>
            <a:r>
              <a:rPr lang="en-ID" sz="1900" dirty="0">
                <a:solidFill>
                  <a:schemeClr val="tx1"/>
                </a:solidFill>
                <a:latin typeface="Arial Narrow" panose="020B0606020202030204" pitchFamily="34" charset="0"/>
              </a:rPr>
              <a:t> </a:t>
            </a:r>
            <a:r>
              <a:rPr lang="en-ID" sz="1900" dirty="0" err="1">
                <a:solidFill>
                  <a:schemeClr val="tx1"/>
                </a:solidFill>
                <a:latin typeface="Arial Narrow" panose="020B0606020202030204" pitchFamily="34" charset="0"/>
              </a:rPr>
              <a:t>rugi</a:t>
            </a:r>
            <a:r>
              <a:rPr lang="en-ID" sz="1900" dirty="0">
                <a:solidFill>
                  <a:schemeClr val="tx1"/>
                </a:solidFill>
                <a:latin typeface="Arial Narrow" panose="020B0606020202030204" pitchFamily="34" charset="0"/>
              </a:rPr>
              <a:t> </a:t>
            </a:r>
            <a:r>
              <a:rPr lang="en-ID" sz="1900" dirty="0" err="1">
                <a:solidFill>
                  <a:schemeClr val="tx1"/>
                </a:solidFill>
                <a:latin typeface="Arial Narrow" panose="020B0606020202030204" pitchFamily="34" charset="0"/>
              </a:rPr>
              <a:t>kepada</a:t>
            </a:r>
            <a:r>
              <a:rPr lang="en-ID" sz="1900" dirty="0">
                <a:solidFill>
                  <a:schemeClr val="tx1"/>
                </a:solidFill>
                <a:latin typeface="Arial Narrow" panose="020B0606020202030204" pitchFamily="34" charset="0"/>
              </a:rPr>
              <a:t> </a:t>
            </a:r>
            <a:r>
              <a:rPr lang="en-ID" sz="1900" dirty="0" err="1">
                <a:solidFill>
                  <a:schemeClr val="tx1"/>
                </a:solidFill>
                <a:latin typeface="Arial Narrow" panose="020B0606020202030204" pitchFamily="34" charset="0"/>
              </a:rPr>
              <a:t>pihak</a:t>
            </a:r>
            <a:r>
              <a:rPr lang="en-ID" sz="1900" dirty="0">
                <a:solidFill>
                  <a:schemeClr val="tx1"/>
                </a:solidFill>
                <a:latin typeface="Arial Narrow" panose="020B0606020202030204" pitchFamily="34" charset="0"/>
              </a:rPr>
              <a:t> </a:t>
            </a:r>
            <a:r>
              <a:rPr lang="en-ID" sz="1900" dirty="0" err="1">
                <a:solidFill>
                  <a:schemeClr val="tx1"/>
                </a:solidFill>
                <a:latin typeface="Arial Narrow" panose="020B0606020202030204" pitchFamily="34" charset="0"/>
              </a:rPr>
              <a:t>nasabah</a:t>
            </a:r>
            <a:r>
              <a:rPr lang="en-ID" sz="1900" dirty="0">
                <a:solidFill>
                  <a:schemeClr val="tx1"/>
                </a:solidFill>
                <a:latin typeface="Arial Narrow" panose="020B0606020202030204" pitchFamily="34" charset="0"/>
              </a:rPr>
              <a:t> </a:t>
            </a:r>
            <a:r>
              <a:rPr lang="en-ID" sz="1900" dirty="0" err="1">
                <a:solidFill>
                  <a:schemeClr val="tx1"/>
                </a:solidFill>
                <a:latin typeface="Arial Narrow" panose="020B0606020202030204" pitchFamily="34" charset="0"/>
              </a:rPr>
              <a:t>sesuai</a:t>
            </a:r>
            <a:r>
              <a:rPr lang="en-ID" sz="1900" dirty="0">
                <a:solidFill>
                  <a:schemeClr val="tx1"/>
                </a:solidFill>
                <a:latin typeface="Arial Narrow" panose="020B0606020202030204" pitchFamily="34" charset="0"/>
              </a:rPr>
              <a:t> </a:t>
            </a:r>
            <a:r>
              <a:rPr lang="en-ID" sz="1900" dirty="0" err="1">
                <a:solidFill>
                  <a:schemeClr val="tx1"/>
                </a:solidFill>
                <a:latin typeface="Arial Narrow" panose="020B0606020202030204" pitchFamily="34" charset="0"/>
              </a:rPr>
              <a:t>dengan</a:t>
            </a:r>
            <a:r>
              <a:rPr lang="en-ID" sz="1900" dirty="0">
                <a:solidFill>
                  <a:schemeClr val="tx1"/>
                </a:solidFill>
                <a:latin typeface="Arial Narrow" panose="020B0606020202030204" pitchFamily="34" charset="0"/>
              </a:rPr>
              <a:t> </a:t>
            </a:r>
            <a:r>
              <a:rPr lang="en-ID" sz="1900" dirty="0" err="1">
                <a:solidFill>
                  <a:schemeClr val="tx1"/>
                </a:solidFill>
                <a:latin typeface="Arial Narrow" panose="020B0606020202030204" pitchFamily="34" charset="0"/>
              </a:rPr>
              <a:t>nilai</a:t>
            </a:r>
            <a:r>
              <a:rPr lang="en-ID" sz="1900" dirty="0">
                <a:solidFill>
                  <a:schemeClr val="tx1"/>
                </a:solidFill>
                <a:latin typeface="Arial Narrow" panose="020B0606020202030204" pitchFamily="34" charset="0"/>
              </a:rPr>
              <a:t> </a:t>
            </a:r>
            <a:r>
              <a:rPr lang="en-ID" sz="1900" dirty="0" err="1">
                <a:solidFill>
                  <a:schemeClr val="tx1"/>
                </a:solidFill>
                <a:latin typeface="Arial Narrow" panose="020B0606020202030204" pitchFamily="34" charset="0"/>
              </a:rPr>
              <a:t>premi</a:t>
            </a:r>
            <a:r>
              <a:rPr lang="en-ID" sz="1900" dirty="0">
                <a:solidFill>
                  <a:schemeClr val="tx1"/>
                </a:solidFill>
                <a:latin typeface="Arial Narrow" panose="020B0606020202030204" pitchFamily="34" charset="0"/>
              </a:rPr>
              <a:t> </a:t>
            </a:r>
            <a:r>
              <a:rPr lang="en-ID" sz="1900" dirty="0" err="1">
                <a:solidFill>
                  <a:schemeClr val="tx1"/>
                </a:solidFill>
                <a:latin typeface="Arial Narrow" panose="020B0606020202030204" pitchFamily="34" charset="0"/>
              </a:rPr>
              <a:t>asuransi</a:t>
            </a:r>
            <a:r>
              <a:rPr lang="en-ID" sz="1900" dirty="0">
                <a:solidFill>
                  <a:schemeClr val="tx1"/>
                </a:solidFill>
                <a:latin typeface="Arial Narrow" panose="020B0606020202030204" pitchFamily="34" charset="0"/>
              </a:rPr>
              <a:t>.</a:t>
            </a:r>
          </a:p>
          <a:p>
            <a:pPr marL="273050" indent="-273050">
              <a:buFont typeface="+mj-lt"/>
              <a:buAutoNum type="alphaLcPeriod"/>
            </a:pPr>
            <a:r>
              <a:rPr lang="en-ID" sz="1900" dirty="0" err="1">
                <a:solidFill>
                  <a:schemeClr val="tx1"/>
                </a:solidFill>
                <a:latin typeface="Arial Narrow" panose="020B0606020202030204" pitchFamily="34" charset="0"/>
              </a:rPr>
              <a:t>Untuk</a:t>
            </a:r>
            <a:r>
              <a:rPr lang="en-ID" sz="1900" dirty="0">
                <a:solidFill>
                  <a:schemeClr val="tx1"/>
                </a:solidFill>
                <a:latin typeface="Arial Narrow" panose="020B0606020202030204" pitchFamily="34" charset="0"/>
              </a:rPr>
              <a:t> </a:t>
            </a:r>
            <a:r>
              <a:rPr lang="en-ID" sz="1900" dirty="0" err="1">
                <a:solidFill>
                  <a:schemeClr val="tx1"/>
                </a:solidFill>
                <a:latin typeface="Arial Narrow" panose="020B0606020202030204" pitchFamily="34" charset="0"/>
              </a:rPr>
              <a:t>menutup</a:t>
            </a:r>
            <a:r>
              <a:rPr lang="en-ID" sz="1900" dirty="0">
                <a:solidFill>
                  <a:schemeClr val="tx1"/>
                </a:solidFill>
                <a:latin typeface="Arial Narrow" panose="020B0606020202030204" pitchFamily="34" charset="0"/>
              </a:rPr>
              <a:t> </a:t>
            </a:r>
            <a:r>
              <a:rPr lang="en-ID" sz="1900" i="1" dirty="0">
                <a:solidFill>
                  <a:schemeClr val="tx1"/>
                </a:solidFill>
                <a:latin typeface="Arial Narrow" panose="020B0606020202030204" pitchFamily="34" charset="0"/>
              </a:rPr>
              <a:t>loss of earning power</a:t>
            </a:r>
            <a:r>
              <a:rPr lang="en-ID" sz="1900" dirty="0">
                <a:solidFill>
                  <a:schemeClr val="tx1"/>
                </a:solidFill>
                <a:latin typeface="Arial Narrow" panose="020B0606020202030204" pitchFamily="34" charset="0"/>
              </a:rPr>
              <a:t> </a:t>
            </a:r>
            <a:r>
              <a:rPr lang="en-ID" sz="1900" dirty="0" err="1">
                <a:solidFill>
                  <a:schemeClr val="tx1"/>
                </a:solidFill>
                <a:latin typeface="Arial Narrow" panose="020B0606020202030204" pitchFamily="34" charset="0"/>
              </a:rPr>
              <a:t>seseorang</a:t>
            </a:r>
            <a:r>
              <a:rPr lang="en-ID" sz="1900" dirty="0">
                <a:solidFill>
                  <a:schemeClr val="tx1"/>
                </a:solidFill>
                <a:latin typeface="Arial Narrow" panose="020B0606020202030204" pitchFamily="34" charset="0"/>
              </a:rPr>
              <a:t> </a:t>
            </a:r>
            <a:r>
              <a:rPr lang="en-ID" sz="1900" dirty="0" err="1">
                <a:solidFill>
                  <a:schemeClr val="tx1"/>
                </a:solidFill>
                <a:latin typeface="Arial Narrow" panose="020B0606020202030204" pitchFamily="34" charset="0"/>
              </a:rPr>
              <a:t>atau</a:t>
            </a:r>
            <a:r>
              <a:rPr lang="en-ID" sz="1900" dirty="0">
                <a:solidFill>
                  <a:schemeClr val="tx1"/>
                </a:solidFill>
                <a:latin typeface="Arial Narrow" panose="020B0606020202030204" pitchFamily="34" charset="0"/>
              </a:rPr>
              <a:t> </a:t>
            </a:r>
            <a:r>
              <a:rPr lang="en-ID" sz="1900" dirty="0" err="1">
                <a:solidFill>
                  <a:schemeClr val="tx1"/>
                </a:solidFill>
                <a:latin typeface="Arial Narrow" panose="020B0606020202030204" pitchFamily="34" charset="0"/>
              </a:rPr>
              <a:t>suatu</a:t>
            </a:r>
            <a:r>
              <a:rPr lang="en-ID" sz="1900" dirty="0">
                <a:solidFill>
                  <a:schemeClr val="tx1"/>
                </a:solidFill>
                <a:latin typeface="Arial Narrow" panose="020B0606020202030204" pitchFamily="34" charset="0"/>
              </a:rPr>
              <a:t> badan </a:t>
            </a:r>
            <a:r>
              <a:rPr lang="en-ID" sz="1900" dirty="0" err="1">
                <a:solidFill>
                  <a:schemeClr val="tx1"/>
                </a:solidFill>
                <a:latin typeface="Arial Narrow" panose="020B0606020202030204" pitchFamily="34" charset="0"/>
              </a:rPr>
              <a:t>usaha</a:t>
            </a:r>
            <a:r>
              <a:rPr lang="en-ID" sz="1900" dirty="0">
                <a:solidFill>
                  <a:schemeClr val="tx1"/>
                </a:solidFill>
                <a:latin typeface="Arial Narrow" panose="020B0606020202030204" pitchFamily="34" charset="0"/>
              </a:rPr>
              <a:t> </a:t>
            </a:r>
            <a:r>
              <a:rPr lang="en-ID" sz="1900" dirty="0" err="1">
                <a:solidFill>
                  <a:schemeClr val="tx1"/>
                </a:solidFill>
                <a:latin typeface="Arial Narrow" panose="020B0606020202030204" pitchFamily="34" charset="0"/>
              </a:rPr>
              <a:t>ketika</a:t>
            </a:r>
            <a:r>
              <a:rPr lang="en-ID" sz="1900" dirty="0">
                <a:solidFill>
                  <a:schemeClr val="tx1"/>
                </a:solidFill>
                <a:latin typeface="Arial Narrow" panose="020B0606020202030204" pitchFamily="34" charset="0"/>
              </a:rPr>
              <a:t> </a:t>
            </a:r>
            <a:r>
              <a:rPr lang="en-ID" sz="1900" dirty="0" err="1">
                <a:solidFill>
                  <a:schemeClr val="tx1"/>
                </a:solidFill>
                <a:latin typeface="Arial Narrow" panose="020B0606020202030204" pitchFamily="34" charset="0"/>
              </a:rPr>
              <a:t>sudah</a:t>
            </a:r>
            <a:r>
              <a:rPr lang="en-ID" sz="1900" dirty="0">
                <a:solidFill>
                  <a:schemeClr val="tx1"/>
                </a:solidFill>
                <a:latin typeface="Arial Narrow" panose="020B0606020202030204" pitchFamily="34" charset="0"/>
              </a:rPr>
              <a:t> </a:t>
            </a:r>
            <a:r>
              <a:rPr lang="en-ID" sz="1900" dirty="0" err="1">
                <a:solidFill>
                  <a:schemeClr val="tx1"/>
                </a:solidFill>
                <a:latin typeface="Arial Narrow" panose="020B0606020202030204" pitchFamily="34" charset="0"/>
              </a:rPr>
              <a:t>tidak</a:t>
            </a:r>
            <a:r>
              <a:rPr lang="en-ID" sz="1900" dirty="0">
                <a:solidFill>
                  <a:schemeClr val="tx1"/>
                </a:solidFill>
                <a:latin typeface="Arial Narrow" panose="020B0606020202030204" pitchFamily="34" charset="0"/>
              </a:rPr>
              <a:t> </a:t>
            </a:r>
            <a:r>
              <a:rPr lang="en-ID" sz="1900" dirty="0" err="1">
                <a:solidFill>
                  <a:schemeClr val="tx1"/>
                </a:solidFill>
                <a:latin typeface="Arial Narrow" panose="020B0606020202030204" pitchFamily="34" charset="0"/>
              </a:rPr>
              <a:t>bekerja</a:t>
            </a:r>
            <a:r>
              <a:rPr lang="en-ID" sz="1900" dirty="0">
                <a:solidFill>
                  <a:schemeClr val="tx1"/>
                </a:solidFill>
                <a:latin typeface="Arial Narrow" panose="020B0606020202030204" pitchFamily="34" charset="0"/>
              </a:rPr>
              <a:t> </a:t>
            </a:r>
            <a:r>
              <a:rPr lang="en-ID" sz="1900" dirty="0" err="1">
                <a:solidFill>
                  <a:schemeClr val="tx1"/>
                </a:solidFill>
                <a:latin typeface="Arial Narrow" panose="020B0606020202030204" pitchFamily="34" charset="0"/>
              </a:rPr>
              <a:t>atau</a:t>
            </a:r>
            <a:r>
              <a:rPr lang="en-ID" sz="1900" dirty="0">
                <a:solidFill>
                  <a:schemeClr val="tx1"/>
                </a:solidFill>
                <a:latin typeface="Arial Narrow" panose="020B0606020202030204" pitchFamily="34" charset="0"/>
              </a:rPr>
              <a:t> </a:t>
            </a:r>
            <a:r>
              <a:rPr lang="en-ID" sz="1900" dirty="0" err="1">
                <a:solidFill>
                  <a:schemeClr val="tx1"/>
                </a:solidFill>
                <a:latin typeface="Arial Narrow" panose="020B0606020202030204" pitchFamily="34" charset="0"/>
              </a:rPr>
              <a:t>tidak</a:t>
            </a:r>
            <a:r>
              <a:rPr lang="en-ID" sz="1900" dirty="0">
                <a:solidFill>
                  <a:schemeClr val="tx1"/>
                </a:solidFill>
                <a:latin typeface="Arial Narrow" panose="020B0606020202030204" pitchFamily="34" charset="0"/>
              </a:rPr>
              <a:t> </a:t>
            </a:r>
            <a:r>
              <a:rPr lang="en-ID" sz="1900" dirty="0" err="1">
                <a:solidFill>
                  <a:schemeClr val="tx1"/>
                </a:solidFill>
                <a:latin typeface="Arial Narrow" panose="020B0606020202030204" pitchFamily="34" charset="0"/>
              </a:rPr>
              <a:t>berfungsi</a:t>
            </a:r>
            <a:r>
              <a:rPr lang="en-ID" sz="1900" dirty="0">
                <a:solidFill>
                  <a:schemeClr val="tx1"/>
                </a:solidFill>
                <a:latin typeface="Arial Narrow" panose="020B0606020202030204" pitchFamily="34" charset="0"/>
              </a:rPr>
              <a:t> </a:t>
            </a:r>
            <a:r>
              <a:rPr lang="en-ID" sz="1900" dirty="0" err="1">
                <a:solidFill>
                  <a:schemeClr val="tx1"/>
                </a:solidFill>
                <a:latin typeface="Arial Narrow" panose="020B0606020202030204" pitchFamily="34" charset="0"/>
              </a:rPr>
              <a:t>lagi</a:t>
            </a:r>
            <a:r>
              <a:rPr lang="en-ID" sz="1900" dirty="0">
                <a:solidFill>
                  <a:schemeClr val="tx1"/>
                </a:solidFill>
                <a:latin typeface="Arial Narrow" panose="020B0606020202030204" pitchFamily="34" charset="0"/>
              </a:rPr>
              <a:t>.</a:t>
            </a:r>
          </a:p>
          <a:p>
            <a:pPr marL="0" indent="627063" fontAlgn="base">
              <a:lnSpc>
                <a:spcPct val="150000"/>
              </a:lnSpc>
              <a:buNone/>
            </a:pPr>
            <a:endParaRPr lang="en-ID" sz="1600" dirty="0">
              <a:latin typeface="Arial Narrow" panose="020B0606020202030204" pitchFamily="34" charset="0"/>
            </a:endParaRPr>
          </a:p>
          <a:p>
            <a:pPr marL="0" indent="0" fontAlgn="base">
              <a:lnSpc>
                <a:spcPct val="170000"/>
              </a:lnSpc>
              <a:buNone/>
            </a:pPr>
            <a:endParaRPr lang="en-ID" sz="5600" dirty="0">
              <a:latin typeface="Arial Narrow" panose="020B0606020202030204" pitchFamily="34" charset="0"/>
            </a:endParaRPr>
          </a:p>
          <a:p>
            <a:pPr marL="266700" indent="-266700" algn="just">
              <a:lnSpc>
                <a:spcPct val="150000"/>
              </a:lnSpc>
              <a:spcBef>
                <a:spcPts val="0"/>
              </a:spcBef>
              <a:spcAft>
                <a:spcPts val="0"/>
              </a:spcAft>
              <a:buNone/>
            </a:pPr>
            <a:endParaRPr lang="id-ID" sz="2300" dirty="0">
              <a:latin typeface="Arial Narrow" panose="020B0606020202030204" pitchFamily="34" charset="0"/>
            </a:endParaRPr>
          </a:p>
        </p:txBody>
      </p:sp>
      <p:sp>
        <p:nvSpPr>
          <p:cNvPr id="2" name="Slide Number Placeholder 1">
            <a:extLst>
              <a:ext uri="{FF2B5EF4-FFF2-40B4-BE49-F238E27FC236}">
                <a16:creationId xmlns:a16="http://schemas.microsoft.com/office/drawing/2014/main" id="{74852AB1-93FD-42DF-AC41-41B361645DC0}"/>
              </a:ext>
            </a:extLst>
          </p:cNvPr>
          <p:cNvSpPr>
            <a:spLocks noGrp="1"/>
          </p:cNvSpPr>
          <p:nvPr>
            <p:ph type="sldNum" sz="quarter" idx="12"/>
          </p:nvPr>
        </p:nvSpPr>
        <p:spPr>
          <a:xfrm>
            <a:off x="10896598" y="5909860"/>
            <a:ext cx="542697" cy="279400"/>
          </a:xfrm>
        </p:spPr>
        <p:txBody>
          <a:bodyPr/>
          <a:lstStyle/>
          <a:p>
            <a:fld id="{E97799C9-84D9-46D2-A11E-BCF8A720529D}" type="slidenum">
              <a:rPr lang="en-US" smtClean="0"/>
              <a:t>10</a:t>
            </a:fld>
            <a:endParaRPr lang="en-US" dirty="0"/>
          </a:p>
        </p:txBody>
      </p:sp>
    </p:spTree>
    <p:extLst>
      <p:ext uri="{BB962C8B-B14F-4D97-AF65-F5344CB8AC3E}">
        <p14:creationId xmlns:p14="http://schemas.microsoft.com/office/powerpoint/2010/main" val="2512339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068110E-F0F0-419C-AB37-8A730DF7CA1C}"/>
              </a:ext>
            </a:extLst>
          </p:cNvPr>
          <p:cNvSpPr>
            <a:spLocks noGrp="1"/>
          </p:cNvSpPr>
          <p:nvPr>
            <p:ph idx="1"/>
          </p:nvPr>
        </p:nvSpPr>
        <p:spPr>
          <a:xfrm>
            <a:off x="900751" y="668741"/>
            <a:ext cx="10385947" cy="5659488"/>
          </a:xfrm>
        </p:spPr>
        <p:txBody>
          <a:bodyPr>
            <a:normAutofit fontScale="92500"/>
          </a:bodyPr>
          <a:lstStyle/>
          <a:p>
            <a:pPr marL="0" indent="627063" fontAlgn="base">
              <a:lnSpc>
                <a:spcPct val="150000"/>
              </a:lnSpc>
              <a:buNone/>
            </a:pPr>
            <a:r>
              <a:rPr lang="en-ID" sz="1600" dirty="0" err="1">
                <a:latin typeface="Arial Narrow" panose="020B0606020202030204" pitchFamily="34" charset="0"/>
              </a:rPr>
              <a:t>Organisasi</a:t>
            </a:r>
            <a:r>
              <a:rPr lang="en-ID" sz="1600" dirty="0">
                <a:latin typeface="Arial Narrow" panose="020B0606020202030204" pitchFamily="34" charset="0"/>
              </a:rPr>
              <a:t> </a:t>
            </a:r>
            <a:r>
              <a:rPr lang="en-ID" sz="1600" dirty="0" err="1">
                <a:latin typeface="Arial Narrow" panose="020B0606020202030204" pitchFamily="34" charset="0"/>
              </a:rPr>
              <a:t>Kesehatan</a:t>
            </a:r>
            <a:r>
              <a:rPr lang="en-ID" sz="1600" dirty="0">
                <a:latin typeface="Arial Narrow" panose="020B0606020202030204" pitchFamily="34" charset="0"/>
              </a:rPr>
              <a:t> Dunia (WHO) </a:t>
            </a:r>
            <a:r>
              <a:rPr lang="en-ID" sz="1600" dirty="0" err="1">
                <a:latin typeface="Arial Narrow" panose="020B0606020202030204" pitchFamily="34" charset="0"/>
              </a:rPr>
              <a:t>menyatakan</a:t>
            </a:r>
            <a:r>
              <a:rPr lang="en-ID" sz="1600" dirty="0">
                <a:latin typeface="Arial Narrow" panose="020B0606020202030204" pitchFamily="34" charset="0"/>
              </a:rPr>
              <a:t> </a:t>
            </a:r>
            <a:r>
              <a:rPr lang="en-ID" sz="1600" dirty="0" err="1">
                <a:latin typeface="Arial Narrow" panose="020B0606020202030204" pitchFamily="34" charset="0"/>
              </a:rPr>
              <a:t>alokasi</a:t>
            </a:r>
            <a:r>
              <a:rPr lang="en-ID" sz="1600" dirty="0">
                <a:latin typeface="Arial Narrow" panose="020B0606020202030204" pitchFamily="34" charset="0"/>
              </a:rPr>
              <a:t> </a:t>
            </a:r>
            <a:r>
              <a:rPr lang="en-ID" sz="1600" dirty="0" err="1">
                <a:latin typeface="Arial Narrow" panose="020B0606020202030204" pitchFamily="34" charset="0"/>
              </a:rPr>
              <a:t>anggaran</a:t>
            </a:r>
            <a:r>
              <a:rPr lang="en-ID" sz="1600" dirty="0">
                <a:latin typeface="Arial Narrow" panose="020B0606020202030204" pitchFamily="34" charset="0"/>
              </a:rPr>
              <a:t> </a:t>
            </a:r>
            <a:r>
              <a:rPr lang="en-ID" sz="1600" dirty="0" err="1">
                <a:latin typeface="Arial Narrow" panose="020B0606020202030204" pitchFamily="34" charset="0"/>
              </a:rPr>
              <a:t>untuk</a:t>
            </a:r>
            <a:r>
              <a:rPr lang="en-ID" sz="1600" dirty="0">
                <a:latin typeface="Arial Narrow" panose="020B0606020202030204" pitchFamily="34" charset="0"/>
              </a:rPr>
              <a:t> </a:t>
            </a:r>
            <a:r>
              <a:rPr lang="en-ID" sz="1600" dirty="0" err="1">
                <a:latin typeface="Arial Narrow" panose="020B0606020202030204" pitchFamily="34" charset="0"/>
              </a:rPr>
              <a:t>kesehatan</a:t>
            </a:r>
            <a:r>
              <a:rPr lang="en-ID" sz="1600" dirty="0">
                <a:latin typeface="Arial Narrow" panose="020B0606020202030204" pitchFamily="34" charset="0"/>
              </a:rPr>
              <a:t> yang ideal </a:t>
            </a:r>
            <a:r>
              <a:rPr lang="en-ID" sz="1600" dirty="0" err="1">
                <a:latin typeface="Arial Narrow" panose="020B0606020202030204" pitchFamily="34" charset="0"/>
              </a:rPr>
              <a:t>adalah</a:t>
            </a:r>
            <a:r>
              <a:rPr lang="en-ID" sz="1600" dirty="0">
                <a:latin typeface="Arial Narrow" panose="020B0606020202030204" pitchFamily="34" charset="0"/>
              </a:rPr>
              <a:t> </a:t>
            </a:r>
            <a:r>
              <a:rPr lang="en-ID" sz="1600" dirty="0" err="1">
                <a:latin typeface="Arial Narrow" panose="020B0606020202030204" pitchFamily="34" charset="0"/>
              </a:rPr>
              <a:t>sekurangkurangnya</a:t>
            </a:r>
            <a:r>
              <a:rPr lang="en-ID" sz="1600" dirty="0">
                <a:latin typeface="Arial Narrow" panose="020B0606020202030204" pitchFamily="34" charset="0"/>
              </a:rPr>
              <a:t> 6% </a:t>
            </a:r>
            <a:r>
              <a:rPr lang="en-ID" sz="1600" dirty="0" err="1">
                <a:latin typeface="Arial Narrow" panose="020B0606020202030204" pitchFamily="34" charset="0"/>
              </a:rPr>
              <a:t>dari</a:t>
            </a:r>
            <a:r>
              <a:rPr lang="en-ID" sz="1600" dirty="0">
                <a:latin typeface="Arial Narrow" panose="020B0606020202030204" pitchFamily="34" charset="0"/>
              </a:rPr>
              <a:t> </a:t>
            </a:r>
            <a:r>
              <a:rPr lang="en-ID" sz="1600" dirty="0" err="1">
                <a:latin typeface="Arial Narrow" panose="020B0606020202030204" pitchFamily="34" charset="0"/>
              </a:rPr>
              <a:t>anggaran</a:t>
            </a:r>
            <a:r>
              <a:rPr lang="en-ID" sz="1600" dirty="0">
                <a:latin typeface="Arial Narrow" panose="020B0606020202030204" pitchFamily="34" charset="0"/>
              </a:rPr>
              <a:t> </a:t>
            </a:r>
            <a:r>
              <a:rPr lang="en-ID" sz="1600" dirty="0" err="1">
                <a:latin typeface="Arial Narrow" panose="020B0606020202030204" pitchFamily="34" charset="0"/>
              </a:rPr>
              <a:t>belanja</a:t>
            </a:r>
            <a:r>
              <a:rPr lang="en-ID" sz="1600" dirty="0">
                <a:latin typeface="Arial Narrow" panose="020B0606020202030204" pitchFamily="34" charset="0"/>
              </a:rPr>
              <a:t> negara (APBN). </a:t>
            </a:r>
            <a:r>
              <a:rPr lang="en-ID" sz="1600" dirty="0" err="1">
                <a:latin typeface="Arial Narrow" panose="020B0606020202030204" pitchFamily="34" charset="0"/>
              </a:rPr>
              <a:t>Sementara</a:t>
            </a:r>
            <a:r>
              <a:rPr lang="en-ID" sz="1600" dirty="0">
                <a:latin typeface="Arial Narrow" panose="020B0606020202030204" pitchFamily="34" charset="0"/>
              </a:rPr>
              <a:t> </a:t>
            </a:r>
            <a:r>
              <a:rPr lang="en-ID" sz="1600" dirty="0" err="1">
                <a:latin typeface="Arial Narrow" panose="020B0606020202030204" pitchFamily="34" charset="0"/>
              </a:rPr>
              <a:t>itu</a:t>
            </a:r>
            <a:r>
              <a:rPr lang="en-ID" sz="1600" dirty="0">
                <a:latin typeface="Arial Narrow" panose="020B0606020202030204" pitchFamily="34" charset="0"/>
              </a:rPr>
              <a:t> di negara-negara </a:t>
            </a:r>
            <a:r>
              <a:rPr lang="en-ID" sz="1600" dirty="0" err="1">
                <a:latin typeface="Arial Narrow" panose="020B0606020202030204" pitchFamily="34" charset="0"/>
              </a:rPr>
              <a:t>maju</a:t>
            </a:r>
            <a:r>
              <a:rPr lang="en-ID" sz="1600" dirty="0">
                <a:latin typeface="Arial Narrow" panose="020B0606020202030204" pitchFamily="34" charset="0"/>
              </a:rPr>
              <a:t>, </a:t>
            </a:r>
            <a:r>
              <a:rPr lang="en-ID" sz="1600" dirty="0" err="1">
                <a:latin typeface="Arial Narrow" panose="020B0606020202030204" pitchFamily="34" charset="0"/>
              </a:rPr>
              <a:t>alokasi</a:t>
            </a:r>
            <a:r>
              <a:rPr lang="en-ID" sz="1600" dirty="0">
                <a:latin typeface="Arial Narrow" panose="020B0606020202030204" pitchFamily="34" charset="0"/>
              </a:rPr>
              <a:t> </a:t>
            </a:r>
            <a:r>
              <a:rPr lang="en-ID" sz="1600" dirty="0" err="1">
                <a:latin typeface="Arial Narrow" panose="020B0606020202030204" pitchFamily="34" charset="0"/>
              </a:rPr>
              <a:t>anggaran</a:t>
            </a:r>
            <a:r>
              <a:rPr lang="en-ID" sz="1600" dirty="0">
                <a:latin typeface="Arial Narrow" panose="020B0606020202030204" pitchFamily="34" charset="0"/>
              </a:rPr>
              <a:t> </a:t>
            </a:r>
            <a:r>
              <a:rPr lang="en-ID" sz="1600" dirty="0" err="1">
                <a:latin typeface="Arial Narrow" panose="020B0606020202030204" pitchFamily="34" charset="0"/>
              </a:rPr>
              <a:t>untuk</a:t>
            </a:r>
            <a:r>
              <a:rPr lang="en-ID" sz="1600" dirty="0">
                <a:latin typeface="Arial Narrow" panose="020B0606020202030204" pitchFamily="34" charset="0"/>
              </a:rPr>
              <a:t> </a:t>
            </a:r>
            <a:r>
              <a:rPr lang="en-ID" sz="1600" dirty="0" err="1">
                <a:latin typeface="Arial Narrow" panose="020B0606020202030204" pitchFamily="34" charset="0"/>
              </a:rPr>
              <a:t>kesehatan</a:t>
            </a:r>
            <a:r>
              <a:rPr lang="en-ID" sz="1600" dirty="0">
                <a:latin typeface="Arial Narrow" panose="020B0606020202030204" pitchFamily="34" charset="0"/>
              </a:rPr>
              <a:t> </a:t>
            </a:r>
            <a:r>
              <a:rPr lang="en-ID" sz="1600" dirty="0" err="1">
                <a:latin typeface="Arial Narrow" panose="020B0606020202030204" pitchFamily="34" charset="0"/>
              </a:rPr>
              <a:t>mencapai</a:t>
            </a:r>
            <a:r>
              <a:rPr lang="en-ID" sz="1600" dirty="0">
                <a:latin typeface="Arial Narrow" panose="020B0606020202030204" pitchFamily="34" charset="0"/>
              </a:rPr>
              <a:t> 6%-15%. Di Indonesia </a:t>
            </a:r>
            <a:r>
              <a:rPr lang="en-ID" sz="1600" dirty="0" err="1">
                <a:latin typeface="Arial Narrow" panose="020B0606020202030204" pitchFamily="34" charset="0"/>
              </a:rPr>
              <a:t>anggaran</a:t>
            </a:r>
            <a:r>
              <a:rPr lang="en-ID" sz="1600" dirty="0">
                <a:latin typeface="Arial Narrow" panose="020B0606020202030204" pitchFamily="34" charset="0"/>
              </a:rPr>
              <a:t> </a:t>
            </a:r>
            <a:r>
              <a:rPr lang="en-ID" sz="1600" dirty="0" err="1">
                <a:latin typeface="Arial Narrow" panose="020B0606020202030204" pitchFamily="34" charset="0"/>
              </a:rPr>
              <a:t>untuk</a:t>
            </a:r>
            <a:r>
              <a:rPr lang="en-ID" sz="1600" dirty="0">
                <a:latin typeface="Arial Narrow" panose="020B0606020202030204" pitchFamily="34" charset="0"/>
              </a:rPr>
              <a:t> </a:t>
            </a:r>
            <a:r>
              <a:rPr lang="en-ID" sz="1600" dirty="0" err="1">
                <a:latin typeface="Arial Narrow" panose="020B0606020202030204" pitchFamily="34" charset="0"/>
              </a:rPr>
              <a:t>Departemen</a:t>
            </a:r>
            <a:r>
              <a:rPr lang="en-ID" sz="1600" dirty="0">
                <a:latin typeface="Arial Narrow" panose="020B0606020202030204" pitchFamily="34" charset="0"/>
              </a:rPr>
              <a:t> </a:t>
            </a:r>
            <a:r>
              <a:rPr lang="en-ID" sz="1600" dirty="0" err="1">
                <a:latin typeface="Arial Narrow" panose="020B0606020202030204" pitchFamily="34" charset="0"/>
              </a:rPr>
              <a:t>Kesehatan</a:t>
            </a:r>
            <a:r>
              <a:rPr lang="en-ID" sz="1600" dirty="0">
                <a:latin typeface="Arial Narrow" panose="020B0606020202030204" pitchFamily="34" charset="0"/>
              </a:rPr>
              <a:t> </a:t>
            </a:r>
            <a:r>
              <a:rPr lang="en-ID" sz="1600" dirty="0" err="1">
                <a:latin typeface="Arial Narrow" panose="020B0606020202030204" pitchFamily="34" charset="0"/>
              </a:rPr>
              <a:t>kurang</a:t>
            </a:r>
            <a:r>
              <a:rPr lang="en-ID" sz="1600" dirty="0">
                <a:latin typeface="Arial Narrow" panose="020B0606020202030204" pitchFamily="34" charset="0"/>
              </a:rPr>
              <a:t> 5% </a:t>
            </a:r>
            <a:r>
              <a:rPr lang="en-ID" sz="1600" dirty="0" err="1">
                <a:latin typeface="Arial Narrow" panose="020B0606020202030204" pitchFamily="34" charset="0"/>
              </a:rPr>
              <a:t>dari</a:t>
            </a:r>
            <a:r>
              <a:rPr lang="en-ID" sz="1600" dirty="0">
                <a:latin typeface="Arial Narrow" panose="020B0606020202030204" pitchFamily="34" charset="0"/>
              </a:rPr>
              <a:t> APBN. </a:t>
            </a:r>
            <a:r>
              <a:rPr lang="en-ID" sz="1600" dirty="0" err="1">
                <a:latin typeface="Arial Narrow" panose="020B0606020202030204" pitchFamily="34" charset="0"/>
              </a:rPr>
              <a:t>Melihat</a:t>
            </a:r>
            <a:r>
              <a:rPr lang="en-ID" sz="1600" dirty="0">
                <a:latin typeface="Arial Narrow" panose="020B0606020202030204" pitchFamily="34" charset="0"/>
              </a:rPr>
              <a:t> </a:t>
            </a:r>
            <a:r>
              <a:rPr lang="en-ID" sz="1600" dirty="0" err="1">
                <a:latin typeface="Arial Narrow" panose="020B0606020202030204" pitchFamily="34" charset="0"/>
              </a:rPr>
              <a:t>karakteristik</a:t>
            </a:r>
            <a:r>
              <a:rPr lang="en-ID" sz="1600" dirty="0">
                <a:latin typeface="Arial Narrow" panose="020B0606020202030204" pitchFamily="34" charset="0"/>
              </a:rPr>
              <a:t> </a:t>
            </a:r>
            <a:r>
              <a:rPr lang="en-ID" sz="1600" dirty="0" err="1">
                <a:latin typeface="Arial Narrow" panose="020B0606020202030204" pitchFamily="34" charset="0"/>
              </a:rPr>
              <a:t>tersebut</a:t>
            </a:r>
            <a:r>
              <a:rPr lang="en-ID" sz="1600" dirty="0">
                <a:latin typeface="Arial Narrow" panose="020B0606020202030204" pitchFamily="34" charset="0"/>
              </a:rPr>
              <a:t> </a:t>
            </a:r>
            <a:r>
              <a:rPr lang="en-ID" sz="1600" dirty="0" err="1">
                <a:latin typeface="Arial Narrow" panose="020B0606020202030204" pitchFamily="34" charset="0"/>
              </a:rPr>
              <a:t>diatas</a:t>
            </a:r>
            <a:r>
              <a:rPr lang="en-ID" sz="1600" dirty="0">
                <a:latin typeface="Arial Narrow" panose="020B0606020202030204" pitchFamily="34" charset="0"/>
              </a:rPr>
              <a:t>, </a:t>
            </a:r>
            <a:r>
              <a:rPr lang="en-ID" sz="1600" dirty="0" err="1">
                <a:latin typeface="Arial Narrow" panose="020B0606020202030204" pitchFamily="34" charset="0"/>
              </a:rPr>
              <a:t>maka</a:t>
            </a:r>
            <a:r>
              <a:rPr lang="en-ID" sz="1600" dirty="0">
                <a:latin typeface="Arial Narrow" panose="020B0606020202030204" pitchFamily="34" charset="0"/>
              </a:rPr>
              <a:t> </a:t>
            </a:r>
            <a:r>
              <a:rPr lang="en-ID" sz="1600" dirty="0" err="1">
                <a:latin typeface="Arial Narrow" panose="020B0606020202030204" pitchFamily="34" charset="0"/>
              </a:rPr>
              <a:t>biaya</a:t>
            </a:r>
            <a:r>
              <a:rPr lang="en-ID" sz="1600" dirty="0">
                <a:latin typeface="Arial Narrow" panose="020B0606020202030204" pitchFamily="34" charset="0"/>
              </a:rPr>
              <a:t> yang </a:t>
            </a:r>
            <a:r>
              <a:rPr lang="en-ID" sz="1600" dirty="0" err="1">
                <a:latin typeface="Arial Narrow" panose="020B0606020202030204" pitchFamily="34" charset="0"/>
              </a:rPr>
              <a:t>timbul</a:t>
            </a:r>
            <a:r>
              <a:rPr lang="en-ID" sz="1600" dirty="0">
                <a:latin typeface="Arial Narrow" panose="020B0606020202030204" pitchFamily="34" charset="0"/>
              </a:rPr>
              <a:t> </a:t>
            </a:r>
            <a:r>
              <a:rPr lang="en-ID" sz="1600" dirty="0" err="1">
                <a:latin typeface="Arial Narrow" panose="020B0606020202030204" pitchFamily="34" charset="0"/>
              </a:rPr>
              <a:t>akibat</a:t>
            </a:r>
            <a:r>
              <a:rPr lang="en-ID" sz="1600" dirty="0">
                <a:latin typeface="Arial Narrow" panose="020B0606020202030204" pitchFamily="34" charset="0"/>
              </a:rPr>
              <a:t> </a:t>
            </a:r>
            <a:r>
              <a:rPr lang="en-ID" sz="1600" dirty="0" err="1">
                <a:latin typeface="Arial Narrow" panose="020B0606020202030204" pitchFamily="34" charset="0"/>
              </a:rPr>
              <a:t>gangguan</a:t>
            </a:r>
            <a:r>
              <a:rPr lang="en-ID" sz="1600" dirty="0">
                <a:latin typeface="Arial Narrow" panose="020B0606020202030204" pitchFamily="34" charset="0"/>
              </a:rPr>
              <a:t> </a:t>
            </a:r>
            <a:r>
              <a:rPr lang="en-ID" sz="1600" dirty="0" err="1">
                <a:latin typeface="Arial Narrow" panose="020B0606020202030204" pitchFamily="34" charset="0"/>
              </a:rPr>
              <a:t>kesehatan</a:t>
            </a:r>
            <a:r>
              <a:rPr lang="en-ID" sz="1600" dirty="0">
                <a:latin typeface="Arial Narrow" panose="020B0606020202030204" pitchFamily="34" charset="0"/>
              </a:rPr>
              <a:t> (</a:t>
            </a:r>
            <a:r>
              <a:rPr lang="en-ID" sz="1600" dirty="0" err="1">
                <a:latin typeface="Arial Narrow" panose="020B0606020202030204" pitchFamily="34" charset="0"/>
              </a:rPr>
              <a:t>penyakit</a:t>
            </a:r>
            <a:r>
              <a:rPr lang="en-ID" sz="1600" dirty="0">
                <a:latin typeface="Arial Narrow" panose="020B0606020202030204" pitchFamily="34" charset="0"/>
              </a:rPr>
              <a:t>) </a:t>
            </a:r>
            <a:r>
              <a:rPr lang="en-ID" sz="1600" dirty="0" err="1">
                <a:latin typeface="Arial Narrow" panose="020B0606020202030204" pitchFamily="34" charset="0"/>
              </a:rPr>
              <a:t>merupakan</a:t>
            </a:r>
            <a:r>
              <a:rPr lang="en-ID" sz="1600" dirty="0">
                <a:latin typeface="Arial Narrow" panose="020B0606020202030204" pitchFamily="34" charset="0"/>
              </a:rPr>
              <a:t> </a:t>
            </a:r>
            <a:r>
              <a:rPr lang="en-ID" sz="1600" dirty="0" err="1">
                <a:latin typeface="Arial Narrow" panose="020B0606020202030204" pitchFamily="34" charset="0"/>
              </a:rPr>
              <a:t>obyek</a:t>
            </a:r>
            <a:r>
              <a:rPr lang="en-ID" sz="1600" dirty="0">
                <a:latin typeface="Arial Narrow" panose="020B0606020202030204" pitchFamily="34" charset="0"/>
              </a:rPr>
              <a:t> yang </a:t>
            </a:r>
            <a:r>
              <a:rPr lang="en-ID" sz="1600" dirty="0" err="1">
                <a:latin typeface="Arial Narrow" panose="020B0606020202030204" pitchFamily="34" charset="0"/>
              </a:rPr>
              <a:t>layak</a:t>
            </a:r>
            <a:r>
              <a:rPr lang="en-ID" sz="1600" dirty="0">
                <a:latin typeface="Arial Narrow" panose="020B0606020202030204" pitchFamily="34" charset="0"/>
              </a:rPr>
              <a:t> </a:t>
            </a:r>
            <a:r>
              <a:rPr lang="en-ID" sz="1600" dirty="0" err="1">
                <a:latin typeface="Arial Narrow" panose="020B0606020202030204" pitchFamily="34" charset="0"/>
              </a:rPr>
              <a:t>diasuransikan</a:t>
            </a:r>
            <a:r>
              <a:rPr lang="en-ID" sz="1600" dirty="0">
                <a:latin typeface="Arial Narrow" panose="020B0606020202030204" pitchFamily="34" charset="0"/>
              </a:rPr>
              <a:t> </a:t>
            </a:r>
            <a:r>
              <a:rPr lang="en-ID" sz="1600" dirty="0" err="1">
                <a:latin typeface="Arial Narrow" panose="020B0606020202030204" pitchFamily="34" charset="0"/>
              </a:rPr>
              <a:t>untuk</a:t>
            </a:r>
            <a:r>
              <a:rPr lang="en-ID" sz="1600" dirty="0">
                <a:latin typeface="Arial Narrow" panose="020B0606020202030204" pitchFamily="34" charset="0"/>
              </a:rPr>
              <a:t> </a:t>
            </a:r>
            <a:r>
              <a:rPr lang="en-ID" sz="1600" dirty="0" err="1">
                <a:latin typeface="Arial Narrow" panose="020B0606020202030204" pitchFamily="34" charset="0"/>
              </a:rPr>
              <a:t>meringankan</a:t>
            </a:r>
            <a:r>
              <a:rPr lang="en-ID" sz="1600" dirty="0">
                <a:latin typeface="Arial Narrow" panose="020B0606020202030204" pitchFamily="34" charset="0"/>
              </a:rPr>
              <a:t>  </a:t>
            </a:r>
            <a:r>
              <a:rPr lang="en-ID" sz="1600" dirty="0" err="1">
                <a:latin typeface="Arial Narrow" panose="020B0606020202030204" pitchFamily="34" charset="0"/>
              </a:rPr>
              <a:t>beban</a:t>
            </a:r>
            <a:r>
              <a:rPr lang="en-ID" sz="1600" dirty="0">
                <a:latin typeface="Arial Narrow" panose="020B0606020202030204" pitchFamily="34" charset="0"/>
              </a:rPr>
              <a:t> yang </a:t>
            </a:r>
            <a:r>
              <a:rPr lang="en-ID" sz="1600" dirty="0" err="1">
                <a:latin typeface="Arial Narrow" panose="020B0606020202030204" pitchFamily="34" charset="0"/>
              </a:rPr>
              <a:t>ditanggung</a:t>
            </a:r>
            <a:r>
              <a:rPr lang="en-ID" sz="1600" dirty="0">
                <a:latin typeface="Arial Narrow" panose="020B0606020202030204" pitchFamily="34" charset="0"/>
              </a:rPr>
              <a:t> oleh </a:t>
            </a:r>
            <a:r>
              <a:rPr lang="en-ID" sz="1600" dirty="0" err="1">
                <a:latin typeface="Arial Narrow" panose="020B0606020202030204" pitchFamily="34" charset="0"/>
              </a:rPr>
              <a:t>penderita</a:t>
            </a:r>
            <a:r>
              <a:rPr lang="en-ID" sz="1600" dirty="0">
                <a:latin typeface="Arial Narrow" panose="020B0606020202030204" pitchFamily="34" charset="0"/>
              </a:rPr>
              <a:t> </a:t>
            </a:r>
            <a:r>
              <a:rPr lang="en-ID" sz="1600" dirty="0" err="1">
                <a:latin typeface="Arial Narrow" panose="020B0606020202030204" pitchFamily="34" charset="0"/>
              </a:rPr>
              <a:t>serta</a:t>
            </a:r>
            <a:r>
              <a:rPr lang="en-ID" sz="1600" dirty="0">
                <a:latin typeface="Arial Narrow" panose="020B0606020202030204" pitchFamily="34" charset="0"/>
              </a:rPr>
              <a:t> </a:t>
            </a:r>
            <a:r>
              <a:rPr lang="en-ID" sz="1600" dirty="0" err="1">
                <a:latin typeface="Arial Narrow" panose="020B0606020202030204" pitchFamily="34" charset="0"/>
              </a:rPr>
              <a:t>meningkatkan</a:t>
            </a:r>
            <a:r>
              <a:rPr lang="en-ID" sz="1600" dirty="0">
                <a:latin typeface="Arial Narrow" panose="020B0606020202030204" pitchFamily="34" charset="0"/>
              </a:rPr>
              <a:t> </a:t>
            </a:r>
            <a:r>
              <a:rPr lang="en-ID" sz="1600" dirty="0" err="1">
                <a:latin typeface="Arial Narrow" panose="020B0606020202030204" pitchFamily="34" charset="0"/>
              </a:rPr>
              <a:t>akses</a:t>
            </a:r>
            <a:r>
              <a:rPr lang="en-ID" sz="1600" dirty="0">
                <a:latin typeface="Arial Narrow" panose="020B0606020202030204" pitchFamily="34" charset="0"/>
              </a:rPr>
              <a:t> </a:t>
            </a:r>
            <a:r>
              <a:rPr lang="en-ID" sz="1600" dirty="0" err="1">
                <a:latin typeface="Arial Narrow" panose="020B0606020202030204" pitchFamily="34" charset="0"/>
              </a:rPr>
              <a:t>pelayanan</a:t>
            </a:r>
            <a:r>
              <a:rPr lang="en-ID" sz="1600" dirty="0">
                <a:latin typeface="Arial Narrow" panose="020B0606020202030204" pitchFamily="34" charset="0"/>
              </a:rPr>
              <a:t> </a:t>
            </a:r>
            <a:r>
              <a:rPr lang="en-ID" sz="1600" dirty="0" err="1">
                <a:latin typeface="Arial Narrow" panose="020B0606020202030204" pitchFamily="34" charset="0"/>
              </a:rPr>
              <a:t>kesehatan</a:t>
            </a:r>
            <a:r>
              <a:rPr lang="en-ID" sz="1600" dirty="0">
                <a:latin typeface="Arial Narrow" panose="020B0606020202030204" pitchFamily="34" charset="0"/>
              </a:rPr>
              <a:t> yang </a:t>
            </a:r>
            <a:r>
              <a:rPr lang="en-ID" sz="1600" dirty="0" err="1">
                <a:latin typeface="Arial Narrow" panose="020B0606020202030204" pitchFamily="34" charset="0"/>
              </a:rPr>
              <a:t>merupakan</a:t>
            </a:r>
            <a:r>
              <a:rPr lang="en-ID" sz="1600" dirty="0">
                <a:latin typeface="Arial Narrow" panose="020B0606020202030204" pitchFamily="34" charset="0"/>
              </a:rPr>
              <a:t> </a:t>
            </a:r>
            <a:r>
              <a:rPr lang="en-ID" sz="1600" dirty="0" err="1">
                <a:latin typeface="Arial Narrow" panose="020B0606020202030204" pitchFamily="34" charset="0"/>
              </a:rPr>
              <a:t>kebutuhan</a:t>
            </a:r>
            <a:r>
              <a:rPr lang="en-ID" sz="1600" dirty="0">
                <a:latin typeface="Arial Narrow" panose="020B0606020202030204" pitchFamily="34" charset="0"/>
              </a:rPr>
              <a:t> </a:t>
            </a:r>
            <a:r>
              <a:rPr lang="en-ID" sz="1600" dirty="0" err="1">
                <a:latin typeface="Arial Narrow" panose="020B0606020202030204" pitchFamily="34" charset="0"/>
              </a:rPr>
              <a:t>hidup</a:t>
            </a:r>
            <a:r>
              <a:rPr lang="en-ID" sz="1600" dirty="0">
                <a:latin typeface="Arial Narrow" panose="020B0606020202030204" pitchFamily="34" charset="0"/>
              </a:rPr>
              <a:t> </a:t>
            </a:r>
            <a:r>
              <a:rPr lang="en-ID" sz="1600" dirty="0" err="1">
                <a:latin typeface="Arial Narrow" panose="020B0606020202030204" pitchFamily="34" charset="0"/>
              </a:rPr>
              <a:t>masyarakat</a:t>
            </a:r>
            <a:r>
              <a:rPr lang="en-ID" sz="1600" dirty="0">
                <a:latin typeface="Arial Narrow" panose="020B0606020202030204" pitchFamily="34" charset="0"/>
              </a:rPr>
              <a:t>. WHO </a:t>
            </a:r>
            <a:r>
              <a:rPr lang="en-ID" sz="1600" dirty="0" err="1">
                <a:latin typeface="Arial Narrow" panose="020B0606020202030204" pitchFamily="34" charset="0"/>
              </a:rPr>
              <a:t>didalam</a:t>
            </a:r>
            <a:r>
              <a:rPr lang="en-ID" sz="1600" dirty="0">
                <a:latin typeface="Arial Narrow" panose="020B0606020202030204" pitchFamily="34" charset="0"/>
              </a:rPr>
              <a:t> The World Health Report 2000Health System: </a:t>
            </a:r>
            <a:r>
              <a:rPr lang="en-ID" sz="1600" dirty="0" err="1">
                <a:latin typeface="Arial Narrow" panose="020B0606020202030204" pitchFamily="34" charset="0"/>
              </a:rPr>
              <a:t>Inproving</a:t>
            </a:r>
            <a:r>
              <a:rPr lang="en-ID" sz="1600" dirty="0">
                <a:latin typeface="Arial Narrow" panose="020B0606020202030204" pitchFamily="34" charset="0"/>
              </a:rPr>
              <a:t> </a:t>
            </a:r>
            <a:r>
              <a:rPr lang="en-ID" sz="1600" dirty="0" err="1">
                <a:latin typeface="Arial Narrow" panose="020B0606020202030204" pitchFamily="34" charset="0"/>
              </a:rPr>
              <a:t>Pervormance</a:t>
            </a:r>
            <a:r>
              <a:rPr lang="en-ID" sz="1600" dirty="0">
                <a:latin typeface="Arial Narrow" panose="020B0606020202030204" pitchFamily="34" charset="0"/>
              </a:rPr>
              <a:t> juga </a:t>
            </a:r>
            <a:r>
              <a:rPr lang="en-ID" sz="1600" dirty="0" err="1">
                <a:latin typeface="Arial Narrow" panose="020B0606020202030204" pitchFamily="34" charset="0"/>
              </a:rPr>
              <a:t>merekomendasikan</a:t>
            </a:r>
            <a:r>
              <a:rPr lang="en-ID" sz="1600" dirty="0">
                <a:latin typeface="Arial Narrow" panose="020B0606020202030204" pitchFamily="34" charset="0"/>
              </a:rPr>
              <a:t> </a:t>
            </a:r>
            <a:r>
              <a:rPr lang="en-ID" sz="1600" dirty="0" err="1">
                <a:latin typeface="Arial Narrow" panose="020B0606020202030204" pitchFamily="34" charset="0"/>
              </a:rPr>
              <a:t>untuk</a:t>
            </a:r>
            <a:r>
              <a:rPr lang="en-ID" sz="1600" dirty="0">
                <a:latin typeface="Arial Narrow" panose="020B0606020202030204" pitchFamily="34" charset="0"/>
              </a:rPr>
              <a:t> </a:t>
            </a:r>
            <a:r>
              <a:rPr lang="en-ID" sz="1600" dirty="0" err="1">
                <a:latin typeface="Arial Narrow" panose="020B0606020202030204" pitchFamily="34" charset="0"/>
              </a:rPr>
              <a:t>mengembangkan</a:t>
            </a:r>
            <a:r>
              <a:rPr lang="en-ID" sz="1600" dirty="0">
                <a:latin typeface="Arial Narrow" panose="020B0606020202030204" pitchFamily="34" charset="0"/>
              </a:rPr>
              <a:t> </a:t>
            </a:r>
            <a:r>
              <a:rPr lang="en-ID" sz="1600" dirty="0" err="1">
                <a:latin typeface="Arial Narrow" panose="020B0606020202030204" pitchFamily="34" charset="0"/>
              </a:rPr>
              <a:t>sistem</a:t>
            </a:r>
            <a:r>
              <a:rPr lang="en-ID" sz="1600" dirty="0">
                <a:latin typeface="Arial Narrow" panose="020B0606020202030204" pitchFamily="34" charset="0"/>
              </a:rPr>
              <a:t> </a:t>
            </a:r>
            <a:r>
              <a:rPr lang="en-ID" sz="1600" dirty="0" err="1">
                <a:latin typeface="Arial Narrow" panose="020B0606020202030204" pitchFamily="34" charset="0"/>
              </a:rPr>
              <a:t>pembayaran</a:t>
            </a:r>
            <a:r>
              <a:rPr lang="en-ID" sz="1600" dirty="0">
                <a:latin typeface="Arial Narrow" panose="020B0606020202030204" pitchFamily="34" charset="0"/>
              </a:rPr>
              <a:t> </a:t>
            </a:r>
            <a:r>
              <a:rPr lang="en-ID" sz="1600" dirty="0" err="1">
                <a:latin typeface="Arial Narrow" panose="020B0606020202030204" pitchFamily="34" charset="0"/>
              </a:rPr>
              <a:t>secara</a:t>
            </a:r>
            <a:r>
              <a:rPr lang="en-ID" sz="1600" dirty="0">
                <a:latin typeface="Arial Narrow" panose="020B0606020202030204" pitchFamily="34" charset="0"/>
              </a:rPr>
              <a:t> ”pre payment”, </a:t>
            </a:r>
            <a:r>
              <a:rPr lang="en-ID" sz="1600" dirty="0" err="1">
                <a:latin typeface="Arial Narrow" panose="020B0606020202030204" pitchFamily="34" charset="0"/>
              </a:rPr>
              <a:t>baik</a:t>
            </a:r>
            <a:r>
              <a:rPr lang="en-ID" sz="1600" dirty="0">
                <a:latin typeface="Arial Narrow" panose="020B0606020202030204" pitchFamily="34" charset="0"/>
              </a:rPr>
              <a:t> </a:t>
            </a:r>
            <a:r>
              <a:rPr lang="en-ID" sz="1600" dirty="0" err="1">
                <a:latin typeface="Arial Narrow" panose="020B0606020202030204" pitchFamily="34" charset="0"/>
              </a:rPr>
              <a:t>dalam</a:t>
            </a:r>
            <a:r>
              <a:rPr lang="en-ID" sz="1600" dirty="0">
                <a:latin typeface="Arial Narrow" panose="020B0606020202030204" pitchFamily="34" charset="0"/>
              </a:rPr>
              <a:t> </a:t>
            </a:r>
            <a:r>
              <a:rPr lang="en-ID" sz="1600" dirty="0" err="1">
                <a:latin typeface="Arial Narrow" panose="020B0606020202030204" pitchFamily="34" charset="0"/>
              </a:rPr>
              <a:t>bentuk</a:t>
            </a:r>
            <a:r>
              <a:rPr lang="en-ID" sz="1600" dirty="0">
                <a:latin typeface="Arial Narrow" panose="020B0606020202030204" pitchFamily="34" charset="0"/>
              </a:rPr>
              <a:t> </a:t>
            </a:r>
            <a:r>
              <a:rPr lang="en-ID" sz="1600" dirty="0" err="1">
                <a:latin typeface="Arial Narrow" panose="020B0606020202030204" pitchFamily="34" charset="0"/>
              </a:rPr>
              <a:t>asuransi</a:t>
            </a:r>
            <a:r>
              <a:rPr lang="en-ID" sz="1600" dirty="0">
                <a:latin typeface="Arial Narrow" panose="020B0606020202030204" pitchFamily="34" charset="0"/>
              </a:rPr>
              <a:t>, tax, </a:t>
            </a:r>
            <a:r>
              <a:rPr lang="en-ID" sz="1600" dirty="0" err="1">
                <a:latin typeface="Arial Narrow" panose="020B0606020202030204" pitchFamily="34" charset="0"/>
              </a:rPr>
              <a:t>maupun</a:t>
            </a:r>
            <a:r>
              <a:rPr lang="en-ID" sz="1600" dirty="0">
                <a:latin typeface="Arial Narrow" panose="020B0606020202030204" pitchFamily="34" charset="0"/>
              </a:rPr>
              <a:t> social security. </a:t>
            </a:r>
            <a:r>
              <a:rPr lang="en-ID" sz="1600" dirty="0" err="1">
                <a:latin typeface="Arial Narrow" panose="020B0606020202030204" pitchFamily="34" charset="0"/>
              </a:rPr>
              <a:t>Sistem</a:t>
            </a:r>
            <a:r>
              <a:rPr lang="en-ID" sz="1600" dirty="0">
                <a:latin typeface="Arial Narrow" panose="020B0606020202030204" pitchFamily="34" charset="0"/>
              </a:rPr>
              <a:t> </a:t>
            </a:r>
            <a:r>
              <a:rPr lang="en-ID" sz="1600" dirty="0" err="1">
                <a:latin typeface="Arial Narrow" panose="020B0606020202030204" pitchFamily="34" charset="0"/>
              </a:rPr>
              <a:t>kesehatan</a:t>
            </a:r>
            <a:r>
              <a:rPr lang="en-ID" sz="1600" dirty="0">
                <a:latin typeface="Arial Narrow" panose="020B0606020202030204" pitchFamily="34" charset="0"/>
              </a:rPr>
              <a:t> </a:t>
            </a:r>
            <a:r>
              <a:rPr lang="en-ID" sz="1600" dirty="0" err="1">
                <a:latin typeface="Arial Narrow" panose="020B0606020202030204" pitchFamily="34" charset="0"/>
              </a:rPr>
              <a:t>haruslah</a:t>
            </a:r>
            <a:r>
              <a:rPr lang="en-ID" sz="1600" dirty="0">
                <a:latin typeface="Arial Narrow" panose="020B0606020202030204" pitchFamily="34" charset="0"/>
              </a:rPr>
              <a:t> </a:t>
            </a:r>
            <a:r>
              <a:rPr lang="en-ID" sz="1600" dirty="0" err="1">
                <a:latin typeface="Arial Narrow" panose="020B0606020202030204" pitchFamily="34" charset="0"/>
              </a:rPr>
              <a:t>dirancang</a:t>
            </a:r>
            <a:r>
              <a:rPr lang="en-ID" sz="1600" dirty="0">
                <a:latin typeface="Arial Narrow" panose="020B0606020202030204" pitchFamily="34" charset="0"/>
              </a:rPr>
              <a:t> </a:t>
            </a:r>
            <a:r>
              <a:rPr lang="en-ID" sz="1600" dirty="0" err="1">
                <a:latin typeface="Arial Narrow" panose="020B0606020202030204" pitchFamily="34" charset="0"/>
              </a:rPr>
              <a:t>sedemikian</a:t>
            </a:r>
            <a:r>
              <a:rPr lang="en-ID" sz="1600" dirty="0">
                <a:latin typeface="Arial Narrow" panose="020B0606020202030204" pitchFamily="34" charset="0"/>
              </a:rPr>
              <a:t> </a:t>
            </a:r>
            <a:r>
              <a:rPr lang="en-ID" sz="1600" dirty="0" err="1">
                <a:latin typeface="Arial Narrow" panose="020B0606020202030204" pitchFamily="34" charset="0"/>
              </a:rPr>
              <a:t>rupa</a:t>
            </a:r>
            <a:r>
              <a:rPr lang="en-ID" sz="1600" dirty="0">
                <a:latin typeface="Arial Narrow" panose="020B0606020202030204" pitchFamily="34" charset="0"/>
              </a:rPr>
              <a:t>, </a:t>
            </a:r>
            <a:r>
              <a:rPr lang="en-ID" sz="1600" dirty="0" err="1">
                <a:latin typeface="Arial Narrow" panose="020B0606020202030204" pitchFamily="34" charset="0"/>
              </a:rPr>
              <a:t>sehingga</a:t>
            </a:r>
            <a:r>
              <a:rPr lang="en-ID" sz="1600" dirty="0">
                <a:latin typeface="Arial Narrow" panose="020B0606020202030204" pitchFamily="34" charset="0"/>
              </a:rPr>
              <a:t> </a:t>
            </a:r>
            <a:r>
              <a:rPr lang="en-ID" sz="1600" dirty="0" err="1">
                <a:latin typeface="Arial Narrow" panose="020B0606020202030204" pitchFamily="34" charset="0"/>
              </a:rPr>
              <a:t>bersifat</a:t>
            </a:r>
            <a:r>
              <a:rPr lang="en-ID" sz="1600" dirty="0">
                <a:latin typeface="Arial Narrow" panose="020B0606020202030204" pitchFamily="34" charset="0"/>
              </a:rPr>
              <a:t> </a:t>
            </a:r>
            <a:r>
              <a:rPr lang="en-ID" sz="1600" dirty="0" err="1">
                <a:latin typeface="Arial Narrow" panose="020B0606020202030204" pitchFamily="34" charset="0"/>
              </a:rPr>
              <a:t>terintegrasi</a:t>
            </a:r>
            <a:r>
              <a:rPr lang="en-ID" sz="1600" dirty="0">
                <a:latin typeface="Arial Narrow" panose="020B0606020202030204" pitchFamily="34" charset="0"/>
              </a:rPr>
              <a:t> </a:t>
            </a:r>
            <a:r>
              <a:rPr lang="en-ID" sz="1600" dirty="0" err="1">
                <a:latin typeface="Arial Narrow" panose="020B0606020202030204" pitchFamily="34" charset="0"/>
              </a:rPr>
              <a:t>antara</a:t>
            </a:r>
            <a:r>
              <a:rPr lang="en-ID" sz="1600" dirty="0">
                <a:latin typeface="Arial Narrow" panose="020B0606020202030204" pitchFamily="34" charset="0"/>
              </a:rPr>
              <a:t> </a:t>
            </a:r>
            <a:r>
              <a:rPr lang="en-ID" sz="1600" dirty="0" err="1">
                <a:latin typeface="Arial Narrow" panose="020B0606020202030204" pitchFamily="34" charset="0"/>
              </a:rPr>
              <a:t>sistem</a:t>
            </a:r>
            <a:r>
              <a:rPr lang="en-ID" sz="1600" dirty="0">
                <a:latin typeface="Arial Narrow" panose="020B0606020202030204" pitchFamily="34" charset="0"/>
              </a:rPr>
              <a:t> </a:t>
            </a:r>
            <a:r>
              <a:rPr lang="en-ID" sz="1600" dirty="0" err="1">
                <a:latin typeface="Arial Narrow" panose="020B0606020202030204" pitchFamily="34" charset="0"/>
              </a:rPr>
              <a:t>pelayanan</a:t>
            </a:r>
            <a:r>
              <a:rPr lang="en-ID" sz="1600" dirty="0">
                <a:latin typeface="Arial Narrow" panose="020B0606020202030204" pitchFamily="34" charset="0"/>
              </a:rPr>
              <a:t> dan </a:t>
            </a:r>
            <a:r>
              <a:rPr lang="en-ID" sz="1600" dirty="0" err="1">
                <a:latin typeface="Arial Narrow" panose="020B0606020202030204" pitchFamily="34" charset="0"/>
              </a:rPr>
              <a:t>sistem</a:t>
            </a:r>
            <a:r>
              <a:rPr lang="en-ID" sz="1600" dirty="0">
                <a:latin typeface="Arial Narrow" panose="020B0606020202030204" pitchFamily="34" charset="0"/>
              </a:rPr>
              <a:t> </a:t>
            </a:r>
            <a:r>
              <a:rPr lang="en-ID" sz="1600" dirty="0" err="1">
                <a:latin typeface="Arial Narrow" panose="020B0606020202030204" pitchFamily="34" charset="0"/>
              </a:rPr>
              <a:t>pembiayaan</a:t>
            </a:r>
            <a:r>
              <a:rPr lang="en-ID" sz="1600" dirty="0">
                <a:latin typeface="Arial Narrow" panose="020B0606020202030204" pitchFamily="34" charset="0"/>
              </a:rPr>
              <a:t>, </a:t>
            </a:r>
            <a:r>
              <a:rPr lang="en-ID" sz="1600" dirty="0" err="1">
                <a:latin typeface="Arial Narrow" panose="020B0606020202030204" pitchFamily="34" charset="0"/>
              </a:rPr>
              <a:t>mutu</a:t>
            </a:r>
            <a:r>
              <a:rPr lang="en-ID" sz="1600" dirty="0">
                <a:latin typeface="Arial Narrow" panose="020B0606020202030204" pitchFamily="34" charset="0"/>
              </a:rPr>
              <a:t> </a:t>
            </a:r>
            <a:r>
              <a:rPr lang="en-ID" sz="1600" dirty="0" err="1">
                <a:latin typeface="Arial Narrow" panose="020B0606020202030204" pitchFamily="34" charset="0"/>
              </a:rPr>
              <a:t>terjamin</a:t>
            </a:r>
            <a:r>
              <a:rPr lang="en-ID" sz="1600" dirty="0">
                <a:latin typeface="Arial Narrow" panose="020B0606020202030204" pitchFamily="34" charset="0"/>
              </a:rPr>
              <a:t> (quality assurance) </a:t>
            </a:r>
            <a:r>
              <a:rPr lang="en-ID" sz="1600" dirty="0" err="1">
                <a:latin typeface="Arial Narrow" panose="020B0606020202030204" pitchFamily="34" charset="0"/>
              </a:rPr>
              <a:t>dengan</a:t>
            </a:r>
            <a:r>
              <a:rPr lang="en-ID" sz="1600" dirty="0">
                <a:latin typeface="Arial Narrow" panose="020B0606020202030204" pitchFamily="34" charset="0"/>
              </a:rPr>
              <a:t> </a:t>
            </a:r>
            <a:r>
              <a:rPr lang="en-ID" sz="1600" dirty="0" err="1">
                <a:latin typeface="Arial Narrow" panose="020B0606020202030204" pitchFamily="34" charset="0"/>
              </a:rPr>
              <a:t>biaya</a:t>
            </a:r>
            <a:r>
              <a:rPr lang="en-ID" sz="1600" dirty="0">
                <a:latin typeface="Arial Narrow" panose="020B0606020202030204" pitchFamily="34" charset="0"/>
              </a:rPr>
              <a:t> </a:t>
            </a:r>
            <a:r>
              <a:rPr lang="en-ID" sz="1600" dirty="0" err="1">
                <a:latin typeface="Arial Narrow" panose="020B0606020202030204" pitchFamily="34" charset="0"/>
              </a:rPr>
              <a:t>terkendali</a:t>
            </a:r>
            <a:r>
              <a:rPr lang="en-ID" sz="1600" dirty="0">
                <a:latin typeface="Arial Narrow" panose="020B0606020202030204" pitchFamily="34" charset="0"/>
              </a:rPr>
              <a:t> (cost containment). Indonesia </a:t>
            </a:r>
            <a:r>
              <a:rPr lang="en-ID" sz="1600" dirty="0" err="1">
                <a:latin typeface="Arial Narrow" panose="020B0606020202030204" pitchFamily="34" charset="0"/>
              </a:rPr>
              <a:t>dengan</a:t>
            </a:r>
            <a:r>
              <a:rPr lang="en-ID" sz="1600" dirty="0">
                <a:latin typeface="Arial Narrow" panose="020B0606020202030204" pitchFamily="34" charset="0"/>
              </a:rPr>
              <a:t> </a:t>
            </a:r>
            <a:r>
              <a:rPr lang="en-ID" sz="1600" dirty="0" err="1">
                <a:latin typeface="Arial Narrow" panose="020B0606020202030204" pitchFamily="34" charset="0"/>
              </a:rPr>
              <a:t>kondisi</a:t>
            </a:r>
            <a:r>
              <a:rPr lang="en-ID" sz="1600" dirty="0">
                <a:latin typeface="Arial Narrow" panose="020B0606020202030204" pitchFamily="34" charset="0"/>
              </a:rPr>
              <a:t> yang </a:t>
            </a:r>
            <a:r>
              <a:rPr lang="en-ID" sz="1600" dirty="0" err="1">
                <a:latin typeface="Arial Narrow" panose="020B0606020202030204" pitchFamily="34" charset="0"/>
              </a:rPr>
              <a:t>sangat</a:t>
            </a:r>
            <a:r>
              <a:rPr lang="en-ID" sz="1600" dirty="0">
                <a:latin typeface="Arial Narrow" panose="020B0606020202030204" pitchFamily="34" charset="0"/>
              </a:rPr>
              <a:t> </a:t>
            </a:r>
            <a:r>
              <a:rPr lang="en-ID" sz="1600" dirty="0" err="1">
                <a:latin typeface="Arial Narrow" panose="020B0606020202030204" pitchFamily="34" charset="0"/>
              </a:rPr>
              <a:t>turbulensi</a:t>
            </a:r>
            <a:r>
              <a:rPr lang="en-ID" sz="1600" dirty="0">
                <a:latin typeface="Arial Narrow" panose="020B0606020202030204" pitchFamily="34" charset="0"/>
              </a:rPr>
              <a:t> </a:t>
            </a:r>
            <a:r>
              <a:rPr lang="en-ID" sz="1600" dirty="0" err="1">
                <a:latin typeface="Arial Narrow" panose="020B0606020202030204" pitchFamily="34" charset="0"/>
              </a:rPr>
              <a:t>dalam</a:t>
            </a:r>
            <a:r>
              <a:rPr lang="en-ID" sz="1600" dirty="0">
                <a:latin typeface="Arial Narrow" panose="020B0606020202030204" pitchFamily="34" charset="0"/>
              </a:rPr>
              <a:t> </a:t>
            </a:r>
            <a:r>
              <a:rPr lang="id-ID" sz="1600" dirty="0">
                <a:latin typeface="Arial Narrow" panose="020B0606020202030204" pitchFamily="34" charset="0"/>
              </a:rPr>
              <a:t> </a:t>
            </a:r>
            <a:r>
              <a:rPr lang="en-ID" sz="1600" dirty="0">
                <a:latin typeface="Arial Narrow" panose="020B0606020202030204" pitchFamily="34" charset="0"/>
              </a:rPr>
              <a:t> </a:t>
            </a:r>
            <a:r>
              <a:rPr lang="en-ID" sz="1600" dirty="0" err="1">
                <a:latin typeface="Arial Narrow" panose="020B0606020202030204" pitchFamily="34" charset="0"/>
              </a:rPr>
              <a:t>hal</a:t>
            </a:r>
            <a:r>
              <a:rPr lang="en-ID" sz="1600" dirty="0">
                <a:latin typeface="Arial Narrow" panose="020B0606020202030204" pitchFamily="34" charset="0"/>
              </a:rPr>
              <a:t> pada </a:t>
            </a:r>
            <a:r>
              <a:rPr lang="en-ID" sz="1600" dirty="0" err="1">
                <a:latin typeface="Arial Narrow" panose="020B0606020202030204" pitchFamily="34" charset="0"/>
              </a:rPr>
              <a:t>saat</a:t>
            </a:r>
            <a:r>
              <a:rPr lang="en-ID" sz="1600" dirty="0">
                <a:latin typeface="Arial Narrow" panose="020B0606020202030204" pitchFamily="34" charset="0"/>
              </a:rPr>
              <a:t> </a:t>
            </a:r>
            <a:r>
              <a:rPr lang="en-ID" sz="1600" dirty="0" err="1">
                <a:latin typeface="Arial Narrow" panose="020B0606020202030204" pitchFamily="34" charset="0"/>
              </a:rPr>
              <a:t>ini</a:t>
            </a:r>
            <a:r>
              <a:rPr lang="en-ID" sz="1600" dirty="0">
                <a:latin typeface="Arial Narrow" panose="020B0606020202030204" pitchFamily="34" charset="0"/>
              </a:rPr>
              <a:t>, </a:t>
            </a:r>
            <a:r>
              <a:rPr lang="en-ID" sz="1600" dirty="0" err="1">
                <a:latin typeface="Arial Narrow" panose="020B0606020202030204" pitchFamily="34" charset="0"/>
              </a:rPr>
              <a:t>serta</a:t>
            </a:r>
            <a:r>
              <a:rPr lang="en-ID" sz="1600" dirty="0">
                <a:latin typeface="Arial Narrow" panose="020B0606020202030204" pitchFamily="34" charset="0"/>
              </a:rPr>
              <a:t> </a:t>
            </a:r>
            <a:r>
              <a:rPr lang="en-ID" sz="1600" dirty="0" err="1">
                <a:latin typeface="Arial Narrow" panose="020B0606020202030204" pitchFamily="34" charset="0"/>
              </a:rPr>
              <a:t>dengan</a:t>
            </a:r>
            <a:r>
              <a:rPr lang="en-ID" sz="1600" dirty="0">
                <a:latin typeface="Arial Narrow" panose="020B0606020202030204" pitchFamily="34" charset="0"/>
              </a:rPr>
              <a:t> </a:t>
            </a:r>
            <a:r>
              <a:rPr lang="en-ID" sz="1600" dirty="0" err="1">
                <a:latin typeface="Arial Narrow" panose="020B0606020202030204" pitchFamily="34" charset="0"/>
              </a:rPr>
              <a:t>keterbatasan</a:t>
            </a:r>
            <a:r>
              <a:rPr lang="en-ID" sz="1600" dirty="0">
                <a:latin typeface="Arial Narrow" panose="020B0606020202030204" pitchFamily="34" charset="0"/>
              </a:rPr>
              <a:t> </a:t>
            </a:r>
            <a:r>
              <a:rPr lang="en-ID" sz="1600" dirty="0" err="1">
                <a:latin typeface="Arial Narrow" panose="020B0606020202030204" pitchFamily="34" charset="0"/>
              </a:rPr>
              <a:t>resourcesyang</a:t>
            </a:r>
            <a:r>
              <a:rPr lang="en-ID" sz="1600" dirty="0">
                <a:latin typeface="Arial Narrow" panose="020B0606020202030204" pitchFamily="34" charset="0"/>
              </a:rPr>
              <a:t> </a:t>
            </a:r>
            <a:r>
              <a:rPr lang="en-ID" sz="1600" dirty="0" err="1">
                <a:latin typeface="Arial Narrow" panose="020B0606020202030204" pitchFamily="34" charset="0"/>
              </a:rPr>
              <a:t>ada</a:t>
            </a:r>
            <a:r>
              <a:rPr lang="en-ID" sz="1600" dirty="0">
                <a:latin typeface="Arial Narrow" panose="020B0606020202030204" pitchFamily="34" charset="0"/>
              </a:rPr>
              <a:t>, </a:t>
            </a:r>
            <a:r>
              <a:rPr lang="en-ID" sz="1600" dirty="0" err="1">
                <a:latin typeface="Arial Narrow" panose="020B0606020202030204" pitchFamily="34" charset="0"/>
              </a:rPr>
              <a:t>maka</a:t>
            </a:r>
            <a:r>
              <a:rPr lang="en-ID" sz="1600" dirty="0">
                <a:latin typeface="Arial Narrow" panose="020B0606020202030204" pitchFamily="34" charset="0"/>
              </a:rPr>
              <a:t> </a:t>
            </a:r>
            <a:r>
              <a:rPr lang="en-ID" sz="1600" dirty="0" err="1">
                <a:latin typeface="Arial Narrow" panose="020B0606020202030204" pitchFamily="34" charset="0"/>
              </a:rPr>
              <a:t>sistem</a:t>
            </a:r>
            <a:r>
              <a:rPr lang="en-ID" sz="1600" dirty="0">
                <a:latin typeface="Arial Narrow" panose="020B0606020202030204" pitchFamily="34" charset="0"/>
              </a:rPr>
              <a:t> managed care </a:t>
            </a:r>
            <a:r>
              <a:rPr lang="en-ID" sz="1600" dirty="0" err="1">
                <a:latin typeface="Arial Narrow" panose="020B0606020202030204" pitchFamily="34" charset="0"/>
              </a:rPr>
              <a:t>merupakan</a:t>
            </a:r>
            <a:r>
              <a:rPr lang="en-ID" sz="1600" dirty="0">
                <a:latin typeface="Arial Narrow" panose="020B0606020202030204" pitchFamily="34" charset="0"/>
              </a:rPr>
              <a:t> </a:t>
            </a:r>
            <a:r>
              <a:rPr lang="en-ID" sz="1600" dirty="0" err="1">
                <a:latin typeface="Arial Narrow" panose="020B0606020202030204" pitchFamily="34" charset="0"/>
              </a:rPr>
              <a:t>pilihan</a:t>
            </a:r>
            <a:r>
              <a:rPr lang="en-ID" sz="1600" dirty="0">
                <a:latin typeface="Arial Narrow" panose="020B0606020202030204" pitchFamily="34" charset="0"/>
              </a:rPr>
              <a:t> yang </a:t>
            </a:r>
            <a:r>
              <a:rPr lang="en-ID" sz="1600" dirty="0" err="1">
                <a:latin typeface="Arial Narrow" panose="020B0606020202030204" pitchFamily="34" charset="0"/>
              </a:rPr>
              <a:t>tepat</a:t>
            </a:r>
            <a:r>
              <a:rPr lang="en-ID" sz="1600" dirty="0">
                <a:latin typeface="Arial Narrow" panose="020B0606020202030204" pitchFamily="34" charset="0"/>
              </a:rPr>
              <a:t> </a:t>
            </a:r>
            <a:r>
              <a:rPr lang="en-ID" sz="1600" dirty="0" err="1">
                <a:latin typeface="Arial Narrow" panose="020B0606020202030204" pitchFamily="34" charset="0"/>
              </a:rPr>
              <a:t>dalam</a:t>
            </a:r>
            <a:r>
              <a:rPr lang="en-ID" sz="1600" dirty="0">
                <a:latin typeface="Arial Narrow" panose="020B0606020202030204" pitchFamily="34" charset="0"/>
              </a:rPr>
              <a:t> </a:t>
            </a:r>
            <a:r>
              <a:rPr lang="en-ID" sz="1600" dirty="0" err="1">
                <a:latin typeface="Arial Narrow" panose="020B0606020202030204" pitchFamily="34" charset="0"/>
              </a:rPr>
              <a:t>mengatasi</a:t>
            </a:r>
            <a:r>
              <a:rPr lang="en-ID" sz="1600" dirty="0">
                <a:latin typeface="Arial Narrow" panose="020B0606020202030204" pitchFamily="34" charset="0"/>
              </a:rPr>
              <a:t> </a:t>
            </a:r>
            <a:r>
              <a:rPr lang="en-ID" sz="1600" dirty="0" err="1">
                <a:latin typeface="Arial Narrow" panose="020B0606020202030204" pitchFamily="34" charset="0"/>
              </a:rPr>
              <a:t>masalah</a:t>
            </a:r>
            <a:r>
              <a:rPr lang="en-ID" sz="1600" dirty="0">
                <a:latin typeface="Arial Narrow" panose="020B0606020202030204" pitchFamily="34" charset="0"/>
              </a:rPr>
              <a:t> </a:t>
            </a:r>
            <a:r>
              <a:rPr lang="en-ID" sz="1600" dirty="0" err="1">
                <a:latin typeface="Arial Narrow" panose="020B0606020202030204" pitchFamily="34" charset="0"/>
              </a:rPr>
              <a:t>pembiayaan</a:t>
            </a:r>
            <a:r>
              <a:rPr lang="en-ID" sz="1600" dirty="0">
                <a:latin typeface="Arial Narrow" panose="020B0606020202030204" pitchFamily="34" charset="0"/>
              </a:rPr>
              <a:t> </a:t>
            </a:r>
            <a:r>
              <a:rPr lang="en-ID" sz="1600" dirty="0" err="1">
                <a:latin typeface="Arial Narrow" panose="020B0606020202030204" pitchFamily="34" charset="0"/>
              </a:rPr>
              <a:t>kesehatan</a:t>
            </a:r>
            <a:r>
              <a:rPr lang="en-ID" sz="1600" dirty="0">
                <a:latin typeface="Arial Narrow" panose="020B0606020202030204" pitchFamily="34" charset="0"/>
              </a:rPr>
              <a:t>. Managed care </a:t>
            </a:r>
            <a:r>
              <a:rPr lang="en-ID" sz="1600" dirty="0" err="1">
                <a:latin typeface="Arial Narrow" panose="020B0606020202030204" pitchFamily="34" charset="0"/>
              </a:rPr>
              <a:t>dianggap</a:t>
            </a:r>
            <a:r>
              <a:rPr lang="en-ID" sz="1600" dirty="0">
                <a:latin typeface="Arial Narrow" panose="020B0606020202030204" pitchFamily="34" charset="0"/>
              </a:rPr>
              <a:t> </a:t>
            </a:r>
            <a:r>
              <a:rPr lang="en-ID" sz="1600" dirty="0" err="1">
                <a:latin typeface="Arial Narrow" panose="020B0606020202030204" pitchFamily="34" charset="0"/>
              </a:rPr>
              <a:t>tepat</a:t>
            </a:r>
            <a:r>
              <a:rPr lang="en-ID" sz="1600" dirty="0">
                <a:latin typeface="Arial Narrow" panose="020B0606020202030204" pitchFamily="34" charset="0"/>
              </a:rPr>
              <a:t> </a:t>
            </a:r>
            <a:r>
              <a:rPr lang="en-ID" sz="1600" dirty="0" err="1">
                <a:latin typeface="Arial Narrow" panose="020B0606020202030204" pitchFamily="34" charset="0"/>
              </a:rPr>
              <a:t>untuk</a:t>
            </a:r>
            <a:r>
              <a:rPr lang="en-ID" sz="1600" dirty="0">
                <a:latin typeface="Arial Narrow" panose="020B0606020202030204" pitchFamily="34" charset="0"/>
              </a:rPr>
              <a:t> </a:t>
            </a:r>
            <a:r>
              <a:rPr lang="en-ID" sz="1600" dirty="0" err="1">
                <a:latin typeface="Arial Narrow" panose="020B0606020202030204" pitchFamily="34" charset="0"/>
              </a:rPr>
              <a:t>kondisi</a:t>
            </a:r>
            <a:r>
              <a:rPr lang="en-ID" sz="1600" dirty="0">
                <a:latin typeface="Arial Narrow" panose="020B0606020202030204" pitchFamily="34" charset="0"/>
              </a:rPr>
              <a:t> di Indonesia, </a:t>
            </a:r>
            <a:r>
              <a:rPr lang="en-ID" sz="1600" dirty="0" err="1">
                <a:latin typeface="Arial Narrow" panose="020B0606020202030204" pitchFamily="34" charset="0"/>
              </a:rPr>
              <a:t>kemungkinan</a:t>
            </a:r>
            <a:r>
              <a:rPr lang="en-ID" sz="1600" dirty="0">
                <a:latin typeface="Arial Narrow" panose="020B0606020202030204" pitchFamily="34" charset="0"/>
              </a:rPr>
              <a:t> </a:t>
            </a:r>
            <a:r>
              <a:rPr lang="en-ID" sz="1600" dirty="0" err="1">
                <a:latin typeface="Arial Narrow" panose="020B0606020202030204" pitchFamily="34" charset="0"/>
              </a:rPr>
              <a:t>karena</a:t>
            </a:r>
            <a:r>
              <a:rPr lang="en-ID" sz="1600" dirty="0">
                <a:latin typeface="Arial Narrow" panose="020B0606020202030204" pitchFamily="34" charset="0"/>
              </a:rPr>
              <a:t> </a:t>
            </a:r>
            <a:r>
              <a:rPr lang="en-ID" sz="1600" dirty="0" err="1">
                <a:latin typeface="Arial Narrow" panose="020B0606020202030204" pitchFamily="34" charset="0"/>
              </a:rPr>
              <a:t>sistem</a:t>
            </a:r>
            <a:r>
              <a:rPr lang="en-ID" sz="1600" dirty="0">
                <a:latin typeface="Arial Narrow" panose="020B0606020202030204" pitchFamily="34" charset="0"/>
              </a:rPr>
              <a:t> </a:t>
            </a:r>
            <a:r>
              <a:rPr lang="en-ID" sz="1600" dirty="0" err="1">
                <a:latin typeface="Arial Narrow" panose="020B0606020202030204" pitchFamily="34" charset="0"/>
              </a:rPr>
              <a:t>pembiayaan</a:t>
            </a:r>
            <a:r>
              <a:rPr lang="en-ID" sz="1600" dirty="0">
                <a:latin typeface="Arial Narrow" panose="020B0606020202030204" pitchFamily="34" charset="0"/>
              </a:rPr>
              <a:t> managed care </a:t>
            </a:r>
            <a:r>
              <a:rPr lang="en-ID" sz="1600" dirty="0" err="1">
                <a:latin typeface="Arial Narrow" panose="020B0606020202030204" pitchFamily="34" charset="0"/>
              </a:rPr>
              <a:t>dikelola</a:t>
            </a:r>
            <a:r>
              <a:rPr lang="en-ID" sz="1600" dirty="0">
                <a:latin typeface="Arial Narrow" panose="020B0606020202030204" pitchFamily="34" charset="0"/>
              </a:rPr>
              <a:t>  </a:t>
            </a:r>
            <a:r>
              <a:rPr lang="en-ID" sz="1600" dirty="0" err="1">
                <a:latin typeface="Arial Narrow" panose="020B0606020202030204" pitchFamily="34" charset="0"/>
              </a:rPr>
              <a:t>dikelola</a:t>
            </a:r>
            <a:r>
              <a:rPr lang="en-ID" sz="1600" dirty="0">
                <a:latin typeface="Arial Narrow" panose="020B0606020202030204" pitchFamily="34" charset="0"/>
              </a:rPr>
              <a:t> </a:t>
            </a:r>
            <a:r>
              <a:rPr lang="en-ID" sz="1600" dirty="0" err="1">
                <a:latin typeface="Arial Narrow" panose="020B0606020202030204" pitchFamily="34" charset="0"/>
              </a:rPr>
              <a:t>secara</a:t>
            </a:r>
            <a:r>
              <a:rPr lang="en-ID" sz="1600" dirty="0">
                <a:latin typeface="Arial Narrow" panose="020B0606020202030204" pitchFamily="34" charset="0"/>
              </a:rPr>
              <a:t> </a:t>
            </a:r>
            <a:r>
              <a:rPr lang="en-ID" sz="1600" dirty="0" err="1">
                <a:latin typeface="Arial Narrow" panose="020B0606020202030204" pitchFamily="34" charset="0"/>
              </a:rPr>
              <a:t>terintegrasi</a:t>
            </a:r>
            <a:r>
              <a:rPr lang="en-ID" sz="1600" dirty="0">
                <a:latin typeface="Arial Narrow" panose="020B0606020202030204" pitchFamily="34" charset="0"/>
              </a:rPr>
              <a:t> </a:t>
            </a:r>
            <a:r>
              <a:rPr lang="en-ID" sz="1600" dirty="0" err="1">
                <a:latin typeface="Arial Narrow" panose="020B0606020202030204" pitchFamily="34" charset="0"/>
              </a:rPr>
              <a:t>dengan</a:t>
            </a:r>
            <a:r>
              <a:rPr lang="en-ID" sz="1600" dirty="0">
                <a:latin typeface="Arial Narrow" panose="020B0606020202030204" pitchFamily="34" charset="0"/>
              </a:rPr>
              <a:t> </a:t>
            </a:r>
            <a:r>
              <a:rPr lang="en-ID" sz="1600" dirty="0" err="1">
                <a:latin typeface="Arial Narrow" panose="020B0606020202030204" pitchFamily="34" charset="0"/>
              </a:rPr>
              <a:t>sistem</a:t>
            </a:r>
            <a:r>
              <a:rPr lang="en-ID" sz="1600" dirty="0">
                <a:latin typeface="Arial Narrow" panose="020B0606020202030204" pitchFamily="34" charset="0"/>
              </a:rPr>
              <a:t> </a:t>
            </a:r>
            <a:r>
              <a:rPr lang="en-ID" sz="1600" dirty="0" err="1">
                <a:latin typeface="Arial Narrow" panose="020B0606020202030204" pitchFamily="34" charset="0"/>
              </a:rPr>
              <a:t>pembiayaan</a:t>
            </a:r>
            <a:r>
              <a:rPr lang="en-ID" sz="1600" dirty="0">
                <a:latin typeface="Arial Narrow" panose="020B0606020202030204" pitchFamily="34" charset="0"/>
              </a:rPr>
              <a:t>, </a:t>
            </a:r>
            <a:r>
              <a:rPr lang="en-ID" sz="1600" dirty="0" err="1">
                <a:latin typeface="Arial Narrow" panose="020B0606020202030204" pitchFamily="34" charset="0"/>
              </a:rPr>
              <a:t>dengan</a:t>
            </a:r>
            <a:r>
              <a:rPr lang="en-ID" sz="1600" dirty="0">
                <a:latin typeface="Arial Narrow" panose="020B0606020202030204" pitchFamily="34" charset="0"/>
              </a:rPr>
              <a:t> managed care </a:t>
            </a:r>
            <a:r>
              <a:rPr lang="en-ID" sz="1600" dirty="0" err="1">
                <a:latin typeface="Arial Narrow" panose="020B0606020202030204" pitchFamily="34" charset="0"/>
              </a:rPr>
              <a:t>berarti</a:t>
            </a:r>
            <a:r>
              <a:rPr lang="en-ID" sz="1600" dirty="0">
                <a:latin typeface="Arial Narrow" panose="020B0606020202030204" pitchFamily="34" charset="0"/>
              </a:rPr>
              <a:t> badan </a:t>
            </a:r>
            <a:r>
              <a:rPr lang="en-ID" sz="1600" dirty="0" err="1">
                <a:latin typeface="Arial Narrow" panose="020B0606020202030204" pitchFamily="34" charset="0"/>
              </a:rPr>
              <a:t>pengelola</a:t>
            </a:r>
            <a:r>
              <a:rPr lang="en-ID" sz="1600" dirty="0">
                <a:latin typeface="Arial Narrow" panose="020B0606020202030204" pitchFamily="34" charset="0"/>
              </a:rPr>
              <a:t> dana (</a:t>
            </a:r>
            <a:r>
              <a:rPr lang="en-ID" sz="1600" dirty="0" err="1">
                <a:latin typeface="Arial Narrow" panose="020B0606020202030204" pitchFamily="34" charset="0"/>
              </a:rPr>
              <a:t>perusahaan</a:t>
            </a:r>
            <a:r>
              <a:rPr lang="en-ID" sz="1600" dirty="0">
                <a:latin typeface="Arial Narrow" panose="020B0606020202030204" pitchFamily="34" charset="0"/>
              </a:rPr>
              <a:t> </a:t>
            </a:r>
            <a:r>
              <a:rPr lang="en-ID" sz="1600" dirty="0" err="1">
                <a:latin typeface="Arial Narrow" panose="020B0606020202030204" pitchFamily="34" charset="0"/>
              </a:rPr>
              <a:t>asuransi</a:t>
            </a:r>
            <a:r>
              <a:rPr lang="en-ID" sz="1600" dirty="0">
                <a:latin typeface="Arial Narrow" panose="020B0606020202030204" pitchFamily="34" charset="0"/>
              </a:rPr>
              <a:t>) </a:t>
            </a:r>
            <a:r>
              <a:rPr lang="en-ID" sz="1600" dirty="0" err="1">
                <a:latin typeface="Arial Narrow" panose="020B0606020202030204" pitchFamily="34" charset="0"/>
              </a:rPr>
              <a:t>tidak</a:t>
            </a:r>
            <a:r>
              <a:rPr lang="en-ID" sz="1600" dirty="0">
                <a:latin typeface="Arial Narrow" panose="020B0606020202030204" pitchFamily="34" charset="0"/>
              </a:rPr>
              <a:t> </a:t>
            </a:r>
            <a:r>
              <a:rPr lang="en-ID" sz="1600" dirty="0" err="1">
                <a:latin typeface="Arial Narrow" panose="020B0606020202030204" pitchFamily="34" charset="0"/>
              </a:rPr>
              <a:t>hanya</a:t>
            </a:r>
            <a:r>
              <a:rPr lang="en-ID" sz="1600" dirty="0">
                <a:latin typeface="Arial Narrow" panose="020B0606020202030204" pitchFamily="34" charset="0"/>
              </a:rPr>
              <a:t> </a:t>
            </a:r>
            <a:r>
              <a:rPr lang="en-ID" sz="1600" dirty="0" err="1">
                <a:latin typeface="Arial Narrow" panose="020B0606020202030204" pitchFamily="34" charset="0"/>
              </a:rPr>
              <a:t>berperan</a:t>
            </a:r>
            <a:r>
              <a:rPr lang="en-ID" sz="1600" dirty="0">
                <a:latin typeface="Arial Narrow" panose="020B0606020202030204" pitchFamily="34" charset="0"/>
              </a:rPr>
              <a:t> </a:t>
            </a:r>
            <a:r>
              <a:rPr lang="en-ID" sz="1600" dirty="0" err="1">
                <a:latin typeface="Arial Narrow" panose="020B0606020202030204" pitchFamily="34" charset="0"/>
              </a:rPr>
              <a:t>sebagai</a:t>
            </a:r>
            <a:r>
              <a:rPr lang="en-ID" sz="1600" dirty="0">
                <a:latin typeface="Arial Narrow" panose="020B0606020202030204" pitchFamily="34" charset="0"/>
              </a:rPr>
              <a:t> </a:t>
            </a:r>
            <a:r>
              <a:rPr lang="en-ID" sz="1600" dirty="0" err="1">
                <a:latin typeface="Arial Narrow" panose="020B0606020202030204" pitchFamily="34" charset="0"/>
              </a:rPr>
              <a:t>juru</a:t>
            </a:r>
            <a:r>
              <a:rPr lang="en-ID" sz="1600" dirty="0">
                <a:latin typeface="Arial Narrow" panose="020B0606020202030204" pitchFamily="34" charset="0"/>
              </a:rPr>
              <a:t> </a:t>
            </a:r>
            <a:r>
              <a:rPr lang="en-ID" sz="1600" dirty="0" err="1">
                <a:latin typeface="Arial Narrow" panose="020B0606020202030204" pitchFamily="34" charset="0"/>
              </a:rPr>
              <a:t>bayar</a:t>
            </a:r>
            <a:r>
              <a:rPr lang="en-ID" sz="1600" dirty="0">
                <a:latin typeface="Arial Narrow" panose="020B0606020202030204" pitchFamily="34" charset="0"/>
              </a:rPr>
              <a:t>, </a:t>
            </a:r>
            <a:r>
              <a:rPr lang="en-ID" sz="1600" dirty="0" err="1">
                <a:latin typeface="Arial Narrow" panose="020B0606020202030204" pitchFamily="34" charset="0"/>
              </a:rPr>
              <a:t>sebagaimana</a:t>
            </a:r>
            <a:r>
              <a:rPr lang="en-ID" sz="1600" dirty="0">
                <a:latin typeface="Arial Narrow" panose="020B0606020202030204" pitchFamily="34" charset="0"/>
              </a:rPr>
              <a:t> </a:t>
            </a:r>
            <a:r>
              <a:rPr lang="en-ID" sz="1600" dirty="0" err="1">
                <a:latin typeface="Arial Narrow" panose="020B0606020202030204" pitchFamily="34" charset="0"/>
              </a:rPr>
              <a:t>berlaku</a:t>
            </a:r>
            <a:r>
              <a:rPr lang="en-ID" sz="1600" dirty="0">
                <a:latin typeface="Arial Narrow" panose="020B0606020202030204" pitchFamily="34" charset="0"/>
              </a:rPr>
              <a:t> pada </a:t>
            </a:r>
            <a:r>
              <a:rPr lang="en-ID" sz="1600" dirty="0" err="1">
                <a:latin typeface="Arial Narrow" panose="020B0606020202030204" pitchFamily="34" charset="0"/>
              </a:rPr>
              <a:t>asuransi</a:t>
            </a:r>
            <a:r>
              <a:rPr lang="en-ID" sz="1600" dirty="0">
                <a:latin typeface="Arial Narrow" panose="020B0606020202030204" pitchFamily="34" charset="0"/>
              </a:rPr>
              <a:t> </a:t>
            </a:r>
            <a:r>
              <a:rPr lang="en-ID" sz="1600" dirty="0" err="1">
                <a:latin typeface="Arial Narrow" panose="020B0606020202030204" pitchFamily="34" charset="0"/>
              </a:rPr>
              <a:t>tradisional</a:t>
            </a:r>
            <a:r>
              <a:rPr lang="en-ID" sz="1600" dirty="0">
                <a:latin typeface="Arial Narrow" panose="020B0606020202030204" pitchFamily="34" charset="0"/>
              </a:rPr>
              <a:t>, </a:t>
            </a:r>
            <a:r>
              <a:rPr lang="en-ID" sz="1600" dirty="0" err="1">
                <a:latin typeface="Arial Narrow" panose="020B0606020202030204" pitchFamily="34" charset="0"/>
              </a:rPr>
              <a:t>tapi</a:t>
            </a:r>
            <a:r>
              <a:rPr lang="en-ID" sz="1600" dirty="0">
                <a:latin typeface="Arial Narrow" panose="020B0606020202030204" pitchFamily="34" charset="0"/>
              </a:rPr>
              <a:t> </a:t>
            </a:r>
            <a:r>
              <a:rPr lang="en-ID" sz="1600" dirty="0" err="1">
                <a:latin typeface="Arial Narrow" panose="020B0606020202030204" pitchFamily="34" charset="0"/>
              </a:rPr>
              <a:t>ikut</a:t>
            </a:r>
            <a:r>
              <a:rPr lang="en-ID" sz="1600" dirty="0">
                <a:latin typeface="Arial Narrow" panose="020B0606020202030204" pitchFamily="34" charset="0"/>
              </a:rPr>
              <a:t> </a:t>
            </a:r>
            <a:r>
              <a:rPr lang="en-ID" sz="1600" dirty="0" err="1">
                <a:latin typeface="Arial Narrow" panose="020B0606020202030204" pitchFamily="34" charset="0"/>
              </a:rPr>
              <a:t>berperan</a:t>
            </a:r>
            <a:r>
              <a:rPr lang="en-ID" sz="1600" dirty="0">
                <a:latin typeface="Arial Narrow" panose="020B0606020202030204" pitchFamily="34" charset="0"/>
              </a:rPr>
              <a:t> </a:t>
            </a:r>
            <a:r>
              <a:rPr lang="en-ID" sz="1600" dirty="0" err="1">
                <a:latin typeface="Arial Narrow" panose="020B0606020202030204" pitchFamily="34" charset="0"/>
              </a:rPr>
              <a:t>dalam</a:t>
            </a:r>
            <a:r>
              <a:rPr lang="en-ID" sz="1600" dirty="0">
                <a:latin typeface="Arial Narrow" panose="020B0606020202030204" pitchFamily="34" charset="0"/>
              </a:rPr>
              <a:t> </a:t>
            </a:r>
            <a:r>
              <a:rPr lang="en-ID" sz="1600" dirty="0" err="1">
                <a:latin typeface="Arial Narrow" panose="020B0606020202030204" pitchFamily="34" charset="0"/>
              </a:rPr>
              <a:t>dua</a:t>
            </a:r>
            <a:r>
              <a:rPr lang="en-ID" sz="1600" dirty="0">
                <a:latin typeface="Arial Narrow" panose="020B0606020202030204" pitchFamily="34" charset="0"/>
              </a:rPr>
              <a:t> </a:t>
            </a:r>
            <a:r>
              <a:rPr lang="en-ID" sz="1600" dirty="0" err="1">
                <a:latin typeface="Arial Narrow" panose="020B0606020202030204" pitchFamily="34" charset="0"/>
              </a:rPr>
              <a:t>hal</a:t>
            </a:r>
            <a:r>
              <a:rPr lang="en-ID" sz="1600" dirty="0">
                <a:latin typeface="Arial Narrow" panose="020B0606020202030204" pitchFamily="34" charset="0"/>
              </a:rPr>
              <a:t> </a:t>
            </a:r>
            <a:r>
              <a:rPr lang="en-ID" sz="1600" dirty="0" err="1">
                <a:latin typeface="Arial Narrow" panose="020B0606020202030204" pitchFamily="34" charset="0"/>
              </a:rPr>
              <a:t>penting</a:t>
            </a:r>
            <a:r>
              <a:rPr lang="en-ID" sz="1600" dirty="0">
                <a:latin typeface="Arial Narrow" panose="020B0606020202030204" pitchFamily="34" charset="0"/>
              </a:rPr>
              <a:t>, </a:t>
            </a:r>
            <a:r>
              <a:rPr lang="en-ID" sz="1600" dirty="0" err="1">
                <a:latin typeface="Arial Narrow" panose="020B0606020202030204" pitchFamily="34" charset="0"/>
              </a:rPr>
              <a:t>yaitu</a:t>
            </a:r>
            <a:r>
              <a:rPr lang="en-ID" sz="1600" dirty="0">
                <a:latin typeface="Arial Narrow" panose="020B0606020202030204" pitchFamily="34" charset="0"/>
              </a:rPr>
              <a:t> </a:t>
            </a:r>
            <a:r>
              <a:rPr lang="en-ID" sz="1600" dirty="0" err="1">
                <a:latin typeface="Arial Narrow" panose="020B0606020202030204" pitchFamily="34" charset="0"/>
              </a:rPr>
              <a:t>pengawasan</a:t>
            </a:r>
            <a:r>
              <a:rPr lang="en-ID" sz="1600" dirty="0">
                <a:latin typeface="Arial Narrow" panose="020B0606020202030204" pitchFamily="34" charset="0"/>
              </a:rPr>
              <a:t> </a:t>
            </a:r>
            <a:r>
              <a:rPr lang="en-ID" sz="1600" dirty="0" err="1">
                <a:latin typeface="Arial Narrow" panose="020B0606020202030204" pitchFamily="34" charset="0"/>
              </a:rPr>
              <a:t>mutu</a:t>
            </a:r>
            <a:r>
              <a:rPr lang="en-ID" sz="1600" dirty="0">
                <a:latin typeface="Arial Narrow" panose="020B0606020202030204" pitchFamily="34" charset="0"/>
              </a:rPr>
              <a:t> </a:t>
            </a:r>
            <a:r>
              <a:rPr lang="en-ID" sz="1600" dirty="0" err="1">
                <a:latin typeface="Arial Narrow" panose="020B0606020202030204" pitchFamily="34" charset="0"/>
              </a:rPr>
              <a:t>pelayanan</a:t>
            </a:r>
            <a:r>
              <a:rPr lang="en-ID" sz="1600" dirty="0">
                <a:latin typeface="Arial Narrow" panose="020B0606020202030204" pitchFamily="34" charset="0"/>
              </a:rPr>
              <a:t> (quality control) dan </a:t>
            </a:r>
            <a:r>
              <a:rPr lang="en-ID" sz="1600" dirty="0" err="1">
                <a:latin typeface="Arial Narrow" panose="020B0606020202030204" pitchFamily="34" charset="0"/>
              </a:rPr>
              <a:t>pengendalian</a:t>
            </a:r>
            <a:r>
              <a:rPr lang="en-ID" sz="1600" dirty="0">
                <a:latin typeface="Arial Narrow" panose="020B0606020202030204" pitchFamily="34" charset="0"/>
              </a:rPr>
              <a:t> </a:t>
            </a:r>
            <a:r>
              <a:rPr lang="en-ID" sz="1600" dirty="0" err="1">
                <a:latin typeface="Arial Narrow" panose="020B0606020202030204" pitchFamily="34" charset="0"/>
              </a:rPr>
              <a:t>biaya</a:t>
            </a:r>
            <a:r>
              <a:rPr lang="en-ID" sz="1600" dirty="0">
                <a:latin typeface="Arial Narrow" panose="020B0606020202030204" pitchFamily="34" charset="0"/>
              </a:rPr>
              <a:t> (cost containment). Salah </a:t>
            </a:r>
            <a:r>
              <a:rPr lang="en-ID" sz="1600" dirty="0" err="1">
                <a:latin typeface="Arial Narrow" panose="020B0606020202030204" pitchFamily="34" charset="0"/>
              </a:rPr>
              <a:t>satu</a:t>
            </a:r>
            <a:r>
              <a:rPr lang="en-ID" sz="1600" dirty="0">
                <a:latin typeface="Arial Narrow" panose="020B0606020202030204" pitchFamily="34" charset="0"/>
              </a:rPr>
              <a:t> </a:t>
            </a:r>
            <a:r>
              <a:rPr lang="en-ID" sz="1600" dirty="0" err="1">
                <a:latin typeface="Arial Narrow" panose="020B0606020202030204" pitchFamily="34" charset="0"/>
              </a:rPr>
              <a:t>elemen</a:t>
            </a:r>
            <a:r>
              <a:rPr lang="en-ID" sz="1600" dirty="0">
                <a:latin typeface="Arial Narrow" panose="020B0606020202030204" pitchFamily="34" charset="0"/>
              </a:rPr>
              <a:t> managed care </a:t>
            </a:r>
            <a:r>
              <a:rPr lang="en-ID" sz="1600" dirty="0" err="1">
                <a:latin typeface="Arial Narrow" panose="020B0606020202030204" pitchFamily="34" charset="0"/>
              </a:rPr>
              <a:t>adalah</a:t>
            </a:r>
            <a:r>
              <a:rPr lang="en-ID" sz="1600" dirty="0">
                <a:latin typeface="Arial Narrow" panose="020B0606020202030204" pitchFamily="34" charset="0"/>
              </a:rPr>
              <a:t> </a:t>
            </a:r>
            <a:r>
              <a:rPr lang="en-ID" sz="1600" dirty="0" err="1">
                <a:latin typeface="Arial Narrow" panose="020B0606020202030204" pitchFamily="34" charset="0"/>
              </a:rPr>
              <a:t>bahwa</a:t>
            </a:r>
            <a:r>
              <a:rPr lang="en-ID" sz="1600" dirty="0">
                <a:latin typeface="Arial Narrow" panose="020B0606020202030204" pitchFamily="34" charset="0"/>
              </a:rPr>
              <a:t> </a:t>
            </a:r>
            <a:r>
              <a:rPr lang="en-ID" sz="1600" dirty="0" err="1">
                <a:latin typeface="Arial Narrow" panose="020B0606020202030204" pitchFamily="34" charset="0"/>
              </a:rPr>
              <a:t>pelayanan</a:t>
            </a:r>
            <a:r>
              <a:rPr lang="en-ID" sz="1600" dirty="0">
                <a:latin typeface="Arial Narrow" panose="020B0606020202030204" pitchFamily="34" charset="0"/>
              </a:rPr>
              <a:t> </a:t>
            </a:r>
            <a:r>
              <a:rPr lang="en-ID" sz="1600" dirty="0" err="1">
                <a:latin typeface="Arial Narrow" panose="020B0606020202030204" pitchFamily="34" charset="0"/>
              </a:rPr>
              <a:t>diberikan</a:t>
            </a:r>
            <a:r>
              <a:rPr lang="en-ID" sz="1600" dirty="0">
                <a:latin typeface="Arial Narrow" panose="020B0606020202030204" pitchFamily="34" charset="0"/>
              </a:rPr>
              <a:t> oleh provider </a:t>
            </a:r>
            <a:r>
              <a:rPr lang="en-ID" sz="1600" dirty="0" err="1">
                <a:latin typeface="Arial Narrow" panose="020B0606020202030204" pitchFamily="34" charset="0"/>
              </a:rPr>
              <a:t>tertentu</a:t>
            </a:r>
            <a:r>
              <a:rPr lang="en-ID" sz="1600" dirty="0">
                <a:latin typeface="Arial Narrow" panose="020B0606020202030204" pitchFamily="34" charset="0"/>
              </a:rPr>
              <a:t>, </a:t>
            </a:r>
            <a:r>
              <a:rPr lang="en-ID" sz="1600" dirty="0" err="1">
                <a:latin typeface="Arial Narrow" panose="020B0606020202030204" pitchFamily="34" charset="0"/>
              </a:rPr>
              <a:t>yaitu</a:t>
            </a:r>
            <a:r>
              <a:rPr lang="en-ID" sz="1600" dirty="0">
                <a:latin typeface="Arial Narrow" panose="020B0606020202030204" pitchFamily="34" charset="0"/>
              </a:rPr>
              <a:t> yang </a:t>
            </a:r>
            <a:r>
              <a:rPr lang="en-ID" sz="1600" dirty="0" err="1">
                <a:latin typeface="Arial Narrow" panose="020B0606020202030204" pitchFamily="34" charset="0"/>
              </a:rPr>
              <a:t>memenuhi</a:t>
            </a:r>
            <a:r>
              <a:rPr lang="en-ID" sz="1600" dirty="0">
                <a:latin typeface="Arial Narrow" panose="020B0606020202030204" pitchFamily="34" charset="0"/>
              </a:rPr>
              <a:t> </a:t>
            </a:r>
            <a:r>
              <a:rPr lang="en-ID" sz="1600" dirty="0" err="1">
                <a:latin typeface="Arial Narrow" panose="020B0606020202030204" pitchFamily="34" charset="0"/>
              </a:rPr>
              <a:t>kriteria</a:t>
            </a:r>
            <a:r>
              <a:rPr lang="en-ID" sz="1600" dirty="0">
                <a:latin typeface="Arial Narrow" panose="020B0606020202030204" pitchFamily="34" charset="0"/>
              </a:rPr>
              <a:t> yang </a:t>
            </a:r>
            <a:r>
              <a:rPr lang="en-ID" sz="1600" dirty="0" err="1">
                <a:latin typeface="Arial Narrow" panose="020B0606020202030204" pitchFamily="34" charset="0"/>
              </a:rPr>
              <a:t>ditetapkan</a:t>
            </a:r>
            <a:r>
              <a:rPr lang="en-ID" sz="1600" dirty="0">
                <a:latin typeface="Arial Narrow" panose="020B0606020202030204" pitchFamily="34" charset="0"/>
              </a:rPr>
              <a:t> </a:t>
            </a:r>
            <a:r>
              <a:rPr lang="en-ID" sz="1600" dirty="0" err="1">
                <a:latin typeface="Arial Narrow" panose="020B0606020202030204" pitchFamily="34" charset="0"/>
              </a:rPr>
              <a:t>meliputi</a:t>
            </a:r>
            <a:r>
              <a:rPr lang="en-ID" sz="1600" dirty="0">
                <a:latin typeface="Arial Narrow" panose="020B0606020202030204" pitchFamily="34" charset="0"/>
              </a:rPr>
              <a:t> </a:t>
            </a:r>
            <a:r>
              <a:rPr lang="en-ID" sz="1600" dirty="0" err="1">
                <a:latin typeface="Arial Narrow" panose="020B0606020202030204" pitchFamily="34" charset="0"/>
              </a:rPr>
              <a:t>aspek</a:t>
            </a:r>
            <a:r>
              <a:rPr lang="en-ID" sz="1600" dirty="0">
                <a:latin typeface="Arial Narrow" panose="020B0606020202030204" pitchFamily="34" charset="0"/>
              </a:rPr>
              <a:t> </a:t>
            </a:r>
            <a:r>
              <a:rPr lang="en-ID" sz="1600" dirty="0" err="1">
                <a:latin typeface="Arial Narrow" panose="020B0606020202030204" pitchFamily="34" charset="0"/>
              </a:rPr>
              <a:t>administrasi</a:t>
            </a:r>
            <a:r>
              <a:rPr lang="en-ID" sz="1600" dirty="0">
                <a:latin typeface="Arial Narrow" panose="020B0606020202030204" pitchFamily="34" charset="0"/>
              </a:rPr>
              <a:t>, </a:t>
            </a:r>
            <a:r>
              <a:rPr lang="en-ID" sz="1600" dirty="0" err="1">
                <a:latin typeface="Arial Narrow" panose="020B0606020202030204" pitchFamily="34" charset="0"/>
              </a:rPr>
              <a:t>fasilitas</a:t>
            </a:r>
            <a:r>
              <a:rPr lang="en-ID" sz="1600" dirty="0">
                <a:latin typeface="Arial Narrow" panose="020B0606020202030204" pitchFamily="34" charset="0"/>
              </a:rPr>
              <a:t> </a:t>
            </a:r>
            <a:r>
              <a:rPr lang="en-ID" sz="1600" dirty="0" err="1">
                <a:latin typeface="Arial Narrow" panose="020B0606020202030204" pitchFamily="34" charset="0"/>
              </a:rPr>
              <a:t>sarana</a:t>
            </a:r>
            <a:r>
              <a:rPr lang="en-ID" sz="1600" dirty="0">
                <a:latin typeface="Arial Narrow" panose="020B0606020202030204" pitchFamily="34" charset="0"/>
              </a:rPr>
              <a:t>, </a:t>
            </a:r>
            <a:r>
              <a:rPr lang="en-ID" sz="1600" dirty="0" err="1">
                <a:latin typeface="Arial Narrow" panose="020B0606020202030204" pitchFamily="34" charset="0"/>
              </a:rPr>
              <a:t>prasarana</a:t>
            </a:r>
            <a:r>
              <a:rPr lang="en-ID" sz="1600" dirty="0">
                <a:latin typeface="Arial Narrow" panose="020B0606020202030204" pitchFamily="34" charset="0"/>
              </a:rPr>
              <a:t>, </a:t>
            </a:r>
            <a:r>
              <a:rPr lang="en-ID" sz="1600" dirty="0" err="1">
                <a:latin typeface="Arial Narrow" panose="020B0606020202030204" pitchFamily="34" charset="0"/>
              </a:rPr>
              <a:t>prosedur</a:t>
            </a:r>
            <a:r>
              <a:rPr lang="en-ID" sz="1600" dirty="0">
                <a:latin typeface="Arial Narrow" panose="020B0606020202030204" pitchFamily="34" charset="0"/>
              </a:rPr>
              <a:t> dan proses </a:t>
            </a:r>
            <a:r>
              <a:rPr lang="en-ID" sz="1600" dirty="0" err="1">
                <a:latin typeface="Arial Narrow" panose="020B0606020202030204" pitchFamily="34" charset="0"/>
              </a:rPr>
              <a:t>kerja</a:t>
            </a:r>
            <a:r>
              <a:rPr lang="en-ID" sz="1600" dirty="0">
                <a:latin typeface="Arial Narrow" panose="020B0606020202030204" pitchFamily="34" charset="0"/>
              </a:rPr>
              <a:t> </a:t>
            </a:r>
            <a:r>
              <a:rPr lang="en-ID" sz="1600" dirty="0" err="1">
                <a:latin typeface="Arial Narrow" panose="020B0606020202030204" pitchFamily="34" charset="0"/>
              </a:rPr>
              <a:t>atau</a:t>
            </a:r>
            <a:r>
              <a:rPr lang="en-ID" sz="1600" dirty="0">
                <a:latin typeface="Arial Narrow" panose="020B0606020202030204" pitchFamily="34" charset="0"/>
              </a:rPr>
              <a:t> </a:t>
            </a:r>
            <a:r>
              <a:rPr lang="en-ID" sz="1600" dirty="0" err="1">
                <a:latin typeface="Arial Narrow" panose="020B0606020202030204" pitchFamily="34" charset="0"/>
              </a:rPr>
              <a:t>dengan</a:t>
            </a:r>
            <a:r>
              <a:rPr lang="en-ID" sz="1600" dirty="0">
                <a:latin typeface="Arial Narrow" panose="020B0606020202030204" pitchFamily="34" charset="0"/>
              </a:rPr>
              <a:t> </a:t>
            </a:r>
            <a:r>
              <a:rPr lang="en-ID" sz="1600" dirty="0" err="1">
                <a:latin typeface="Arial Narrow" panose="020B0606020202030204" pitchFamily="34" charset="0"/>
              </a:rPr>
              <a:t>istilah</a:t>
            </a:r>
            <a:r>
              <a:rPr lang="en-ID" sz="1600" dirty="0">
                <a:latin typeface="Arial Narrow" panose="020B0606020202030204" pitchFamily="34" charset="0"/>
              </a:rPr>
              <a:t> lain </a:t>
            </a:r>
            <a:r>
              <a:rPr lang="en-ID" sz="1600" dirty="0" err="1">
                <a:latin typeface="Arial Narrow" panose="020B0606020202030204" pitchFamily="34" charset="0"/>
              </a:rPr>
              <a:t>meliputi</a:t>
            </a:r>
            <a:r>
              <a:rPr lang="en-ID" sz="1600" dirty="0">
                <a:latin typeface="Arial Narrow" panose="020B0606020202030204" pitchFamily="34" charset="0"/>
              </a:rPr>
              <a:t> proses </a:t>
            </a:r>
            <a:r>
              <a:rPr lang="en-ID" sz="1600" dirty="0" err="1">
                <a:latin typeface="Arial Narrow" panose="020B0606020202030204" pitchFamily="34" charset="0"/>
              </a:rPr>
              <a:t>bisnis</a:t>
            </a:r>
            <a:r>
              <a:rPr lang="en-ID" sz="1600" dirty="0">
                <a:latin typeface="Arial Narrow" panose="020B0606020202030204" pitchFamily="34" charset="0"/>
              </a:rPr>
              <a:t>, proses </a:t>
            </a:r>
            <a:r>
              <a:rPr lang="en-ID" sz="1600" dirty="0" err="1">
                <a:latin typeface="Arial Narrow" panose="020B0606020202030204" pitchFamily="34" charset="0"/>
              </a:rPr>
              <a:t>produksi</a:t>
            </a:r>
            <a:r>
              <a:rPr lang="en-ID" sz="1600" dirty="0">
                <a:latin typeface="Arial Narrow" panose="020B0606020202030204" pitchFamily="34" charset="0"/>
              </a:rPr>
              <a:t>, </a:t>
            </a:r>
            <a:r>
              <a:rPr lang="en-ID" sz="1600" dirty="0" err="1">
                <a:latin typeface="Arial Narrow" panose="020B0606020202030204" pitchFamily="34" charset="0"/>
              </a:rPr>
              <a:t>sarana</a:t>
            </a:r>
            <a:r>
              <a:rPr lang="en-ID" sz="1600" dirty="0">
                <a:latin typeface="Arial Narrow" panose="020B0606020202030204" pitchFamily="34" charset="0"/>
              </a:rPr>
              <a:t>, </a:t>
            </a:r>
            <a:r>
              <a:rPr lang="en-ID" sz="1600" dirty="0" err="1">
                <a:latin typeface="Arial Narrow" panose="020B0606020202030204" pitchFamily="34" charset="0"/>
              </a:rPr>
              <a:t>produk</a:t>
            </a:r>
            <a:r>
              <a:rPr lang="en-ID" sz="1600" dirty="0">
                <a:latin typeface="Arial Narrow" panose="020B0606020202030204" pitchFamily="34" charset="0"/>
              </a:rPr>
              <a:t> dan </a:t>
            </a:r>
            <a:r>
              <a:rPr lang="en-ID" sz="1600" dirty="0" err="1">
                <a:latin typeface="Arial Narrow" panose="020B0606020202030204" pitchFamily="34" charset="0"/>
              </a:rPr>
              <a:t>pelayanan</a:t>
            </a:r>
            <a:r>
              <a:rPr lang="en-ID" sz="1600" dirty="0">
                <a:latin typeface="Arial Narrow" panose="020B0606020202030204" pitchFamily="34" charset="0"/>
              </a:rPr>
              <a:t>. </a:t>
            </a:r>
            <a:r>
              <a:rPr lang="en-ID" sz="1600" dirty="0" err="1">
                <a:latin typeface="Arial Narrow" panose="020B0606020202030204" pitchFamily="34" charset="0"/>
              </a:rPr>
              <a:t>Dengan</a:t>
            </a:r>
            <a:r>
              <a:rPr lang="en-ID" sz="1600" dirty="0">
                <a:latin typeface="Arial Narrow" panose="020B0606020202030204" pitchFamily="34" charset="0"/>
              </a:rPr>
              <a:t> </a:t>
            </a:r>
            <a:r>
              <a:rPr lang="en-ID" sz="1600" dirty="0" err="1">
                <a:latin typeface="Arial Narrow" panose="020B0606020202030204" pitchFamily="34" charset="0"/>
              </a:rPr>
              <a:t>cara</a:t>
            </a:r>
            <a:r>
              <a:rPr lang="en-ID" sz="1600" dirty="0">
                <a:latin typeface="Arial Narrow" panose="020B0606020202030204" pitchFamily="34" charset="0"/>
              </a:rPr>
              <a:t> </a:t>
            </a:r>
            <a:r>
              <a:rPr lang="en-ID" sz="1600" dirty="0" err="1">
                <a:latin typeface="Arial Narrow" panose="020B0606020202030204" pitchFamily="34" charset="0"/>
              </a:rPr>
              <a:t>ini</a:t>
            </a:r>
            <a:r>
              <a:rPr lang="en-ID" sz="1600" dirty="0">
                <a:latin typeface="Arial Narrow" panose="020B0606020202030204" pitchFamily="34" charset="0"/>
              </a:rPr>
              <a:t>, </a:t>
            </a:r>
            <a:r>
              <a:rPr lang="en-ID" sz="1600" dirty="0" err="1">
                <a:latin typeface="Arial Narrow" panose="020B0606020202030204" pitchFamily="34" charset="0"/>
              </a:rPr>
              <a:t>maka</a:t>
            </a:r>
            <a:r>
              <a:rPr lang="en-ID" sz="1600" dirty="0">
                <a:latin typeface="Arial Narrow" panose="020B0606020202030204" pitchFamily="34" charset="0"/>
              </a:rPr>
              <a:t> </a:t>
            </a:r>
            <a:r>
              <a:rPr lang="en-ID" sz="1600" dirty="0" err="1">
                <a:latin typeface="Arial Narrow" panose="020B0606020202030204" pitchFamily="34" charset="0"/>
              </a:rPr>
              <a:t>pengelola</a:t>
            </a:r>
            <a:r>
              <a:rPr lang="en-ID" sz="1600" dirty="0">
                <a:latin typeface="Arial Narrow" panose="020B0606020202030204" pitchFamily="34" charset="0"/>
              </a:rPr>
              <a:t> dana (</a:t>
            </a:r>
            <a:r>
              <a:rPr lang="en-ID" sz="1600" dirty="0" err="1">
                <a:latin typeface="Arial Narrow" panose="020B0606020202030204" pitchFamily="34" charset="0"/>
              </a:rPr>
              <a:t>asuransi</a:t>
            </a:r>
            <a:r>
              <a:rPr lang="en-ID" sz="1600" dirty="0">
                <a:latin typeface="Arial Narrow" panose="020B0606020202030204" pitchFamily="34" charset="0"/>
              </a:rPr>
              <a:t>) </a:t>
            </a:r>
            <a:r>
              <a:rPr lang="en-ID" sz="1600" dirty="0" err="1">
                <a:latin typeface="Arial Narrow" panose="020B0606020202030204" pitchFamily="34" charset="0"/>
              </a:rPr>
              <a:t>ikut</a:t>
            </a:r>
            <a:r>
              <a:rPr lang="en-ID" sz="1600" dirty="0">
                <a:latin typeface="Arial Narrow" panose="020B0606020202030204" pitchFamily="34" charset="0"/>
              </a:rPr>
              <a:t> </a:t>
            </a:r>
            <a:r>
              <a:rPr lang="en-ID" sz="1600" dirty="0" err="1">
                <a:latin typeface="Arial Narrow" panose="020B0606020202030204" pitchFamily="34" charset="0"/>
              </a:rPr>
              <a:t>mengendalikan</a:t>
            </a:r>
            <a:r>
              <a:rPr lang="en-ID" sz="1600" dirty="0">
                <a:latin typeface="Arial Narrow" panose="020B0606020202030204" pitchFamily="34" charset="0"/>
              </a:rPr>
              <a:t> </a:t>
            </a:r>
            <a:r>
              <a:rPr lang="en-ID" sz="1600" dirty="0" err="1">
                <a:latin typeface="Arial Narrow" panose="020B0606020202030204" pitchFamily="34" charset="0"/>
              </a:rPr>
              <a:t>mutu</a:t>
            </a:r>
            <a:r>
              <a:rPr lang="en-ID" sz="1600" dirty="0">
                <a:latin typeface="Arial Narrow" panose="020B0606020202030204" pitchFamily="34" charset="0"/>
              </a:rPr>
              <a:t> </a:t>
            </a:r>
            <a:r>
              <a:rPr lang="en-ID" sz="1600" dirty="0" err="1">
                <a:latin typeface="Arial Narrow" panose="020B0606020202030204" pitchFamily="34" charset="0"/>
              </a:rPr>
              <a:t>pelayanan</a:t>
            </a:r>
            <a:r>
              <a:rPr lang="en-ID" sz="1600" dirty="0">
                <a:latin typeface="Arial Narrow" panose="020B0606020202030204" pitchFamily="34" charset="0"/>
              </a:rPr>
              <a:t> yang </a:t>
            </a:r>
            <a:r>
              <a:rPr lang="en-ID" sz="1600" dirty="0" err="1">
                <a:latin typeface="Arial Narrow" panose="020B0606020202030204" pitchFamily="34" charset="0"/>
              </a:rPr>
              <a:t>diberikan</a:t>
            </a:r>
            <a:r>
              <a:rPr lang="en-ID" sz="1600" dirty="0">
                <a:latin typeface="Arial Narrow" panose="020B0606020202030204" pitchFamily="34" charset="0"/>
              </a:rPr>
              <a:t> </a:t>
            </a:r>
            <a:r>
              <a:rPr lang="en-ID" sz="1600" dirty="0" err="1">
                <a:latin typeface="Arial Narrow" panose="020B0606020202030204" pitchFamily="34" charset="0"/>
              </a:rPr>
              <a:t>kepada</a:t>
            </a:r>
            <a:r>
              <a:rPr lang="en-ID" sz="1600" dirty="0">
                <a:latin typeface="Arial Narrow" panose="020B0606020202030204" pitchFamily="34" charset="0"/>
              </a:rPr>
              <a:t> </a:t>
            </a:r>
            <a:r>
              <a:rPr lang="en-ID" sz="1600" dirty="0" err="1">
                <a:latin typeface="Arial Narrow" panose="020B0606020202030204" pitchFamily="34" charset="0"/>
              </a:rPr>
              <a:t>pesertanya</a:t>
            </a:r>
            <a:r>
              <a:rPr lang="en-ID" sz="1600" dirty="0">
                <a:latin typeface="Arial Narrow" panose="020B0606020202030204" pitchFamily="34" charset="0"/>
              </a:rPr>
              <a:t>.</a:t>
            </a:r>
          </a:p>
          <a:p>
            <a:pPr marL="0" indent="627063" fontAlgn="base">
              <a:lnSpc>
                <a:spcPct val="150000"/>
              </a:lnSpc>
              <a:buNone/>
            </a:pPr>
            <a:endParaRPr lang="en-ID" sz="1600" dirty="0">
              <a:latin typeface="Arial Narrow" panose="020B0606020202030204" pitchFamily="34" charset="0"/>
            </a:endParaRPr>
          </a:p>
          <a:p>
            <a:pPr marL="0" indent="0" fontAlgn="base">
              <a:lnSpc>
                <a:spcPct val="170000"/>
              </a:lnSpc>
              <a:buNone/>
            </a:pPr>
            <a:endParaRPr lang="en-ID" sz="5600" dirty="0">
              <a:latin typeface="Arial Narrow" panose="020B0606020202030204" pitchFamily="34" charset="0"/>
            </a:endParaRPr>
          </a:p>
          <a:p>
            <a:pPr marL="266700" indent="-266700" algn="just">
              <a:lnSpc>
                <a:spcPct val="150000"/>
              </a:lnSpc>
              <a:spcBef>
                <a:spcPts val="0"/>
              </a:spcBef>
              <a:spcAft>
                <a:spcPts val="0"/>
              </a:spcAft>
              <a:buNone/>
            </a:pPr>
            <a:endParaRPr lang="id-ID" sz="2300" dirty="0">
              <a:latin typeface="Arial Narrow" panose="020B0606020202030204" pitchFamily="34" charset="0"/>
            </a:endParaRPr>
          </a:p>
        </p:txBody>
      </p:sp>
      <p:sp>
        <p:nvSpPr>
          <p:cNvPr id="2" name="Slide Number Placeholder 1">
            <a:extLst>
              <a:ext uri="{FF2B5EF4-FFF2-40B4-BE49-F238E27FC236}">
                <a16:creationId xmlns:a16="http://schemas.microsoft.com/office/drawing/2014/main" id="{74852AB1-93FD-42DF-AC41-41B361645DC0}"/>
              </a:ext>
            </a:extLst>
          </p:cNvPr>
          <p:cNvSpPr>
            <a:spLocks noGrp="1"/>
          </p:cNvSpPr>
          <p:nvPr>
            <p:ph type="sldNum" sz="quarter" idx="12"/>
          </p:nvPr>
        </p:nvSpPr>
        <p:spPr>
          <a:xfrm>
            <a:off x="10896598" y="5909860"/>
            <a:ext cx="542697" cy="279400"/>
          </a:xfrm>
        </p:spPr>
        <p:txBody>
          <a:bodyPr/>
          <a:lstStyle/>
          <a:p>
            <a:fld id="{E97799C9-84D9-46D2-A11E-BCF8A720529D}" type="slidenum">
              <a:rPr lang="en-US" smtClean="0"/>
              <a:t>11</a:t>
            </a:fld>
            <a:endParaRPr lang="en-US" dirty="0"/>
          </a:p>
        </p:txBody>
      </p:sp>
    </p:spTree>
    <p:extLst>
      <p:ext uri="{BB962C8B-B14F-4D97-AF65-F5344CB8AC3E}">
        <p14:creationId xmlns:p14="http://schemas.microsoft.com/office/powerpoint/2010/main" val="2554775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068110E-F0F0-419C-AB37-8A730DF7CA1C}"/>
              </a:ext>
            </a:extLst>
          </p:cNvPr>
          <p:cNvSpPr>
            <a:spLocks noGrp="1"/>
          </p:cNvSpPr>
          <p:nvPr>
            <p:ph idx="1"/>
          </p:nvPr>
        </p:nvSpPr>
        <p:spPr>
          <a:xfrm>
            <a:off x="900751" y="668741"/>
            <a:ext cx="10385947" cy="5659488"/>
          </a:xfrm>
        </p:spPr>
        <p:txBody>
          <a:bodyPr>
            <a:normAutofit/>
          </a:bodyPr>
          <a:lstStyle/>
          <a:p>
            <a:pPr marL="0" indent="0" fontAlgn="base">
              <a:lnSpc>
                <a:spcPct val="150000"/>
              </a:lnSpc>
              <a:buNone/>
            </a:pPr>
            <a:r>
              <a:rPr lang="id-ID" sz="2000" b="1" dirty="0">
                <a:latin typeface="Arial Narrow" panose="020B0606020202030204" pitchFamily="34" charset="0"/>
              </a:rPr>
              <a:t>D. </a:t>
            </a:r>
            <a:r>
              <a:rPr lang="en-ID" sz="2000" b="1" dirty="0">
                <a:latin typeface="Arial Narrow" panose="020B0606020202030204" pitchFamily="34" charset="0"/>
              </a:rPr>
              <a:t>PENUTUP </a:t>
            </a:r>
            <a:endParaRPr lang="id-ID" sz="2000" b="1" dirty="0">
              <a:latin typeface="Arial Narrow" panose="020B0606020202030204" pitchFamily="34" charset="0"/>
            </a:endParaRPr>
          </a:p>
          <a:p>
            <a:pPr marL="174625" indent="812800" fontAlgn="base">
              <a:lnSpc>
                <a:spcPct val="200000"/>
              </a:lnSpc>
              <a:buNone/>
            </a:pPr>
            <a:r>
              <a:rPr lang="en-ID" sz="2000" dirty="0" err="1">
                <a:latin typeface="Arial Narrow" panose="020B0606020202030204" pitchFamily="34" charset="0"/>
              </a:rPr>
              <a:t>Peningkatan</a:t>
            </a:r>
            <a:r>
              <a:rPr lang="en-ID" sz="2000" dirty="0">
                <a:latin typeface="Arial Narrow" panose="020B0606020202030204" pitchFamily="34" charset="0"/>
              </a:rPr>
              <a:t> </a:t>
            </a:r>
            <a:r>
              <a:rPr lang="en-ID" sz="2000" dirty="0" err="1">
                <a:latin typeface="Arial Narrow" panose="020B0606020202030204" pitchFamily="34" charset="0"/>
              </a:rPr>
              <a:t>biaya</a:t>
            </a:r>
            <a:r>
              <a:rPr lang="en-ID" sz="2000" dirty="0">
                <a:latin typeface="Arial Narrow" panose="020B0606020202030204" pitchFamily="34" charset="0"/>
              </a:rPr>
              <a:t> </a:t>
            </a:r>
            <a:r>
              <a:rPr lang="en-ID" sz="2000" dirty="0" err="1">
                <a:latin typeface="Arial Narrow" panose="020B0606020202030204" pitchFamily="34" charset="0"/>
              </a:rPr>
              <a:t>pelayanan</a:t>
            </a:r>
            <a:r>
              <a:rPr lang="en-ID" sz="2000" dirty="0">
                <a:latin typeface="Arial Narrow" panose="020B0606020202030204" pitchFamily="34" charset="0"/>
              </a:rPr>
              <a:t> </a:t>
            </a:r>
            <a:r>
              <a:rPr lang="en-ID" sz="2000" dirty="0" err="1">
                <a:latin typeface="Arial Narrow" panose="020B0606020202030204" pitchFamily="34" charset="0"/>
              </a:rPr>
              <a:t>kesehatan</a:t>
            </a:r>
            <a:r>
              <a:rPr lang="en-ID" sz="2000" dirty="0">
                <a:latin typeface="Arial Narrow" panose="020B0606020202030204" pitchFamily="34" charset="0"/>
              </a:rPr>
              <a:t> yang </a:t>
            </a:r>
            <a:r>
              <a:rPr lang="en-ID" sz="2000" dirty="0" err="1">
                <a:latin typeface="Arial Narrow" panose="020B0606020202030204" pitchFamily="34" charset="0"/>
              </a:rPr>
              <a:t>makin</a:t>
            </a:r>
            <a:r>
              <a:rPr lang="en-ID" sz="2000" dirty="0">
                <a:latin typeface="Arial Narrow" panose="020B0606020202030204" pitchFamily="34" charset="0"/>
              </a:rPr>
              <a:t> </a:t>
            </a:r>
            <a:r>
              <a:rPr lang="en-ID" sz="2000" dirty="0" err="1">
                <a:latin typeface="Arial Narrow" panose="020B0606020202030204" pitchFamily="34" charset="0"/>
              </a:rPr>
              <a:t>tidak</a:t>
            </a:r>
            <a:r>
              <a:rPr lang="en-ID" sz="2000" dirty="0">
                <a:latin typeface="Arial Narrow" panose="020B0606020202030204" pitchFamily="34" charset="0"/>
              </a:rPr>
              <a:t> </a:t>
            </a:r>
            <a:r>
              <a:rPr lang="en-ID" sz="2000" dirty="0" err="1">
                <a:latin typeface="Arial Narrow" panose="020B0606020202030204" pitchFamily="34" charset="0"/>
              </a:rPr>
              <a:t>terkendali</a:t>
            </a:r>
            <a:r>
              <a:rPr lang="en-ID" sz="2000" dirty="0">
                <a:latin typeface="Arial Narrow" panose="020B0606020202030204" pitchFamily="34" charset="0"/>
              </a:rPr>
              <a:t> </a:t>
            </a:r>
            <a:r>
              <a:rPr lang="en-ID" sz="2000" dirty="0" err="1">
                <a:latin typeface="Arial Narrow" panose="020B0606020202030204" pitchFamily="34" charset="0"/>
              </a:rPr>
              <a:t>serta</a:t>
            </a:r>
            <a:r>
              <a:rPr lang="en-ID" sz="2000" dirty="0">
                <a:latin typeface="Arial Narrow" panose="020B0606020202030204" pitchFamily="34" charset="0"/>
              </a:rPr>
              <a:t> </a:t>
            </a:r>
            <a:r>
              <a:rPr lang="en-ID" sz="2000" dirty="0" err="1">
                <a:latin typeface="Arial Narrow" panose="020B0606020202030204" pitchFamily="34" charset="0"/>
              </a:rPr>
              <a:t>mengantisipasi</a:t>
            </a:r>
            <a:r>
              <a:rPr lang="en-ID" sz="2000" dirty="0">
                <a:latin typeface="Arial Narrow" panose="020B0606020202030204" pitchFamily="34" charset="0"/>
              </a:rPr>
              <a:t> </a:t>
            </a:r>
            <a:r>
              <a:rPr lang="en-ID" sz="2000" dirty="0" err="1">
                <a:latin typeface="Arial Narrow" panose="020B0606020202030204" pitchFamily="34" charset="0"/>
              </a:rPr>
              <a:t>ketidakmampuan</a:t>
            </a:r>
            <a:r>
              <a:rPr lang="en-ID" sz="2000" dirty="0">
                <a:latin typeface="Arial Narrow" panose="020B0606020202030204" pitchFamily="34" charset="0"/>
              </a:rPr>
              <a:t> </a:t>
            </a:r>
            <a:r>
              <a:rPr lang="en-ID" sz="2000" dirty="0" err="1">
                <a:latin typeface="Arial Narrow" panose="020B0606020202030204" pitchFamily="34" charset="0"/>
              </a:rPr>
              <a:t>masyarakat</a:t>
            </a:r>
            <a:r>
              <a:rPr lang="en-ID" sz="2000" dirty="0">
                <a:latin typeface="Arial Narrow" panose="020B0606020202030204" pitchFamily="34" charset="0"/>
              </a:rPr>
              <a:t> </a:t>
            </a:r>
            <a:r>
              <a:rPr lang="en-ID" sz="2000" dirty="0" err="1">
                <a:latin typeface="Arial Narrow" panose="020B0606020202030204" pitchFamily="34" charset="0"/>
              </a:rPr>
              <a:t>dalam</a:t>
            </a:r>
            <a:r>
              <a:rPr lang="en-ID" sz="2000" dirty="0">
                <a:latin typeface="Arial Narrow" panose="020B0606020202030204" pitchFamily="34" charset="0"/>
              </a:rPr>
              <a:t> </a:t>
            </a:r>
            <a:r>
              <a:rPr lang="en-ID" sz="2000" dirty="0" err="1">
                <a:latin typeface="Arial Narrow" panose="020B0606020202030204" pitchFamily="34" charset="0"/>
              </a:rPr>
              <a:t>mengakses</a:t>
            </a:r>
            <a:r>
              <a:rPr lang="en-ID" sz="2000" dirty="0">
                <a:latin typeface="Arial Narrow" panose="020B0606020202030204" pitchFamily="34" charset="0"/>
              </a:rPr>
              <a:t> </a:t>
            </a:r>
            <a:r>
              <a:rPr lang="en-ID" sz="2000" dirty="0" err="1">
                <a:latin typeface="Arial Narrow" panose="020B0606020202030204" pitchFamily="34" charset="0"/>
              </a:rPr>
              <a:t>pelayanan</a:t>
            </a:r>
            <a:r>
              <a:rPr lang="en-ID" sz="2000" dirty="0">
                <a:latin typeface="Arial Narrow" panose="020B0606020202030204" pitchFamily="34" charset="0"/>
              </a:rPr>
              <a:t> </a:t>
            </a:r>
            <a:r>
              <a:rPr lang="en-ID" sz="2000" dirty="0" err="1">
                <a:latin typeface="Arial Narrow" panose="020B0606020202030204" pitchFamily="34" charset="0"/>
              </a:rPr>
              <a:t>kesehatan</a:t>
            </a:r>
            <a:r>
              <a:rPr lang="en-ID" sz="2000" dirty="0">
                <a:latin typeface="Arial Narrow" panose="020B0606020202030204" pitchFamily="34" charset="0"/>
              </a:rPr>
              <a:t> </a:t>
            </a:r>
            <a:r>
              <a:rPr lang="en-ID" sz="2000" dirty="0" err="1">
                <a:latin typeface="Arial Narrow" panose="020B0606020202030204" pitchFamily="34" charset="0"/>
              </a:rPr>
              <a:t>sehingga</a:t>
            </a:r>
            <a:r>
              <a:rPr lang="en-ID" sz="2000" dirty="0">
                <a:latin typeface="Arial Narrow" panose="020B0606020202030204" pitchFamily="34" charset="0"/>
              </a:rPr>
              <a:t> </a:t>
            </a:r>
            <a:r>
              <a:rPr lang="en-ID" sz="2000" dirty="0" err="1">
                <a:latin typeface="Arial Narrow" panose="020B0606020202030204" pitchFamily="34" charset="0"/>
              </a:rPr>
              <a:t>perkembangan</a:t>
            </a:r>
            <a:r>
              <a:rPr lang="en-ID" sz="2000" dirty="0">
                <a:latin typeface="Arial Narrow" panose="020B0606020202030204" pitchFamily="34" charset="0"/>
              </a:rPr>
              <a:t> </a:t>
            </a:r>
            <a:r>
              <a:rPr lang="en-ID" sz="2000" dirty="0" err="1">
                <a:latin typeface="Arial Narrow" panose="020B0606020202030204" pitchFamily="34" charset="0"/>
              </a:rPr>
              <a:t>penyakit</a:t>
            </a:r>
            <a:r>
              <a:rPr lang="en-ID" sz="2000" dirty="0">
                <a:latin typeface="Arial Narrow" panose="020B0606020202030204" pitchFamily="34" charset="0"/>
              </a:rPr>
              <a:t> </a:t>
            </a:r>
            <a:r>
              <a:rPr lang="en-ID" sz="2000" dirty="0" err="1">
                <a:latin typeface="Arial Narrow" panose="020B0606020202030204" pitchFamily="34" charset="0"/>
              </a:rPr>
              <a:t>semakin</a:t>
            </a:r>
            <a:r>
              <a:rPr lang="en-ID" sz="2000" dirty="0">
                <a:latin typeface="Arial Narrow" panose="020B0606020202030204" pitchFamily="34" charset="0"/>
              </a:rPr>
              <a:t> </a:t>
            </a:r>
            <a:r>
              <a:rPr lang="en-ID" sz="2000" dirty="0" err="1">
                <a:latin typeface="Arial Narrow" panose="020B0606020202030204" pitchFamily="34" charset="0"/>
              </a:rPr>
              <a:t>tidak</a:t>
            </a:r>
            <a:r>
              <a:rPr lang="en-ID" sz="2000" dirty="0">
                <a:latin typeface="Arial Narrow" panose="020B0606020202030204" pitchFamily="34" charset="0"/>
              </a:rPr>
              <a:t> </a:t>
            </a:r>
            <a:r>
              <a:rPr lang="en-ID" sz="2000" dirty="0" err="1">
                <a:latin typeface="Arial Narrow" panose="020B0606020202030204" pitchFamily="34" charset="0"/>
              </a:rPr>
              <a:t>terkendali</a:t>
            </a:r>
            <a:r>
              <a:rPr lang="en-ID" sz="2000" dirty="0">
                <a:latin typeface="Arial Narrow" panose="020B0606020202030204" pitchFamily="34" charset="0"/>
              </a:rPr>
              <a:t>, </a:t>
            </a:r>
            <a:r>
              <a:rPr lang="en-ID" sz="2000" dirty="0" err="1">
                <a:latin typeface="Arial Narrow" panose="020B0606020202030204" pitchFamily="34" charset="0"/>
              </a:rPr>
              <a:t>maka</a:t>
            </a:r>
            <a:r>
              <a:rPr lang="en-ID" sz="2000" dirty="0">
                <a:latin typeface="Arial Narrow" panose="020B0606020202030204" pitchFamily="34" charset="0"/>
              </a:rPr>
              <a:t> </a:t>
            </a:r>
            <a:r>
              <a:rPr lang="en-ID" sz="2000" dirty="0" err="1">
                <a:latin typeface="Arial Narrow" panose="020B0606020202030204" pitchFamily="34" charset="0"/>
              </a:rPr>
              <a:t>pilihan</a:t>
            </a:r>
            <a:r>
              <a:rPr lang="en-ID" sz="2000" dirty="0">
                <a:latin typeface="Arial Narrow" panose="020B0606020202030204" pitchFamily="34" charset="0"/>
              </a:rPr>
              <a:t> yang </a:t>
            </a:r>
            <a:r>
              <a:rPr lang="en-ID" sz="2000" dirty="0" err="1">
                <a:latin typeface="Arial Narrow" panose="020B0606020202030204" pitchFamily="34" charset="0"/>
              </a:rPr>
              <a:t>tepat</a:t>
            </a:r>
            <a:r>
              <a:rPr lang="en-ID" sz="2000" dirty="0">
                <a:latin typeface="Arial Narrow" panose="020B0606020202030204" pitchFamily="34" charset="0"/>
              </a:rPr>
              <a:t> </a:t>
            </a:r>
            <a:r>
              <a:rPr lang="en-ID" sz="2000" dirty="0" err="1">
                <a:latin typeface="Arial Narrow" panose="020B0606020202030204" pitchFamily="34" charset="0"/>
              </a:rPr>
              <a:t>untuk</a:t>
            </a:r>
            <a:r>
              <a:rPr lang="en-ID" sz="2000" dirty="0">
                <a:latin typeface="Arial Narrow" panose="020B0606020202030204" pitchFamily="34" charset="0"/>
              </a:rPr>
              <a:t> </a:t>
            </a:r>
            <a:r>
              <a:rPr lang="en-ID" sz="2000" dirty="0" err="1">
                <a:latin typeface="Arial Narrow" panose="020B0606020202030204" pitchFamily="34" charset="0"/>
              </a:rPr>
              <a:t>pembiayaan</a:t>
            </a:r>
            <a:r>
              <a:rPr lang="en-ID" sz="2000" dirty="0">
                <a:latin typeface="Arial Narrow" panose="020B0606020202030204" pitchFamily="34" charset="0"/>
              </a:rPr>
              <a:t> </a:t>
            </a:r>
            <a:r>
              <a:rPr lang="en-ID" sz="2000" dirty="0" err="1">
                <a:latin typeface="Arial Narrow" panose="020B0606020202030204" pitchFamily="34" charset="0"/>
              </a:rPr>
              <a:t>kesehatan</a:t>
            </a:r>
            <a:r>
              <a:rPr lang="en-ID" sz="2000" dirty="0">
                <a:latin typeface="Arial Narrow" panose="020B0606020202030204" pitchFamily="34" charset="0"/>
              </a:rPr>
              <a:t> </a:t>
            </a:r>
            <a:r>
              <a:rPr lang="en-ID" sz="2000" dirty="0" err="1">
                <a:latin typeface="Arial Narrow" panose="020B0606020202030204" pitchFamily="34" charset="0"/>
              </a:rPr>
              <a:t>adalah</a:t>
            </a:r>
            <a:r>
              <a:rPr lang="en-ID" sz="2000" dirty="0">
                <a:latin typeface="Arial Narrow" panose="020B0606020202030204" pitchFamily="34" charset="0"/>
              </a:rPr>
              <a:t> </a:t>
            </a:r>
            <a:r>
              <a:rPr lang="en-ID" sz="2000" dirty="0" err="1">
                <a:latin typeface="Arial Narrow" panose="020B0606020202030204" pitchFamily="34" charset="0"/>
              </a:rPr>
              <a:t>asuransi</a:t>
            </a:r>
            <a:r>
              <a:rPr lang="en-ID" sz="2000" dirty="0">
                <a:latin typeface="Arial Narrow" panose="020B0606020202030204" pitchFamily="34" charset="0"/>
              </a:rPr>
              <a:t> </a:t>
            </a:r>
            <a:r>
              <a:rPr lang="en-ID" sz="2000" dirty="0" err="1">
                <a:latin typeface="Arial Narrow" panose="020B0606020202030204" pitchFamily="34" charset="0"/>
              </a:rPr>
              <a:t>kesehatan</a:t>
            </a:r>
            <a:r>
              <a:rPr lang="en-ID" sz="2000" dirty="0">
                <a:latin typeface="Arial Narrow" panose="020B0606020202030204" pitchFamily="34" charset="0"/>
              </a:rPr>
              <a:t>. </a:t>
            </a:r>
            <a:r>
              <a:rPr lang="en-ID" sz="2000" dirty="0" err="1">
                <a:latin typeface="Arial Narrow" panose="020B0606020202030204" pitchFamily="34" charset="0"/>
              </a:rPr>
              <a:t>Mengingat</a:t>
            </a:r>
            <a:r>
              <a:rPr lang="en-ID" sz="2000" dirty="0">
                <a:latin typeface="Arial Narrow" panose="020B0606020202030204" pitchFamily="34" charset="0"/>
              </a:rPr>
              <a:t> </a:t>
            </a:r>
            <a:r>
              <a:rPr lang="en-ID" sz="2000" dirty="0" err="1">
                <a:latin typeface="Arial Narrow" panose="020B0606020202030204" pitchFamily="34" charset="0"/>
              </a:rPr>
              <a:t>kondisi</a:t>
            </a:r>
            <a:r>
              <a:rPr lang="en-ID" sz="2000" dirty="0">
                <a:latin typeface="Arial Narrow" panose="020B0606020202030204" pitchFamily="34" charset="0"/>
              </a:rPr>
              <a:t> </a:t>
            </a:r>
            <a:r>
              <a:rPr lang="en-ID" sz="2000" dirty="0" err="1">
                <a:latin typeface="Arial Narrow" panose="020B0606020202030204" pitchFamily="34" charset="0"/>
              </a:rPr>
              <a:t>ekonomi</a:t>
            </a:r>
            <a:r>
              <a:rPr lang="en-ID" sz="2000" dirty="0">
                <a:latin typeface="Arial Narrow" panose="020B0606020202030204" pitchFamily="34" charset="0"/>
              </a:rPr>
              <a:t> negara dan </a:t>
            </a:r>
            <a:r>
              <a:rPr lang="en-ID" sz="2000" dirty="0" err="1">
                <a:latin typeface="Arial Narrow" panose="020B0606020202030204" pitchFamily="34" charset="0"/>
              </a:rPr>
              <a:t>masyarakat</a:t>
            </a:r>
            <a:r>
              <a:rPr lang="en-ID" sz="2000" dirty="0">
                <a:latin typeface="Arial Narrow" panose="020B0606020202030204" pitchFamily="34" charset="0"/>
              </a:rPr>
              <a:t> </a:t>
            </a:r>
            <a:r>
              <a:rPr lang="en-ID" sz="2000" dirty="0" err="1">
                <a:latin typeface="Arial Narrow" panose="020B0606020202030204" pitchFamily="34" charset="0"/>
              </a:rPr>
              <a:t>serta</a:t>
            </a:r>
            <a:r>
              <a:rPr lang="en-ID" sz="2000" dirty="0">
                <a:latin typeface="Arial Narrow" panose="020B0606020202030204" pitchFamily="34" charset="0"/>
              </a:rPr>
              <a:t> </a:t>
            </a:r>
            <a:r>
              <a:rPr lang="en-ID" sz="2000" dirty="0" err="1">
                <a:latin typeface="Arial Narrow" panose="020B0606020202030204" pitchFamily="34" charset="0"/>
              </a:rPr>
              <a:t>keterbatasan</a:t>
            </a:r>
            <a:r>
              <a:rPr lang="en-ID" sz="2000" dirty="0">
                <a:latin typeface="Arial Narrow" panose="020B0606020202030204" pitchFamily="34" charset="0"/>
              </a:rPr>
              <a:t> </a:t>
            </a:r>
            <a:r>
              <a:rPr lang="en-ID" sz="2000" dirty="0" err="1">
                <a:latin typeface="Arial Narrow" panose="020B0606020202030204" pitchFamily="34" charset="0"/>
              </a:rPr>
              <a:t>sumber</a:t>
            </a:r>
            <a:r>
              <a:rPr lang="en-ID" sz="2000" dirty="0">
                <a:latin typeface="Arial Narrow" panose="020B0606020202030204" pitchFamily="34" charset="0"/>
              </a:rPr>
              <a:t> </a:t>
            </a:r>
            <a:r>
              <a:rPr lang="en-ID" sz="2000" dirty="0" err="1">
                <a:latin typeface="Arial Narrow" panose="020B0606020202030204" pitchFamily="34" charset="0"/>
              </a:rPr>
              <a:t>daya</a:t>
            </a:r>
            <a:r>
              <a:rPr lang="en-ID" sz="2000" dirty="0">
                <a:latin typeface="Arial Narrow" panose="020B0606020202030204" pitchFamily="34" charset="0"/>
              </a:rPr>
              <a:t> yang </a:t>
            </a:r>
            <a:r>
              <a:rPr lang="en-ID" sz="2000" dirty="0" err="1">
                <a:latin typeface="Arial Narrow" panose="020B0606020202030204" pitchFamily="34" charset="0"/>
              </a:rPr>
              <a:t>ada</a:t>
            </a:r>
            <a:r>
              <a:rPr lang="en-ID" sz="2000" dirty="0">
                <a:latin typeface="Arial Narrow" panose="020B0606020202030204" pitchFamily="34" charset="0"/>
              </a:rPr>
              <a:t>, </a:t>
            </a:r>
            <a:r>
              <a:rPr lang="en-ID" sz="2000" dirty="0" err="1">
                <a:latin typeface="Arial Narrow" panose="020B0606020202030204" pitchFamily="34" charset="0"/>
              </a:rPr>
              <a:t>maka</a:t>
            </a:r>
            <a:r>
              <a:rPr lang="en-ID" sz="2000" dirty="0">
                <a:latin typeface="Arial Narrow" panose="020B0606020202030204" pitchFamily="34" charset="0"/>
              </a:rPr>
              <a:t> </a:t>
            </a:r>
            <a:r>
              <a:rPr lang="en-ID" sz="2000" dirty="0" err="1">
                <a:latin typeface="Arial Narrow" panose="020B0606020202030204" pitchFamily="34" charset="0"/>
              </a:rPr>
              <a:t>perlu</a:t>
            </a:r>
            <a:r>
              <a:rPr lang="en-ID" sz="2000" dirty="0">
                <a:latin typeface="Arial Narrow" panose="020B0606020202030204" pitchFamily="34" charset="0"/>
              </a:rPr>
              <a:t> </a:t>
            </a:r>
            <a:r>
              <a:rPr lang="en-ID" sz="2000" dirty="0" err="1">
                <a:latin typeface="Arial Narrow" panose="020B0606020202030204" pitchFamily="34" charset="0"/>
              </a:rPr>
              <a:t>dikembangkan</a:t>
            </a:r>
            <a:r>
              <a:rPr lang="en-ID" sz="2000" dirty="0">
                <a:latin typeface="Arial Narrow" panose="020B0606020202030204" pitchFamily="34" charset="0"/>
              </a:rPr>
              <a:t> </a:t>
            </a:r>
            <a:r>
              <a:rPr lang="en-ID" sz="2000" dirty="0" err="1">
                <a:latin typeface="Arial Narrow" panose="020B0606020202030204" pitchFamily="34" charset="0"/>
              </a:rPr>
              <a:t>pilihan</a:t>
            </a:r>
            <a:r>
              <a:rPr lang="en-ID" sz="2000" dirty="0">
                <a:latin typeface="Arial Narrow" panose="020B0606020202030204" pitchFamily="34" charset="0"/>
              </a:rPr>
              <a:t> </a:t>
            </a:r>
            <a:r>
              <a:rPr lang="en-ID" sz="2000" dirty="0" err="1">
                <a:latin typeface="Arial Narrow" panose="020B0606020202030204" pitchFamily="34" charset="0"/>
              </a:rPr>
              <a:t>asuransi</a:t>
            </a:r>
            <a:r>
              <a:rPr lang="en-ID" sz="2000" dirty="0">
                <a:latin typeface="Arial Narrow" panose="020B0606020202030204" pitchFamily="34" charset="0"/>
              </a:rPr>
              <a:t> </a:t>
            </a:r>
            <a:r>
              <a:rPr lang="en-ID" sz="2000" dirty="0" err="1">
                <a:latin typeface="Arial Narrow" panose="020B0606020202030204" pitchFamily="34" charset="0"/>
              </a:rPr>
              <a:t>kesehatan</a:t>
            </a:r>
            <a:r>
              <a:rPr lang="en-ID" sz="2000" dirty="0">
                <a:latin typeface="Arial Narrow" panose="020B0606020202030204" pitchFamily="34" charset="0"/>
              </a:rPr>
              <a:t> </a:t>
            </a:r>
            <a:r>
              <a:rPr lang="en-ID" sz="2000" dirty="0" err="1">
                <a:latin typeface="Arial Narrow" panose="020B0606020202030204" pitchFamily="34" charset="0"/>
              </a:rPr>
              <a:t>dengan</a:t>
            </a:r>
            <a:r>
              <a:rPr lang="en-ID" sz="2000" dirty="0">
                <a:latin typeface="Arial Narrow" panose="020B0606020202030204" pitchFamily="34" charset="0"/>
              </a:rPr>
              <a:t> </a:t>
            </a:r>
            <a:r>
              <a:rPr lang="en-ID" sz="2000" dirty="0" err="1">
                <a:latin typeface="Arial Narrow" panose="020B0606020202030204" pitchFamily="34" charset="0"/>
              </a:rPr>
              <a:t>suatu</a:t>
            </a:r>
            <a:r>
              <a:rPr lang="en-ID" sz="2000" dirty="0">
                <a:latin typeface="Arial Narrow" panose="020B0606020202030204" pitchFamily="34" charset="0"/>
              </a:rPr>
              <a:t> </a:t>
            </a:r>
            <a:r>
              <a:rPr lang="en-ID" sz="2000" dirty="0" err="1">
                <a:latin typeface="Arial Narrow" panose="020B0606020202030204" pitchFamily="34" charset="0"/>
              </a:rPr>
              <a:t>pendekatan</a:t>
            </a:r>
            <a:r>
              <a:rPr lang="en-ID" sz="2000" dirty="0">
                <a:latin typeface="Arial Narrow" panose="020B0606020202030204" pitchFamily="34" charset="0"/>
              </a:rPr>
              <a:t> yang </a:t>
            </a:r>
            <a:r>
              <a:rPr lang="en-ID" sz="2000" dirty="0" err="1">
                <a:latin typeface="Arial Narrow" panose="020B0606020202030204" pitchFamily="34" charset="0"/>
              </a:rPr>
              <a:t>efisien</a:t>
            </a:r>
            <a:r>
              <a:rPr lang="en-ID" sz="2000" dirty="0">
                <a:latin typeface="Arial Narrow" panose="020B0606020202030204" pitchFamily="34" charset="0"/>
              </a:rPr>
              <a:t>, </a:t>
            </a:r>
            <a:r>
              <a:rPr lang="en-ID" sz="2000" dirty="0" err="1">
                <a:latin typeface="Arial Narrow" panose="020B0606020202030204" pitchFamily="34" charset="0"/>
              </a:rPr>
              <a:t>efektif</a:t>
            </a:r>
            <a:r>
              <a:rPr lang="en-ID" sz="2000" dirty="0">
                <a:latin typeface="Arial Narrow" panose="020B0606020202030204" pitchFamily="34" charset="0"/>
              </a:rPr>
              <a:t> dan </a:t>
            </a:r>
            <a:r>
              <a:rPr lang="en-ID" sz="2000" dirty="0" err="1">
                <a:latin typeface="Arial Narrow" panose="020B0606020202030204" pitchFamily="34" charset="0"/>
              </a:rPr>
              <a:t>berkualitas</a:t>
            </a:r>
            <a:r>
              <a:rPr lang="en-ID" sz="2000" dirty="0">
                <a:latin typeface="Arial Narrow" panose="020B0606020202030204" pitchFamily="34" charset="0"/>
              </a:rPr>
              <a:t> agar </a:t>
            </a:r>
            <a:r>
              <a:rPr lang="en-ID" sz="2000" dirty="0" err="1">
                <a:latin typeface="Arial Narrow" panose="020B0606020202030204" pitchFamily="34" charset="0"/>
              </a:rPr>
              <a:t>dapat</a:t>
            </a:r>
            <a:r>
              <a:rPr lang="en-ID" sz="2000" dirty="0">
                <a:latin typeface="Arial Narrow" panose="020B0606020202030204" pitchFamily="34" charset="0"/>
              </a:rPr>
              <a:t> </a:t>
            </a:r>
            <a:r>
              <a:rPr lang="en-ID" sz="2000" dirty="0" err="1">
                <a:latin typeface="Arial Narrow" panose="020B0606020202030204" pitchFamily="34" charset="0"/>
              </a:rPr>
              <a:t>menjangkau</a:t>
            </a:r>
            <a:r>
              <a:rPr lang="en-ID" sz="2000" dirty="0">
                <a:latin typeface="Arial Narrow" panose="020B0606020202030204" pitchFamily="34" charset="0"/>
              </a:rPr>
              <a:t> </a:t>
            </a:r>
            <a:r>
              <a:rPr lang="en-ID" sz="2000" dirty="0" err="1">
                <a:latin typeface="Arial Narrow" panose="020B0606020202030204" pitchFamily="34" charset="0"/>
              </a:rPr>
              <a:t>masyarakat</a:t>
            </a:r>
            <a:r>
              <a:rPr lang="en-ID" sz="2000" dirty="0">
                <a:latin typeface="Arial Narrow" panose="020B0606020202030204" pitchFamily="34" charset="0"/>
              </a:rPr>
              <a:t> </a:t>
            </a:r>
            <a:r>
              <a:rPr lang="en-ID" sz="2000" dirty="0" err="1">
                <a:latin typeface="Arial Narrow" panose="020B0606020202030204" pitchFamily="34" charset="0"/>
              </a:rPr>
              <a:t>luas</a:t>
            </a:r>
            <a:r>
              <a:rPr lang="en-ID" sz="2000" dirty="0">
                <a:latin typeface="Arial Narrow" panose="020B0606020202030204" pitchFamily="34" charset="0"/>
              </a:rPr>
              <a:t>. </a:t>
            </a:r>
          </a:p>
          <a:p>
            <a:pPr marL="0" indent="0" fontAlgn="base">
              <a:lnSpc>
                <a:spcPct val="170000"/>
              </a:lnSpc>
              <a:buNone/>
            </a:pPr>
            <a:endParaRPr lang="en-ID" sz="5600" dirty="0">
              <a:latin typeface="Arial Narrow" panose="020B0606020202030204" pitchFamily="34" charset="0"/>
            </a:endParaRPr>
          </a:p>
          <a:p>
            <a:pPr marL="266700" indent="-266700" algn="just">
              <a:lnSpc>
                <a:spcPct val="150000"/>
              </a:lnSpc>
              <a:spcBef>
                <a:spcPts val="0"/>
              </a:spcBef>
              <a:spcAft>
                <a:spcPts val="0"/>
              </a:spcAft>
              <a:buNone/>
            </a:pPr>
            <a:endParaRPr lang="id-ID" sz="2300" dirty="0">
              <a:latin typeface="Arial Narrow" panose="020B0606020202030204" pitchFamily="34" charset="0"/>
            </a:endParaRPr>
          </a:p>
        </p:txBody>
      </p:sp>
      <p:sp>
        <p:nvSpPr>
          <p:cNvPr id="2" name="Slide Number Placeholder 1">
            <a:extLst>
              <a:ext uri="{FF2B5EF4-FFF2-40B4-BE49-F238E27FC236}">
                <a16:creationId xmlns:a16="http://schemas.microsoft.com/office/drawing/2014/main" id="{74852AB1-93FD-42DF-AC41-41B361645DC0}"/>
              </a:ext>
            </a:extLst>
          </p:cNvPr>
          <p:cNvSpPr>
            <a:spLocks noGrp="1"/>
          </p:cNvSpPr>
          <p:nvPr>
            <p:ph type="sldNum" sz="quarter" idx="12"/>
          </p:nvPr>
        </p:nvSpPr>
        <p:spPr>
          <a:xfrm>
            <a:off x="10896598" y="5909860"/>
            <a:ext cx="542697" cy="279400"/>
          </a:xfrm>
        </p:spPr>
        <p:txBody>
          <a:bodyPr/>
          <a:lstStyle/>
          <a:p>
            <a:fld id="{E97799C9-84D9-46D2-A11E-BCF8A720529D}" type="slidenum">
              <a:rPr lang="en-US" smtClean="0"/>
              <a:t>12</a:t>
            </a:fld>
            <a:endParaRPr lang="en-US" dirty="0"/>
          </a:p>
        </p:txBody>
      </p:sp>
    </p:spTree>
    <p:extLst>
      <p:ext uri="{BB962C8B-B14F-4D97-AF65-F5344CB8AC3E}">
        <p14:creationId xmlns:p14="http://schemas.microsoft.com/office/powerpoint/2010/main" val="4248448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0160D46-3309-4FBD-A8E7-3DB17D7823D5}"/>
              </a:ext>
            </a:extLst>
          </p:cNvPr>
          <p:cNvPicPr>
            <a:picLocks noGrp="1" noChangeAspect="1"/>
          </p:cNvPicPr>
          <p:nvPr>
            <p:ph idx="1"/>
          </p:nvPr>
        </p:nvPicPr>
        <p:blipFill>
          <a:blip r:embed="rId2"/>
          <a:stretch>
            <a:fillRect/>
          </a:stretch>
        </p:blipFill>
        <p:spPr>
          <a:xfrm>
            <a:off x="534631" y="533740"/>
            <a:ext cx="11176000" cy="5790519"/>
          </a:xfrm>
        </p:spPr>
      </p:pic>
      <p:sp>
        <p:nvSpPr>
          <p:cNvPr id="7" name="Rectangle 6">
            <a:extLst>
              <a:ext uri="{FF2B5EF4-FFF2-40B4-BE49-F238E27FC236}">
                <a16:creationId xmlns:a16="http://schemas.microsoft.com/office/drawing/2014/main" id="{B729DBC4-C18B-4D5B-8D6C-40A6E0C8ACDA}"/>
              </a:ext>
            </a:extLst>
          </p:cNvPr>
          <p:cNvSpPr/>
          <p:nvPr/>
        </p:nvSpPr>
        <p:spPr>
          <a:xfrm>
            <a:off x="781050" y="700385"/>
            <a:ext cx="7828319" cy="954107"/>
          </a:xfrm>
          <a:prstGeom prst="rect">
            <a:avLst/>
          </a:prstGeom>
          <a:noFill/>
        </p:spPr>
        <p:txBody>
          <a:bodyPr wrap="square" lIns="91440" tIns="45720" rIns="91440" bIns="45720">
            <a:spAutoFit/>
          </a:bodyPr>
          <a:lstStyle/>
          <a:p>
            <a:pPr algn="ctr"/>
            <a:r>
              <a:rPr lang="id-ID" sz="28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rPr>
              <a:t>“Masa Depan adalah </a:t>
            </a:r>
          </a:p>
          <a:p>
            <a:pPr algn="ctr"/>
            <a:r>
              <a:rPr lang="id-ID" sz="28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rPr>
              <a:t>milik MEREKA yang </a:t>
            </a:r>
            <a:r>
              <a:rPr lang="id-ID" sz="24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rPr>
              <a:t>menyiapkan</a:t>
            </a:r>
            <a:r>
              <a:rPr lang="id-ID" sz="28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rPr>
              <a:t> hari ini” </a:t>
            </a:r>
            <a:endParaRPr lang="en-US" sz="28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endParaRPr>
          </a:p>
        </p:txBody>
      </p:sp>
      <p:sp>
        <p:nvSpPr>
          <p:cNvPr id="8" name="Rectangle 7">
            <a:extLst>
              <a:ext uri="{FF2B5EF4-FFF2-40B4-BE49-F238E27FC236}">
                <a16:creationId xmlns:a16="http://schemas.microsoft.com/office/drawing/2014/main" id="{EAC9F0B9-5956-4AC3-B727-D8CDF9CD17E4}"/>
              </a:ext>
            </a:extLst>
          </p:cNvPr>
          <p:cNvSpPr/>
          <p:nvPr/>
        </p:nvSpPr>
        <p:spPr>
          <a:xfrm>
            <a:off x="5828070" y="5367695"/>
            <a:ext cx="5829299" cy="523220"/>
          </a:xfrm>
          <a:prstGeom prst="rect">
            <a:avLst/>
          </a:prstGeom>
          <a:noFill/>
        </p:spPr>
        <p:txBody>
          <a:bodyPr wrap="square" lIns="91440" tIns="45720" rIns="91440" bIns="45720">
            <a:spAutoFit/>
          </a:bodyPr>
          <a:lstStyle/>
          <a:p>
            <a:pPr algn="ctr"/>
            <a:r>
              <a:rPr lang="en-US" sz="2800" b="0" cap="none" spc="0" dirty="0">
                <a:ln w="0"/>
                <a:solidFill>
                  <a:schemeClr val="bg1"/>
                </a:solidFill>
                <a:effectLst>
                  <a:outerShdw blurRad="38100" dist="19050" dir="2700000" algn="tl" rotWithShape="0">
                    <a:schemeClr val="dk1">
                      <a:alpha val="40000"/>
                    </a:schemeClr>
                  </a:outerShdw>
                </a:effectLst>
                <a:latin typeface="Berlin Sans FB" panose="020E0602020502020306" pitchFamily="34" charset="0"/>
              </a:rPr>
              <a:t>J</a:t>
            </a:r>
            <a:r>
              <a:rPr lang="id-ID" sz="2800" b="0" cap="none" spc="0" dirty="0">
                <a:ln w="0"/>
                <a:solidFill>
                  <a:schemeClr val="bg1"/>
                </a:solidFill>
                <a:effectLst>
                  <a:outerShdw blurRad="38100" dist="19050" dir="2700000" algn="tl" rotWithShape="0">
                    <a:schemeClr val="dk1">
                      <a:alpha val="40000"/>
                    </a:schemeClr>
                  </a:outerShdw>
                </a:effectLst>
                <a:latin typeface="Berlin Sans FB" panose="020E0602020502020306" pitchFamily="34" charset="0"/>
              </a:rPr>
              <a:t>azakumullah Khairan Katsiran......</a:t>
            </a:r>
            <a:endParaRPr lang="en-US" sz="2800" b="0" cap="none" spc="0" dirty="0">
              <a:ln w="0"/>
              <a:solidFill>
                <a:schemeClr val="bg1"/>
              </a:solidFill>
              <a:effectLst>
                <a:outerShdw blurRad="38100" dist="19050" dir="2700000" algn="tl" rotWithShape="0">
                  <a:schemeClr val="dk1">
                    <a:alpha val="40000"/>
                  </a:schemeClr>
                </a:outerShdw>
              </a:effectLst>
              <a:latin typeface="Berlin Sans FB" panose="020E0602020502020306" pitchFamily="34" charset="0"/>
            </a:endParaRPr>
          </a:p>
        </p:txBody>
      </p:sp>
    </p:spTree>
    <p:extLst>
      <p:ext uri="{BB962C8B-B14F-4D97-AF65-F5344CB8AC3E}">
        <p14:creationId xmlns:p14="http://schemas.microsoft.com/office/powerpoint/2010/main" val="4088767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8E94F7E-4369-427D-92AC-ECCEFA36E7BA}"/>
              </a:ext>
            </a:extLst>
          </p:cNvPr>
          <p:cNvSpPr>
            <a:spLocks noGrp="1"/>
          </p:cNvSpPr>
          <p:nvPr>
            <p:ph idx="1"/>
          </p:nvPr>
        </p:nvSpPr>
        <p:spPr>
          <a:xfrm>
            <a:off x="986308" y="882678"/>
            <a:ext cx="10192554" cy="5157514"/>
          </a:xfrm>
        </p:spPr>
        <p:txBody>
          <a:bodyPr>
            <a:normAutofit fontScale="85000" lnSpcReduction="10000"/>
          </a:bodyPr>
          <a:lstStyle/>
          <a:p>
            <a:pPr marL="0" indent="0" algn="ctr">
              <a:buNone/>
            </a:pPr>
            <a:r>
              <a:rPr lang="id-ID" sz="1600" b="1" i="1" dirty="0">
                <a:latin typeface="Arial Narrow" panose="020B0606020202030204" pitchFamily="34" charset="0"/>
              </a:rPr>
              <a:t>ASSALAMU ALAIKUM WARAHMATULLAHI WABARAKATUH</a:t>
            </a:r>
          </a:p>
          <a:p>
            <a:pPr marL="0" indent="0" algn="just">
              <a:buNone/>
            </a:pPr>
            <a:endParaRPr lang="id-ID" sz="1600" dirty="0">
              <a:latin typeface="Arial Narrow" panose="020B0606020202030204" pitchFamily="34" charset="0"/>
            </a:endParaRPr>
          </a:p>
          <a:p>
            <a:pPr marL="0" indent="723900" algn="just">
              <a:lnSpc>
                <a:spcPct val="150000"/>
              </a:lnSpc>
              <a:buNone/>
            </a:pPr>
            <a:r>
              <a:rPr lang="en-ID" sz="1700" dirty="0">
                <a:latin typeface="Arial Narrow" panose="020B0606020202030204" pitchFamily="34" charset="0"/>
              </a:rPr>
              <a:t>Pembangunan </a:t>
            </a:r>
            <a:r>
              <a:rPr lang="id-ID" sz="1700" dirty="0">
                <a:latin typeface="Arial Narrow" panose="020B0606020202030204" pitchFamily="34" charset="0"/>
              </a:rPr>
              <a:t>K</a:t>
            </a:r>
            <a:r>
              <a:rPr lang="en-ID" sz="1700" dirty="0" err="1">
                <a:latin typeface="Arial Narrow" panose="020B0606020202030204" pitchFamily="34" charset="0"/>
              </a:rPr>
              <a:t>esehatan</a:t>
            </a:r>
            <a:r>
              <a:rPr lang="en-ID" sz="1700" dirty="0">
                <a:latin typeface="Arial Narrow" panose="020B0606020202030204" pitchFamily="34" charset="0"/>
              </a:rPr>
              <a:t> </a:t>
            </a:r>
            <a:r>
              <a:rPr lang="en-ID" sz="1700" dirty="0" err="1">
                <a:latin typeface="Arial Narrow" panose="020B0606020202030204" pitchFamily="34" charset="0"/>
              </a:rPr>
              <a:t>adalah</a:t>
            </a:r>
            <a:r>
              <a:rPr lang="en-ID" sz="1700" dirty="0">
                <a:latin typeface="Arial Narrow" panose="020B0606020202030204" pitchFamily="34" charset="0"/>
              </a:rPr>
              <a:t> </a:t>
            </a:r>
            <a:r>
              <a:rPr lang="en-ID" sz="1700" dirty="0" err="1">
                <a:latin typeface="Arial Narrow" panose="020B0606020202030204" pitchFamily="34" charset="0"/>
              </a:rPr>
              <a:t>bagian</a:t>
            </a:r>
            <a:r>
              <a:rPr lang="en-ID" sz="1700" dirty="0">
                <a:latin typeface="Arial Narrow" panose="020B0606020202030204" pitchFamily="34" charset="0"/>
              </a:rPr>
              <a:t> </a:t>
            </a:r>
            <a:r>
              <a:rPr lang="en-ID" sz="1700" dirty="0" err="1">
                <a:latin typeface="Arial Narrow" panose="020B0606020202030204" pitchFamily="34" charset="0"/>
              </a:rPr>
              <a:t>dari</a:t>
            </a:r>
            <a:r>
              <a:rPr lang="en-ID" sz="1700" dirty="0">
                <a:latin typeface="Arial Narrow" panose="020B0606020202030204" pitchFamily="34" charset="0"/>
              </a:rPr>
              <a:t> </a:t>
            </a:r>
            <a:r>
              <a:rPr lang="id-ID" sz="1700" dirty="0">
                <a:latin typeface="Arial Narrow" panose="020B0606020202030204" pitchFamily="34" charset="0"/>
              </a:rPr>
              <a:t>P</a:t>
            </a:r>
            <a:r>
              <a:rPr lang="en-ID" sz="1700" dirty="0" err="1">
                <a:latin typeface="Arial Narrow" panose="020B0606020202030204" pitchFamily="34" charset="0"/>
              </a:rPr>
              <a:t>embangunan</a:t>
            </a:r>
            <a:r>
              <a:rPr lang="id-ID" sz="1700" dirty="0">
                <a:latin typeface="Arial Narrow" panose="020B0606020202030204" pitchFamily="34" charset="0"/>
              </a:rPr>
              <a:t> N</a:t>
            </a:r>
            <a:r>
              <a:rPr lang="en-ID" sz="1700" dirty="0" err="1">
                <a:latin typeface="Arial Narrow" panose="020B0606020202030204" pitchFamily="34" charset="0"/>
              </a:rPr>
              <a:t>asional</a:t>
            </a:r>
            <a:r>
              <a:rPr lang="id-ID" sz="1700" dirty="0">
                <a:latin typeface="Arial Narrow" panose="020B0606020202030204" pitchFamily="34" charset="0"/>
              </a:rPr>
              <a:t>. </a:t>
            </a:r>
            <a:r>
              <a:rPr lang="en-ID" sz="1700" dirty="0">
                <a:latin typeface="Arial Narrow" panose="020B0606020202030204" pitchFamily="34" charset="0"/>
              </a:rPr>
              <a:t> </a:t>
            </a:r>
            <a:r>
              <a:rPr lang="id-ID" sz="1700" dirty="0">
                <a:latin typeface="Arial Narrow" panose="020B0606020202030204" pitchFamily="34" charset="0"/>
              </a:rPr>
              <a:t>D</a:t>
            </a:r>
            <a:r>
              <a:rPr lang="en-ID" sz="1700" dirty="0" err="1">
                <a:latin typeface="Arial Narrow" panose="020B0606020202030204" pitchFamily="34" charset="0"/>
              </a:rPr>
              <a:t>alam</a:t>
            </a:r>
            <a:r>
              <a:rPr lang="en-ID" sz="1700" dirty="0">
                <a:latin typeface="Arial Narrow" panose="020B0606020202030204" pitchFamily="34" charset="0"/>
              </a:rPr>
              <a:t> </a:t>
            </a:r>
            <a:r>
              <a:rPr lang="en-ID" sz="1700" dirty="0" err="1">
                <a:latin typeface="Arial Narrow" panose="020B0606020202030204" pitchFamily="34" charset="0"/>
              </a:rPr>
              <a:t>pembangunan</a:t>
            </a:r>
            <a:r>
              <a:rPr lang="en-ID" sz="1700" dirty="0">
                <a:latin typeface="Arial Narrow" panose="020B0606020202030204" pitchFamily="34" charset="0"/>
              </a:rPr>
              <a:t> </a:t>
            </a:r>
            <a:r>
              <a:rPr lang="en-ID" sz="1700" dirty="0" err="1">
                <a:latin typeface="Arial Narrow" panose="020B0606020202030204" pitchFamily="34" charset="0"/>
              </a:rPr>
              <a:t>kesehatan</a:t>
            </a:r>
            <a:r>
              <a:rPr lang="en-ID" sz="1700" dirty="0">
                <a:latin typeface="Arial Narrow" panose="020B0606020202030204" pitchFamily="34" charset="0"/>
              </a:rPr>
              <a:t> </a:t>
            </a:r>
            <a:r>
              <a:rPr lang="en-ID" sz="1700" dirty="0" err="1">
                <a:latin typeface="Arial Narrow" panose="020B0606020202030204" pitchFamily="34" charset="0"/>
              </a:rPr>
              <a:t>tujuan</a:t>
            </a:r>
            <a:r>
              <a:rPr lang="en-ID" sz="1700" dirty="0">
                <a:latin typeface="Arial Narrow" panose="020B0606020202030204" pitchFamily="34" charset="0"/>
              </a:rPr>
              <a:t> yang </a:t>
            </a:r>
            <a:r>
              <a:rPr lang="en-ID" sz="1700" dirty="0" err="1">
                <a:latin typeface="Arial Narrow" panose="020B0606020202030204" pitchFamily="34" charset="0"/>
              </a:rPr>
              <a:t>ingin</a:t>
            </a:r>
            <a:r>
              <a:rPr lang="en-ID" sz="1700" dirty="0">
                <a:latin typeface="Arial Narrow" panose="020B0606020202030204" pitchFamily="34" charset="0"/>
              </a:rPr>
              <a:t> </a:t>
            </a:r>
            <a:r>
              <a:rPr lang="en-ID" sz="1700" dirty="0" err="1">
                <a:latin typeface="Arial Narrow" panose="020B0606020202030204" pitchFamily="34" charset="0"/>
              </a:rPr>
              <a:t>dicapai</a:t>
            </a:r>
            <a:r>
              <a:rPr lang="en-ID" sz="1700" dirty="0">
                <a:latin typeface="Arial Narrow" panose="020B0606020202030204" pitchFamily="34" charset="0"/>
              </a:rPr>
              <a:t> </a:t>
            </a:r>
            <a:r>
              <a:rPr lang="en-ID" sz="1700" dirty="0" err="1">
                <a:latin typeface="Arial Narrow" panose="020B0606020202030204" pitchFamily="34" charset="0"/>
              </a:rPr>
              <a:t>adalah</a:t>
            </a:r>
            <a:r>
              <a:rPr lang="en-ID" sz="1700" dirty="0">
                <a:latin typeface="Arial Narrow" panose="020B0606020202030204" pitchFamily="34" charset="0"/>
              </a:rPr>
              <a:t> </a:t>
            </a:r>
            <a:r>
              <a:rPr lang="en-ID" sz="1700" b="1" dirty="0" err="1">
                <a:latin typeface="Arial Narrow" panose="020B0606020202030204" pitchFamily="34" charset="0"/>
              </a:rPr>
              <a:t>meningkatkan</a:t>
            </a:r>
            <a:r>
              <a:rPr lang="en-ID" sz="1700" b="1" dirty="0">
                <a:latin typeface="Arial Narrow" panose="020B0606020202030204" pitchFamily="34" charset="0"/>
              </a:rPr>
              <a:t> </a:t>
            </a:r>
            <a:r>
              <a:rPr lang="en-ID" sz="1700" b="1" dirty="0" err="1">
                <a:latin typeface="Arial Narrow" panose="020B0606020202030204" pitchFamily="34" charset="0"/>
              </a:rPr>
              <a:t>derajat</a:t>
            </a:r>
            <a:r>
              <a:rPr lang="en-ID" sz="1700" b="1" dirty="0">
                <a:latin typeface="Arial Narrow" panose="020B0606020202030204" pitchFamily="34" charset="0"/>
              </a:rPr>
              <a:t> </a:t>
            </a:r>
            <a:r>
              <a:rPr lang="en-ID" sz="1700" b="1" dirty="0" err="1">
                <a:latin typeface="Arial Narrow" panose="020B0606020202030204" pitchFamily="34" charset="0"/>
              </a:rPr>
              <a:t>kesehatan</a:t>
            </a:r>
            <a:r>
              <a:rPr lang="en-ID" sz="1700" b="1" dirty="0">
                <a:latin typeface="Arial Narrow" panose="020B0606020202030204" pitchFamily="34" charset="0"/>
              </a:rPr>
              <a:t> </a:t>
            </a:r>
            <a:r>
              <a:rPr lang="en-ID" sz="1700" b="1" dirty="0" err="1">
                <a:latin typeface="Arial Narrow" panose="020B0606020202030204" pitchFamily="34" charset="0"/>
              </a:rPr>
              <a:t>masyarakat</a:t>
            </a:r>
            <a:r>
              <a:rPr lang="en-ID" sz="1700" b="1" dirty="0">
                <a:latin typeface="Arial Narrow" panose="020B0606020202030204" pitchFamily="34" charset="0"/>
              </a:rPr>
              <a:t> yang optimal</a:t>
            </a:r>
            <a:r>
              <a:rPr lang="en-ID" sz="1700" dirty="0">
                <a:latin typeface="Arial Narrow" panose="020B0606020202030204" pitchFamily="34" charset="0"/>
              </a:rPr>
              <a:t>. </a:t>
            </a:r>
            <a:r>
              <a:rPr lang="en-ID" sz="1700" dirty="0" err="1">
                <a:latin typeface="Arial Narrow" panose="020B0606020202030204" pitchFamily="34" charset="0"/>
              </a:rPr>
              <a:t>Kenyataan</a:t>
            </a:r>
            <a:r>
              <a:rPr lang="en-ID" sz="1700" dirty="0">
                <a:latin typeface="Arial Narrow" panose="020B0606020202030204" pitchFamily="34" charset="0"/>
              </a:rPr>
              <a:t> yang </a:t>
            </a:r>
            <a:r>
              <a:rPr lang="en-ID" sz="1700" dirty="0" err="1">
                <a:latin typeface="Arial Narrow" panose="020B0606020202030204" pitchFamily="34" charset="0"/>
              </a:rPr>
              <a:t>terjadi</a:t>
            </a:r>
            <a:r>
              <a:rPr lang="en-ID" sz="1700" dirty="0">
                <a:latin typeface="Arial Narrow" panose="020B0606020202030204" pitchFamily="34" charset="0"/>
              </a:rPr>
              <a:t> </a:t>
            </a:r>
            <a:r>
              <a:rPr lang="en-ID" sz="1700" dirty="0" err="1">
                <a:latin typeface="Arial Narrow" panose="020B0606020202030204" pitchFamily="34" charset="0"/>
              </a:rPr>
              <a:t>sampai</a:t>
            </a:r>
            <a:r>
              <a:rPr lang="en-ID" sz="1700" dirty="0">
                <a:latin typeface="Arial Narrow" panose="020B0606020202030204" pitchFamily="34" charset="0"/>
              </a:rPr>
              <a:t> </a:t>
            </a:r>
            <a:r>
              <a:rPr lang="en-ID" sz="1700" dirty="0" err="1">
                <a:latin typeface="Arial Narrow" panose="020B0606020202030204" pitchFamily="34" charset="0"/>
              </a:rPr>
              <a:t>saat</a:t>
            </a:r>
            <a:r>
              <a:rPr lang="en-ID" sz="1700" dirty="0">
                <a:latin typeface="Arial Narrow" panose="020B0606020202030204" pitchFamily="34" charset="0"/>
              </a:rPr>
              <a:t> </a:t>
            </a:r>
            <a:r>
              <a:rPr lang="en-ID" sz="1700" dirty="0" err="1">
                <a:latin typeface="Arial Narrow" panose="020B0606020202030204" pitchFamily="34" charset="0"/>
              </a:rPr>
              <a:t>ini</a:t>
            </a:r>
            <a:r>
              <a:rPr lang="en-ID" sz="1700" dirty="0">
                <a:latin typeface="Arial Narrow" panose="020B0606020202030204" pitchFamily="34" charset="0"/>
              </a:rPr>
              <a:t> </a:t>
            </a:r>
            <a:r>
              <a:rPr lang="en-ID" sz="1700" dirty="0" err="1">
                <a:latin typeface="Arial Narrow" panose="020B0606020202030204" pitchFamily="34" charset="0"/>
              </a:rPr>
              <a:t>derajat</a:t>
            </a:r>
            <a:r>
              <a:rPr lang="en-ID" sz="1700" dirty="0">
                <a:latin typeface="Arial Narrow" panose="020B0606020202030204" pitchFamily="34" charset="0"/>
              </a:rPr>
              <a:t> </a:t>
            </a:r>
            <a:r>
              <a:rPr lang="en-ID" sz="1700" dirty="0" err="1">
                <a:latin typeface="Arial Narrow" panose="020B0606020202030204" pitchFamily="34" charset="0"/>
              </a:rPr>
              <a:t>kesehatan</a:t>
            </a:r>
            <a:r>
              <a:rPr lang="en-ID" sz="1700" dirty="0">
                <a:latin typeface="Arial Narrow" panose="020B0606020202030204" pitchFamily="34" charset="0"/>
              </a:rPr>
              <a:t> </a:t>
            </a:r>
            <a:r>
              <a:rPr lang="en-ID" sz="1700" dirty="0" err="1">
                <a:latin typeface="Arial Narrow" panose="020B0606020202030204" pitchFamily="34" charset="0"/>
              </a:rPr>
              <a:t>masyarakat</a:t>
            </a:r>
            <a:r>
              <a:rPr lang="en-ID" sz="1700" dirty="0">
                <a:latin typeface="Arial Narrow" panose="020B0606020202030204" pitchFamily="34" charset="0"/>
              </a:rPr>
              <a:t> </a:t>
            </a:r>
            <a:r>
              <a:rPr lang="en-ID" sz="1700" dirty="0" err="1">
                <a:latin typeface="Arial Narrow" panose="020B0606020202030204" pitchFamily="34" charset="0"/>
              </a:rPr>
              <a:t>masih</a:t>
            </a:r>
            <a:r>
              <a:rPr lang="en-ID" sz="1700" dirty="0">
                <a:latin typeface="Arial Narrow" panose="020B0606020202030204" pitchFamily="34" charset="0"/>
              </a:rPr>
              <a:t> </a:t>
            </a:r>
            <a:r>
              <a:rPr lang="en-ID" sz="1700" dirty="0" err="1">
                <a:latin typeface="Arial Narrow" panose="020B0606020202030204" pitchFamily="34" charset="0"/>
              </a:rPr>
              <a:t>rendah</a:t>
            </a:r>
            <a:r>
              <a:rPr lang="en-ID" sz="1700" dirty="0">
                <a:latin typeface="Arial Narrow" panose="020B0606020202030204" pitchFamily="34" charset="0"/>
              </a:rPr>
              <a:t> </a:t>
            </a:r>
            <a:r>
              <a:rPr lang="en-ID" sz="1700" dirty="0" err="1">
                <a:latin typeface="Arial Narrow" panose="020B0606020202030204" pitchFamily="34" charset="0"/>
              </a:rPr>
              <a:t>khususnya</a:t>
            </a:r>
            <a:r>
              <a:rPr lang="en-ID" sz="1700" dirty="0">
                <a:latin typeface="Arial Narrow" panose="020B0606020202030204" pitchFamily="34" charset="0"/>
              </a:rPr>
              <a:t> pada </a:t>
            </a:r>
            <a:r>
              <a:rPr lang="en-ID" sz="1700" dirty="0" err="1">
                <a:latin typeface="Arial Narrow" panose="020B0606020202030204" pitchFamily="34" charset="0"/>
              </a:rPr>
              <a:t>masyarakat</a:t>
            </a:r>
            <a:r>
              <a:rPr lang="en-ID" sz="1700" dirty="0">
                <a:latin typeface="Arial Narrow" panose="020B0606020202030204" pitchFamily="34" charset="0"/>
              </a:rPr>
              <a:t> </a:t>
            </a:r>
            <a:r>
              <a:rPr lang="en-ID" sz="1700" dirty="0" err="1">
                <a:latin typeface="Arial Narrow" panose="020B0606020202030204" pitchFamily="34" charset="0"/>
              </a:rPr>
              <a:t>miskin</a:t>
            </a:r>
            <a:r>
              <a:rPr lang="en-ID" sz="1700" dirty="0">
                <a:latin typeface="Arial Narrow" panose="020B0606020202030204" pitchFamily="34" charset="0"/>
              </a:rPr>
              <a:t>. Hal </a:t>
            </a:r>
            <a:r>
              <a:rPr lang="en-ID" sz="1700" dirty="0" err="1">
                <a:latin typeface="Arial Narrow" panose="020B0606020202030204" pitchFamily="34" charset="0"/>
              </a:rPr>
              <a:t>ini</a:t>
            </a:r>
            <a:r>
              <a:rPr lang="en-ID" sz="1700" dirty="0">
                <a:latin typeface="Arial Narrow" panose="020B0606020202030204" pitchFamily="34" charset="0"/>
              </a:rPr>
              <a:t> </a:t>
            </a:r>
            <a:r>
              <a:rPr lang="en-ID" sz="1700" dirty="0" err="1">
                <a:latin typeface="Arial Narrow" panose="020B0606020202030204" pitchFamily="34" charset="0"/>
              </a:rPr>
              <a:t>dapat</a:t>
            </a:r>
            <a:r>
              <a:rPr lang="en-ID" sz="1700" dirty="0">
                <a:latin typeface="Arial Narrow" panose="020B0606020202030204" pitchFamily="34" charset="0"/>
              </a:rPr>
              <a:t> </a:t>
            </a:r>
            <a:r>
              <a:rPr lang="en-ID" sz="1700" dirty="0" err="1">
                <a:latin typeface="Arial Narrow" panose="020B0606020202030204" pitchFamily="34" charset="0"/>
              </a:rPr>
              <a:t>digambarkan</a:t>
            </a:r>
            <a:r>
              <a:rPr lang="en-ID" sz="1700" dirty="0">
                <a:latin typeface="Arial Narrow" panose="020B0606020202030204" pitchFamily="34" charset="0"/>
              </a:rPr>
              <a:t> </a:t>
            </a:r>
            <a:r>
              <a:rPr lang="en-ID" sz="1700" dirty="0" err="1">
                <a:latin typeface="Arial Narrow" panose="020B0606020202030204" pitchFamily="34" charset="0"/>
              </a:rPr>
              <a:t>bahwa</a:t>
            </a:r>
            <a:r>
              <a:rPr lang="en-ID" sz="1700" dirty="0">
                <a:latin typeface="Arial Narrow" panose="020B0606020202030204" pitchFamily="34" charset="0"/>
              </a:rPr>
              <a:t> </a:t>
            </a:r>
            <a:r>
              <a:rPr lang="en-ID" sz="1700" dirty="0" err="1">
                <a:latin typeface="Arial Narrow" panose="020B0606020202030204" pitchFamily="34" charset="0"/>
              </a:rPr>
              <a:t>derajat</a:t>
            </a:r>
            <a:r>
              <a:rPr lang="en-ID" sz="1700" dirty="0">
                <a:latin typeface="Arial Narrow" panose="020B0606020202030204" pitchFamily="34" charset="0"/>
              </a:rPr>
              <a:t> </a:t>
            </a:r>
            <a:r>
              <a:rPr lang="en-ID" sz="1700" dirty="0" err="1">
                <a:latin typeface="Arial Narrow" panose="020B0606020202030204" pitchFamily="34" charset="0"/>
              </a:rPr>
              <a:t>kesehatan</a:t>
            </a:r>
            <a:r>
              <a:rPr lang="en-ID" sz="1700" dirty="0">
                <a:latin typeface="Arial Narrow" panose="020B0606020202030204" pitchFamily="34" charset="0"/>
              </a:rPr>
              <a:t> </a:t>
            </a:r>
            <a:r>
              <a:rPr lang="en-ID" sz="1700" dirty="0" err="1">
                <a:latin typeface="Arial Narrow" panose="020B0606020202030204" pitchFamily="34" charset="0"/>
              </a:rPr>
              <a:t>masyarakat</a:t>
            </a:r>
            <a:r>
              <a:rPr lang="en-ID" sz="1700" dirty="0">
                <a:latin typeface="Arial Narrow" panose="020B0606020202030204" pitchFamily="34" charset="0"/>
              </a:rPr>
              <a:t> </a:t>
            </a:r>
            <a:r>
              <a:rPr lang="en-ID" sz="1700" dirty="0" err="1">
                <a:latin typeface="Arial Narrow" panose="020B0606020202030204" pitchFamily="34" charset="0"/>
              </a:rPr>
              <a:t>miskin</a:t>
            </a:r>
            <a:r>
              <a:rPr lang="en-ID" sz="1700" dirty="0">
                <a:latin typeface="Arial Narrow" panose="020B0606020202030204" pitchFamily="34" charset="0"/>
              </a:rPr>
              <a:t> </a:t>
            </a:r>
            <a:r>
              <a:rPr lang="en-ID" sz="1700" dirty="0" err="1">
                <a:latin typeface="Arial Narrow" panose="020B0606020202030204" pitchFamily="34" charset="0"/>
              </a:rPr>
              <a:t>berdasarkan</a:t>
            </a:r>
            <a:r>
              <a:rPr lang="en-ID" sz="1700" dirty="0">
                <a:latin typeface="Arial Narrow" panose="020B0606020202030204" pitchFamily="34" charset="0"/>
              </a:rPr>
              <a:t> </a:t>
            </a:r>
            <a:r>
              <a:rPr lang="en-ID" sz="1700" dirty="0" err="1">
                <a:latin typeface="Arial Narrow" panose="020B0606020202030204" pitchFamily="34" charset="0"/>
              </a:rPr>
              <a:t>indikator</a:t>
            </a:r>
            <a:r>
              <a:rPr lang="en-ID" sz="1700" dirty="0">
                <a:latin typeface="Arial Narrow" panose="020B0606020202030204" pitchFamily="34" charset="0"/>
              </a:rPr>
              <a:t> </a:t>
            </a:r>
            <a:r>
              <a:rPr lang="en-ID" sz="1700" dirty="0" err="1">
                <a:latin typeface="Arial Narrow" panose="020B0606020202030204" pitchFamily="34" charset="0"/>
              </a:rPr>
              <a:t>Angka</a:t>
            </a:r>
            <a:r>
              <a:rPr lang="en-ID" sz="1700" dirty="0">
                <a:latin typeface="Arial Narrow" panose="020B0606020202030204" pitchFamily="34" charset="0"/>
              </a:rPr>
              <a:t> </a:t>
            </a:r>
            <a:r>
              <a:rPr lang="en-ID" sz="1700" dirty="0" err="1">
                <a:latin typeface="Arial Narrow" panose="020B0606020202030204" pitchFamily="34" charset="0"/>
              </a:rPr>
              <a:t>Kematian</a:t>
            </a:r>
            <a:r>
              <a:rPr lang="en-ID" sz="1700" dirty="0">
                <a:latin typeface="Arial Narrow" panose="020B0606020202030204" pitchFamily="34" charset="0"/>
              </a:rPr>
              <a:t> </a:t>
            </a:r>
            <a:r>
              <a:rPr lang="en-ID" sz="1700" dirty="0" err="1">
                <a:latin typeface="Arial Narrow" panose="020B0606020202030204" pitchFamily="34" charset="0"/>
              </a:rPr>
              <a:t>Bayi</a:t>
            </a:r>
            <a:r>
              <a:rPr lang="en-ID" sz="1700" dirty="0">
                <a:latin typeface="Arial Narrow" panose="020B0606020202030204" pitchFamily="34" charset="0"/>
              </a:rPr>
              <a:t> (AKB) dan </a:t>
            </a:r>
            <a:r>
              <a:rPr lang="en-ID" sz="1700" dirty="0" err="1">
                <a:latin typeface="Arial Narrow" panose="020B0606020202030204" pitchFamily="34" charset="0"/>
              </a:rPr>
              <a:t>Angka</a:t>
            </a:r>
            <a:r>
              <a:rPr lang="en-ID" sz="1700" dirty="0">
                <a:latin typeface="Arial Narrow" panose="020B0606020202030204" pitchFamily="34" charset="0"/>
              </a:rPr>
              <a:t> </a:t>
            </a:r>
            <a:r>
              <a:rPr lang="en-ID" sz="1700" dirty="0" err="1">
                <a:latin typeface="Arial Narrow" panose="020B0606020202030204" pitchFamily="34" charset="0"/>
              </a:rPr>
              <a:t>Kematian</a:t>
            </a:r>
            <a:r>
              <a:rPr lang="en-ID" sz="1700" dirty="0">
                <a:latin typeface="Arial Narrow" panose="020B0606020202030204" pitchFamily="34" charset="0"/>
              </a:rPr>
              <a:t> </a:t>
            </a:r>
            <a:r>
              <a:rPr lang="en-ID" sz="1700" dirty="0" err="1">
                <a:latin typeface="Arial Narrow" panose="020B0606020202030204" pitchFamily="34" charset="0"/>
              </a:rPr>
              <a:t>Ibu</a:t>
            </a:r>
            <a:r>
              <a:rPr lang="en-ID" sz="1700" dirty="0">
                <a:latin typeface="Arial Narrow" panose="020B0606020202030204" pitchFamily="34" charset="0"/>
              </a:rPr>
              <a:t> (AKI) di Indonesia, </a:t>
            </a:r>
            <a:r>
              <a:rPr lang="en-ID" sz="1700" dirty="0" err="1">
                <a:latin typeface="Arial Narrow" panose="020B0606020202030204" pitchFamily="34" charset="0"/>
              </a:rPr>
              <a:t>masih</a:t>
            </a:r>
            <a:r>
              <a:rPr lang="en-ID" sz="1700" dirty="0">
                <a:latin typeface="Arial Narrow" panose="020B0606020202030204" pitchFamily="34" charset="0"/>
              </a:rPr>
              <a:t> </a:t>
            </a:r>
            <a:r>
              <a:rPr lang="en-ID" sz="1700" dirty="0" err="1">
                <a:latin typeface="Arial Narrow" panose="020B0606020202030204" pitchFamily="34" charset="0"/>
              </a:rPr>
              <a:t>cukup</a:t>
            </a:r>
            <a:r>
              <a:rPr lang="en-ID" sz="1700" dirty="0">
                <a:latin typeface="Arial Narrow" panose="020B0606020202030204" pitchFamily="34" charset="0"/>
              </a:rPr>
              <a:t> </a:t>
            </a:r>
            <a:r>
              <a:rPr lang="en-ID" sz="1700" dirty="0" err="1">
                <a:latin typeface="Arial Narrow" panose="020B0606020202030204" pitchFamily="34" charset="0"/>
              </a:rPr>
              <a:t>tinggi</a:t>
            </a:r>
            <a:r>
              <a:rPr lang="en-ID" sz="1700" dirty="0">
                <a:latin typeface="Arial Narrow" panose="020B0606020202030204" pitchFamily="34" charset="0"/>
              </a:rPr>
              <a:t>, </a:t>
            </a:r>
            <a:r>
              <a:rPr lang="en-ID" sz="1700" dirty="0" err="1">
                <a:latin typeface="Arial Narrow" panose="020B0606020202030204" pitchFamily="34" charset="0"/>
              </a:rPr>
              <a:t>yaitu</a:t>
            </a:r>
            <a:r>
              <a:rPr lang="en-ID" sz="1700" dirty="0">
                <a:latin typeface="Arial Narrow" panose="020B0606020202030204" pitchFamily="34" charset="0"/>
              </a:rPr>
              <a:t> AKB </a:t>
            </a:r>
            <a:r>
              <a:rPr lang="en-ID" sz="1700" dirty="0" err="1">
                <a:latin typeface="Arial Narrow" panose="020B0606020202030204" pitchFamily="34" charset="0"/>
              </a:rPr>
              <a:t>sebesar</a:t>
            </a:r>
            <a:r>
              <a:rPr lang="en-ID" sz="1700" dirty="0">
                <a:latin typeface="Arial Narrow" panose="020B0606020202030204" pitchFamily="34" charset="0"/>
              </a:rPr>
              <a:t> 35 per 1000 </a:t>
            </a:r>
            <a:r>
              <a:rPr lang="en-ID" sz="1700" dirty="0" err="1">
                <a:latin typeface="Arial Narrow" panose="020B0606020202030204" pitchFamily="34" charset="0"/>
              </a:rPr>
              <a:t>kelahiran</a:t>
            </a:r>
            <a:r>
              <a:rPr lang="en-ID" sz="1700" dirty="0">
                <a:latin typeface="Arial Narrow" panose="020B0606020202030204" pitchFamily="34" charset="0"/>
              </a:rPr>
              <a:t> </a:t>
            </a:r>
            <a:r>
              <a:rPr lang="en-ID" sz="1700" dirty="0" err="1">
                <a:latin typeface="Arial Narrow" panose="020B0606020202030204" pitchFamily="34" charset="0"/>
              </a:rPr>
              <a:t>hidup</a:t>
            </a:r>
            <a:r>
              <a:rPr lang="en-ID" sz="1700" dirty="0">
                <a:latin typeface="Arial Narrow" panose="020B0606020202030204" pitchFamily="34" charset="0"/>
              </a:rPr>
              <a:t> dan AKI </a:t>
            </a:r>
            <a:r>
              <a:rPr lang="en-ID" sz="1700" dirty="0" err="1">
                <a:latin typeface="Arial Narrow" panose="020B0606020202030204" pitchFamily="34" charset="0"/>
              </a:rPr>
              <a:t>sebesar</a:t>
            </a:r>
            <a:r>
              <a:rPr lang="en-ID" sz="1700" dirty="0">
                <a:latin typeface="Arial Narrow" panose="020B0606020202030204" pitchFamily="34" charset="0"/>
              </a:rPr>
              <a:t> 307 per 100.000 </a:t>
            </a:r>
            <a:r>
              <a:rPr lang="en-ID" sz="1700" dirty="0" err="1">
                <a:latin typeface="Arial Narrow" panose="020B0606020202030204" pitchFamily="34" charset="0"/>
              </a:rPr>
              <a:t>kelahiran</a:t>
            </a:r>
            <a:r>
              <a:rPr lang="en-ID" sz="1700" dirty="0">
                <a:latin typeface="Arial Narrow" panose="020B0606020202030204" pitchFamily="34" charset="0"/>
              </a:rPr>
              <a:t> </a:t>
            </a:r>
            <a:r>
              <a:rPr lang="en-ID" sz="1700" dirty="0" err="1">
                <a:latin typeface="Arial Narrow" panose="020B0606020202030204" pitchFamily="34" charset="0"/>
              </a:rPr>
              <a:t>hidup</a:t>
            </a:r>
            <a:r>
              <a:rPr lang="en-ID" sz="1700" dirty="0">
                <a:latin typeface="Arial Narrow" panose="020B0606020202030204" pitchFamily="34" charset="0"/>
              </a:rPr>
              <a:t>. Salah </a:t>
            </a:r>
            <a:r>
              <a:rPr lang="en-ID" sz="1700" dirty="0" err="1">
                <a:latin typeface="Arial Narrow" panose="020B0606020202030204" pitchFamily="34" charset="0"/>
              </a:rPr>
              <a:t>satu</a:t>
            </a:r>
            <a:r>
              <a:rPr lang="en-ID" sz="1700" dirty="0">
                <a:latin typeface="Arial Narrow" panose="020B0606020202030204" pitchFamily="34" charset="0"/>
              </a:rPr>
              <a:t> </a:t>
            </a:r>
            <a:r>
              <a:rPr lang="en-ID" sz="1700" dirty="0" err="1">
                <a:latin typeface="Arial Narrow" panose="020B0606020202030204" pitchFamily="34" charset="0"/>
              </a:rPr>
              <a:t>penyebabnya</a:t>
            </a:r>
            <a:r>
              <a:rPr lang="en-ID" sz="1700" dirty="0">
                <a:latin typeface="Arial Narrow" panose="020B0606020202030204" pitchFamily="34" charset="0"/>
              </a:rPr>
              <a:t> </a:t>
            </a:r>
            <a:r>
              <a:rPr lang="en-ID" sz="1700" dirty="0" err="1">
                <a:latin typeface="Arial Narrow" panose="020B0606020202030204" pitchFamily="34" charset="0"/>
              </a:rPr>
              <a:t>adalah</a:t>
            </a:r>
            <a:r>
              <a:rPr lang="en-ID" sz="1700" dirty="0">
                <a:latin typeface="Arial Narrow" panose="020B0606020202030204" pitchFamily="34" charset="0"/>
              </a:rPr>
              <a:t> </a:t>
            </a:r>
            <a:r>
              <a:rPr lang="en-ID" sz="1700" dirty="0" err="1">
                <a:latin typeface="Arial Narrow" panose="020B0606020202030204" pitchFamily="34" charset="0"/>
              </a:rPr>
              <a:t>karena</a:t>
            </a:r>
            <a:r>
              <a:rPr lang="en-ID" sz="1700" dirty="0">
                <a:latin typeface="Arial Narrow" panose="020B0606020202030204" pitchFamily="34" charset="0"/>
              </a:rPr>
              <a:t> </a:t>
            </a:r>
            <a:r>
              <a:rPr lang="en-ID" sz="1700" b="1" dirty="0" err="1">
                <a:latin typeface="Arial Narrow" panose="020B0606020202030204" pitchFamily="34" charset="0"/>
              </a:rPr>
              <a:t>mahalnya</a:t>
            </a:r>
            <a:r>
              <a:rPr lang="en-ID" sz="1700" b="1" dirty="0">
                <a:latin typeface="Arial Narrow" panose="020B0606020202030204" pitchFamily="34" charset="0"/>
              </a:rPr>
              <a:t> </a:t>
            </a:r>
            <a:r>
              <a:rPr lang="en-ID" sz="1700" b="1" dirty="0" err="1">
                <a:latin typeface="Arial Narrow" panose="020B0606020202030204" pitchFamily="34" charset="0"/>
              </a:rPr>
              <a:t>biaya</a:t>
            </a:r>
            <a:r>
              <a:rPr lang="en-ID" sz="1700" b="1" dirty="0">
                <a:latin typeface="Arial Narrow" panose="020B0606020202030204" pitchFamily="34" charset="0"/>
              </a:rPr>
              <a:t> </a:t>
            </a:r>
            <a:r>
              <a:rPr lang="en-ID" sz="1700" b="1" dirty="0" err="1">
                <a:latin typeface="Arial Narrow" panose="020B0606020202030204" pitchFamily="34" charset="0"/>
              </a:rPr>
              <a:t>kesehatan</a:t>
            </a:r>
            <a:r>
              <a:rPr lang="en-ID" sz="1700" b="1" dirty="0">
                <a:latin typeface="Arial Narrow" panose="020B0606020202030204" pitchFamily="34" charset="0"/>
              </a:rPr>
              <a:t> </a:t>
            </a:r>
            <a:r>
              <a:rPr lang="en-ID" sz="1700" dirty="0" err="1">
                <a:latin typeface="Arial Narrow" panose="020B0606020202030204" pitchFamily="34" charset="0"/>
              </a:rPr>
              <a:t>sehingga</a:t>
            </a:r>
            <a:r>
              <a:rPr lang="en-ID" sz="1700" dirty="0">
                <a:latin typeface="Arial Narrow" panose="020B0606020202030204" pitchFamily="34" charset="0"/>
              </a:rPr>
              <a:t> </a:t>
            </a:r>
            <a:r>
              <a:rPr lang="en-ID" sz="1700" dirty="0" err="1">
                <a:latin typeface="Arial Narrow" panose="020B0606020202030204" pitchFamily="34" charset="0"/>
              </a:rPr>
              <a:t>akses</a:t>
            </a:r>
            <a:r>
              <a:rPr lang="en-ID" sz="1700" dirty="0">
                <a:latin typeface="Arial Narrow" panose="020B0606020202030204" pitchFamily="34" charset="0"/>
              </a:rPr>
              <a:t> </a:t>
            </a:r>
            <a:r>
              <a:rPr lang="en-ID" sz="1700" dirty="0" err="1">
                <a:latin typeface="Arial Narrow" panose="020B0606020202030204" pitchFamily="34" charset="0"/>
              </a:rPr>
              <a:t>ke</a:t>
            </a:r>
            <a:r>
              <a:rPr lang="en-ID" sz="1700" dirty="0">
                <a:latin typeface="Arial Narrow" panose="020B0606020202030204" pitchFamily="34" charset="0"/>
              </a:rPr>
              <a:t> </a:t>
            </a:r>
            <a:r>
              <a:rPr lang="en-ID" sz="1700" dirty="0" err="1">
                <a:latin typeface="Arial Narrow" panose="020B0606020202030204" pitchFamily="34" charset="0"/>
              </a:rPr>
              <a:t>pelayanan</a:t>
            </a:r>
            <a:r>
              <a:rPr lang="en-ID" sz="1700" dirty="0">
                <a:latin typeface="Arial Narrow" panose="020B0606020202030204" pitchFamily="34" charset="0"/>
              </a:rPr>
              <a:t> </a:t>
            </a:r>
            <a:r>
              <a:rPr lang="en-ID" sz="1700" dirty="0" err="1">
                <a:latin typeface="Arial Narrow" panose="020B0606020202030204" pitchFamily="34" charset="0"/>
              </a:rPr>
              <a:t>kesehatan</a:t>
            </a:r>
            <a:r>
              <a:rPr lang="en-ID" sz="1700" dirty="0">
                <a:latin typeface="Arial Narrow" panose="020B0606020202030204" pitchFamily="34" charset="0"/>
              </a:rPr>
              <a:t> pada </a:t>
            </a:r>
            <a:r>
              <a:rPr lang="en-ID" sz="1700" dirty="0" err="1">
                <a:latin typeface="Arial Narrow" panose="020B0606020202030204" pitchFamily="34" charset="0"/>
              </a:rPr>
              <a:t>umumnya</a:t>
            </a:r>
            <a:r>
              <a:rPr lang="en-ID" sz="1700" dirty="0">
                <a:latin typeface="Arial Narrow" panose="020B0606020202030204" pitchFamily="34" charset="0"/>
              </a:rPr>
              <a:t> </a:t>
            </a:r>
            <a:r>
              <a:rPr lang="en-ID" sz="1700" dirty="0" err="1">
                <a:latin typeface="Arial Narrow" panose="020B0606020202030204" pitchFamily="34" charset="0"/>
              </a:rPr>
              <a:t>masih</a:t>
            </a:r>
            <a:r>
              <a:rPr lang="en-ID" sz="1700" dirty="0">
                <a:latin typeface="Arial Narrow" panose="020B0606020202030204" pitchFamily="34" charset="0"/>
              </a:rPr>
              <a:t> </a:t>
            </a:r>
            <a:r>
              <a:rPr lang="en-ID" sz="1700" dirty="0" err="1">
                <a:latin typeface="Arial Narrow" panose="020B0606020202030204" pitchFamily="34" charset="0"/>
              </a:rPr>
              <a:t>rendah</a:t>
            </a:r>
            <a:r>
              <a:rPr lang="en-ID" sz="1700" dirty="0">
                <a:latin typeface="Arial Narrow" panose="020B0606020202030204" pitchFamily="34" charset="0"/>
              </a:rPr>
              <a:t>. </a:t>
            </a:r>
            <a:r>
              <a:rPr lang="en-ID" sz="1700" dirty="0" err="1">
                <a:latin typeface="Arial Narrow" panose="020B0606020202030204" pitchFamily="34" charset="0"/>
              </a:rPr>
              <a:t>Asuransi</a:t>
            </a:r>
            <a:r>
              <a:rPr lang="en-ID" sz="1700" dirty="0">
                <a:latin typeface="Arial Narrow" panose="020B0606020202030204" pitchFamily="34" charset="0"/>
              </a:rPr>
              <a:t> </a:t>
            </a:r>
            <a:r>
              <a:rPr lang="en-ID" sz="1700" dirty="0" err="1">
                <a:latin typeface="Arial Narrow" panose="020B0606020202030204" pitchFamily="34" charset="0"/>
              </a:rPr>
              <a:t>kesehatan</a:t>
            </a:r>
            <a:r>
              <a:rPr lang="en-ID" sz="1700" dirty="0">
                <a:latin typeface="Arial Narrow" panose="020B0606020202030204" pitchFamily="34" charset="0"/>
              </a:rPr>
              <a:t> </a:t>
            </a:r>
            <a:r>
              <a:rPr lang="en-ID" sz="1700" dirty="0" err="1">
                <a:latin typeface="Arial Narrow" panose="020B0606020202030204" pitchFamily="34" charset="0"/>
              </a:rPr>
              <a:t>adalah</a:t>
            </a:r>
            <a:r>
              <a:rPr lang="en-ID" sz="1700" dirty="0">
                <a:latin typeface="Arial Narrow" panose="020B0606020202030204" pitchFamily="34" charset="0"/>
              </a:rPr>
              <a:t> salah </a:t>
            </a:r>
            <a:r>
              <a:rPr lang="en-ID" sz="1700" dirty="0" err="1">
                <a:latin typeface="Arial Narrow" panose="020B0606020202030204" pitchFamily="34" charset="0"/>
              </a:rPr>
              <a:t>satu</a:t>
            </a:r>
            <a:r>
              <a:rPr lang="en-ID" sz="1700" dirty="0">
                <a:latin typeface="Arial Narrow" panose="020B0606020202030204" pitchFamily="34" charset="0"/>
              </a:rPr>
              <a:t> </a:t>
            </a:r>
            <a:r>
              <a:rPr lang="en-ID" sz="1700" dirty="0" err="1">
                <a:latin typeface="Arial Narrow" panose="020B0606020202030204" pitchFamily="34" charset="0"/>
              </a:rPr>
              <a:t>upaya</a:t>
            </a:r>
            <a:r>
              <a:rPr lang="en-ID" sz="1700" dirty="0">
                <a:latin typeface="Arial Narrow" panose="020B0606020202030204" pitchFamily="34" charset="0"/>
              </a:rPr>
              <a:t> </a:t>
            </a:r>
            <a:r>
              <a:rPr lang="en-ID" sz="1700" dirty="0" err="1">
                <a:latin typeface="Arial Narrow" panose="020B0606020202030204" pitchFamily="34" charset="0"/>
              </a:rPr>
              <a:t>untuk</a:t>
            </a:r>
            <a:r>
              <a:rPr lang="en-ID" sz="1700" dirty="0">
                <a:latin typeface="Arial Narrow" panose="020B0606020202030204" pitchFamily="34" charset="0"/>
              </a:rPr>
              <a:t> </a:t>
            </a:r>
            <a:r>
              <a:rPr lang="en-ID" sz="1700" dirty="0" err="1">
                <a:latin typeface="Arial Narrow" panose="020B0606020202030204" pitchFamily="34" charset="0"/>
              </a:rPr>
              <a:t>mengatasi</a:t>
            </a:r>
            <a:r>
              <a:rPr lang="en-ID" sz="1700" dirty="0">
                <a:latin typeface="Arial Narrow" panose="020B0606020202030204" pitchFamily="34" charset="0"/>
              </a:rPr>
              <a:t> </a:t>
            </a:r>
            <a:r>
              <a:rPr lang="en-ID" sz="1700" dirty="0" err="1">
                <a:latin typeface="Arial Narrow" panose="020B0606020202030204" pitchFamily="34" charset="0"/>
              </a:rPr>
              <a:t>masalah</a:t>
            </a:r>
            <a:r>
              <a:rPr lang="en-ID" sz="1700" dirty="0">
                <a:latin typeface="Arial Narrow" panose="020B0606020202030204" pitchFamily="34" charset="0"/>
              </a:rPr>
              <a:t> </a:t>
            </a:r>
            <a:r>
              <a:rPr lang="en-ID" sz="1700" dirty="0" err="1">
                <a:latin typeface="Arial Narrow" panose="020B0606020202030204" pitchFamily="34" charset="0"/>
              </a:rPr>
              <a:t>ketidakmampuan</a:t>
            </a:r>
            <a:r>
              <a:rPr lang="en-ID" sz="1700" dirty="0">
                <a:latin typeface="Arial Narrow" panose="020B0606020202030204" pitchFamily="34" charset="0"/>
              </a:rPr>
              <a:t> </a:t>
            </a:r>
            <a:r>
              <a:rPr lang="en-ID" sz="1700" dirty="0" err="1">
                <a:latin typeface="Arial Narrow" panose="020B0606020202030204" pitchFamily="34" charset="0"/>
              </a:rPr>
              <a:t>terhadap</a:t>
            </a:r>
            <a:r>
              <a:rPr lang="en-ID" sz="1700" dirty="0">
                <a:latin typeface="Arial Narrow" panose="020B0606020202030204" pitchFamily="34" charset="0"/>
              </a:rPr>
              <a:t> </a:t>
            </a:r>
            <a:r>
              <a:rPr lang="en-ID" sz="1700" dirty="0" err="1">
                <a:latin typeface="Arial Narrow" panose="020B0606020202030204" pitchFamily="34" charset="0"/>
              </a:rPr>
              <a:t>pembiayaan</a:t>
            </a:r>
            <a:r>
              <a:rPr lang="en-ID" sz="1700" dirty="0">
                <a:latin typeface="Arial Narrow" panose="020B0606020202030204" pitchFamily="34" charset="0"/>
              </a:rPr>
              <a:t> </a:t>
            </a:r>
            <a:r>
              <a:rPr lang="en-ID" sz="1700" dirty="0" err="1">
                <a:latin typeface="Arial Narrow" panose="020B0606020202030204" pitchFamily="34" charset="0"/>
              </a:rPr>
              <a:t>pelayanan</a:t>
            </a:r>
            <a:r>
              <a:rPr lang="en-ID" sz="1700" dirty="0">
                <a:latin typeface="Arial Narrow" panose="020B0606020202030204" pitchFamily="34" charset="0"/>
              </a:rPr>
              <a:t> </a:t>
            </a:r>
            <a:r>
              <a:rPr lang="en-ID" sz="1700" dirty="0" err="1">
                <a:latin typeface="Arial Narrow" panose="020B0606020202030204" pitchFamily="34" charset="0"/>
              </a:rPr>
              <a:t>kesehatan</a:t>
            </a:r>
            <a:r>
              <a:rPr lang="en-ID" sz="1700" dirty="0">
                <a:latin typeface="Arial Narrow" panose="020B0606020202030204" pitchFamily="34" charset="0"/>
              </a:rPr>
              <a:t>.</a:t>
            </a:r>
            <a:r>
              <a:rPr lang="id-ID" sz="1700" dirty="0">
                <a:latin typeface="Arial Narrow" panose="020B0606020202030204" pitchFamily="34" charset="0"/>
              </a:rPr>
              <a:t>            (Febri Endra Budi Setyawan : 2015)</a:t>
            </a:r>
          </a:p>
          <a:p>
            <a:pPr marL="0" indent="723900" algn="just">
              <a:lnSpc>
                <a:spcPct val="160000"/>
              </a:lnSpc>
              <a:buNone/>
            </a:pPr>
            <a:r>
              <a:rPr lang="en-ID" sz="1700" dirty="0" err="1">
                <a:latin typeface="Arial Narrow" panose="020B0606020202030204" pitchFamily="34" charset="0"/>
              </a:rPr>
              <a:t>Pelayanan</a:t>
            </a:r>
            <a:r>
              <a:rPr lang="en-ID" sz="1700" dirty="0">
                <a:latin typeface="Arial Narrow" panose="020B0606020202030204" pitchFamily="34" charset="0"/>
              </a:rPr>
              <a:t> </a:t>
            </a:r>
            <a:r>
              <a:rPr lang="en-ID" sz="1700" dirty="0" err="1">
                <a:latin typeface="Arial Narrow" panose="020B0606020202030204" pitchFamily="34" charset="0"/>
              </a:rPr>
              <a:t>kesehatan</a:t>
            </a:r>
            <a:r>
              <a:rPr lang="en-ID" sz="1700" dirty="0">
                <a:latin typeface="Arial Narrow" panose="020B0606020202030204" pitchFamily="34" charset="0"/>
              </a:rPr>
              <a:t> </a:t>
            </a:r>
            <a:r>
              <a:rPr lang="en-ID" sz="1700" dirty="0" err="1">
                <a:latin typeface="Arial Narrow" panose="020B0606020202030204" pitchFamily="34" charset="0"/>
              </a:rPr>
              <a:t>masyarakat</a:t>
            </a:r>
            <a:r>
              <a:rPr lang="en-ID" sz="1700" dirty="0">
                <a:latin typeface="Arial Narrow" panose="020B0606020202030204" pitchFamily="34" charset="0"/>
              </a:rPr>
              <a:t> pada </a:t>
            </a:r>
            <a:r>
              <a:rPr lang="en-ID" sz="1700" dirty="0" err="1">
                <a:latin typeface="Arial Narrow" panose="020B0606020202030204" pitchFamily="34" charset="0"/>
              </a:rPr>
              <a:t>prinsipnya</a:t>
            </a:r>
            <a:r>
              <a:rPr lang="en-ID" sz="1700" dirty="0">
                <a:latin typeface="Arial Narrow" panose="020B0606020202030204" pitchFamily="34" charset="0"/>
              </a:rPr>
              <a:t> </a:t>
            </a:r>
            <a:r>
              <a:rPr lang="en-ID" sz="1700" dirty="0" err="1">
                <a:latin typeface="Arial Narrow" panose="020B0606020202030204" pitchFamily="34" charset="0"/>
              </a:rPr>
              <a:t>mengutamakan</a:t>
            </a:r>
            <a:r>
              <a:rPr lang="en-ID" sz="1700" dirty="0">
                <a:latin typeface="Arial Narrow" panose="020B0606020202030204" pitchFamily="34" charset="0"/>
              </a:rPr>
              <a:t> </a:t>
            </a:r>
            <a:r>
              <a:rPr lang="en-ID" sz="1700" dirty="0" err="1">
                <a:latin typeface="Arial Narrow" panose="020B0606020202030204" pitchFamily="34" charset="0"/>
              </a:rPr>
              <a:t>pelayanan</a:t>
            </a:r>
            <a:r>
              <a:rPr lang="en-ID" sz="1700" dirty="0">
                <a:latin typeface="Arial Narrow" panose="020B0606020202030204" pitchFamily="34" charset="0"/>
              </a:rPr>
              <a:t> </a:t>
            </a:r>
            <a:r>
              <a:rPr lang="en-ID" sz="1700" dirty="0" err="1">
                <a:latin typeface="Arial Narrow" panose="020B0606020202030204" pitchFamily="34" charset="0"/>
              </a:rPr>
              <a:t>kesehatan</a:t>
            </a:r>
            <a:r>
              <a:rPr lang="en-ID" sz="1700" dirty="0">
                <a:latin typeface="Arial Narrow" panose="020B0606020202030204" pitchFamily="34" charset="0"/>
              </a:rPr>
              <a:t> </a:t>
            </a:r>
            <a:r>
              <a:rPr lang="en-ID" sz="1700" dirty="0" err="1">
                <a:latin typeface="Arial Narrow" panose="020B0606020202030204" pitchFamily="34" charset="0"/>
              </a:rPr>
              <a:t>promotif</a:t>
            </a:r>
            <a:r>
              <a:rPr lang="en-ID" sz="1700" dirty="0">
                <a:latin typeface="Arial Narrow" panose="020B0606020202030204" pitchFamily="34" charset="0"/>
              </a:rPr>
              <a:t> dan </a:t>
            </a:r>
            <a:r>
              <a:rPr lang="en-ID" sz="1700" dirty="0" err="1">
                <a:latin typeface="Arial Narrow" panose="020B0606020202030204" pitchFamily="34" charset="0"/>
              </a:rPr>
              <a:t>preventif</a:t>
            </a:r>
            <a:r>
              <a:rPr lang="en-ID" sz="1700" dirty="0">
                <a:latin typeface="Arial Narrow" panose="020B0606020202030204" pitchFamily="34" charset="0"/>
              </a:rPr>
              <a:t>. </a:t>
            </a:r>
            <a:r>
              <a:rPr lang="en-ID" sz="1700" dirty="0" err="1">
                <a:latin typeface="Arial Narrow" panose="020B0606020202030204" pitchFamily="34" charset="0"/>
              </a:rPr>
              <a:t>Pelayanan</a:t>
            </a:r>
            <a:r>
              <a:rPr lang="en-ID" sz="1700" dirty="0">
                <a:latin typeface="Arial Narrow" panose="020B0606020202030204" pitchFamily="34" charset="0"/>
              </a:rPr>
              <a:t> </a:t>
            </a:r>
            <a:r>
              <a:rPr lang="en-ID" sz="1700" dirty="0" err="1">
                <a:latin typeface="Arial Narrow" panose="020B0606020202030204" pitchFamily="34" charset="0"/>
              </a:rPr>
              <a:t>promotif</a:t>
            </a:r>
            <a:r>
              <a:rPr lang="en-ID" sz="1700" dirty="0">
                <a:latin typeface="Arial Narrow" panose="020B0606020202030204" pitchFamily="34" charset="0"/>
              </a:rPr>
              <a:t> </a:t>
            </a:r>
            <a:r>
              <a:rPr lang="en-ID" sz="1700" dirty="0" err="1">
                <a:latin typeface="Arial Narrow" panose="020B0606020202030204" pitchFamily="34" charset="0"/>
              </a:rPr>
              <a:t>adalah</a:t>
            </a:r>
            <a:r>
              <a:rPr lang="en-ID" sz="1700" dirty="0">
                <a:latin typeface="Arial Narrow" panose="020B0606020202030204" pitchFamily="34" charset="0"/>
              </a:rPr>
              <a:t> </a:t>
            </a:r>
            <a:r>
              <a:rPr lang="en-ID" sz="1700" dirty="0" err="1">
                <a:latin typeface="Arial Narrow" panose="020B0606020202030204" pitchFamily="34" charset="0"/>
              </a:rPr>
              <a:t>upaya</a:t>
            </a:r>
            <a:r>
              <a:rPr lang="en-ID" sz="1700" dirty="0">
                <a:latin typeface="Arial Narrow" panose="020B0606020202030204" pitchFamily="34" charset="0"/>
              </a:rPr>
              <a:t> </a:t>
            </a:r>
            <a:r>
              <a:rPr lang="en-ID" sz="1700" dirty="0" err="1">
                <a:latin typeface="Arial Narrow" panose="020B0606020202030204" pitchFamily="34" charset="0"/>
              </a:rPr>
              <a:t>meningkatkan</a:t>
            </a:r>
            <a:r>
              <a:rPr lang="en-ID" sz="1700" dirty="0">
                <a:latin typeface="Arial Narrow" panose="020B0606020202030204" pitchFamily="34" charset="0"/>
              </a:rPr>
              <a:t> </a:t>
            </a:r>
            <a:r>
              <a:rPr lang="en-ID" sz="1700" dirty="0" err="1">
                <a:latin typeface="Arial Narrow" panose="020B0606020202030204" pitchFamily="34" charset="0"/>
              </a:rPr>
              <a:t>kesehatan</a:t>
            </a:r>
            <a:r>
              <a:rPr lang="en-ID" sz="1700" dirty="0">
                <a:latin typeface="Arial Narrow" panose="020B0606020202030204" pitchFamily="34" charset="0"/>
              </a:rPr>
              <a:t> </a:t>
            </a:r>
            <a:r>
              <a:rPr lang="en-ID" sz="1700" dirty="0" err="1">
                <a:latin typeface="Arial Narrow" panose="020B0606020202030204" pitchFamily="34" charset="0"/>
              </a:rPr>
              <a:t>masyarakat</a:t>
            </a:r>
            <a:r>
              <a:rPr lang="en-ID" sz="1700" dirty="0">
                <a:latin typeface="Arial Narrow" panose="020B0606020202030204" pitchFamily="34" charset="0"/>
              </a:rPr>
              <a:t> </a:t>
            </a:r>
            <a:r>
              <a:rPr lang="en-ID" sz="1700" dirty="0" err="1">
                <a:latin typeface="Arial Narrow" panose="020B0606020202030204" pitchFamily="34" charset="0"/>
              </a:rPr>
              <a:t>ke</a:t>
            </a:r>
            <a:r>
              <a:rPr lang="en-ID" sz="1700" dirty="0">
                <a:latin typeface="Arial Narrow" panose="020B0606020202030204" pitchFamily="34" charset="0"/>
              </a:rPr>
              <a:t> </a:t>
            </a:r>
            <a:r>
              <a:rPr lang="en-ID" sz="1700" dirty="0" err="1">
                <a:latin typeface="Arial Narrow" panose="020B0606020202030204" pitchFamily="34" charset="0"/>
              </a:rPr>
              <a:t>arah</a:t>
            </a:r>
            <a:r>
              <a:rPr lang="en-ID" sz="1700" dirty="0">
                <a:latin typeface="Arial Narrow" panose="020B0606020202030204" pitchFamily="34" charset="0"/>
              </a:rPr>
              <a:t> yang </a:t>
            </a:r>
            <a:r>
              <a:rPr lang="en-ID" sz="1700" dirty="0" err="1">
                <a:latin typeface="Arial Narrow" panose="020B0606020202030204" pitchFamily="34" charset="0"/>
              </a:rPr>
              <a:t>lebih</a:t>
            </a:r>
            <a:r>
              <a:rPr lang="en-ID" sz="1700" dirty="0">
                <a:latin typeface="Arial Narrow" panose="020B0606020202030204" pitchFamily="34" charset="0"/>
              </a:rPr>
              <a:t> </a:t>
            </a:r>
            <a:r>
              <a:rPr lang="en-ID" sz="1700" dirty="0" err="1">
                <a:latin typeface="Arial Narrow" panose="020B0606020202030204" pitchFamily="34" charset="0"/>
              </a:rPr>
              <a:t>baik</a:t>
            </a:r>
            <a:r>
              <a:rPr lang="en-ID" sz="1700" dirty="0">
                <a:latin typeface="Arial Narrow" panose="020B0606020202030204" pitchFamily="34" charset="0"/>
              </a:rPr>
              <a:t> </a:t>
            </a:r>
            <a:r>
              <a:rPr lang="en-ID" sz="1700" dirty="0" err="1">
                <a:latin typeface="Arial Narrow" panose="020B0606020202030204" pitchFamily="34" charset="0"/>
              </a:rPr>
              <a:t>lagi</a:t>
            </a:r>
            <a:r>
              <a:rPr lang="en-ID" sz="1700" dirty="0">
                <a:latin typeface="Arial Narrow" panose="020B0606020202030204" pitchFamily="34" charset="0"/>
              </a:rPr>
              <a:t> dan yang </a:t>
            </a:r>
            <a:r>
              <a:rPr lang="en-ID" sz="1700" dirty="0" err="1">
                <a:latin typeface="Arial Narrow" panose="020B0606020202030204" pitchFamily="34" charset="0"/>
              </a:rPr>
              <a:t>preventif</a:t>
            </a:r>
            <a:r>
              <a:rPr lang="en-ID" sz="1700" dirty="0">
                <a:latin typeface="Arial Narrow" panose="020B0606020202030204" pitchFamily="34" charset="0"/>
              </a:rPr>
              <a:t> </a:t>
            </a:r>
            <a:r>
              <a:rPr lang="en-ID" sz="1700" dirty="0" err="1">
                <a:latin typeface="Arial Narrow" panose="020B0606020202030204" pitchFamily="34" charset="0"/>
              </a:rPr>
              <a:t>mencegah</a:t>
            </a:r>
            <a:r>
              <a:rPr lang="en-ID" sz="1700" dirty="0">
                <a:latin typeface="Arial Narrow" panose="020B0606020202030204" pitchFamily="34" charset="0"/>
              </a:rPr>
              <a:t> agar </a:t>
            </a:r>
            <a:r>
              <a:rPr lang="en-ID" sz="1700" dirty="0" err="1">
                <a:latin typeface="Arial Narrow" panose="020B0606020202030204" pitchFamily="34" charset="0"/>
              </a:rPr>
              <a:t>masyarakat</a:t>
            </a:r>
            <a:r>
              <a:rPr lang="en-ID" sz="1700" dirty="0">
                <a:latin typeface="Arial Narrow" panose="020B0606020202030204" pitchFamily="34" charset="0"/>
              </a:rPr>
              <a:t> </a:t>
            </a:r>
            <a:r>
              <a:rPr lang="en-ID" sz="1700" dirty="0" err="1">
                <a:latin typeface="Arial Narrow" panose="020B0606020202030204" pitchFamily="34" charset="0"/>
              </a:rPr>
              <a:t>tidak</a:t>
            </a:r>
            <a:r>
              <a:rPr lang="en-ID" sz="1700" dirty="0">
                <a:latin typeface="Arial Narrow" panose="020B0606020202030204" pitchFamily="34" charset="0"/>
              </a:rPr>
              <a:t> </a:t>
            </a:r>
            <a:r>
              <a:rPr lang="en-ID" sz="1700" dirty="0" err="1">
                <a:latin typeface="Arial Narrow" panose="020B0606020202030204" pitchFamily="34" charset="0"/>
              </a:rPr>
              <a:t>jatuh</a:t>
            </a:r>
            <a:r>
              <a:rPr lang="en-ID" sz="1700" dirty="0">
                <a:latin typeface="Arial Narrow" panose="020B0606020202030204" pitchFamily="34" charset="0"/>
              </a:rPr>
              <a:t> </a:t>
            </a:r>
            <a:r>
              <a:rPr lang="en-ID" sz="1700" dirty="0" err="1">
                <a:latin typeface="Arial Narrow" panose="020B0606020202030204" pitchFamily="34" charset="0"/>
              </a:rPr>
              <a:t>sakit</a:t>
            </a:r>
            <a:r>
              <a:rPr lang="en-ID" sz="1700" dirty="0">
                <a:latin typeface="Arial Narrow" panose="020B0606020202030204" pitchFamily="34" charset="0"/>
              </a:rPr>
              <a:t> agar </a:t>
            </a:r>
            <a:r>
              <a:rPr lang="en-ID" sz="1700" dirty="0" err="1">
                <a:latin typeface="Arial Narrow" panose="020B0606020202030204" pitchFamily="34" charset="0"/>
              </a:rPr>
              <a:t>terhindar</a:t>
            </a:r>
            <a:r>
              <a:rPr lang="en-ID" sz="1700" dirty="0">
                <a:latin typeface="Arial Narrow" panose="020B0606020202030204" pitchFamily="34" charset="0"/>
              </a:rPr>
              <a:t> </a:t>
            </a:r>
            <a:r>
              <a:rPr lang="en-ID" sz="1700" dirty="0" err="1">
                <a:latin typeface="Arial Narrow" panose="020B0606020202030204" pitchFamily="34" charset="0"/>
              </a:rPr>
              <a:t>dari</a:t>
            </a:r>
            <a:r>
              <a:rPr lang="en-ID" sz="1700" dirty="0">
                <a:latin typeface="Arial Narrow" panose="020B0606020202030204" pitchFamily="34" charset="0"/>
              </a:rPr>
              <a:t> </a:t>
            </a:r>
            <a:r>
              <a:rPr lang="en-ID" sz="1700" dirty="0" err="1">
                <a:latin typeface="Arial Narrow" panose="020B0606020202030204" pitchFamily="34" charset="0"/>
              </a:rPr>
              <a:t>penyakit</a:t>
            </a:r>
            <a:r>
              <a:rPr lang="en-ID" sz="1700" dirty="0">
                <a:latin typeface="Arial Narrow" panose="020B0606020202030204" pitchFamily="34" charset="0"/>
              </a:rPr>
              <a:t>. </a:t>
            </a:r>
            <a:r>
              <a:rPr lang="id-ID" sz="1700" dirty="0">
                <a:latin typeface="Arial Narrow" panose="020B0606020202030204" pitchFamily="34" charset="0"/>
              </a:rPr>
              <a:t>Oleh s</a:t>
            </a:r>
            <a:r>
              <a:rPr lang="en-ID" sz="1700" dirty="0" err="1">
                <a:latin typeface="Arial Narrow" panose="020B0606020202030204" pitchFamily="34" charset="0"/>
              </a:rPr>
              <a:t>ebab</a:t>
            </a:r>
            <a:r>
              <a:rPr lang="en-ID" sz="1700" dirty="0">
                <a:latin typeface="Arial Narrow" panose="020B0606020202030204" pitchFamily="34" charset="0"/>
              </a:rPr>
              <a:t> </a:t>
            </a:r>
            <a:r>
              <a:rPr lang="en-ID" sz="1700" dirty="0" err="1">
                <a:latin typeface="Arial Narrow" panose="020B0606020202030204" pitchFamily="34" charset="0"/>
              </a:rPr>
              <a:t>itu</a:t>
            </a:r>
            <a:r>
              <a:rPr lang="id-ID" sz="1700" dirty="0">
                <a:latin typeface="Arial Narrow" panose="020B0606020202030204" pitchFamily="34" charset="0"/>
              </a:rPr>
              <a:t>, </a:t>
            </a:r>
            <a:r>
              <a:rPr lang="en-ID" sz="1700" dirty="0">
                <a:latin typeface="Arial Narrow" panose="020B0606020202030204" pitchFamily="34" charset="0"/>
              </a:rPr>
              <a:t> </a:t>
            </a:r>
            <a:r>
              <a:rPr lang="en-ID" sz="1700" dirty="0" err="1">
                <a:latin typeface="Arial Narrow" panose="020B0606020202030204" pitchFamily="34" charset="0"/>
              </a:rPr>
              <a:t>pelayanan</a:t>
            </a:r>
            <a:r>
              <a:rPr lang="en-ID" sz="1700" dirty="0">
                <a:latin typeface="Arial Narrow" panose="020B0606020202030204" pitchFamily="34" charset="0"/>
              </a:rPr>
              <a:t> </a:t>
            </a:r>
            <a:r>
              <a:rPr lang="en-ID" sz="1700" dirty="0" err="1">
                <a:latin typeface="Arial Narrow" panose="020B0606020202030204" pitchFamily="34" charset="0"/>
              </a:rPr>
              <a:t>kesehatan</a:t>
            </a:r>
            <a:r>
              <a:rPr lang="en-ID" sz="1700" dirty="0">
                <a:latin typeface="Arial Narrow" panose="020B0606020202030204" pitchFamily="34" charset="0"/>
              </a:rPr>
              <a:t> </a:t>
            </a:r>
            <a:r>
              <a:rPr lang="en-ID" sz="1700" dirty="0" err="1">
                <a:latin typeface="Arial Narrow" panose="020B0606020202030204" pitchFamily="34" charset="0"/>
              </a:rPr>
              <a:t>masyarakat</a:t>
            </a:r>
            <a:r>
              <a:rPr lang="en-ID" sz="1700" dirty="0">
                <a:latin typeface="Arial Narrow" panose="020B0606020202030204" pitchFamily="34" charset="0"/>
              </a:rPr>
              <a:t> </a:t>
            </a:r>
            <a:r>
              <a:rPr lang="en-ID" sz="1700" dirty="0" err="1">
                <a:latin typeface="Arial Narrow" panose="020B0606020202030204" pitchFamily="34" charset="0"/>
              </a:rPr>
              <a:t>itu</a:t>
            </a:r>
            <a:r>
              <a:rPr lang="en-ID" sz="1700" dirty="0">
                <a:latin typeface="Arial Narrow" panose="020B0606020202030204" pitchFamily="34" charset="0"/>
              </a:rPr>
              <a:t> </a:t>
            </a:r>
            <a:r>
              <a:rPr lang="en-ID" sz="1700" dirty="0" err="1">
                <a:latin typeface="Arial Narrow" panose="020B0606020202030204" pitchFamily="34" charset="0"/>
              </a:rPr>
              <a:t>tidak</a:t>
            </a:r>
            <a:r>
              <a:rPr lang="en-ID" sz="1700" dirty="0">
                <a:latin typeface="Arial Narrow" panose="020B0606020202030204" pitchFamily="34" charset="0"/>
              </a:rPr>
              <a:t> </a:t>
            </a:r>
            <a:r>
              <a:rPr lang="en-ID" sz="1700" dirty="0" err="1">
                <a:latin typeface="Arial Narrow" panose="020B0606020202030204" pitchFamily="34" charset="0"/>
              </a:rPr>
              <a:t>hanya</a:t>
            </a:r>
            <a:r>
              <a:rPr lang="en-ID" sz="1700" dirty="0">
                <a:latin typeface="Arial Narrow" panose="020B0606020202030204" pitchFamily="34" charset="0"/>
              </a:rPr>
              <a:t> </a:t>
            </a:r>
            <a:r>
              <a:rPr lang="en-ID" sz="1700" dirty="0" err="1">
                <a:latin typeface="Arial Narrow" panose="020B0606020202030204" pitchFamily="34" charset="0"/>
              </a:rPr>
              <a:t>tertuju</a:t>
            </a:r>
            <a:r>
              <a:rPr lang="en-ID" sz="1700" dirty="0">
                <a:latin typeface="Arial Narrow" panose="020B0606020202030204" pitchFamily="34" charset="0"/>
              </a:rPr>
              <a:t> pada </a:t>
            </a:r>
            <a:r>
              <a:rPr lang="en-ID" sz="1700" dirty="0" err="1">
                <a:latin typeface="Arial Narrow" panose="020B0606020202030204" pitchFamily="34" charset="0"/>
              </a:rPr>
              <a:t>pengobatan</a:t>
            </a:r>
            <a:r>
              <a:rPr lang="en-ID" sz="1700" dirty="0">
                <a:latin typeface="Arial Narrow" panose="020B0606020202030204" pitchFamily="34" charset="0"/>
              </a:rPr>
              <a:t> </a:t>
            </a:r>
            <a:r>
              <a:rPr lang="en-ID" sz="1700" dirty="0" err="1">
                <a:latin typeface="Arial Narrow" panose="020B0606020202030204" pitchFamily="34" charset="0"/>
              </a:rPr>
              <a:t>individu</a:t>
            </a:r>
            <a:r>
              <a:rPr lang="en-ID" sz="1700" dirty="0">
                <a:latin typeface="Arial Narrow" panose="020B0606020202030204" pitchFamily="34" charset="0"/>
              </a:rPr>
              <a:t> yang </a:t>
            </a:r>
            <a:r>
              <a:rPr lang="en-ID" sz="1700" dirty="0" err="1">
                <a:latin typeface="Arial Narrow" panose="020B0606020202030204" pitchFamily="34" charset="0"/>
              </a:rPr>
              <a:t>sedang</a:t>
            </a:r>
            <a:r>
              <a:rPr lang="en-ID" sz="1700" dirty="0">
                <a:latin typeface="Arial Narrow" panose="020B0606020202030204" pitchFamily="34" charset="0"/>
              </a:rPr>
              <a:t> </a:t>
            </a:r>
            <a:r>
              <a:rPr lang="en-ID" sz="1700" dirty="0" err="1">
                <a:latin typeface="Arial Narrow" panose="020B0606020202030204" pitchFamily="34" charset="0"/>
              </a:rPr>
              <a:t>sakit</a:t>
            </a:r>
            <a:r>
              <a:rPr lang="en-ID" sz="1700" dirty="0">
                <a:latin typeface="Arial Narrow" panose="020B0606020202030204" pitchFamily="34" charset="0"/>
              </a:rPr>
              <a:t> </a:t>
            </a:r>
            <a:r>
              <a:rPr lang="en-ID" sz="1700" dirty="0" err="1">
                <a:latin typeface="Arial Narrow" panose="020B0606020202030204" pitchFamily="34" charset="0"/>
              </a:rPr>
              <a:t>saja</a:t>
            </a:r>
            <a:r>
              <a:rPr lang="en-ID" sz="1700" dirty="0">
                <a:latin typeface="Arial Narrow" panose="020B0606020202030204" pitchFamily="34" charset="0"/>
              </a:rPr>
              <a:t>, </a:t>
            </a:r>
            <a:r>
              <a:rPr lang="en-ID" sz="1700" dirty="0" err="1">
                <a:latin typeface="Arial Narrow" panose="020B0606020202030204" pitchFamily="34" charset="0"/>
              </a:rPr>
              <a:t>tetapi</a:t>
            </a:r>
            <a:r>
              <a:rPr lang="en-ID" sz="1700" dirty="0">
                <a:latin typeface="Arial Narrow" panose="020B0606020202030204" pitchFamily="34" charset="0"/>
              </a:rPr>
              <a:t> yang </a:t>
            </a:r>
            <a:r>
              <a:rPr lang="en-ID" sz="1700" dirty="0" err="1">
                <a:latin typeface="Arial Narrow" panose="020B0606020202030204" pitchFamily="34" charset="0"/>
              </a:rPr>
              <a:t>lebih</a:t>
            </a:r>
            <a:r>
              <a:rPr lang="en-ID" sz="1700" dirty="0">
                <a:latin typeface="Arial Narrow" panose="020B0606020202030204" pitchFamily="34" charset="0"/>
              </a:rPr>
              <a:t> </a:t>
            </a:r>
            <a:r>
              <a:rPr lang="en-ID" sz="1700" dirty="0" err="1">
                <a:latin typeface="Arial Narrow" panose="020B0606020202030204" pitchFamily="34" charset="0"/>
              </a:rPr>
              <a:t>penting</a:t>
            </a:r>
            <a:r>
              <a:rPr lang="en-ID" sz="1700" dirty="0">
                <a:latin typeface="Arial Narrow" panose="020B0606020202030204" pitchFamily="34" charset="0"/>
              </a:rPr>
              <a:t> </a:t>
            </a:r>
            <a:r>
              <a:rPr lang="en-ID" sz="1700" dirty="0" err="1">
                <a:latin typeface="Arial Narrow" panose="020B0606020202030204" pitchFamily="34" charset="0"/>
              </a:rPr>
              <a:t>adalah</a:t>
            </a:r>
            <a:r>
              <a:rPr lang="en-ID" sz="1700" dirty="0">
                <a:latin typeface="Arial Narrow" panose="020B0606020202030204" pitchFamily="34" charset="0"/>
              </a:rPr>
              <a:t> </a:t>
            </a:r>
            <a:r>
              <a:rPr lang="en-ID" sz="1700" dirty="0" err="1">
                <a:latin typeface="Arial Narrow" panose="020B0606020202030204" pitchFamily="34" charset="0"/>
              </a:rPr>
              <a:t>upaya-upaya</a:t>
            </a:r>
            <a:r>
              <a:rPr lang="en-ID" sz="1700" dirty="0">
                <a:latin typeface="Arial Narrow" panose="020B0606020202030204" pitchFamily="34" charset="0"/>
              </a:rPr>
              <a:t> </a:t>
            </a:r>
            <a:r>
              <a:rPr lang="en-ID" sz="1700" dirty="0" err="1">
                <a:latin typeface="Arial Narrow" panose="020B0606020202030204" pitchFamily="34" charset="0"/>
              </a:rPr>
              <a:t>pencegahan</a:t>
            </a:r>
            <a:r>
              <a:rPr lang="en-ID" sz="1700" dirty="0">
                <a:latin typeface="Arial Narrow" panose="020B0606020202030204" pitchFamily="34" charset="0"/>
              </a:rPr>
              <a:t> (</a:t>
            </a:r>
            <a:r>
              <a:rPr lang="en-ID" sz="1700" dirty="0" err="1">
                <a:latin typeface="Arial Narrow" panose="020B0606020202030204" pitchFamily="34" charset="0"/>
              </a:rPr>
              <a:t>preventif</a:t>
            </a:r>
            <a:r>
              <a:rPr lang="en-ID" sz="1700" dirty="0">
                <a:latin typeface="Arial Narrow" panose="020B0606020202030204" pitchFamily="34" charset="0"/>
              </a:rPr>
              <a:t>) dan </a:t>
            </a:r>
            <a:r>
              <a:rPr lang="en-ID" sz="1700" dirty="0" err="1">
                <a:latin typeface="Arial Narrow" panose="020B0606020202030204" pitchFamily="34" charset="0"/>
              </a:rPr>
              <a:t>peningkatan</a:t>
            </a:r>
            <a:r>
              <a:rPr lang="en-ID" sz="1700" dirty="0">
                <a:latin typeface="Arial Narrow" panose="020B0606020202030204" pitchFamily="34" charset="0"/>
              </a:rPr>
              <a:t> </a:t>
            </a:r>
            <a:r>
              <a:rPr lang="en-ID" sz="1700" dirty="0" err="1">
                <a:latin typeface="Arial Narrow" panose="020B0606020202030204" pitchFamily="34" charset="0"/>
              </a:rPr>
              <a:t>kesehatan</a:t>
            </a:r>
            <a:r>
              <a:rPr lang="en-ID" sz="1700" dirty="0">
                <a:latin typeface="Arial Narrow" panose="020B0606020202030204" pitchFamily="34" charset="0"/>
              </a:rPr>
              <a:t> (</a:t>
            </a:r>
            <a:r>
              <a:rPr lang="en-ID" sz="1700" dirty="0" err="1">
                <a:latin typeface="Arial Narrow" panose="020B0606020202030204" pitchFamily="34" charset="0"/>
              </a:rPr>
              <a:t>promotif</a:t>
            </a:r>
            <a:r>
              <a:rPr lang="en-ID" sz="1700" dirty="0">
                <a:latin typeface="Arial Narrow" panose="020B0606020202030204" pitchFamily="34" charset="0"/>
              </a:rPr>
              <a:t>). </a:t>
            </a:r>
            <a:r>
              <a:rPr lang="en-ID" sz="1700" dirty="0" err="1">
                <a:latin typeface="Arial Narrow" panose="020B0606020202030204" pitchFamily="34" charset="0"/>
              </a:rPr>
              <a:t>Sehingga</a:t>
            </a:r>
            <a:r>
              <a:rPr lang="en-ID" sz="1700" dirty="0">
                <a:latin typeface="Arial Narrow" panose="020B0606020202030204" pitchFamily="34" charset="0"/>
              </a:rPr>
              <a:t>, </a:t>
            </a:r>
            <a:r>
              <a:rPr lang="en-ID" sz="1700" dirty="0" err="1">
                <a:latin typeface="Arial Narrow" panose="020B0606020202030204" pitchFamily="34" charset="0"/>
              </a:rPr>
              <a:t>bentuk</a:t>
            </a:r>
            <a:r>
              <a:rPr lang="en-ID" sz="1700" dirty="0">
                <a:latin typeface="Arial Narrow" panose="020B0606020202030204" pitchFamily="34" charset="0"/>
              </a:rPr>
              <a:t> </a:t>
            </a:r>
            <a:r>
              <a:rPr lang="en-ID" sz="1700" dirty="0" err="1">
                <a:latin typeface="Arial Narrow" panose="020B0606020202030204" pitchFamily="34" charset="0"/>
              </a:rPr>
              <a:t>pelayanan</a:t>
            </a:r>
            <a:r>
              <a:rPr lang="en-ID" sz="1700" dirty="0">
                <a:latin typeface="Arial Narrow" panose="020B0606020202030204" pitchFamily="34" charset="0"/>
              </a:rPr>
              <a:t> </a:t>
            </a:r>
            <a:r>
              <a:rPr lang="en-ID" sz="1700" dirty="0" err="1">
                <a:latin typeface="Arial Narrow" panose="020B0606020202030204" pitchFamily="34" charset="0"/>
              </a:rPr>
              <a:t>kesehatan</a:t>
            </a:r>
            <a:r>
              <a:rPr lang="en-ID" sz="1700" dirty="0">
                <a:latin typeface="Arial Narrow" panose="020B0606020202030204" pitchFamily="34" charset="0"/>
              </a:rPr>
              <a:t> </a:t>
            </a:r>
            <a:r>
              <a:rPr lang="en-ID" sz="1700" dirty="0" err="1">
                <a:latin typeface="Arial Narrow" panose="020B0606020202030204" pitchFamily="34" charset="0"/>
              </a:rPr>
              <a:t>bukan</a:t>
            </a:r>
            <a:r>
              <a:rPr lang="en-ID" sz="1700" dirty="0">
                <a:latin typeface="Arial Narrow" panose="020B0606020202030204" pitchFamily="34" charset="0"/>
              </a:rPr>
              <a:t> </a:t>
            </a:r>
            <a:r>
              <a:rPr lang="en-ID" sz="1700" dirty="0" err="1">
                <a:latin typeface="Arial Narrow" panose="020B0606020202030204" pitchFamily="34" charset="0"/>
              </a:rPr>
              <a:t>hanya</a:t>
            </a:r>
            <a:r>
              <a:rPr lang="en-ID" sz="1700" dirty="0">
                <a:latin typeface="Arial Narrow" panose="020B0606020202030204" pitchFamily="34" charset="0"/>
              </a:rPr>
              <a:t> </a:t>
            </a:r>
            <a:r>
              <a:rPr lang="en-ID" sz="1700" dirty="0" err="1">
                <a:latin typeface="Arial Narrow" panose="020B0606020202030204" pitchFamily="34" charset="0"/>
              </a:rPr>
              <a:t>puskesmas</a:t>
            </a:r>
            <a:r>
              <a:rPr lang="en-ID" sz="1700" dirty="0">
                <a:latin typeface="Arial Narrow" panose="020B0606020202030204" pitchFamily="34" charset="0"/>
              </a:rPr>
              <a:t> </a:t>
            </a:r>
            <a:r>
              <a:rPr lang="en-ID" sz="1700" dirty="0" err="1">
                <a:latin typeface="Arial Narrow" panose="020B0606020202030204" pitchFamily="34" charset="0"/>
              </a:rPr>
              <a:t>atau</a:t>
            </a:r>
            <a:r>
              <a:rPr lang="en-ID" sz="1700" dirty="0">
                <a:latin typeface="Arial Narrow" panose="020B0606020202030204" pitchFamily="34" charset="0"/>
              </a:rPr>
              <a:t> </a:t>
            </a:r>
            <a:r>
              <a:rPr lang="en-ID" sz="1700" dirty="0" err="1">
                <a:latin typeface="Arial Narrow" panose="020B0606020202030204" pitchFamily="34" charset="0"/>
              </a:rPr>
              <a:t>balkesmas</a:t>
            </a:r>
            <a:r>
              <a:rPr lang="en-ID" sz="1700" dirty="0">
                <a:latin typeface="Arial Narrow" panose="020B0606020202030204" pitchFamily="34" charset="0"/>
              </a:rPr>
              <a:t> </a:t>
            </a:r>
            <a:r>
              <a:rPr lang="en-ID" sz="1700" dirty="0" err="1">
                <a:latin typeface="Arial Narrow" panose="020B0606020202030204" pitchFamily="34" charset="0"/>
              </a:rPr>
              <a:t>saja</a:t>
            </a:r>
            <a:r>
              <a:rPr lang="en-ID" sz="1700" dirty="0">
                <a:latin typeface="Arial Narrow" panose="020B0606020202030204" pitchFamily="34" charset="0"/>
              </a:rPr>
              <a:t>, </a:t>
            </a:r>
            <a:r>
              <a:rPr lang="en-ID" sz="1700" dirty="0" err="1">
                <a:latin typeface="Arial Narrow" panose="020B0606020202030204" pitchFamily="34" charset="0"/>
              </a:rPr>
              <a:t>tetapi</a:t>
            </a:r>
            <a:r>
              <a:rPr lang="en-ID" sz="1700" dirty="0">
                <a:latin typeface="Arial Narrow" panose="020B0606020202030204" pitchFamily="34" charset="0"/>
              </a:rPr>
              <a:t> juga </a:t>
            </a:r>
            <a:r>
              <a:rPr lang="en-ID" sz="1700" dirty="0" err="1">
                <a:latin typeface="Arial Narrow" panose="020B0606020202030204" pitchFamily="34" charset="0"/>
              </a:rPr>
              <a:t>bentuk</a:t>
            </a:r>
            <a:r>
              <a:rPr lang="id-ID" sz="1700" dirty="0">
                <a:latin typeface="Arial Narrow" panose="020B0606020202030204" pitchFamily="34" charset="0"/>
              </a:rPr>
              <a:t> </a:t>
            </a:r>
            <a:r>
              <a:rPr lang="en-ID" sz="1700" dirty="0" err="1">
                <a:latin typeface="Arial Narrow" panose="020B0606020202030204" pitchFamily="34" charset="0"/>
              </a:rPr>
              <a:t>bentuk</a:t>
            </a:r>
            <a:r>
              <a:rPr lang="en-ID" sz="1700" dirty="0">
                <a:latin typeface="Arial Narrow" panose="020B0606020202030204" pitchFamily="34" charset="0"/>
              </a:rPr>
              <a:t> </a:t>
            </a:r>
            <a:r>
              <a:rPr lang="en-ID" sz="1700" dirty="0" err="1">
                <a:latin typeface="Arial Narrow" panose="020B0606020202030204" pitchFamily="34" charset="0"/>
              </a:rPr>
              <a:t>kegiatan</a:t>
            </a:r>
            <a:r>
              <a:rPr lang="en-ID" sz="1700" dirty="0">
                <a:latin typeface="Arial Narrow" panose="020B0606020202030204" pitchFamily="34" charset="0"/>
              </a:rPr>
              <a:t> lain, </a:t>
            </a:r>
            <a:r>
              <a:rPr lang="en-ID" sz="1700" dirty="0" err="1">
                <a:latin typeface="Arial Narrow" panose="020B0606020202030204" pitchFamily="34" charset="0"/>
              </a:rPr>
              <a:t>baik</a:t>
            </a:r>
            <a:r>
              <a:rPr lang="en-ID" sz="1700" dirty="0">
                <a:latin typeface="Arial Narrow" panose="020B0606020202030204" pitchFamily="34" charset="0"/>
              </a:rPr>
              <a:t> yang </a:t>
            </a:r>
            <a:r>
              <a:rPr lang="en-ID" sz="1700" dirty="0" err="1">
                <a:latin typeface="Arial Narrow" panose="020B0606020202030204" pitchFamily="34" charset="0"/>
              </a:rPr>
              <a:t>langsung</a:t>
            </a:r>
            <a:r>
              <a:rPr lang="en-ID" sz="1700" dirty="0">
                <a:latin typeface="Arial Narrow" panose="020B0606020202030204" pitchFamily="34" charset="0"/>
              </a:rPr>
              <a:t> </a:t>
            </a:r>
            <a:r>
              <a:rPr lang="en-ID" sz="1700" dirty="0" err="1">
                <a:latin typeface="Arial Narrow" panose="020B0606020202030204" pitchFamily="34" charset="0"/>
              </a:rPr>
              <a:t>kepada</a:t>
            </a:r>
            <a:r>
              <a:rPr lang="en-ID" sz="1700" dirty="0">
                <a:latin typeface="Arial Narrow" panose="020B0606020202030204" pitchFamily="34" charset="0"/>
              </a:rPr>
              <a:t> </a:t>
            </a:r>
            <a:r>
              <a:rPr lang="en-ID" sz="1700" dirty="0" err="1">
                <a:latin typeface="Arial Narrow" panose="020B0606020202030204" pitchFamily="34" charset="0"/>
              </a:rPr>
              <a:t>peningkatan</a:t>
            </a:r>
            <a:r>
              <a:rPr lang="en-ID" sz="1700" dirty="0">
                <a:latin typeface="Arial Narrow" panose="020B0606020202030204" pitchFamily="34" charset="0"/>
              </a:rPr>
              <a:t> </a:t>
            </a:r>
            <a:r>
              <a:rPr lang="en-ID" sz="1700" dirty="0" err="1">
                <a:latin typeface="Arial Narrow" panose="020B0606020202030204" pitchFamily="34" charset="0"/>
              </a:rPr>
              <a:t>kesehatan</a:t>
            </a:r>
            <a:r>
              <a:rPr lang="en-ID" sz="1700" dirty="0">
                <a:latin typeface="Arial Narrow" panose="020B0606020202030204" pitchFamily="34" charset="0"/>
              </a:rPr>
              <a:t> dan </a:t>
            </a:r>
            <a:r>
              <a:rPr lang="en-ID" sz="1700" dirty="0" err="1">
                <a:latin typeface="Arial Narrow" panose="020B0606020202030204" pitchFamily="34" charset="0"/>
              </a:rPr>
              <a:t>pencegahan</a:t>
            </a:r>
            <a:r>
              <a:rPr lang="en-ID" sz="1700" dirty="0">
                <a:latin typeface="Arial Narrow" panose="020B0606020202030204" pitchFamily="34" charset="0"/>
              </a:rPr>
              <a:t> </a:t>
            </a:r>
            <a:r>
              <a:rPr lang="en-ID" sz="1700" dirty="0" err="1">
                <a:latin typeface="Arial Narrow" panose="020B0606020202030204" pitchFamily="34" charset="0"/>
              </a:rPr>
              <a:t>penyakit</a:t>
            </a:r>
            <a:r>
              <a:rPr lang="en-ID" sz="1700" dirty="0">
                <a:latin typeface="Arial Narrow" panose="020B0606020202030204" pitchFamily="34" charset="0"/>
              </a:rPr>
              <a:t>, </a:t>
            </a:r>
            <a:r>
              <a:rPr lang="en-ID" sz="1700" dirty="0" err="1">
                <a:latin typeface="Arial Narrow" panose="020B0606020202030204" pitchFamily="34" charset="0"/>
              </a:rPr>
              <a:t>maupun</a:t>
            </a:r>
            <a:r>
              <a:rPr lang="en-ID" sz="1700" dirty="0">
                <a:latin typeface="Arial Narrow" panose="020B0606020202030204" pitchFamily="34" charset="0"/>
              </a:rPr>
              <a:t> yang </a:t>
            </a:r>
            <a:r>
              <a:rPr lang="en-ID" sz="1700" dirty="0" err="1">
                <a:latin typeface="Arial Narrow" panose="020B0606020202030204" pitchFamily="34" charset="0"/>
              </a:rPr>
              <a:t>secara</a:t>
            </a:r>
            <a:r>
              <a:rPr lang="en-ID" sz="1700" dirty="0">
                <a:latin typeface="Arial Narrow" panose="020B0606020202030204" pitchFamily="34" charset="0"/>
              </a:rPr>
              <a:t> </a:t>
            </a:r>
            <a:r>
              <a:rPr lang="en-ID" sz="1700" dirty="0" err="1">
                <a:latin typeface="Arial Narrow" panose="020B0606020202030204" pitchFamily="34" charset="0"/>
              </a:rPr>
              <a:t>tidak</a:t>
            </a:r>
            <a:r>
              <a:rPr lang="en-ID" sz="1700" dirty="0">
                <a:latin typeface="Arial Narrow" panose="020B0606020202030204" pitchFamily="34" charset="0"/>
              </a:rPr>
              <a:t> </a:t>
            </a:r>
            <a:r>
              <a:rPr lang="en-ID" sz="1700" dirty="0" err="1">
                <a:latin typeface="Arial Narrow" panose="020B0606020202030204" pitchFamily="34" charset="0"/>
              </a:rPr>
              <a:t>langsung</a:t>
            </a:r>
            <a:r>
              <a:rPr lang="en-ID" sz="1700" dirty="0">
                <a:latin typeface="Arial Narrow" panose="020B0606020202030204" pitchFamily="34" charset="0"/>
              </a:rPr>
              <a:t> </a:t>
            </a:r>
            <a:r>
              <a:rPr lang="en-ID" sz="1700" dirty="0" err="1">
                <a:latin typeface="Arial Narrow" panose="020B0606020202030204" pitchFamily="34" charset="0"/>
              </a:rPr>
              <a:t>berpengaruh</a:t>
            </a:r>
            <a:r>
              <a:rPr lang="en-ID" sz="1700" dirty="0">
                <a:latin typeface="Arial Narrow" panose="020B0606020202030204" pitchFamily="34" charset="0"/>
              </a:rPr>
              <a:t> </a:t>
            </a:r>
            <a:r>
              <a:rPr lang="en-ID" sz="1700" dirty="0" err="1">
                <a:latin typeface="Arial Narrow" panose="020B0606020202030204" pitchFamily="34" charset="0"/>
              </a:rPr>
              <a:t>kepada</a:t>
            </a:r>
            <a:r>
              <a:rPr lang="en-ID" sz="1700" dirty="0">
                <a:latin typeface="Arial Narrow" panose="020B0606020202030204" pitchFamily="34" charset="0"/>
              </a:rPr>
              <a:t> </a:t>
            </a:r>
            <a:r>
              <a:rPr lang="en-ID" sz="1700" dirty="0" err="1">
                <a:latin typeface="Arial Narrow" panose="020B0606020202030204" pitchFamily="34" charset="0"/>
              </a:rPr>
              <a:t>peningkatan</a:t>
            </a:r>
            <a:r>
              <a:rPr lang="en-ID" sz="1700" dirty="0">
                <a:latin typeface="Arial Narrow" panose="020B0606020202030204" pitchFamily="34" charset="0"/>
              </a:rPr>
              <a:t> </a:t>
            </a:r>
            <a:r>
              <a:rPr lang="en-ID" sz="1700" dirty="0" err="1">
                <a:latin typeface="Arial Narrow" panose="020B0606020202030204" pitchFamily="34" charset="0"/>
              </a:rPr>
              <a:t>kesehatan</a:t>
            </a:r>
            <a:r>
              <a:rPr lang="en-ID" sz="1700" dirty="0">
                <a:latin typeface="Arial Narrow" panose="020B0606020202030204" pitchFamily="34" charset="0"/>
              </a:rPr>
              <a:t>. (Juanita, 2002).</a:t>
            </a:r>
          </a:p>
        </p:txBody>
      </p:sp>
      <p:sp>
        <p:nvSpPr>
          <p:cNvPr id="2" name="Slide Number Placeholder 1">
            <a:extLst>
              <a:ext uri="{FF2B5EF4-FFF2-40B4-BE49-F238E27FC236}">
                <a16:creationId xmlns:a16="http://schemas.microsoft.com/office/drawing/2014/main" id="{A0463886-D6A5-4720-AAF7-53FA4DD22C58}"/>
              </a:ext>
            </a:extLst>
          </p:cNvPr>
          <p:cNvSpPr>
            <a:spLocks noGrp="1"/>
          </p:cNvSpPr>
          <p:nvPr>
            <p:ph type="sldNum" sz="quarter" idx="12"/>
          </p:nvPr>
        </p:nvSpPr>
        <p:spPr>
          <a:xfrm>
            <a:off x="10907513" y="5900492"/>
            <a:ext cx="542697" cy="279400"/>
          </a:xfrm>
        </p:spPr>
        <p:txBody>
          <a:bodyPr/>
          <a:lstStyle/>
          <a:p>
            <a:fld id="{E97799C9-84D9-46D2-A11E-BCF8A720529D}" type="slidenum">
              <a:rPr lang="en-US" smtClean="0"/>
              <a:t>2</a:t>
            </a:fld>
            <a:endParaRPr lang="en-US" dirty="0"/>
          </a:p>
        </p:txBody>
      </p:sp>
    </p:spTree>
    <p:extLst>
      <p:ext uri="{BB962C8B-B14F-4D97-AF65-F5344CB8AC3E}">
        <p14:creationId xmlns:p14="http://schemas.microsoft.com/office/powerpoint/2010/main" val="1559096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74A16A-A3FA-4A76-A2E5-D283BCFC1019}"/>
              </a:ext>
            </a:extLst>
          </p:cNvPr>
          <p:cNvSpPr>
            <a:spLocks noGrp="1"/>
          </p:cNvSpPr>
          <p:nvPr>
            <p:ph type="title"/>
          </p:nvPr>
        </p:nvSpPr>
        <p:spPr>
          <a:xfrm>
            <a:off x="900751" y="668740"/>
            <a:ext cx="9995847" cy="518615"/>
          </a:xfrm>
        </p:spPr>
        <p:txBody>
          <a:bodyPr>
            <a:normAutofit/>
          </a:bodyPr>
          <a:lstStyle/>
          <a:p>
            <a:pPr algn="l"/>
            <a:r>
              <a:rPr lang="id-ID" sz="1600" dirty="0">
                <a:latin typeface="Arial Black" panose="020B0A04020102020204" pitchFamily="34" charset="0"/>
              </a:rPr>
              <a:t>A. PENGERTIAN PEMBIAYAAN KESEHATAN DAN KONSEP RESIKO</a:t>
            </a:r>
            <a:endParaRPr lang="en-ID" sz="1600" dirty="0">
              <a:latin typeface="Arial Black" panose="020B0A04020102020204" pitchFamily="34" charset="0"/>
            </a:endParaRPr>
          </a:p>
        </p:txBody>
      </p:sp>
      <p:sp>
        <p:nvSpPr>
          <p:cNvPr id="5" name="Content Placeholder 4">
            <a:extLst>
              <a:ext uri="{FF2B5EF4-FFF2-40B4-BE49-F238E27FC236}">
                <a16:creationId xmlns:a16="http://schemas.microsoft.com/office/drawing/2014/main" id="{9068110E-F0F0-419C-AB37-8A730DF7CA1C}"/>
              </a:ext>
            </a:extLst>
          </p:cNvPr>
          <p:cNvSpPr>
            <a:spLocks noGrp="1"/>
          </p:cNvSpPr>
          <p:nvPr>
            <p:ph idx="1"/>
          </p:nvPr>
        </p:nvSpPr>
        <p:spPr>
          <a:xfrm>
            <a:off x="900751" y="1308100"/>
            <a:ext cx="10385947" cy="4655972"/>
          </a:xfrm>
        </p:spPr>
        <p:txBody>
          <a:bodyPr>
            <a:normAutofit fontScale="62500" lnSpcReduction="20000"/>
          </a:bodyPr>
          <a:lstStyle/>
          <a:p>
            <a:pPr marL="0" indent="0" algn="just">
              <a:lnSpc>
                <a:spcPct val="150000"/>
              </a:lnSpc>
              <a:spcBef>
                <a:spcPts val="0"/>
              </a:spcBef>
              <a:spcAft>
                <a:spcPts val="0"/>
              </a:spcAft>
              <a:buNone/>
            </a:pPr>
            <a:r>
              <a:rPr lang="en-ID" sz="2600" dirty="0">
                <a:latin typeface="Arial Narrow" panose="020B0606020202030204" pitchFamily="34" charset="0"/>
              </a:rPr>
              <a:t>Proses </a:t>
            </a:r>
            <a:r>
              <a:rPr lang="en-ID" sz="2600" dirty="0" err="1">
                <a:latin typeface="Arial Narrow" panose="020B0606020202030204" pitchFamily="34" charset="0"/>
              </a:rPr>
              <a:t>pelayanan</a:t>
            </a:r>
            <a:r>
              <a:rPr lang="en-ID" sz="2600" dirty="0">
                <a:latin typeface="Arial Narrow" panose="020B0606020202030204" pitchFamily="34" charset="0"/>
              </a:rPr>
              <a:t> </a:t>
            </a:r>
            <a:r>
              <a:rPr lang="en-ID" sz="2600" dirty="0" err="1">
                <a:latin typeface="Arial Narrow" panose="020B0606020202030204" pitchFamily="34" charset="0"/>
              </a:rPr>
              <a:t>kesehatan</a:t>
            </a:r>
            <a:r>
              <a:rPr lang="en-ID" sz="2600" dirty="0">
                <a:latin typeface="Arial Narrow" panose="020B0606020202030204" pitchFamily="34" charset="0"/>
              </a:rPr>
              <a:t> </a:t>
            </a:r>
            <a:r>
              <a:rPr lang="en-ID" sz="2600" dirty="0" err="1">
                <a:latin typeface="Arial Narrow" panose="020B0606020202030204" pitchFamily="34" charset="0"/>
              </a:rPr>
              <a:t>tidak</a:t>
            </a:r>
            <a:r>
              <a:rPr lang="en-ID" sz="2600" dirty="0">
                <a:latin typeface="Arial Narrow" panose="020B0606020202030204" pitchFamily="34" charset="0"/>
              </a:rPr>
              <a:t> </a:t>
            </a:r>
            <a:r>
              <a:rPr lang="en-ID" sz="2600" dirty="0" err="1">
                <a:latin typeface="Arial Narrow" panose="020B0606020202030204" pitchFamily="34" charset="0"/>
              </a:rPr>
              <a:t>bisa</a:t>
            </a:r>
            <a:r>
              <a:rPr lang="en-ID" sz="2600" dirty="0">
                <a:latin typeface="Arial Narrow" panose="020B0606020202030204" pitchFamily="34" charset="0"/>
              </a:rPr>
              <a:t> </a:t>
            </a:r>
            <a:r>
              <a:rPr lang="en-ID" sz="2600" dirty="0" err="1">
                <a:latin typeface="Arial Narrow" panose="020B0606020202030204" pitchFamily="34" charset="0"/>
              </a:rPr>
              <a:t>dipisahkan</a:t>
            </a:r>
            <a:r>
              <a:rPr lang="en-ID" sz="2600" dirty="0">
                <a:latin typeface="Arial Narrow" panose="020B0606020202030204" pitchFamily="34" charset="0"/>
              </a:rPr>
              <a:t> </a:t>
            </a:r>
            <a:r>
              <a:rPr lang="en-ID" sz="2600" dirty="0" err="1">
                <a:latin typeface="Arial Narrow" panose="020B0606020202030204" pitchFamily="34" charset="0"/>
              </a:rPr>
              <a:t>dengan</a:t>
            </a:r>
            <a:r>
              <a:rPr lang="en-ID" sz="2600" dirty="0">
                <a:latin typeface="Arial Narrow" panose="020B0606020202030204" pitchFamily="34" charset="0"/>
              </a:rPr>
              <a:t> </a:t>
            </a:r>
            <a:r>
              <a:rPr lang="en-ID" sz="2600" dirty="0" err="1">
                <a:latin typeface="Arial Narrow" panose="020B0606020202030204" pitchFamily="34" charset="0"/>
              </a:rPr>
              <a:t>pembiayaan</a:t>
            </a:r>
            <a:r>
              <a:rPr lang="en-ID" sz="2600" dirty="0">
                <a:latin typeface="Arial Narrow" panose="020B0606020202030204" pitchFamily="34" charset="0"/>
              </a:rPr>
              <a:t> </a:t>
            </a:r>
            <a:r>
              <a:rPr lang="en-ID" sz="2600" dirty="0" err="1">
                <a:latin typeface="Arial Narrow" panose="020B0606020202030204" pitchFamily="34" charset="0"/>
              </a:rPr>
              <a:t>kesehatan</a:t>
            </a:r>
            <a:r>
              <a:rPr lang="en-ID" sz="2600" dirty="0">
                <a:latin typeface="Arial Narrow" panose="020B0606020202030204" pitchFamily="34" charset="0"/>
              </a:rPr>
              <a:t>. </a:t>
            </a:r>
            <a:r>
              <a:rPr lang="en-ID" sz="2600" dirty="0" err="1">
                <a:latin typeface="Arial Narrow" panose="020B0606020202030204" pitchFamily="34" charset="0"/>
              </a:rPr>
              <a:t>Biaya</a:t>
            </a:r>
            <a:r>
              <a:rPr lang="en-ID" sz="2600" dirty="0">
                <a:latin typeface="Arial Narrow" panose="020B0606020202030204" pitchFamily="34" charset="0"/>
              </a:rPr>
              <a:t> </a:t>
            </a:r>
            <a:r>
              <a:rPr lang="en-ID" sz="2600" dirty="0" err="1">
                <a:latin typeface="Arial Narrow" panose="020B0606020202030204" pitchFamily="34" charset="0"/>
              </a:rPr>
              <a:t>kesehatan</a:t>
            </a:r>
            <a:r>
              <a:rPr lang="en-ID" sz="2600" dirty="0">
                <a:latin typeface="Arial Narrow" panose="020B0606020202030204" pitchFamily="34" charset="0"/>
              </a:rPr>
              <a:t> </a:t>
            </a:r>
            <a:r>
              <a:rPr lang="en-ID" sz="2600" dirty="0" err="1">
                <a:latin typeface="Arial Narrow" panose="020B0606020202030204" pitchFamily="34" charset="0"/>
              </a:rPr>
              <a:t>ialah</a:t>
            </a:r>
            <a:r>
              <a:rPr lang="en-ID" sz="2600" dirty="0">
                <a:latin typeface="Arial Narrow" panose="020B0606020202030204" pitchFamily="34" charset="0"/>
              </a:rPr>
              <a:t> </a:t>
            </a:r>
            <a:r>
              <a:rPr lang="en-ID" sz="2600" dirty="0" err="1">
                <a:latin typeface="Arial Narrow" panose="020B0606020202030204" pitchFamily="34" charset="0"/>
              </a:rPr>
              <a:t>besarnya</a:t>
            </a:r>
            <a:r>
              <a:rPr lang="en-ID" sz="2600" dirty="0">
                <a:latin typeface="Arial Narrow" panose="020B0606020202030204" pitchFamily="34" charset="0"/>
              </a:rPr>
              <a:t> dana yang </a:t>
            </a:r>
            <a:r>
              <a:rPr lang="en-ID" sz="2600" dirty="0" err="1">
                <a:latin typeface="Arial Narrow" panose="020B0606020202030204" pitchFamily="34" charset="0"/>
              </a:rPr>
              <a:t>harus</a:t>
            </a:r>
            <a:r>
              <a:rPr lang="en-ID" sz="2600" dirty="0">
                <a:latin typeface="Arial Narrow" panose="020B0606020202030204" pitchFamily="34" charset="0"/>
              </a:rPr>
              <a:t> </a:t>
            </a:r>
            <a:r>
              <a:rPr lang="en-ID" sz="2600" dirty="0" err="1">
                <a:latin typeface="Arial Narrow" panose="020B0606020202030204" pitchFamily="34" charset="0"/>
              </a:rPr>
              <a:t>disediakan</a:t>
            </a:r>
            <a:r>
              <a:rPr lang="en-ID" sz="2600" dirty="0">
                <a:latin typeface="Arial Narrow" panose="020B0606020202030204" pitchFamily="34" charset="0"/>
              </a:rPr>
              <a:t> </a:t>
            </a:r>
            <a:r>
              <a:rPr lang="en-ID" sz="2600" dirty="0" err="1">
                <a:latin typeface="Arial Narrow" panose="020B0606020202030204" pitchFamily="34" charset="0"/>
              </a:rPr>
              <a:t>untuk</a:t>
            </a:r>
            <a:r>
              <a:rPr lang="en-ID" sz="2600" dirty="0">
                <a:latin typeface="Arial Narrow" panose="020B0606020202030204" pitchFamily="34" charset="0"/>
              </a:rPr>
              <a:t> </a:t>
            </a:r>
            <a:r>
              <a:rPr lang="en-ID" sz="2600" dirty="0" err="1">
                <a:latin typeface="Arial Narrow" panose="020B0606020202030204" pitchFamily="34" charset="0"/>
              </a:rPr>
              <a:t>menyelenggarakan</a:t>
            </a:r>
            <a:r>
              <a:rPr lang="en-ID" sz="2600" dirty="0">
                <a:latin typeface="Arial Narrow" panose="020B0606020202030204" pitchFamily="34" charset="0"/>
              </a:rPr>
              <a:t> dan </a:t>
            </a:r>
            <a:r>
              <a:rPr lang="en-ID" sz="2600" dirty="0" err="1">
                <a:latin typeface="Arial Narrow" panose="020B0606020202030204" pitchFamily="34" charset="0"/>
              </a:rPr>
              <a:t>atau</a:t>
            </a:r>
            <a:r>
              <a:rPr lang="en-ID" sz="2600" dirty="0">
                <a:latin typeface="Arial Narrow" panose="020B0606020202030204" pitchFamily="34" charset="0"/>
              </a:rPr>
              <a:t> </a:t>
            </a:r>
            <a:r>
              <a:rPr lang="en-ID" sz="2600" dirty="0" err="1">
                <a:latin typeface="Arial Narrow" panose="020B0606020202030204" pitchFamily="34" charset="0"/>
              </a:rPr>
              <a:t>memanfaatkan</a:t>
            </a:r>
            <a:r>
              <a:rPr lang="en-ID" sz="2600" dirty="0">
                <a:latin typeface="Arial Narrow" panose="020B0606020202030204" pitchFamily="34" charset="0"/>
              </a:rPr>
              <a:t> </a:t>
            </a:r>
            <a:r>
              <a:rPr lang="en-ID" sz="2600" dirty="0" err="1">
                <a:latin typeface="Arial Narrow" panose="020B0606020202030204" pitchFamily="34" charset="0"/>
              </a:rPr>
              <a:t>berbagai</a:t>
            </a:r>
            <a:r>
              <a:rPr lang="en-ID" sz="2600" dirty="0">
                <a:latin typeface="Arial Narrow" panose="020B0606020202030204" pitchFamily="34" charset="0"/>
              </a:rPr>
              <a:t> </a:t>
            </a:r>
            <a:r>
              <a:rPr lang="en-ID" sz="2600" dirty="0" err="1">
                <a:latin typeface="Arial Narrow" panose="020B0606020202030204" pitchFamily="34" charset="0"/>
              </a:rPr>
              <a:t>upaya</a:t>
            </a:r>
            <a:r>
              <a:rPr lang="en-ID" sz="2600" dirty="0">
                <a:latin typeface="Arial Narrow" panose="020B0606020202030204" pitchFamily="34" charset="0"/>
              </a:rPr>
              <a:t> </a:t>
            </a:r>
            <a:r>
              <a:rPr lang="en-ID" sz="2600" dirty="0" err="1">
                <a:latin typeface="Arial Narrow" panose="020B0606020202030204" pitchFamily="34" charset="0"/>
              </a:rPr>
              <a:t>kesehatan</a:t>
            </a:r>
            <a:r>
              <a:rPr lang="en-ID" sz="2600" dirty="0">
                <a:latin typeface="Arial Narrow" panose="020B0606020202030204" pitchFamily="34" charset="0"/>
              </a:rPr>
              <a:t> yang </a:t>
            </a:r>
            <a:r>
              <a:rPr lang="en-ID" sz="2600" dirty="0" err="1">
                <a:latin typeface="Arial Narrow" panose="020B0606020202030204" pitchFamily="34" charset="0"/>
              </a:rPr>
              <a:t>diperlukan</a:t>
            </a:r>
            <a:r>
              <a:rPr lang="en-ID" sz="2600" dirty="0">
                <a:latin typeface="Arial Narrow" panose="020B0606020202030204" pitchFamily="34" charset="0"/>
              </a:rPr>
              <a:t> oleh </a:t>
            </a:r>
            <a:r>
              <a:rPr lang="en-ID" sz="2600" dirty="0" err="1">
                <a:latin typeface="Arial Narrow" panose="020B0606020202030204" pitchFamily="34" charset="0"/>
              </a:rPr>
              <a:t>perorangan</a:t>
            </a:r>
            <a:r>
              <a:rPr lang="en-ID" sz="2600" dirty="0">
                <a:latin typeface="Arial Narrow" panose="020B0606020202030204" pitchFamily="34" charset="0"/>
              </a:rPr>
              <a:t>, </a:t>
            </a:r>
            <a:r>
              <a:rPr lang="en-ID" sz="2600" dirty="0" err="1">
                <a:latin typeface="Arial Narrow" panose="020B0606020202030204" pitchFamily="34" charset="0"/>
              </a:rPr>
              <a:t>keluarga</a:t>
            </a:r>
            <a:r>
              <a:rPr lang="en-ID" sz="2600" dirty="0">
                <a:latin typeface="Arial Narrow" panose="020B0606020202030204" pitchFamily="34" charset="0"/>
              </a:rPr>
              <a:t>, </a:t>
            </a:r>
            <a:r>
              <a:rPr lang="en-ID" sz="2600" dirty="0" err="1">
                <a:latin typeface="Arial Narrow" panose="020B0606020202030204" pitchFamily="34" charset="0"/>
              </a:rPr>
              <a:t>kelompok</a:t>
            </a:r>
            <a:r>
              <a:rPr lang="en-ID" sz="2600" dirty="0">
                <a:latin typeface="Arial Narrow" panose="020B0606020202030204" pitchFamily="34" charset="0"/>
              </a:rPr>
              <a:t> dan </a:t>
            </a:r>
            <a:r>
              <a:rPr lang="en-ID" sz="2600" dirty="0" err="1">
                <a:latin typeface="Arial Narrow" panose="020B0606020202030204" pitchFamily="34" charset="0"/>
              </a:rPr>
              <a:t>masyarakat</a:t>
            </a:r>
            <a:r>
              <a:rPr lang="en-ID" sz="2600" dirty="0"/>
              <a:t>.</a:t>
            </a:r>
            <a:endParaRPr lang="id-ID" sz="2600" dirty="0"/>
          </a:p>
          <a:p>
            <a:pPr marL="266700" indent="-266700" algn="just">
              <a:lnSpc>
                <a:spcPct val="150000"/>
              </a:lnSpc>
              <a:spcBef>
                <a:spcPts val="0"/>
              </a:spcBef>
              <a:spcAft>
                <a:spcPts val="0"/>
              </a:spcAft>
              <a:buNone/>
            </a:pPr>
            <a:r>
              <a:rPr lang="en-ID" sz="2600" dirty="0" err="1">
                <a:latin typeface="Arial Narrow" panose="020B0606020202030204" pitchFamily="34" charset="0"/>
              </a:rPr>
              <a:t>Berdasarkan</a:t>
            </a:r>
            <a:r>
              <a:rPr lang="en-ID" sz="2600" dirty="0">
                <a:latin typeface="Arial Narrow" panose="020B0606020202030204" pitchFamily="34" charset="0"/>
              </a:rPr>
              <a:t> </a:t>
            </a:r>
            <a:r>
              <a:rPr lang="en-ID" sz="2600" dirty="0" err="1">
                <a:latin typeface="Arial Narrow" panose="020B0606020202030204" pitchFamily="34" charset="0"/>
              </a:rPr>
              <a:t>pengertian</a:t>
            </a:r>
            <a:r>
              <a:rPr lang="en-ID" sz="2600" dirty="0">
                <a:latin typeface="Arial Narrow" panose="020B0606020202030204" pitchFamily="34" charset="0"/>
              </a:rPr>
              <a:t> </a:t>
            </a:r>
            <a:r>
              <a:rPr lang="en-ID" sz="2600" dirty="0" err="1">
                <a:latin typeface="Arial Narrow" panose="020B0606020202030204" pitchFamily="34" charset="0"/>
              </a:rPr>
              <a:t>ini</a:t>
            </a:r>
            <a:r>
              <a:rPr lang="en-ID" sz="2600" dirty="0">
                <a:latin typeface="Arial Narrow" panose="020B0606020202030204" pitchFamily="34" charset="0"/>
              </a:rPr>
              <a:t>, </a:t>
            </a:r>
            <a:r>
              <a:rPr lang="en-ID" sz="2600" dirty="0" err="1">
                <a:latin typeface="Arial Narrow" panose="020B0606020202030204" pitchFamily="34" charset="0"/>
              </a:rPr>
              <a:t>maka</a:t>
            </a:r>
            <a:r>
              <a:rPr lang="en-ID" sz="2600" dirty="0">
                <a:latin typeface="Arial Narrow" panose="020B0606020202030204" pitchFamily="34" charset="0"/>
              </a:rPr>
              <a:t> </a:t>
            </a:r>
            <a:r>
              <a:rPr lang="en-ID" sz="2600" dirty="0" err="1">
                <a:latin typeface="Arial Narrow" panose="020B0606020202030204" pitchFamily="34" charset="0"/>
              </a:rPr>
              <a:t>biaya</a:t>
            </a:r>
            <a:r>
              <a:rPr lang="en-ID" sz="2600" dirty="0">
                <a:latin typeface="Arial Narrow" panose="020B0606020202030204" pitchFamily="34" charset="0"/>
              </a:rPr>
              <a:t> </a:t>
            </a:r>
            <a:r>
              <a:rPr lang="en-ID" sz="2600" dirty="0" err="1">
                <a:latin typeface="Arial Narrow" panose="020B0606020202030204" pitchFamily="34" charset="0"/>
              </a:rPr>
              <a:t>kesehatan</a:t>
            </a:r>
            <a:r>
              <a:rPr lang="en-ID" sz="2600" dirty="0">
                <a:latin typeface="Arial Narrow" panose="020B0606020202030204" pitchFamily="34" charset="0"/>
              </a:rPr>
              <a:t> </a:t>
            </a:r>
            <a:r>
              <a:rPr lang="en-ID" sz="2600" dirty="0" err="1">
                <a:latin typeface="Arial Narrow" panose="020B0606020202030204" pitchFamily="34" charset="0"/>
              </a:rPr>
              <a:t>dapat</a:t>
            </a:r>
            <a:r>
              <a:rPr lang="en-ID" sz="2600" dirty="0">
                <a:latin typeface="Arial Narrow" panose="020B0606020202030204" pitchFamily="34" charset="0"/>
              </a:rPr>
              <a:t> </a:t>
            </a:r>
            <a:r>
              <a:rPr lang="en-ID" sz="2600" dirty="0" err="1">
                <a:latin typeface="Arial Narrow" panose="020B0606020202030204" pitchFamily="34" charset="0"/>
              </a:rPr>
              <a:t>ditinjau</a:t>
            </a:r>
            <a:r>
              <a:rPr lang="en-ID" sz="2600" dirty="0">
                <a:latin typeface="Arial Narrow" panose="020B0606020202030204" pitchFamily="34" charset="0"/>
              </a:rPr>
              <a:t> </a:t>
            </a:r>
            <a:r>
              <a:rPr lang="en-ID" sz="2600" dirty="0" err="1">
                <a:latin typeface="Arial Narrow" panose="020B0606020202030204" pitchFamily="34" charset="0"/>
              </a:rPr>
              <a:t>dari</a:t>
            </a:r>
            <a:r>
              <a:rPr lang="en-ID" sz="2600" dirty="0">
                <a:latin typeface="Arial Narrow" panose="020B0606020202030204" pitchFamily="34" charset="0"/>
              </a:rPr>
              <a:t> </a:t>
            </a:r>
            <a:r>
              <a:rPr lang="en-ID" sz="2600" dirty="0" err="1">
                <a:latin typeface="Arial Narrow" panose="020B0606020202030204" pitchFamily="34" charset="0"/>
              </a:rPr>
              <a:t>dua</a:t>
            </a:r>
            <a:r>
              <a:rPr lang="en-ID" sz="2600" dirty="0">
                <a:latin typeface="Arial Narrow" panose="020B0606020202030204" pitchFamily="34" charset="0"/>
              </a:rPr>
              <a:t> </a:t>
            </a:r>
            <a:r>
              <a:rPr lang="en-ID" sz="2600" dirty="0" err="1">
                <a:latin typeface="Arial Narrow" panose="020B0606020202030204" pitchFamily="34" charset="0"/>
              </a:rPr>
              <a:t>sudut</a:t>
            </a:r>
            <a:r>
              <a:rPr lang="en-ID" sz="2600" dirty="0">
                <a:latin typeface="Arial Narrow" panose="020B0606020202030204" pitchFamily="34" charset="0"/>
              </a:rPr>
              <a:t> </a:t>
            </a:r>
            <a:r>
              <a:rPr lang="en-ID" sz="2600" dirty="0" err="1">
                <a:latin typeface="Arial Narrow" panose="020B0606020202030204" pitchFamily="34" charset="0"/>
              </a:rPr>
              <a:t>yaitu</a:t>
            </a:r>
            <a:r>
              <a:rPr lang="en-ID" sz="2600" dirty="0">
                <a:latin typeface="Arial Narrow" panose="020B0606020202030204" pitchFamily="34" charset="0"/>
              </a:rPr>
              <a:t> </a:t>
            </a:r>
            <a:r>
              <a:rPr lang="en-ID" sz="2600" dirty="0" err="1">
                <a:latin typeface="Arial Narrow" panose="020B0606020202030204" pitchFamily="34" charset="0"/>
              </a:rPr>
              <a:t>berdasarkan</a:t>
            </a:r>
            <a:r>
              <a:rPr lang="en-ID" sz="2600" dirty="0">
                <a:latin typeface="Arial Narrow" panose="020B0606020202030204" pitchFamily="34" charset="0"/>
              </a:rPr>
              <a:t>: </a:t>
            </a:r>
            <a:endParaRPr lang="id-ID" sz="2600" dirty="0">
              <a:latin typeface="Arial Narrow" panose="020B0606020202030204" pitchFamily="34" charset="0"/>
            </a:endParaRPr>
          </a:p>
          <a:p>
            <a:pPr marL="266700" indent="-266700" algn="just">
              <a:lnSpc>
                <a:spcPct val="150000"/>
              </a:lnSpc>
              <a:spcBef>
                <a:spcPts val="0"/>
              </a:spcBef>
              <a:spcAft>
                <a:spcPts val="0"/>
              </a:spcAft>
              <a:buAutoNum type="arabicPeriod"/>
            </a:pPr>
            <a:r>
              <a:rPr lang="en-ID" sz="2600" dirty="0" err="1">
                <a:solidFill>
                  <a:schemeClr val="tx1"/>
                </a:solidFill>
                <a:latin typeface="Arial Narrow" panose="020B0606020202030204" pitchFamily="34" charset="0"/>
              </a:rPr>
              <a:t>Penyedia</a:t>
            </a:r>
            <a:r>
              <a:rPr lang="en-ID" sz="2600" dirty="0">
                <a:solidFill>
                  <a:schemeClr val="tx1"/>
                </a:solidFill>
                <a:latin typeface="Arial Narrow" panose="020B0606020202030204" pitchFamily="34" charset="0"/>
              </a:rPr>
              <a:t> </a:t>
            </a:r>
            <a:r>
              <a:rPr lang="en-ID" sz="2600" dirty="0" err="1">
                <a:solidFill>
                  <a:schemeClr val="tx1"/>
                </a:solidFill>
                <a:latin typeface="Arial Narrow" panose="020B0606020202030204" pitchFamily="34" charset="0"/>
              </a:rPr>
              <a:t>Pelayanan</a:t>
            </a:r>
            <a:r>
              <a:rPr lang="en-ID" sz="2600" dirty="0">
                <a:solidFill>
                  <a:schemeClr val="tx1"/>
                </a:solidFill>
                <a:latin typeface="Arial Narrow" panose="020B0606020202030204" pitchFamily="34" charset="0"/>
              </a:rPr>
              <a:t> </a:t>
            </a:r>
            <a:r>
              <a:rPr lang="en-ID" sz="2600" dirty="0" err="1">
                <a:solidFill>
                  <a:schemeClr val="tx1"/>
                </a:solidFill>
                <a:latin typeface="Arial Narrow" panose="020B0606020202030204" pitchFamily="34" charset="0"/>
              </a:rPr>
              <a:t>Kesehatan</a:t>
            </a:r>
            <a:r>
              <a:rPr lang="en-ID" sz="2600" dirty="0">
                <a:solidFill>
                  <a:schemeClr val="tx1"/>
                </a:solidFill>
                <a:latin typeface="Arial Narrow" panose="020B0606020202030204" pitchFamily="34" charset="0"/>
              </a:rPr>
              <a:t> (Health Provider), </a:t>
            </a:r>
            <a:r>
              <a:rPr lang="en-ID" sz="2600" dirty="0" err="1">
                <a:solidFill>
                  <a:schemeClr val="tx1"/>
                </a:solidFill>
                <a:latin typeface="Arial Narrow" panose="020B0606020202030204" pitchFamily="34" charset="0"/>
              </a:rPr>
              <a:t>adalah</a:t>
            </a:r>
            <a:r>
              <a:rPr lang="en-ID" sz="2600" dirty="0">
                <a:solidFill>
                  <a:schemeClr val="tx1"/>
                </a:solidFill>
                <a:latin typeface="Arial Narrow" panose="020B0606020202030204" pitchFamily="34" charset="0"/>
              </a:rPr>
              <a:t> </a:t>
            </a:r>
            <a:r>
              <a:rPr lang="en-ID" sz="2600" dirty="0" err="1">
                <a:solidFill>
                  <a:schemeClr val="tx1"/>
                </a:solidFill>
                <a:latin typeface="Arial Narrow" panose="020B0606020202030204" pitchFamily="34" charset="0"/>
              </a:rPr>
              <a:t>besarnya</a:t>
            </a:r>
            <a:r>
              <a:rPr lang="en-ID" sz="2600" dirty="0">
                <a:solidFill>
                  <a:schemeClr val="tx1"/>
                </a:solidFill>
                <a:latin typeface="Arial Narrow" panose="020B0606020202030204" pitchFamily="34" charset="0"/>
              </a:rPr>
              <a:t> dana yang </a:t>
            </a:r>
            <a:r>
              <a:rPr lang="en-ID" sz="2600" dirty="0" err="1">
                <a:solidFill>
                  <a:schemeClr val="tx1"/>
                </a:solidFill>
                <a:latin typeface="Arial Narrow" panose="020B0606020202030204" pitchFamily="34" charset="0"/>
              </a:rPr>
              <a:t>harus</a:t>
            </a:r>
            <a:r>
              <a:rPr lang="en-ID" sz="2600" dirty="0">
                <a:solidFill>
                  <a:schemeClr val="tx1"/>
                </a:solidFill>
                <a:latin typeface="Arial Narrow" panose="020B0606020202030204" pitchFamily="34" charset="0"/>
              </a:rPr>
              <a:t> </a:t>
            </a:r>
            <a:r>
              <a:rPr lang="en-ID" sz="2600" dirty="0" err="1">
                <a:solidFill>
                  <a:schemeClr val="tx1"/>
                </a:solidFill>
                <a:latin typeface="Arial Narrow" panose="020B0606020202030204" pitchFamily="34" charset="0"/>
              </a:rPr>
              <a:t>disediakan</a:t>
            </a:r>
            <a:r>
              <a:rPr lang="en-ID" sz="2600" dirty="0">
                <a:solidFill>
                  <a:schemeClr val="tx1"/>
                </a:solidFill>
                <a:latin typeface="Arial Narrow" panose="020B0606020202030204" pitchFamily="34" charset="0"/>
              </a:rPr>
              <a:t> </a:t>
            </a:r>
            <a:r>
              <a:rPr lang="en-ID" sz="2600" dirty="0" err="1">
                <a:solidFill>
                  <a:schemeClr val="tx1"/>
                </a:solidFill>
                <a:latin typeface="Arial Narrow" panose="020B0606020202030204" pitchFamily="34" charset="0"/>
              </a:rPr>
              <a:t>untuk</a:t>
            </a:r>
            <a:r>
              <a:rPr lang="en-ID" sz="2600" dirty="0">
                <a:solidFill>
                  <a:schemeClr val="tx1"/>
                </a:solidFill>
                <a:latin typeface="Arial Narrow" panose="020B0606020202030204" pitchFamily="34" charset="0"/>
              </a:rPr>
              <a:t> </a:t>
            </a:r>
            <a:r>
              <a:rPr lang="en-ID" sz="2600" dirty="0" err="1">
                <a:solidFill>
                  <a:schemeClr val="tx1"/>
                </a:solidFill>
                <a:latin typeface="Arial Narrow" panose="020B0606020202030204" pitchFamily="34" charset="0"/>
              </a:rPr>
              <a:t>dapat</a:t>
            </a:r>
            <a:r>
              <a:rPr lang="en-ID" sz="2600" dirty="0">
                <a:solidFill>
                  <a:schemeClr val="tx1"/>
                </a:solidFill>
                <a:latin typeface="Arial Narrow" panose="020B0606020202030204" pitchFamily="34" charset="0"/>
              </a:rPr>
              <a:t> </a:t>
            </a:r>
            <a:r>
              <a:rPr lang="en-ID" sz="2600" dirty="0" err="1">
                <a:solidFill>
                  <a:schemeClr val="tx1"/>
                </a:solidFill>
                <a:latin typeface="Arial Narrow" panose="020B0606020202030204" pitchFamily="34" charset="0"/>
              </a:rPr>
              <a:t>menyelenggarakan</a:t>
            </a:r>
            <a:r>
              <a:rPr lang="en-ID" sz="2600" dirty="0">
                <a:solidFill>
                  <a:schemeClr val="tx1"/>
                </a:solidFill>
                <a:latin typeface="Arial Narrow" panose="020B0606020202030204" pitchFamily="34" charset="0"/>
              </a:rPr>
              <a:t> </a:t>
            </a:r>
            <a:r>
              <a:rPr lang="en-ID" sz="2600" dirty="0" err="1">
                <a:solidFill>
                  <a:schemeClr val="tx1"/>
                </a:solidFill>
                <a:latin typeface="Arial Narrow" panose="020B0606020202030204" pitchFamily="34" charset="0"/>
              </a:rPr>
              <a:t>upaya</a:t>
            </a:r>
            <a:r>
              <a:rPr lang="en-ID" sz="2600" dirty="0">
                <a:solidFill>
                  <a:schemeClr val="tx1"/>
                </a:solidFill>
                <a:latin typeface="Arial Narrow" panose="020B0606020202030204" pitchFamily="34" charset="0"/>
              </a:rPr>
              <a:t> </a:t>
            </a:r>
            <a:r>
              <a:rPr lang="en-ID" sz="2600" dirty="0" err="1">
                <a:solidFill>
                  <a:schemeClr val="tx1"/>
                </a:solidFill>
                <a:latin typeface="Arial Narrow" panose="020B0606020202030204" pitchFamily="34" charset="0"/>
              </a:rPr>
              <a:t>kesehatan</a:t>
            </a:r>
            <a:r>
              <a:rPr lang="en-ID" sz="2600" dirty="0">
                <a:solidFill>
                  <a:schemeClr val="tx1"/>
                </a:solidFill>
                <a:latin typeface="Arial Narrow" panose="020B0606020202030204" pitchFamily="34" charset="0"/>
              </a:rPr>
              <a:t>, </a:t>
            </a:r>
            <a:r>
              <a:rPr lang="en-ID" sz="2600" dirty="0" err="1">
                <a:solidFill>
                  <a:schemeClr val="tx1"/>
                </a:solidFill>
                <a:latin typeface="Arial Narrow" panose="020B0606020202030204" pitchFamily="34" charset="0"/>
              </a:rPr>
              <a:t>maka</a:t>
            </a:r>
            <a:r>
              <a:rPr lang="en-ID" sz="2600" dirty="0">
                <a:solidFill>
                  <a:schemeClr val="tx1"/>
                </a:solidFill>
                <a:latin typeface="Arial Narrow" panose="020B0606020202030204" pitchFamily="34" charset="0"/>
              </a:rPr>
              <a:t> </a:t>
            </a:r>
            <a:r>
              <a:rPr lang="en-ID" sz="2600" dirty="0" err="1">
                <a:solidFill>
                  <a:schemeClr val="tx1"/>
                </a:solidFill>
                <a:latin typeface="Arial Narrow" panose="020B0606020202030204" pitchFamily="34" charset="0"/>
              </a:rPr>
              <a:t>dilihat</a:t>
            </a:r>
            <a:r>
              <a:rPr lang="en-ID" sz="2600" dirty="0">
                <a:solidFill>
                  <a:schemeClr val="tx1"/>
                </a:solidFill>
                <a:latin typeface="Arial Narrow" panose="020B0606020202030204" pitchFamily="34" charset="0"/>
              </a:rPr>
              <a:t> </a:t>
            </a:r>
            <a:r>
              <a:rPr lang="en-ID" sz="2600" dirty="0" err="1">
                <a:solidFill>
                  <a:schemeClr val="tx1"/>
                </a:solidFill>
                <a:latin typeface="Arial Narrow" panose="020B0606020202030204" pitchFamily="34" charset="0"/>
              </a:rPr>
              <a:t>pengertian</a:t>
            </a:r>
            <a:r>
              <a:rPr lang="en-ID" sz="2600" dirty="0">
                <a:solidFill>
                  <a:schemeClr val="tx1"/>
                </a:solidFill>
                <a:latin typeface="Arial Narrow" panose="020B0606020202030204" pitchFamily="34" charset="0"/>
              </a:rPr>
              <a:t> </a:t>
            </a:r>
            <a:r>
              <a:rPr lang="en-ID" sz="2600" dirty="0" err="1">
                <a:solidFill>
                  <a:schemeClr val="tx1"/>
                </a:solidFill>
                <a:latin typeface="Arial Narrow" panose="020B0606020202030204" pitchFamily="34" charset="0"/>
              </a:rPr>
              <a:t>ini</a:t>
            </a:r>
            <a:r>
              <a:rPr lang="en-ID" sz="2600" dirty="0">
                <a:solidFill>
                  <a:schemeClr val="tx1"/>
                </a:solidFill>
                <a:latin typeface="Arial Narrow" panose="020B0606020202030204" pitchFamily="34" charset="0"/>
              </a:rPr>
              <a:t> </a:t>
            </a:r>
            <a:r>
              <a:rPr lang="en-ID" sz="2600" dirty="0" err="1">
                <a:solidFill>
                  <a:schemeClr val="tx1"/>
                </a:solidFill>
                <a:latin typeface="Arial Narrow" panose="020B0606020202030204" pitchFamily="34" charset="0"/>
              </a:rPr>
              <a:t>bahwa</a:t>
            </a:r>
            <a:r>
              <a:rPr lang="en-ID" sz="2600" dirty="0">
                <a:solidFill>
                  <a:schemeClr val="tx1"/>
                </a:solidFill>
                <a:latin typeface="Arial Narrow" panose="020B0606020202030204" pitchFamily="34" charset="0"/>
              </a:rPr>
              <a:t> </a:t>
            </a:r>
            <a:r>
              <a:rPr lang="en-ID" sz="2600" dirty="0" err="1">
                <a:solidFill>
                  <a:schemeClr val="tx1"/>
                </a:solidFill>
                <a:latin typeface="Arial Narrow" panose="020B0606020202030204" pitchFamily="34" charset="0"/>
              </a:rPr>
              <a:t>biaya</a:t>
            </a:r>
            <a:r>
              <a:rPr lang="en-ID" sz="2600" dirty="0">
                <a:solidFill>
                  <a:schemeClr val="tx1"/>
                </a:solidFill>
                <a:latin typeface="Arial Narrow" panose="020B0606020202030204" pitchFamily="34" charset="0"/>
              </a:rPr>
              <a:t> </a:t>
            </a:r>
            <a:r>
              <a:rPr lang="en-ID" sz="2600" dirty="0" err="1">
                <a:solidFill>
                  <a:schemeClr val="tx1"/>
                </a:solidFill>
                <a:latin typeface="Arial Narrow" panose="020B0606020202030204" pitchFamily="34" charset="0"/>
              </a:rPr>
              <a:t>kesehatan</a:t>
            </a:r>
            <a:r>
              <a:rPr lang="en-ID" sz="2600" dirty="0">
                <a:solidFill>
                  <a:schemeClr val="tx1"/>
                </a:solidFill>
                <a:latin typeface="Arial Narrow" panose="020B0606020202030204" pitchFamily="34" charset="0"/>
              </a:rPr>
              <a:t> </a:t>
            </a:r>
            <a:r>
              <a:rPr lang="en-ID" sz="2600" dirty="0" err="1">
                <a:solidFill>
                  <a:schemeClr val="tx1"/>
                </a:solidFill>
                <a:latin typeface="Arial Narrow" panose="020B0606020202030204" pitchFamily="34" charset="0"/>
              </a:rPr>
              <a:t>dari</a:t>
            </a:r>
            <a:r>
              <a:rPr lang="en-ID" sz="2600" dirty="0">
                <a:solidFill>
                  <a:schemeClr val="tx1"/>
                </a:solidFill>
                <a:latin typeface="Arial Narrow" panose="020B0606020202030204" pitchFamily="34" charset="0"/>
              </a:rPr>
              <a:t> </a:t>
            </a:r>
            <a:r>
              <a:rPr lang="en-ID" sz="2600" dirty="0" err="1">
                <a:solidFill>
                  <a:schemeClr val="tx1"/>
                </a:solidFill>
                <a:latin typeface="Arial Narrow" panose="020B0606020202030204" pitchFamily="34" charset="0"/>
              </a:rPr>
              <a:t>sudut</a:t>
            </a:r>
            <a:r>
              <a:rPr lang="en-ID" sz="2600" dirty="0">
                <a:solidFill>
                  <a:schemeClr val="tx1"/>
                </a:solidFill>
                <a:latin typeface="Arial Narrow" panose="020B0606020202030204" pitchFamily="34" charset="0"/>
              </a:rPr>
              <a:t> </a:t>
            </a:r>
            <a:r>
              <a:rPr lang="en-ID" sz="2600" dirty="0" err="1">
                <a:solidFill>
                  <a:schemeClr val="tx1"/>
                </a:solidFill>
                <a:latin typeface="Arial Narrow" panose="020B0606020202030204" pitchFamily="34" charset="0"/>
              </a:rPr>
              <a:t>penyedia</a:t>
            </a:r>
            <a:r>
              <a:rPr lang="en-ID" sz="2600" dirty="0">
                <a:solidFill>
                  <a:schemeClr val="tx1"/>
                </a:solidFill>
                <a:latin typeface="Arial Narrow" panose="020B0606020202030204" pitchFamily="34" charset="0"/>
              </a:rPr>
              <a:t> </a:t>
            </a:r>
            <a:r>
              <a:rPr lang="en-ID" sz="2600" dirty="0" err="1">
                <a:solidFill>
                  <a:schemeClr val="tx1"/>
                </a:solidFill>
                <a:latin typeface="Arial Narrow" panose="020B0606020202030204" pitchFamily="34" charset="0"/>
              </a:rPr>
              <a:t>pelayanan</a:t>
            </a:r>
            <a:r>
              <a:rPr lang="en-ID" sz="2600" dirty="0">
                <a:solidFill>
                  <a:schemeClr val="tx1"/>
                </a:solidFill>
                <a:latin typeface="Arial Narrow" panose="020B0606020202030204" pitchFamily="34" charset="0"/>
              </a:rPr>
              <a:t> </a:t>
            </a:r>
            <a:r>
              <a:rPr lang="en-ID" sz="2600" dirty="0" err="1">
                <a:solidFill>
                  <a:schemeClr val="tx1"/>
                </a:solidFill>
                <a:latin typeface="Arial Narrow" panose="020B0606020202030204" pitchFamily="34" charset="0"/>
              </a:rPr>
              <a:t>adalah</a:t>
            </a:r>
            <a:r>
              <a:rPr lang="en-ID" sz="2600" dirty="0">
                <a:solidFill>
                  <a:schemeClr val="tx1"/>
                </a:solidFill>
                <a:latin typeface="Arial Narrow" panose="020B0606020202030204" pitchFamily="34" charset="0"/>
              </a:rPr>
              <a:t> </a:t>
            </a:r>
            <a:r>
              <a:rPr lang="en-ID" sz="2600" dirty="0" err="1">
                <a:solidFill>
                  <a:schemeClr val="tx1"/>
                </a:solidFill>
                <a:latin typeface="Arial Narrow" panose="020B0606020202030204" pitchFamily="34" charset="0"/>
              </a:rPr>
              <a:t>persoalan</a:t>
            </a:r>
            <a:r>
              <a:rPr lang="en-ID" sz="2600" dirty="0">
                <a:solidFill>
                  <a:schemeClr val="tx1"/>
                </a:solidFill>
                <a:latin typeface="Arial Narrow" panose="020B0606020202030204" pitchFamily="34" charset="0"/>
              </a:rPr>
              <a:t> </a:t>
            </a:r>
            <a:r>
              <a:rPr lang="en-ID" sz="2600" dirty="0" err="1">
                <a:solidFill>
                  <a:schemeClr val="tx1"/>
                </a:solidFill>
                <a:latin typeface="Arial Narrow" panose="020B0606020202030204" pitchFamily="34" charset="0"/>
              </a:rPr>
              <a:t>utama</a:t>
            </a:r>
            <a:r>
              <a:rPr lang="en-ID" sz="2600" dirty="0">
                <a:solidFill>
                  <a:schemeClr val="tx1"/>
                </a:solidFill>
                <a:latin typeface="Arial Narrow" panose="020B0606020202030204" pitchFamily="34" charset="0"/>
              </a:rPr>
              <a:t> </a:t>
            </a:r>
            <a:r>
              <a:rPr lang="en-ID" sz="2600" dirty="0" err="1">
                <a:solidFill>
                  <a:schemeClr val="tx1"/>
                </a:solidFill>
                <a:latin typeface="Arial Narrow" panose="020B0606020202030204" pitchFamily="34" charset="0"/>
              </a:rPr>
              <a:t>pemerintah</a:t>
            </a:r>
            <a:r>
              <a:rPr lang="en-ID" sz="2600" dirty="0">
                <a:solidFill>
                  <a:schemeClr val="tx1"/>
                </a:solidFill>
                <a:latin typeface="Arial Narrow" panose="020B0606020202030204" pitchFamily="34" charset="0"/>
              </a:rPr>
              <a:t> dan </a:t>
            </a:r>
            <a:r>
              <a:rPr lang="en-ID" sz="2600" dirty="0" err="1">
                <a:solidFill>
                  <a:schemeClr val="tx1"/>
                </a:solidFill>
                <a:latin typeface="Arial Narrow" panose="020B0606020202030204" pitchFamily="34" charset="0"/>
              </a:rPr>
              <a:t>ataupun</a:t>
            </a:r>
            <a:r>
              <a:rPr lang="en-ID" sz="2600" dirty="0">
                <a:solidFill>
                  <a:schemeClr val="tx1"/>
                </a:solidFill>
                <a:latin typeface="Arial Narrow" panose="020B0606020202030204" pitchFamily="34" charset="0"/>
              </a:rPr>
              <a:t> </a:t>
            </a:r>
            <a:r>
              <a:rPr lang="en-ID" sz="2600" dirty="0" err="1">
                <a:solidFill>
                  <a:schemeClr val="tx1"/>
                </a:solidFill>
                <a:latin typeface="Arial Narrow" panose="020B0606020202030204" pitchFamily="34" charset="0"/>
              </a:rPr>
              <a:t>pihak</a:t>
            </a:r>
            <a:r>
              <a:rPr lang="en-ID" sz="2600" dirty="0">
                <a:solidFill>
                  <a:schemeClr val="tx1"/>
                </a:solidFill>
                <a:latin typeface="Arial Narrow" panose="020B0606020202030204" pitchFamily="34" charset="0"/>
              </a:rPr>
              <a:t> </a:t>
            </a:r>
            <a:r>
              <a:rPr lang="en-ID" sz="2600" dirty="0" err="1">
                <a:solidFill>
                  <a:schemeClr val="tx1"/>
                </a:solidFill>
                <a:latin typeface="Arial Narrow" panose="020B0606020202030204" pitchFamily="34" charset="0"/>
              </a:rPr>
              <a:t>swasta</a:t>
            </a:r>
            <a:r>
              <a:rPr lang="en-ID" sz="2600" dirty="0">
                <a:solidFill>
                  <a:schemeClr val="tx1"/>
                </a:solidFill>
                <a:latin typeface="Arial Narrow" panose="020B0606020202030204" pitchFamily="34" charset="0"/>
              </a:rPr>
              <a:t>, </a:t>
            </a:r>
            <a:r>
              <a:rPr lang="en-ID" sz="2600" dirty="0" err="1">
                <a:solidFill>
                  <a:schemeClr val="tx1"/>
                </a:solidFill>
                <a:latin typeface="Arial Narrow" panose="020B0606020202030204" pitchFamily="34" charset="0"/>
              </a:rPr>
              <a:t>yakni</a:t>
            </a:r>
            <a:r>
              <a:rPr lang="en-ID" sz="2600" dirty="0">
                <a:solidFill>
                  <a:schemeClr val="tx1"/>
                </a:solidFill>
                <a:latin typeface="Arial Narrow" panose="020B0606020202030204" pitchFamily="34" charset="0"/>
              </a:rPr>
              <a:t> </a:t>
            </a:r>
            <a:r>
              <a:rPr lang="en-ID" sz="2600" dirty="0" err="1">
                <a:solidFill>
                  <a:schemeClr val="tx1"/>
                </a:solidFill>
                <a:latin typeface="Arial Narrow" panose="020B0606020202030204" pitchFamily="34" charset="0"/>
              </a:rPr>
              <a:t>pihak-pihak</a:t>
            </a:r>
            <a:r>
              <a:rPr lang="en-ID" sz="2600" dirty="0">
                <a:solidFill>
                  <a:schemeClr val="tx1"/>
                </a:solidFill>
                <a:latin typeface="Arial Narrow" panose="020B0606020202030204" pitchFamily="34" charset="0"/>
              </a:rPr>
              <a:t> yang </a:t>
            </a:r>
            <a:r>
              <a:rPr lang="en-ID" sz="2600" dirty="0" err="1">
                <a:solidFill>
                  <a:schemeClr val="tx1"/>
                </a:solidFill>
                <a:latin typeface="Arial Narrow" panose="020B0606020202030204" pitchFamily="34" charset="0"/>
              </a:rPr>
              <a:t>akan</a:t>
            </a:r>
            <a:r>
              <a:rPr lang="en-ID" sz="2600" dirty="0">
                <a:solidFill>
                  <a:schemeClr val="tx1"/>
                </a:solidFill>
                <a:latin typeface="Arial Narrow" panose="020B0606020202030204" pitchFamily="34" charset="0"/>
              </a:rPr>
              <a:t> </a:t>
            </a:r>
            <a:r>
              <a:rPr lang="en-ID" sz="2600" dirty="0" err="1">
                <a:solidFill>
                  <a:schemeClr val="tx1"/>
                </a:solidFill>
                <a:latin typeface="Arial Narrow" panose="020B0606020202030204" pitchFamily="34" charset="0"/>
              </a:rPr>
              <a:t>menyelenggarakan</a:t>
            </a:r>
            <a:r>
              <a:rPr lang="en-ID" sz="2600" dirty="0">
                <a:solidFill>
                  <a:schemeClr val="tx1"/>
                </a:solidFill>
                <a:latin typeface="Arial Narrow" panose="020B0606020202030204" pitchFamily="34" charset="0"/>
              </a:rPr>
              <a:t> </a:t>
            </a:r>
            <a:r>
              <a:rPr lang="en-ID" sz="2600" dirty="0" err="1">
                <a:solidFill>
                  <a:schemeClr val="tx1"/>
                </a:solidFill>
                <a:latin typeface="Arial Narrow" panose="020B0606020202030204" pitchFamily="34" charset="0"/>
              </a:rPr>
              <a:t>upaya</a:t>
            </a:r>
            <a:r>
              <a:rPr lang="en-ID" sz="2600" dirty="0">
                <a:solidFill>
                  <a:schemeClr val="tx1"/>
                </a:solidFill>
                <a:latin typeface="Arial Narrow" panose="020B0606020202030204" pitchFamily="34" charset="0"/>
              </a:rPr>
              <a:t> </a:t>
            </a:r>
            <a:r>
              <a:rPr lang="en-ID" sz="2600" dirty="0" err="1">
                <a:solidFill>
                  <a:schemeClr val="tx1"/>
                </a:solidFill>
                <a:latin typeface="Arial Narrow" panose="020B0606020202030204" pitchFamily="34" charset="0"/>
              </a:rPr>
              <a:t>kesehatan</a:t>
            </a:r>
            <a:r>
              <a:rPr lang="en-ID" sz="2600" dirty="0">
                <a:solidFill>
                  <a:schemeClr val="tx1"/>
                </a:solidFill>
                <a:latin typeface="Arial Narrow" panose="020B0606020202030204" pitchFamily="34" charset="0"/>
              </a:rPr>
              <a:t>. </a:t>
            </a:r>
            <a:r>
              <a:rPr lang="en-ID" sz="2600" dirty="0" err="1">
                <a:solidFill>
                  <a:schemeClr val="tx1"/>
                </a:solidFill>
                <a:latin typeface="Arial Narrow" panose="020B0606020202030204" pitchFamily="34" charset="0"/>
              </a:rPr>
              <a:t>Besarnya</a:t>
            </a:r>
            <a:r>
              <a:rPr lang="en-ID" sz="2600" dirty="0">
                <a:solidFill>
                  <a:schemeClr val="tx1"/>
                </a:solidFill>
                <a:latin typeface="Arial Narrow" panose="020B0606020202030204" pitchFamily="34" charset="0"/>
              </a:rPr>
              <a:t> dana </a:t>
            </a:r>
            <a:r>
              <a:rPr lang="en-ID" sz="2600" dirty="0" err="1">
                <a:solidFill>
                  <a:schemeClr val="tx1"/>
                </a:solidFill>
                <a:latin typeface="Arial Narrow" panose="020B0606020202030204" pitchFamily="34" charset="0"/>
              </a:rPr>
              <a:t>bagi</a:t>
            </a:r>
            <a:r>
              <a:rPr lang="en-ID" sz="2600" dirty="0">
                <a:solidFill>
                  <a:schemeClr val="tx1"/>
                </a:solidFill>
                <a:latin typeface="Arial Narrow" panose="020B0606020202030204" pitchFamily="34" charset="0"/>
              </a:rPr>
              <a:t> </a:t>
            </a:r>
            <a:r>
              <a:rPr lang="en-ID" sz="2600" dirty="0" err="1">
                <a:solidFill>
                  <a:schemeClr val="tx1"/>
                </a:solidFill>
                <a:latin typeface="Arial Narrow" panose="020B0606020202030204" pitchFamily="34" charset="0"/>
              </a:rPr>
              <a:t>penyedia</a:t>
            </a:r>
            <a:r>
              <a:rPr lang="en-ID" sz="2600" dirty="0">
                <a:solidFill>
                  <a:schemeClr val="tx1"/>
                </a:solidFill>
                <a:latin typeface="Arial Narrow" panose="020B0606020202030204" pitchFamily="34" charset="0"/>
              </a:rPr>
              <a:t> </a:t>
            </a:r>
            <a:r>
              <a:rPr lang="en-ID" sz="2600" dirty="0" err="1">
                <a:solidFill>
                  <a:schemeClr val="tx1"/>
                </a:solidFill>
                <a:latin typeface="Arial Narrow" panose="020B0606020202030204" pitchFamily="34" charset="0"/>
              </a:rPr>
              <a:t>pelayanan</a:t>
            </a:r>
            <a:r>
              <a:rPr lang="en-ID" sz="2600" dirty="0">
                <a:solidFill>
                  <a:schemeClr val="tx1"/>
                </a:solidFill>
                <a:latin typeface="Arial Narrow" panose="020B0606020202030204" pitchFamily="34" charset="0"/>
              </a:rPr>
              <a:t> </a:t>
            </a:r>
            <a:r>
              <a:rPr lang="en-ID" sz="2600" dirty="0" err="1">
                <a:solidFill>
                  <a:schemeClr val="tx1"/>
                </a:solidFill>
                <a:latin typeface="Arial Narrow" panose="020B0606020202030204" pitchFamily="34" charset="0"/>
              </a:rPr>
              <a:t>kesehatan</a:t>
            </a:r>
            <a:r>
              <a:rPr lang="en-ID" sz="2600" dirty="0">
                <a:solidFill>
                  <a:schemeClr val="tx1"/>
                </a:solidFill>
                <a:latin typeface="Arial Narrow" panose="020B0606020202030204" pitchFamily="34" charset="0"/>
              </a:rPr>
              <a:t> </a:t>
            </a:r>
            <a:r>
              <a:rPr lang="en-ID" sz="2600" dirty="0" err="1">
                <a:solidFill>
                  <a:schemeClr val="tx1"/>
                </a:solidFill>
                <a:latin typeface="Arial Narrow" panose="020B0606020202030204" pitchFamily="34" charset="0"/>
              </a:rPr>
              <a:t>lebih</a:t>
            </a:r>
            <a:r>
              <a:rPr lang="en-ID" sz="2600" dirty="0">
                <a:solidFill>
                  <a:schemeClr val="tx1"/>
                </a:solidFill>
                <a:latin typeface="Arial Narrow" panose="020B0606020202030204" pitchFamily="34" charset="0"/>
              </a:rPr>
              <a:t> </a:t>
            </a:r>
            <a:r>
              <a:rPr lang="en-ID" sz="2600" dirty="0" err="1">
                <a:solidFill>
                  <a:schemeClr val="tx1"/>
                </a:solidFill>
                <a:latin typeface="Arial Narrow" panose="020B0606020202030204" pitchFamily="34" charset="0"/>
              </a:rPr>
              <a:t>menunjuk</a:t>
            </a:r>
            <a:r>
              <a:rPr lang="en-ID" sz="2600" dirty="0">
                <a:solidFill>
                  <a:schemeClr val="tx1"/>
                </a:solidFill>
                <a:latin typeface="Arial Narrow" panose="020B0606020202030204" pitchFamily="34" charset="0"/>
              </a:rPr>
              <a:t> </a:t>
            </a:r>
            <a:r>
              <a:rPr lang="en-ID" sz="2600" dirty="0" err="1">
                <a:solidFill>
                  <a:schemeClr val="tx1"/>
                </a:solidFill>
                <a:latin typeface="Arial Narrow" panose="020B0606020202030204" pitchFamily="34" charset="0"/>
              </a:rPr>
              <a:t>kepada</a:t>
            </a:r>
            <a:r>
              <a:rPr lang="en-ID" sz="2600" dirty="0">
                <a:solidFill>
                  <a:schemeClr val="tx1"/>
                </a:solidFill>
                <a:latin typeface="Arial Narrow" panose="020B0606020202030204" pitchFamily="34" charset="0"/>
              </a:rPr>
              <a:t> </a:t>
            </a:r>
            <a:r>
              <a:rPr lang="en-ID" sz="2600" dirty="0" err="1">
                <a:solidFill>
                  <a:schemeClr val="tx1"/>
                </a:solidFill>
                <a:latin typeface="Arial Narrow" panose="020B0606020202030204" pitchFamily="34" charset="0"/>
              </a:rPr>
              <a:t>seluruh</a:t>
            </a:r>
            <a:r>
              <a:rPr lang="en-ID" sz="2600" dirty="0">
                <a:solidFill>
                  <a:schemeClr val="tx1"/>
                </a:solidFill>
                <a:latin typeface="Arial Narrow" panose="020B0606020202030204" pitchFamily="34" charset="0"/>
              </a:rPr>
              <a:t> </a:t>
            </a:r>
            <a:r>
              <a:rPr lang="en-ID" sz="2600" dirty="0" err="1">
                <a:solidFill>
                  <a:schemeClr val="tx1"/>
                </a:solidFill>
                <a:latin typeface="Arial Narrow" panose="020B0606020202030204" pitchFamily="34" charset="0"/>
              </a:rPr>
              <a:t>biaya</a:t>
            </a:r>
            <a:r>
              <a:rPr lang="en-ID" sz="2600" dirty="0">
                <a:solidFill>
                  <a:schemeClr val="tx1"/>
                </a:solidFill>
                <a:latin typeface="Arial Narrow" panose="020B0606020202030204" pitchFamily="34" charset="0"/>
              </a:rPr>
              <a:t> </a:t>
            </a:r>
            <a:r>
              <a:rPr lang="en-ID" sz="2600" dirty="0" err="1">
                <a:solidFill>
                  <a:schemeClr val="tx1"/>
                </a:solidFill>
                <a:latin typeface="Arial Narrow" panose="020B0606020202030204" pitchFamily="34" charset="0"/>
              </a:rPr>
              <a:t>investasi</a:t>
            </a:r>
            <a:r>
              <a:rPr lang="en-ID" sz="2600" dirty="0">
                <a:solidFill>
                  <a:schemeClr val="tx1"/>
                </a:solidFill>
                <a:latin typeface="Arial Narrow" panose="020B0606020202030204" pitchFamily="34" charset="0"/>
              </a:rPr>
              <a:t> (investment cost) </a:t>
            </a:r>
            <a:r>
              <a:rPr lang="en-ID" sz="2600" dirty="0" err="1">
                <a:solidFill>
                  <a:schemeClr val="tx1"/>
                </a:solidFill>
                <a:latin typeface="Arial Narrow" panose="020B0606020202030204" pitchFamily="34" charset="0"/>
              </a:rPr>
              <a:t>serta</a:t>
            </a:r>
            <a:r>
              <a:rPr lang="en-ID" sz="2600" dirty="0">
                <a:solidFill>
                  <a:schemeClr val="tx1"/>
                </a:solidFill>
                <a:latin typeface="Arial Narrow" panose="020B0606020202030204" pitchFamily="34" charset="0"/>
              </a:rPr>
              <a:t> </a:t>
            </a:r>
            <a:r>
              <a:rPr lang="en-ID" sz="2600" dirty="0" err="1">
                <a:solidFill>
                  <a:schemeClr val="tx1"/>
                </a:solidFill>
                <a:latin typeface="Arial Narrow" panose="020B0606020202030204" pitchFamily="34" charset="0"/>
              </a:rPr>
              <a:t>seluruh</a:t>
            </a:r>
            <a:r>
              <a:rPr lang="en-ID" sz="2600" dirty="0">
                <a:solidFill>
                  <a:schemeClr val="tx1"/>
                </a:solidFill>
                <a:latin typeface="Arial Narrow" panose="020B0606020202030204" pitchFamily="34" charset="0"/>
              </a:rPr>
              <a:t> </a:t>
            </a:r>
            <a:r>
              <a:rPr lang="en-ID" sz="2600" dirty="0" err="1">
                <a:solidFill>
                  <a:schemeClr val="tx1"/>
                </a:solidFill>
                <a:latin typeface="Arial Narrow" panose="020B0606020202030204" pitchFamily="34" charset="0"/>
              </a:rPr>
              <a:t>biaya</a:t>
            </a:r>
            <a:r>
              <a:rPr lang="en-ID" sz="2600" dirty="0">
                <a:solidFill>
                  <a:schemeClr val="tx1"/>
                </a:solidFill>
                <a:latin typeface="Arial Narrow" panose="020B0606020202030204" pitchFamily="34" charset="0"/>
              </a:rPr>
              <a:t> </a:t>
            </a:r>
            <a:r>
              <a:rPr lang="en-ID" sz="2600" dirty="0" err="1">
                <a:solidFill>
                  <a:schemeClr val="tx1"/>
                </a:solidFill>
                <a:latin typeface="Arial Narrow" panose="020B0606020202030204" pitchFamily="34" charset="0"/>
              </a:rPr>
              <a:t>operasional</a:t>
            </a:r>
            <a:r>
              <a:rPr lang="en-ID" sz="2600" dirty="0">
                <a:solidFill>
                  <a:schemeClr val="tx1"/>
                </a:solidFill>
                <a:latin typeface="Arial Narrow" panose="020B0606020202030204" pitchFamily="34" charset="0"/>
              </a:rPr>
              <a:t> (operational cost). </a:t>
            </a:r>
            <a:endParaRPr lang="id-ID" sz="2600" dirty="0">
              <a:solidFill>
                <a:schemeClr val="tx1"/>
              </a:solidFill>
              <a:latin typeface="Arial Narrow" panose="020B0606020202030204" pitchFamily="34" charset="0"/>
            </a:endParaRPr>
          </a:p>
          <a:p>
            <a:pPr marL="266700" indent="-266700" algn="just">
              <a:lnSpc>
                <a:spcPct val="150000"/>
              </a:lnSpc>
              <a:spcBef>
                <a:spcPts val="0"/>
              </a:spcBef>
              <a:spcAft>
                <a:spcPts val="0"/>
              </a:spcAft>
              <a:buAutoNum type="arabicPeriod"/>
            </a:pPr>
            <a:r>
              <a:rPr lang="en-ID" sz="2600" dirty="0" err="1">
                <a:solidFill>
                  <a:schemeClr val="tx1"/>
                </a:solidFill>
                <a:latin typeface="Arial Narrow" panose="020B0606020202030204" pitchFamily="34" charset="0"/>
              </a:rPr>
              <a:t>Pemakai</a:t>
            </a:r>
            <a:r>
              <a:rPr lang="en-ID" sz="2600" dirty="0">
                <a:solidFill>
                  <a:schemeClr val="tx1"/>
                </a:solidFill>
                <a:latin typeface="Arial Narrow" panose="020B0606020202030204" pitchFamily="34" charset="0"/>
              </a:rPr>
              <a:t> </a:t>
            </a:r>
            <a:r>
              <a:rPr lang="en-ID" sz="2600" dirty="0" err="1">
                <a:solidFill>
                  <a:schemeClr val="tx1"/>
                </a:solidFill>
                <a:latin typeface="Arial Narrow" panose="020B0606020202030204" pitchFamily="34" charset="0"/>
              </a:rPr>
              <a:t>Jasa</a:t>
            </a:r>
            <a:r>
              <a:rPr lang="en-ID" sz="2600" dirty="0">
                <a:solidFill>
                  <a:schemeClr val="tx1"/>
                </a:solidFill>
                <a:latin typeface="Arial Narrow" panose="020B0606020202030204" pitchFamily="34" charset="0"/>
              </a:rPr>
              <a:t> </a:t>
            </a:r>
            <a:r>
              <a:rPr lang="en-ID" sz="2600" dirty="0" err="1">
                <a:solidFill>
                  <a:schemeClr val="tx1"/>
                </a:solidFill>
                <a:latin typeface="Arial Narrow" panose="020B0606020202030204" pitchFamily="34" charset="0"/>
              </a:rPr>
              <a:t>Pelayanan</a:t>
            </a:r>
            <a:r>
              <a:rPr lang="en-ID" sz="2600" dirty="0">
                <a:solidFill>
                  <a:schemeClr val="tx1"/>
                </a:solidFill>
                <a:latin typeface="Arial Narrow" panose="020B0606020202030204" pitchFamily="34" charset="0"/>
              </a:rPr>
              <a:t> (Health consumer), </a:t>
            </a:r>
            <a:r>
              <a:rPr lang="en-ID" sz="2600" dirty="0" err="1">
                <a:solidFill>
                  <a:schemeClr val="tx1"/>
                </a:solidFill>
                <a:latin typeface="Arial Narrow" panose="020B0606020202030204" pitchFamily="34" charset="0"/>
              </a:rPr>
              <a:t>adalah</a:t>
            </a:r>
            <a:r>
              <a:rPr lang="en-ID" sz="2600" dirty="0">
                <a:solidFill>
                  <a:schemeClr val="tx1"/>
                </a:solidFill>
                <a:latin typeface="Arial Narrow" panose="020B0606020202030204" pitchFamily="34" charset="0"/>
              </a:rPr>
              <a:t> </a:t>
            </a:r>
            <a:r>
              <a:rPr lang="en-ID" sz="2600" dirty="0" err="1">
                <a:solidFill>
                  <a:schemeClr val="tx1"/>
                </a:solidFill>
                <a:latin typeface="Arial Narrow" panose="020B0606020202030204" pitchFamily="34" charset="0"/>
              </a:rPr>
              <a:t>besarnya</a:t>
            </a:r>
            <a:r>
              <a:rPr lang="en-ID" sz="2600" dirty="0">
                <a:solidFill>
                  <a:schemeClr val="tx1"/>
                </a:solidFill>
                <a:latin typeface="Arial Narrow" panose="020B0606020202030204" pitchFamily="34" charset="0"/>
              </a:rPr>
              <a:t> dana yang </a:t>
            </a:r>
            <a:r>
              <a:rPr lang="en-ID" sz="2600" dirty="0" err="1">
                <a:solidFill>
                  <a:schemeClr val="tx1"/>
                </a:solidFill>
                <a:latin typeface="Arial Narrow" panose="020B0606020202030204" pitchFamily="34" charset="0"/>
              </a:rPr>
              <a:t>harus</a:t>
            </a:r>
            <a:r>
              <a:rPr lang="en-ID" sz="2600" dirty="0">
                <a:solidFill>
                  <a:schemeClr val="tx1"/>
                </a:solidFill>
                <a:latin typeface="Arial Narrow" panose="020B0606020202030204" pitchFamily="34" charset="0"/>
              </a:rPr>
              <a:t> </a:t>
            </a:r>
            <a:r>
              <a:rPr lang="en-ID" sz="2600" dirty="0" err="1">
                <a:solidFill>
                  <a:schemeClr val="tx1"/>
                </a:solidFill>
                <a:latin typeface="Arial Narrow" panose="020B0606020202030204" pitchFamily="34" charset="0"/>
              </a:rPr>
              <a:t>disediakan</a:t>
            </a:r>
            <a:r>
              <a:rPr lang="en-ID" sz="2600" dirty="0">
                <a:solidFill>
                  <a:schemeClr val="tx1"/>
                </a:solidFill>
                <a:latin typeface="Arial Narrow" panose="020B0606020202030204" pitchFamily="34" charset="0"/>
              </a:rPr>
              <a:t> </a:t>
            </a:r>
            <a:r>
              <a:rPr lang="en-ID" sz="2600" dirty="0" err="1">
                <a:solidFill>
                  <a:schemeClr val="tx1"/>
                </a:solidFill>
                <a:latin typeface="Arial Narrow" panose="020B0606020202030204" pitchFamily="34" charset="0"/>
              </a:rPr>
              <a:t>untuk</a:t>
            </a:r>
            <a:r>
              <a:rPr lang="en-ID" sz="2600" dirty="0">
                <a:solidFill>
                  <a:schemeClr val="tx1"/>
                </a:solidFill>
                <a:latin typeface="Arial Narrow" panose="020B0606020202030204" pitchFamily="34" charset="0"/>
              </a:rPr>
              <a:t> </a:t>
            </a:r>
            <a:r>
              <a:rPr lang="en-ID" sz="2600" dirty="0" err="1">
                <a:solidFill>
                  <a:schemeClr val="tx1"/>
                </a:solidFill>
                <a:latin typeface="Arial Narrow" panose="020B0606020202030204" pitchFamily="34" charset="0"/>
              </a:rPr>
              <a:t>dapat</a:t>
            </a:r>
            <a:r>
              <a:rPr lang="en-ID" sz="2600" dirty="0">
                <a:solidFill>
                  <a:schemeClr val="tx1"/>
                </a:solidFill>
                <a:latin typeface="Arial Narrow" panose="020B0606020202030204" pitchFamily="34" charset="0"/>
              </a:rPr>
              <a:t> </a:t>
            </a:r>
            <a:r>
              <a:rPr lang="en-ID" sz="2600" dirty="0" err="1">
                <a:solidFill>
                  <a:schemeClr val="tx1"/>
                </a:solidFill>
                <a:latin typeface="Arial Narrow" panose="020B0606020202030204" pitchFamily="34" charset="0"/>
              </a:rPr>
              <a:t>memanfaatkan</a:t>
            </a:r>
            <a:r>
              <a:rPr lang="en-ID" sz="2600" dirty="0">
                <a:solidFill>
                  <a:schemeClr val="tx1"/>
                </a:solidFill>
                <a:latin typeface="Arial Narrow" panose="020B0606020202030204" pitchFamily="34" charset="0"/>
              </a:rPr>
              <a:t> </a:t>
            </a:r>
            <a:r>
              <a:rPr lang="en-ID" sz="2600" dirty="0" err="1">
                <a:solidFill>
                  <a:schemeClr val="tx1"/>
                </a:solidFill>
                <a:latin typeface="Arial Narrow" panose="020B0606020202030204" pitchFamily="34" charset="0"/>
              </a:rPr>
              <a:t>jasa</a:t>
            </a:r>
            <a:r>
              <a:rPr lang="en-ID" sz="2600" dirty="0">
                <a:solidFill>
                  <a:schemeClr val="tx1"/>
                </a:solidFill>
                <a:latin typeface="Arial Narrow" panose="020B0606020202030204" pitchFamily="34" charset="0"/>
              </a:rPr>
              <a:t> </a:t>
            </a:r>
            <a:r>
              <a:rPr lang="en-ID" sz="2600" dirty="0" err="1">
                <a:solidFill>
                  <a:schemeClr val="tx1"/>
                </a:solidFill>
                <a:latin typeface="Arial Narrow" panose="020B0606020202030204" pitchFamily="34" charset="0"/>
              </a:rPr>
              <a:t>pelayanan</a:t>
            </a:r>
            <a:r>
              <a:rPr lang="en-ID" sz="2600" dirty="0">
                <a:solidFill>
                  <a:schemeClr val="tx1"/>
                </a:solidFill>
                <a:latin typeface="Arial Narrow" panose="020B0606020202030204" pitchFamily="34" charset="0"/>
              </a:rPr>
              <a:t>. </a:t>
            </a:r>
            <a:r>
              <a:rPr lang="en-ID" sz="2600" dirty="0" err="1">
                <a:solidFill>
                  <a:schemeClr val="tx1"/>
                </a:solidFill>
                <a:latin typeface="Arial Narrow" panose="020B0606020202030204" pitchFamily="34" charset="0"/>
              </a:rPr>
              <a:t>Dalam</a:t>
            </a:r>
            <a:r>
              <a:rPr lang="en-ID" sz="2600" dirty="0">
                <a:solidFill>
                  <a:schemeClr val="tx1"/>
                </a:solidFill>
                <a:latin typeface="Arial Narrow" panose="020B0606020202030204" pitchFamily="34" charset="0"/>
              </a:rPr>
              <a:t> </a:t>
            </a:r>
            <a:r>
              <a:rPr lang="en-ID" sz="2600" dirty="0" err="1">
                <a:solidFill>
                  <a:schemeClr val="tx1"/>
                </a:solidFill>
                <a:latin typeface="Arial Narrow" panose="020B0606020202030204" pitchFamily="34" charset="0"/>
              </a:rPr>
              <a:t>hal</a:t>
            </a:r>
            <a:r>
              <a:rPr lang="en-ID" sz="2600" dirty="0">
                <a:solidFill>
                  <a:schemeClr val="tx1"/>
                </a:solidFill>
                <a:latin typeface="Arial Narrow" panose="020B0606020202030204" pitchFamily="34" charset="0"/>
              </a:rPr>
              <a:t> </a:t>
            </a:r>
            <a:r>
              <a:rPr lang="en-ID" sz="2600" dirty="0" err="1">
                <a:solidFill>
                  <a:schemeClr val="tx1"/>
                </a:solidFill>
                <a:latin typeface="Arial Narrow" panose="020B0606020202030204" pitchFamily="34" charset="0"/>
              </a:rPr>
              <a:t>ini</a:t>
            </a:r>
            <a:r>
              <a:rPr lang="en-ID" sz="2600" dirty="0">
                <a:solidFill>
                  <a:schemeClr val="tx1"/>
                </a:solidFill>
                <a:latin typeface="Arial Narrow" panose="020B0606020202030204" pitchFamily="34" charset="0"/>
              </a:rPr>
              <a:t> </a:t>
            </a:r>
            <a:r>
              <a:rPr lang="en-ID" sz="2600" dirty="0" err="1">
                <a:solidFill>
                  <a:schemeClr val="tx1"/>
                </a:solidFill>
                <a:latin typeface="Arial Narrow" panose="020B0606020202030204" pitchFamily="34" charset="0"/>
              </a:rPr>
              <a:t>biaya</a:t>
            </a:r>
            <a:r>
              <a:rPr lang="en-ID" sz="2600" dirty="0">
                <a:solidFill>
                  <a:schemeClr val="tx1"/>
                </a:solidFill>
                <a:latin typeface="Arial Narrow" panose="020B0606020202030204" pitchFamily="34" charset="0"/>
              </a:rPr>
              <a:t> </a:t>
            </a:r>
            <a:r>
              <a:rPr lang="en-ID" sz="2600" dirty="0" err="1">
                <a:solidFill>
                  <a:schemeClr val="tx1"/>
                </a:solidFill>
                <a:latin typeface="Arial Narrow" panose="020B0606020202030204" pitchFamily="34" charset="0"/>
              </a:rPr>
              <a:t>kesehatan</a:t>
            </a:r>
            <a:r>
              <a:rPr lang="en-ID" sz="2600" dirty="0">
                <a:solidFill>
                  <a:schemeClr val="tx1"/>
                </a:solidFill>
                <a:latin typeface="Arial Narrow" panose="020B0606020202030204" pitchFamily="34" charset="0"/>
              </a:rPr>
              <a:t> </a:t>
            </a:r>
            <a:r>
              <a:rPr lang="en-ID" sz="2600" dirty="0" err="1">
                <a:solidFill>
                  <a:schemeClr val="tx1"/>
                </a:solidFill>
                <a:latin typeface="Arial Narrow" panose="020B0606020202030204" pitchFamily="34" charset="0"/>
              </a:rPr>
              <a:t>menjadi</a:t>
            </a:r>
            <a:r>
              <a:rPr lang="en-ID" sz="2600" dirty="0">
                <a:solidFill>
                  <a:schemeClr val="tx1"/>
                </a:solidFill>
                <a:latin typeface="Arial Narrow" panose="020B0606020202030204" pitchFamily="34" charset="0"/>
              </a:rPr>
              <a:t> </a:t>
            </a:r>
            <a:r>
              <a:rPr lang="en-ID" sz="2600" dirty="0" err="1">
                <a:solidFill>
                  <a:schemeClr val="tx1"/>
                </a:solidFill>
                <a:latin typeface="Arial Narrow" panose="020B0606020202030204" pitchFamily="34" charset="0"/>
              </a:rPr>
              <a:t>persoalan</a:t>
            </a:r>
            <a:r>
              <a:rPr lang="en-ID" sz="2600" dirty="0">
                <a:solidFill>
                  <a:schemeClr val="tx1"/>
                </a:solidFill>
                <a:latin typeface="Arial Narrow" panose="020B0606020202030204" pitchFamily="34" charset="0"/>
              </a:rPr>
              <a:t> </a:t>
            </a:r>
            <a:r>
              <a:rPr lang="en-ID" sz="2600" dirty="0" err="1">
                <a:solidFill>
                  <a:schemeClr val="tx1"/>
                </a:solidFill>
                <a:latin typeface="Arial Narrow" panose="020B0606020202030204" pitchFamily="34" charset="0"/>
              </a:rPr>
              <a:t>utama</a:t>
            </a:r>
            <a:r>
              <a:rPr lang="en-ID" sz="2600" dirty="0">
                <a:solidFill>
                  <a:schemeClr val="tx1"/>
                </a:solidFill>
                <a:latin typeface="Arial Narrow" panose="020B0606020202030204" pitchFamily="34" charset="0"/>
              </a:rPr>
              <a:t> para </a:t>
            </a:r>
            <a:r>
              <a:rPr lang="en-ID" sz="2600" dirty="0" err="1">
                <a:solidFill>
                  <a:schemeClr val="tx1"/>
                </a:solidFill>
                <a:latin typeface="Arial Narrow" panose="020B0606020202030204" pitchFamily="34" charset="0"/>
              </a:rPr>
              <a:t>pemakai</a:t>
            </a:r>
            <a:r>
              <a:rPr lang="en-ID" sz="2600" dirty="0">
                <a:solidFill>
                  <a:schemeClr val="tx1"/>
                </a:solidFill>
                <a:latin typeface="Arial Narrow" panose="020B0606020202030204" pitchFamily="34" charset="0"/>
              </a:rPr>
              <a:t> </a:t>
            </a:r>
            <a:r>
              <a:rPr lang="en-ID" sz="2600" dirty="0" err="1">
                <a:solidFill>
                  <a:schemeClr val="tx1"/>
                </a:solidFill>
                <a:latin typeface="Arial Narrow" panose="020B0606020202030204" pitchFamily="34" charset="0"/>
              </a:rPr>
              <a:t>jasa</a:t>
            </a:r>
            <a:r>
              <a:rPr lang="en-ID" sz="2600" dirty="0">
                <a:solidFill>
                  <a:schemeClr val="tx1"/>
                </a:solidFill>
                <a:latin typeface="Arial Narrow" panose="020B0606020202030204" pitchFamily="34" charset="0"/>
              </a:rPr>
              <a:t> </a:t>
            </a:r>
            <a:r>
              <a:rPr lang="en-ID" sz="2600" dirty="0" err="1">
                <a:solidFill>
                  <a:schemeClr val="tx1"/>
                </a:solidFill>
                <a:latin typeface="Arial Narrow" panose="020B0606020202030204" pitchFamily="34" charset="0"/>
              </a:rPr>
              <a:t>pelayanan</a:t>
            </a:r>
            <a:r>
              <a:rPr lang="en-ID" sz="2600" dirty="0">
                <a:solidFill>
                  <a:schemeClr val="tx1"/>
                </a:solidFill>
                <a:latin typeface="Arial Narrow" panose="020B0606020202030204" pitchFamily="34" charset="0"/>
              </a:rPr>
              <a:t>, </a:t>
            </a:r>
            <a:r>
              <a:rPr lang="en-ID" sz="2600" dirty="0" err="1">
                <a:solidFill>
                  <a:schemeClr val="tx1"/>
                </a:solidFill>
                <a:latin typeface="Arial Narrow" panose="020B0606020202030204" pitchFamily="34" charset="0"/>
              </a:rPr>
              <a:t>namun</a:t>
            </a:r>
            <a:r>
              <a:rPr lang="en-ID" sz="2600" dirty="0">
                <a:solidFill>
                  <a:schemeClr val="tx1"/>
                </a:solidFill>
                <a:latin typeface="Arial Narrow" panose="020B0606020202030204" pitchFamily="34" charset="0"/>
              </a:rPr>
              <a:t> </a:t>
            </a:r>
            <a:r>
              <a:rPr lang="en-ID" sz="2600" dirty="0" err="1">
                <a:solidFill>
                  <a:schemeClr val="tx1"/>
                </a:solidFill>
                <a:latin typeface="Arial Narrow" panose="020B0606020202030204" pitchFamily="34" charset="0"/>
              </a:rPr>
              <a:t>dalam</a:t>
            </a:r>
            <a:r>
              <a:rPr lang="en-ID" sz="2600" dirty="0">
                <a:solidFill>
                  <a:schemeClr val="tx1"/>
                </a:solidFill>
                <a:latin typeface="Arial Narrow" panose="020B0606020202030204" pitchFamily="34" charset="0"/>
              </a:rPr>
              <a:t> </a:t>
            </a:r>
            <a:r>
              <a:rPr lang="en-ID" sz="2600" dirty="0" err="1">
                <a:solidFill>
                  <a:schemeClr val="tx1"/>
                </a:solidFill>
                <a:latin typeface="Arial Narrow" panose="020B0606020202030204" pitchFamily="34" charset="0"/>
              </a:rPr>
              <a:t>batas-batas</a:t>
            </a:r>
            <a:r>
              <a:rPr lang="en-ID" sz="2600" dirty="0">
                <a:solidFill>
                  <a:schemeClr val="tx1"/>
                </a:solidFill>
                <a:latin typeface="Arial Narrow" panose="020B0606020202030204" pitchFamily="34" charset="0"/>
              </a:rPr>
              <a:t> </a:t>
            </a:r>
            <a:r>
              <a:rPr lang="en-ID" sz="2600" dirty="0" err="1">
                <a:solidFill>
                  <a:schemeClr val="tx1"/>
                </a:solidFill>
                <a:latin typeface="Arial Narrow" panose="020B0606020202030204" pitchFamily="34" charset="0"/>
              </a:rPr>
              <a:t>tertentu</a:t>
            </a:r>
            <a:r>
              <a:rPr lang="en-ID" sz="2600" dirty="0">
                <a:solidFill>
                  <a:schemeClr val="tx1"/>
                </a:solidFill>
                <a:latin typeface="Arial Narrow" panose="020B0606020202030204" pitchFamily="34" charset="0"/>
              </a:rPr>
              <a:t> </a:t>
            </a:r>
            <a:r>
              <a:rPr lang="en-ID" sz="2600" dirty="0" err="1">
                <a:solidFill>
                  <a:schemeClr val="tx1"/>
                </a:solidFill>
                <a:latin typeface="Arial Narrow" panose="020B0606020202030204" pitchFamily="34" charset="0"/>
              </a:rPr>
              <a:t>pemerintah</a:t>
            </a:r>
            <a:r>
              <a:rPr lang="en-ID" sz="2600" dirty="0">
                <a:solidFill>
                  <a:schemeClr val="tx1"/>
                </a:solidFill>
                <a:latin typeface="Arial Narrow" panose="020B0606020202030204" pitchFamily="34" charset="0"/>
              </a:rPr>
              <a:t> juga </a:t>
            </a:r>
            <a:r>
              <a:rPr lang="en-ID" sz="2600" dirty="0" err="1">
                <a:solidFill>
                  <a:schemeClr val="tx1"/>
                </a:solidFill>
                <a:latin typeface="Arial Narrow" panose="020B0606020202030204" pitchFamily="34" charset="0"/>
              </a:rPr>
              <a:t>turut</a:t>
            </a:r>
            <a:r>
              <a:rPr lang="en-ID" sz="2600" dirty="0">
                <a:solidFill>
                  <a:schemeClr val="tx1"/>
                </a:solidFill>
                <a:latin typeface="Arial Narrow" panose="020B0606020202030204" pitchFamily="34" charset="0"/>
              </a:rPr>
              <a:t> </a:t>
            </a:r>
            <a:r>
              <a:rPr lang="en-ID" sz="2600" dirty="0" err="1">
                <a:solidFill>
                  <a:schemeClr val="tx1"/>
                </a:solidFill>
                <a:latin typeface="Arial Narrow" panose="020B0606020202030204" pitchFamily="34" charset="0"/>
              </a:rPr>
              <a:t>serta</a:t>
            </a:r>
            <a:r>
              <a:rPr lang="en-ID" sz="2600" dirty="0">
                <a:solidFill>
                  <a:schemeClr val="tx1"/>
                </a:solidFill>
                <a:latin typeface="Arial Narrow" panose="020B0606020202030204" pitchFamily="34" charset="0"/>
              </a:rPr>
              <a:t>, </a:t>
            </a:r>
            <a:r>
              <a:rPr lang="en-ID" sz="2600" dirty="0" err="1">
                <a:solidFill>
                  <a:schemeClr val="tx1"/>
                </a:solidFill>
                <a:latin typeface="Arial Narrow" panose="020B0606020202030204" pitchFamily="34" charset="0"/>
              </a:rPr>
              <a:t>yakni</a:t>
            </a:r>
            <a:r>
              <a:rPr lang="en-ID" sz="2600" dirty="0">
                <a:solidFill>
                  <a:schemeClr val="tx1"/>
                </a:solidFill>
                <a:latin typeface="Arial Narrow" panose="020B0606020202030204" pitchFamily="34" charset="0"/>
              </a:rPr>
              <a:t> </a:t>
            </a:r>
            <a:r>
              <a:rPr lang="en-ID" sz="2600" dirty="0" err="1">
                <a:solidFill>
                  <a:schemeClr val="tx1"/>
                </a:solidFill>
                <a:latin typeface="Arial Narrow" panose="020B0606020202030204" pitchFamily="34" charset="0"/>
              </a:rPr>
              <a:t>dalam</a:t>
            </a:r>
            <a:r>
              <a:rPr lang="en-ID" sz="2600" dirty="0">
                <a:solidFill>
                  <a:schemeClr val="tx1"/>
                </a:solidFill>
                <a:latin typeface="Arial Narrow" panose="020B0606020202030204" pitchFamily="34" charset="0"/>
              </a:rPr>
              <a:t> </a:t>
            </a:r>
            <a:r>
              <a:rPr lang="en-ID" sz="2600" dirty="0" err="1">
                <a:solidFill>
                  <a:schemeClr val="tx1"/>
                </a:solidFill>
                <a:latin typeface="Arial Narrow" panose="020B0606020202030204" pitchFamily="34" charset="0"/>
              </a:rPr>
              <a:t>rangka</a:t>
            </a:r>
            <a:r>
              <a:rPr lang="en-ID" sz="2600" dirty="0">
                <a:solidFill>
                  <a:schemeClr val="tx1"/>
                </a:solidFill>
                <a:latin typeface="Arial Narrow" panose="020B0606020202030204" pitchFamily="34" charset="0"/>
              </a:rPr>
              <a:t> </a:t>
            </a:r>
            <a:r>
              <a:rPr lang="en-ID" sz="2600" dirty="0" err="1">
                <a:solidFill>
                  <a:schemeClr val="tx1"/>
                </a:solidFill>
                <a:latin typeface="Arial Narrow" panose="020B0606020202030204" pitchFamily="34" charset="0"/>
              </a:rPr>
              <a:t>terjaminnya</a:t>
            </a:r>
            <a:r>
              <a:rPr lang="en-ID" sz="2600" dirty="0">
                <a:solidFill>
                  <a:schemeClr val="tx1"/>
                </a:solidFill>
                <a:latin typeface="Arial Narrow" panose="020B0606020202030204" pitchFamily="34" charset="0"/>
              </a:rPr>
              <a:t> </a:t>
            </a:r>
            <a:r>
              <a:rPr lang="en-ID" sz="2600" dirty="0" err="1">
                <a:solidFill>
                  <a:schemeClr val="tx1"/>
                </a:solidFill>
                <a:latin typeface="Arial Narrow" panose="020B0606020202030204" pitchFamily="34" charset="0"/>
              </a:rPr>
              <a:t>pemenuhan</a:t>
            </a:r>
            <a:r>
              <a:rPr lang="en-ID" sz="2600" dirty="0">
                <a:solidFill>
                  <a:schemeClr val="tx1"/>
                </a:solidFill>
                <a:latin typeface="Arial Narrow" panose="020B0606020202030204" pitchFamily="34" charset="0"/>
              </a:rPr>
              <a:t> </a:t>
            </a:r>
            <a:r>
              <a:rPr lang="en-ID" sz="2600" dirty="0" err="1">
                <a:solidFill>
                  <a:schemeClr val="tx1"/>
                </a:solidFill>
                <a:latin typeface="Arial Narrow" panose="020B0606020202030204" pitchFamily="34" charset="0"/>
              </a:rPr>
              <a:t>kebutuhan</a:t>
            </a:r>
            <a:r>
              <a:rPr lang="en-ID" sz="2600" dirty="0">
                <a:solidFill>
                  <a:schemeClr val="tx1"/>
                </a:solidFill>
                <a:latin typeface="Arial Narrow" panose="020B0606020202030204" pitchFamily="34" charset="0"/>
              </a:rPr>
              <a:t> </a:t>
            </a:r>
            <a:r>
              <a:rPr lang="en-ID" sz="2600" dirty="0" err="1">
                <a:solidFill>
                  <a:schemeClr val="tx1"/>
                </a:solidFill>
                <a:latin typeface="Arial Narrow" panose="020B0606020202030204" pitchFamily="34" charset="0"/>
              </a:rPr>
              <a:t>pelayanan</a:t>
            </a:r>
            <a:r>
              <a:rPr lang="en-ID" sz="2600" dirty="0">
                <a:solidFill>
                  <a:schemeClr val="tx1"/>
                </a:solidFill>
                <a:latin typeface="Arial Narrow" panose="020B0606020202030204" pitchFamily="34" charset="0"/>
              </a:rPr>
              <a:t> </a:t>
            </a:r>
            <a:r>
              <a:rPr lang="en-ID" sz="2600" dirty="0" err="1">
                <a:solidFill>
                  <a:schemeClr val="tx1"/>
                </a:solidFill>
                <a:latin typeface="Arial Narrow" panose="020B0606020202030204" pitchFamily="34" charset="0"/>
              </a:rPr>
              <a:t>kesehatan</a:t>
            </a:r>
            <a:r>
              <a:rPr lang="en-ID" sz="2600" dirty="0">
                <a:solidFill>
                  <a:schemeClr val="tx1"/>
                </a:solidFill>
                <a:latin typeface="Arial Narrow" panose="020B0606020202030204" pitchFamily="34" charset="0"/>
              </a:rPr>
              <a:t> </a:t>
            </a:r>
            <a:r>
              <a:rPr lang="en-ID" sz="2600" dirty="0" err="1">
                <a:solidFill>
                  <a:schemeClr val="tx1"/>
                </a:solidFill>
                <a:latin typeface="Arial Narrow" panose="020B0606020202030204" pitchFamily="34" charset="0"/>
              </a:rPr>
              <a:t>bagi</a:t>
            </a:r>
            <a:r>
              <a:rPr lang="en-ID" sz="2600" dirty="0">
                <a:solidFill>
                  <a:schemeClr val="tx1"/>
                </a:solidFill>
                <a:latin typeface="Arial Narrow" panose="020B0606020202030204" pitchFamily="34" charset="0"/>
              </a:rPr>
              <a:t> </a:t>
            </a:r>
            <a:r>
              <a:rPr lang="en-ID" sz="2600" dirty="0" err="1">
                <a:solidFill>
                  <a:schemeClr val="tx1"/>
                </a:solidFill>
                <a:latin typeface="Arial Narrow" panose="020B0606020202030204" pitchFamily="34" charset="0"/>
              </a:rPr>
              <a:t>masyarakat</a:t>
            </a:r>
            <a:r>
              <a:rPr lang="en-ID" sz="2600" dirty="0">
                <a:solidFill>
                  <a:schemeClr val="tx1"/>
                </a:solidFill>
                <a:latin typeface="Arial Narrow" panose="020B0606020202030204" pitchFamily="34" charset="0"/>
              </a:rPr>
              <a:t> yang </a:t>
            </a:r>
            <a:r>
              <a:rPr lang="en-ID" sz="2600" dirty="0" err="1">
                <a:solidFill>
                  <a:schemeClr val="tx1"/>
                </a:solidFill>
                <a:latin typeface="Arial Narrow" panose="020B0606020202030204" pitchFamily="34" charset="0"/>
              </a:rPr>
              <a:t>membutuhkannya</a:t>
            </a:r>
            <a:r>
              <a:rPr lang="en-ID" sz="2600" dirty="0">
                <a:solidFill>
                  <a:schemeClr val="tx1"/>
                </a:solidFill>
                <a:latin typeface="Arial Narrow" panose="020B0606020202030204" pitchFamily="34" charset="0"/>
              </a:rPr>
              <a:t>. </a:t>
            </a:r>
            <a:r>
              <a:rPr lang="en-ID" sz="2600" dirty="0" err="1">
                <a:solidFill>
                  <a:schemeClr val="tx1"/>
                </a:solidFill>
                <a:latin typeface="Arial Narrow" panose="020B0606020202030204" pitchFamily="34" charset="0"/>
              </a:rPr>
              <a:t>Besarnya</a:t>
            </a:r>
            <a:r>
              <a:rPr lang="en-ID" sz="2600" dirty="0">
                <a:solidFill>
                  <a:schemeClr val="tx1"/>
                </a:solidFill>
                <a:latin typeface="Arial Narrow" panose="020B0606020202030204" pitchFamily="34" charset="0"/>
              </a:rPr>
              <a:t> dana </a:t>
            </a:r>
            <a:r>
              <a:rPr lang="en-ID" sz="2600" dirty="0" err="1">
                <a:solidFill>
                  <a:schemeClr val="tx1"/>
                </a:solidFill>
                <a:latin typeface="Arial Narrow" panose="020B0606020202030204" pitchFamily="34" charset="0"/>
              </a:rPr>
              <a:t>bagi</a:t>
            </a:r>
            <a:r>
              <a:rPr lang="en-ID" sz="2600" dirty="0">
                <a:solidFill>
                  <a:schemeClr val="tx1"/>
                </a:solidFill>
                <a:latin typeface="Arial Narrow" panose="020B0606020202030204" pitchFamily="34" charset="0"/>
              </a:rPr>
              <a:t> </a:t>
            </a:r>
            <a:r>
              <a:rPr lang="en-ID" sz="2600" dirty="0" err="1">
                <a:solidFill>
                  <a:schemeClr val="tx1"/>
                </a:solidFill>
                <a:latin typeface="Arial Narrow" panose="020B0606020202030204" pitchFamily="34" charset="0"/>
              </a:rPr>
              <a:t>pemakai</a:t>
            </a:r>
            <a:r>
              <a:rPr lang="en-ID" sz="2600" dirty="0">
                <a:solidFill>
                  <a:schemeClr val="tx1"/>
                </a:solidFill>
                <a:latin typeface="Arial Narrow" panose="020B0606020202030204" pitchFamily="34" charset="0"/>
              </a:rPr>
              <a:t> </a:t>
            </a:r>
            <a:r>
              <a:rPr lang="en-ID" sz="2600" dirty="0" err="1">
                <a:solidFill>
                  <a:schemeClr val="tx1"/>
                </a:solidFill>
                <a:latin typeface="Arial Narrow" panose="020B0606020202030204" pitchFamily="34" charset="0"/>
              </a:rPr>
              <a:t>jasa</a:t>
            </a:r>
            <a:r>
              <a:rPr lang="en-ID" sz="2600" dirty="0">
                <a:solidFill>
                  <a:schemeClr val="tx1"/>
                </a:solidFill>
                <a:latin typeface="Arial Narrow" panose="020B0606020202030204" pitchFamily="34" charset="0"/>
              </a:rPr>
              <a:t> </a:t>
            </a:r>
            <a:r>
              <a:rPr lang="en-ID" sz="2600" dirty="0" err="1">
                <a:solidFill>
                  <a:schemeClr val="tx1"/>
                </a:solidFill>
                <a:latin typeface="Arial Narrow" panose="020B0606020202030204" pitchFamily="34" charset="0"/>
              </a:rPr>
              <a:t>pelayanan</a:t>
            </a:r>
            <a:r>
              <a:rPr lang="en-ID" sz="2600" dirty="0">
                <a:solidFill>
                  <a:schemeClr val="tx1"/>
                </a:solidFill>
                <a:latin typeface="Arial Narrow" panose="020B0606020202030204" pitchFamily="34" charset="0"/>
              </a:rPr>
              <a:t> </a:t>
            </a:r>
            <a:r>
              <a:rPr lang="en-ID" sz="2600" dirty="0" err="1">
                <a:solidFill>
                  <a:schemeClr val="tx1"/>
                </a:solidFill>
                <a:latin typeface="Arial Narrow" panose="020B0606020202030204" pitchFamily="34" charset="0"/>
              </a:rPr>
              <a:t>lebih</a:t>
            </a:r>
            <a:r>
              <a:rPr lang="en-ID" sz="2600" dirty="0">
                <a:solidFill>
                  <a:schemeClr val="tx1"/>
                </a:solidFill>
                <a:latin typeface="Arial Narrow" panose="020B0606020202030204" pitchFamily="34" charset="0"/>
              </a:rPr>
              <a:t> </a:t>
            </a:r>
            <a:r>
              <a:rPr lang="en-ID" sz="2600" dirty="0" err="1">
                <a:solidFill>
                  <a:schemeClr val="tx1"/>
                </a:solidFill>
                <a:latin typeface="Arial Narrow" panose="020B0606020202030204" pitchFamily="34" charset="0"/>
              </a:rPr>
              <a:t>menunjuk</a:t>
            </a:r>
            <a:r>
              <a:rPr lang="en-ID" sz="2600" dirty="0">
                <a:solidFill>
                  <a:schemeClr val="tx1"/>
                </a:solidFill>
                <a:latin typeface="Arial Narrow" panose="020B0606020202030204" pitchFamily="34" charset="0"/>
              </a:rPr>
              <a:t> pada </a:t>
            </a:r>
            <a:r>
              <a:rPr lang="en-ID" sz="2600" dirty="0" err="1">
                <a:solidFill>
                  <a:schemeClr val="tx1"/>
                </a:solidFill>
                <a:latin typeface="Arial Narrow" panose="020B0606020202030204" pitchFamily="34" charset="0"/>
              </a:rPr>
              <a:t>jumlah</a:t>
            </a:r>
            <a:r>
              <a:rPr lang="en-ID" sz="2600" dirty="0">
                <a:solidFill>
                  <a:schemeClr val="tx1"/>
                </a:solidFill>
                <a:latin typeface="Arial Narrow" panose="020B0606020202030204" pitchFamily="34" charset="0"/>
              </a:rPr>
              <a:t> </a:t>
            </a:r>
            <a:r>
              <a:rPr lang="en-ID" sz="2600" dirty="0" err="1">
                <a:solidFill>
                  <a:schemeClr val="tx1"/>
                </a:solidFill>
                <a:latin typeface="Arial Narrow" panose="020B0606020202030204" pitchFamily="34" charset="0"/>
              </a:rPr>
              <a:t>uang</a:t>
            </a:r>
            <a:r>
              <a:rPr lang="en-ID" sz="2600" dirty="0">
                <a:solidFill>
                  <a:schemeClr val="tx1"/>
                </a:solidFill>
                <a:latin typeface="Arial Narrow" panose="020B0606020202030204" pitchFamily="34" charset="0"/>
              </a:rPr>
              <a:t> yang </a:t>
            </a:r>
            <a:r>
              <a:rPr lang="en-ID" sz="2600" dirty="0" err="1">
                <a:solidFill>
                  <a:schemeClr val="tx1"/>
                </a:solidFill>
                <a:latin typeface="Arial Narrow" panose="020B0606020202030204" pitchFamily="34" charset="0"/>
              </a:rPr>
              <a:t>harus</a:t>
            </a:r>
            <a:r>
              <a:rPr lang="en-ID" sz="2600" dirty="0">
                <a:solidFill>
                  <a:schemeClr val="tx1"/>
                </a:solidFill>
                <a:latin typeface="Arial Narrow" panose="020B0606020202030204" pitchFamily="34" charset="0"/>
              </a:rPr>
              <a:t> </a:t>
            </a:r>
            <a:r>
              <a:rPr lang="en-ID" sz="2600" dirty="0" err="1">
                <a:solidFill>
                  <a:schemeClr val="tx1"/>
                </a:solidFill>
                <a:latin typeface="Arial Narrow" panose="020B0606020202030204" pitchFamily="34" charset="0"/>
              </a:rPr>
              <a:t>dikeluarkan</a:t>
            </a:r>
            <a:r>
              <a:rPr lang="en-ID" sz="2600" dirty="0">
                <a:solidFill>
                  <a:schemeClr val="tx1"/>
                </a:solidFill>
                <a:latin typeface="Arial Narrow" panose="020B0606020202030204" pitchFamily="34" charset="0"/>
              </a:rPr>
              <a:t> (out of pocket) </a:t>
            </a:r>
            <a:r>
              <a:rPr lang="en-ID" sz="2600" dirty="0" err="1">
                <a:solidFill>
                  <a:schemeClr val="tx1"/>
                </a:solidFill>
                <a:latin typeface="Arial Narrow" panose="020B0606020202030204" pitchFamily="34" charset="0"/>
              </a:rPr>
              <a:t>untuk</a:t>
            </a:r>
            <a:r>
              <a:rPr lang="en-ID" sz="2600" dirty="0">
                <a:solidFill>
                  <a:schemeClr val="tx1"/>
                </a:solidFill>
                <a:latin typeface="Arial Narrow" panose="020B0606020202030204" pitchFamily="34" charset="0"/>
              </a:rPr>
              <a:t> </a:t>
            </a:r>
            <a:r>
              <a:rPr lang="en-ID" sz="2600" dirty="0" err="1">
                <a:solidFill>
                  <a:schemeClr val="tx1"/>
                </a:solidFill>
                <a:latin typeface="Arial Narrow" panose="020B0606020202030204" pitchFamily="34" charset="0"/>
              </a:rPr>
              <a:t>dapat</a:t>
            </a:r>
            <a:r>
              <a:rPr lang="en-ID" sz="2600" dirty="0">
                <a:solidFill>
                  <a:schemeClr val="tx1"/>
                </a:solidFill>
                <a:latin typeface="Arial Narrow" panose="020B0606020202030204" pitchFamily="34" charset="0"/>
              </a:rPr>
              <a:t> </a:t>
            </a:r>
            <a:r>
              <a:rPr lang="en-ID" sz="2600" dirty="0" err="1">
                <a:solidFill>
                  <a:schemeClr val="tx1"/>
                </a:solidFill>
                <a:latin typeface="Arial Narrow" panose="020B0606020202030204" pitchFamily="34" charset="0"/>
              </a:rPr>
              <a:t>memanfaatkan</a:t>
            </a:r>
            <a:r>
              <a:rPr lang="en-ID" sz="2600" dirty="0">
                <a:solidFill>
                  <a:schemeClr val="tx1"/>
                </a:solidFill>
                <a:latin typeface="Arial Narrow" panose="020B0606020202030204" pitchFamily="34" charset="0"/>
              </a:rPr>
              <a:t> </a:t>
            </a:r>
            <a:r>
              <a:rPr lang="en-ID" sz="2600" dirty="0" err="1">
                <a:latin typeface="Arial Narrow" panose="020B0606020202030204" pitchFamily="34" charset="0"/>
              </a:rPr>
              <a:t>suatu</a:t>
            </a:r>
            <a:r>
              <a:rPr lang="en-ID" sz="2600" dirty="0">
                <a:latin typeface="Arial Narrow" panose="020B0606020202030204" pitchFamily="34" charset="0"/>
              </a:rPr>
              <a:t> </a:t>
            </a:r>
            <a:r>
              <a:rPr lang="en-ID" sz="2600" dirty="0" err="1">
                <a:latin typeface="Arial Narrow" panose="020B0606020202030204" pitchFamily="34" charset="0"/>
              </a:rPr>
              <a:t>upaya</a:t>
            </a:r>
            <a:r>
              <a:rPr lang="en-ID" sz="2600" dirty="0">
                <a:latin typeface="Arial Narrow" panose="020B0606020202030204" pitchFamily="34" charset="0"/>
              </a:rPr>
              <a:t> </a:t>
            </a:r>
            <a:r>
              <a:rPr lang="en-ID" sz="2600" dirty="0" err="1">
                <a:latin typeface="Arial Narrow" panose="020B0606020202030204" pitchFamily="34" charset="0"/>
              </a:rPr>
              <a:t>kesehatan</a:t>
            </a:r>
            <a:r>
              <a:rPr lang="en-ID" sz="2600" dirty="0">
                <a:latin typeface="Arial Narrow" panose="020B0606020202030204" pitchFamily="34" charset="0"/>
              </a:rPr>
              <a:t>. (</a:t>
            </a:r>
            <a:r>
              <a:rPr lang="en-ID" sz="2600" dirty="0" err="1">
                <a:latin typeface="Arial Narrow" panose="020B0606020202030204" pitchFamily="34" charset="0"/>
              </a:rPr>
              <a:t>Azwar</a:t>
            </a:r>
            <a:r>
              <a:rPr lang="en-ID" sz="2600" dirty="0">
                <a:latin typeface="Arial Narrow" panose="020B0606020202030204" pitchFamily="34" charset="0"/>
              </a:rPr>
              <a:t>, A. 1999). </a:t>
            </a:r>
          </a:p>
        </p:txBody>
      </p:sp>
      <p:sp>
        <p:nvSpPr>
          <p:cNvPr id="2" name="Slide Number Placeholder 1">
            <a:extLst>
              <a:ext uri="{FF2B5EF4-FFF2-40B4-BE49-F238E27FC236}">
                <a16:creationId xmlns:a16="http://schemas.microsoft.com/office/drawing/2014/main" id="{74852AB1-93FD-42DF-AC41-41B361645DC0}"/>
              </a:ext>
            </a:extLst>
          </p:cNvPr>
          <p:cNvSpPr>
            <a:spLocks noGrp="1"/>
          </p:cNvSpPr>
          <p:nvPr>
            <p:ph type="sldNum" sz="quarter" idx="12"/>
          </p:nvPr>
        </p:nvSpPr>
        <p:spPr>
          <a:xfrm>
            <a:off x="10896598" y="5909860"/>
            <a:ext cx="542697" cy="279400"/>
          </a:xfrm>
        </p:spPr>
        <p:txBody>
          <a:bodyPr/>
          <a:lstStyle/>
          <a:p>
            <a:fld id="{E97799C9-84D9-46D2-A11E-BCF8A720529D}" type="slidenum">
              <a:rPr lang="en-US" smtClean="0"/>
              <a:t>3</a:t>
            </a:fld>
            <a:endParaRPr lang="en-US" dirty="0"/>
          </a:p>
        </p:txBody>
      </p:sp>
    </p:spTree>
    <p:extLst>
      <p:ext uri="{BB962C8B-B14F-4D97-AF65-F5344CB8AC3E}">
        <p14:creationId xmlns:p14="http://schemas.microsoft.com/office/powerpoint/2010/main" val="4028638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068110E-F0F0-419C-AB37-8A730DF7CA1C}"/>
              </a:ext>
            </a:extLst>
          </p:cNvPr>
          <p:cNvSpPr>
            <a:spLocks noGrp="1"/>
          </p:cNvSpPr>
          <p:nvPr>
            <p:ph idx="1"/>
          </p:nvPr>
        </p:nvSpPr>
        <p:spPr>
          <a:xfrm>
            <a:off x="900751" y="825500"/>
            <a:ext cx="10385947" cy="5138572"/>
          </a:xfrm>
        </p:spPr>
        <p:txBody>
          <a:bodyPr>
            <a:normAutofit fontScale="77500" lnSpcReduction="20000"/>
          </a:bodyPr>
          <a:lstStyle/>
          <a:p>
            <a:pPr marL="0" indent="0" algn="just">
              <a:lnSpc>
                <a:spcPct val="170000"/>
              </a:lnSpc>
              <a:spcBef>
                <a:spcPts val="0"/>
              </a:spcBef>
              <a:spcAft>
                <a:spcPts val="0"/>
              </a:spcAft>
              <a:buNone/>
            </a:pPr>
            <a:r>
              <a:rPr lang="en-ID" sz="2300" dirty="0" err="1">
                <a:latin typeface="Arial Narrow" panose="020B0606020202030204" pitchFamily="34" charset="0"/>
              </a:rPr>
              <a:t>Perencanaan</a:t>
            </a:r>
            <a:r>
              <a:rPr lang="en-ID" sz="2300" dirty="0">
                <a:latin typeface="Arial Narrow" panose="020B0606020202030204" pitchFamily="34" charset="0"/>
              </a:rPr>
              <a:t> dan </a:t>
            </a:r>
            <a:r>
              <a:rPr lang="en-ID" sz="2300" dirty="0" err="1">
                <a:latin typeface="Arial Narrow" panose="020B0606020202030204" pitchFamily="34" charset="0"/>
              </a:rPr>
              <a:t>pengaturan</a:t>
            </a:r>
            <a:r>
              <a:rPr lang="en-ID" sz="2300" dirty="0">
                <a:latin typeface="Arial Narrow" panose="020B0606020202030204" pitchFamily="34" charset="0"/>
              </a:rPr>
              <a:t> </a:t>
            </a:r>
            <a:r>
              <a:rPr lang="en-ID" sz="2300" dirty="0" err="1">
                <a:latin typeface="Arial Narrow" panose="020B0606020202030204" pitchFamily="34" charset="0"/>
              </a:rPr>
              <a:t>pembiayaan</a:t>
            </a:r>
            <a:r>
              <a:rPr lang="en-ID" sz="2300" dirty="0">
                <a:latin typeface="Arial Narrow" panose="020B0606020202030204" pitchFamily="34" charset="0"/>
              </a:rPr>
              <a:t> </a:t>
            </a:r>
            <a:r>
              <a:rPr lang="en-ID" sz="2300" dirty="0" err="1">
                <a:latin typeface="Arial Narrow" panose="020B0606020202030204" pitchFamily="34" charset="0"/>
              </a:rPr>
              <a:t>kesehatan</a:t>
            </a:r>
            <a:r>
              <a:rPr lang="en-ID" sz="2300" dirty="0">
                <a:latin typeface="Arial Narrow" panose="020B0606020202030204" pitchFamily="34" charset="0"/>
              </a:rPr>
              <a:t> yang </a:t>
            </a:r>
            <a:r>
              <a:rPr lang="en-ID" sz="2300" dirty="0" err="1">
                <a:latin typeface="Arial Narrow" panose="020B0606020202030204" pitchFamily="34" charset="0"/>
              </a:rPr>
              <a:t>memadai</a:t>
            </a:r>
            <a:r>
              <a:rPr lang="en-ID" sz="2300" dirty="0">
                <a:latin typeface="Arial Narrow" panose="020B0606020202030204" pitchFamily="34" charset="0"/>
              </a:rPr>
              <a:t> (health care financing) </a:t>
            </a:r>
            <a:r>
              <a:rPr lang="en-ID" sz="2300" dirty="0" err="1">
                <a:latin typeface="Arial Narrow" panose="020B0606020202030204" pitchFamily="34" charset="0"/>
              </a:rPr>
              <a:t>akan</a:t>
            </a:r>
            <a:r>
              <a:rPr lang="en-ID" sz="2300" dirty="0">
                <a:latin typeface="Arial Narrow" panose="020B0606020202030204" pitchFamily="34" charset="0"/>
              </a:rPr>
              <a:t> </a:t>
            </a:r>
            <a:r>
              <a:rPr lang="en-ID" sz="2300" dirty="0" err="1">
                <a:latin typeface="Arial Narrow" panose="020B0606020202030204" pitchFamily="34" charset="0"/>
              </a:rPr>
              <a:t>menolong</a:t>
            </a:r>
            <a:r>
              <a:rPr lang="en-ID" sz="2300" dirty="0">
                <a:latin typeface="Arial Narrow" panose="020B0606020202030204" pitchFamily="34" charset="0"/>
              </a:rPr>
              <a:t> </a:t>
            </a:r>
            <a:r>
              <a:rPr lang="en-ID" sz="2300" dirty="0" err="1">
                <a:latin typeface="Arial Narrow" panose="020B0606020202030204" pitchFamily="34" charset="0"/>
              </a:rPr>
              <a:t>pemerintah</a:t>
            </a:r>
            <a:r>
              <a:rPr lang="en-ID" sz="2300" dirty="0">
                <a:latin typeface="Arial Narrow" panose="020B0606020202030204" pitchFamily="34" charset="0"/>
              </a:rPr>
              <a:t> di </a:t>
            </a:r>
            <a:r>
              <a:rPr lang="en-ID" sz="2300" dirty="0" err="1">
                <a:latin typeface="Arial Narrow" panose="020B0606020202030204" pitchFamily="34" charset="0"/>
              </a:rPr>
              <a:t>suatu</a:t>
            </a:r>
            <a:r>
              <a:rPr lang="en-ID" sz="2300" dirty="0">
                <a:latin typeface="Arial Narrow" panose="020B0606020202030204" pitchFamily="34" charset="0"/>
              </a:rPr>
              <a:t> negara </a:t>
            </a:r>
            <a:r>
              <a:rPr lang="en-ID" sz="2300" dirty="0" err="1">
                <a:latin typeface="Arial Narrow" panose="020B0606020202030204" pitchFamily="34" charset="0"/>
              </a:rPr>
              <a:t>untuk</a:t>
            </a:r>
            <a:r>
              <a:rPr lang="en-ID" sz="2300" dirty="0">
                <a:latin typeface="Arial Narrow" panose="020B0606020202030204" pitchFamily="34" charset="0"/>
              </a:rPr>
              <a:t> </a:t>
            </a:r>
            <a:r>
              <a:rPr lang="en-ID" sz="2300" dirty="0" err="1">
                <a:latin typeface="Arial Narrow" panose="020B0606020202030204" pitchFamily="34" charset="0"/>
              </a:rPr>
              <a:t>dapat</a:t>
            </a:r>
            <a:r>
              <a:rPr lang="en-ID" sz="2300" dirty="0">
                <a:latin typeface="Arial Narrow" panose="020B0606020202030204" pitchFamily="34" charset="0"/>
              </a:rPr>
              <a:t> </a:t>
            </a:r>
            <a:r>
              <a:rPr lang="en-ID" sz="2300" dirty="0" err="1">
                <a:latin typeface="Arial Narrow" panose="020B0606020202030204" pitchFamily="34" charset="0"/>
              </a:rPr>
              <a:t>memobilisasi</a:t>
            </a:r>
            <a:r>
              <a:rPr lang="en-ID" sz="2300" dirty="0">
                <a:latin typeface="Arial Narrow" panose="020B0606020202030204" pitchFamily="34" charset="0"/>
              </a:rPr>
              <a:t> </a:t>
            </a:r>
            <a:r>
              <a:rPr lang="en-ID" sz="2300" dirty="0" err="1">
                <a:latin typeface="Arial Narrow" panose="020B0606020202030204" pitchFamily="34" charset="0"/>
              </a:rPr>
              <a:t>sumber-sumber</a:t>
            </a:r>
            <a:r>
              <a:rPr lang="en-ID" sz="2300" dirty="0">
                <a:latin typeface="Arial Narrow" panose="020B0606020202030204" pitchFamily="34" charset="0"/>
              </a:rPr>
              <a:t> </a:t>
            </a:r>
            <a:r>
              <a:rPr lang="en-ID" sz="2300" dirty="0" err="1">
                <a:latin typeface="Arial Narrow" panose="020B0606020202030204" pitchFamily="34" charset="0"/>
              </a:rPr>
              <a:t>pembiayaan</a:t>
            </a:r>
            <a:r>
              <a:rPr lang="en-ID" sz="2300" dirty="0">
                <a:latin typeface="Arial Narrow" panose="020B0606020202030204" pitchFamily="34" charset="0"/>
              </a:rPr>
              <a:t> </a:t>
            </a:r>
            <a:r>
              <a:rPr lang="en-ID" sz="2300" dirty="0" err="1">
                <a:latin typeface="Arial Narrow" panose="020B0606020202030204" pitchFamily="34" charset="0"/>
              </a:rPr>
              <a:t>kesehatan</a:t>
            </a:r>
            <a:r>
              <a:rPr lang="en-ID" sz="2300" dirty="0">
                <a:latin typeface="Arial Narrow" panose="020B0606020202030204" pitchFamily="34" charset="0"/>
              </a:rPr>
              <a:t>, </a:t>
            </a:r>
            <a:r>
              <a:rPr lang="en-ID" sz="2300" dirty="0" err="1">
                <a:latin typeface="Arial Narrow" panose="020B0606020202030204" pitchFamily="34" charset="0"/>
              </a:rPr>
              <a:t>mengalokasikannya</a:t>
            </a:r>
            <a:r>
              <a:rPr lang="en-ID" sz="2300" dirty="0">
                <a:latin typeface="Arial Narrow" panose="020B0606020202030204" pitchFamily="34" charset="0"/>
              </a:rPr>
              <a:t> </a:t>
            </a:r>
            <a:r>
              <a:rPr lang="en-ID" sz="2300" dirty="0" err="1">
                <a:latin typeface="Arial Narrow" panose="020B0606020202030204" pitchFamily="34" charset="0"/>
              </a:rPr>
              <a:t>secara</a:t>
            </a:r>
            <a:r>
              <a:rPr lang="en-ID" sz="2300" dirty="0">
                <a:latin typeface="Arial Narrow" panose="020B0606020202030204" pitchFamily="34" charset="0"/>
              </a:rPr>
              <a:t> </a:t>
            </a:r>
            <a:r>
              <a:rPr lang="en-ID" sz="2300" dirty="0" err="1">
                <a:latin typeface="Arial Narrow" panose="020B0606020202030204" pitchFamily="34" charset="0"/>
              </a:rPr>
              <a:t>rasional</a:t>
            </a:r>
            <a:r>
              <a:rPr lang="en-ID" sz="2300" dirty="0">
                <a:latin typeface="Arial Narrow" panose="020B0606020202030204" pitchFamily="34" charset="0"/>
              </a:rPr>
              <a:t> </a:t>
            </a:r>
            <a:r>
              <a:rPr lang="en-ID" sz="2300" dirty="0" err="1">
                <a:latin typeface="Arial Narrow" panose="020B0606020202030204" pitchFamily="34" charset="0"/>
              </a:rPr>
              <a:t>serta</a:t>
            </a:r>
            <a:r>
              <a:rPr lang="en-ID" sz="2300" dirty="0">
                <a:latin typeface="Arial Narrow" panose="020B0606020202030204" pitchFamily="34" charset="0"/>
              </a:rPr>
              <a:t> </a:t>
            </a:r>
            <a:r>
              <a:rPr lang="en-ID" sz="2300" dirty="0" err="1">
                <a:latin typeface="Arial Narrow" panose="020B0606020202030204" pitchFamily="34" charset="0"/>
              </a:rPr>
              <a:t>menggunakannya</a:t>
            </a:r>
            <a:r>
              <a:rPr lang="en-ID" sz="2300" dirty="0">
                <a:latin typeface="Arial Narrow" panose="020B0606020202030204" pitchFamily="34" charset="0"/>
              </a:rPr>
              <a:t> </a:t>
            </a:r>
            <a:r>
              <a:rPr lang="en-ID" sz="2300" dirty="0" err="1">
                <a:latin typeface="Arial Narrow" panose="020B0606020202030204" pitchFamily="34" charset="0"/>
              </a:rPr>
              <a:t>secara</a:t>
            </a:r>
            <a:r>
              <a:rPr lang="en-ID" sz="2300" dirty="0">
                <a:latin typeface="Arial Narrow" panose="020B0606020202030204" pitchFamily="34" charset="0"/>
              </a:rPr>
              <a:t> </a:t>
            </a:r>
            <a:r>
              <a:rPr lang="en-ID" sz="2300" dirty="0" err="1">
                <a:latin typeface="Arial Narrow" panose="020B0606020202030204" pitchFamily="34" charset="0"/>
              </a:rPr>
              <a:t>efisien</a:t>
            </a:r>
            <a:r>
              <a:rPr lang="en-ID" sz="2300" dirty="0">
                <a:latin typeface="Arial Narrow" panose="020B0606020202030204" pitchFamily="34" charset="0"/>
              </a:rPr>
              <a:t> dan </a:t>
            </a:r>
            <a:r>
              <a:rPr lang="en-ID" sz="2300" dirty="0" err="1">
                <a:latin typeface="Arial Narrow" panose="020B0606020202030204" pitchFamily="34" charset="0"/>
              </a:rPr>
              <a:t>efektif</a:t>
            </a:r>
            <a:r>
              <a:rPr lang="en-ID" sz="2300" dirty="0">
                <a:latin typeface="Arial Narrow" panose="020B0606020202030204" pitchFamily="34" charset="0"/>
              </a:rPr>
              <a:t>. </a:t>
            </a:r>
            <a:r>
              <a:rPr lang="en-ID" sz="2300" dirty="0" err="1">
                <a:latin typeface="Arial Narrow" panose="020B0606020202030204" pitchFamily="34" charset="0"/>
              </a:rPr>
              <a:t>Kebijakan</a:t>
            </a:r>
            <a:r>
              <a:rPr lang="en-ID" sz="2300" dirty="0">
                <a:latin typeface="Arial Narrow" panose="020B0606020202030204" pitchFamily="34" charset="0"/>
              </a:rPr>
              <a:t> </a:t>
            </a:r>
            <a:r>
              <a:rPr lang="en-ID" sz="2300" dirty="0" err="1">
                <a:latin typeface="Arial Narrow" panose="020B0606020202030204" pitchFamily="34" charset="0"/>
              </a:rPr>
              <a:t>pembiayaan</a:t>
            </a:r>
            <a:r>
              <a:rPr lang="en-ID" sz="2300" dirty="0">
                <a:latin typeface="Arial Narrow" panose="020B0606020202030204" pitchFamily="34" charset="0"/>
              </a:rPr>
              <a:t> </a:t>
            </a:r>
            <a:r>
              <a:rPr lang="en-ID" sz="2300" dirty="0" err="1">
                <a:latin typeface="Arial Narrow" panose="020B0606020202030204" pitchFamily="34" charset="0"/>
              </a:rPr>
              <a:t>kesehatan</a:t>
            </a:r>
            <a:r>
              <a:rPr lang="en-ID" sz="2300" dirty="0">
                <a:latin typeface="Arial Narrow" panose="020B0606020202030204" pitchFamily="34" charset="0"/>
              </a:rPr>
              <a:t> yang </a:t>
            </a:r>
            <a:r>
              <a:rPr lang="en-ID" sz="2300" dirty="0" err="1">
                <a:latin typeface="Arial Narrow" panose="020B0606020202030204" pitchFamily="34" charset="0"/>
              </a:rPr>
              <a:t>mengutamakan</a:t>
            </a:r>
            <a:r>
              <a:rPr lang="en-ID" sz="2300" dirty="0">
                <a:latin typeface="Arial Narrow" panose="020B0606020202030204" pitchFamily="34" charset="0"/>
              </a:rPr>
              <a:t> </a:t>
            </a:r>
            <a:r>
              <a:rPr lang="en-ID" sz="2300" dirty="0" err="1">
                <a:latin typeface="Arial Narrow" panose="020B0606020202030204" pitchFamily="34" charset="0"/>
              </a:rPr>
              <a:t>pemerataan</a:t>
            </a:r>
            <a:r>
              <a:rPr lang="en-ID" sz="2300" dirty="0">
                <a:latin typeface="Arial Narrow" panose="020B0606020202030204" pitchFamily="34" charset="0"/>
              </a:rPr>
              <a:t> </a:t>
            </a:r>
            <a:r>
              <a:rPr lang="en-ID" sz="2300" dirty="0" err="1">
                <a:latin typeface="Arial Narrow" panose="020B0606020202030204" pitchFamily="34" charset="0"/>
              </a:rPr>
              <a:t>serta</a:t>
            </a:r>
            <a:r>
              <a:rPr lang="en-ID" sz="2300" dirty="0">
                <a:latin typeface="Arial Narrow" panose="020B0606020202030204" pitchFamily="34" charset="0"/>
              </a:rPr>
              <a:t> </a:t>
            </a:r>
            <a:r>
              <a:rPr lang="en-ID" sz="2300" dirty="0" err="1">
                <a:latin typeface="Arial Narrow" panose="020B0606020202030204" pitchFamily="34" charset="0"/>
              </a:rPr>
              <a:t>berpihak</a:t>
            </a:r>
            <a:r>
              <a:rPr lang="en-ID" sz="2300" dirty="0">
                <a:latin typeface="Arial Narrow" panose="020B0606020202030204" pitchFamily="34" charset="0"/>
              </a:rPr>
              <a:t> </a:t>
            </a:r>
            <a:r>
              <a:rPr lang="en-ID" sz="2300" dirty="0" err="1">
                <a:latin typeface="Arial Narrow" panose="020B0606020202030204" pitchFamily="34" charset="0"/>
              </a:rPr>
              <a:t>kepada</a:t>
            </a:r>
            <a:r>
              <a:rPr lang="en-ID" sz="2300" dirty="0">
                <a:latin typeface="Arial Narrow" panose="020B0606020202030204" pitchFamily="34" charset="0"/>
              </a:rPr>
              <a:t> </a:t>
            </a:r>
            <a:r>
              <a:rPr lang="en-ID" sz="2300" dirty="0" err="1">
                <a:latin typeface="Arial Narrow" panose="020B0606020202030204" pitchFamily="34" charset="0"/>
              </a:rPr>
              <a:t>masyarakat</a:t>
            </a:r>
            <a:r>
              <a:rPr lang="en-ID" sz="2300" dirty="0">
                <a:latin typeface="Arial Narrow" panose="020B0606020202030204" pitchFamily="34" charset="0"/>
              </a:rPr>
              <a:t> </a:t>
            </a:r>
            <a:r>
              <a:rPr lang="en-ID" sz="2300" dirty="0" err="1">
                <a:latin typeface="Arial Narrow" panose="020B0606020202030204" pitchFamily="34" charset="0"/>
              </a:rPr>
              <a:t>miskin</a:t>
            </a:r>
            <a:r>
              <a:rPr lang="en-ID" sz="2300" dirty="0">
                <a:latin typeface="Arial Narrow" panose="020B0606020202030204" pitchFamily="34" charset="0"/>
              </a:rPr>
              <a:t> (equitable and pro poor health policy) </a:t>
            </a:r>
            <a:r>
              <a:rPr lang="en-ID" sz="2300" dirty="0" err="1">
                <a:latin typeface="Arial Narrow" panose="020B0606020202030204" pitchFamily="34" charset="0"/>
              </a:rPr>
              <a:t>akan</a:t>
            </a:r>
            <a:r>
              <a:rPr lang="en-ID" sz="2300" dirty="0">
                <a:latin typeface="Arial Narrow" panose="020B0606020202030204" pitchFamily="34" charset="0"/>
              </a:rPr>
              <a:t> </a:t>
            </a:r>
            <a:r>
              <a:rPr lang="en-ID" sz="2300" dirty="0" err="1">
                <a:latin typeface="Arial Narrow" panose="020B0606020202030204" pitchFamily="34" charset="0"/>
              </a:rPr>
              <a:t>mendorong</a:t>
            </a:r>
            <a:r>
              <a:rPr lang="en-ID" sz="2300" dirty="0">
                <a:latin typeface="Arial Narrow" panose="020B0606020202030204" pitchFamily="34" charset="0"/>
              </a:rPr>
              <a:t> </a:t>
            </a:r>
            <a:r>
              <a:rPr lang="en-ID" sz="2300" dirty="0" err="1">
                <a:latin typeface="Arial Narrow" panose="020B0606020202030204" pitchFamily="34" charset="0"/>
              </a:rPr>
              <a:t>tercapainya</a:t>
            </a:r>
            <a:r>
              <a:rPr lang="en-ID" sz="2300" dirty="0">
                <a:latin typeface="Arial Narrow" panose="020B0606020202030204" pitchFamily="34" charset="0"/>
              </a:rPr>
              <a:t> </a:t>
            </a:r>
            <a:r>
              <a:rPr lang="en-ID" sz="2300" dirty="0" err="1">
                <a:latin typeface="Arial Narrow" panose="020B0606020202030204" pitchFamily="34" charset="0"/>
              </a:rPr>
              <a:t>akses</a:t>
            </a:r>
            <a:r>
              <a:rPr lang="en-ID" sz="2300" dirty="0">
                <a:latin typeface="Arial Narrow" panose="020B0606020202030204" pitchFamily="34" charset="0"/>
              </a:rPr>
              <a:t> yang universal. Pada </a:t>
            </a:r>
            <a:r>
              <a:rPr lang="en-ID" sz="2300" dirty="0" err="1">
                <a:latin typeface="Arial Narrow" panose="020B0606020202030204" pitchFamily="34" charset="0"/>
              </a:rPr>
              <a:t>aspek</a:t>
            </a:r>
            <a:r>
              <a:rPr lang="en-ID" sz="2300" dirty="0">
                <a:latin typeface="Arial Narrow" panose="020B0606020202030204" pitchFamily="34" charset="0"/>
              </a:rPr>
              <a:t> yang </a:t>
            </a:r>
            <a:r>
              <a:rPr lang="en-ID" sz="2300" dirty="0" err="1">
                <a:latin typeface="Arial Narrow" panose="020B0606020202030204" pitchFamily="34" charset="0"/>
              </a:rPr>
              <a:t>lebih</a:t>
            </a:r>
            <a:r>
              <a:rPr lang="en-ID" sz="2300" dirty="0">
                <a:latin typeface="Arial Narrow" panose="020B0606020202030204" pitchFamily="34" charset="0"/>
              </a:rPr>
              <a:t> </a:t>
            </a:r>
            <a:r>
              <a:rPr lang="en-ID" sz="2300" dirty="0" err="1">
                <a:latin typeface="Arial Narrow" panose="020B0606020202030204" pitchFamily="34" charset="0"/>
              </a:rPr>
              <a:t>luas</a:t>
            </a:r>
            <a:r>
              <a:rPr lang="en-ID" sz="2300" dirty="0">
                <a:latin typeface="Arial Narrow" panose="020B0606020202030204" pitchFamily="34" charset="0"/>
              </a:rPr>
              <a:t> </a:t>
            </a:r>
            <a:r>
              <a:rPr lang="en-ID" sz="2300" dirty="0" err="1">
                <a:latin typeface="Arial Narrow" panose="020B0606020202030204" pitchFamily="34" charset="0"/>
              </a:rPr>
              <a:t>diyakini</a:t>
            </a:r>
            <a:r>
              <a:rPr lang="en-ID" sz="2300" dirty="0">
                <a:latin typeface="Arial Narrow" panose="020B0606020202030204" pitchFamily="34" charset="0"/>
              </a:rPr>
              <a:t> </a:t>
            </a:r>
            <a:r>
              <a:rPr lang="en-ID" sz="2300" dirty="0" err="1">
                <a:latin typeface="Arial Narrow" panose="020B0606020202030204" pitchFamily="34" charset="0"/>
              </a:rPr>
              <a:t>bahwa</a:t>
            </a:r>
            <a:r>
              <a:rPr lang="en-ID" sz="2300" dirty="0">
                <a:latin typeface="Arial Narrow" panose="020B0606020202030204" pitchFamily="34" charset="0"/>
              </a:rPr>
              <a:t> </a:t>
            </a:r>
            <a:r>
              <a:rPr lang="en-ID" sz="2300" dirty="0" err="1">
                <a:latin typeface="Arial Narrow" panose="020B0606020202030204" pitchFamily="34" charset="0"/>
              </a:rPr>
              <a:t>pembiayaan</a:t>
            </a:r>
            <a:r>
              <a:rPr lang="en-ID" sz="2300" dirty="0">
                <a:latin typeface="Arial Narrow" panose="020B0606020202030204" pitchFamily="34" charset="0"/>
              </a:rPr>
              <a:t> </a:t>
            </a:r>
            <a:r>
              <a:rPr lang="en-ID" sz="2300" dirty="0" err="1">
                <a:latin typeface="Arial Narrow" panose="020B0606020202030204" pitchFamily="34" charset="0"/>
              </a:rPr>
              <a:t>kesehatan</a:t>
            </a:r>
            <a:r>
              <a:rPr lang="en-ID" sz="2300" dirty="0">
                <a:latin typeface="Arial Narrow" panose="020B0606020202030204" pitchFamily="34" charset="0"/>
              </a:rPr>
              <a:t> </a:t>
            </a:r>
            <a:r>
              <a:rPr lang="en-ID" sz="2300" dirty="0" err="1">
                <a:latin typeface="Arial Narrow" panose="020B0606020202030204" pitchFamily="34" charset="0"/>
              </a:rPr>
              <a:t>mempunyai</a:t>
            </a:r>
            <a:r>
              <a:rPr lang="en-ID" sz="2300" dirty="0">
                <a:latin typeface="Arial Narrow" panose="020B0606020202030204" pitchFamily="34" charset="0"/>
              </a:rPr>
              <a:t> </a:t>
            </a:r>
            <a:r>
              <a:rPr lang="en-ID" sz="2300" dirty="0" err="1">
                <a:latin typeface="Arial Narrow" panose="020B0606020202030204" pitchFamily="34" charset="0"/>
              </a:rPr>
              <a:t>kontribusi</a:t>
            </a:r>
            <a:r>
              <a:rPr lang="en-ID" sz="2300" dirty="0">
                <a:latin typeface="Arial Narrow" panose="020B0606020202030204" pitchFamily="34" charset="0"/>
              </a:rPr>
              <a:t> pada </a:t>
            </a:r>
            <a:r>
              <a:rPr lang="en-ID" sz="2300" dirty="0" err="1">
                <a:latin typeface="Arial Narrow" panose="020B0606020202030204" pitchFamily="34" charset="0"/>
              </a:rPr>
              <a:t>perkembangan</a:t>
            </a:r>
            <a:r>
              <a:rPr lang="en-ID" sz="2300" dirty="0">
                <a:latin typeface="Arial Narrow" panose="020B0606020202030204" pitchFamily="34" charset="0"/>
              </a:rPr>
              <a:t> </a:t>
            </a:r>
            <a:r>
              <a:rPr lang="en-ID" sz="2300" dirty="0" err="1">
                <a:latin typeface="Arial Narrow" panose="020B0606020202030204" pitchFamily="34" charset="0"/>
              </a:rPr>
              <a:t>sosial</a:t>
            </a:r>
            <a:r>
              <a:rPr lang="en-ID" sz="2300" dirty="0">
                <a:latin typeface="Arial Narrow" panose="020B0606020202030204" pitchFamily="34" charset="0"/>
              </a:rPr>
              <a:t> dan </a:t>
            </a:r>
            <a:r>
              <a:rPr lang="en-ID" sz="2300" dirty="0" err="1">
                <a:latin typeface="Arial Narrow" panose="020B0606020202030204" pitchFamily="34" charset="0"/>
              </a:rPr>
              <a:t>ekonomi</a:t>
            </a:r>
            <a:r>
              <a:rPr lang="en-ID" sz="2300" dirty="0">
                <a:latin typeface="Arial Narrow" panose="020B0606020202030204" pitchFamily="34" charset="0"/>
              </a:rPr>
              <a:t>. </a:t>
            </a:r>
            <a:r>
              <a:rPr lang="en-ID" sz="2300" dirty="0" err="1">
                <a:latin typeface="Arial Narrow" panose="020B0606020202030204" pitchFamily="34" charset="0"/>
              </a:rPr>
              <a:t>Pelayanan</a:t>
            </a:r>
            <a:r>
              <a:rPr lang="en-ID" sz="2300" dirty="0">
                <a:latin typeface="Arial Narrow" panose="020B0606020202030204" pitchFamily="34" charset="0"/>
              </a:rPr>
              <a:t> </a:t>
            </a:r>
            <a:r>
              <a:rPr lang="en-ID" sz="2300" dirty="0" err="1">
                <a:latin typeface="Arial Narrow" panose="020B0606020202030204" pitchFamily="34" charset="0"/>
              </a:rPr>
              <a:t>kesehatan</a:t>
            </a:r>
            <a:r>
              <a:rPr lang="en-ID" sz="2300" dirty="0">
                <a:latin typeface="Arial Narrow" panose="020B0606020202030204" pitchFamily="34" charset="0"/>
              </a:rPr>
              <a:t> </a:t>
            </a:r>
            <a:r>
              <a:rPr lang="en-ID" sz="2300" dirty="0" err="1">
                <a:latin typeface="Arial Narrow" panose="020B0606020202030204" pitchFamily="34" charset="0"/>
              </a:rPr>
              <a:t>itu</a:t>
            </a:r>
            <a:r>
              <a:rPr lang="en-ID" sz="2300" dirty="0">
                <a:latin typeface="Arial Narrow" panose="020B0606020202030204" pitchFamily="34" charset="0"/>
              </a:rPr>
              <a:t> </a:t>
            </a:r>
            <a:r>
              <a:rPr lang="en-ID" sz="2300" dirty="0" err="1">
                <a:latin typeface="Arial Narrow" panose="020B0606020202030204" pitchFamily="34" charset="0"/>
              </a:rPr>
              <a:t>sendiri</a:t>
            </a:r>
            <a:r>
              <a:rPr lang="en-ID" sz="2300" dirty="0">
                <a:latin typeface="Arial Narrow" panose="020B0606020202030204" pitchFamily="34" charset="0"/>
              </a:rPr>
              <a:t> pada </a:t>
            </a:r>
            <a:r>
              <a:rPr lang="en-ID" sz="2300" dirty="0" err="1">
                <a:latin typeface="Arial Narrow" panose="020B0606020202030204" pitchFamily="34" charset="0"/>
              </a:rPr>
              <a:t>akhir-akhir</a:t>
            </a:r>
            <a:r>
              <a:rPr lang="en-ID" sz="2300" dirty="0">
                <a:latin typeface="Arial Narrow" panose="020B0606020202030204" pitchFamily="34" charset="0"/>
              </a:rPr>
              <a:t> </a:t>
            </a:r>
            <a:r>
              <a:rPr lang="en-ID" sz="2300" dirty="0" err="1">
                <a:latin typeface="Arial Narrow" panose="020B0606020202030204" pitchFamily="34" charset="0"/>
              </a:rPr>
              <a:t>ini</a:t>
            </a:r>
            <a:r>
              <a:rPr lang="en-ID" sz="2300" dirty="0">
                <a:latin typeface="Arial Narrow" panose="020B0606020202030204" pitchFamily="34" charset="0"/>
              </a:rPr>
              <a:t> </a:t>
            </a:r>
            <a:r>
              <a:rPr lang="en-ID" sz="2300" dirty="0" err="1">
                <a:latin typeface="Arial Narrow" panose="020B0606020202030204" pitchFamily="34" charset="0"/>
              </a:rPr>
              <a:t>menjadi</a:t>
            </a:r>
            <a:r>
              <a:rPr lang="en-ID" sz="2300" dirty="0">
                <a:latin typeface="Arial Narrow" panose="020B0606020202030204" pitchFamily="34" charset="0"/>
              </a:rPr>
              <a:t> </a:t>
            </a:r>
            <a:r>
              <a:rPr lang="en-ID" sz="2300" dirty="0" err="1">
                <a:latin typeface="Arial Narrow" panose="020B0606020202030204" pitchFamily="34" charset="0"/>
              </a:rPr>
              <a:t>amat</a:t>
            </a:r>
            <a:r>
              <a:rPr lang="en-ID" sz="2300" dirty="0">
                <a:latin typeface="Arial Narrow" panose="020B0606020202030204" pitchFamily="34" charset="0"/>
              </a:rPr>
              <a:t> mahal </a:t>
            </a:r>
            <a:r>
              <a:rPr lang="en-ID" sz="2300" dirty="0" err="1">
                <a:latin typeface="Arial Narrow" panose="020B0606020202030204" pitchFamily="34" charset="0"/>
              </a:rPr>
              <a:t>baik</a:t>
            </a:r>
            <a:r>
              <a:rPr lang="en-ID" sz="2300" dirty="0">
                <a:latin typeface="Arial Narrow" panose="020B0606020202030204" pitchFamily="34" charset="0"/>
              </a:rPr>
              <a:t> pada negara </a:t>
            </a:r>
            <a:r>
              <a:rPr lang="en-ID" sz="2300" dirty="0" err="1">
                <a:latin typeface="Arial Narrow" panose="020B0606020202030204" pitchFamily="34" charset="0"/>
              </a:rPr>
              <a:t>maju</a:t>
            </a:r>
            <a:r>
              <a:rPr lang="en-ID" sz="2300" dirty="0">
                <a:latin typeface="Arial Narrow" panose="020B0606020202030204" pitchFamily="34" charset="0"/>
              </a:rPr>
              <a:t> </a:t>
            </a:r>
            <a:r>
              <a:rPr lang="en-ID" sz="2300" dirty="0" err="1">
                <a:latin typeface="Arial Narrow" panose="020B0606020202030204" pitchFamily="34" charset="0"/>
              </a:rPr>
              <a:t>maupun</a:t>
            </a:r>
            <a:r>
              <a:rPr lang="en-ID" sz="2300" dirty="0">
                <a:latin typeface="Arial Narrow" panose="020B0606020202030204" pitchFamily="34" charset="0"/>
              </a:rPr>
              <a:t> pada negara </a:t>
            </a:r>
            <a:r>
              <a:rPr lang="en-ID" sz="2300" dirty="0" err="1">
                <a:latin typeface="Arial Narrow" panose="020B0606020202030204" pitchFamily="34" charset="0"/>
              </a:rPr>
              <a:t>berkembang</a:t>
            </a:r>
            <a:r>
              <a:rPr lang="en-ID" sz="2300" dirty="0">
                <a:latin typeface="Arial Narrow" panose="020B0606020202030204" pitchFamily="34" charset="0"/>
              </a:rPr>
              <a:t>. </a:t>
            </a:r>
            <a:r>
              <a:rPr lang="en-ID" sz="2300" dirty="0" err="1">
                <a:latin typeface="Arial Narrow" panose="020B0606020202030204" pitchFamily="34" charset="0"/>
              </a:rPr>
              <a:t>Penggunaan</a:t>
            </a:r>
            <a:r>
              <a:rPr lang="en-ID" sz="2300" dirty="0">
                <a:latin typeface="Arial Narrow" panose="020B0606020202030204" pitchFamily="34" charset="0"/>
              </a:rPr>
              <a:t> yang </a:t>
            </a:r>
            <a:r>
              <a:rPr lang="en-ID" sz="2300" dirty="0" err="1">
                <a:latin typeface="Arial Narrow" panose="020B0606020202030204" pitchFamily="34" charset="0"/>
              </a:rPr>
              <a:t>berlebihan</a:t>
            </a:r>
            <a:r>
              <a:rPr lang="en-ID" sz="2300" dirty="0">
                <a:latin typeface="Arial Narrow" panose="020B0606020202030204" pitchFamily="34" charset="0"/>
              </a:rPr>
              <a:t> </a:t>
            </a:r>
            <a:r>
              <a:rPr lang="en-ID" sz="2300" dirty="0" err="1">
                <a:latin typeface="Arial Narrow" panose="020B0606020202030204" pitchFamily="34" charset="0"/>
              </a:rPr>
              <a:t>dari</a:t>
            </a:r>
            <a:r>
              <a:rPr lang="en-ID" sz="2300" dirty="0">
                <a:latin typeface="Arial Narrow" panose="020B0606020202030204" pitchFamily="34" charset="0"/>
              </a:rPr>
              <a:t> </a:t>
            </a:r>
            <a:r>
              <a:rPr lang="en-ID" sz="2300" dirty="0" err="1">
                <a:latin typeface="Arial Narrow" panose="020B0606020202030204" pitchFamily="34" charset="0"/>
              </a:rPr>
              <a:t>pelayanan</a:t>
            </a:r>
            <a:r>
              <a:rPr lang="en-ID" sz="2300" dirty="0">
                <a:latin typeface="Arial Narrow" panose="020B0606020202030204" pitchFamily="34" charset="0"/>
              </a:rPr>
              <a:t> </a:t>
            </a:r>
            <a:r>
              <a:rPr lang="en-ID" sz="2300" dirty="0" err="1">
                <a:latin typeface="Arial Narrow" panose="020B0606020202030204" pitchFamily="34" charset="0"/>
              </a:rPr>
              <a:t>kesehatan</a:t>
            </a:r>
            <a:r>
              <a:rPr lang="en-ID" sz="2300" dirty="0">
                <a:latin typeface="Arial Narrow" panose="020B0606020202030204" pitchFamily="34" charset="0"/>
              </a:rPr>
              <a:t> </a:t>
            </a:r>
            <a:r>
              <a:rPr lang="en-ID" sz="2300" dirty="0" err="1">
                <a:latin typeface="Arial Narrow" panose="020B0606020202030204" pitchFamily="34" charset="0"/>
              </a:rPr>
              <a:t>dengan</a:t>
            </a:r>
            <a:r>
              <a:rPr lang="en-ID" sz="2300" dirty="0">
                <a:latin typeface="Arial Narrow" panose="020B0606020202030204" pitchFamily="34" charset="0"/>
              </a:rPr>
              <a:t> </a:t>
            </a:r>
            <a:r>
              <a:rPr lang="en-ID" sz="2300" dirty="0" err="1">
                <a:latin typeface="Arial Narrow" panose="020B0606020202030204" pitchFamily="34" charset="0"/>
              </a:rPr>
              <a:t>teknologi</a:t>
            </a:r>
            <a:r>
              <a:rPr lang="en-ID" sz="2300" dirty="0">
                <a:latin typeface="Arial Narrow" panose="020B0606020202030204" pitchFamily="34" charset="0"/>
              </a:rPr>
              <a:t> </a:t>
            </a:r>
            <a:r>
              <a:rPr lang="en-ID" sz="2300" dirty="0" err="1">
                <a:latin typeface="Arial Narrow" panose="020B0606020202030204" pitchFamily="34" charset="0"/>
              </a:rPr>
              <a:t>tinggi</a:t>
            </a:r>
            <a:r>
              <a:rPr lang="en-ID" sz="2300" dirty="0">
                <a:latin typeface="Arial Narrow" panose="020B0606020202030204" pitchFamily="34" charset="0"/>
              </a:rPr>
              <a:t> </a:t>
            </a:r>
            <a:r>
              <a:rPr lang="en-ID" sz="2300" dirty="0" err="1">
                <a:latin typeface="Arial Narrow" panose="020B0606020202030204" pitchFamily="34" charset="0"/>
              </a:rPr>
              <a:t>adalah</a:t>
            </a:r>
            <a:r>
              <a:rPr lang="en-ID" sz="2300" dirty="0">
                <a:latin typeface="Arial Narrow" panose="020B0606020202030204" pitchFamily="34" charset="0"/>
              </a:rPr>
              <a:t> salah </a:t>
            </a:r>
            <a:r>
              <a:rPr lang="en-ID" sz="2300" dirty="0" err="1">
                <a:latin typeface="Arial Narrow" panose="020B0606020202030204" pitchFamily="34" charset="0"/>
              </a:rPr>
              <a:t>satu</a:t>
            </a:r>
            <a:r>
              <a:rPr lang="en-ID" sz="2300" dirty="0">
                <a:latin typeface="Arial Narrow" panose="020B0606020202030204" pitchFamily="34" charset="0"/>
              </a:rPr>
              <a:t> </a:t>
            </a:r>
            <a:r>
              <a:rPr lang="en-ID" sz="2300" dirty="0" err="1">
                <a:latin typeface="Arial Narrow" panose="020B0606020202030204" pitchFamily="34" charset="0"/>
              </a:rPr>
              <a:t>penyebab</a:t>
            </a:r>
            <a:r>
              <a:rPr lang="en-ID" sz="2300" dirty="0">
                <a:latin typeface="Arial Narrow" panose="020B0606020202030204" pitchFamily="34" charset="0"/>
              </a:rPr>
              <a:t> </a:t>
            </a:r>
            <a:r>
              <a:rPr lang="en-ID" sz="2300" dirty="0" err="1">
                <a:latin typeface="Arial Narrow" panose="020B0606020202030204" pitchFamily="34" charset="0"/>
              </a:rPr>
              <a:t>utamanya</a:t>
            </a:r>
            <a:r>
              <a:rPr lang="en-ID" sz="2300" dirty="0">
                <a:latin typeface="Arial Narrow" panose="020B0606020202030204" pitchFamily="34" charset="0"/>
              </a:rPr>
              <a:t>. </a:t>
            </a:r>
            <a:r>
              <a:rPr lang="en-ID" sz="2300" dirty="0" err="1">
                <a:latin typeface="Arial Narrow" panose="020B0606020202030204" pitchFamily="34" charset="0"/>
              </a:rPr>
              <a:t>Penyebab</a:t>
            </a:r>
            <a:r>
              <a:rPr lang="en-ID" sz="2300" dirty="0">
                <a:latin typeface="Arial Narrow" panose="020B0606020202030204" pitchFamily="34" charset="0"/>
              </a:rPr>
              <a:t> yang lain </a:t>
            </a:r>
            <a:r>
              <a:rPr lang="en-ID" sz="2300" dirty="0" err="1">
                <a:latin typeface="Arial Narrow" panose="020B0606020202030204" pitchFamily="34" charset="0"/>
              </a:rPr>
              <a:t>adalah</a:t>
            </a:r>
            <a:r>
              <a:rPr lang="en-ID" sz="2300" dirty="0">
                <a:latin typeface="Arial Narrow" panose="020B0606020202030204" pitchFamily="34" charset="0"/>
              </a:rPr>
              <a:t> </a:t>
            </a:r>
            <a:r>
              <a:rPr lang="en-ID" sz="2300" dirty="0" err="1">
                <a:latin typeface="Arial Narrow" panose="020B0606020202030204" pitchFamily="34" charset="0"/>
              </a:rPr>
              <a:t>dominasi</a:t>
            </a:r>
            <a:r>
              <a:rPr lang="en-ID" sz="2300" dirty="0">
                <a:latin typeface="Arial Narrow" panose="020B0606020202030204" pitchFamily="34" charset="0"/>
              </a:rPr>
              <a:t> </a:t>
            </a:r>
            <a:r>
              <a:rPr lang="en-ID" sz="2300" dirty="0" err="1">
                <a:latin typeface="Arial Narrow" panose="020B0606020202030204" pitchFamily="34" charset="0"/>
              </a:rPr>
              <a:t>pembiayaan</a:t>
            </a:r>
            <a:r>
              <a:rPr lang="en-ID" sz="2300" dirty="0">
                <a:latin typeface="Arial Narrow" panose="020B0606020202030204" pitchFamily="34" charset="0"/>
              </a:rPr>
              <a:t> </a:t>
            </a:r>
            <a:r>
              <a:rPr lang="en-ID" sz="2300" dirty="0" err="1">
                <a:latin typeface="Arial Narrow" panose="020B0606020202030204" pitchFamily="34" charset="0"/>
              </a:rPr>
              <a:t>pelayanan</a:t>
            </a:r>
            <a:r>
              <a:rPr lang="en-ID" sz="2300" dirty="0">
                <a:latin typeface="Arial Narrow" panose="020B0606020202030204" pitchFamily="34" charset="0"/>
              </a:rPr>
              <a:t> </a:t>
            </a:r>
            <a:r>
              <a:rPr lang="en-ID" sz="2300" dirty="0" err="1">
                <a:latin typeface="Arial Narrow" panose="020B0606020202030204" pitchFamily="34" charset="0"/>
              </a:rPr>
              <a:t>kesehatan</a:t>
            </a:r>
            <a:r>
              <a:rPr lang="en-ID" sz="2300" dirty="0">
                <a:latin typeface="Arial Narrow" panose="020B0606020202030204" pitchFamily="34" charset="0"/>
              </a:rPr>
              <a:t> </a:t>
            </a:r>
            <a:r>
              <a:rPr lang="en-ID" sz="2300" dirty="0" err="1">
                <a:latin typeface="Arial Narrow" panose="020B0606020202030204" pitchFamily="34" charset="0"/>
              </a:rPr>
              <a:t>dengan</a:t>
            </a:r>
            <a:r>
              <a:rPr lang="en-ID" sz="2300" dirty="0">
                <a:latin typeface="Arial Narrow" panose="020B0606020202030204" pitchFamily="34" charset="0"/>
              </a:rPr>
              <a:t> </a:t>
            </a:r>
            <a:r>
              <a:rPr lang="en-ID" sz="2300" dirty="0" err="1">
                <a:latin typeface="Arial Narrow" panose="020B0606020202030204" pitchFamily="34" charset="0"/>
              </a:rPr>
              <a:t>mekanisme</a:t>
            </a:r>
            <a:r>
              <a:rPr lang="en-ID" sz="2300" dirty="0">
                <a:latin typeface="Arial Narrow" panose="020B0606020202030204" pitchFamily="34" charset="0"/>
              </a:rPr>
              <a:t> </a:t>
            </a:r>
            <a:r>
              <a:rPr lang="en-ID" sz="2300" dirty="0" err="1">
                <a:latin typeface="Arial Narrow" panose="020B0606020202030204" pitchFamily="34" charset="0"/>
              </a:rPr>
              <a:t>pembayaran</a:t>
            </a:r>
            <a:r>
              <a:rPr lang="en-ID" sz="2300" dirty="0">
                <a:latin typeface="Arial Narrow" panose="020B0606020202030204" pitchFamily="34" charset="0"/>
              </a:rPr>
              <a:t> </a:t>
            </a:r>
            <a:r>
              <a:rPr lang="en-ID" sz="2300" dirty="0" err="1">
                <a:latin typeface="Arial Narrow" panose="020B0606020202030204" pitchFamily="34" charset="0"/>
              </a:rPr>
              <a:t>tunai</a:t>
            </a:r>
            <a:r>
              <a:rPr lang="en-ID" sz="2300" dirty="0">
                <a:latin typeface="Arial Narrow" panose="020B0606020202030204" pitchFamily="34" charset="0"/>
              </a:rPr>
              <a:t> (fee for service) dan </a:t>
            </a:r>
            <a:r>
              <a:rPr lang="en-ID" sz="2300" dirty="0" err="1">
                <a:latin typeface="Arial Narrow" panose="020B0606020202030204" pitchFamily="34" charset="0"/>
              </a:rPr>
              <a:t>lemahnya</a:t>
            </a:r>
            <a:r>
              <a:rPr lang="en-ID" sz="2300" dirty="0">
                <a:latin typeface="Arial Narrow" panose="020B0606020202030204" pitchFamily="34" charset="0"/>
              </a:rPr>
              <a:t> </a:t>
            </a:r>
            <a:r>
              <a:rPr lang="en-ID" sz="2300" dirty="0" err="1">
                <a:latin typeface="Arial Narrow" panose="020B0606020202030204" pitchFamily="34" charset="0"/>
              </a:rPr>
              <a:t>kemampuan</a:t>
            </a:r>
            <a:r>
              <a:rPr lang="en-ID" sz="2300" dirty="0">
                <a:latin typeface="Arial Narrow" panose="020B0606020202030204" pitchFamily="34" charset="0"/>
              </a:rPr>
              <a:t> </a:t>
            </a:r>
            <a:r>
              <a:rPr lang="en-ID" sz="2300" dirty="0" err="1">
                <a:latin typeface="Arial Narrow" panose="020B0606020202030204" pitchFamily="34" charset="0"/>
              </a:rPr>
              <a:t>dalam</a:t>
            </a:r>
            <a:r>
              <a:rPr lang="en-ID" sz="2300" dirty="0">
                <a:latin typeface="Arial Narrow" panose="020B0606020202030204" pitchFamily="34" charset="0"/>
              </a:rPr>
              <a:t> </a:t>
            </a:r>
            <a:r>
              <a:rPr lang="en-ID" sz="2300" dirty="0" err="1">
                <a:latin typeface="Arial Narrow" panose="020B0606020202030204" pitchFamily="34" charset="0"/>
              </a:rPr>
              <a:t>penatalaksanaan</a:t>
            </a:r>
            <a:r>
              <a:rPr lang="en-ID" sz="2300" dirty="0">
                <a:latin typeface="Arial Narrow" panose="020B0606020202030204" pitchFamily="34" charset="0"/>
              </a:rPr>
              <a:t> </a:t>
            </a:r>
            <a:r>
              <a:rPr lang="en-ID" sz="2300" dirty="0" err="1">
                <a:latin typeface="Arial Narrow" panose="020B0606020202030204" pitchFamily="34" charset="0"/>
              </a:rPr>
              <a:t>sumber-sumber</a:t>
            </a:r>
            <a:r>
              <a:rPr lang="en-ID" sz="2300" dirty="0">
                <a:latin typeface="Arial Narrow" panose="020B0606020202030204" pitchFamily="34" charset="0"/>
              </a:rPr>
              <a:t> dan </a:t>
            </a:r>
            <a:r>
              <a:rPr lang="en-ID" sz="2300" dirty="0" err="1">
                <a:latin typeface="Arial Narrow" panose="020B0606020202030204" pitchFamily="34" charset="0"/>
              </a:rPr>
              <a:t>pelayanan</a:t>
            </a:r>
            <a:r>
              <a:rPr lang="en-ID" sz="2300" dirty="0">
                <a:latin typeface="Arial Narrow" panose="020B0606020202030204" pitchFamily="34" charset="0"/>
              </a:rPr>
              <a:t> </a:t>
            </a:r>
            <a:r>
              <a:rPr lang="en-ID" sz="2300" dirty="0" err="1">
                <a:latin typeface="Arial Narrow" panose="020B0606020202030204" pitchFamily="34" charset="0"/>
              </a:rPr>
              <a:t>itu</a:t>
            </a:r>
            <a:r>
              <a:rPr lang="en-ID" sz="2300" dirty="0">
                <a:latin typeface="Arial Narrow" panose="020B0606020202030204" pitchFamily="34" charset="0"/>
              </a:rPr>
              <a:t> </a:t>
            </a:r>
            <a:r>
              <a:rPr lang="en-ID" sz="2300" dirty="0" err="1">
                <a:latin typeface="Arial Narrow" panose="020B0606020202030204" pitchFamily="34" charset="0"/>
              </a:rPr>
              <a:t>sendiri</a:t>
            </a:r>
            <a:r>
              <a:rPr lang="en-ID" sz="2300" dirty="0">
                <a:latin typeface="Arial Narrow" panose="020B0606020202030204" pitchFamily="34" charset="0"/>
              </a:rPr>
              <a:t> (poor management of resources and services). (</a:t>
            </a:r>
            <a:r>
              <a:rPr lang="en-ID" sz="2300" dirty="0" err="1">
                <a:latin typeface="Arial Narrow" panose="020B0606020202030204" pitchFamily="34" charset="0"/>
              </a:rPr>
              <a:t>Departemen</a:t>
            </a:r>
            <a:r>
              <a:rPr lang="en-ID" sz="2300" dirty="0">
                <a:latin typeface="Arial Narrow" panose="020B0606020202030204" pitchFamily="34" charset="0"/>
              </a:rPr>
              <a:t> </a:t>
            </a:r>
            <a:r>
              <a:rPr lang="en-ID" sz="2300" dirty="0" err="1">
                <a:latin typeface="Arial Narrow" panose="020B0606020202030204" pitchFamily="34" charset="0"/>
              </a:rPr>
              <a:t>Kesehatan</a:t>
            </a:r>
            <a:r>
              <a:rPr lang="en-ID" sz="2300" dirty="0">
                <a:latin typeface="Arial Narrow" panose="020B0606020202030204" pitchFamily="34" charset="0"/>
              </a:rPr>
              <a:t> RI, 2004). </a:t>
            </a:r>
            <a:endParaRPr lang="en-ID" sz="2600" dirty="0">
              <a:latin typeface="Arial Narrow" panose="020B0606020202030204" pitchFamily="34" charset="0"/>
            </a:endParaRPr>
          </a:p>
        </p:txBody>
      </p:sp>
      <p:sp>
        <p:nvSpPr>
          <p:cNvPr id="2" name="Slide Number Placeholder 1">
            <a:extLst>
              <a:ext uri="{FF2B5EF4-FFF2-40B4-BE49-F238E27FC236}">
                <a16:creationId xmlns:a16="http://schemas.microsoft.com/office/drawing/2014/main" id="{74852AB1-93FD-42DF-AC41-41B361645DC0}"/>
              </a:ext>
            </a:extLst>
          </p:cNvPr>
          <p:cNvSpPr>
            <a:spLocks noGrp="1"/>
          </p:cNvSpPr>
          <p:nvPr>
            <p:ph type="sldNum" sz="quarter" idx="12"/>
          </p:nvPr>
        </p:nvSpPr>
        <p:spPr>
          <a:xfrm>
            <a:off x="10896598" y="5909860"/>
            <a:ext cx="542697" cy="279400"/>
          </a:xfrm>
        </p:spPr>
        <p:txBody>
          <a:bodyPr/>
          <a:lstStyle/>
          <a:p>
            <a:fld id="{E97799C9-84D9-46D2-A11E-BCF8A720529D}" type="slidenum">
              <a:rPr lang="en-US" smtClean="0"/>
              <a:t>4</a:t>
            </a:fld>
            <a:endParaRPr lang="en-US" dirty="0"/>
          </a:p>
        </p:txBody>
      </p:sp>
    </p:spTree>
    <p:extLst>
      <p:ext uri="{BB962C8B-B14F-4D97-AF65-F5344CB8AC3E}">
        <p14:creationId xmlns:p14="http://schemas.microsoft.com/office/powerpoint/2010/main" val="3109204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068110E-F0F0-419C-AB37-8A730DF7CA1C}"/>
              </a:ext>
            </a:extLst>
          </p:cNvPr>
          <p:cNvSpPr>
            <a:spLocks noGrp="1"/>
          </p:cNvSpPr>
          <p:nvPr>
            <p:ph idx="1"/>
          </p:nvPr>
        </p:nvSpPr>
        <p:spPr>
          <a:xfrm>
            <a:off x="900751" y="825500"/>
            <a:ext cx="10385947" cy="5138572"/>
          </a:xfrm>
        </p:spPr>
        <p:txBody>
          <a:bodyPr>
            <a:normAutofit/>
          </a:bodyPr>
          <a:lstStyle/>
          <a:p>
            <a:pPr marL="0" indent="0" algn="just">
              <a:lnSpc>
                <a:spcPct val="150000"/>
              </a:lnSpc>
              <a:spcBef>
                <a:spcPts val="0"/>
              </a:spcBef>
              <a:spcAft>
                <a:spcPts val="0"/>
              </a:spcAft>
              <a:buNone/>
            </a:pPr>
            <a:r>
              <a:rPr lang="en-ID" sz="1600" dirty="0" err="1">
                <a:latin typeface="Arial Narrow" panose="020B0606020202030204" pitchFamily="34" charset="0"/>
              </a:rPr>
              <a:t>Pelayanan</a:t>
            </a:r>
            <a:r>
              <a:rPr lang="en-ID" sz="1600" dirty="0">
                <a:latin typeface="Arial Narrow" panose="020B0606020202030204" pitchFamily="34" charset="0"/>
              </a:rPr>
              <a:t> </a:t>
            </a:r>
            <a:r>
              <a:rPr lang="en-ID" sz="1600" dirty="0" err="1">
                <a:latin typeface="Arial Narrow" panose="020B0606020202030204" pitchFamily="34" charset="0"/>
              </a:rPr>
              <a:t>kesehatan</a:t>
            </a:r>
            <a:r>
              <a:rPr lang="en-ID" sz="1600" dirty="0">
                <a:latin typeface="Arial Narrow" panose="020B0606020202030204" pitchFamily="34" charset="0"/>
              </a:rPr>
              <a:t> </a:t>
            </a:r>
            <a:r>
              <a:rPr lang="en-ID" sz="1600" dirty="0" err="1">
                <a:latin typeface="Arial Narrow" panose="020B0606020202030204" pitchFamily="34" charset="0"/>
              </a:rPr>
              <a:t>memiliki</a:t>
            </a:r>
            <a:r>
              <a:rPr lang="en-ID" sz="1600" dirty="0">
                <a:latin typeface="Arial Narrow" panose="020B0606020202030204" pitchFamily="34" charset="0"/>
              </a:rPr>
              <a:t> </a:t>
            </a:r>
            <a:r>
              <a:rPr lang="en-ID" sz="1600" dirty="0" err="1">
                <a:latin typeface="Arial Narrow" panose="020B0606020202030204" pitchFamily="34" charset="0"/>
              </a:rPr>
              <a:t>beberapa</a:t>
            </a:r>
            <a:r>
              <a:rPr lang="en-ID" sz="1600" dirty="0">
                <a:latin typeface="Arial Narrow" panose="020B0606020202030204" pitchFamily="34" charset="0"/>
              </a:rPr>
              <a:t> </a:t>
            </a:r>
            <a:r>
              <a:rPr lang="en-ID" sz="1600" dirty="0" err="1">
                <a:latin typeface="Arial Narrow" panose="020B0606020202030204" pitchFamily="34" charset="0"/>
              </a:rPr>
              <a:t>ciri</a:t>
            </a:r>
            <a:r>
              <a:rPr lang="en-ID" sz="1600" dirty="0">
                <a:latin typeface="Arial Narrow" panose="020B0606020202030204" pitchFamily="34" charset="0"/>
              </a:rPr>
              <a:t> yang </a:t>
            </a:r>
            <a:r>
              <a:rPr lang="en-ID" sz="1600" dirty="0" err="1">
                <a:latin typeface="Arial Narrow" panose="020B0606020202030204" pitchFamily="34" charset="0"/>
              </a:rPr>
              <a:t>tidak</a:t>
            </a:r>
            <a:r>
              <a:rPr lang="en-ID" sz="1600" dirty="0">
                <a:latin typeface="Arial Narrow" panose="020B0606020202030204" pitchFamily="34" charset="0"/>
              </a:rPr>
              <a:t> </a:t>
            </a:r>
            <a:r>
              <a:rPr lang="en-ID" sz="1600" dirty="0" err="1">
                <a:latin typeface="Arial Narrow" panose="020B0606020202030204" pitchFamily="34" charset="0"/>
              </a:rPr>
              <a:t>memungkinkan</a:t>
            </a:r>
            <a:r>
              <a:rPr lang="en-ID" sz="1600" dirty="0">
                <a:latin typeface="Arial Narrow" panose="020B0606020202030204" pitchFamily="34" charset="0"/>
              </a:rPr>
              <a:t> </a:t>
            </a:r>
            <a:r>
              <a:rPr lang="en-ID" sz="1600" dirty="0" err="1">
                <a:latin typeface="Arial Narrow" panose="020B0606020202030204" pitchFamily="34" charset="0"/>
              </a:rPr>
              <a:t>setiap</a:t>
            </a:r>
            <a:r>
              <a:rPr lang="en-ID" sz="1600" dirty="0">
                <a:latin typeface="Arial Narrow" panose="020B0606020202030204" pitchFamily="34" charset="0"/>
              </a:rPr>
              <a:t> </a:t>
            </a:r>
            <a:r>
              <a:rPr lang="en-ID" sz="1600" dirty="0" err="1">
                <a:latin typeface="Arial Narrow" panose="020B0606020202030204" pitchFamily="34" charset="0"/>
              </a:rPr>
              <a:t>individu</a:t>
            </a:r>
            <a:r>
              <a:rPr lang="en-ID" sz="1600" dirty="0">
                <a:latin typeface="Arial Narrow" panose="020B0606020202030204" pitchFamily="34" charset="0"/>
              </a:rPr>
              <a:t> </a:t>
            </a:r>
            <a:r>
              <a:rPr lang="en-ID" sz="1600" dirty="0" err="1">
                <a:latin typeface="Arial Narrow" panose="020B0606020202030204" pitchFamily="34" charset="0"/>
              </a:rPr>
              <a:t>untuk</a:t>
            </a:r>
            <a:r>
              <a:rPr lang="en-ID" sz="1600" dirty="0">
                <a:latin typeface="Arial Narrow" panose="020B0606020202030204" pitchFamily="34" charset="0"/>
              </a:rPr>
              <a:t> </a:t>
            </a:r>
            <a:r>
              <a:rPr lang="en-ID" sz="1600" dirty="0" err="1">
                <a:latin typeface="Arial Narrow" panose="020B0606020202030204" pitchFamily="34" charset="0"/>
              </a:rPr>
              <a:t>menanggung</a:t>
            </a:r>
            <a:r>
              <a:rPr lang="en-ID" sz="1600" dirty="0">
                <a:latin typeface="Arial Narrow" panose="020B0606020202030204" pitchFamily="34" charset="0"/>
              </a:rPr>
              <a:t> </a:t>
            </a:r>
            <a:r>
              <a:rPr lang="en-ID" sz="1600" dirty="0" err="1">
                <a:latin typeface="Arial Narrow" panose="020B0606020202030204" pitchFamily="34" charset="0"/>
              </a:rPr>
              <a:t>pembiayaan</a:t>
            </a:r>
            <a:r>
              <a:rPr lang="en-ID" sz="1600" dirty="0">
                <a:latin typeface="Arial Narrow" panose="020B0606020202030204" pitchFamily="34" charset="0"/>
              </a:rPr>
              <a:t> </a:t>
            </a:r>
            <a:r>
              <a:rPr lang="en-ID" sz="1600" dirty="0" err="1">
                <a:latin typeface="Arial Narrow" panose="020B0606020202030204" pitchFamily="34" charset="0"/>
              </a:rPr>
              <a:t>pelayanan</a:t>
            </a:r>
            <a:r>
              <a:rPr lang="en-ID" sz="1600" dirty="0">
                <a:latin typeface="Arial Narrow" panose="020B0606020202030204" pitchFamily="34" charset="0"/>
              </a:rPr>
              <a:t> </a:t>
            </a:r>
            <a:r>
              <a:rPr lang="en-ID" sz="1600" dirty="0" err="1">
                <a:latin typeface="Arial Narrow" panose="020B0606020202030204" pitchFamily="34" charset="0"/>
              </a:rPr>
              <a:t>kesehatan</a:t>
            </a:r>
            <a:r>
              <a:rPr lang="en-ID" sz="1600" dirty="0">
                <a:latin typeface="Arial Narrow" panose="020B0606020202030204" pitchFamily="34" charset="0"/>
              </a:rPr>
              <a:t> pada </a:t>
            </a:r>
            <a:r>
              <a:rPr lang="en-ID" sz="1600" dirty="0" err="1">
                <a:latin typeface="Arial Narrow" panose="020B0606020202030204" pitchFamily="34" charset="0"/>
              </a:rPr>
              <a:t>saat</a:t>
            </a:r>
            <a:r>
              <a:rPr lang="en-ID" sz="1600" dirty="0">
                <a:latin typeface="Arial Narrow" panose="020B0606020202030204" pitchFamily="34" charset="0"/>
              </a:rPr>
              <a:t> </a:t>
            </a:r>
            <a:r>
              <a:rPr lang="en-ID" sz="1600" dirty="0" err="1">
                <a:latin typeface="Arial Narrow" panose="020B0606020202030204" pitchFamily="34" charset="0"/>
              </a:rPr>
              <a:t>diperlukan</a:t>
            </a:r>
            <a:r>
              <a:rPr lang="en-ID" sz="1600" dirty="0">
                <a:latin typeface="Arial Narrow" panose="020B0606020202030204" pitchFamily="34" charset="0"/>
              </a:rPr>
              <a:t>:</a:t>
            </a:r>
          </a:p>
          <a:p>
            <a:pPr marL="177800" indent="-177800" algn="just">
              <a:lnSpc>
                <a:spcPct val="150000"/>
              </a:lnSpc>
              <a:spcBef>
                <a:spcPts val="0"/>
              </a:spcBef>
              <a:spcAft>
                <a:spcPts val="0"/>
              </a:spcAft>
              <a:buNone/>
            </a:pPr>
            <a:r>
              <a:rPr lang="id-ID" sz="1600" dirty="0">
                <a:latin typeface="Arial Narrow" panose="020B0606020202030204" pitchFamily="34" charset="0"/>
              </a:rPr>
              <a:t>1. </a:t>
            </a:r>
            <a:r>
              <a:rPr lang="en-ID" sz="1600" dirty="0" err="1">
                <a:latin typeface="Arial Narrow" panose="020B0606020202030204" pitchFamily="34" charset="0"/>
              </a:rPr>
              <a:t>Kebutuhan</a:t>
            </a:r>
            <a:r>
              <a:rPr lang="en-ID" sz="1600" dirty="0">
                <a:latin typeface="Arial Narrow" panose="020B0606020202030204" pitchFamily="34" charset="0"/>
              </a:rPr>
              <a:t> </a:t>
            </a:r>
            <a:r>
              <a:rPr lang="en-ID" sz="1600" dirty="0" err="1">
                <a:latin typeface="Arial Narrow" panose="020B0606020202030204" pitchFamily="34" charset="0"/>
              </a:rPr>
              <a:t>pelayanan</a:t>
            </a:r>
            <a:r>
              <a:rPr lang="en-ID" sz="1600" dirty="0">
                <a:latin typeface="Arial Narrow" panose="020B0606020202030204" pitchFamily="34" charset="0"/>
              </a:rPr>
              <a:t> </a:t>
            </a:r>
            <a:r>
              <a:rPr lang="en-ID" sz="1600" dirty="0" err="1">
                <a:latin typeface="Arial Narrow" panose="020B0606020202030204" pitchFamily="34" charset="0"/>
              </a:rPr>
              <a:t>kesehatan</a:t>
            </a:r>
            <a:r>
              <a:rPr lang="en-ID" sz="1600" dirty="0">
                <a:latin typeface="Arial Narrow" panose="020B0606020202030204" pitchFamily="34" charset="0"/>
              </a:rPr>
              <a:t> </a:t>
            </a:r>
            <a:r>
              <a:rPr lang="en-ID" sz="1600" dirty="0" err="1">
                <a:latin typeface="Arial Narrow" panose="020B0606020202030204" pitchFamily="34" charset="0"/>
              </a:rPr>
              <a:t>muncul</a:t>
            </a:r>
            <a:r>
              <a:rPr lang="en-ID" sz="1600" dirty="0">
                <a:latin typeface="Arial Narrow" panose="020B0606020202030204" pitchFamily="34" charset="0"/>
              </a:rPr>
              <a:t> </a:t>
            </a:r>
            <a:r>
              <a:rPr lang="en-ID" sz="1600" dirty="0" err="1">
                <a:latin typeface="Arial Narrow" panose="020B0606020202030204" pitchFamily="34" charset="0"/>
              </a:rPr>
              <a:t>secara</a:t>
            </a:r>
            <a:r>
              <a:rPr lang="en-ID" sz="1600" dirty="0">
                <a:latin typeface="Arial Narrow" panose="020B0606020202030204" pitchFamily="34" charset="0"/>
              </a:rPr>
              <a:t> </a:t>
            </a:r>
            <a:r>
              <a:rPr lang="en-ID" sz="1600" dirty="0" err="1">
                <a:latin typeface="Arial Narrow" panose="020B0606020202030204" pitchFamily="34" charset="0"/>
              </a:rPr>
              <a:t>sporadik</a:t>
            </a:r>
            <a:r>
              <a:rPr lang="en-ID" sz="1600" dirty="0">
                <a:latin typeface="Arial Narrow" panose="020B0606020202030204" pitchFamily="34" charset="0"/>
              </a:rPr>
              <a:t> dan </a:t>
            </a:r>
            <a:r>
              <a:rPr lang="en-ID" sz="1600" dirty="0" err="1">
                <a:latin typeface="Arial Narrow" panose="020B0606020202030204" pitchFamily="34" charset="0"/>
              </a:rPr>
              <a:t>tidak</a:t>
            </a:r>
            <a:r>
              <a:rPr lang="en-ID" sz="1600" dirty="0">
                <a:latin typeface="Arial Narrow" panose="020B0606020202030204" pitchFamily="34" charset="0"/>
              </a:rPr>
              <a:t> </a:t>
            </a:r>
            <a:r>
              <a:rPr lang="en-ID" sz="1600" dirty="0" err="1">
                <a:latin typeface="Arial Narrow" panose="020B0606020202030204" pitchFamily="34" charset="0"/>
              </a:rPr>
              <a:t>dapat</a:t>
            </a:r>
            <a:r>
              <a:rPr lang="en-ID" sz="1600" dirty="0">
                <a:latin typeface="Arial Narrow" panose="020B0606020202030204" pitchFamily="34" charset="0"/>
              </a:rPr>
              <a:t> </a:t>
            </a:r>
            <a:r>
              <a:rPr lang="en-ID" sz="1600" dirty="0" err="1">
                <a:latin typeface="Arial Narrow" panose="020B0606020202030204" pitchFamily="34" charset="0"/>
              </a:rPr>
              <a:t>diprediksikan</a:t>
            </a:r>
            <a:r>
              <a:rPr lang="en-ID" sz="1600" dirty="0">
                <a:latin typeface="Arial Narrow" panose="020B0606020202030204" pitchFamily="34" charset="0"/>
              </a:rPr>
              <a:t>,  </a:t>
            </a:r>
            <a:r>
              <a:rPr lang="en-ID" sz="1600" dirty="0" err="1">
                <a:latin typeface="Arial Narrow" panose="020B0606020202030204" pitchFamily="34" charset="0"/>
              </a:rPr>
              <a:t>sehingga</a:t>
            </a:r>
            <a:r>
              <a:rPr lang="en-ID" sz="1600" dirty="0">
                <a:latin typeface="Arial Narrow" panose="020B0606020202030204" pitchFamily="34" charset="0"/>
              </a:rPr>
              <a:t> </a:t>
            </a:r>
            <a:r>
              <a:rPr lang="en-ID" sz="1600" dirty="0" err="1">
                <a:latin typeface="Arial Narrow" panose="020B0606020202030204" pitchFamily="34" charset="0"/>
              </a:rPr>
              <a:t>tidak</a:t>
            </a:r>
            <a:r>
              <a:rPr lang="en-ID" sz="1600" dirty="0">
                <a:latin typeface="Arial Narrow" panose="020B0606020202030204" pitchFamily="34" charset="0"/>
              </a:rPr>
              <a:t> </a:t>
            </a:r>
            <a:r>
              <a:rPr lang="en-ID" sz="1600" dirty="0" err="1">
                <a:latin typeface="Arial Narrow" panose="020B0606020202030204" pitchFamily="34" charset="0"/>
              </a:rPr>
              <a:t>mudah</a:t>
            </a:r>
            <a:r>
              <a:rPr lang="en-ID" sz="1600" dirty="0">
                <a:latin typeface="Arial Narrow" panose="020B0606020202030204" pitchFamily="34" charset="0"/>
              </a:rPr>
              <a:t> </a:t>
            </a:r>
            <a:r>
              <a:rPr lang="en-ID" sz="1600" dirty="0" err="1">
                <a:latin typeface="Arial Narrow" panose="020B0606020202030204" pitchFamily="34" charset="0"/>
              </a:rPr>
              <a:t>untuk</a:t>
            </a:r>
            <a:r>
              <a:rPr lang="en-ID" sz="1600" dirty="0">
                <a:latin typeface="Arial Narrow" panose="020B0606020202030204" pitchFamily="34" charset="0"/>
              </a:rPr>
              <a:t> </a:t>
            </a:r>
            <a:r>
              <a:rPr lang="en-ID" sz="1600" dirty="0" err="1">
                <a:latin typeface="Arial Narrow" panose="020B0606020202030204" pitchFamily="34" charset="0"/>
              </a:rPr>
              <a:t>memastikan</a:t>
            </a:r>
            <a:r>
              <a:rPr lang="en-ID" sz="1600" dirty="0">
                <a:latin typeface="Arial Narrow" panose="020B0606020202030204" pitchFamily="34" charset="0"/>
              </a:rPr>
              <a:t> </a:t>
            </a:r>
            <a:r>
              <a:rPr lang="en-ID" sz="1600" dirty="0" err="1">
                <a:latin typeface="Arial Narrow" panose="020B0606020202030204" pitchFamily="34" charset="0"/>
              </a:rPr>
              <a:t>bahwa</a:t>
            </a:r>
            <a:r>
              <a:rPr lang="en-ID" sz="1600" dirty="0">
                <a:latin typeface="Arial Narrow" panose="020B0606020202030204" pitchFamily="34" charset="0"/>
              </a:rPr>
              <a:t> </a:t>
            </a:r>
            <a:r>
              <a:rPr lang="en-ID" sz="1600" dirty="0" err="1">
                <a:latin typeface="Arial Narrow" panose="020B0606020202030204" pitchFamily="34" charset="0"/>
              </a:rPr>
              <a:t>setiap</a:t>
            </a:r>
            <a:r>
              <a:rPr lang="en-ID" sz="1600" dirty="0">
                <a:latin typeface="Arial Narrow" panose="020B0606020202030204" pitchFamily="34" charset="0"/>
              </a:rPr>
              <a:t> </a:t>
            </a:r>
            <a:r>
              <a:rPr lang="en-ID" sz="1600" dirty="0" err="1">
                <a:latin typeface="Arial Narrow" panose="020B0606020202030204" pitchFamily="34" charset="0"/>
              </a:rPr>
              <a:t>individu</a:t>
            </a:r>
            <a:r>
              <a:rPr lang="en-ID" sz="1600" dirty="0">
                <a:latin typeface="Arial Narrow" panose="020B0606020202030204" pitchFamily="34" charset="0"/>
              </a:rPr>
              <a:t> </a:t>
            </a:r>
            <a:r>
              <a:rPr lang="en-ID" sz="1600" dirty="0" err="1">
                <a:latin typeface="Arial Narrow" panose="020B0606020202030204" pitchFamily="34" charset="0"/>
              </a:rPr>
              <a:t>mempunyai</a:t>
            </a:r>
            <a:r>
              <a:rPr lang="en-ID" sz="1600" dirty="0">
                <a:latin typeface="Arial Narrow" panose="020B0606020202030204" pitchFamily="34" charset="0"/>
              </a:rPr>
              <a:t> </a:t>
            </a:r>
            <a:r>
              <a:rPr lang="en-ID" sz="1600" dirty="0" err="1">
                <a:latin typeface="Arial Narrow" panose="020B0606020202030204" pitchFamily="34" charset="0"/>
              </a:rPr>
              <a:t>cukup</a:t>
            </a:r>
            <a:r>
              <a:rPr lang="en-ID" sz="1600" dirty="0">
                <a:latin typeface="Arial Narrow" panose="020B0606020202030204" pitchFamily="34" charset="0"/>
              </a:rPr>
              <a:t> </a:t>
            </a:r>
            <a:r>
              <a:rPr lang="en-ID" sz="1600" dirty="0" err="1">
                <a:latin typeface="Arial Narrow" panose="020B0606020202030204" pitchFamily="34" charset="0"/>
              </a:rPr>
              <a:t>uang</a:t>
            </a:r>
            <a:r>
              <a:rPr lang="en-ID" sz="1600" dirty="0">
                <a:latin typeface="Arial Narrow" panose="020B0606020202030204" pitchFamily="34" charset="0"/>
              </a:rPr>
              <a:t> </a:t>
            </a:r>
            <a:r>
              <a:rPr lang="en-ID" sz="1600" dirty="0" err="1">
                <a:latin typeface="Arial Narrow" panose="020B0606020202030204" pitchFamily="34" charset="0"/>
              </a:rPr>
              <a:t>ketika</a:t>
            </a:r>
            <a:r>
              <a:rPr lang="en-ID" sz="1600" dirty="0">
                <a:latin typeface="Arial Narrow" panose="020B0606020202030204" pitchFamily="34" charset="0"/>
              </a:rPr>
              <a:t> </a:t>
            </a:r>
            <a:r>
              <a:rPr lang="en-ID" sz="1600" dirty="0" err="1">
                <a:latin typeface="Arial Narrow" panose="020B0606020202030204" pitchFamily="34" charset="0"/>
              </a:rPr>
              <a:t>memerlukan</a:t>
            </a:r>
            <a:r>
              <a:rPr lang="en-ID" sz="1600" dirty="0">
                <a:latin typeface="Arial Narrow" panose="020B0606020202030204" pitchFamily="34" charset="0"/>
              </a:rPr>
              <a:t> </a:t>
            </a:r>
            <a:r>
              <a:rPr lang="en-ID" sz="1600" dirty="0" err="1">
                <a:latin typeface="Arial Narrow" panose="020B0606020202030204" pitchFamily="34" charset="0"/>
              </a:rPr>
              <a:t>pelayanan</a:t>
            </a:r>
            <a:r>
              <a:rPr lang="en-ID" sz="1600" dirty="0">
                <a:latin typeface="Arial Narrow" panose="020B0606020202030204" pitchFamily="34" charset="0"/>
              </a:rPr>
              <a:t> </a:t>
            </a:r>
            <a:r>
              <a:rPr lang="en-ID" sz="1600" dirty="0" err="1">
                <a:latin typeface="Arial Narrow" panose="020B0606020202030204" pitchFamily="34" charset="0"/>
              </a:rPr>
              <a:t>kesehatan</a:t>
            </a:r>
            <a:r>
              <a:rPr lang="en-ID" sz="1600" dirty="0">
                <a:latin typeface="Arial Narrow" panose="020B0606020202030204" pitchFamily="34" charset="0"/>
              </a:rPr>
              <a:t>. </a:t>
            </a:r>
            <a:endParaRPr lang="id-ID" sz="1600" dirty="0">
              <a:latin typeface="Arial Narrow" panose="020B0606020202030204" pitchFamily="34" charset="0"/>
            </a:endParaRPr>
          </a:p>
          <a:p>
            <a:pPr marL="177800" indent="-177800" algn="just">
              <a:lnSpc>
                <a:spcPct val="150000"/>
              </a:lnSpc>
              <a:spcBef>
                <a:spcPts val="0"/>
              </a:spcBef>
              <a:spcAft>
                <a:spcPts val="0"/>
              </a:spcAft>
              <a:buNone/>
            </a:pPr>
            <a:r>
              <a:rPr lang="id-ID" sz="1600" dirty="0">
                <a:latin typeface="Arial Narrow" panose="020B0606020202030204" pitchFamily="34" charset="0"/>
              </a:rPr>
              <a:t>2. </a:t>
            </a:r>
            <a:r>
              <a:rPr lang="en-ID" sz="1600" dirty="0" err="1">
                <a:latin typeface="Arial Narrow" panose="020B0606020202030204" pitchFamily="34" charset="0"/>
              </a:rPr>
              <a:t>Biaya</a:t>
            </a:r>
            <a:r>
              <a:rPr lang="en-ID" sz="1600" dirty="0">
                <a:latin typeface="Arial Narrow" panose="020B0606020202030204" pitchFamily="34" charset="0"/>
              </a:rPr>
              <a:t> </a:t>
            </a:r>
            <a:r>
              <a:rPr lang="en-ID" sz="1600" dirty="0" err="1">
                <a:latin typeface="Arial Narrow" panose="020B0606020202030204" pitchFamily="34" charset="0"/>
              </a:rPr>
              <a:t>pelayanan</a:t>
            </a:r>
            <a:r>
              <a:rPr lang="en-ID" sz="1600" dirty="0">
                <a:latin typeface="Arial Narrow" panose="020B0606020202030204" pitchFamily="34" charset="0"/>
              </a:rPr>
              <a:t> </a:t>
            </a:r>
            <a:r>
              <a:rPr lang="en-ID" sz="1600" dirty="0" err="1">
                <a:latin typeface="Arial Narrow" panose="020B0606020202030204" pitchFamily="34" charset="0"/>
              </a:rPr>
              <a:t>kesehatan</a:t>
            </a:r>
            <a:r>
              <a:rPr lang="en-ID" sz="1600" dirty="0">
                <a:latin typeface="Arial Narrow" panose="020B0606020202030204" pitchFamily="34" charset="0"/>
              </a:rPr>
              <a:t> pada </a:t>
            </a:r>
            <a:r>
              <a:rPr lang="en-ID" sz="1600" dirty="0" err="1">
                <a:latin typeface="Arial Narrow" panose="020B0606020202030204" pitchFamily="34" charset="0"/>
              </a:rPr>
              <a:t>kondisi</a:t>
            </a:r>
            <a:r>
              <a:rPr lang="en-ID" sz="1600" dirty="0">
                <a:latin typeface="Arial Narrow" panose="020B0606020202030204" pitchFamily="34" charset="0"/>
              </a:rPr>
              <a:t> </a:t>
            </a:r>
            <a:r>
              <a:rPr lang="en-ID" sz="1600" dirty="0" err="1">
                <a:latin typeface="Arial Narrow" panose="020B0606020202030204" pitchFamily="34" charset="0"/>
              </a:rPr>
              <a:t>tertentu</a:t>
            </a:r>
            <a:r>
              <a:rPr lang="en-ID" sz="1600" dirty="0">
                <a:latin typeface="Arial Narrow" panose="020B0606020202030204" pitchFamily="34" charset="0"/>
              </a:rPr>
              <a:t> juga </a:t>
            </a:r>
            <a:r>
              <a:rPr lang="en-ID" sz="1600" dirty="0" err="1">
                <a:latin typeface="Arial Narrow" panose="020B0606020202030204" pitchFamily="34" charset="0"/>
              </a:rPr>
              <a:t>sangat</a:t>
            </a:r>
            <a:r>
              <a:rPr lang="en-ID" sz="1600" dirty="0">
                <a:latin typeface="Arial Narrow" panose="020B0606020202030204" pitchFamily="34" charset="0"/>
              </a:rPr>
              <a:t> mahal, </a:t>
            </a:r>
            <a:r>
              <a:rPr lang="en-ID" sz="1600" dirty="0" err="1">
                <a:latin typeface="Arial Narrow" panose="020B0606020202030204" pitchFamily="34" charset="0"/>
              </a:rPr>
              <a:t>misalnya</a:t>
            </a:r>
            <a:r>
              <a:rPr lang="en-ID" sz="1600" dirty="0">
                <a:latin typeface="Arial Narrow" panose="020B0606020202030204" pitchFamily="34" charset="0"/>
              </a:rPr>
              <a:t> </a:t>
            </a:r>
            <a:r>
              <a:rPr lang="en-ID" sz="1600" dirty="0" err="1">
                <a:latin typeface="Arial Narrow" panose="020B0606020202030204" pitchFamily="34" charset="0"/>
              </a:rPr>
              <a:t>pelayanan</a:t>
            </a:r>
            <a:r>
              <a:rPr lang="en-ID" sz="1600" dirty="0">
                <a:latin typeface="Arial Narrow" panose="020B0606020202030204" pitchFamily="34" charset="0"/>
              </a:rPr>
              <a:t> di </a:t>
            </a:r>
            <a:r>
              <a:rPr lang="en-ID" sz="1600" dirty="0" err="1">
                <a:latin typeface="Arial Narrow" panose="020B0606020202030204" pitchFamily="34" charset="0"/>
              </a:rPr>
              <a:t>rumah</a:t>
            </a:r>
            <a:r>
              <a:rPr lang="en-ID" sz="1600" dirty="0">
                <a:latin typeface="Arial Narrow" panose="020B0606020202030204" pitchFamily="34" charset="0"/>
              </a:rPr>
              <a:t> </a:t>
            </a:r>
            <a:r>
              <a:rPr lang="en-ID" sz="1600" dirty="0" err="1">
                <a:latin typeface="Arial Narrow" panose="020B0606020202030204" pitchFamily="34" charset="0"/>
              </a:rPr>
              <a:t>sakit</a:t>
            </a:r>
            <a:r>
              <a:rPr lang="en-ID" sz="1600" dirty="0">
                <a:latin typeface="Arial Narrow" panose="020B0606020202030204" pitchFamily="34" charset="0"/>
              </a:rPr>
              <a:t> </a:t>
            </a:r>
            <a:r>
              <a:rPr lang="en-ID" sz="1600" dirty="0" err="1">
                <a:latin typeface="Arial Narrow" panose="020B0606020202030204" pitchFamily="34" charset="0"/>
              </a:rPr>
              <a:t>maupun</a:t>
            </a:r>
            <a:r>
              <a:rPr lang="en-ID" sz="1600" dirty="0">
                <a:latin typeface="Arial Narrow" panose="020B0606020202030204" pitchFamily="34" charset="0"/>
              </a:rPr>
              <a:t> </a:t>
            </a:r>
            <a:r>
              <a:rPr lang="en-ID" sz="1600" dirty="0" err="1">
                <a:latin typeface="Arial Narrow" panose="020B0606020202030204" pitchFamily="34" charset="0"/>
              </a:rPr>
              <a:t>pelayanan</a:t>
            </a:r>
            <a:r>
              <a:rPr lang="en-ID" sz="1600" dirty="0">
                <a:latin typeface="Arial Narrow" panose="020B0606020202030204" pitchFamily="34" charset="0"/>
              </a:rPr>
              <a:t> </a:t>
            </a:r>
            <a:r>
              <a:rPr lang="en-ID" sz="1600" dirty="0" err="1">
                <a:latin typeface="Arial Narrow" panose="020B0606020202030204" pitchFamily="34" charset="0"/>
              </a:rPr>
              <a:t>kesehatan</a:t>
            </a:r>
            <a:r>
              <a:rPr lang="en-ID" sz="1600" dirty="0">
                <a:latin typeface="Arial Narrow" panose="020B0606020202030204" pitchFamily="34" charset="0"/>
              </a:rPr>
              <a:t> </a:t>
            </a:r>
            <a:r>
              <a:rPr lang="en-ID" sz="1600" dirty="0" err="1">
                <a:latin typeface="Arial Narrow" panose="020B0606020202030204" pitchFamily="34" charset="0"/>
              </a:rPr>
              <a:t>canggih</a:t>
            </a:r>
            <a:r>
              <a:rPr lang="en-ID" sz="1600" dirty="0">
                <a:latin typeface="Arial Narrow" panose="020B0606020202030204" pitchFamily="34" charset="0"/>
              </a:rPr>
              <a:t> (</a:t>
            </a:r>
            <a:r>
              <a:rPr lang="en-ID" sz="1600" dirty="0" err="1">
                <a:latin typeface="Arial Narrow" panose="020B0606020202030204" pitchFamily="34" charset="0"/>
              </a:rPr>
              <a:t>operasi</a:t>
            </a:r>
            <a:r>
              <a:rPr lang="en-ID" sz="1600" dirty="0">
                <a:latin typeface="Arial Narrow" panose="020B0606020202030204" pitchFamily="34" charset="0"/>
              </a:rPr>
              <a:t> dan </a:t>
            </a:r>
            <a:r>
              <a:rPr lang="en-ID" sz="1600" dirty="0" err="1">
                <a:latin typeface="Arial Narrow" panose="020B0606020202030204" pitchFamily="34" charset="0"/>
              </a:rPr>
              <a:t>tindakan</a:t>
            </a:r>
            <a:r>
              <a:rPr lang="en-ID" sz="1600" dirty="0">
                <a:latin typeface="Arial Narrow" panose="020B0606020202030204" pitchFamily="34" charset="0"/>
              </a:rPr>
              <a:t> </a:t>
            </a:r>
            <a:r>
              <a:rPr lang="en-ID" sz="1600" dirty="0" err="1">
                <a:latin typeface="Arial Narrow" panose="020B0606020202030204" pitchFamily="34" charset="0"/>
              </a:rPr>
              <a:t>khusus</a:t>
            </a:r>
            <a:r>
              <a:rPr lang="en-ID" sz="1600" dirty="0">
                <a:latin typeface="Arial Narrow" panose="020B0606020202030204" pitchFamily="34" charset="0"/>
              </a:rPr>
              <a:t> lain), </a:t>
            </a:r>
            <a:r>
              <a:rPr lang="en-ID" sz="1600" dirty="0" err="1">
                <a:latin typeface="Arial Narrow" panose="020B0606020202030204" pitchFamily="34" charset="0"/>
              </a:rPr>
              <a:t>kondisi</a:t>
            </a:r>
            <a:r>
              <a:rPr lang="en-ID" sz="1600" dirty="0">
                <a:latin typeface="Arial Narrow" panose="020B0606020202030204" pitchFamily="34" charset="0"/>
              </a:rPr>
              <a:t> </a:t>
            </a:r>
            <a:r>
              <a:rPr lang="en-ID" sz="1600" dirty="0" err="1">
                <a:latin typeface="Arial Narrow" panose="020B0606020202030204" pitchFamily="34" charset="0"/>
              </a:rPr>
              <a:t>emergensi</a:t>
            </a:r>
            <a:r>
              <a:rPr lang="en-ID" sz="1600" dirty="0">
                <a:latin typeface="Arial Narrow" panose="020B0606020202030204" pitchFamily="34" charset="0"/>
              </a:rPr>
              <a:t> dan </a:t>
            </a:r>
            <a:r>
              <a:rPr lang="en-ID" sz="1600" dirty="0" err="1">
                <a:latin typeface="Arial Narrow" panose="020B0606020202030204" pitchFamily="34" charset="0"/>
              </a:rPr>
              <a:t>keadaan</a:t>
            </a:r>
            <a:r>
              <a:rPr lang="en-ID" sz="1600" dirty="0">
                <a:latin typeface="Arial Narrow" panose="020B0606020202030204" pitchFamily="34" charset="0"/>
              </a:rPr>
              <a:t> </a:t>
            </a:r>
            <a:r>
              <a:rPr lang="en-ID" sz="1600" dirty="0" err="1">
                <a:latin typeface="Arial Narrow" panose="020B0606020202030204" pitchFamily="34" charset="0"/>
              </a:rPr>
              <a:t>sakit</a:t>
            </a:r>
            <a:r>
              <a:rPr lang="en-ID" sz="1600" dirty="0">
                <a:latin typeface="Arial Narrow" panose="020B0606020202030204" pitchFamily="34" charset="0"/>
              </a:rPr>
              <a:t> </a:t>
            </a:r>
            <a:r>
              <a:rPr lang="en-ID" sz="1600" dirty="0" err="1">
                <a:latin typeface="Arial Narrow" panose="020B0606020202030204" pitchFamily="34" charset="0"/>
              </a:rPr>
              <a:t>jangka</a:t>
            </a:r>
            <a:r>
              <a:rPr lang="en-ID" sz="1600" dirty="0">
                <a:latin typeface="Arial Narrow" panose="020B0606020202030204" pitchFamily="34" charset="0"/>
              </a:rPr>
              <a:t> </a:t>
            </a:r>
            <a:r>
              <a:rPr lang="en-ID" sz="1600" dirty="0" err="1">
                <a:latin typeface="Arial Narrow" panose="020B0606020202030204" pitchFamily="34" charset="0"/>
              </a:rPr>
              <a:t>panjang</a:t>
            </a:r>
            <a:r>
              <a:rPr lang="en-ID" sz="1600" dirty="0">
                <a:latin typeface="Arial Narrow" panose="020B0606020202030204" pitchFamily="34" charset="0"/>
              </a:rPr>
              <a:t> yang </a:t>
            </a:r>
            <a:r>
              <a:rPr lang="en-ID" sz="1600" dirty="0" err="1">
                <a:latin typeface="Arial Narrow" panose="020B0606020202030204" pitchFamily="34" charset="0"/>
              </a:rPr>
              <a:t>tidak</a:t>
            </a:r>
            <a:r>
              <a:rPr lang="en-ID" sz="1600" dirty="0">
                <a:latin typeface="Arial Narrow" panose="020B0606020202030204" pitchFamily="34" charset="0"/>
              </a:rPr>
              <a:t> </a:t>
            </a:r>
            <a:r>
              <a:rPr lang="en-ID" sz="1600" dirty="0" err="1">
                <a:latin typeface="Arial Narrow" panose="020B0606020202030204" pitchFamily="34" charset="0"/>
              </a:rPr>
              <a:t>akan</a:t>
            </a:r>
            <a:r>
              <a:rPr lang="en-ID" sz="1600" dirty="0">
                <a:latin typeface="Arial Narrow" panose="020B0606020202030204" pitchFamily="34" charset="0"/>
              </a:rPr>
              <a:t> </a:t>
            </a:r>
            <a:r>
              <a:rPr lang="en-ID" sz="1600" dirty="0" err="1">
                <a:latin typeface="Arial Narrow" panose="020B0606020202030204" pitchFamily="34" charset="0"/>
              </a:rPr>
              <a:t>mampu</a:t>
            </a:r>
            <a:r>
              <a:rPr lang="en-ID" sz="1600" dirty="0">
                <a:latin typeface="Arial Narrow" panose="020B0606020202030204" pitchFamily="34" charset="0"/>
              </a:rPr>
              <a:t> </a:t>
            </a:r>
            <a:r>
              <a:rPr lang="en-ID" sz="1600" dirty="0" err="1">
                <a:latin typeface="Arial Narrow" panose="020B0606020202030204" pitchFamily="34" charset="0"/>
              </a:rPr>
              <a:t>ditanggung</a:t>
            </a:r>
            <a:r>
              <a:rPr lang="en-ID" sz="1600" dirty="0">
                <a:latin typeface="Arial Narrow" panose="020B0606020202030204" pitchFamily="34" charset="0"/>
              </a:rPr>
              <a:t> </a:t>
            </a:r>
            <a:r>
              <a:rPr lang="en-ID" sz="1600" dirty="0" err="1">
                <a:latin typeface="Arial Narrow" panose="020B0606020202030204" pitchFamily="34" charset="0"/>
              </a:rPr>
              <a:t>pembiayaannya</a:t>
            </a:r>
            <a:r>
              <a:rPr lang="en-ID" sz="1600" dirty="0">
                <a:latin typeface="Arial Narrow" panose="020B0606020202030204" pitchFamily="34" charset="0"/>
              </a:rPr>
              <a:t> oleh </a:t>
            </a:r>
            <a:r>
              <a:rPr lang="en-ID" sz="1600" dirty="0" err="1">
                <a:latin typeface="Arial Narrow" panose="020B0606020202030204" pitchFamily="34" charset="0"/>
              </a:rPr>
              <a:t>masyarakat</a:t>
            </a:r>
            <a:r>
              <a:rPr lang="en-ID" sz="1600" dirty="0">
                <a:latin typeface="Arial Narrow" panose="020B0606020202030204" pitchFamily="34" charset="0"/>
              </a:rPr>
              <a:t> </a:t>
            </a:r>
            <a:r>
              <a:rPr lang="en-ID" sz="1600" dirty="0" err="1">
                <a:latin typeface="Arial Narrow" panose="020B0606020202030204" pitchFamily="34" charset="0"/>
              </a:rPr>
              <a:t>umum</a:t>
            </a:r>
            <a:r>
              <a:rPr lang="en-ID" sz="1600" dirty="0">
                <a:latin typeface="Arial Narrow" panose="020B0606020202030204" pitchFamily="34" charset="0"/>
              </a:rPr>
              <a:t>. </a:t>
            </a:r>
            <a:endParaRPr lang="id-ID" sz="1600" dirty="0">
              <a:latin typeface="Arial Narrow" panose="020B0606020202030204" pitchFamily="34" charset="0"/>
            </a:endParaRPr>
          </a:p>
          <a:p>
            <a:pPr marL="177800" indent="-177800" algn="just">
              <a:lnSpc>
                <a:spcPct val="150000"/>
              </a:lnSpc>
              <a:spcBef>
                <a:spcPts val="0"/>
              </a:spcBef>
              <a:spcAft>
                <a:spcPts val="0"/>
              </a:spcAft>
              <a:buNone/>
            </a:pPr>
            <a:r>
              <a:rPr lang="id-ID" sz="1600" dirty="0">
                <a:latin typeface="Arial Narrow" panose="020B0606020202030204" pitchFamily="34" charset="0"/>
              </a:rPr>
              <a:t>3. </a:t>
            </a:r>
            <a:r>
              <a:rPr lang="en-ID" sz="1600" dirty="0">
                <a:latin typeface="Arial Narrow" panose="020B0606020202030204" pitchFamily="34" charset="0"/>
              </a:rPr>
              <a:t>Orang </a:t>
            </a:r>
            <a:r>
              <a:rPr lang="en-ID" sz="1600" dirty="0" err="1">
                <a:latin typeface="Arial Narrow" panose="020B0606020202030204" pitchFamily="34" charset="0"/>
              </a:rPr>
              <a:t>miskin</a:t>
            </a:r>
            <a:r>
              <a:rPr lang="en-ID" sz="1600" dirty="0">
                <a:latin typeface="Arial Narrow" panose="020B0606020202030204" pitchFamily="34" charset="0"/>
              </a:rPr>
              <a:t> </a:t>
            </a:r>
            <a:r>
              <a:rPr lang="en-ID" sz="1600" dirty="0" err="1">
                <a:latin typeface="Arial Narrow" panose="020B0606020202030204" pitchFamily="34" charset="0"/>
              </a:rPr>
              <a:t>tidak</a:t>
            </a:r>
            <a:r>
              <a:rPr lang="en-ID" sz="1600" dirty="0">
                <a:latin typeface="Arial Narrow" panose="020B0606020202030204" pitchFamily="34" charset="0"/>
              </a:rPr>
              <a:t> </a:t>
            </a:r>
            <a:r>
              <a:rPr lang="en-ID" sz="1600" dirty="0" err="1">
                <a:latin typeface="Arial Narrow" panose="020B0606020202030204" pitchFamily="34" charset="0"/>
              </a:rPr>
              <a:t>saja</a:t>
            </a:r>
            <a:r>
              <a:rPr lang="en-ID" sz="1600" dirty="0">
                <a:latin typeface="Arial Narrow" panose="020B0606020202030204" pitchFamily="34" charset="0"/>
              </a:rPr>
              <a:t> </a:t>
            </a:r>
            <a:r>
              <a:rPr lang="en-ID" sz="1600" dirty="0" err="1">
                <a:latin typeface="Arial Narrow" panose="020B0606020202030204" pitchFamily="34" charset="0"/>
              </a:rPr>
              <a:t>lebih</a:t>
            </a:r>
            <a:r>
              <a:rPr lang="en-ID" sz="1600" dirty="0">
                <a:latin typeface="Arial Narrow" panose="020B0606020202030204" pitchFamily="34" charset="0"/>
              </a:rPr>
              <a:t> </a:t>
            </a:r>
            <a:r>
              <a:rPr lang="en-ID" sz="1600" dirty="0" err="1">
                <a:latin typeface="Arial Narrow" panose="020B0606020202030204" pitchFamily="34" charset="0"/>
              </a:rPr>
              <a:t>sulit</a:t>
            </a:r>
            <a:r>
              <a:rPr lang="en-ID" sz="1600" dirty="0">
                <a:latin typeface="Arial Narrow" panose="020B0606020202030204" pitchFamily="34" charset="0"/>
              </a:rPr>
              <a:t> </a:t>
            </a:r>
            <a:r>
              <a:rPr lang="en-ID" sz="1600" dirty="0" err="1">
                <a:latin typeface="Arial Narrow" panose="020B0606020202030204" pitchFamily="34" charset="0"/>
              </a:rPr>
              <a:t>menjangkau</a:t>
            </a:r>
            <a:r>
              <a:rPr lang="en-ID" sz="1600" dirty="0">
                <a:latin typeface="Arial Narrow" panose="020B0606020202030204" pitchFamily="34" charset="0"/>
              </a:rPr>
              <a:t> </a:t>
            </a:r>
            <a:r>
              <a:rPr lang="en-ID" sz="1600" dirty="0" err="1">
                <a:latin typeface="Arial Narrow" panose="020B0606020202030204" pitchFamily="34" charset="0"/>
              </a:rPr>
              <a:t>pelayanan</a:t>
            </a:r>
            <a:r>
              <a:rPr lang="en-ID" sz="1600" dirty="0">
                <a:latin typeface="Arial Narrow" panose="020B0606020202030204" pitchFamily="34" charset="0"/>
              </a:rPr>
              <a:t> </a:t>
            </a:r>
            <a:r>
              <a:rPr lang="en-ID" sz="1600" dirty="0" err="1">
                <a:latin typeface="Arial Narrow" panose="020B0606020202030204" pitchFamily="34" charset="0"/>
              </a:rPr>
              <a:t>kesehatan</a:t>
            </a:r>
            <a:r>
              <a:rPr lang="en-ID" sz="1600" dirty="0">
                <a:latin typeface="Arial Narrow" panose="020B0606020202030204" pitchFamily="34" charset="0"/>
              </a:rPr>
              <a:t>, </a:t>
            </a:r>
            <a:r>
              <a:rPr lang="en-ID" sz="1600" dirty="0" err="1">
                <a:latin typeface="Arial Narrow" panose="020B0606020202030204" pitchFamily="34" charset="0"/>
              </a:rPr>
              <a:t>tetapi</a:t>
            </a:r>
            <a:r>
              <a:rPr lang="en-ID" sz="1600" dirty="0">
                <a:latin typeface="Arial Narrow" panose="020B0606020202030204" pitchFamily="34" charset="0"/>
              </a:rPr>
              <a:t> juga </a:t>
            </a:r>
            <a:r>
              <a:rPr lang="en-ID" sz="1600" dirty="0" err="1">
                <a:latin typeface="Arial Narrow" panose="020B0606020202030204" pitchFamily="34" charset="0"/>
              </a:rPr>
              <a:t>lebih</a:t>
            </a:r>
            <a:r>
              <a:rPr lang="en-ID" sz="1600" dirty="0">
                <a:latin typeface="Arial Narrow" panose="020B0606020202030204" pitchFamily="34" charset="0"/>
              </a:rPr>
              <a:t> </a:t>
            </a:r>
            <a:r>
              <a:rPr lang="en-ID" sz="1600" dirty="0" err="1">
                <a:latin typeface="Arial Narrow" panose="020B0606020202030204" pitchFamily="34" charset="0"/>
              </a:rPr>
              <a:t>membutuhkan</a:t>
            </a:r>
            <a:r>
              <a:rPr lang="en-ID" sz="1600" dirty="0">
                <a:latin typeface="Arial Narrow" panose="020B0606020202030204" pitchFamily="34" charset="0"/>
              </a:rPr>
              <a:t> </a:t>
            </a:r>
            <a:r>
              <a:rPr lang="en-ID" sz="1600" dirty="0" err="1">
                <a:latin typeface="Arial Narrow" panose="020B0606020202030204" pitchFamily="34" charset="0"/>
              </a:rPr>
              <a:t>pelayanan</a:t>
            </a:r>
            <a:r>
              <a:rPr lang="en-ID" sz="1600" dirty="0">
                <a:latin typeface="Arial Narrow" panose="020B0606020202030204" pitchFamily="34" charset="0"/>
              </a:rPr>
              <a:t> </a:t>
            </a:r>
            <a:r>
              <a:rPr lang="en-ID" sz="1600" dirty="0" err="1">
                <a:latin typeface="Arial Narrow" panose="020B0606020202030204" pitchFamily="34" charset="0"/>
              </a:rPr>
              <a:t>kesehatan</a:t>
            </a:r>
            <a:r>
              <a:rPr lang="en-ID" sz="1600" dirty="0">
                <a:latin typeface="Arial Narrow" panose="020B0606020202030204" pitchFamily="34" charset="0"/>
              </a:rPr>
              <a:t> </a:t>
            </a:r>
            <a:r>
              <a:rPr lang="en-ID" sz="1600" dirty="0" err="1">
                <a:latin typeface="Arial Narrow" panose="020B0606020202030204" pitchFamily="34" charset="0"/>
              </a:rPr>
              <a:t>karena</a:t>
            </a:r>
            <a:r>
              <a:rPr lang="en-ID" sz="1600" dirty="0">
                <a:latin typeface="Arial Narrow" panose="020B0606020202030204" pitchFamily="34" charset="0"/>
              </a:rPr>
              <a:t> </a:t>
            </a:r>
            <a:r>
              <a:rPr lang="en-ID" sz="1600" dirty="0" err="1">
                <a:latin typeface="Arial Narrow" panose="020B0606020202030204" pitchFamily="34" charset="0"/>
              </a:rPr>
              <a:t>rentan</a:t>
            </a:r>
            <a:r>
              <a:rPr lang="en-ID" sz="1600" dirty="0">
                <a:latin typeface="Arial Narrow" panose="020B0606020202030204" pitchFamily="34" charset="0"/>
              </a:rPr>
              <a:t> </a:t>
            </a:r>
            <a:r>
              <a:rPr lang="en-ID" sz="1600" dirty="0" err="1">
                <a:latin typeface="Arial Narrow" panose="020B0606020202030204" pitchFamily="34" charset="0"/>
              </a:rPr>
              <a:t>terjangkit</a:t>
            </a:r>
            <a:r>
              <a:rPr lang="en-ID" sz="1600" dirty="0">
                <a:latin typeface="Arial Narrow" panose="020B0606020202030204" pitchFamily="34" charset="0"/>
              </a:rPr>
              <a:t> </a:t>
            </a:r>
            <a:r>
              <a:rPr lang="en-ID" sz="1600" dirty="0" err="1">
                <a:latin typeface="Arial Narrow" panose="020B0606020202030204" pitchFamily="34" charset="0"/>
              </a:rPr>
              <a:t>berbagai</a:t>
            </a:r>
            <a:r>
              <a:rPr lang="en-ID" sz="1600" dirty="0">
                <a:latin typeface="Arial Narrow" panose="020B0606020202030204" pitchFamily="34" charset="0"/>
              </a:rPr>
              <a:t> </a:t>
            </a:r>
            <a:r>
              <a:rPr lang="en-ID" sz="1600" dirty="0" err="1">
                <a:latin typeface="Arial Narrow" panose="020B0606020202030204" pitchFamily="34" charset="0"/>
              </a:rPr>
              <a:t>permasalahan</a:t>
            </a:r>
            <a:r>
              <a:rPr lang="en-ID" sz="1600" dirty="0">
                <a:latin typeface="Arial Narrow" panose="020B0606020202030204" pitchFamily="34" charset="0"/>
              </a:rPr>
              <a:t> </a:t>
            </a:r>
            <a:r>
              <a:rPr lang="en-ID" sz="1600" dirty="0" err="1">
                <a:latin typeface="Arial Narrow" panose="020B0606020202030204" pitchFamily="34" charset="0"/>
              </a:rPr>
              <a:t>kesehatan</a:t>
            </a:r>
            <a:r>
              <a:rPr lang="en-ID" sz="1600" dirty="0">
                <a:latin typeface="Arial Narrow" panose="020B0606020202030204" pitchFamily="34" charset="0"/>
              </a:rPr>
              <a:t> </a:t>
            </a:r>
            <a:r>
              <a:rPr lang="en-ID" sz="1600" dirty="0" err="1">
                <a:latin typeface="Arial Narrow" panose="020B0606020202030204" pitchFamily="34" charset="0"/>
              </a:rPr>
              <a:t>karena</a:t>
            </a:r>
            <a:r>
              <a:rPr lang="en-ID" sz="1600" dirty="0">
                <a:latin typeface="Arial Narrow" panose="020B0606020202030204" pitchFamily="34" charset="0"/>
              </a:rPr>
              <a:t> </a:t>
            </a:r>
            <a:r>
              <a:rPr lang="en-ID" sz="1600" dirty="0" err="1">
                <a:latin typeface="Arial Narrow" panose="020B0606020202030204" pitchFamily="34" charset="0"/>
              </a:rPr>
              <a:t>buruknya</a:t>
            </a:r>
            <a:r>
              <a:rPr lang="en-ID" sz="1600" dirty="0">
                <a:latin typeface="Arial Narrow" panose="020B0606020202030204" pitchFamily="34" charset="0"/>
              </a:rPr>
              <a:t> </a:t>
            </a:r>
            <a:r>
              <a:rPr lang="en-ID" sz="1600" dirty="0" err="1">
                <a:latin typeface="Arial Narrow" panose="020B0606020202030204" pitchFamily="34" charset="0"/>
              </a:rPr>
              <a:t>kondisi</a:t>
            </a:r>
            <a:r>
              <a:rPr lang="en-ID" sz="1600" dirty="0">
                <a:latin typeface="Arial Narrow" panose="020B0606020202030204" pitchFamily="34" charset="0"/>
              </a:rPr>
              <a:t> </a:t>
            </a:r>
            <a:r>
              <a:rPr lang="en-ID" sz="1600" dirty="0" err="1">
                <a:latin typeface="Arial Narrow" panose="020B0606020202030204" pitchFamily="34" charset="0"/>
              </a:rPr>
              <a:t>gizi</a:t>
            </a:r>
            <a:r>
              <a:rPr lang="en-ID" sz="1600" dirty="0">
                <a:latin typeface="Arial Narrow" panose="020B0606020202030204" pitchFamily="34" charset="0"/>
              </a:rPr>
              <a:t>, </a:t>
            </a:r>
            <a:r>
              <a:rPr lang="en-ID" sz="1600" dirty="0" err="1">
                <a:latin typeface="Arial Narrow" panose="020B0606020202030204" pitchFamily="34" charset="0"/>
              </a:rPr>
              <a:t>perumahan</a:t>
            </a:r>
            <a:r>
              <a:rPr lang="en-ID" sz="1600" dirty="0">
                <a:latin typeface="Arial Narrow" panose="020B0606020202030204" pitchFamily="34" charset="0"/>
              </a:rPr>
              <a:t>. </a:t>
            </a:r>
            <a:endParaRPr lang="id-ID" sz="1600" dirty="0">
              <a:latin typeface="Arial Narrow" panose="020B0606020202030204" pitchFamily="34" charset="0"/>
            </a:endParaRPr>
          </a:p>
          <a:p>
            <a:pPr marL="177800" indent="-177800" algn="just">
              <a:lnSpc>
                <a:spcPct val="150000"/>
              </a:lnSpc>
              <a:spcBef>
                <a:spcPts val="0"/>
              </a:spcBef>
              <a:spcAft>
                <a:spcPts val="0"/>
              </a:spcAft>
              <a:buNone/>
            </a:pPr>
            <a:r>
              <a:rPr lang="en-ID" sz="1600" dirty="0">
                <a:latin typeface="Arial Narrow" panose="020B0606020202030204" pitchFamily="34" charset="0"/>
              </a:rPr>
              <a:t>4</a:t>
            </a:r>
            <a:r>
              <a:rPr lang="id-ID" sz="1600" dirty="0">
                <a:latin typeface="Arial Narrow" panose="020B0606020202030204" pitchFamily="34" charset="0"/>
              </a:rPr>
              <a:t>. </a:t>
            </a:r>
            <a:r>
              <a:rPr lang="en-ID" sz="1600" dirty="0" err="1">
                <a:latin typeface="Arial Narrow" panose="020B0606020202030204" pitchFamily="34" charset="0"/>
              </a:rPr>
              <a:t>Apabila</a:t>
            </a:r>
            <a:r>
              <a:rPr lang="en-ID" sz="1600" dirty="0">
                <a:latin typeface="Arial Narrow" panose="020B0606020202030204" pitchFamily="34" charset="0"/>
              </a:rPr>
              <a:t> </a:t>
            </a:r>
            <a:r>
              <a:rPr lang="en-ID" sz="1600" dirty="0" err="1">
                <a:latin typeface="Arial Narrow" panose="020B0606020202030204" pitchFamily="34" charset="0"/>
              </a:rPr>
              <a:t>individu</a:t>
            </a:r>
            <a:r>
              <a:rPr lang="en-ID" sz="1600" dirty="0">
                <a:latin typeface="Arial Narrow" panose="020B0606020202030204" pitchFamily="34" charset="0"/>
              </a:rPr>
              <a:t> </a:t>
            </a:r>
            <a:r>
              <a:rPr lang="en-ID" sz="1600" dirty="0" err="1">
                <a:latin typeface="Arial Narrow" panose="020B0606020202030204" pitchFamily="34" charset="0"/>
              </a:rPr>
              <a:t>menderita</a:t>
            </a:r>
            <a:r>
              <a:rPr lang="en-ID" sz="1600" dirty="0">
                <a:latin typeface="Arial Narrow" panose="020B0606020202030204" pitchFamily="34" charset="0"/>
              </a:rPr>
              <a:t> </a:t>
            </a:r>
            <a:r>
              <a:rPr lang="en-ID" sz="1600" dirty="0" err="1">
                <a:latin typeface="Arial Narrow" panose="020B0606020202030204" pitchFamily="34" charset="0"/>
              </a:rPr>
              <a:t>sakit</a:t>
            </a:r>
            <a:r>
              <a:rPr lang="en-ID" sz="1600" dirty="0">
                <a:latin typeface="Arial Narrow" panose="020B0606020202030204" pitchFamily="34" charset="0"/>
              </a:rPr>
              <a:t> </a:t>
            </a:r>
            <a:r>
              <a:rPr lang="en-ID" sz="1600" dirty="0" err="1">
                <a:latin typeface="Arial Narrow" panose="020B0606020202030204" pitchFamily="34" charset="0"/>
              </a:rPr>
              <a:t>dapat</a:t>
            </a:r>
            <a:r>
              <a:rPr lang="en-ID" sz="1600" dirty="0">
                <a:latin typeface="Arial Narrow" panose="020B0606020202030204" pitchFamily="34" charset="0"/>
              </a:rPr>
              <a:t> </a:t>
            </a:r>
            <a:r>
              <a:rPr lang="en-ID" sz="1600" dirty="0" err="1">
                <a:latin typeface="Arial Narrow" panose="020B0606020202030204" pitchFamily="34" charset="0"/>
              </a:rPr>
              <a:t>mempengaruhi</a:t>
            </a:r>
            <a:r>
              <a:rPr lang="en-ID" sz="1600" dirty="0">
                <a:latin typeface="Arial Narrow" panose="020B0606020202030204" pitchFamily="34" charset="0"/>
              </a:rPr>
              <a:t> </a:t>
            </a:r>
            <a:r>
              <a:rPr lang="en-ID" sz="1600" dirty="0" err="1">
                <a:latin typeface="Arial Narrow" panose="020B0606020202030204" pitchFamily="34" charset="0"/>
              </a:rPr>
              <a:t>kemampuan</a:t>
            </a:r>
            <a:r>
              <a:rPr lang="en-ID" sz="1600" dirty="0">
                <a:latin typeface="Arial Narrow" panose="020B0606020202030204" pitchFamily="34" charset="0"/>
              </a:rPr>
              <a:t> </a:t>
            </a:r>
            <a:r>
              <a:rPr lang="en-ID" sz="1600" dirty="0" err="1">
                <a:latin typeface="Arial Narrow" panose="020B0606020202030204" pitchFamily="34" charset="0"/>
              </a:rPr>
              <a:t>untuk</a:t>
            </a:r>
            <a:r>
              <a:rPr lang="en-ID" sz="1600" dirty="0">
                <a:latin typeface="Arial Narrow" panose="020B0606020202030204" pitchFamily="34" charset="0"/>
              </a:rPr>
              <a:t> </a:t>
            </a:r>
            <a:r>
              <a:rPr lang="en-ID" sz="1600" dirty="0" err="1">
                <a:latin typeface="Arial Narrow" panose="020B0606020202030204" pitchFamily="34" charset="0"/>
              </a:rPr>
              <a:t>berfungsi</a:t>
            </a:r>
            <a:r>
              <a:rPr lang="en-ID" sz="1600" dirty="0">
                <a:latin typeface="Arial Narrow" panose="020B0606020202030204" pitchFamily="34" charset="0"/>
              </a:rPr>
              <a:t> </a:t>
            </a:r>
            <a:r>
              <a:rPr lang="en-ID" sz="1600" dirty="0" err="1">
                <a:latin typeface="Arial Narrow" panose="020B0606020202030204" pitchFamily="34" charset="0"/>
              </a:rPr>
              <a:t>termasuk</a:t>
            </a:r>
            <a:r>
              <a:rPr lang="en-ID" sz="1600" dirty="0">
                <a:latin typeface="Arial Narrow" panose="020B0606020202030204" pitchFamily="34" charset="0"/>
              </a:rPr>
              <a:t> </a:t>
            </a:r>
            <a:r>
              <a:rPr lang="en-ID" sz="1600" dirty="0" err="1">
                <a:latin typeface="Arial Narrow" panose="020B0606020202030204" pitchFamily="34" charset="0"/>
              </a:rPr>
              <a:t>bekerja</a:t>
            </a:r>
            <a:r>
              <a:rPr lang="en-ID" sz="1600" dirty="0">
                <a:latin typeface="Arial Narrow" panose="020B0606020202030204" pitchFamily="34" charset="0"/>
              </a:rPr>
              <a:t>, </a:t>
            </a:r>
            <a:r>
              <a:rPr lang="en-ID" sz="1600" dirty="0" err="1">
                <a:latin typeface="Arial Narrow" panose="020B0606020202030204" pitchFamily="34" charset="0"/>
              </a:rPr>
              <a:t>sehingga</a:t>
            </a:r>
            <a:r>
              <a:rPr lang="en-ID" sz="1600" dirty="0">
                <a:latin typeface="Arial Narrow" panose="020B0606020202030204" pitchFamily="34" charset="0"/>
              </a:rPr>
              <a:t> </a:t>
            </a:r>
            <a:r>
              <a:rPr lang="en-ID" sz="1600" dirty="0" err="1">
                <a:latin typeface="Arial Narrow" panose="020B0606020202030204" pitchFamily="34" charset="0"/>
              </a:rPr>
              <a:t>mengurangi</a:t>
            </a:r>
            <a:r>
              <a:rPr lang="en-ID" sz="1600" dirty="0">
                <a:latin typeface="Arial Narrow" panose="020B0606020202030204" pitchFamily="34" charset="0"/>
              </a:rPr>
              <a:t> </a:t>
            </a:r>
            <a:r>
              <a:rPr lang="en-ID" sz="1600" dirty="0" err="1">
                <a:latin typeface="Arial Narrow" panose="020B0606020202030204" pitchFamily="34" charset="0"/>
              </a:rPr>
              <a:t>kemampuan</a:t>
            </a:r>
            <a:r>
              <a:rPr lang="en-ID" sz="1600" dirty="0">
                <a:latin typeface="Arial Narrow" panose="020B0606020202030204" pitchFamily="34" charset="0"/>
              </a:rPr>
              <a:t> </a:t>
            </a:r>
            <a:r>
              <a:rPr lang="en-ID" sz="1600" dirty="0" err="1">
                <a:latin typeface="Arial Narrow" panose="020B0606020202030204" pitchFamily="34" charset="0"/>
              </a:rPr>
              <a:t>membiayai</a:t>
            </a:r>
            <a:r>
              <a:rPr lang="en-ID" sz="1600" dirty="0">
                <a:latin typeface="Arial Narrow" panose="020B0606020202030204" pitchFamily="34" charset="0"/>
              </a:rPr>
              <a:t>. (</a:t>
            </a:r>
            <a:r>
              <a:rPr lang="en-ID" sz="1600" dirty="0" err="1">
                <a:latin typeface="Arial Narrow" panose="020B0606020202030204" pitchFamily="34" charset="0"/>
              </a:rPr>
              <a:t>Departemen</a:t>
            </a:r>
            <a:r>
              <a:rPr lang="en-ID" sz="1600" dirty="0">
                <a:latin typeface="Arial Narrow" panose="020B0606020202030204" pitchFamily="34" charset="0"/>
              </a:rPr>
              <a:t> </a:t>
            </a:r>
            <a:r>
              <a:rPr lang="en-ID" sz="1600" dirty="0" err="1">
                <a:latin typeface="Arial Narrow" panose="020B0606020202030204" pitchFamily="34" charset="0"/>
              </a:rPr>
              <a:t>Kesehatan</a:t>
            </a:r>
            <a:r>
              <a:rPr lang="en-ID" sz="1600" dirty="0">
                <a:latin typeface="Arial Narrow" panose="020B0606020202030204" pitchFamily="34" charset="0"/>
              </a:rPr>
              <a:t> RI, 2004).</a:t>
            </a:r>
          </a:p>
        </p:txBody>
      </p:sp>
      <p:sp>
        <p:nvSpPr>
          <p:cNvPr id="2" name="Slide Number Placeholder 1">
            <a:extLst>
              <a:ext uri="{FF2B5EF4-FFF2-40B4-BE49-F238E27FC236}">
                <a16:creationId xmlns:a16="http://schemas.microsoft.com/office/drawing/2014/main" id="{74852AB1-93FD-42DF-AC41-41B361645DC0}"/>
              </a:ext>
            </a:extLst>
          </p:cNvPr>
          <p:cNvSpPr>
            <a:spLocks noGrp="1"/>
          </p:cNvSpPr>
          <p:nvPr>
            <p:ph type="sldNum" sz="quarter" idx="12"/>
          </p:nvPr>
        </p:nvSpPr>
        <p:spPr>
          <a:xfrm>
            <a:off x="10896598" y="5909860"/>
            <a:ext cx="542697" cy="279400"/>
          </a:xfrm>
        </p:spPr>
        <p:txBody>
          <a:bodyPr/>
          <a:lstStyle/>
          <a:p>
            <a:fld id="{E97799C9-84D9-46D2-A11E-BCF8A720529D}" type="slidenum">
              <a:rPr lang="en-US" smtClean="0"/>
              <a:t>5</a:t>
            </a:fld>
            <a:endParaRPr lang="en-US" dirty="0"/>
          </a:p>
        </p:txBody>
      </p:sp>
    </p:spTree>
    <p:extLst>
      <p:ext uri="{BB962C8B-B14F-4D97-AF65-F5344CB8AC3E}">
        <p14:creationId xmlns:p14="http://schemas.microsoft.com/office/powerpoint/2010/main" val="283165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068110E-F0F0-419C-AB37-8A730DF7CA1C}"/>
              </a:ext>
            </a:extLst>
          </p:cNvPr>
          <p:cNvSpPr>
            <a:spLocks noGrp="1"/>
          </p:cNvSpPr>
          <p:nvPr>
            <p:ph idx="1"/>
          </p:nvPr>
        </p:nvSpPr>
        <p:spPr>
          <a:xfrm>
            <a:off x="900751" y="825500"/>
            <a:ext cx="10385947" cy="5138572"/>
          </a:xfrm>
        </p:spPr>
        <p:txBody>
          <a:bodyPr>
            <a:normAutofit lnSpcReduction="10000"/>
          </a:bodyPr>
          <a:lstStyle/>
          <a:p>
            <a:pPr marL="0" indent="0" algn="just">
              <a:lnSpc>
                <a:spcPct val="150000"/>
              </a:lnSpc>
              <a:spcBef>
                <a:spcPts val="0"/>
              </a:spcBef>
              <a:spcAft>
                <a:spcPts val="0"/>
              </a:spcAft>
              <a:buNone/>
            </a:pPr>
            <a:r>
              <a:rPr lang="en-ID" sz="1600" dirty="0" err="1">
                <a:latin typeface="Arial Narrow" panose="020B0606020202030204" pitchFamily="34" charset="0"/>
              </a:rPr>
              <a:t>Berdasarkan</a:t>
            </a:r>
            <a:r>
              <a:rPr lang="en-ID" sz="1600" dirty="0">
                <a:latin typeface="Arial Narrow" panose="020B0606020202030204" pitchFamily="34" charset="0"/>
              </a:rPr>
              <a:t> </a:t>
            </a:r>
            <a:r>
              <a:rPr lang="en-ID" sz="1600" dirty="0" err="1">
                <a:latin typeface="Arial Narrow" panose="020B0606020202030204" pitchFamily="34" charset="0"/>
              </a:rPr>
              <a:t>karakteristik</a:t>
            </a:r>
            <a:r>
              <a:rPr lang="en-ID" sz="1600" dirty="0">
                <a:latin typeface="Arial Narrow" panose="020B0606020202030204" pitchFamily="34" charset="0"/>
              </a:rPr>
              <a:t> </a:t>
            </a:r>
            <a:r>
              <a:rPr lang="en-ID" sz="1600" dirty="0" err="1">
                <a:latin typeface="Arial Narrow" panose="020B0606020202030204" pitchFamily="34" charset="0"/>
              </a:rPr>
              <a:t>tersebut</a:t>
            </a:r>
            <a:r>
              <a:rPr lang="en-ID" sz="1600" dirty="0">
                <a:latin typeface="Arial Narrow" panose="020B0606020202030204" pitchFamily="34" charset="0"/>
              </a:rPr>
              <a:t>, </a:t>
            </a:r>
            <a:r>
              <a:rPr lang="en-ID" sz="1600" dirty="0" err="1">
                <a:latin typeface="Arial Narrow" panose="020B0606020202030204" pitchFamily="34" charset="0"/>
              </a:rPr>
              <a:t>sebuah</a:t>
            </a:r>
            <a:r>
              <a:rPr lang="en-ID" sz="1600" dirty="0">
                <a:latin typeface="Arial Narrow" panose="020B0606020202030204" pitchFamily="34" charset="0"/>
              </a:rPr>
              <a:t> </a:t>
            </a:r>
            <a:r>
              <a:rPr lang="en-ID" sz="1600" dirty="0" err="1">
                <a:latin typeface="Arial Narrow" panose="020B0606020202030204" pitchFamily="34" charset="0"/>
              </a:rPr>
              <a:t>sistem</a:t>
            </a:r>
            <a:r>
              <a:rPr lang="en-ID" sz="1600" dirty="0">
                <a:latin typeface="Arial Narrow" panose="020B0606020202030204" pitchFamily="34" charset="0"/>
              </a:rPr>
              <a:t> </a:t>
            </a:r>
            <a:r>
              <a:rPr lang="en-ID" sz="1600" dirty="0" err="1">
                <a:latin typeface="Arial Narrow" panose="020B0606020202030204" pitchFamily="34" charset="0"/>
              </a:rPr>
              <a:t>pembiayaan</a:t>
            </a:r>
            <a:r>
              <a:rPr lang="en-ID" sz="1600" dirty="0">
                <a:latin typeface="Arial Narrow" panose="020B0606020202030204" pitchFamily="34" charset="0"/>
              </a:rPr>
              <a:t> </a:t>
            </a:r>
            <a:r>
              <a:rPr lang="en-ID" sz="1600" dirty="0" err="1">
                <a:latin typeface="Arial Narrow" panose="020B0606020202030204" pitchFamily="34" charset="0"/>
              </a:rPr>
              <a:t>pelayanan</a:t>
            </a:r>
            <a:r>
              <a:rPr lang="en-ID" sz="1600" dirty="0">
                <a:latin typeface="Arial Narrow" panose="020B0606020202030204" pitchFamily="34" charset="0"/>
              </a:rPr>
              <a:t> </a:t>
            </a:r>
            <a:r>
              <a:rPr lang="en-ID" sz="1600" dirty="0" err="1">
                <a:latin typeface="Arial Narrow" panose="020B0606020202030204" pitchFamily="34" charset="0"/>
              </a:rPr>
              <a:t>kesehatan</a:t>
            </a:r>
            <a:r>
              <a:rPr lang="en-ID" sz="1600" dirty="0">
                <a:latin typeface="Arial Narrow" panose="020B0606020202030204" pitchFamily="34" charset="0"/>
              </a:rPr>
              <a:t> </a:t>
            </a:r>
            <a:r>
              <a:rPr lang="en-ID" sz="1600" dirty="0" err="1">
                <a:latin typeface="Arial Narrow" panose="020B0606020202030204" pitchFamily="34" charset="0"/>
              </a:rPr>
              <a:t>haruslah</a:t>
            </a:r>
            <a:r>
              <a:rPr lang="en-ID" sz="1600" dirty="0">
                <a:latin typeface="Arial Narrow" panose="020B0606020202030204" pitchFamily="34" charset="0"/>
              </a:rPr>
              <a:t> </a:t>
            </a:r>
            <a:r>
              <a:rPr lang="en-ID" sz="1600" dirty="0" err="1">
                <a:latin typeface="Arial Narrow" panose="020B0606020202030204" pitchFamily="34" charset="0"/>
              </a:rPr>
              <a:t>bertujuan</a:t>
            </a:r>
            <a:r>
              <a:rPr lang="en-ID" sz="1600" dirty="0">
                <a:latin typeface="Arial Narrow" panose="020B0606020202030204" pitchFamily="34" charset="0"/>
              </a:rPr>
              <a:t> </a:t>
            </a:r>
            <a:r>
              <a:rPr lang="en-ID" sz="1600" dirty="0" err="1">
                <a:latin typeface="Arial Narrow" panose="020B0606020202030204" pitchFamily="34" charset="0"/>
              </a:rPr>
              <a:t>untuk</a:t>
            </a:r>
            <a:r>
              <a:rPr lang="en-ID" sz="1600" dirty="0">
                <a:latin typeface="Arial Narrow" panose="020B0606020202030204" pitchFamily="34" charset="0"/>
              </a:rPr>
              <a:t>: </a:t>
            </a:r>
            <a:endParaRPr lang="id-ID" sz="1600" dirty="0">
              <a:latin typeface="Arial Narrow" panose="020B0606020202030204" pitchFamily="34" charset="0"/>
            </a:endParaRPr>
          </a:p>
          <a:p>
            <a:pPr marL="266700" indent="-266700" algn="just">
              <a:lnSpc>
                <a:spcPct val="150000"/>
              </a:lnSpc>
              <a:spcBef>
                <a:spcPts val="0"/>
              </a:spcBef>
              <a:spcAft>
                <a:spcPts val="0"/>
              </a:spcAft>
              <a:buNone/>
            </a:pPr>
            <a:r>
              <a:rPr lang="id-ID" sz="1600" dirty="0">
                <a:latin typeface="Arial Narrow" panose="020B0606020202030204" pitchFamily="34" charset="0"/>
              </a:rPr>
              <a:t>1). </a:t>
            </a:r>
            <a:r>
              <a:rPr lang="en-ID" sz="1600" i="1" dirty="0">
                <a:latin typeface="Arial Narrow" panose="020B0606020202030204" pitchFamily="34" charset="0"/>
              </a:rPr>
              <a:t>Risk spreading</a:t>
            </a:r>
            <a:r>
              <a:rPr lang="en-ID" sz="1600" dirty="0">
                <a:latin typeface="Arial Narrow" panose="020B0606020202030204" pitchFamily="34" charset="0"/>
              </a:rPr>
              <a:t>, </a:t>
            </a:r>
            <a:r>
              <a:rPr lang="en-ID" sz="1600" dirty="0" err="1">
                <a:latin typeface="Arial Narrow" panose="020B0606020202030204" pitchFamily="34" charset="0"/>
              </a:rPr>
              <a:t>pembiayaan</a:t>
            </a:r>
            <a:r>
              <a:rPr lang="en-ID" sz="1600" dirty="0">
                <a:latin typeface="Arial Narrow" panose="020B0606020202030204" pitchFamily="34" charset="0"/>
              </a:rPr>
              <a:t> </a:t>
            </a:r>
            <a:r>
              <a:rPr lang="en-ID" sz="1600" dirty="0" err="1">
                <a:latin typeface="Arial Narrow" panose="020B0606020202030204" pitchFamily="34" charset="0"/>
              </a:rPr>
              <a:t>kesehatan</a:t>
            </a:r>
            <a:r>
              <a:rPr lang="en-ID" sz="1600" dirty="0">
                <a:latin typeface="Arial Narrow" panose="020B0606020202030204" pitchFamily="34" charset="0"/>
              </a:rPr>
              <a:t> </a:t>
            </a:r>
            <a:r>
              <a:rPr lang="en-ID" sz="1600" dirty="0" err="1">
                <a:latin typeface="Arial Narrow" panose="020B0606020202030204" pitchFamily="34" charset="0"/>
              </a:rPr>
              <a:t>harus</a:t>
            </a:r>
            <a:r>
              <a:rPr lang="en-ID" sz="1600" dirty="0">
                <a:latin typeface="Arial Narrow" panose="020B0606020202030204" pitchFamily="34" charset="0"/>
              </a:rPr>
              <a:t> </a:t>
            </a:r>
            <a:r>
              <a:rPr lang="en-ID" sz="1600" dirty="0" err="1">
                <a:latin typeface="Arial Narrow" panose="020B0606020202030204" pitchFamily="34" charset="0"/>
              </a:rPr>
              <a:t>mampu</a:t>
            </a:r>
            <a:r>
              <a:rPr lang="en-ID" sz="1600" dirty="0">
                <a:latin typeface="Arial Narrow" panose="020B0606020202030204" pitchFamily="34" charset="0"/>
              </a:rPr>
              <a:t> </a:t>
            </a:r>
            <a:r>
              <a:rPr lang="en-ID" sz="1600" dirty="0" err="1">
                <a:latin typeface="Arial Narrow" panose="020B0606020202030204" pitchFamily="34" charset="0"/>
              </a:rPr>
              <a:t>meratakan</a:t>
            </a:r>
            <a:r>
              <a:rPr lang="en-ID" sz="1600" dirty="0">
                <a:latin typeface="Arial Narrow" panose="020B0606020202030204" pitchFamily="34" charset="0"/>
              </a:rPr>
              <a:t> </a:t>
            </a:r>
            <a:r>
              <a:rPr lang="en-ID" sz="1600" dirty="0" err="1">
                <a:latin typeface="Arial Narrow" panose="020B0606020202030204" pitchFamily="34" charset="0"/>
              </a:rPr>
              <a:t>besaran</a:t>
            </a:r>
            <a:r>
              <a:rPr lang="en-ID" sz="1600" dirty="0">
                <a:latin typeface="Arial Narrow" panose="020B0606020202030204" pitchFamily="34" charset="0"/>
              </a:rPr>
              <a:t> </a:t>
            </a:r>
            <a:r>
              <a:rPr lang="en-ID" sz="1600" dirty="0" err="1">
                <a:latin typeface="Arial Narrow" panose="020B0606020202030204" pitchFamily="34" charset="0"/>
              </a:rPr>
              <a:t>resiko</a:t>
            </a:r>
            <a:r>
              <a:rPr lang="en-ID" sz="1600" dirty="0">
                <a:latin typeface="Arial Narrow" panose="020B0606020202030204" pitchFamily="34" charset="0"/>
              </a:rPr>
              <a:t> </a:t>
            </a:r>
            <a:r>
              <a:rPr lang="en-ID" sz="1600" dirty="0" err="1">
                <a:latin typeface="Arial Narrow" panose="020B0606020202030204" pitchFamily="34" charset="0"/>
              </a:rPr>
              <a:t>biaya</a:t>
            </a:r>
            <a:r>
              <a:rPr lang="en-ID" sz="1600" dirty="0">
                <a:latin typeface="Arial Narrow" panose="020B0606020202030204" pitchFamily="34" charset="0"/>
              </a:rPr>
              <a:t> </a:t>
            </a:r>
            <a:r>
              <a:rPr lang="en-ID" sz="1600" dirty="0" err="1">
                <a:latin typeface="Arial Narrow" panose="020B0606020202030204" pitchFamily="34" charset="0"/>
              </a:rPr>
              <a:t>sepanjang</a:t>
            </a:r>
            <a:r>
              <a:rPr lang="en-ID" sz="1600" dirty="0">
                <a:latin typeface="Arial Narrow" panose="020B0606020202030204" pitchFamily="34" charset="0"/>
              </a:rPr>
              <a:t> </a:t>
            </a:r>
            <a:r>
              <a:rPr lang="en-ID" sz="1600" dirty="0" err="1">
                <a:latin typeface="Arial Narrow" panose="020B0606020202030204" pitchFamily="34" charset="0"/>
              </a:rPr>
              <a:t>waktu</a:t>
            </a:r>
            <a:r>
              <a:rPr lang="en-ID" sz="1600" dirty="0">
                <a:latin typeface="Arial Narrow" panose="020B0606020202030204" pitchFamily="34" charset="0"/>
              </a:rPr>
              <a:t> </a:t>
            </a:r>
            <a:r>
              <a:rPr lang="en-ID" sz="1600" dirty="0" err="1">
                <a:latin typeface="Arial Narrow" panose="020B0606020202030204" pitchFamily="34" charset="0"/>
              </a:rPr>
              <a:t>sehingga</a:t>
            </a:r>
            <a:r>
              <a:rPr lang="en-ID" sz="1600" dirty="0">
                <a:latin typeface="Arial Narrow" panose="020B0606020202030204" pitchFamily="34" charset="0"/>
              </a:rPr>
              <a:t> </a:t>
            </a:r>
            <a:r>
              <a:rPr lang="en-ID" sz="1600" dirty="0" err="1">
                <a:latin typeface="Arial Narrow" panose="020B0606020202030204" pitchFamily="34" charset="0"/>
              </a:rPr>
              <a:t>besaran</a:t>
            </a:r>
            <a:r>
              <a:rPr lang="en-ID" sz="1600" dirty="0">
                <a:latin typeface="Arial Narrow" panose="020B0606020202030204" pitchFamily="34" charset="0"/>
              </a:rPr>
              <a:t> </a:t>
            </a:r>
            <a:r>
              <a:rPr lang="en-ID" sz="1600" dirty="0" err="1">
                <a:latin typeface="Arial Narrow" panose="020B0606020202030204" pitchFamily="34" charset="0"/>
              </a:rPr>
              <a:t>tersebut</a:t>
            </a:r>
            <a:r>
              <a:rPr lang="en-ID" sz="1600" dirty="0">
                <a:latin typeface="Arial Narrow" panose="020B0606020202030204" pitchFamily="34" charset="0"/>
              </a:rPr>
              <a:t> </a:t>
            </a:r>
            <a:r>
              <a:rPr lang="en-ID" sz="1600" dirty="0" err="1">
                <a:latin typeface="Arial Narrow" panose="020B0606020202030204" pitchFamily="34" charset="0"/>
              </a:rPr>
              <a:t>dapat</a:t>
            </a:r>
            <a:r>
              <a:rPr lang="en-ID" sz="1600" dirty="0">
                <a:latin typeface="Arial Narrow" panose="020B0606020202030204" pitchFamily="34" charset="0"/>
              </a:rPr>
              <a:t> </a:t>
            </a:r>
            <a:r>
              <a:rPr lang="en-ID" sz="1600" dirty="0" err="1">
                <a:latin typeface="Arial Narrow" panose="020B0606020202030204" pitchFamily="34" charset="0"/>
              </a:rPr>
              <a:t>terjangkau</a:t>
            </a:r>
            <a:r>
              <a:rPr lang="en-ID" sz="1600" dirty="0">
                <a:latin typeface="Arial Narrow" panose="020B0606020202030204" pitchFamily="34" charset="0"/>
              </a:rPr>
              <a:t> oleh </a:t>
            </a:r>
            <a:r>
              <a:rPr lang="en-ID" sz="1600" dirty="0" err="1">
                <a:latin typeface="Arial Narrow" panose="020B0606020202030204" pitchFamily="34" charset="0"/>
              </a:rPr>
              <a:t>setiap</a:t>
            </a:r>
            <a:r>
              <a:rPr lang="en-ID" sz="1600" dirty="0">
                <a:latin typeface="Arial Narrow" panose="020B0606020202030204" pitchFamily="34" charset="0"/>
              </a:rPr>
              <a:t> </a:t>
            </a:r>
            <a:r>
              <a:rPr lang="en-ID" sz="1600" dirty="0" err="1">
                <a:latin typeface="Arial Narrow" panose="020B0606020202030204" pitchFamily="34" charset="0"/>
              </a:rPr>
              <a:t>rumah</a:t>
            </a:r>
            <a:r>
              <a:rPr lang="en-ID" sz="1600" dirty="0">
                <a:latin typeface="Arial Narrow" panose="020B0606020202030204" pitchFamily="34" charset="0"/>
              </a:rPr>
              <a:t> </a:t>
            </a:r>
            <a:r>
              <a:rPr lang="en-ID" sz="1600" dirty="0" err="1">
                <a:latin typeface="Arial Narrow" panose="020B0606020202030204" pitchFamily="34" charset="0"/>
              </a:rPr>
              <a:t>tangga</a:t>
            </a:r>
            <a:r>
              <a:rPr lang="en-ID" sz="1600" dirty="0">
                <a:latin typeface="Arial Narrow" panose="020B0606020202030204" pitchFamily="34" charset="0"/>
              </a:rPr>
              <a:t>. </a:t>
            </a:r>
            <a:r>
              <a:rPr lang="en-ID" sz="1600" dirty="0" err="1">
                <a:latin typeface="Arial Narrow" panose="020B0606020202030204" pitchFamily="34" charset="0"/>
              </a:rPr>
              <a:t>Artinya</a:t>
            </a:r>
            <a:r>
              <a:rPr lang="en-ID" sz="1600" dirty="0">
                <a:latin typeface="Arial Narrow" panose="020B0606020202030204" pitchFamily="34" charset="0"/>
              </a:rPr>
              <a:t> </a:t>
            </a:r>
            <a:r>
              <a:rPr lang="en-ID" sz="1600" dirty="0" err="1">
                <a:latin typeface="Arial Narrow" panose="020B0606020202030204" pitchFamily="34" charset="0"/>
              </a:rPr>
              <a:t>sebuah</a:t>
            </a:r>
            <a:r>
              <a:rPr lang="en-ID" sz="1600" dirty="0">
                <a:latin typeface="Arial Narrow" panose="020B0606020202030204" pitchFamily="34" charset="0"/>
              </a:rPr>
              <a:t> </a:t>
            </a:r>
            <a:r>
              <a:rPr lang="en-ID" sz="1600" dirty="0" err="1">
                <a:latin typeface="Arial Narrow" panose="020B0606020202030204" pitchFamily="34" charset="0"/>
              </a:rPr>
              <a:t>sistem</a:t>
            </a:r>
            <a:r>
              <a:rPr lang="en-ID" sz="1600" dirty="0">
                <a:latin typeface="Arial Narrow" panose="020B0606020202030204" pitchFamily="34" charset="0"/>
              </a:rPr>
              <a:t> </a:t>
            </a:r>
            <a:r>
              <a:rPr lang="en-ID" sz="1600" dirty="0" err="1">
                <a:latin typeface="Arial Narrow" panose="020B0606020202030204" pitchFamily="34" charset="0"/>
              </a:rPr>
              <a:t>pembiayaan</a:t>
            </a:r>
            <a:r>
              <a:rPr lang="en-ID" sz="1600" dirty="0">
                <a:latin typeface="Arial Narrow" panose="020B0606020202030204" pitchFamily="34" charset="0"/>
              </a:rPr>
              <a:t> </a:t>
            </a:r>
            <a:r>
              <a:rPr lang="en-ID" sz="1600" dirty="0" err="1">
                <a:latin typeface="Arial Narrow" panose="020B0606020202030204" pitchFamily="34" charset="0"/>
              </a:rPr>
              <a:t>harus</a:t>
            </a:r>
            <a:r>
              <a:rPr lang="en-ID" sz="1600" dirty="0">
                <a:latin typeface="Arial Narrow" panose="020B0606020202030204" pitchFamily="34" charset="0"/>
              </a:rPr>
              <a:t> </a:t>
            </a:r>
            <a:r>
              <a:rPr lang="en-ID" sz="1600" dirty="0" err="1">
                <a:latin typeface="Arial Narrow" panose="020B0606020202030204" pitchFamily="34" charset="0"/>
              </a:rPr>
              <a:t>mampu</a:t>
            </a:r>
            <a:r>
              <a:rPr lang="en-ID" sz="1600" dirty="0">
                <a:latin typeface="Arial Narrow" panose="020B0606020202030204" pitchFamily="34" charset="0"/>
              </a:rPr>
              <a:t> </a:t>
            </a:r>
            <a:r>
              <a:rPr lang="en-ID" sz="1600" dirty="0" err="1">
                <a:latin typeface="Arial Narrow" panose="020B0606020202030204" pitchFamily="34" charset="0"/>
              </a:rPr>
              <a:t>memprediksikan</a:t>
            </a:r>
            <a:r>
              <a:rPr lang="en-ID" sz="1600" dirty="0">
                <a:latin typeface="Arial Narrow" panose="020B0606020202030204" pitchFamily="34" charset="0"/>
              </a:rPr>
              <a:t> </a:t>
            </a:r>
            <a:r>
              <a:rPr lang="en-ID" sz="1600" dirty="0" err="1">
                <a:latin typeface="Arial Narrow" panose="020B0606020202030204" pitchFamily="34" charset="0"/>
              </a:rPr>
              <a:t>resiko</a:t>
            </a:r>
            <a:r>
              <a:rPr lang="en-ID" sz="1600" dirty="0">
                <a:latin typeface="Arial Narrow" panose="020B0606020202030204" pitchFamily="34" charset="0"/>
              </a:rPr>
              <a:t> </a:t>
            </a:r>
            <a:r>
              <a:rPr lang="en-ID" sz="1600" dirty="0" err="1">
                <a:latin typeface="Arial Narrow" panose="020B0606020202030204" pitchFamily="34" charset="0"/>
              </a:rPr>
              <a:t>kesakitan</a:t>
            </a:r>
            <a:r>
              <a:rPr lang="en-ID" sz="1600" dirty="0">
                <a:latin typeface="Arial Narrow" panose="020B0606020202030204" pitchFamily="34" charset="0"/>
              </a:rPr>
              <a:t> </a:t>
            </a:r>
            <a:r>
              <a:rPr lang="en-ID" sz="1600" dirty="0" err="1">
                <a:latin typeface="Arial Narrow" panose="020B0606020202030204" pitchFamily="34" charset="0"/>
              </a:rPr>
              <a:t>individu</a:t>
            </a:r>
            <a:r>
              <a:rPr lang="en-ID" sz="1600" dirty="0">
                <a:latin typeface="Arial Narrow" panose="020B0606020202030204" pitchFamily="34" charset="0"/>
              </a:rPr>
              <a:t> dan </a:t>
            </a:r>
            <a:r>
              <a:rPr lang="en-ID" sz="1600" dirty="0" err="1">
                <a:latin typeface="Arial Narrow" panose="020B0606020202030204" pitchFamily="34" charset="0"/>
              </a:rPr>
              <a:t>besarnya</a:t>
            </a:r>
            <a:r>
              <a:rPr lang="en-ID" sz="1600" dirty="0">
                <a:latin typeface="Arial Narrow" panose="020B0606020202030204" pitchFamily="34" charset="0"/>
              </a:rPr>
              <a:t> </a:t>
            </a:r>
            <a:r>
              <a:rPr lang="en-ID" sz="1600" dirty="0" err="1">
                <a:latin typeface="Arial Narrow" panose="020B0606020202030204" pitchFamily="34" charset="0"/>
              </a:rPr>
              <a:t>pembiayaan</a:t>
            </a:r>
            <a:r>
              <a:rPr lang="en-ID" sz="1600" dirty="0">
                <a:latin typeface="Arial Narrow" panose="020B0606020202030204" pitchFamily="34" charset="0"/>
              </a:rPr>
              <a:t> </a:t>
            </a:r>
            <a:r>
              <a:rPr lang="en-ID" sz="1600" dirty="0" err="1">
                <a:latin typeface="Arial Narrow" panose="020B0606020202030204" pitchFamily="34" charset="0"/>
              </a:rPr>
              <a:t>dalam</a:t>
            </a:r>
            <a:r>
              <a:rPr lang="en-ID" sz="1600" dirty="0">
                <a:latin typeface="Arial Narrow" panose="020B0606020202030204" pitchFamily="34" charset="0"/>
              </a:rPr>
              <a:t> </a:t>
            </a:r>
            <a:r>
              <a:rPr lang="en-ID" sz="1600" dirty="0" err="1">
                <a:latin typeface="Arial Narrow" panose="020B0606020202030204" pitchFamily="34" charset="0"/>
              </a:rPr>
              <a:t>jangka</a:t>
            </a:r>
            <a:r>
              <a:rPr lang="en-ID" sz="1600" dirty="0">
                <a:latin typeface="Arial Narrow" panose="020B0606020202030204" pitchFamily="34" charset="0"/>
              </a:rPr>
              <a:t> </a:t>
            </a:r>
            <a:r>
              <a:rPr lang="en-ID" sz="1600" dirty="0" err="1">
                <a:latin typeface="Arial Narrow" panose="020B0606020202030204" pitchFamily="34" charset="0"/>
              </a:rPr>
              <a:t>waktu</a:t>
            </a:r>
            <a:r>
              <a:rPr lang="en-ID" sz="1600" dirty="0">
                <a:latin typeface="Arial Narrow" panose="020B0606020202030204" pitchFamily="34" charset="0"/>
              </a:rPr>
              <a:t> </a:t>
            </a:r>
            <a:r>
              <a:rPr lang="en-ID" sz="1600" dirty="0" err="1">
                <a:latin typeface="Arial Narrow" panose="020B0606020202030204" pitchFamily="34" charset="0"/>
              </a:rPr>
              <a:t>tertentu</a:t>
            </a:r>
            <a:r>
              <a:rPr lang="en-ID" sz="1600" dirty="0">
                <a:latin typeface="Arial Narrow" panose="020B0606020202030204" pitchFamily="34" charset="0"/>
              </a:rPr>
              <a:t> (</a:t>
            </a:r>
            <a:r>
              <a:rPr lang="en-ID" sz="1600" dirty="0" err="1">
                <a:latin typeface="Arial Narrow" panose="020B0606020202030204" pitchFamily="34" charset="0"/>
              </a:rPr>
              <a:t>misalnya</a:t>
            </a:r>
            <a:r>
              <a:rPr lang="en-ID" sz="1600" dirty="0">
                <a:latin typeface="Arial Narrow" panose="020B0606020202030204" pitchFamily="34" charset="0"/>
              </a:rPr>
              <a:t> </a:t>
            </a:r>
            <a:r>
              <a:rPr lang="en-ID" sz="1600" dirty="0" err="1">
                <a:latin typeface="Arial Narrow" panose="020B0606020202030204" pitchFamily="34" charset="0"/>
              </a:rPr>
              <a:t>satu</a:t>
            </a:r>
            <a:r>
              <a:rPr lang="en-ID" sz="1600" dirty="0">
                <a:latin typeface="Arial Narrow" panose="020B0606020202030204" pitchFamily="34" charset="0"/>
              </a:rPr>
              <a:t> </a:t>
            </a:r>
            <a:r>
              <a:rPr lang="en-ID" sz="1600" dirty="0" err="1">
                <a:latin typeface="Arial Narrow" panose="020B0606020202030204" pitchFamily="34" charset="0"/>
              </a:rPr>
              <a:t>tahun</a:t>
            </a:r>
            <a:r>
              <a:rPr lang="en-ID" sz="1600" dirty="0">
                <a:latin typeface="Arial Narrow" panose="020B0606020202030204" pitchFamily="34" charset="0"/>
              </a:rPr>
              <a:t>). </a:t>
            </a:r>
            <a:r>
              <a:rPr lang="en-ID" sz="1600" dirty="0" err="1">
                <a:latin typeface="Arial Narrow" panose="020B0606020202030204" pitchFamily="34" charset="0"/>
              </a:rPr>
              <a:t>Kemudian</a:t>
            </a:r>
            <a:r>
              <a:rPr lang="en-ID" sz="1600" dirty="0">
                <a:latin typeface="Arial Narrow" panose="020B0606020202030204" pitchFamily="34" charset="0"/>
              </a:rPr>
              <a:t> </a:t>
            </a:r>
            <a:r>
              <a:rPr lang="en-ID" sz="1600" dirty="0" err="1">
                <a:latin typeface="Arial Narrow" panose="020B0606020202030204" pitchFamily="34" charset="0"/>
              </a:rPr>
              <a:t>besaran</a:t>
            </a:r>
            <a:r>
              <a:rPr lang="en-ID" sz="1600" dirty="0">
                <a:latin typeface="Arial Narrow" panose="020B0606020202030204" pitchFamily="34" charset="0"/>
              </a:rPr>
              <a:t> </a:t>
            </a:r>
            <a:r>
              <a:rPr lang="en-ID" sz="1600" dirty="0" err="1">
                <a:latin typeface="Arial Narrow" panose="020B0606020202030204" pitchFamily="34" charset="0"/>
              </a:rPr>
              <a:t>tersebut</a:t>
            </a:r>
            <a:r>
              <a:rPr lang="en-ID" sz="1600" dirty="0">
                <a:latin typeface="Arial Narrow" panose="020B0606020202030204" pitchFamily="34" charset="0"/>
              </a:rPr>
              <a:t> </a:t>
            </a:r>
            <a:r>
              <a:rPr lang="en-ID" sz="1600" dirty="0" err="1">
                <a:latin typeface="Arial Narrow" panose="020B0606020202030204" pitchFamily="34" charset="0"/>
              </a:rPr>
              <a:t>diratakan</a:t>
            </a:r>
            <a:r>
              <a:rPr lang="en-ID" sz="1600" dirty="0">
                <a:latin typeface="Arial Narrow" panose="020B0606020202030204" pitchFamily="34" charset="0"/>
              </a:rPr>
              <a:t> </a:t>
            </a:r>
            <a:r>
              <a:rPr lang="en-ID" sz="1600" dirty="0" err="1">
                <a:latin typeface="Arial Narrow" panose="020B0606020202030204" pitchFamily="34" charset="0"/>
              </a:rPr>
              <a:t>atau</a:t>
            </a:r>
            <a:r>
              <a:rPr lang="en-ID" sz="1600" dirty="0">
                <a:latin typeface="Arial Narrow" panose="020B0606020202030204" pitchFamily="34" charset="0"/>
              </a:rPr>
              <a:t> </a:t>
            </a:r>
            <a:r>
              <a:rPr lang="en-ID" sz="1600" dirty="0" err="1">
                <a:latin typeface="Arial Narrow" panose="020B0606020202030204" pitchFamily="34" charset="0"/>
              </a:rPr>
              <a:t>disebarkan</a:t>
            </a:r>
            <a:r>
              <a:rPr lang="en-ID" sz="1600" dirty="0">
                <a:latin typeface="Arial Narrow" panose="020B0606020202030204" pitchFamily="34" charset="0"/>
              </a:rPr>
              <a:t> </a:t>
            </a:r>
            <a:r>
              <a:rPr lang="en-ID" sz="1600" dirty="0" err="1">
                <a:latin typeface="Arial Narrow" panose="020B0606020202030204" pitchFamily="34" charset="0"/>
              </a:rPr>
              <a:t>dalam</a:t>
            </a:r>
            <a:r>
              <a:rPr lang="en-ID" sz="1600" dirty="0">
                <a:latin typeface="Arial Narrow" panose="020B0606020202030204" pitchFamily="34" charset="0"/>
              </a:rPr>
              <a:t> </a:t>
            </a:r>
            <a:r>
              <a:rPr lang="en-ID" sz="1600" dirty="0" err="1">
                <a:latin typeface="Arial Narrow" panose="020B0606020202030204" pitchFamily="34" charset="0"/>
              </a:rPr>
              <a:t>tiap</a:t>
            </a:r>
            <a:r>
              <a:rPr lang="en-ID" sz="1600" dirty="0">
                <a:latin typeface="Arial Narrow" panose="020B0606020202030204" pitchFamily="34" charset="0"/>
              </a:rPr>
              <a:t> </a:t>
            </a:r>
            <a:r>
              <a:rPr lang="en-ID" sz="1600" dirty="0" err="1">
                <a:latin typeface="Arial Narrow" panose="020B0606020202030204" pitchFamily="34" charset="0"/>
              </a:rPr>
              <a:t>bulan</a:t>
            </a:r>
            <a:r>
              <a:rPr lang="en-ID" sz="1600" dirty="0">
                <a:latin typeface="Arial Narrow" panose="020B0606020202030204" pitchFamily="34" charset="0"/>
              </a:rPr>
              <a:t> </a:t>
            </a:r>
            <a:r>
              <a:rPr lang="en-ID" sz="1600" dirty="0" err="1">
                <a:latin typeface="Arial Narrow" panose="020B0606020202030204" pitchFamily="34" charset="0"/>
              </a:rPr>
              <a:t>sehingga</a:t>
            </a:r>
            <a:r>
              <a:rPr lang="en-ID" sz="1600" dirty="0">
                <a:latin typeface="Arial Narrow" panose="020B0606020202030204" pitchFamily="34" charset="0"/>
              </a:rPr>
              <a:t> </a:t>
            </a:r>
            <a:r>
              <a:rPr lang="en-ID" sz="1600" dirty="0" err="1">
                <a:latin typeface="Arial Narrow" panose="020B0606020202030204" pitchFamily="34" charset="0"/>
              </a:rPr>
              <a:t>menjadi</a:t>
            </a:r>
            <a:r>
              <a:rPr lang="en-ID" sz="1600" dirty="0">
                <a:latin typeface="Arial Narrow" panose="020B0606020202030204" pitchFamily="34" charset="0"/>
              </a:rPr>
              <a:t> </a:t>
            </a:r>
            <a:r>
              <a:rPr lang="en-ID" sz="1600" dirty="0" err="1">
                <a:latin typeface="Arial Narrow" panose="020B0606020202030204" pitchFamily="34" charset="0"/>
              </a:rPr>
              <a:t>premi</a:t>
            </a:r>
            <a:r>
              <a:rPr lang="en-ID" sz="1600" dirty="0">
                <a:latin typeface="Arial Narrow" panose="020B0606020202030204" pitchFamily="34" charset="0"/>
              </a:rPr>
              <a:t> (</a:t>
            </a:r>
            <a:r>
              <a:rPr lang="en-ID" sz="1600" dirty="0" err="1">
                <a:latin typeface="Arial Narrow" panose="020B0606020202030204" pitchFamily="34" charset="0"/>
              </a:rPr>
              <a:t>iuran</a:t>
            </a:r>
            <a:r>
              <a:rPr lang="en-ID" sz="1600" dirty="0">
                <a:latin typeface="Arial Narrow" panose="020B0606020202030204" pitchFamily="34" charset="0"/>
              </a:rPr>
              <a:t>, </a:t>
            </a:r>
            <a:r>
              <a:rPr lang="en-ID" sz="1600" dirty="0" err="1">
                <a:latin typeface="Arial Narrow" panose="020B0606020202030204" pitchFamily="34" charset="0"/>
              </a:rPr>
              <a:t>tabungan</a:t>
            </a:r>
            <a:r>
              <a:rPr lang="en-ID" sz="1600" dirty="0">
                <a:latin typeface="Arial Narrow" panose="020B0606020202030204" pitchFamily="34" charset="0"/>
              </a:rPr>
              <a:t>) </a:t>
            </a:r>
            <a:r>
              <a:rPr lang="en-ID" sz="1600" dirty="0" err="1">
                <a:latin typeface="Arial Narrow" panose="020B0606020202030204" pitchFamily="34" charset="0"/>
              </a:rPr>
              <a:t>bulanan</a:t>
            </a:r>
            <a:r>
              <a:rPr lang="en-ID" sz="1600" dirty="0">
                <a:latin typeface="Arial Narrow" panose="020B0606020202030204" pitchFamily="34" charset="0"/>
              </a:rPr>
              <a:t> yang </a:t>
            </a:r>
            <a:r>
              <a:rPr lang="en-ID" sz="1600" dirty="0" err="1">
                <a:latin typeface="Arial Narrow" panose="020B0606020202030204" pitchFamily="34" charset="0"/>
              </a:rPr>
              <a:t>terjangkau</a:t>
            </a:r>
            <a:r>
              <a:rPr lang="en-ID" sz="1600" dirty="0">
                <a:latin typeface="Arial Narrow" panose="020B0606020202030204" pitchFamily="34" charset="0"/>
              </a:rPr>
              <a:t>. </a:t>
            </a:r>
            <a:endParaRPr lang="id-ID" sz="1600" dirty="0">
              <a:latin typeface="Arial Narrow" panose="020B0606020202030204" pitchFamily="34" charset="0"/>
            </a:endParaRPr>
          </a:p>
          <a:p>
            <a:pPr marL="266700" indent="-266700" algn="just">
              <a:lnSpc>
                <a:spcPct val="150000"/>
              </a:lnSpc>
              <a:spcBef>
                <a:spcPts val="0"/>
              </a:spcBef>
              <a:spcAft>
                <a:spcPts val="0"/>
              </a:spcAft>
              <a:buNone/>
            </a:pPr>
            <a:r>
              <a:rPr lang="en-ID" sz="1600" dirty="0">
                <a:latin typeface="Arial Narrow" panose="020B0606020202030204" pitchFamily="34" charset="0"/>
              </a:rPr>
              <a:t>2) </a:t>
            </a:r>
            <a:r>
              <a:rPr lang="en-ID" sz="1600" i="1" dirty="0">
                <a:latin typeface="Arial Narrow" panose="020B0606020202030204" pitchFamily="34" charset="0"/>
              </a:rPr>
              <a:t>Risk pooling</a:t>
            </a:r>
            <a:r>
              <a:rPr lang="en-ID" sz="1600" dirty="0">
                <a:latin typeface="Arial Narrow" panose="020B0606020202030204" pitchFamily="34" charset="0"/>
              </a:rPr>
              <a:t>, </a:t>
            </a:r>
            <a:r>
              <a:rPr lang="en-ID" sz="1600" dirty="0" err="1">
                <a:latin typeface="Arial Narrow" panose="020B0606020202030204" pitchFamily="34" charset="0"/>
              </a:rPr>
              <a:t>beberapa</a:t>
            </a:r>
            <a:r>
              <a:rPr lang="en-ID" sz="1600" dirty="0">
                <a:latin typeface="Arial Narrow" panose="020B0606020202030204" pitchFamily="34" charset="0"/>
              </a:rPr>
              <a:t> </a:t>
            </a:r>
            <a:r>
              <a:rPr lang="en-ID" sz="1600" dirty="0" err="1">
                <a:latin typeface="Arial Narrow" panose="020B0606020202030204" pitchFamily="34" charset="0"/>
              </a:rPr>
              <a:t>jenis</a:t>
            </a:r>
            <a:r>
              <a:rPr lang="en-ID" sz="1600" dirty="0">
                <a:latin typeface="Arial Narrow" panose="020B0606020202030204" pitchFamily="34" charset="0"/>
              </a:rPr>
              <a:t> </a:t>
            </a:r>
            <a:r>
              <a:rPr lang="en-ID" sz="1600" dirty="0" err="1">
                <a:latin typeface="Arial Narrow" panose="020B0606020202030204" pitchFamily="34" charset="0"/>
              </a:rPr>
              <a:t>pelayanan</a:t>
            </a:r>
            <a:r>
              <a:rPr lang="en-ID" sz="1600" dirty="0">
                <a:latin typeface="Arial Narrow" panose="020B0606020202030204" pitchFamily="34" charset="0"/>
              </a:rPr>
              <a:t> </a:t>
            </a:r>
            <a:r>
              <a:rPr lang="en-ID" sz="1600" dirty="0" err="1">
                <a:latin typeface="Arial Narrow" panose="020B0606020202030204" pitchFamily="34" charset="0"/>
              </a:rPr>
              <a:t>kesehatan</a:t>
            </a:r>
            <a:r>
              <a:rPr lang="en-ID" sz="1600" dirty="0">
                <a:latin typeface="Arial Narrow" panose="020B0606020202030204" pitchFamily="34" charset="0"/>
              </a:rPr>
              <a:t> (</a:t>
            </a:r>
            <a:r>
              <a:rPr lang="en-ID" sz="1600" dirty="0" err="1">
                <a:latin typeface="Arial Narrow" panose="020B0606020202030204" pitchFamily="34" charset="0"/>
              </a:rPr>
              <a:t>meskipun</a:t>
            </a:r>
            <a:r>
              <a:rPr lang="en-ID" sz="1600" dirty="0">
                <a:latin typeface="Arial Narrow" panose="020B0606020202030204" pitchFamily="34" charset="0"/>
              </a:rPr>
              <a:t> </a:t>
            </a:r>
            <a:r>
              <a:rPr lang="en-ID" sz="1600" dirty="0" err="1">
                <a:latin typeface="Arial Narrow" panose="020B0606020202030204" pitchFamily="34" charset="0"/>
              </a:rPr>
              <a:t>resiko</a:t>
            </a:r>
            <a:r>
              <a:rPr lang="en-ID" sz="1600" dirty="0">
                <a:latin typeface="Arial Narrow" panose="020B0606020202030204" pitchFamily="34" charset="0"/>
              </a:rPr>
              <a:t> </a:t>
            </a:r>
            <a:r>
              <a:rPr lang="en-ID" sz="1600" dirty="0" err="1">
                <a:latin typeface="Arial Narrow" panose="020B0606020202030204" pitchFamily="34" charset="0"/>
              </a:rPr>
              <a:t>rendah</a:t>
            </a:r>
            <a:r>
              <a:rPr lang="en-ID" sz="1600" dirty="0">
                <a:latin typeface="Arial Narrow" panose="020B0606020202030204" pitchFamily="34" charset="0"/>
              </a:rPr>
              <a:t> dan </a:t>
            </a:r>
            <a:r>
              <a:rPr lang="en-ID" sz="1600" dirty="0" err="1">
                <a:latin typeface="Arial Narrow" panose="020B0606020202030204" pitchFamily="34" charset="0"/>
              </a:rPr>
              <a:t>tidak</a:t>
            </a:r>
            <a:r>
              <a:rPr lang="en-ID" sz="1600" dirty="0">
                <a:latin typeface="Arial Narrow" panose="020B0606020202030204" pitchFamily="34" charset="0"/>
              </a:rPr>
              <a:t> </a:t>
            </a:r>
            <a:r>
              <a:rPr lang="en-ID" sz="1600" dirty="0" err="1">
                <a:latin typeface="Arial Narrow" panose="020B0606020202030204" pitchFamily="34" charset="0"/>
              </a:rPr>
              <a:t>merata</a:t>
            </a:r>
            <a:r>
              <a:rPr lang="en-ID" sz="1600" dirty="0">
                <a:latin typeface="Arial Narrow" panose="020B0606020202030204" pitchFamily="34" charset="0"/>
              </a:rPr>
              <a:t>) </a:t>
            </a:r>
            <a:r>
              <a:rPr lang="en-ID" sz="1600" dirty="0" err="1">
                <a:latin typeface="Arial Narrow" panose="020B0606020202030204" pitchFamily="34" charset="0"/>
              </a:rPr>
              <a:t>dapat</a:t>
            </a:r>
            <a:r>
              <a:rPr lang="en-ID" sz="1600" dirty="0">
                <a:latin typeface="Arial Narrow" panose="020B0606020202030204" pitchFamily="34" charset="0"/>
              </a:rPr>
              <a:t> </a:t>
            </a:r>
            <a:r>
              <a:rPr lang="en-ID" sz="1600" dirty="0" err="1">
                <a:latin typeface="Arial Narrow" panose="020B0606020202030204" pitchFamily="34" charset="0"/>
              </a:rPr>
              <a:t>sangat</a:t>
            </a:r>
            <a:r>
              <a:rPr lang="en-ID" sz="1600" dirty="0">
                <a:latin typeface="Arial Narrow" panose="020B0606020202030204" pitchFamily="34" charset="0"/>
              </a:rPr>
              <a:t> mahal </a:t>
            </a:r>
            <a:r>
              <a:rPr lang="en-ID" sz="1600" dirty="0" err="1">
                <a:latin typeface="Arial Narrow" panose="020B0606020202030204" pitchFamily="34" charset="0"/>
              </a:rPr>
              <a:t>misalnya</a:t>
            </a:r>
            <a:r>
              <a:rPr lang="en-ID" sz="1600" dirty="0">
                <a:latin typeface="Arial Narrow" panose="020B0606020202030204" pitchFamily="34" charset="0"/>
              </a:rPr>
              <a:t> </a:t>
            </a:r>
            <a:r>
              <a:rPr lang="en-ID" sz="1600" dirty="0" err="1">
                <a:latin typeface="Arial Narrow" panose="020B0606020202030204" pitchFamily="34" charset="0"/>
              </a:rPr>
              <a:t>hemodialisis</a:t>
            </a:r>
            <a:r>
              <a:rPr lang="en-ID" sz="1600" dirty="0">
                <a:latin typeface="Arial Narrow" panose="020B0606020202030204" pitchFamily="34" charset="0"/>
              </a:rPr>
              <a:t>, </a:t>
            </a:r>
            <a:r>
              <a:rPr lang="en-ID" sz="1600" dirty="0" err="1">
                <a:latin typeface="Arial Narrow" panose="020B0606020202030204" pitchFamily="34" charset="0"/>
              </a:rPr>
              <a:t>operasi</a:t>
            </a:r>
            <a:r>
              <a:rPr lang="en-ID" sz="1600" dirty="0">
                <a:latin typeface="Arial Narrow" panose="020B0606020202030204" pitchFamily="34" charset="0"/>
              </a:rPr>
              <a:t> </a:t>
            </a:r>
            <a:r>
              <a:rPr lang="en-ID" sz="1600" dirty="0" err="1">
                <a:latin typeface="Arial Narrow" panose="020B0606020202030204" pitchFamily="34" charset="0"/>
              </a:rPr>
              <a:t>spesialis</a:t>
            </a:r>
            <a:r>
              <a:rPr lang="en-ID" sz="1600" dirty="0">
                <a:latin typeface="Arial Narrow" panose="020B0606020202030204" pitchFamily="34" charset="0"/>
              </a:rPr>
              <a:t> (</a:t>
            </a:r>
            <a:r>
              <a:rPr lang="en-ID" sz="1600" dirty="0" err="1">
                <a:latin typeface="Arial Narrow" panose="020B0606020202030204" pitchFamily="34" charset="0"/>
              </a:rPr>
              <a:t>jantung</a:t>
            </a:r>
            <a:r>
              <a:rPr lang="en-ID" sz="1600" dirty="0">
                <a:latin typeface="Arial Narrow" panose="020B0606020202030204" pitchFamily="34" charset="0"/>
              </a:rPr>
              <a:t> </a:t>
            </a:r>
            <a:r>
              <a:rPr lang="en-ID" sz="1600" dirty="0" err="1">
                <a:latin typeface="Arial Narrow" panose="020B0606020202030204" pitchFamily="34" charset="0"/>
              </a:rPr>
              <a:t>koroner</a:t>
            </a:r>
            <a:r>
              <a:rPr lang="en-ID" sz="1600" dirty="0">
                <a:latin typeface="Arial Narrow" panose="020B0606020202030204" pitchFamily="34" charset="0"/>
              </a:rPr>
              <a:t>) yang </a:t>
            </a:r>
            <a:r>
              <a:rPr lang="en-ID" sz="1600" dirty="0" err="1">
                <a:latin typeface="Arial Narrow" panose="020B0606020202030204" pitchFamily="34" charset="0"/>
              </a:rPr>
              <a:t>tidak</a:t>
            </a:r>
            <a:r>
              <a:rPr lang="en-ID" sz="1600" dirty="0">
                <a:latin typeface="Arial Narrow" panose="020B0606020202030204" pitchFamily="34" charset="0"/>
              </a:rPr>
              <a:t> </a:t>
            </a:r>
            <a:r>
              <a:rPr lang="en-ID" sz="1600" dirty="0" err="1">
                <a:latin typeface="Arial Narrow" panose="020B0606020202030204" pitchFamily="34" charset="0"/>
              </a:rPr>
              <a:t>dapat</a:t>
            </a:r>
            <a:r>
              <a:rPr lang="en-ID" sz="1600" dirty="0">
                <a:latin typeface="Arial Narrow" panose="020B0606020202030204" pitchFamily="34" charset="0"/>
              </a:rPr>
              <a:t> </a:t>
            </a:r>
            <a:r>
              <a:rPr lang="en-ID" sz="1600" dirty="0" err="1">
                <a:latin typeface="Arial Narrow" panose="020B0606020202030204" pitchFamily="34" charset="0"/>
              </a:rPr>
              <a:t>ditanggung</a:t>
            </a:r>
            <a:r>
              <a:rPr lang="en-ID" sz="1600" dirty="0">
                <a:latin typeface="Arial Narrow" panose="020B0606020202030204" pitchFamily="34" charset="0"/>
              </a:rPr>
              <a:t> oleh </a:t>
            </a:r>
            <a:r>
              <a:rPr lang="en-ID" sz="1600" dirty="0" err="1">
                <a:latin typeface="Arial Narrow" panose="020B0606020202030204" pitchFamily="34" charset="0"/>
              </a:rPr>
              <a:t>tabungan</a:t>
            </a:r>
            <a:r>
              <a:rPr lang="en-ID" sz="1600" dirty="0">
                <a:latin typeface="Arial Narrow" panose="020B0606020202030204" pitchFamily="34" charset="0"/>
              </a:rPr>
              <a:t> </a:t>
            </a:r>
            <a:r>
              <a:rPr lang="en-ID" sz="1600" dirty="0" err="1">
                <a:latin typeface="Arial Narrow" panose="020B0606020202030204" pitchFamily="34" charset="0"/>
              </a:rPr>
              <a:t>individu</a:t>
            </a:r>
            <a:r>
              <a:rPr lang="en-ID" sz="1600" dirty="0">
                <a:latin typeface="Arial Narrow" panose="020B0606020202030204" pitchFamily="34" charset="0"/>
              </a:rPr>
              <a:t> (risk spreading). </a:t>
            </a:r>
            <a:r>
              <a:rPr lang="en-ID" sz="1600" dirty="0" err="1">
                <a:latin typeface="Arial Narrow" panose="020B0606020202030204" pitchFamily="34" charset="0"/>
              </a:rPr>
              <a:t>Sistem</a:t>
            </a:r>
            <a:r>
              <a:rPr lang="en-ID" sz="1600" dirty="0">
                <a:latin typeface="Arial Narrow" panose="020B0606020202030204" pitchFamily="34" charset="0"/>
              </a:rPr>
              <a:t> </a:t>
            </a:r>
            <a:r>
              <a:rPr lang="en-ID" sz="1600" dirty="0" err="1">
                <a:latin typeface="Arial Narrow" panose="020B0606020202030204" pitchFamily="34" charset="0"/>
              </a:rPr>
              <a:t>pembiayaan</a:t>
            </a:r>
            <a:r>
              <a:rPr lang="en-ID" sz="1600" dirty="0">
                <a:latin typeface="Arial Narrow" panose="020B0606020202030204" pitchFamily="34" charset="0"/>
              </a:rPr>
              <a:t> </a:t>
            </a:r>
            <a:r>
              <a:rPr lang="en-ID" sz="1600" dirty="0" err="1">
                <a:latin typeface="Arial Narrow" panose="020B0606020202030204" pitchFamily="34" charset="0"/>
              </a:rPr>
              <a:t>harus</a:t>
            </a:r>
            <a:r>
              <a:rPr lang="en-ID" sz="1600" dirty="0">
                <a:latin typeface="Arial Narrow" panose="020B0606020202030204" pitchFamily="34" charset="0"/>
              </a:rPr>
              <a:t> </a:t>
            </a:r>
            <a:r>
              <a:rPr lang="en-ID" sz="1600" dirty="0" err="1">
                <a:latin typeface="Arial Narrow" panose="020B0606020202030204" pitchFamily="34" charset="0"/>
              </a:rPr>
              <a:t>mampu</a:t>
            </a:r>
            <a:r>
              <a:rPr lang="en-ID" sz="1600" dirty="0">
                <a:latin typeface="Arial Narrow" panose="020B0606020202030204" pitchFamily="34" charset="0"/>
              </a:rPr>
              <a:t> </a:t>
            </a:r>
            <a:r>
              <a:rPr lang="en-ID" sz="1600" dirty="0" err="1">
                <a:latin typeface="Arial Narrow" panose="020B0606020202030204" pitchFamily="34" charset="0"/>
              </a:rPr>
              <a:t>menghitung</a:t>
            </a:r>
            <a:r>
              <a:rPr lang="en-ID" sz="1600" dirty="0">
                <a:latin typeface="Arial Narrow" panose="020B0606020202030204" pitchFamily="34" charset="0"/>
              </a:rPr>
              <a:t> </a:t>
            </a:r>
            <a:r>
              <a:rPr lang="en-ID" sz="1600" dirty="0" err="1">
                <a:latin typeface="Arial Narrow" panose="020B0606020202030204" pitchFamily="34" charset="0"/>
              </a:rPr>
              <a:t>dengan</a:t>
            </a:r>
            <a:r>
              <a:rPr lang="en-ID" sz="1600" dirty="0">
                <a:latin typeface="Arial Narrow" panose="020B0606020202030204" pitchFamily="34" charset="0"/>
              </a:rPr>
              <a:t> </a:t>
            </a:r>
            <a:r>
              <a:rPr lang="en-ID" sz="1600" dirty="0" err="1">
                <a:latin typeface="Arial Narrow" panose="020B0606020202030204" pitchFamily="34" charset="0"/>
              </a:rPr>
              <a:t>mengakumulasikan</a:t>
            </a:r>
            <a:r>
              <a:rPr lang="en-ID" sz="1600" dirty="0">
                <a:latin typeface="Arial Narrow" panose="020B0606020202030204" pitchFamily="34" charset="0"/>
              </a:rPr>
              <a:t> </a:t>
            </a:r>
            <a:r>
              <a:rPr lang="en-ID" sz="1600" dirty="0" err="1">
                <a:latin typeface="Arial Narrow" panose="020B0606020202030204" pitchFamily="34" charset="0"/>
              </a:rPr>
              <a:t>resiko</a:t>
            </a:r>
            <a:r>
              <a:rPr lang="en-ID" sz="1600" dirty="0">
                <a:latin typeface="Arial Narrow" panose="020B0606020202030204" pitchFamily="34" charset="0"/>
              </a:rPr>
              <a:t> </a:t>
            </a:r>
            <a:r>
              <a:rPr lang="en-ID" sz="1600" dirty="0" err="1">
                <a:latin typeface="Arial Narrow" panose="020B0606020202030204" pitchFamily="34" charset="0"/>
              </a:rPr>
              <a:t>suatu</a:t>
            </a:r>
            <a:r>
              <a:rPr lang="en-ID" sz="1600" dirty="0">
                <a:latin typeface="Arial Narrow" panose="020B0606020202030204" pitchFamily="34" charset="0"/>
              </a:rPr>
              <a:t> </a:t>
            </a:r>
            <a:r>
              <a:rPr lang="en-ID" sz="1600" dirty="0" err="1">
                <a:latin typeface="Arial Narrow" panose="020B0606020202030204" pitchFamily="34" charset="0"/>
              </a:rPr>
              <a:t>kesakitan</a:t>
            </a:r>
            <a:r>
              <a:rPr lang="en-ID" sz="1600" dirty="0">
                <a:latin typeface="Arial Narrow" panose="020B0606020202030204" pitchFamily="34" charset="0"/>
              </a:rPr>
              <a:t> </a:t>
            </a:r>
            <a:r>
              <a:rPr lang="en-ID" sz="1600" dirty="0" err="1">
                <a:latin typeface="Arial Narrow" panose="020B0606020202030204" pitchFamily="34" charset="0"/>
              </a:rPr>
              <a:t>dengan</a:t>
            </a:r>
            <a:r>
              <a:rPr lang="en-ID" sz="1600" dirty="0">
                <a:latin typeface="Arial Narrow" panose="020B0606020202030204" pitchFamily="34" charset="0"/>
              </a:rPr>
              <a:t> </a:t>
            </a:r>
            <a:r>
              <a:rPr lang="en-ID" sz="1600" dirty="0" err="1">
                <a:latin typeface="Arial Narrow" panose="020B0606020202030204" pitchFamily="34" charset="0"/>
              </a:rPr>
              <a:t>biaya</a:t>
            </a:r>
            <a:r>
              <a:rPr lang="en-ID" sz="1600" dirty="0">
                <a:latin typeface="Arial Narrow" panose="020B0606020202030204" pitchFamily="34" charset="0"/>
              </a:rPr>
              <a:t> yang mahal </a:t>
            </a:r>
            <a:r>
              <a:rPr lang="en-ID" sz="1600" dirty="0" err="1">
                <a:latin typeface="Arial Narrow" panose="020B0606020202030204" pitchFamily="34" charset="0"/>
              </a:rPr>
              <a:t>antar</a:t>
            </a:r>
            <a:r>
              <a:rPr lang="en-ID" sz="1600" dirty="0">
                <a:latin typeface="Arial Narrow" panose="020B0606020202030204" pitchFamily="34" charset="0"/>
              </a:rPr>
              <a:t> </a:t>
            </a:r>
            <a:r>
              <a:rPr lang="en-ID" sz="1600" dirty="0" err="1">
                <a:latin typeface="Arial Narrow" panose="020B0606020202030204" pitchFamily="34" charset="0"/>
              </a:rPr>
              <a:t>individu</a:t>
            </a:r>
            <a:r>
              <a:rPr lang="en-ID" sz="1600" dirty="0">
                <a:latin typeface="Arial Narrow" panose="020B0606020202030204" pitchFamily="34" charset="0"/>
              </a:rPr>
              <a:t> </a:t>
            </a:r>
            <a:r>
              <a:rPr lang="en-ID" sz="1600" dirty="0" err="1">
                <a:latin typeface="Arial Narrow" panose="020B0606020202030204" pitchFamily="34" charset="0"/>
              </a:rPr>
              <a:t>dalam</a:t>
            </a:r>
            <a:r>
              <a:rPr lang="en-ID" sz="1600" dirty="0">
                <a:latin typeface="Arial Narrow" panose="020B0606020202030204" pitchFamily="34" charset="0"/>
              </a:rPr>
              <a:t> </a:t>
            </a:r>
            <a:r>
              <a:rPr lang="en-ID" sz="1600" dirty="0" err="1">
                <a:latin typeface="Arial Narrow" panose="020B0606020202030204" pitchFamily="34" charset="0"/>
              </a:rPr>
              <a:t>suatu</a:t>
            </a:r>
            <a:r>
              <a:rPr lang="en-ID" sz="1600" dirty="0">
                <a:latin typeface="Arial Narrow" panose="020B0606020202030204" pitchFamily="34" charset="0"/>
              </a:rPr>
              <a:t> </a:t>
            </a:r>
            <a:r>
              <a:rPr lang="en-ID" sz="1600" dirty="0" err="1">
                <a:latin typeface="Arial Narrow" panose="020B0606020202030204" pitchFamily="34" charset="0"/>
              </a:rPr>
              <a:t>komunitas</a:t>
            </a:r>
            <a:r>
              <a:rPr lang="en-ID" sz="1600" dirty="0">
                <a:latin typeface="Arial Narrow" panose="020B0606020202030204" pitchFamily="34" charset="0"/>
              </a:rPr>
              <a:t> </a:t>
            </a:r>
            <a:r>
              <a:rPr lang="en-ID" sz="1600" dirty="0" err="1">
                <a:latin typeface="Arial Narrow" panose="020B0606020202030204" pitchFamily="34" charset="0"/>
              </a:rPr>
              <a:t>sehingga</a:t>
            </a:r>
            <a:r>
              <a:rPr lang="en-ID" sz="1600" dirty="0">
                <a:latin typeface="Arial Narrow" panose="020B0606020202030204" pitchFamily="34" charset="0"/>
              </a:rPr>
              <a:t> </a:t>
            </a:r>
            <a:r>
              <a:rPr lang="en-ID" sz="1600" dirty="0" err="1">
                <a:latin typeface="Arial Narrow" panose="020B0606020202030204" pitchFamily="34" charset="0"/>
              </a:rPr>
              <a:t>kelompok</a:t>
            </a:r>
            <a:r>
              <a:rPr lang="en-ID" sz="1600" dirty="0">
                <a:latin typeface="Arial Narrow" panose="020B0606020202030204" pitchFamily="34" charset="0"/>
              </a:rPr>
              <a:t> </a:t>
            </a:r>
            <a:r>
              <a:rPr lang="en-ID" sz="1600" dirty="0" err="1">
                <a:latin typeface="Arial Narrow" panose="020B0606020202030204" pitchFamily="34" charset="0"/>
              </a:rPr>
              <a:t>masyarakat</a:t>
            </a:r>
            <a:r>
              <a:rPr lang="en-ID" sz="1600" dirty="0">
                <a:latin typeface="Arial Narrow" panose="020B0606020202030204" pitchFamily="34" charset="0"/>
              </a:rPr>
              <a:t> </a:t>
            </a:r>
            <a:r>
              <a:rPr lang="en-ID" sz="1600" dirty="0" err="1">
                <a:latin typeface="Arial Narrow" panose="020B0606020202030204" pitchFamily="34" charset="0"/>
              </a:rPr>
              <a:t>dengan</a:t>
            </a:r>
            <a:r>
              <a:rPr lang="en-ID" sz="1600" dirty="0">
                <a:latin typeface="Arial Narrow" panose="020B0606020202030204" pitchFamily="34" charset="0"/>
              </a:rPr>
              <a:t> </a:t>
            </a:r>
            <a:r>
              <a:rPr lang="en-ID" sz="1600" dirty="0" err="1">
                <a:latin typeface="Arial Narrow" panose="020B0606020202030204" pitchFamily="34" charset="0"/>
              </a:rPr>
              <a:t>tingkat</a:t>
            </a:r>
            <a:r>
              <a:rPr lang="en-ID" sz="1600" dirty="0">
                <a:latin typeface="Arial Narrow" panose="020B0606020202030204" pitchFamily="34" charset="0"/>
              </a:rPr>
              <a:t> </a:t>
            </a:r>
            <a:r>
              <a:rPr lang="en-ID" sz="1600" dirty="0" err="1">
                <a:latin typeface="Arial Narrow" panose="020B0606020202030204" pitchFamily="34" charset="0"/>
              </a:rPr>
              <a:t>kebutuhan</a:t>
            </a:r>
            <a:r>
              <a:rPr lang="en-ID" sz="1600" dirty="0">
                <a:latin typeface="Arial Narrow" panose="020B0606020202030204" pitchFamily="34" charset="0"/>
              </a:rPr>
              <a:t> </a:t>
            </a:r>
            <a:r>
              <a:rPr lang="en-ID" sz="1600" dirty="0" err="1">
                <a:latin typeface="Arial Narrow" panose="020B0606020202030204" pitchFamily="34" charset="0"/>
              </a:rPr>
              <a:t>rendah</a:t>
            </a:r>
            <a:r>
              <a:rPr lang="en-ID" sz="1600" dirty="0">
                <a:latin typeface="Arial Narrow" panose="020B0606020202030204" pitchFamily="34" charset="0"/>
              </a:rPr>
              <a:t> (</a:t>
            </a:r>
            <a:r>
              <a:rPr lang="en-ID" sz="1600" dirty="0" err="1">
                <a:latin typeface="Arial Narrow" panose="020B0606020202030204" pitchFamily="34" charset="0"/>
              </a:rPr>
              <a:t>tidak</a:t>
            </a:r>
            <a:r>
              <a:rPr lang="en-ID" sz="1600" dirty="0">
                <a:latin typeface="Arial Narrow" panose="020B0606020202030204" pitchFamily="34" charset="0"/>
              </a:rPr>
              <a:t> </a:t>
            </a:r>
            <a:r>
              <a:rPr lang="en-ID" sz="1600" dirty="0" err="1">
                <a:latin typeface="Arial Narrow" panose="020B0606020202030204" pitchFamily="34" charset="0"/>
              </a:rPr>
              <a:t>terjangkit</a:t>
            </a:r>
            <a:r>
              <a:rPr lang="en-ID" sz="1600" dirty="0">
                <a:latin typeface="Arial Narrow" panose="020B0606020202030204" pitchFamily="34" charset="0"/>
              </a:rPr>
              <a:t> </a:t>
            </a:r>
            <a:r>
              <a:rPr lang="en-ID" sz="1600" dirty="0" err="1">
                <a:latin typeface="Arial Narrow" panose="020B0606020202030204" pitchFamily="34" charset="0"/>
              </a:rPr>
              <a:t>sakit</a:t>
            </a:r>
            <a:r>
              <a:rPr lang="en-ID" sz="1600" dirty="0">
                <a:latin typeface="Arial Narrow" panose="020B0606020202030204" pitchFamily="34" charset="0"/>
              </a:rPr>
              <a:t>, </a:t>
            </a:r>
            <a:r>
              <a:rPr lang="en-ID" sz="1600" dirty="0" err="1">
                <a:latin typeface="Arial Narrow" panose="020B0606020202030204" pitchFamily="34" charset="0"/>
              </a:rPr>
              <a:t>tidak</a:t>
            </a:r>
            <a:r>
              <a:rPr lang="en-ID" sz="1600" dirty="0">
                <a:latin typeface="Arial Narrow" panose="020B0606020202030204" pitchFamily="34" charset="0"/>
              </a:rPr>
              <a:t> </a:t>
            </a:r>
            <a:r>
              <a:rPr lang="en-ID" sz="1600" dirty="0" err="1">
                <a:latin typeface="Arial Narrow" panose="020B0606020202030204" pitchFamily="34" charset="0"/>
              </a:rPr>
              <a:t>membutuhkan</a:t>
            </a:r>
            <a:r>
              <a:rPr lang="en-ID" sz="1600" dirty="0">
                <a:latin typeface="Arial Narrow" panose="020B0606020202030204" pitchFamily="34" charset="0"/>
              </a:rPr>
              <a:t> </a:t>
            </a:r>
            <a:r>
              <a:rPr lang="en-ID" sz="1600" dirty="0" err="1">
                <a:latin typeface="Arial Narrow" panose="020B0606020202030204" pitchFamily="34" charset="0"/>
              </a:rPr>
              <a:t>pelayanan</a:t>
            </a:r>
            <a:r>
              <a:rPr lang="en-ID" sz="1600" dirty="0">
                <a:latin typeface="Arial Narrow" panose="020B0606020202030204" pitchFamily="34" charset="0"/>
              </a:rPr>
              <a:t> </a:t>
            </a:r>
            <a:r>
              <a:rPr lang="en-ID" sz="1600" dirty="0" err="1">
                <a:latin typeface="Arial Narrow" panose="020B0606020202030204" pitchFamily="34" charset="0"/>
              </a:rPr>
              <a:t>kesehatan</a:t>
            </a:r>
            <a:r>
              <a:rPr lang="en-ID" sz="1600" dirty="0">
                <a:latin typeface="Arial Narrow" panose="020B0606020202030204" pitchFamily="34" charset="0"/>
              </a:rPr>
              <a:t>) </a:t>
            </a:r>
            <a:r>
              <a:rPr lang="en-ID" sz="1600" dirty="0" err="1">
                <a:latin typeface="Arial Narrow" panose="020B0606020202030204" pitchFamily="34" charset="0"/>
              </a:rPr>
              <a:t>dapat</a:t>
            </a:r>
            <a:r>
              <a:rPr lang="en-ID" sz="1600" dirty="0">
                <a:latin typeface="Arial Narrow" panose="020B0606020202030204" pitchFamily="34" charset="0"/>
              </a:rPr>
              <a:t> </a:t>
            </a:r>
            <a:r>
              <a:rPr lang="en-ID" sz="1600" dirty="0" err="1">
                <a:latin typeface="Arial Narrow" panose="020B0606020202030204" pitchFamily="34" charset="0"/>
              </a:rPr>
              <a:t>mensubsidi</a:t>
            </a:r>
            <a:r>
              <a:rPr lang="en-ID" sz="1600" dirty="0">
                <a:latin typeface="Arial Narrow" panose="020B0606020202030204" pitchFamily="34" charset="0"/>
              </a:rPr>
              <a:t> </a:t>
            </a:r>
            <a:r>
              <a:rPr lang="en-ID" sz="1600" dirty="0" err="1">
                <a:latin typeface="Arial Narrow" panose="020B0606020202030204" pitchFamily="34" charset="0"/>
              </a:rPr>
              <a:t>kelompok</a:t>
            </a:r>
            <a:r>
              <a:rPr lang="en-ID" sz="1600" dirty="0">
                <a:latin typeface="Arial Narrow" panose="020B0606020202030204" pitchFamily="34" charset="0"/>
              </a:rPr>
              <a:t> </a:t>
            </a:r>
            <a:r>
              <a:rPr lang="en-ID" sz="1600" dirty="0" err="1">
                <a:latin typeface="Arial Narrow" panose="020B0606020202030204" pitchFamily="34" charset="0"/>
              </a:rPr>
              <a:t>masyarakat</a:t>
            </a:r>
            <a:r>
              <a:rPr lang="en-ID" sz="1600" dirty="0">
                <a:latin typeface="Arial Narrow" panose="020B0606020202030204" pitchFamily="34" charset="0"/>
              </a:rPr>
              <a:t> yang </a:t>
            </a:r>
            <a:r>
              <a:rPr lang="en-ID" sz="1600" dirty="0" err="1">
                <a:latin typeface="Arial Narrow" panose="020B0606020202030204" pitchFamily="34" charset="0"/>
              </a:rPr>
              <a:t>membutuhkan</a:t>
            </a:r>
            <a:r>
              <a:rPr lang="en-ID" sz="1600" dirty="0">
                <a:latin typeface="Arial Narrow" panose="020B0606020202030204" pitchFamily="34" charset="0"/>
              </a:rPr>
              <a:t> </a:t>
            </a:r>
            <a:r>
              <a:rPr lang="en-ID" sz="1600" dirty="0" err="1">
                <a:latin typeface="Arial Narrow" panose="020B0606020202030204" pitchFamily="34" charset="0"/>
              </a:rPr>
              <a:t>pelayanan</a:t>
            </a:r>
            <a:r>
              <a:rPr lang="en-ID" sz="1600" dirty="0">
                <a:latin typeface="Arial Narrow" panose="020B0606020202030204" pitchFamily="34" charset="0"/>
              </a:rPr>
              <a:t> </a:t>
            </a:r>
            <a:r>
              <a:rPr lang="en-ID" sz="1600" dirty="0" err="1">
                <a:latin typeface="Arial Narrow" panose="020B0606020202030204" pitchFamily="34" charset="0"/>
              </a:rPr>
              <a:t>kesehatan</a:t>
            </a:r>
            <a:r>
              <a:rPr lang="en-ID" sz="1600" dirty="0">
                <a:latin typeface="Arial Narrow" panose="020B0606020202030204" pitchFamily="34" charset="0"/>
              </a:rPr>
              <a:t>. </a:t>
            </a:r>
            <a:r>
              <a:rPr lang="en-ID" sz="1600" dirty="0" err="1">
                <a:latin typeface="Arial Narrow" panose="020B0606020202030204" pitchFamily="34" charset="0"/>
              </a:rPr>
              <a:t>Secara</a:t>
            </a:r>
            <a:r>
              <a:rPr lang="en-ID" sz="1600" dirty="0">
                <a:latin typeface="Arial Narrow" panose="020B0606020202030204" pitchFamily="34" charset="0"/>
              </a:rPr>
              <a:t> </a:t>
            </a:r>
            <a:r>
              <a:rPr lang="en-ID" sz="1600" dirty="0" err="1">
                <a:latin typeface="Arial Narrow" panose="020B0606020202030204" pitchFamily="34" charset="0"/>
              </a:rPr>
              <a:t>sederhana</a:t>
            </a:r>
            <a:r>
              <a:rPr lang="en-ID" sz="1600" dirty="0">
                <a:latin typeface="Arial Narrow" panose="020B0606020202030204" pitchFamily="34" charset="0"/>
              </a:rPr>
              <a:t>, </a:t>
            </a:r>
            <a:r>
              <a:rPr lang="en-ID" sz="1600" dirty="0" err="1">
                <a:latin typeface="Arial Narrow" panose="020B0606020202030204" pitchFamily="34" charset="0"/>
              </a:rPr>
              <a:t>suatu</a:t>
            </a:r>
            <a:r>
              <a:rPr lang="en-ID" sz="1600" dirty="0">
                <a:latin typeface="Arial Narrow" panose="020B0606020202030204" pitchFamily="34" charset="0"/>
              </a:rPr>
              <a:t> </a:t>
            </a:r>
            <a:r>
              <a:rPr lang="en-ID" sz="1600" dirty="0" err="1">
                <a:latin typeface="Arial Narrow" panose="020B0606020202030204" pitchFamily="34" charset="0"/>
              </a:rPr>
              <a:t>sistem</a:t>
            </a:r>
            <a:r>
              <a:rPr lang="en-ID" sz="1600" dirty="0">
                <a:latin typeface="Arial Narrow" panose="020B0606020202030204" pitchFamily="34" charset="0"/>
              </a:rPr>
              <a:t> </a:t>
            </a:r>
            <a:r>
              <a:rPr lang="en-ID" sz="1600" dirty="0" err="1">
                <a:latin typeface="Arial Narrow" panose="020B0606020202030204" pitchFamily="34" charset="0"/>
              </a:rPr>
              <a:t>pembiayaan</a:t>
            </a:r>
            <a:r>
              <a:rPr lang="en-ID" sz="1600" dirty="0">
                <a:latin typeface="Arial Narrow" panose="020B0606020202030204" pitchFamily="34" charset="0"/>
              </a:rPr>
              <a:t> </a:t>
            </a:r>
            <a:r>
              <a:rPr lang="en-ID" sz="1600" dirty="0" err="1">
                <a:latin typeface="Arial Narrow" panose="020B0606020202030204" pitchFamily="34" charset="0"/>
              </a:rPr>
              <a:t>akan</a:t>
            </a:r>
            <a:r>
              <a:rPr lang="en-ID" sz="1600" dirty="0">
                <a:latin typeface="Arial Narrow" panose="020B0606020202030204" pitchFamily="34" charset="0"/>
              </a:rPr>
              <a:t> </a:t>
            </a:r>
            <a:r>
              <a:rPr lang="en-ID" sz="1600" dirty="0" err="1">
                <a:latin typeface="Arial Narrow" panose="020B0606020202030204" pitchFamily="34" charset="0"/>
              </a:rPr>
              <a:t>menghitung</a:t>
            </a:r>
            <a:r>
              <a:rPr lang="en-ID" sz="1600" dirty="0">
                <a:latin typeface="Arial Narrow" panose="020B0606020202030204" pitchFamily="34" charset="0"/>
              </a:rPr>
              <a:t> </a:t>
            </a:r>
            <a:r>
              <a:rPr lang="en-ID" sz="1600" dirty="0" err="1">
                <a:latin typeface="Arial Narrow" panose="020B0606020202030204" pitchFamily="34" charset="0"/>
              </a:rPr>
              <a:t>resiko</a:t>
            </a:r>
            <a:r>
              <a:rPr lang="en-ID" sz="1600" dirty="0">
                <a:latin typeface="Arial Narrow" panose="020B0606020202030204" pitchFamily="34" charset="0"/>
              </a:rPr>
              <a:t> </a:t>
            </a:r>
            <a:r>
              <a:rPr lang="en-ID" sz="1600" dirty="0" err="1">
                <a:latin typeface="Arial Narrow" panose="020B0606020202030204" pitchFamily="34" charset="0"/>
              </a:rPr>
              <a:t>terjadinya</a:t>
            </a:r>
            <a:r>
              <a:rPr lang="en-ID" sz="1600" dirty="0">
                <a:latin typeface="Arial Narrow" panose="020B0606020202030204" pitchFamily="34" charset="0"/>
              </a:rPr>
              <a:t> </a:t>
            </a:r>
            <a:r>
              <a:rPr lang="en-ID" sz="1600" dirty="0" err="1">
                <a:latin typeface="Arial Narrow" panose="020B0606020202030204" pitchFamily="34" charset="0"/>
              </a:rPr>
              <a:t>masalah</a:t>
            </a:r>
            <a:r>
              <a:rPr lang="en-ID" sz="1600" dirty="0">
                <a:latin typeface="Arial Narrow" panose="020B0606020202030204" pitchFamily="34" charset="0"/>
              </a:rPr>
              <a:t> </a:t>
            </a:r>
            <a:r>
              <a:rPr lang="en-ID" sz="1600" dirty="0" err="1">
                <a:latin typeface="Arial Narrow" panose="020B0606020202030204" pitchFamily="34" charset="0"/>
              </a:rPr>
              <a:t>kesehatan</a:t>
            </a:r>
            <a:r>
              <a:rPr lang="en-ID" sz="1600" dirty="0">
                <a:latin typeface="Arial Narrow" panose="020B0606020202030204" pitchFamily="34" charset="0"/>
              </a:rPr>
              <a:t> </a:t>
            </a:r>
            <a:r>
              <a:rPr lang="en-ID" sz="1600" dirty="0" err="1">
                <a:latin typeface="Arial Narrow" panose="020B0606020202030204" pitchFamily="34" charset="0"/>
              </a:rPr>
              <a:t>dengan</a:t>
            </a:r>
            <a:r>
              <a:rPr lang="en-ID" sz="1600" dirty="0">
                <a:latin typeface="Arial Narrow" panose="020B0606020202030204" pitchFamily="34" charset="0"/>
              </a:rPr>
              <a:t> </a:t>
            </a:r>
            <a:r>
              <a:rPr lang="en-ID" sz="1600" dirty="0" err="1">
                <a:latin typeface="Arial Narrow" panose="020B0606020202030204" pitchFamily="34" charset="0"/>
              </a:rPr>
              <a:t>biaya</a:t>
            </a:r>
            <a:r>
              <a:rPr lang="en-ID" sz="1600" dirty="0">
                <a:latin typeface="Arial Narrow" panose="020B0606020202030204" pitchFamily="34" charset="0"/>
              </a:rPr>
              <a:t> mahal </a:t>
            </a:r>
            <a:r>
              <a:rPr lang="en-ID" sz="1600" dirty="0" err="1">
                <a:latin typeface="Arial Narrow" panose="020B0606020202030204" pitchFamily="34" charset="0"/>
              </a:rPr>
              <a:t>dalam</a:t>
            </a:r>
            <a:r>
              <a:rPr lang="en-ID" sz="1600" dirty="0">
                <a:latin typeface="Arial Narrow" panose="020B0606020202030204" pitchFamily="34" charset="0"/>
              </a:rPr>
              <a:t> </a:t>
            </a:r>
            <a:r>
              <a:rPr lang="en-ID" sz="1600" dirty="0" err="1">
                <a:latin typeface="Arial Narrow" panose="020B0606020202030204" pitchFamily="34" charset="0"/>
              </a:rPr>
              <a:t>satu</a:t>
            </a:r>
            <a:r>
              <a:rPr lang="en-ID" sz="1600" dirty="0">
                <a:latin typeface="Arial Narrow" panose="020B0606020202030204" pitchFamily="34" charset="0"/>
              </a:rPr>
              <a:t> </a:t>
            </a:r>
            <a:r>
              <a:rPr lang="en-ID" sz="1600" dirty="0" err="1">
                <a:latin typeface="Arial Narrow" panose="020B0606020202030204" pitchFamily="34" charset="0"/>
              </a:rPr>
              <a:t>komunitas</a:t>
            </a:r>
            <a:r>
              <a:rPr lang="en-ID" sz="1600" dirty="0">
                <a:latin typeface="Arial Narrow" panose="020B0606020202030204" pitchFamily="34" charset="0"/>
              </a:rPr>
              <a:t>, dan </a:t>
            </a:r>
            <a:r>
              <a:rPr lang="en-ID" sz="1600" dirty="0" err="1">
                <a:latin typeface="Arial Narrow" panose="020B0606020202030204" pitchFamily="34" charset="0"/>
              </a:rPr>
              <a:t>menghitung</a:t>
            </a:r>
            <a:r>
              <a:rPr lang="en-ID" sz="1600" dirty="0">
                <a:latin typeface="Arial Narrow" panose="020B0606020202030204" pitchFamily="34" charset="0"/>
              </a:rPr>
              <a:t> </a:t>
            </a:r>
            <a:r>
              <a:rPr lang="en-ID" sz="1600" dirty="0" err="1">
                <a:latin typeface="Arial Narrow" panose="020B0606020202030204" pitchFamily="34" charset="0"/>
              </a:rPr>
              <a:t>besaran</a:t>
            </a:r>
            <a:r>
              <a:rPr lang="en-ID" sz="1600" dirty="0">
                <a:latin typeface="Arial Narrow" panose="020B0606020202030204" pitchFamily="34" charset="0"/>
              </a:rPr>
              <a:t> </a:t>
            </a:r>
            <a:r>
              <a:rPr lang="en-ID" sz="1600" dirty="0" err="1">
                <a:latin typeface="Arial Narrow" panose="020B0606020202030204" pitchFamily="34" charset="0"/>
              </a:rPr>
              <a:t>biaya</a:t>
            </a:r>
            <a:r>
              <a:rPr lang="en-ID" sz="1600" dirty="0">
                <a:latin typeface="Arial Narrow" panose="020B0606020202030204" pitchFamily="34" charset="0"/>
              </a:rPr>
              <a:t> </a:t>
            </a:r>
            <a:r>
              <a:rPr lang="en-ID" sz="1600" dirty="0" err="1">
                <a:latin typeface="Arial Narrow" panose="020B0606020202030204" pitchFamily="34" charset="0"/>
              </a:rPr>
              <a:t>tersebut</a:t>
            </a:r>
            <a:r>
              <a:rPr lang="en-ID" sz="1600" dirty="0">
                <a:latin typeface="Arial Narrow" panose="020B0606020202030204" pitchFamily="34" charset="0"/>
              </a:rPr>
              <a:t> </a:t>
            </a:r>
            <a:r>
              <a:rPr lang="en-ID" sz="1600" dirty="0" err="1">
                <a:latin typeface="Arial Narrow" panose="020B0606020202030204" pitchFamily="34" charset="0"/>
              </a:rPr>
              <a:t>kemudian</a:t>
            </a:r>
            <a:r>
              <a:rPr lang="en-ID" sz="1600" dirty="0">
                <a:latin typeface="Arial Narrow" panose="020B0606020202030204" pitchFamily="34" charset="0"/>
              </a:rPr>
              <a:t> </a:t>
            </a:r>
            <a:r>
              <a:rPr lang="en-ID" sz="1600" dirty="0" err="1">
                <a:latin typeface="Arial Narrow" panose="020B0606020202030204" pitchFamily="34" charset="0"/>
              </a:rPr>
              <a:t>membaginya</a:t>
            </a:r>
            <a:r>
              <a:rPr lang="en-ID" sz="1600" dirty="0">
                <a:latin typeface="Arial Narrow" panose="020B0606020202030204" pitchFamily="34" charset="0"/>
              </a:rPr>
              <a:t> </a:t>
            </a:r>
            <a:r>
              <a:rPr lang="en-ID" sz="1600" dirty="0" err="1">
                <a:latin typeface="Arial Narrow" panose="020B0606020202030204" pitchFamily="34" charset="0"/>
              </a:rPr>
              <a:t>kepada</a:t>
            </a:r>
            <a:r>
              <a:rPr lang="en-ID" sz="1600" dirty="0">
                <a:latin typeface="Arial Narrow" panose="020B0606020202030204" pitchFamily="34" charset="0"/>
              </a:rPr>
              <a:t> </a:t>
            </a:r>
            <a:r>
              <a:rPr lang="en-ID" sz="1600" dirty="0" err="1">
                <a:latin typeface="Arial Narrow" panose="020B0606020202030204" pitchFamily="34" charset="0"/>
              </a:rPr>
              <a:t>setiap</a:t>
            </a:r>
            <a:r>
              <a:rPr lang="en-ID" sz="1600" dirty="0">
                <a:latin typeface="Arial Narrow" panose="020B0606020202030204" pitchFamily="34" charset="0"/>
              </a:rPr>
              <a:t> </a:t>
            </a:r>
            <a:r>
              <a:rPr lang="en-ID" sz="1600" dirty="0" err="1">
                <a:latin typeface="Arial Narrow" panose="020B0606020202030204" pitchFamily="34" charset="0"/>
              </a:rPr>
              <a:t>individu</a:t>
            </a:r>
            <a:r>
              <a:rPr lang="en-ID" sz="1600" dirty="0">
                <a:latin typeface="Arial Narrow" panose="020B0606020202030204" pitchFamily="34" charset="0"/>
              </a:rPr>
              <a:t> </a:t>
            </a:r>
            <a:r>
              <a:rPr lang="en-ID" sz="1600" dirty="0" err="1">
                <a:latin typeface="Arial Narrow" panose="020B0606020202030204" pitchFamily="34" charset="0"/>
              </a:rPr>
              <a:t>anggota</a:t>
            </a:r>
            <a:r>
              <a:rPr lang="en-ID" sz="1600" dirty="0">
                <a:latin typeface="Arial Narrow" panose="020B0606020202030204" pitchFamily="34" charset="0"/>
              </a:rPr>
              <a:t>  </a:t>
            </a:r>
            <a:r>
              <a:rPr lang="en-ID" sz="1600" dirty="0" err="1">
                <a:latin typeface="Arial Narrow" panose="020B0606020202030204" pitchFamily="34" charset="0"/>
              </a:rPr>
              <a:t>komunitas</a:t>
            </a:r>
            <a:r>
              <a:rPr lang="en-ID" sz="1600" dirty="0">
                <a:latin typeface="Arial Narrow" panose="020B0606020202030204" pitchFamily="34" charset="0"/>
              </a:rPr>
              <a:t>. </a:t>
            </a:r>
            <a:r>
              <a:rPr lang="en-ID" sz="1600" dirty="0" err="1">
                <a:latin typeface="Arial Narrow" panose="020B0606020202030204" pitchFamily="34" charset="0"/>
              </a:rPr>
              <a:t>Sehingga</a:t>
            </a:r>
            <a:r>
              <a:rPr lang="en-ID" sz="1600" dirty="0">
                <a:latin typeface="Arial Narrow" panose="020B0606020202030204" pitchFamily="34" charset="0"/>
              </a:rPr>
              <a:t> </a:t>
            </a:r>
            <a:r>
              <a:rPr lang="en-ID" sz="1600" dirty="0" err="1">
                <a:latin typeface="Arial Narrow" panose="020B0606020202030204" pitchFamily="34" charset="0"/>
              </a:rPr>
              <a:t>sesuai</a:t>
            </a:r>
            <a:r>
              <a:rPr lang="en-ID" sz="1600" dirty="0">
                <a:latin typeface="Arial Narrow" panose="020B0606020202030204" pitchFamily="34" charset="0"/>
              </a:rPr>
              <a:t> </a:t>
            </a:r>
            <a:r>
              <a:rPr lang="en-ID" sz="1600" dirty="0" err="1">
                <a:latin typeface="Arial Narrow" panose="020B0606020202030204" pitchFamily="34" charset="0"/>
              </a:rPr>
              <a:t>dengan</a:t>
            </a:r>
            <a:r>
              <a:rPr lang="en-ID" sz="1600" dirty="0">
                <a:latin typeface="Arial Narrow" panose="020B0606020202030204" pitchFamily="34" charset="0"/>
              </a:rPr>
              <a:t> </a:t>
            </a:r>
            <a:r>
              <a:rPr lang="en-ID" sz="1600" dirty="0" err="1">
                <a:latin typeface="Arial Narrow" panose="020B0606020202030204" pitchFamily="34" charset="0"/>
              </a:rPr>
              <a:t>prinsip</a:t>
            </a:r>
            <a:r>
              <a:rPr lang="en-ID" sz="1600" dirty="0">
                <a:latin typeface="Arial Narrow" panose="020B0606020202030204" pitchFamily="34" charset="0"/>
              </a:rPr>
              <a:t> </a:t>
            </a:r>
            <a:r>
              <a:rPr lang="en-ID" sz="1600" dirty="0" err="1">
                <a:latin typeface="Arial Narrow" panose="020B0606020202030204" pitchFamily="34" charset="0"/>
              </a:rPr>
              <a:t>solidaritas</a:t>
            </a:r>
            <a:r>
              <a:rPr lang="en-ID" sz="1600" dirty="0">
                <a:latin typeface="Arial Narrow" panose="020B0606020202030204" pitchFamily="34" charset="0"/>
              </a:rPr>
              <a:t>, </a:t>
            </a:r>
            <a:r>
              <a:rPr lang="en-ID" sz="1600" dirty="0" err="1">
                <a:latin typeface="Arial Narrow" panose="020B0606020202030204" pitchFamily="34" charset="0"/>
              </a:rPr>
              <a:t>besaran</a:t>
            </a:r>
            <a:r>
              <a:rPr lang="en-ID" sz="1600" dirty="0">
                <a:latin typeface="Arial Narrow" panose="020B0606020202030204" pitchFamily="34" charset="0"/>
              </a:rPr>
              <a:t> </a:t>
            </a:r>
            <a:r>
              <a:rPr lang="en-ID" sz="1600" dirty="0" err="1">
                <a:latin typeface="Arial Narrow" panose="020B0606020202030204" pitchFamily="34" charset="0"/>
              </a:rPr>
              <a:t>biaya</a:t>
            </a:r>
            <a:r>
              <a:rPr lang="en-ID" sz="1600" dirty="0">
                <a:latin typeface="Arial Narrow" panose="020B0606020202030204" pitchFamily="34" charset="0"/>
              </a:rPr>
              <a:t> </a:t>
            </a:r>
            <a:r>
              <a:rPr lang="en-ID" sz="1600" dirty="0" err="1">
                <a:latin typeface="Arial Narrow" panose="020B0606020202030204" pitchFamily="34" charset="0"/>
              </a:rPr>
              <a:t>pelayanan</a:t>
            </a:r>
            <a:r>
              <a:rPr lang="en-ID" sz="1600" dirty="0">
                <a:latin typeface="Arial Narrow" panose="020B0606020202030204" pitchFamily="34" charset="0"/>
              </a:rPr>
              <a:t> </a:t>
            </a:r>
            <a:r>
              <a:rPr lang="en-ID" sz="1600" dirty="0" err="1">
                <a:latin typeface="Arial Narrow" panose="020B0606020202030204" pitchFamily="34" charset="0"/>
              </a:rPr>
              <a:t>kesehatan</a:t>
            </a:r>
            <a:r>
              <a:rPr lang="en-ID" sz="1600" dirty="0">
                <a:latin typeface="Arial Narrow" panose="020B0606020202030204" pitchFamily="34" charset="0"/>
              </a:rPr>
              <a:t> yang mahal </a:t>
            </a:r>
            <a:r>
              <a:rPr lang="en-ID" sz="1600" dirty="0" err="1">
                <a:latin typeface="Arial Narrow" panose="020B0606020202030204" pitchFamily="34" charset="0"/>
              </a:rPr>
              <a:t>tidak</a:t>
            </a:r>
            <a:r>
              <a:rPr lang="en-ID" sz="1600" dirty="0">
                <a:latin typeface="Arial Narrow" panose="020B0606020202030204" pitchFamily="34" charset="0"/>
              </a:rPr>
              <a:t> </a:t>
            </a:r>
            <a:r>
              <a:rPr lang="en-ID" sz="1600" dirty="0" err="1">
                <a:latin typeface="Arial Narrow" panose="020B0606020202030204" pitchFamily="34" charset="0"/>
              </a:rPr>
              <a:t>ditanggung</a:t>
            </a:r>
            <a:r>
              <a:rPr lang="en-ID" sz="1600" dirty="0">
                <a:latin typeface="Arial Narrow" panose="020B0606020202030204" pitchFamily="34" charset="0"/>
              </a:rPr>
              <a:t> </a:t>
            </a:r>
            <a:r>
              <a:rPr lang="en-ID" sz="1600" dirty="0" err="1">
                <a:latin typeface="Arial Narrow" panose="020B0606020202030204" pitchFamily="34" charset="0"/>
              </a:rPr>
              <a:t>dari</a:t>
            </a:r>
            <a:r>
              <a:rPr lang="en-ID" sz="1600" dirty="0">
                <a:latin typeface="Arial Narrow" panose="020B0606020202030204" pitchFamily="34" charset="0"/>
              </a:rPr>
              <a:t> </a:t>
            </a:r>
            <a:r>
              <a:rPr lang="en-ID" sz="1600" dirty="0" err="1">
                <a:latin typeface="Arial Narrow" panose="020B0606020202030204" pitchFamily="34" charset="0"/>
              </a:rPr>
              <a:t>tabungan</a:t>
            </a:r>
            <a:r>
              <a:rPr lang="en-ID" sz="1600" dirty="0">
                <a:latin typeface="Arial Narrow" panose="020B0606020202030204" pitchFamily="34" charset="0"/>
              </a:rPr>
              <a:t> </a:t>
            </a:r>
            <a:r>
              <a:rPr lang="en-ID" sz="1600" dirty="0" err="1">
                <a:latin typeface="Arial Narrow" panose="020B0606020202030204" pitchFamily="34" charset="0"/>
              </a:rPr>
              <a:t>individu</a:t>
            </a:r>
            <a:r>
              <a:rPr lang="en-ID" sz="1600" dirty="0">
                <a:latin typeface="Arial Narrow" panose="020B0606020202030204" pitchFamily="34" charset="0"/>
              </a:rPr>
              <a:t> </a:t>
            </a:r>
            <a:r>
              <a:rPr lang="en-ID" sz="1600" dirty="0" err="1">
                <a:latin typeface="Arial Narrow" panose="020B0606020202030204" pitchFamily="34" charset="0"/>
              </a:rPr>
              <a:t>tapi</a:t>
            </a:r>
            <a:r>
              <a:rPr lang="en-ID" sz="1600" dirty="0">
                <a:latin typeface="Arial Narrow" panose="020B0606020202030204" pitchFamily="34" charset="0"/>
              </a:rPr>
              <a:t> </a:t>
            </a:r>
            <a:r>
              <a:rPr lang="en-ID" sz="1600" dirty="0" err="1">
                <a:latin typeface="Arial Narrow" panose="020B0606020202030204" pitchFamily="34" charset="0"/>
              </a:rPr>
              <a:t>ditanggung</a:t>
            </a:r>
            <a:r>
              <a:rPr lang="en-ID" sz="1600" dirty="0">
                <a:latin typeface="Arial Narrow" panose="020B0606020202030204" pitchFamily="34" charset="0"/>
              </a:rPr>
              <a:t> </a:t>
            </a:r>
            <a:r>
              <a:rPr lang="en-ID" sz="1600" dirty="0" err="1">
                <a:latin typeface="Arial Narrow" panose="020B0606020202030204" pitchFamily="34" charset="0"/>
              </a:rPr>
              <a:t>bersama</a:t>
            </a:r>
            <a:r>
              <a:rPr lang="en-ID" sz="1600" dirty="0">
                <a:latin typeface="Arial Narrow" panose="020B0606020202030204" pitchFamily="34" charset="0"/>
              </a:rPr>
              <a:t> oleh </a:t>
            </a:r>
            <a:r>
              <a:rPr lang="en-ID" sz="1600" dirty="0" err="1">
                <a:latin typeface="Arial Narrow" panose="020B0606020202030204" pitchFamily="34" charset="0"/>
              </a:rPr>
              <a:t>masyarakat</a:t>
            </a:r>
            <a:r>
              <a:rPr lang="en-ID" sz="1600" dirty="0">
                <a:latin typeface="Arial Narrow" panose="020B0606020202030204" pitchFamily="34" charset="0"/>
              </a:rPr>
              <a:t>. </a:t>
            </a:r>
          </a:p>
        </p:txBody>
      </p:sp>
      <p:sp>
        <p:nvSpPr>
          <p:cNvPr id="2" name="Slide Number Placeholder 1">
            <a:extLst>
              <a:ext uri="{FF2B5EF4-FFF2-40B4-BE49-F238E27FC236}">
                <a16:creationId xmlns:a16="http://schemas.microsoft.com/office/drawing/2014/main" id="{74852AB1-93FD-42DF-AC41-41B361645DC0}"/>
              </a:ext>
            </a:extLst>
          </p:cNvPr>
          <p:cNvSpPr>
            <a:spLocks noGrp="1"/>
          </p:cNvSpPr>
          <p:nvPr>
            <p:ph type="sldNum" sz="quarter" idx="12"/>
          </p:nvPr>
        </p:nvSpPr>
        <p:spPr>
          <a:xfrm>
            <a:off x="10896598" y="5909860"/>
            <a:ext cx="542697" cy="279400"/>
          </a:xfrm>
        </p:spPr>
        <p:txBody>
          <a:bodyPr/>
          <a:lstStyle/>
          <a:p>
            <a:fld id="{E97799C9-84D9-46D2-A11E-BCF8A720529D}" type="slidenum">
              <a:rPr lang="en-US" smtClean="0"/>
              <a:t>6</a:t>
            </a:fld>
            <a:endParaRPr lang="en-US" dirty="0"/>
          </a:p>
        </p:txBody>
      </p:sp>
    </p:spTree>
    <p:extLst>
      <p:ext uri="{BB962C8B-B14F-4D97-AF65-F5344CB8AC3E}">
        <p14:creationId xmlns:p14="http://schemas.microsoft.com/office/powerpoint/2010/main" val="3961270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068110E-F0F0-419C-AB37-8A730DF7CA1C}"/>
              </a:ext>
            </a:extLst>
          </p:cNvPr>
          <p:cNvSpPr>
            <a:spLocks noGrp="1"/>
          </p:cNvSpPr>
          <p:nvPr>
            <p:ph idx="1"/>
          </p:nvPr>
        </p:nvSpPr>
        <p:spPr>
          <a:xfrm>
            <a:off x="900751" y="825500"/>
            <a:ext cx="10385947" cy="4178300"/>
          </a:xfrm>
        </p:spPr>
        <p:txBody>
          <a:bodyPr>
            <a:normAutofit/>
          </a:bodyPr>
          <a:lstStyle/>
          <a:p>
            <a:pPr marL="266700" indent="-266700" algn="just">
              <a:lnSpc>
                <a:spcPct val="200000"/>
              </a:lnSpc>
              <a:spcBef>
                <a:spcPts val="0"/>
              </a:spcBef>
              <a:spcAft>
                <a:spcPts val="0"/>
              </a:spcAft>
              <a:buNone/>
            </a:pPr>
            <a:r>
              <a:rPr lang="en-ID" sz="1600" dirty="0">
                <a:latin typeface="Arial Narrow" panose="020B0606020202030204" pitchFamily="34" charset="0"/>
              </a:rPr>
              <a:t>3) </a:t>
            </a:r>
            <a:r>
              <a:rPr lang="en-ID" sz="1600" i="1" dirty="0">
                <a:latin typeface="Arial Narrow" panose="020B0606020202030204" pitchFamily="34" charset="0"/>
              </a:rPr>
              <a:t>Connection between ill-health and poverty</a:t>
            </a:r>
            <a:r>
              <a:rPr lang="en-ID" sz="1600" dirty="0">
                <a:latin typeface="Arial Narrow" panose="020B0606020202030204" pitchFamily="34" charset="0"/>
              </a:rPr>
              <a:t>, </a:t>
            </a:r>
            <a:r>
              <a:rPr lang="en-ID" sz="1600" dirty="0" err="1">
                <a:latin typeface="Arial Narrow" panose="020B0606020202030204" pitchFamily="34" charset="0"/>
              </a:rPr>
              <a:t>karena</a:t>
            </a:r>
            <a:r>
              <a:rPr lang="en-ID" sz="1600" dirty="0">
                <a:latin typeface="Arial Narrow" panose="020B0606020202030204" pitchFamily="34" charset="0"/>
              </a:rPr>
              <a:t> </a:t>
            </a:r>
            <a:r>
              <a:rPr lang="en-ID" sz="1600" dirty="0" err="1">
                <a:latin typeface="Arial Narrow" panose="020B0606020202030204" pitchFamily="34" charset="0"/>
              </a:rPr>
              <a:t>adanya</a:t>
            </a:r>
            <a:r>
              <a:rPr lang="en-ID" sz="1600" dirty="0">
                <a:latin typeface="Arial Narrow" panose="020B0606020202030204" pitchFamily="34" charset="0"/>
              </a:rPr>
              <a:t> </a:t>
            </a:r>
            <a:r>
              <a:rPr lang="en-ID" sz="1600" dirty="0" err="1">
                <a:latin typeface="Arial Narrow" panose="020B0606020202030204" pitchFamily="34" charset="0"/>
              </a:rPr>
              <a:t>keterkaitan</a:t>
            </a:r>
            <a:r>
              <a:rPr lang="en-ID" sz="1600" dirty="0">
                <a:latin typeface="Arial Narrow" panose="020B0606020202030204" pitchFamily="34" charset="0"/>
              </a:rPr>
              <a:t> </a:t>
            </a:r>
            <a:r>
              <a:rPr lang="en-ID" sz="1600" dirty="0" err="1">
                <a:latin typeface="Arial Narrow" panose="020B0606020202030204" pitchFamily="34" charset="0"/>
              </a:rPr>
              <a:t>antara</a:t>
            </a:r>
            <a:r>
              <a:rPr lang="en-ID" sz="1600" dirty="0">
                <a:latin typeface="Arial Narrow" panose="020B0606020202030204" pitchFamily="34" charset="0"/>
              </a:rPr>
              <a:t> </a:t>
            </a:r>
            <a:r>
              <a:rPr lang="en-ID" sz="1600" dirty="0" err="1">
                <a:latin typeface="Arial Narrow" panose="020B0606020202030204" pitchFamily="34" charset="0"/>
              </a:rPr>
              <a:t>kemiskinan</a:t>
            </a:r>
            <a:r>
              <a:rPr lang="en-ID" sz="1600" dirty="0">
                <a:latin typeface="Arial Narrow" panose="020B0606020202030204" pitchFamily="34" charset="0"/>
              </a:rPr>
              <a:t> dan </a:t>
            </a:r>
            <a:r>
              <a:rPr lang="en-ID" sz="1600" dirty="0" err="1">
                <a:latin typeface="Arial Narrow" panose="020B0606020202030204" pitchFamily="34" charset="0"/>
              </a:rPr>
              <a:t>kesehatan</a:t>
            </a:r>
            <a:r>
              <a:rPr lang="en-ID" sz="1600" dirty="0">
                <a:latin typeface="Arial Narrow" panose="020B0606020202030204" pitchFamily="34" charset="0"/>
              </a:rPr>
              <a:t>, </a:t>
            </a:r>
            <a:r>
              <a:rPr lang="en-ID" sz="1600" dirty="0" err="1">
                <a:latin typeface="Arial Narrow" panose="020B0606020202030204" pitchFamily="34" charset="0"/>
              </a:rPr>
              <a:t>suatu</a:t>
            </a:r>
            <a:r>
              <a:rPr lang="en-ID" sz="1600" dirty="0">
                <a:latin typeface="Arial Narrow" panose="020B0606020202030204" pitchFamily="34" charset="0"/>
              </a:rPr>
              <a:t> </a:t>
            </a:r>
            <a:r>
              <a:rPr lang="en-ID" sz="1600" dirty="0" err="1">
                <a:latin typeface="Arial Narrow" panose="020B0606020202030204" pitchFamily="34" charset="0"/>
              </a:rPr>
              <a:t>sistem</a:t>
            </a:r>
            <a:r>
              <a:rPr lang="en-ID" sz="1600" dirty="0">
                <a:latin typeface="Arial Narrow" panose="020B0606020202030204" pitchFamily="34" charset="0"/>
              </a:rPr>
              <a:t> </a:t>
            </a:r>
            <a:r>
              <a:rPr lang="en-ID" sz="1600" dirty="0" err="1">
                <a:latin typeface="Arial Narrow" panose="020B0606020202030204" pitchFamily="34" charset="0"/>
              </a:rPr>
              <a:t>pembiayaan</a:t>
            </a:r>
            <a:r>
              <a:rPr lang="en-ID" sz="1600" dirty="0">
                <a:latin typeface="Arial Narrow" panose="020B0606020202030204" pitchFamily="34" charset="0"/>
              </a:rPr>
              <a:t> juga </a:t>
            </a:r>
            <a:r>
              <a:rPr lang="en-ID" sz="1600" dirty="0" err="1">
                <a:latin typeface="Arial Narrow" panose="020B0606020202030204" pitchFamily="34" charset="0"/>
              </a:rPr>
              <a:t>harus</a:t>
            </a:r>
            <a:r>
              <a:rPr lang="en-ID" sz="1600" dirty="0">
                <a:latin typeface="Arial Narrow" panose="020B0606020202030204" pitchFamily="34" charset="0"/>
              </a:rPr>
              <a:t> </a:t>
            </a:r>
            <a:r>
              <a:rPr lang="en-ID" sz="1600" dirty="0" err="1">
                <a:latin typeface="Arial Narrow" panose="020B0606020202030204" pitchFamily="34" charset="0"/>
              </a:rPr>
              <a:t>mampu</a:t>
            </a:r>
            <a:r>
              <a:rPr lang="en-ID" sz="1600" dirty="0">
                <a:latin typeface="Arial Narrow" panose="020B0606020202030204" pitchFamily="34" charset="0"/>
              </a:rPr>
              <a:t> </a:t>
            </a:r>
            <a:r>
              <a:rPr lang="en-ID" sz="1600" dirty="0" err="1">
                <a:latin typeface="Arial Narrow" panose="020B0606020202030204" pitchFamily="34" charset="0"/>
              </a:rPr>
              <a:t>memastikan</a:t>
            </a:r>
            <a:r>
              <a:rPr lang="en-ID" sz="1600" dirty="0">
                <a:latin typeface="Arial Narrow" panose="020B0606020202030204" pitchFamily="34" charset="0"/>
              </a:rPr>
              <a:t> </a:t>
            </a:r>
            <a:r>
              <a:rPr lang="en-ID" sz="1600" dirty="0" err="1">
                <a:latin typeface="Arial Narrow" panose="020B0606020202030204" pitchFamily="34" charset="0"/>
              </a:rPr>
              <a:t>bahwa</a:t>
            </a:r>
            <a:r>
              <a:rPr lang="en-ID" sz="1600" dirty="0">
                <a:latin typeface="Arial Narrow" panose="020B0606020202030204" pitchFamily="34" charset="0"/>
              </a:rPr>
              <a:t> orang </a:t>
            </a:r>
            <a:r>
              <a:rPr lang="en-ID" sz="1600" dirty="0" err="1">
                <a:latin typeface="Arial Narrow" panose="020B0606020202030204" pitchFamily="34" charset="0"/>
              </a:rPr>
              <a:t>miskin</a:t>
            </a:r>
            <a:r>
              <a:rPr lang="en-ID" sz="1600" dirty="0">
                <a:latin typeface="Arial Narrow" panose="020B0606020202030204" pitchFamily="34" charset="0"/>
              </a:rPr>
              <a:t> juga </a:t>
            </a:r>
            <a:r>
              <a:rPr lang="en-ID" sz="1600" dirty="0" err="1">
                <a:latin typeface="Arial Narrow" panose="020B0606020202030204" pitchFamily="34" charset="0"/>
              </a:rPr>
              <a:t>mampu</a:t>
            </a:r>
            <a:r>
              <a:rPr lang="en-ID" sz="1600" dirty="0">
                <a:latin typeface="Arial Narrow" panose="020B0606020202030204" pitchFamily="34" charset="0"/>
              </a:rPr>
              <a:t> </a:t>
            </a:r>
            <a:r>
              <a:rPr lang="en-ID" sz="1600" dirty="0" err="1">
                <a:latin typeface="Arial Narrow" panose="020B0606020202030204" pitchFamily="34" charset="0"/>
              </a:rPr>
              <a:t>pelayanan</a:t>
            </a:r>
            <a:r>
              <a:rPr lang="en-ID" sz="1600" dirty="0">
                <a:latin typeface="Arial Narrow" panose="020B0606020202030204" pitchFamily="34" charset="0"/>
              </a:rPr>
              <a:t> </a:t>
            </a:r>
            <a:r>
              <a:rPr lang="en-ID" sz="1600" dirty="0" err="1">
                <a:latin typeface="Arial Narrow" panose="020B0606020202030204" pitchFamily="34" charset="0"/>
              </a:rPr>
              <a:t>kesehatan</a:t>
            </a:r>
            <a:r>
              <a:rPr lang="en-ID" sz="1600" dirty="0">
                <a:latin typeface="Arial Narrow" panose="020B0606020202030204" pitchFamily="34" charset="0"/>
              </a:rPr>
              <a:t> yang </a:t>
            </a:r>
            <a:r>
              <a:rPr lang="en-ID" sz="1600" dirty="0" err="1">
                <a:latin typeface="Arial Narrow" panose="020B0606020202030204" pitchFamily="34" charset="0"/>
              </a:rPr>
              <a:t>layak</a:t>
            </a:r>
            <a:r>
              <a:rPr lang="en-ID" sz="1600" dirty="0">
                <a:latin typeface="Arial Narrow" panose="020B0606020202030204" pitchFamily="34" charset="0"/>
              </a:rPr>
              <a:t> </a:t>
            </a:r>
            <a:r>
              <a:rPr lang="en-ID" sz="1600" dirty="0" err="1">
                <a:latin typeface="Arial Narrow" panose="020B0606020202030204" pitchFamily="34" charset="0"/>
              </a:rPr>
              <a:t>sesuai</a:t>
            </a:r>
            <a:r>
              <a:rPr lang="en-ID" sz="1600" dirty="0">
                <a:latin typeface="Arial Narrow" panose="020B0606020202030204" pitchFamily="34" charset="0"/>
              </a:rPr>
              <a:t> </a:t>
            </a:r>
            <a:r>
              <a:rPr lang="en-ID" sz="1600" dirty="0" err="1">
                <a:latin typeface="Arial Narrow" panose="020B0606020202030204" pitchFamily="34" charset="0"/>
              </a:rPr>
              <a:t>standar</a:t>
            </a:r>
            <a:r>
              <a:rPr lang="en-ID" sz="1600" dirty="0">
                <a:latin typeface="Arial Narrow" panose="020B0606020202030204" pitchFamily="34" charset="0"/>
              </a:rPr>
              <a:t> dan </a:t>
            </a:r>
            <a:r>
              <a:rPr lang="en-ID" sz="1600" dirty="0" err="1">
                <a:latin typeface="Arial Narrow" panose="020B0606020202030204" pitchFamily="34" charset="0"/>
              </a:rPr>
              <a:t>kebutuhan</a:t>
            </a:r>
            <a:r>
              <a:rPr lang="en-ID" sz="1600" dirty="0">
                <a:latin typeface="Arial Narrow" panose="020B0606020202030204" pitchFamily="34" charset="0"/>
              </a:rPr>
              <a:t> </a:t>
            </a:r>
            <a:r>
              <a:rPr lang="en-ID" sz="1600" dirty="0" err="1">
                <a:latin typeface="Arial Narrow" panose="020B0606020202030204" pitchFamily="34" charset="0"/>
              </a:rPr>
              <a:t>sehingga</a:t>
            </a:r>
            <a:r>
              <a:rPr lang="en-ID" sz="1600" dirty="0">
                <a:latin typeface="Arial Narrow" panose="020B0606020202030204" pitchFamily="34" charset="0"/>
              </a:rPr>
              <a:t> </a:t>
            </a:r>
            <a:r>
              <a:rPr lang="en-ID" sz="1600" dirty="0" err="1">
                <a:latin typeface="Arial Narrow" panose="020B0606020202030204" pitchFamily="34" charset="0"/>
              </a:rPr>
              <a:t>tidak</a:t>
            </a:r>
            <a:r>
              <a:rPr lang="en-ID" sz="1600" dirty="0">
                <a:latin typeface="Arial Narrow" panose="020B0606020202030204" pitchFamily="34" charset="0"/>
              </a:rPr>
              <a:t> </a:t>
            </a:r>
            <a:r>
              <a:rPr lang="en-ID" sz="1600" dirty="0" err="1">
                <a:latin typeface="Arial Narrow" panose="020B0606020202030204" pitchFamily="34" charset="0"/>
              </a:rPr>
              <a:t>harus</a:t>
            </a:r>
            <a:r>
              <a:rPr lang="en-ID" sz="1600" dirty="0">
                <a:latin typeface="Arial Narrow" panose="020B0606020202030204" pitchFamily="34" charset="0"/>
              </a:rPr>
              <a:t> </a:t>
            </a:r>
            <a:r>
              <a:rPr lang="en-ID" sz="1600" dirty="0" err="1">
                <a:latin typeface="Arial Narrow" panose="020B0606020202030204" pitchFamily="34" charset="0"/>
              </a:rPr>
              <a:t>mengeluarkan</a:t>
            </a:r>
            <a:r>
              <a:rPr lang="en-ID" sz="1600" dirty="0">
                <a:latin typeface="Arial Narrow" panose="020B0606020202030204" pitchFamily="34" charset="0"/>
              </a:rPr>
              <a:t> </a:t>
            </a:r>
            <a:r>
              <a:rPr lang="en-ID" sz="1600" dirty="0" err="1">
                <a:latin typeface="Arial Narrow" panose="020B0606020202030204" pitchFamily="34" charset="0"/>
              </a:rPr>
              <a:t>pembiayaan</a:t>
            </a:r>
            <a:r>
              <a:rPr lang="en-ID" sz="1600" dirty="0">
                <a:latin typeface="Arial Narrow" panose="020B0606020202030204" pitchFamily="34" charset="0"/>
              </a:rPr>
              <a:t> yang </a:t>
            </a:r>
            <a:r>
              <a:rPr lang="en-ID" sz="1600" dirty="0" err="1">
                <a:latin typeface="Arial Narrow" panose="020B0606020202030204" pitchFamily="34" charset="0"/>
              </a:rPr>
              <a:t>besarnya</a:t>
            </a:r>
            <a:r>
              <a:rPr lang="en-ID" sz="1600" dirty="0">
                <a:latin typeface="Arial Narrow" panose="020B0606020202030204" pitchFamily="34" charset="0"/>
              </a:rPr>
              <a:t> </a:t>
            </a:r>
            <a:r>
              <a:rPr lang="en-ID" sz="1600" dirty="0" err="1">
                <a:latin typeface="Arial Narrow" panose="020B0606020202030204" pitchFamily="34" charset="0"/>
              </a:rPr>
              <a:t>tidak</a:t>
            </a:r>
            <a:r>
              <a:rPr lang="en-ID" sz="1600" dirty="0">
                <a:latin typeface="Arial Narrow" panose="020B0606020202030204" pitchFamily="34" charset="0"/>
              </a:rPr>
              <a:t> </a:t>
            </a:r>
            <a:r>
              <a:rPr lang="en-ID" sz="1600" dirty="0" err="1">
                <a:latin typeface="Arial Narrow" panose="020B0606020202030204" pitchFamily="34" charset="0"/>
              </a:rPr>
              <a:t>proporsional</a:t>
            </a:r>
            <a:r>
              <a:rPr lang="en-ID" sz="1600" dirty="0">
                <a:latin typeface="Arial Narrow" panose="020B0606020202030204" pitchFamily="34" charset="0"/>
              </a:rPr>
              <a:t> </a:t>
            </a:r>
            <a:r>
              <a:rPr lang="en-ID" sz="1600" dirty="0" err="1">
                <a:latin typeface="Arial Narrow" panose="020B0606020202030204" pitchFamily="34" charset="0"/>
              </a:rPr>
              <a:t>dengan</a:t>
            </a:r>
            <a:r>
              <a:rPr lang="en-ID" sz="1600" dirty="0">
                <a:latin typeface="Arial Narrow" panose="020B0606020202030204" pitchFamily="34" charset="0"/>
              </a:rPr>
              <a:t> </a:t>
            </a:r>
            <a:r>
              <a:rPr lang="en-ID" sz="1600" dirty="0" err="1">
                <a:latin typeface="Arial Narrow" panose="020B0606020202030204" pitchFamily="34" charset="0"/>
              </a:rPr>
              <a:t>pendapatan</a:t>
            </a:r>
            <a:r>
              <a:rPr lang="en-ID" sz="1600" dirty="0">
                <a:latin typeface="Arial Narrow" panose="020B0606020202030204" pitchFamily="34" charset="0"/>
              </a:rPr>
              <a:t>. Pada </a:t>
            </a:r>
            <a:r>
              <a:rPr lang="en-ID" sz="1600" dirty="0" err="1">
                <a:latin typeface="Arial Narrow" panose="020B0606020202030204" pitchFamily="34" charset="0"/>
              </a:rPr>
              <a:t>umumnya</a:t>
            </a:r>
            <a:r>
              <a:rPr lang="id-ID" sz="1600" dirty="0">
                <a:latin typeface="Arial Narrow" panose="020B0606020202030204" pitchFamily="34" charset="0"/>
              </a:rPr>
              <a:t> </a:t>
            </a:r>
            <a:r>
              <a:rPr lang="en-ID" sz="1600" dirty="0">
                <a:latin typeface="Arial Narrow" panose="020B0606020202030204" pitchFamily="34" charset="0"/>
              </a:rPr>
              <a:t> di negara </a:t>
            </a:r>
            <a:r>
              <a:rPr lang="en-ID" sz="1600" dirty="0" err="1">
                <a:latin typeface="Arial Narrow" panose="020B0606020202030204" pitchFamily="34" charset="0"/>
              </a:rPr>
              <a:t>miskin</a:t>
            </a:r>
            <a:r>
              <a:rPr lang="en-ID" sz="1600" dirty="0">
                <a:latin typeface="Arial Narrow" panose="020B0606020202030204" pitchFamily="34" charset="0"/>
              </a:rPr>
              <a:t> dan </a:t>
            </a:r>
            <a:r>
              <a:rPr lang="en-ID" sz="1600" dirty="0" err="1">
                <a:latin typeface="Arial Narrow" panose="020B0606020202030204" pitchFamily="34" charset="0"/>
              </a:rPr>
              <a:t>berkembang</a:t>
            </a:r>
            <a:r>
              <a:rPr lang="en-ID" sz="1600" dirty="0">
                <a:latin typeface="Arial Narrow" panose="020B0606020202030204" pitchFamily="34" charset="0"/>
              </a:rPr>
              <a:t> </a:t>
            </a:r>
            <a:r>
              <a:rPr lang="en-ID" sz="1600" dirty="0" err="1">
                <a:latin typeface="Arial Narrow" panose="020B0606020202030204" pitchFamily="34" charset="0"/>
              </a:rPr>
              <a:t>hal</a:t>
            </a:r>
            <a:r>
              <a:rPr lang="en-ID" sz="1600" dirty="0">
                <a:latin typeface="Arial Narrow" panose="020B0606020202030204" pitchFamily="34" charset="0"/>
              </a:rPr>
              <a:t> </a:t>
            </a:r>
            <a:r>
              <a:rPr lang="en-ID" sz="1600" dirty="0" err="1">
                <a:latin typeface="Arial Narrow" panose="020B0606020202030204" pitchFamily="34" charset="0"/>
              </a:rPr>
              <a:t>ini</a:t>
            </a:r>
            <a:r>
              <a:rPr lang="en-ID" sz="1600" dirty="0">
                <a:latin typeface="Arial Narrow" panose="020B0606020202030204" pitchFamily="34" charset="0"/>
              </a:rPr>
              <a:t> </a:t>
            </a:r>
            <a:r>
              <a:rPr lang="en-ID" sz="1600" dirty="0" err="1">
                <a:latin typeface="Arial Narrow" panose="020B0606020202030204" pitchFamily="34" charset="0"/>
              </a:rPr>
              <a:t>sering</a:t>
            </a:r>
            <a:r>
              <a:rPr lang="en-ID" sz="1600" dirty="0">
                <a:latin typeface="Arial Narrow" panose="020B0606020202030204" pitchFamily="34" charset="0"/>
              </a:rPr>
              <a:t> </a:t>
            </a:r>
            <a:r>
              <a:rPr lang="en-ID" sz="1600" dirty="0" err="1">
                <a:latin typeface="Arial Narrow" panose="020B0606020202030204" pitchFamily="34" charset="0"/>
              </a:rPr>
              <a:t>terjadi</a:t>
            </a:r>
            <a:r>
              <a:rPr lang="en-ID" sz="1600" dirty="0">
                <a:latin typeface="Arial Narrow" panose="020B0606020202030204" pitchFamily="34" charset="0"/>
              </a:rPr>
              <a:t>. Orang </a:t>
            </a:r>
            <a:r>
              <a:rPr lang="en-ID" sz="1600" dirty="0" err="1">
                <a:latin typeface="Arial Narrow" panose="020B0606020202030204" pitchFamily="34" charset="0"/>
              </a:rPr>
              <a:t>miskin</a:t>
            </a:r>
            <a:r>
              <a:rPr lang="en-ID" sz="1600" dirty="0">
                <a:latin typeface="Arial Narrow" panose="020B0606020202030204" pitchFamily="34" charset="0"/>
              </a:rPr>
              <a:t> </a:t>
            </a:r>
            <a:r>
              <a:rPr lang="en-ID" sz="1600" dirty="0" err="1">
                <a:latin typeface="Arial Narrow" panose="020B0606020202030204" pitchFamily="34" charset="0"/>
              </a:rPr>
              <a:t>harus</a:t>
            </a:r>
            <a:r>
              <a:rPr lang="en-ID" sz="1600" dirty="0">
                <a:latin typeface="Arial Narrow" panose="020B0606020202030204" pitchFamily="34" charset="0"/>
              </a:rPr>
              <a:t> </a:t>
            </a:r>
            <a:r>
              <a:rPr lang="en-ID" sz="1600" dirty="0" err="1">
                <a:latin typeface="Arial Narrow" panose="020B0606020202030204" pitchFamily="34" charset="0"/>
              </a:rPr>
              <a:t>membayar</a:t>
            </a:r>
            <a:r>
              <a:rPr lang="en-ID" sz="1600" dirty="0">
                <a:latin typeface="Arial Narrow" panose="020B0606020202030204" pitchFamily="34" charset="0"/>
              </a:rPr>
              <a:t> </a:t>
            </a:r>
            <a:r>
              <a:rPr lang="en-ID" sz="1600" dirty="0" err="1">
                <a:latin typeface="Arial Narrow" panose="020B0606020202030204" pitchFamily="34" charset="0"/>
              </a:rPr>
              <a:t>biaya</a:t>
            </a:r>
            <a:r>
              <a:rPr lang="en-ID" sz="1600" dirty="0">
                <a:latin typeface="Arial Narrow" panose="020B0606020202030204" pitchFamily="34" charset="0"/>
              </a:rPr>
              <a:t> </a:t>
            </a:r>
            <a:r>
              <a:rPr lang="en-ID" sz="1600" dirty="0" err="1">
                <a:latin typeface="Arial Narrow" panose="020B0606020202030204" pitchFamily="34" charset="0"/>
              </a:rPr>
              <a:t>pelayanan</a:t>
            </a:r>
            <a:r>
              <a:rPr lang="en-ID" sz="1600" dirty="0">
                <a:latin typeface="Arial Narrow" panose="020B0606020202030204" pitchFamily="34" charset="0"/>
              </a:rPr>
              <a:t> </a:t>
            </a:r>
            <a:r>
              <a:rPr lang="en-ID" sz="1600" dirty="0" err="1">
                <a:latin typeface="Arial Narrow" panose="020B0606020202030204" pitchFamily="34" charset="0"/>
              </a:rPr>
              <a:t>kesehatan</a:t>
            </a:r>
            <a:r>
              <a:rPr lang="en-ID" sz="1600" dirty="0">
                <a:latin typeface="Arial Narrow" panose="020B0606020202030204" pitchFamily="34" charset="0"/>
              </a:rPr>
              <a:t> yang </a:t>
            </a:r>
            <a:r>
              <a:rPr lang="en-ID" sz="1600" dirty="0" err="1">
                <a:latin typeface="Arial Narrow" panose="020B0606020202030204" pitchFamily="34" charset="0"/>
              </a:rPr>
              <a:t>tidak</a:t>
            </a:r>
            <a:r>
              <a:rPr lang="en-ID" sz="1600" dirty="0">
                <a:latin typeface="Arial Narrow" panose="020B0606020202030204" pitchFamily="34" charset="0"/>
              </a:rPr>
              <a:t> </a:t>
            </a:r>
            <a:r>
              <a:rPr lang="en-ID" sz="1600" dirty="0" err="1">
                <a:latin typeface="Arial Narrow" panose="020B0606020202030204" pitchFamily="34" charset="0"/>
              </a:rPr>
              <a:t>terjangkau</a:t>
            </a:r>
            <a:r>
              <a:rPr lang="en-ID" sz="1600" dirty="0">
                <a:latin typeface="Arial Narrow" panose="020B0606020202030204" pitchFamily="34" charset="0"/>
              </a:rPr>
              <a:t> oleh </a:t>
            </a:r>
            <a:r>
              <a:rPr lang="en-ID" sz="1600" dirty="0" err="1">
                <a:latin typeface="Arial Narrow" panose="020B0606020202030204" pitchFamily="34" charset="0"/>
              </a:rPr>
              <a:t>penghasilan</a:t>
            </a:r>
            <a:r>
              <a:rPr lang="en-ID" sz="1600" dirty="0">
                <a:latin typeface="Arial Narrow" panose="020B0606020202030204" pitchFamily="34" charset="0"/>
              </a:rPr>
              <a:t> </a:t>
            </a:r>
            <a:r>
              <a:rPr lang="en-ID" sz="1600" dirty="0" err="1">
                <a:latin typeface="Arial Narrow" panose="020B0606020202030204" pitchFamily="34" charset="0"/>
              </a:rPr>
              <a:t>mereka</a:t>
            </a:r>
            <a:r>
              <a:rPr lang="en-ID" sz="1600" dirty="0">
                <a:latin typeface="Arial Narrow" panose="020B0606020202030204" pitchFamily="34" charset="0"/>
              </a:rPr>
              <a:t> dan juga </a:t>
            </a:r>
            <a:r>
              <a:rPr lang="en-ID" sz="1600" dirty="0" err="1">
                <a:latin typeface="Arial Narrow" panose="020B0606020202030204" pitchFamily="34" charset="0"/>
              </a:rPr>
              <a:t>memperoleh</a:t>
            </a:r>
            <a:r>
              <a:rPr lang="en-ID" sz="1600" dirty="0">
                <a:latin typeface="Arial Narrow" panose="020B0606020202030204" pitchFamily="34" charset="0"/>
              </a:rPr>
              <a:t> </a:t>
            </a:r>
            <a:r>
              <a:rPr lang="en-ID" sz="1600" dirty="0" err="1">
                <a:latin typeface="Arial Narrow" panose="020B0606020202030204" pitchFamily="34" charset="0"/>
              </a:rPr>
              <a:t>pelayanan</a:t>
            </a:r>
            <a:r>
              <a:rPr lang="en-ID" sz="1600" dirty="0">
                <a:latin typeface="Arial Narrow" panose="020B0606020202030204" pitchFamily="34" charset="0"/>
              </a:rPr>
              <a:t> </a:t>
            </a:r>
            <a:r>
              <a:rPr lang="en-ID" sz="1600" dirty="0" err="1">
                <a:latin typeface="Arial Narrow" panose="020B0606020202030204" pitchFamily="34" charset="0"/>
              </a:rPr>
              <a:t>kesehatan</a:t>
            </a:r>
            <a:r>
              <a:rPr lang="en-ID" sz="1600" dirty="0">
                <a:latin typeface="Arial Narrow" panose="020B0606020202030204" pitchFamily="34" charset="0"/>
              </a:rPr>
              <a:t> di </a:t>
            </a:r>
            <a:r>
              <a:rPr lang="en-ID" sz="1600" dirty="0" err="1">
                <a:latin typeface="Arial Narrow" panose="020B0606020202030204" pitchFamily="34" charset="0"/>
              </a:rPr>
              <a:t>bawah</a:t>
            </a:r>
            <a:r>
              <a:rPr lang="en-ID" sz="1600" dirty="0">
                <a:latin typeface="Arial Narrow" panose="020B0606020202030204" pitchFamily="34" charset="0"/>
              </a:rPr>
              <a:t> </a:t>
            </a:r>
            <a:r>
              <a:rPr lang="en-ID" sz="1600" dirty="0" err="1">
                <a:latin typeface="Arial Narrow" panose="020B0606020202030204" pitchFamily="34" charset="0"/>
              </a:rPr>
              <a:t>standar</a:t>
            </a:r>
            <a:r>
              <a:rPr lang="en-ID" sz="1600" dirty="0">
                <a:latin typeface="Arial Narrow" panose="020B0606020202030204" pitchFamily="34" charset="0"/>
              </a:rPr>
              <a:t>. </a:t>
            </a:r>
            <a:endParaRPr lang="id-ID" sz="1600" dirty="0">
              <a:latin typeface="Arial Narrow" panose="020B0606020202030204" pitchFamily="34" charset="0"/>
            </a:endParaRPr>
          </a:p>
          <a:p>
            <a:pPr marL="266700" indent="-266700" algn="just">
              <a:lnSpc>
                <a:spcPct val="200000"/>
              </a:lnSpc>
              <a:spcBef>
                <a:spcPts val="0"/>
              </a:spcBef>
              <a:spcAft>
                <a:spcPts val="0"/>
              </a:spcAft>
              <a:buNone/>
            </a:pPr>
            <a:r>
              <a:rPr lang="en-ID" sz="1600" dirty="0">
                <a:latin typeface="Arial Narrow" panose="020B0606020202030204" pitchFamily="34" charset="0"/>
              </a:rPr>
              <a:t>4) </a:t>
            </a:r>
            <a:r>
              <a:rPr lang="en-ID" sz="1600" i="1" dirty="0">
                <a:latin typeface="Arial Narrow" panose="020B0606020202030204" pitchFamily="34" charset="0"/>
              </a:rPr>
              <a:t>Fundamental importance of health</a:t>
            </a:r>
            <a:r>
              <a:rPr lang="en-ID" sz="1600" dirty="0">
                <a:latin typeface="Arial Narrow" panose="020B0606020202030204" pitchFamily="34" charset="0"/>
              </a:rPr>
              <a:t>, </a:t>
            </a:r>
            <a:r>
              <a:rPr lang="en-ID" sz="1600" dirty="0" err="1">
                <a:latin typeface="Arial Narrow" panose="020B0606020202030204" pitchFamily="34" charset="0"/>
              </a:rPr>
              <a:t>kesehatan</a:t>
            </a:r>
            <a:r>
              <a:rPr lang="en-ID" sz="1600" dirty="0">
                <a:latin typeface="Arial Narrow" panose="020B0606020202030204" pitchFamily="34" charset="0"/>
              </a:rPr>
              <a:t> </a:t>
            </a:r>
            <a:r>
              <a:rPr lang="en-ID" sz="1600" dirty="0" err="1">
                <a:latin typeface="Arial Narrow" panose="020B0606020202030204" pitchFamily="34" charset="0"/>
              </a:rPr>
              <a:t>merupakan</a:t>
            </a:r>
            <a:r>
              <a:rPr lang="en-ID" sz="1600" dirty="0">
                <a:latin typeface="Arial Narrow" panose="020B0606020202030204" pitchFamily="34" charset="0"/>
              </a:rPr>
              <a:t> </a:t>
            </a:r>
            <a:r>
              <a:rPr lang="en-ID" sz="1600" dirty="0" err="1">
                <a:latin typeface="Arial Narrow" panose="020B0606020202030204" pitchFamily="34" charset="0"/>
              </a:rPr>
              <a:t>kebutuhan</a:t>
            </a:r>
            <a:r>
              <a:rPr lang="en-ID" sz="1600" dirty="0">
                <a:latin typeface="Arial Narrow" panose="020B0606020202030204" pitchFamily="34" charset="0"/>
              </a:rPr>
              <a:t> </a:t>
            </a:r>
            <a:r>
              <a:rPr lang="en-ID" sz="1600" dirty="0" err="1">
                <a:latin typeface="Arial Narrow" panose="020B0606020202030204" pitchFamily="34" charset="0"/>
              </a:rPr>
              <a:t>dasar</a:t>
            </a:r>
            <a:r>
              <a:rPr lang="en-ID" sz="1600" dirty="0">
                <a:latin typeface="Arial Narrow" panose="020B0606020202030204" pitchFamily="34" charset="0"/>
              </a:rPr>
              <a:t> </a:t>
            </a:r>
            <a:r>
              <a:rPr lang="en-ID" sz="1600" dirty="0" err="1">
                <a:latin typeface="Arial Narrow" panose="020B0606020202030204" pitchFamily="34" charset="0"/>
              </a:rPr>
              <a:t>dimana</a:t>
            </a:r>
            <a:r>
              <a:rPr lang="en-ID" sz="1600" dirty="0">
                <a:latin typeface="Arial Narrow" panose="020B0606020202030204" pitchFamily="34" charset="0"/>
              </a:rPr>
              <a:t> </a:t>
            </a:r>
            <a:r>
              <a:rPr lang="en-ID" sz="1600" dirty="0" err="1">
                <a:latin typeface="Arial Narrow" panose="020B0606020202030204" pitchFamily="34" charset="0"/>
              </a:rPr>
              <a:t>individu</a:t>
            </a:r>
            <a:r>
              <a:rPr lang="en-ID" sz="1600" dirty="0">
                <a:latin typeface="Arial Narrow" panose="020B0606020202030204" pitchFamily="34" charset="0"/>
              </a:rPr>
              <a:t> </a:t>
            </a:r>
            <a:r>
              <a:rPr lang="en-ID" sz="1600" dirty="0" err="1">
                <a:latin typeface="Arial Narrow" panose="020B0606020202030204" pitchFamily="34" charset="0"/>
              </a:rPr>
              <a:t>tidak</a:t>
            </a:r>
            <a:r>
              <a:rPr lang="en-ID" sz="1600" dirty="0">
                <a:latin typeface="Arial Narrow" panose="020B0606020202030204" pitchFamily="34" charset="0"/>
              </a:rPr>
              <a:t> </a:t>
            </a:r>
            <a:r>
              <a:rPr lang="en-ID" sz="1600" dirty="0" err="1">
                <a:latin typeface="Arial Narrow" panose="020B0606020202030204" pitchFamily="34" charset="0"/>
              </a:rPr>
              <a:t>dapat</a:t>
            </a:r>
            <a:r>
              <a:rPr lang="en-ID" sz="1600" dirty="0">
                <a:latin typeface="Arial Narrow" panose="020B0606020202030204" pitchFamily="34" charset="0"/>
              </a:rPr>
              <a:t> </a:t>
            </a:r>
            <a:r>
              <a:rPr lang="en-ID" sz="1600" dirty="0" err="1">
                <a:latin typeface="Arial Narrow" panose="020B0606020202030204" pitchFamily="34" charset="0"/>
              </a:rPr>
              <a:t>menikmati</a:t>
            </a:r>
            <a:r>
              <a:rPr lang="en-ID" sz="1600" dirty="0">
                <a:latin typeface="Arial Narrow" panose="020B0606020202030204" pitchFamily="34" charset="0"/>
              </a:rPr>
              <a:t> </a:t>
            </a:r>
            <a:r>
              <a:rPr lang="en-ID" sz="1600" dirty="0" err="1">
                <a:latin typeface="Arial Narrow" panose="020B0606020202030204" pitchFamily="34" charset="0"/>
              </a:rPr>
              <a:t>kehidupan</a:t>
            </a:r>
            <a:r>
              <a:rPr lang="en-ID" sz="1600" dirty="0">
                <a:latin typeface="Arial Narrow" panose="020B0606020202030204" pitchFamily="34" charset="0"/>
              </a:rPr>
              <a:t> </a:t>
            </a:r>
            <a:r>
              <a:rPr lang="en-ID" sz="1600" dirty="0" err="1">
                <a:latin typeface="Arial Narrow" panose="020B0606020202030204" pitchFamily="34" charset="0"/>
              </a:rPr>
              <a:t>tanpa</a:t>
            </a:r>
            <a:r>
              <a:rPr lang="en-ID" sz="1600" dirty="0">
                <a:latin typeface="Arial Narrow" panose="020B0606020202030204" pitchFamily="34" charset="0"/>
              </a:rPr>
              <a:t> status </a:t>
            </a:r>
            <a:r>
              <a:rPr lang="en-ID" sz="1600" dirty="0" err="1">
                <a:latin typeface="Arial Narrow" panose="020B0606020202030204" pitchFamily="34" charset="0"/>
              </a:rPr>
              <a:t>kesehatan</a:t>
            </a:r>
            <a:r>
              <a:rPr lang="en-ID" sz="1600" dirty="0">
                <a:latin typeface="Arial Narrow" panose="020B0606020202030204" pitchFamily="34" charset="0"/>
              </a:rPr>
              <a:t> yang </a:t>
            </a:r>
            <a:r>
              <a:rPr lang="en-ID" sz="1600" dirty="0" err="1">
                <a:latin typeface="Arial Narrow" panose="020B0606020202030204" pitchFamily="34" charset="0"/>
              </a:rPr>
              <a:t>baik</a:t>
            </a:r>
            <a:r>
              <a:rPr lang="id-ID" sz="1600" dirty="0">
                <a:latin typeface="Arial Narrow" panose="020B0606020202030204" pitchFamily="34" charset="0"/>
              </a:rPr>
              <a:t>.</a:t>
            </a:r>
          </a:p>
          <a:p>
            <a:pPr marL="266700" indent="-266700" algn="just">
              <a:lnSpc>
                <a:spcPct val="150000"/>
              </a:lnSpc>
              <a:spcBef>
                <a:spcPts val="0"/>
              </a:spcBef>
              <a:spcAft>
                <a:spcPts val="0"/>
              </a:spcAft>
              <a:buNone/>
            </a:pPr>
            <a:endParaRPr lang="id-ID" sz="1600" dirty="0">
              <a:latin typeface="Arial Narrow" panose="020B0606020202030204" pitchFamily="34" charset="0"/>
            </a:endParaRPr>
          </a:p>
          <a:p>
            <a:pPr marL="266700" indent="-266700" algn="just">
              <a:lnSpc>
                <a:spcPct val="150000"/>
              </a:lnSpc>
              <a:spcBef>
                <a:spcPts val="0"/>
              </a:spcBef>
              <a:spcAft>
                <a:spcPts val="0"/>
              </a:spcAft>
              <a:buNone/>
            </a:pPr>
            <a:endParaRPr lang="en-ID" sz="1600" dirty="0">
              <a:latin typeface="Arial Narrow" panose="020B0606020202030204" pitchFamily="34" charset="0"/>
            </a:endParaRPr>
          </a:p>
        </p:txBody>
      </p:sp>
      <p:sp>
        <p:nvSpPr>
          <p:cNvPr id="2" name="Slide Number Placeholder 1">
            <a:extLst>
              <a:ext uri="{FF2B5EF4-FFF2-40B4-BE49-F238E27FC236}">
                <a16:creationId xmlns:a16="http://schemas.microsoft.com/office/drawing/2014/main" id="{74852AB1-93FD-42DF-AC41-41B361645DC0}"/>
              </a:ext>
            </a:extLst>
          </p:cNvPr>
          <p:cNvSpPr>
            <a:spLocks noGrp="1"/>
          </p:cNvSpPr>
          <p:nvPr>
            <p:ph type="sldNum" sz="quarter" idx="12"/>
          </p:nvPr>
        </p:nvSpPr>
        <p:spPr>
          <a:xfrm>
            <a:off x="10896598" y="5909860"/>
            <a:ext cx="542697" cy="279400"/>
          </a:xfrm>
        </p:spPr>
        <p:txBody>
          <a:bodyPr/>
          <a:lstStyle/>
          <a:p>
            <a:fld id="{E97799C9-84D9-46D2-A11E-BCF8A720529D}" type="slidenum">
              <a:rPr lang="en-US" smtClean="0"/>
              <a:t>7</a:t>
            </a:fld>
            <a:endParaRPr lang="en-US" dirty="0"/>
          </a:p>
        </p:txBody>
      </p:sp>
    </p:spTree>
    <p:extLst>
      <p:ext uri="{BB962C8B-B14F-4D97-AF65-F5344CB8AC3E}">
        <p14:creationId xmlns:p14="http://schemas.microsoft.com/office/powerpoint/2010/main" val="3740799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068110E-F0F0-419C-AB37-8A730DF7CA1C}"/>
              </a:ext>
            </a:extLst>
          </p:cNvPr>
          <p:cNvSpPr>
            <a:spLocks noGrp="1"/>
          </p:cNvSpPr>
          <p:nvPr>
            <p:ph idx="1"/>
          </p:nvPr>
        </p:nvSpPr>
        <p:spPr>
          <a:xfrm>
            <a:off x="900751" y="825500"/>
            <a:ext cx="10385947" cy="5084360"/>
          </a:xfrm>
        </p:spPr>
        <p:txBody>
          <a:bodyPr>
            <a:normAutofit fontScale="40000" lnSpcReduction="20000"/>
          </a:bodyPr>
          <a:lstStyle/>
          <a:p>
            <a:pPr marL="266700" indent="-266700" algn="just">
              <a:lnSpc>
                <a:spcPct val="150000"/>
              </a:lnSpc>
              <a:spcBef>
                <a:spcPts val="0"/>
              </a:spcBef>
              <a:spcAft>
                <a:spcPts val="0"/>
              </a:spcAft>
              <a:buNone/>
            </a:pPr>
            <a:r>
              <a:rPr lang="id-ID" sz="2600" dirty="0">
                <a:latin typeface="Arial Black" panose="020B0A04020102020204" pitchFamily="34" charset="0"/>
              </a:rPr>
              <a:t>B. DEFINISI, FUNGSI DAN TUJUAN ASURANSI</a:t>
            </a:r>
          </a:p>
          <a:p>
            <a:pPr marL="266700" indent="-266700" algn="just">
              <a:lnSpc>
                <a:spcPct val="150000"/>
              </a:lnSpc>
              <a:spcBef>
                <a:spcPts val="0"/>
              </a:spcBef>
              <a:spcAft>
                <a:spcPts val="0"/>
              </a:spcAft>
              <a:buNone/>
            </a:pPr>
            <a:endParaRPr lang="id-ID" sz="2600" dirty="0">
              <a:latin typeface="Arial Black" panose="020B0A04020102020204" pitchFamily="34" charset="0"/>
            </a:endParaRPr>
          </a:p>
          <a:p>
            <a:pPr marL="0" indent="714375" algn="just" fontAlgn="base">
              <a:lnSpc>
                <a:spcPct val="170000"/>
              </a:lnSpc>
              <a:buNone/>
            </a:pPr>
            <a:r>
              <a:rPr lang="en-ID" sz="2900" dirty="0" err="1">
                <a:latin typeface="Arial Narrow" panose="020B0606020202030204" pitchFamily="34" charset="0"/>
              </a:rPr>
              <a:t>Asuransi</a:t>
            </a:r>
            <a:r>
              <a:rPr lang="en-ID" sz="2900" dirty="0">
                <a:latin typeface="Arial Narrow" panose="020B0606020202030204" pitchFamily="34" charset="0"/>
              </a:rPr>
              <a:t> </a:t>
            </a:r>
            <a:r>
              <a:rPr lang="en-ID" sz="2900" dirty="0" err="1">
                <a:latin typeface="Arial Narrow" panose="020B0606020202030204" pitchFamily="34" charset="0"/>
              </a:rPr>
              <a:t>berasal</a:t>
            </a:r>
            <a:r>
              <a:rPr lang="en-ID" sz="2900" dirty="0">
                <a:latin typeface="Arial Narrow" panose="020B0606020202030204" pitchFamily="34" charset="0"/>
              </a:rPr>
              <a:t> </a:t>
            </a:r>
            <a:r>
              <a:rPr lang="en-ID" sz="2900" dirty="0" err="1">
                <a:latin typeface="Arial Narrow" panose="020B0606020202030204" pitchFamily="34" charset="0"/>
              </a:rPr>
              <a:t>dari</a:t>
            </a:r>
            <a:r>
              <a:rPr lang="en-ID" sz="2900" dirty="0">
                <a:latin typeface="Arial Narrow" panose="020B0606020202030204" pitchFamily="34" charset="0"/>
              </a:rPr>
              <a:t> </a:t>
            </a:r>
            <a:r>
              <a:rPr lang="en-ID" sz="2900" dirty="0" err="1">
                <a:latin typeface="Arial Narrow" panose="020B0606020202030204" pitchFamily="34" charset="0"/>
              </a:rPr>
              <a:t>bahasa</a:t>
            </a:r>
            <a:r>
              <a:rPr lang="en-ID" sz="2900" dirty="0">
                <a:latin typeface="Arial Narrow" panose="020B0606020202030204" pitchFamily="34" charset="0"/>
              </a:rPr>
              <a:t> </a:t>
            </a:r>
            <a:r>
              <a:rPr lang="en-ID" sz="2900" dirty="0" err="1">
                <a:latin typeface="Arial Narrow" panose="020B0606020202030204" pitchFamily="34" charset="0"/>
              </a:rPr>
              <a:t>Inggris</a:t>
            </a:r>
            <a:r>
              <a:rPr lang="en-ID" sz="2900" dirty="0">
                <a:latin typeface="Arial Narrow" panose="020B0606020202030204" pitchFamily="34" charset="0"/>
              </a:rPr>
              <a:t>, </a:t>
            </a:r>
            <a:r>
              <a:rPr lang="en-ID" sz="2900" dirty="0" err="1">
                <a:latin typeface="Arial Narrow" panose="020B0606020202030204" pitchFamily="34" charset="0"/>
              </a:rPr>
              <a:t>yakni</a:t>
            </a:r>
            <a:r>
              <a:rPr lang="en-ID" sz="2900" dirty="0">
                <a:latin typeface="Arial Narrow" panose="020B0606020202030204" pitchFamily="34" charset="0"/>
              </a:rPr>
              <a:t> insurance yang </a:t>
            </a:r>
            <a:r>
              <a:rPr lang="en-ID" sz="2900" dirty="0" err="1">
                <a:latin typeface="Arial Narrow" panose="020B0606020202030204" pitchFamily="34" charset="0"/>
              </a:rPr>
              <a:t>berarti</a:t>
            </a:r>
            <a:r>
              <a:rPr lang="en-ID" sz="2900" dirty="0">
                <a:latin typeface="Arial Narrow" panose="020B0606020202030204" pitchFamily="34" charset="0"/>
              </a:rPr>
              <a:t> </a:t>
            </a:r>
            <a:r>
              <a:rPr lang="en-ID" sz="2900" dirty="0" err="1">
                <a:latin typeface="Arial Narrow" panose="020B0606020202030204" pitchFamily="34" charset="0"/>
              </a:rPr>
              <a:t>jaminan</a:t>
            </a:r>
            <a:r>
              <a:rPr lang="en-ID" sz="2900" dirty="0">
                <a:latin typeface="Arial Narrow" panose="020B0606020202030204" pitchFamily="34" charset="0"/>
              </a:rPr>
              <a:t> dan </a:t>
            </a:r>
            <a:r>
              <a:rPr lang="en-ID" sz="2900" dirty="0" err="1">
                <a:latin typeface="Arial Narrow" panose="020B0606020202030204" pitchFamily="34" charset="0"/>
              </a:rPr>
              <a:t>perlindungan</a:t>
            </a:r>
            <a:r>
              <a:rPr lang="en-ID" sz="2900" dirty="0">
                <a:latin typeface="Arial Narrow" panose="020B0606020202030204" pitchFamily="34" charset="0"/>
              </a:rPr>
              <a:t>. Di mana, </a:t>
            </a:r>
            <a:r>
              <a:rPr lang="en-ID" sz="2900" dirty="0" err="1">
                <a:latin typeface="Arial Narrow" panose="020B0606020202030204" pitchFamily="34" charset="0"/>
              </a:rPr>
              <a:t>dalam</a:t>
            </a:r>
            <a:r>
              <a:rPr lang="en-ID" sz="2900" dirty="0">
                <a:latin typeface="Arial Narrow" panose="020B0606020202030204" pitchFamily="34" charset="0"/>
              </a:rPr>
              <a:t> </a:t>
            </a:r>
            <a:r>
              <a:rPr lang="en-ID" sz="2900" dirty="0" err="1">
                <a:latin typeface="Arial Narrow" panose="020B0606020202030204" pitchFamily="34" charset="0"/>
              </a:rPr>
              <a:t>produk</a:t>
            </a:r>
            <a:r>
              <a:rPr lang="en-ID" sz="2900" dirty="0">
                <a:latin typeface="Arial Narrow" panose="020B0606020202030204" pitchFamily="34" charset="0"/>
              </a:rPr>
              <a:t> </a:t>
            </a:r>
            <a:r>
              <a:rPr lang="en-ID" sz="2900" dirty="0" err="1">
                <a:latin typeface="Arial Narrow" panose="020B0606020202030204" pitchFamily="34" charset="0"/>
              </a:rPr>
              <a:t>penanggulangan</a:t>
            </a:r>
            <a:r>
              <a:rPr lang="en-ID" sz="2900" dirty="0">
                <a:latin typeface="Arial Narrow" panose="020B0606020202030204" pitchFamily="34" charset="0"/>
              </a:rPr>
              <a:t> </a:t>
            </a:r>
            <a:r>
              <a:rPr lang="en-ID" sz="2900" dirty="0" err="1">
                <a:latin typeface="Arial Narrow" panose="020B0606020202030204" pitchFamily="34" charset="0"/>
              </a:rPr>
              <a:t>risiko</a:t>
            </a:r>
            <a:r>
              <a:rPr lang="en-ID" sz="2900" dirty="0">
                <a:latin typeface="Arial Narrow" panose="020B0606020202030204" pitchFamily="34" charset="0"/>
              </a:rPr>
              <a:t>, </a:t>
            </a:r>
            <a:r>
              <a:rPr lang="en-ID" sz="2900" dirty="0" err="1">
                <a:latin typeface="Arial Narrow" panose="020B0606020202030204" pitchFamily="34" charset="0"/>
              </a:rPr>
              <a:t>asuransi</a:t>
            </a:r>
            <a:r>
              <a:rPr lang="en-ID" sz="2900" dirty="0">
                <a:latin typeface="Arial Narrow" panose="020B0606020202030204" pitchFamily="34" charset="0"/>
              </a:rPr>
              <a:t> </a:t>
            </a:r>
            <a:r>
              <a:rPr lang="en-ID" sz="2900" dirty="0" err="1">
                <a:latin typeface="Arial Narrow" panose="020B0606020202030204" pitchFamily="34" charset="0"/>
              </a:rPr>
              <a:t>menjadi</a:t>
            </a:r>
            <a:r>
              <a:rPr lang="en-ID" sz="2900" dirty="0">
                <a:latin typeface="Arial Narrow" panose="020B0606020202030204" pitchFamily="34" charset="0"/>
              </a:rPr>
              <a:t> </a:t>
            </a:r>
            <a:r>
              <a:rPr lang="en-ID" sz="2900" dirty="0" err="1">
                <a:latin typeface="Arial Narrow" panose="020B0606020202030204" pitchFamily="34" charset="0"/>
              </a:rPr>
              <a:t>mekanisme</a:t>
            </a:r>
            <a:r>
              <a:rPr lang="en-ID" sz="2900" dirty="0">
                <a:latin typeface="Arial Narrow" panose="020B0606020202030204" pitchFamily="34" charset="0"/>
              </a:rPr>
              <a:t> yang </a:t>
            </a:r>
            <a:r>
              <a:rPr lang="en-ID" sz="2900" dirty="0" err="1">
                <a:latin typeface="Arial Narrow" panose="020B0606020202030204" pitchFamily="34" charset="0"/>
              </a:rPr>
              <a:t>dapat</a:t>
            </a:r>
            <a:r>
              <a:rPr lang="en-ID" sz="2900" dirty="0">
                <a:latin typeface="Arial Narrow" panose="020B0606020202030204" pitchFamily="34" charset="0"/>
              </a:rPr>
              <a:t> </a:t>
            </a:r>
            <a:r>
              <a:rPr lang="en-ID" sz="2900" dirty="0" err="1">
                <a:latin typeface="Arial Narrow" panose="020B0606020202030204" pitchFamily="34" charset="0"/>
              </a:rPr>
              <a:t>mengalihkan</a:t>
            </a:r>
            <a:r>
              <a:rPr lang="en-ID" sz="2900" dirty="0">
                <a:latin typeface="Arial Narrow" panose="020B0606020202030204" pitchFamily="34" charset="0"/>
              </a:rPr>
              <a:t> </a:t>
            </a:r>
            <a:r>
              <a:rPr lang="en-ID" sz="2900" dirty="0" err="1">
                <a:latin typeface="Arial Narrow" panose="020B0606020202030204" pitchFamily="34" charset="0"/>
              </a:rPr>
              <a:t>risiko</a:t>
            </a:r>
            <a:r>
              <a:rPr lang="en-ID" sz="2900" dirty="0">
                <a:latin typeface="Arial Narrow" panose="020B0606020202030204" pitchFamily="34" charset="0"/>
              </a:rPr>
              <a:t> yang </a:t>
            </a:r>
            <a:r>
              <a:rPr lang="en-ID" sz="2900" dirty="0" err="1">
                <a:latin typeface="Arial Narrow" panose="020B0606020202030204" pitchFamily="34" charset="0"/>
              </a:rPr>
              <a:t>mungkin</a:t>
            </a:r>
            <a:r>
              <a:rPr lang="en-ID" sz="2900" dirty="0">
                <a:latin typeface="Arial Narrow" panose="020B0606020202030204" pitchFamily="34" charset="0"/>
              </a:rPr>
              <a:t> </a:t>
            </a:r>
            <a:r>
              <a:rPr lang="en-ID" sz="2900" dirty="0" err="1">
                <a:latin typeface="Arial Narrow" panose="020B0606020202030204" pitchFamily="34" charset="0"/>
              </a:rPr>
              <a:t>menimpa</a:t>
            </a:r>
            <a:r>
              <a:rPr lang="en-ID" sz="2900" dirty="0">
                <a:latin typeface="Arial Narrow" panose="020B0606020202030204" pitchFamily="34" charset="0"/>
              </a:rPr>
              <a:t> </a:t>
            </a:r>
            <a:r>
              <a:rPr lang="en-ID" sz="2900" dirty="0" err="1">
                <a:latin typeface="Arial Narrow" panose="020B0606020202030204" pitchFamily="34" charset="0"/>
              </a:rPr>
              <a:t>tertanggung</a:t>
            </a:r>
            <a:r>
              <a:rPr lang="en-ID" sz="2900" dirty="0">
                <a:latin typeface="Arial Narrow" panose="020B0606020202030204" pitchFamily="34" charset="0"/>
              </a:rPr>
              <a:t> </a:t>
            </a:r>
            <a:r>
              <a:rPr lang="en-ID" sz="2900" dirty="0" err="1">
                <a:latin typeface="Arial Narrow" panose="020B0606020202030204" pitchFamily="34" charset="0"/>
              </a:rPr>
              <a:t>kepada</a:t>
            </a:r>
            <a:r>
              <a:rPr lang="en-ID" sz="2900" dirty="0">
                <a:latin typeface="Arial Narrow" panose="020B0606020202030204" pitchFamily="34" charset="0"/>
              </a:rPr>
              <a:t> </a:t>
            </a:r>
            <a:r>
              <a:rPr lang="en-ID" sz="2900" dirty="0" err="1">
                <a:latin typeface="Arial Narrow" panose="020B0606020202030204" pitchFamily="34" charset="0"/>
              </a:rPr>
              <a:t>penanggung</a:t>
            </a:r>
            <a:r>
              <a:rPr lang="en-ID" sz="2900" dirty="0">
                <a:latin typeface="Arial Narrow" panose="020B0606020202030204" pitchFamily="34" charset="0"/>
              </a:rPr>
              <a:t> </a:t>
            </a:r>
            <a:r>
              <a:rPr lang="en-ID" sz="2900" dirty="0" err="1">
                <a:latin typeface="Arial Narrow" panose="020B0606020202030204" pitchFamily="34" charset="0"/>
              </a:rPr>
              <a:t>atau</a:t>
            </a:r>
            <a:r>
              <a:rPr lang="en-ID" sz="2900" dirty="0">
                <a:latin typeface="Arial Narrow" panose="020B0606020202030204" pitchFamily="34" charset="0"/>
              </a:rPr>
              <a:t> </a:t>
            </a:r>
            <a:r>
              <a:rPr lang="en-ID" sz="2900" dirty="0" err="1">
                <a:latin typeface="Arial Narrow" panose="020B0606020202030204" pitchFamily="34" charset="0"/>
              </a:rPr>
              <a:t>pihak</a:t>
            </a:r>
            <a:r>
              <a:rPr lang="en-ID" sz="2900" dirty="0">
                <a:latin typeface="Arial Narrow" panose="020B0606020202030204" pitchFamily="34" charset="0"/>
              </a:rPr>
              <a:t> </a:t>
            </a:r>
            <a:r>
              <a:rPr lang="en-ID" sz="2900" dirty="0" err="1">
                <a:latin typeface="Arial Narrow" panose="020B0606020202030204" pitchFamily="34" charset="0"/>
              </a:rPr>
              <a:t>asuransi</a:t>
            </a:r>
            <a:r>
              <a:rPr lang="id-ID" sz="2900" dirty="0">
                <a:latin typeface="Arial Narrow" panose="020B0606020202030204" pitchFamily="34" charset="0"/>
              </a:rPr>
              <a:t> </a:t>
            </a:r>
            <a:r>
              <a:rPr lang="en-ID" sz="2900" dirty="0" err="1">
                <a:latin typeface="Arial Narrow" panose="020B0606020202030204" pitchFamily="34" charset="0"/>
              </a:rPr>
              <a:t>Pengalihan</a:t>
            </a:r>
            <a:r>
              <a:rPr lang="en-ID" sz="2900" dirty="0">
                <a:latin typeface="Arial Narrow" panose="020B0606020202030204" pitchFamily="34" charset="0"/>
              </a:rPr>
              <a:t> </a:t>
            </a:r>
            <a:r>
              <a:rPr lang="en-ID" sz="2900" dirty="0" err="1">
                <a:latin typeface="Arial Narrow" panose="020B0606020202030204" pitchFamily="34" charset="0"/>
              </a:rPr>
              <a:t>risiko</a:t>
            </a:r>
            <a:r>
              <a:rPr lang="en-ID" sz="2900" dirty="0">
                <a:latin typeface="Arial Narrow" panose="020B0606020202030204" pitchFamily="34" charset="0"/>
              </a:rPr>
              <a:t> </a:t>
            </a:r>
            <a:r>
              <a:rPr lang="en-ID" sz="2900" dirty="0" err="1">
                <a:latin typeface="Arial Narrow" panose="020B0606020202030204" pitchFamily="34" charset="0"/>
              </a:rPr>
              <a:t>ini</a:t>
            </a:r>
            <a:r>
              <a:rPr lang="en-ID" sz="2900" dirty="0">
                <a:latin typeface="Arial Narrow" panose="020B0606020202030204" pitchFamily="34" charset="0"/>
              </a:rPr>
              <a:t> </a:t>
            </a:r>
            <a:r>
              <a:rPr lang="en-ID" sz="2900" dirty="0" err="1">
                <a:latin typeface="Arial Narrow" panose="020B0606020202030204" pitchFamily="34" charset="0"/>
              </a:rPr>
              <a:t>dilakukan</a:t>
            </a:r>
            <a:r>
              <a:rPr lang="en-ID" sz="2900" dirty="0">
                <a:latin typeface="Arial Narrow" panose="020B0606020202030204" pitchFamily="34" charset="0"/>
              </a:rPr>
              <a:t> </a:t>
            </a:r>
            <a:r>
              <a:rPr lang="en-ID" sz="2900" dirty="0" err="1">
                <a:latin typeface="Arial Narrow" panose="020B0606020202030204" pitchFamily="34" charset="0"/>
              </a:rPr>
              <a:t>dengan</a:t>
            </a:r>
            <a:r>
              <a:rPr lang="en-ID" sz="2900" dirty="0">
                <a:latin typeface="Arial Narrow" panose="020B0606020202030204" pitchFamily="34" charset="0"/>
              </a:rPr>
              <a:t> </a:t>
            </a:r>
            <a:r>
              <a:rPr lang="en-ID" sz="2900" dirty="0" err="1">
                <a:latin typeface="Arial Narrow" panose="020B0606020202030204" pitchFamily="34" charset="0"/>
              </a:rPr>
              <a:t>pembayaran</a:t>
            </a:r>
            <a:r>
              <a:rPr lang="en-ID" sz="2900" dirty="0">
                <a:latin typeface="Arial Narrow" panose="020B0606020202030204" pitchFamily="34" charset="0"/>
              </a:rPr>
              <a:t> </a:t>
            </a:r>
            <a:r>
              <a:rPr lang="en-ID" sz="2900" dirty="0" err="1">
                <a:latin typeface="Arial Narrow" panose="020B0606020202030204" pitchFamily="34" charset="0"/>
              </a:rPr>
              <a:t>klaim</a:t>
            </a:r>
            <a:r>
              <a:rPr lang="en-ID" sz="2900" dirty="0">
                <a:latin typeface="Arial Narrow" panose="020B0606020202030204" pitchFamily="34" charset="0"/>
              </a:rPr>
              <a:t> yang </a:t>
            </a:r>
            <a:r>
              <a:rPr lang="en-ID" sz="2900" dirty="0" err="1">
                <a:latin typeface="Arial Narrow" panose="020B0606020202030204" pitchFamily="34" charset="0"/>
              </a:rPr>
              <a:t>diberikan</a:t>
            </a:r>
            <a:r>
              <a:rPr lang="en-ID" sz="2900" dirty="0">
                <a:latin typeface="Arial Narrow" panose="020B0606020202030204" pitchFamily="34" charset="0"/>
              </a:rPr>
              <a:t> oleh </a:t>
            </a:r>
            <a:r>
              <a:rPr lang="en-ID" sz="2900" dirty="0" err="1">
                <a:latin typeface="Arial Narrow" panose="020B0606020202030204" pitchFamily="34" charset="0"/>
              </a:rPr>
              <a:t>pihak</a:t>
            </a:r>
            <a:r>
              <a:rPr lang="en-ID" sz="2900" dirty="0">
                <a:latin typeface="Arial Narrow" panose="020B0606020202030204" pitchFamily="34" charset="0"/>
              </a:rPr>
              <a:t> </a:t>
            </a:r>
            <a:r>
              <a:rPr lang="en-ID" sz="2900" dirty="0" err="1">
                <a:latin typeface="Arial Narrow" panose="020B0606020202030204" pitchFamily="34" charset="0"/>
              </a:rPr>
              <a:t>asuransi</a:t>
            </a:r>
            <a:r>
              <a:rPr lang="en-ID" sz="2900" dirty="0">
                <a:latin typeface="Arial Narrow" panose="020B0606020202030204" pitchFamily="34" charset="0"/>
              </a:rPr>
              <a:t> </a:t>
            </a:r>
            <a:r>
              <a:rPr lang="en-ID" sz="2900" dirty="0" err="1">
                <a:latin typeface="Arial Narrow" panose="020B0606020202030204" pitchFamily="34" charset="0"/>
              </a:rPr>
              <a:t>kepada</a:t>
            </a:r>
            <a:r>
              <a:rPr lang="en-ID" sz="2900" dirty="0">
                <a:latin typeface="Arial Narrow" panose="020B0606020202030204" pitchFamily="34" charset="0"/>
              </a:rPr>
              <a:t> </a:t>
            </a:r>
            <a:r>
              <a:rPr lang="en-ID" sz="2900" dirty="0" err="1">
                <a:latin typeface="Arial Narrow" panose="020B0606020202030204" pitchFamily="34" charset="0"/>
              </a:rPr>
              <a:t>pihak</a:t>
            </a:r>
            <a:r>
              <a:rPr lang="en-ID" sz="2900" dirty="0">
                <a:latin typeface="Arial Narrow" panose="020B0606020202030204" pitchFamily="34" charset="0"/>
              </a:rPr>
              <a:t> </a:t>
            </a:r>
            <a:r>
              <a:rPr lang="en-ID" sz="2900" dirty="0" err="1">
                <a:latin typeface="Arial Narrow" panose="020B0606020202030204" pitchFamily="34" charset="0"/>
              </a:rPr>
              <a:t>tertanggung</a:t>
            </a:r>
            <a:r>
              <a:rPr lang="en-ID" sz="2900" dirty="0">
                <a:latin typeface="Arial Narrow" panose="020B0606020202030204" pitchFamily="34" charset="0"/>
              </a:rPr>
              <a:t> yang </a:t>
            </a:r>
            <a:r>
              <a:rPr lang="en-ID" sz="2900" dirty="0" err="1">
                <a:latin typeface="Arial Narrow" panose="020B0606020202030204" pitchFamily="34" charset="0"/>
              </a:rPr>
              <a:t>mendapat</a:t>
            </a:r>
            <a:r>
              <a:rPr lang="en-ID" sz="2900" dirty="0">
                <a:latin typeface="Arial Narrow" panose="020B0606020202030204" pitchFamily="34" charset="0"/>
              </a:rPr>
              <a:t> </a:t>
            </a:r>
            <a:r>
              <a:rPr lang="en-ID" sz="2900" dirty="0" err="1">
                <a:latin typeface="Arial Narrow" panose="020B0606020202030204" pitchFamily="34" charset="0"/>
              </a:rPr>
              <a:t>kerugian</a:t>
            </a:r>
            <a:r>
              <a:rPr lang="en-ID" sz="2900" dirty="0">
                <a:latin typeface="Arial Narrow" panose="020B0606020202030204" pitchFamily="34" charset="0"/>
              </a:rPr>
              <a:t> </a:t>
            </a:r>
            <a:r>
              <a:rPr lang="en-ID" sz="2900" dirty="0" err="1">
                <a:latin typeface="Arial Narrow" panose="020B0606020202030204" pitchFamily="34" charset="0"/>
              </a:rPr>
              <a:t>dari</a:t>
            </a:r>
            <a:r>
              <a:rPr lang="en-ID" sz="2900" dirty="0">
                <a:latin typeface="Arial Narrow" panose="020B0606020202030204" pitchFamily="34" charset="0"/>
              </a:rPr>
              <a:t> </a:t>
            </a:r>
            <a:r>
              <a:rPr lang="en-ID" sz="2900" dirty="0" err="1">
                <a:latin typeface="Arial Narrow" panose="020B0606020202030204" pitchFamily="34" charset="0"/>
              </a:rPr>
              <a:t>peristiwa</a:t>
            </a:r>
            <a:r>
              <a:rPr lang="en-ID" sz="2900" dirty="0">
                <a:latin typeface="Arial Narrow" panose="020B0606020202030204" pitchFamily="34" charset="0"/>
              </a:rPr>
              <a:t> </a:t>
            </a:r>
            <a:r>
              <a:rPr lang="en-ID" sz="2900" dirty="0" err="1">
                <a:latin typeface="Arial Narrow" panose="020B0606020202030204" pitchFamily="34" charset="0"/>
              </a:rPr>
              <a:t>atau</a:t>
            </a:r>
            <a:r>
              <a:rPr lang="en-ID" sz="2900" dirty="0">
                <a:latin typeface="Arial Narrow" panose="020B0606020202030204" pitchFamily="34" charset="0"/>
              </a:rPr>
              <a:t> </a:t>
            </a:r>
            <a:r>
              <a:rPr lang="en-ID" sz="2900" dirty="0" err="1">
                <a:latin typeface="Arial Narrow" panose="020B0606020202030204" pitchFamily="34" charset="0"/>
              </a:rPr>
              <a:t>keadaan</a:t>
            </a:r>
            <a:r>
              <a:rPr lang="en-ID" sz="2900" dirty="0">
                <a:latin typeface="Arial Narrow" panose="020B0606020202030204" pitchFamily="34" charset="0"/>
              </a:rPr>
              <a:t> yang </a:t>
            </a:r>
            <a:r>
              <a:rPr lang="en-ID" sz="2900" dirty="0" err="1">
                <a:latin typeface="Arial Narrow" panose="020B0606020202030204" pitchFamily="34" charset="0"/>
              </a:rPr>
              <a:t>diasuransikan</a:t>
            </a:r>
            <a:r>
              <a:rPr lang="en-ID" sz="2900" dirty="0">
                <a:latin typeface="Arial Narrow" panose="020B0606020202030204" pitchFamily="34" charset="0"/>
              </a:rPr>
              <a:t>.</a:t>
            </a:r>
          </a:p>
          <a:p>
            <a:pPr marL="0" indent="628650" algn="just" fontAlgn="base">
              <a:lnSpc>
                <a:spcPct val="170000"/>
              </a:lnSpc>
              <a:buNone/>
            </a:pPr>
            <a:r>
              <a:rPr lang="en-ID" sz="2900" dirty="0" err="1">
                <a:latin typeface="Arial Narrow" panose="020B0606020202030204" pitchFamily="34" charset="0"/>
              </a:rPr>
              <a:t>Menurut</a:t>
            </a:r>
            <a:r>
              <a:rPr lang="en-ID" sz="2900" dirty="0">
                <a:latin typeface="Arial Narrow" panose="020B0606020202030204" pitchFamily="34" charset="0"/>
              </a:rPr>
              <a:t> KUHD </a:t>
            </a:r>
            <a:r>
              <a:rPr lang="en-ID" sz="2900" dirty="0" err="1">
                <a:latin typeface="Arial Narrow" panose="020B0606020202030204" pitchFamily="34" charset="0"/>
              </a:rPr>
              <a:t>pasal</a:t>
            </a:r>
            <a:r>
              <a:rPr lang="en-ID" sz="2900" dirty="0">
                <a:latin typeface="Arial Narrow" panose="020B0606020202030204" pitchFamily="34" charset="0"/>
              </a:rPr>
              <a:t> 246 </a:t>
            </a:r>
            <a:r>
              <a:rPr lang="en-ID" sz="2900" dirty="0" err="1">
                <a:latin typeface="Arial Narrow" panose="020B0606020202030204" pitchFamily="34" charset="0"/>
              </a:rPr>
              <a:t>disebutkan</a:t>
            </a:r>
            <a:r>
              <a:rPr lang="en-ID" sz="2900" dirty="0">
                <a:latin typeface="Arial Narrow" panose="020B0606020202030204" pitchFamily="34" charset="0"/>
              </a:rPr>
              <a:t> </a:t>
            </a:r>
            <a:r>
              <a:rPr lang="en-ID" sz="2900" dirty="0" err="1">
                <a:latin typeface="Arial Narrow" panose="020B0606020202030204" pitchFamily="34" charset="0"/>
              </a:rPr>
              <a:t>bahwa</a:t>
            </a:r>
            <a:r>
              <a:rPr lang="en-ID" sz="2900" dirty="0">
                <a:latin typeface="Arial Narrow" panose="020B0606020202030204" pitchFamily="34" charset="0"/>
              </a:rPr>
              <a:t> </a:t>
            </a:r>
            <a:r>
              <a:rPr lang="en-ID" sz="2900" dirty="0" err="1">
                <a:latin typeface="Arial Narrow" panose="020B0606020202030204" pitchFamily="34" charset="0"/>
              </a:rPr>
              <a:t>asuransi</a:t>
            </a:r>
            <a:r>
              <a:rPr lang="en-ID" sz="2900" dirty="0">
                <a:latin typeface="Arial Narrow" panose="020B0606020202030204" pitchFamily="34" charset="0"/>
              </a:rPr>
              <a:t> </a:t>
            </a:r>
            <a:r>
              <a:rPr lang="en-ID" sz="2900" dirty="0" err="1">
                <a:latin typeface="Arial Narrow" panose="020B0606020202030204" pitchFamily="34" charset="0"/>
              </a:rPr>
              <a:t>atau</a:t>
            </a:r>
            <a:r>
              <a:rPr lang="en-ID" sz="2900" dirty="0">
                <a:latin typeface="Arial Narrow" panose="020B0606020202030204" pitchFamily="34" charset="0"/>
              </a:rPr>
              <a:t> </a:t>
            </a:r>
            <a:r>
              <a:rPr lang="en-ID" sz="2900" dirty="0" err="1">
                <a:latin typeface="Arial Narrow" panose="020B0606020202030204" pitchFamily="34" charset="0"/>
              </a:rPr>
              <a:t>pertanggungan</a:t>
            </a:r>
            <a:r>
              <a:rPr lang="en-ID" sz="2900" dirty="0">
                <a:latin typeface="Arial Narrow" panose="020B0606020202030204" pitchFamily="34" charset="0"/>
              </a:rPr>
              <a:t> </a:t>
            </a:r>
            <a:r>
              <a:rPr lang="en-ID" sz="2900" dirty="0" err="1">
                <a:latin typeface="Arial Narrow" panose="020B0606020202030204" pitchFamily="34" charset="0"/>
              </a:rPr>
              <a:t>adalah</a:t>
            </a:r>
            <a:r>
              <a:rPr lang="en-ID" sz="2900" dirty="0">
                <a:latin typeface="Arial Narrow" panose="020B0606020202030204" pitchFamily="34" charset="0"/>
              </a:rPr>
              <a:t> </a:t>
            </a:r>
            <a:r>
              <a:rPr lang="en-ID" sz="2900" dirty="0" err="1">
                <a:latin typeface="Arial Narrow" panose="020B0606020202030204" pitchFamily="34" charset="0"/>
              </a:rPr>
              <a:t>suatu</a:t>
            </a:r>
            <a:r>
              <a:rPr lang="en-ID" sz="2900" dirty="0">
                <a:latin typeface="Arial Narrow" panose="020B0606020202030204" pitchFamily="34" charset="0"/>
              </a:rPr>
              <a:t> </a:t>
            </a:r>
            <a:r>
              <a:rPr lang="en-ID" sz="2900" dirty="0" err="1">
                <a:latin typeface="Arial Narrow" panose="020B0606020202030204" pitchFamily="34" charset="0"/>
              </a:rPr>
              <a:t>perjanjian</a:t>
            </a:r>
            <a:r>
              <a:rPr lang="en-ID" sz="2900" dirty="0">
                <a:latin typeface="Arial Narrow" panose="020B0606020202030204" pitchFamily="34" charset="0"/>
              </a:rPr>
              <a:t> </a:t>
            </a:r>
            <a:r>
              <a:rPr lang="en-ID" sz="2900" dirty="0" err="1">
                <a:latin typeface="Arial Narrow" panose="020B0606020202030204" pitchFamily="34" charset="0"/>
              </a:rPr>
              <a:t>dengan</a:t>
            </a:r>
            <a:r>
              <a:rPr lang="en-ID" sz="2900" dirty="0">
                <a:latin typeface="Arial Narrow" panose="020B0606020202030204" pitchFamily="34" charset="0"/>
              </a:rPr>
              <a:t> mana </a:t>
            </a:r>
            <a:r>
              <a:rPr lang="en-ID" sz="2900" dirty="0" err="1">
                <a:latin typeface="Arial Narrow" panose="020B0606020202030204" pitchFamily="34" charset="0"/>
              </a:rPr>
              <a:t>seorang</a:t>
            </a:r>
            <a:r>
              <a:rPr lang="en-ID" sz="2900" dirty="0">
                <a:latin typeface="Arial Narrow" panose="020B0606020202030204" pitchFamily="34" charset="0"/>
              </a:rPr>
              <a:t> </a:t>
            </a:r>
            <a:r>
              <a:rPr lang="en-ID" sz="2900" dirty="0" err="1">
                <a:latin typeface="Arial Narrow" panose="020B0606020202030204" pitchFamily="34" charset="0"/>
              </a:rPr>
              <a:t>penanggung</a:t>
            </a:r>
            <a:r>
              <a:rPr lang="en-ID" sz="2900" dirty="0">
                <a:latin typeface="Arial Narrow" panose="020B0606020202030204" pitchFamily="34" charset="0"/>
              </a:rPr>
              <a:t> </a:t>
            </a:r>
            <a:r>
              <a:rPr lang="en-ID" sz="2900" dirty="0" err="1">
                <a:latin typeface="Arial Narrow" panose="020B0606020202030204" pitchFamily="34" charset="0"/>
              </a:rPr>
              <a:t>mengikatkan</a:t>
            </a:r>
            <a:r>
              <a:rPr lang="en-ID" sz="2900" dirty="0">
                <a:latin typeface="Arial Narrow" panose="020B0606020202030204" pitchFamily="34" charset="0"/>
              </a:rPr>
              <a:t> </a:t>
            </a:r>
            <a:r>
              <a:rPr lang="en-ID" sz="2900" dirty="0" err="1">
                <a:latin typeface="Arial Narrow" panose="020B0606020202030204" pitchFamily="34" charset="0"/>
              </a:rPr>
              <a:t>diri</a:t>
            </a:r>
            <a:r>
              <a:rPr lang="en-ID" sz="2900" dirty="0">
                <a:latin typeface="Arial Narrow" panose="020B0606020202030204" pitchFamily="34" charset="0"/>
              </a:rPr>
              <a:t> </a:t>
            </a:r>
            <a:r>
              <a:rPr lang="en-ID" sz="2900" dirty="0" err="1">
                <a:latin typeface="Arial Narrow" panose="020B0606020202030204" pitchFamily="34" charset="0"/>
              </a:rPr>
              <a:t>kepada</a:t>
            </a:r>
            <a:r>
              <a:rPr lang="en-ID" sz="2900" dirty="0">
                <a:latin typeface="Arial Narrow" panose="020B0606020202030204" pitchFamily="34" charset="0"/>
              </a:rPr>
              <a:t> </a:t>
            </a:r>
            <a:r>
              <a:rPr lang="en-ID" sz="2900" dirty="0" err="1">
                <a:latin typeface="Arial Narrow" panose="020B0606020202030204" pitchFamily="34" charset="0"/>
              </a:rPr>
              <a:t>seorang</a:t>
            </a:r>
            <a:r>
              <a:rPr lang="en-ID" sz="2900" dirty="0">
                <a:latin typeface="Arial Narrow" panose="020B0606020202030204" pitchFamily="34" charset="0"/>
              </a:rPr>
              <a:t> </a:t>
            </a:r>
            <a:r>
              <a:rPr lang="en-ID" sz="2900" dirty="0" err="1">
                <a:latin typeface="Arial Narrow" panose="020B0606020202030204" pitchFamily="34" charset="0"/>
              </a:rPr>
              <a:t>tertanggung</a:t>
            </a:r>
            <a:r>
              <a:rPr lang="en-ID" sz="2900" dirty="0">
                <a:latin typeface="Arial Narrow" panose="020B0606020202030204" pitchFamily="34" charset="0"/>
              </a:rPr>
              <a:t>, </a:t>
            </a:r>
            <a:r>
              <a:rPr lang="en-ID" sz="2900" dirty="0" err="1">
                <a:latin typeface="Arial Narrow" panose="020B0606020202030204" pitchFamily="34" charset="0"/>
              </a:rPr>
              <a:t>dengan</a:t>
            </a:r>
            <a:r>
              <a:rPr lang="en-ID" sz="2900" dirty="0">
                <a:latin typeface="Arial Narrow" panose="020B0606020202030204" pitchFamily="34" charset="0"/>
              </a:rPr>
              <a:t> </a:t>
            </a:r>
            <a:r>
              <a:rPr lang="en-ID" sz="2900" dirty="0" err="1">
                <a:latin typeface="Arial Narrow" panose="020B0606020202030204" pitchFamily="34" charset="0"/>
              </a:rPr>
              <a:t>menerima</a:t>
            </a:r>
            <a:r>
              <a:rPr lang="en-ID" sz="2900" dirty="0">
                <a:latin typeface="Arial Narrow" panose="020B0606020202030204" pitchFamily="34" charset="0"/>
              </a:rPr>
              <a:t> </a:t>
            </a:r>
            <a:r>
              <a:rPr lang="en-ID" sz="2900" dirty="0" err="1">
                <a:latin typeface="Arial Narrow" panose="020B0606020202030204" pitchFamily="34" charset="0"/>
              </a:rPr>
              <a:t>suatu</a:t>
            </a:r>
            <a:r>
              <a:rPr lang="en-ID" sz="2900" dirty="0">
                <a:latin typeface="Arial Narrow" panose="020B0606020202030204" pitchFamily="34" charset="0"/>
              </a:rPr>
              <a:t> </a:t>
            </a:r>
            <a:r>
              <a:rPr lang="en-ID" sz="2900" dirty="0" err="1">
                <a:latin typeface="Arial Narrow" panose="020B0606020202030204" pitchFamily="34" charset="0"/>
              </a:rPr>
              <a:t>premi</a:t>
            </a:r>
            <a:r>
              <a:rPr lang="en-ID" sz="2900" dirty="0">
                <a:latin typeface="Arial Narrow" panose="020B0606020202030204" pitchFamily="34" charset="0"/>
              </a:rPr>
              <a:t>, </a:t>
            </a:r>
            <a:r>
              <a:rPr lang="en-ID" sz="2900" dirty="0" err="1">
                <a:latin typeface="Arial Narrow" panose="020B0606020202030204" pitchFamily="34" charset="0"/>
              </a:rPr>
              <a:t>untuk</a:t>
            </a:r>
            <a:r>
              <a:rPr lang="en-ID" sz="2900" dirty="0">
                <a:latin typeface="Arial Narrow" panose="020B0606020202030204" pitchFamily="34" charset="0"/>
              </a:rPr>
              <a:t> </a:t>
            </a:r>
            <a:r>
              <a:rPr lang="en-ID" sz="2900" dirty="0" err="1">
                <a:latin typeface="Arial Narrow" panose="020B0606020202030204" pitchFamily="34" charset="0"/>
              </a:rPr>
              <a:t>penggantian</a:t>
            </a:r>
            <a:r>
              <a:rPr lang="en-ID" sz="2900" dirty="0">
                <a:latin typeface="Arial Narrow" panose="020B0606020202030204" pitchFamily="34" charset="0"/>
              </a:rPr>
              <a:t> </a:t>
            </a:r>
            <a:r>
              <a:rPr lang="en-ID" sz="2900" dirty="0" err="1">
                <a:latin typeface="Arial Narrow" panose="020B0606020202030204" pitchFamily="34" charset="0"/>
              </a:rPr>
              <a:t>kepadanya</a:t>
            </a:r>
            <a:r>
              <a:rPr lang="en-ID" sz="2900" dirty="0">
                <a:latin typeface="Arial Narrow" panose="020B0606020202030204" pitchFamily="34" charset="0"/>
              </a:rPr>
              <a:t> </a:t>
            </a:r>
            <a:r>
              <a:rPr lang="en-ID" sz="2900" dirty="0" err="1">
                <a:latin typeface="Arial Narrow" panose="020B0606020202030204" pitchFamily="34" charset="0"/>
              </a:rPr>
              <a:t>karena</a:t>
            </a:r>
            <a:r>
              <a:rPr lang="en-ID" sz="2900" dirty="0">
                <a:latin typeface="Arial Narrow" panose="020B0606020202030204" pitchFamily="34" charset="0"/>
              </a:rPr>
              <a:t> </a:t>
            </a:r>
            <a:r>
              <a:rPr lang="en-ID" sz="2900" dirty="0" err="1">
                <a:latin typeface="Arial Narrow" panose="020B0606020202030204" pitchFamily="34" charset="0"/>
              </a:rPr>
              <a:t>suatu</a:t>
            </a:r>
            <a:r>
              <a:rPr lang="en-ID" sz="2900" dirty="0">
                <a:latin typeface="Arial Narrow" panose="020B0606020202030204" pitchFamily="34" charset="0"/>
              </a:rPr>
              <a:t> </a:t>
            </a:r>
            <a:r>
              <a:rPr lang="en-ID" sz="2900" dirty="0" err="1">
                <a:latin typeface="Arial Narrow" panose="020B0606020202030204" pitchFamily="34" charset="0"/>
              </a:rPr>
              <a:t>kerusakan</a:t>
            </a:r>
            <a:r>
              <a:rPr lang="en-ID" sz="2900" dirty="0">
                <a:latin typeface="Arial Narrow" panose="020B0606020202030204" pitchFamily="34" charset="0"/>
              </a:rPr>
              <a:t> </a:t>
            </a:r>
            <a:r>
              <a:rPr lang="en-ID" sz="2900" dirty="0" err="1">
                <a:latin typeface="Arial Narrow" panose="020B0606020202030204" pitchFamily="34" charset="0"/>
              </a:rPr>
              <a:t>atau</a:t>
            </a:r>
            <a:r>
              <a:rPr lang="en-ID" sz="2900" dirty="0">
                <a:latin typeface="Arial Narrow" panose="020B0606020202030204" pitchFamily="34" charset="0"/>
              </a:rPr>
              <a:t> </a:t>
            </a:r>
            <a:r>
              <a:rPr lang="en-ID" sz="2900" dirty="0" err="1">
                <a:latin typeface="Arial Narrow" panose="020B0606020202030204" pitchFamily="34" charset="0"/>
              </a:rPr>
              <a:t>kehilangan</a:t>
            </a:r>
            <a:r>
              <a:rPr lang="en-ID" sz="2900" dirty="0">
                <a:latin typeface="Arial Narrow" panose="020B0606020202030204" pitchFamily="34" charset="0"/>
              </a:rPr>
              <a:t> </a:t>
            </a:r>
            <a:r>
              <a:rPr lang="en-ID" sz="2900" dirty="0" err="1">
                <a:latin typeface="Arial Narrow" panose="020B0606020202030204" pitchFamily="34" charset="0"/>
              </a:rPr>
              <a:t>keuntungan</a:t>
            </a:r>
            <a:r>
              <a:rPr lang="en-ID" sz="2900" dirty="0">
                <a:latin typeface="Arial Narrow" panose="020B0606020202030204" pitchFamily="34" charset="0"/>
              </a:rPr>
              <a:t> yang </a:t>
            </a:r>
            <a:r>
              <a:rPr lang="en-ID" sz="2900" dirty="0" err="1">
                <a:latin typeface="Arial Narrow" panose="020B0606020202030204" pitchFamily="34" charset="0"/>
              </a:rPr>
              <a:t>diharapkan</a:t>
            </a:r>
            <a:r>
              <a:rPr lang="en-ID" sz="2900" dirty="0">
                <a:latin typeface="Arial Narrow" panose="020B0606020202030204" pitchFamily="34" charset="0"/>
              </a:rPr>
              <a:t> yang </a:t>
            </a:r>
            <a:r>
              <a:rPr lang="en-ID" sz="2900" dirty="0" err="1">
                <a:latin typeface="Arial Narrow" panose="020B0606020202030204" pitchFamily="34" charset="0"/>
              </a:rPr>
              <a:t>mungkin</a:t>
            </a:r>
            <a:r>
              <a:rPr lang="en-ID" sz="2900" dirty="0">
                <a:latin typeface="Arial Narrow" panose="020B0606020202030204" pitchFamily="34" charset="0"/>
              </a:rPr>
              <a:t> </a:t>
            </a:r>
            <a:r>
              <a:rPr lang="en-ID" sz="2900" dirty="0" err="1">
                <a:latin typeface="Arial Narrow" panose="020B0606020202030204" pitchFamily="34" charset="0"/>
              </a:rPr>
              <a:t>akan</a:t>
            </a:r>
            <a:r>
              <a:rPr lang="en-ID" sz="2900" dirty="0">
                <a:latin typeface="Arial Narrow" panose="020B0606020202030204" pitchFamily="34" charset="0"/>
              </a:rPr>
              <a:t> </a:t>
            </a:r>
            <a:r>
              <a:rPr lang="en-ID" sz="2900" dirty="0" err="1">
                <a:latin typeface="Arial Narrow" panose="020B0606020202030204" pitchFamily="34" charset="0"/>
              </a:rPr>
              <a:t>dideritanya</a:t>
            </a:r>
            <a:r>
              <a:rPr lang="en-ID" sz="2900" dirty="0">
                <a:latin typeface="Arial Narrow" panose="020B0606020202030204" pitchFamily="34" charset="0"/>
              </a:rPr>
              <a:t> </a:t>
            </a:r>
            <a:r>
              <a:rPr lang="en-ID" sz="2900" dirty="0" err="1">
                <a:latin typeface="Arial Narrow" panose="020B0606020202030204" pitchFamily="34" charset="0"/>
              </a:rPr>
              <a:t>karena</a:t>
            </a:r>
            <a:r>
              <a:rPr lang="en-ID" sz="2900" dirty="0">
                <a:latin typeface="Arial Narrow" panose="020B0606020202030204" pitchFamily="34" charset="0"/>
              </a:rPr>
              <a:t> </a:t>
            </a:r>
            <a:r>
              <a:rPr lang="en-ID" sz="2900" dirty="0" err="1">
                <a:latin typeface="Arial Narrow" panose="020B0606020202030204" pitchFamily="34" charset="0"/>
              </a:rPr>
              <a:t>suatu</a:t>
            </a:r>
            <a:r>
              <a:rPr lang="en-ID" sz="2900" dirty="0">
                <a:latin typeface="Arial Narrow" panose="020B0606020202030204" pitchFamily="34" charset="0"/>
              </a:rPr>
              <a:t> </a:t>
            </a:r>
            <a:r>
              <a:rPr lang="en-ID" sz="2900" dirty="0" err="1">
                <a:latin typeface="Arial Narrow" panose="020B0606020202030204" pitchFamily="34" charset="0"/>
              </a:rPr>
              <a:t>peristiwa</a:t>
            </a:r>
            <a:r>
              <a:rPr lang="en-ID" sz="2900" dirty="0">
                <a:latin typeface="Arial Narrow" panose="020B0606020202030204" pitchFamily="34" charset="0"/>
              </a:rPr>
              <a:t> yang </a:t>
            </a:r>
            <a:r>
              <a:rPr lang="en-ID" sz="2900" dirty="0" err="1">
                <a:latin typeface="Arial Narrow" panose="020B0606020202030204" pitchFamily="34" charset="0"/>
              </a:rPr>
              <a:t>tidak</a:t>
            </a:r>
            <a:r>
              <a:rPr lang="en-ID" sz="2900" dirty="0">
                <a:latin typeface="Arial Narrow" panose="020B0606020202030204" pitchFamily="34" charset="0"/>
              </a:rPr>
              <a:t> </a:t>
            </a:r>
            <a:r>
              <a:rPr lang="en-ID" sz="2900" dirty="0" err="1">
                <a:latin typeface="Arial Narrow" panose="020B0606020202030204" pitchFamily="34" charset="0"/>
              </a:rPr>
              <a:t>tentu</a:t>
            </a:r>
            <a:r>
              <a:rPr lang="en-ID" sz="2900" dirty="0">
                <a:latin typeface="Arial Narrow" panose="020B0606020202030204" pitchFamily="34" charset="0"/>
              </a:rPr>
              <a:t>.</a:t>
            </a:r>
          </a:p>
          <a:p>
            <a:pPr marL="266700" indent="-266700" algn="just">
              <a:lnSpc>
                <a:spcPct val="150000"/>
              </a:lnSpc>
              <a:spcBef>
                <a:spcPts val="0"/>
              </a:spcBef>
              <a:spcAft>
                <a:spcPts val="0"/>
              </a:spcAft>
              <a:buNone/>
            </a:pPr>
            <a:endParaRPr lang="id-ID" sz="2900" dirty="0">
              <a:latin typeface="Arial Black" panose="020B0A04020102020204" pitchFamily="34" charset="0"/>
            </a:endParaRPr>
          </a:p>
          <a:p>
            <a:pPr marL="0" indent="723900" algn="just">
              <a:lnSpc>
                <a:spcPct val="150000"/>
              </a:lnSpc>
              <a:spcBef>
                <a:spcPts val="0"/>
              </a:spcBef>
              <a:spcAft>
                <a:spcPts val="0"/>
              </a:spcAft>
              <a:buNone/>
            </a:pPr>
            <a:r>
              <a:rPr lang="id-ID" sz="2900" dirty="0">
                <a:latin typeface="Arial Narrow" panose="020B0606020202030204" pitchFamily="34" charset="0"/>
              </a:rPr>
              <a:t>Dalam kamus atau perbendaharaan kata bangsa Indonesia, tidak dikenal kata asuransi, yang dikenal adalah istilah “jaminan” atau “tanggungan”. Dalam konteks asuransi kesehatan, pengertian asuransi adalah memastikan seseorang yang menderita sakit akan mendapatkan pelayanan yang dibutuhkannya tanpa harus mempertimbangkan keadaan ekonominya. Ada pihak yang menjamin atau menanggung biaya pengobatan atau perawatannya. Pihak yang menjamin ini dalam bahasa Inggris disebut insurer atau dalam UU Asuransi disebut asuradur. Asuransi merupakan jawaban atas sifat ketidak-pastian (uncertain) dari kejadian sakit dan kebutuhan pelayanan kesehatan. Untuk memastikan bahwa kebutuhan pelayanan kesehatan dapat dibiayai secara memadai, maka seseorang atau kelompok kecil orang melakukan transfer risiko kepada pihak lain yang disebut insurer/asuradur, ataupun badan penyelenggara jaminan. (Thabrany H, 2001). </a:t>
            </a:r>
          </a:p>
        </p:txBody>
      </p:sp>
      <p:sp>
        <p:nvSpPr>
          <p:cNvPr id="2" name="Slide Number Placeholder 1">
            <a:extLst>
              <a:ext uri="{FF2B5EF4-FFF2-40B4-BE49-F238E27FC236}">
                <a16:creationId xmlns:a16="http://schemas.microsoft.com/office/drawing/2014/main" id="{74852AB1-93FD-42DF-AC41-41B361645DC0}"/>
              </a:ext>
            </a:extLst>
          </p:cNvPr>
          <p:cNvSpPr>
            <a:spLocks noGrp="1"/>
          </p:cNvSpPr>
          <p:nvPr>
            <p:ph type="sldNum" sz="quarter" idx="12"/>
          </p:nvPr>
        </p:nvSpPr>
        <p:spPr>
          <a:xfrm>
            <a:off x="10896598" y="5909860"/>
            <a:ext cx="542697" cy="279400"/>
          </a:xfrm>
        </p:spPr>
        <p:txBody>
          <a:bodyPr/>
          <a:lstStyle/>
          <a:p>
            <a:fld id="{E97799C9-84D9-46D2-A11E-BCF8A720529D}" type="slidenum">
              <a:rPr lang="en-US" smtClean="0"/>
              <a:t>8</a:t>
            </a:fld>
            <a:endParaRPr lang="en-US" dirty="0"/>
          </a:p>
        </p:txBody>
      </p:sp>
    </p:spTree>
    <p:extLst>
      <p:ext uri="{BB962C8B-B14F-4D97-AF65-F5344CB8AC3E}">
        <p14:creationId xmlns:p14="http://schemas.microsoft.com/office/powerpoint/2010/main" val="2332688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068110E-F0F0-419C-AB37-8A730DF7CA1C}"/>
              </a:ext>
            </a:extLst>
          </p:cNvPr>
          <p:cNvSpPr>
            <a:spLocks noGrp="1"/>
          </p:cNvSpPr>
          <p:nvPr>
            <p:ph idx="1"/>
          </p:nvPr>
        </p:nvSpPr>
        <p:spPr>
          <a:xfrm>
            <a:off x="900751" y="668741"/>
            <a:ext cx="10385947" cy="5659488"/>
          </a:xfrm>
        </p:spPr>
        <p:txBody>
          <a:bodyPr>
            <a:normAutofit fontScale="25000" lnSpcReduction="20000"/>
          </a:bodyPr>
          <a:lstStyle/>
          <a:p>
            <a:pPr marL="0" indent="0" fontAlgn="base">
              <a:lnSpc>
                <a:spcPct val="170000"/>
              </a:lnSpc>
              <a:buNone/>
            </a:pPr>
            <a:r>
              <a:rPr lang="en-ID" sz="5600" dirty="0" err="1">
                <a:latin typeface="Arial Narrow" panose="020B0606020202030204" pitchFamily="34" charset="0"/>
              </a:rPr>
              <a:t>Selain</a:t>
            </a:r>
            <a:r>
              <a:rPr lang="en-ID" sz="5600" dirty="0">
                <a:latin typeface="Arial Narrow" panose="020B0606020202030204" pitchFamily="34" charset="0"/>
              </a:rPr>
              <a:t> </a:t>
            </a:r>
            <a:r>
              <a:rPr lang="en-ID" sz="5600" dirty="0" err="1">
                <a:latin typeface="Arial Narrow" panose="020B0606020202030204" pitchFamily="34" charset="0"/>
              </a:rPr>
              <a:t>bentuk</a:t>
            </a:r>
            <a:r>
              <a:rPr lang="en-ID" sz="5600" dirty="0">
                <a:latin typeface="Arial Narrow" panose="020B0606020202030204" pitchFamily="34" charset="0"/>
              </a:rPr>
              <a:t> </a:t>
            </a:r>
            <a:r>
              <a:rPr lang="en-ID" sz="5600" dirty="0" err="1">
                <a:latin typeface="Arial Narrow" panose="020B0606020202030204" pitchFamily="34" charset="0"/>
              </a:rPr>
              <a:t>mitigasi</a:t>
            </a:r>
            <a:r>
              <a:rPr lang="en-ID" sz="5600" dirty="0">
                <a:latin typeface="Arial Narrow" panose="020B0606020202030204" pitchFamily="34" charset="0"/>
              </a:rPr>
              <a:t> </a:t>
            </a:r>
            <a:r>
              <a:rPr lang="en-ID" sz="5600" dirty="0" err="1">
                <a:latin typeface="Arial Narrow" panose="020B0606020202030204" pitchFamily="34" charset="0"/>
              </a:rPr>
              <a:t>risiko</a:t>
            </a:r>
            <a:r>
              <a:rPr lang="en-ID" sz="5600" dirty="0">
                <a:latin typeface="Arial Narrow" panose="020B0606020202030204" pitchFamily="34" charset="0"/>
              </a:rPr>
              <a:t> yang </a:t>
            </a:r>
            <a:r>
              <a:rPr lang="en-ID" sz="5600" dirty="0" err="1">
                <a:latin typeface="Arial Narrow" panose="020B0606020202030204" pitchFamily="34" charset="0"/>
              </a:rPr>
              <a:t>mungkin</a:t>
            </a:r>
            <a:r>
              <a:rPr lang="en-ID" sz="5600" dirty="0">
                <a:latin typeface="Arial Narrow" panose="020B0606020202030204" pitchFamily="34" charset="0"/>
              </a:rPr>
              <a:t> </a:t>
            </a:r>
            <a:r>
              <a:rPr lang="en-ID" sz="5600" dirty="0" err="1">
                <a:latin typeface="Arial Narrow" panose="020B0606020202030204" pitchFamily="34" charset="0"/>
              </a:rPr>
              <a:t>terjadi</a:t>
            </a:r>
            <a:r>
              <a:rPr lang="en-ID" sz="5600" dirty="0">
                <a:latin typeface="Arial Narrow" panose="020B0606020202030204" pitchFamily="34" charset="0"/>
              </a:rPr>
              <a:t> di masa </a:t>
            </a:r>
            <a:r>
              <a:rPr lang="en-ID" sz="5600" dirty="0" err="1">
                <a:latin typeface="Arial Narrow" panose="020B0606020202030204" pitchFamily="34" charset="0"/>
              </a:rPr>
              <a:t>datang</a:t>
            </a:r>
            <a:r>
              <a:rPr lang="en-ID" sz="5600" dirty="0">
                <a:latin typeface="Arial Narrow" panose="020B0606020202030204" pitchFamily="34" charset="0"/>
              </a:rPr>
              <a:t>, </a:t>
            </a:r>
            <a:r>
              <a:rPr lang="en-ID" sz="5600" dirty="0" err="1">
                <a:latin typeface="Arial Narrow" panose="020B0606020202030204" pitchFamily="34" charset="0"/>
              </a:rPr>
              <a:t>asuransi</a:t>
            </a:r>
            <a:r>
              <a:rPr lang="en-ID" sz="5600" dirty="0">
                <a:latin typeface="Arial Narrow" panose="020B0606020202030204" pitchFamily="34" charset="0"/>
              </a:rPr>
              <a:t> juga </a:t>
            </a:r>
            <a:r>
              <a:rPr lang="en-ID" sz="5600" dirty="0" err="1">
                <a:latin typeface="Arial Narrow" panose="020B0606020202030204" pitchFamily="34" charset="0"/>
              </a:rPr>
              <a:t>memiliki</a:t>
            </a:r>
            <a:r>
              <a:rPr lang="en-ID" sz="5600" dirty="0">
                <a:latin typeface="Arial Narrow" panose="020B0606020202030204" pitchFamily="34" charset="0"/>
              </a:rPr>
              <a:t> </a:t>
            </a:r>
            <a:r>
              <a:rPr lang="en-ID" sz="5600" dirty="0" err="1">
                <a:latin typeface="Arial Narrow" panose="020B0606020202030204" pitchFamily="34" charset="0"/>
              </a:rPr>
              <a:t>fungsi</a:t>
            </a:r>
            <a:r>
              <a:rPr lang="id-ID" sz="5600" dirty="0">
                <a:latin typeface="Arial Narrow" panose="020B0606020202030204" pitchFamily="34" charset="0"/>
              </a:rPr>
              <a:t>I sebagai</a:t>
            </a:r>
            <a:r>
              <a:rPr lang="en-ID" sz="5600" dirty="0">
                <a:latin typeface="Arial Narrow" panose="020B0606020202030204" pitchFamily="34" charset="0"/>
              </a:rPr>
              <a:t> </a:t>
            </a:r>
            <a:r>
              <a:rPr lang="en-ID" sz="5600" dirty="0" err="1">
                <a:latin typeface="Arial Narrow" panose="020B0606020202030204" pitchFamily="34" charset="0"/>
              </a:rPr>
              <a:t>beriku</a:t>
            </a:r>
            <a:r>
              <a:rPr lang="id-ID" sz="5600" dirty="0">
                <a:latin typeface="Arial Narrow" panose="020B0606020202030204" pitchFamily="34" charset="0"/>
              </a:rPr>
              <a:t>t</a:t>
            </a:r>
            <a:r>
              <a:rPr lang="en-ID" sz="5600" dirty="0">
                <a:latin typeface="Arial Narrow" panose="020B0606020202030204" pitchFamily="34" charset="0"/>
              </a:rPr>
              <a:t>:</a:t>
            </a:r>
          </a:p>
          <a:p>
            <a:pPr marL="0" indent="0" fontAlgn="base">
              <a:lnSpc>
                <a:spcPct val="170000"/>
              </a:lnSpc>
              <a:spcBef>
                <a:spcPts val="0"/>
              </a:spcBef>
              <a:spcAft>
                <a:spcPts val="0"/>
              </a:spcAft>
              <a:buNone/>
            </a:pPr>
            <a:r>
              <a:rPr lang="en-ID" sz="5600" dirty="0">
                <a:latin typeface="Arial Narrow" panose="020B0606020202030204" pitchFamily="34" charset="0"/>
              </a:rPr>
              <a:t>1.   </a:t>
            </a:r>
            <a:r>
              <a:rPr lang="en-ID" sz="5600" dirty="0" err="1">
                <a:latin typeface="Arial Narrow" panose="020B0606020202030204" pitchFamily="34" charset="0"/>
              </a:rPr>
              <a:t>Penghimpun</a:t>
            </a:r>
            <a:r>
              <a:rPr lang="en-ID" sz="5600" dirty="0">
                <a:latin typeface="Arial Narrow" panose="020B0606020202030204" pitchFamily="34" charset="0"/>
              </a:rPr>
              <a:t> Dana</a:t>
            </a:r>
          </a:p>
          <a:p>
            <a:pPr marL="177800" indent="3175" fontAlgn="base">
              <a:lnSpc>
                <a:spcPct val="170000"/>
              </a:lnSpc>
              <a:spcBef>
                <a:spcPts val="0"/>
              </a:spcBef>
              <a:spcAft>
                <a:spcPts val="0"/>
              </a:spcAft>
              <a:buNone/>
            </a:pPr>
            <a:r>
              <a:rPr lang="en-ID" sz="5600" dirty="0" err="1">
                <a:latin typeface="Arial Narrow" panose="020B0606020202030204" pitchFamily="34" charset="0"/>
              </a:rPr>
              <a:t>Sebuah</a:t>
            </a:r>
            <a:r>
              <a:rPr lang="en-ID" sz="5600" dirty="0">
                <a:latin typeface="Arial Narrow" panose="020B0606020202030204" pitchFamily="34" charset="0"/>
              </a:rPr>
              <a:t> </a:t>
            </a:r>
            <a:r>
              <a:rPr lang="en-ID" sz="5600" dirty="0" err="1">
                <a:latin typeface="Arial Narrow" panose="020B0606020202030204" pitchFamily="34" charset="0"/>
              </a:rPr>
              <a:t>perusahaan</a:t>
            </a:r>
            <a:r>
              <a:rPr lang="en-ID" sz="5600" dirty="0">
                <a:latin typeface="Arial Narrow" panose="020B0606020202030204" pitchFamily="34" charset="0"/>
              </a:rPr>
              <a:t> </a:t>
            </a:r>
            <a:r>
              <a:rPr lang="en-ID" sz="5600" dirty="0" err="1">
                <a:latin typeface="Arial Narrow" panose="020B0606020202030204" pitchFamily="34" charset="0"/>
              </a:rPr>
              <a:t>asuransi</a:t>
            </a:r>
            <a:r>
              <a:rPr lang="en-ID" sz="5600" dirty="0">
                <a:latin typeface="Arial Narrow" panose="020B0606020202030204" pitchFamily="34" charset="0"/>
              </a:rPr>
              <a:t> </a:t>
            </a:r>
            <a:r>
              <a:rPr lang="en-ID" sz="5600" dirty="0" err="1">
                <a:latin typeface="Arial Narrow" panose="020B0606020202030204" pitchFamily="34" charset="0"/>
              </a:rPr>
              <a:t>mengambil</a:t>
            </a:r>
            <a:r>
              <a:rPr lang="en-ID" sz="5600" dirty="0">
                <a:latin typeface="Arial Narrow" panose="020B0606020202030204" pitchFamily="34" charset="0"/>
              </a:rPr>
              <a:t> </a:t>
            </a:r>
            <a:r>
              <a:rPr lang="en-ID" sz="5600" dirty="0" err="1">
                <a:latin typeface="Arial Narrow" panose="020B0606020202030204" pitchFamily="34" charset="0"/>
              </a:rPr>
              <a:t>peran</a:t>
            </a:r>
            <a:r>
              <a:rPr lang="en-ID" sz="5600" dirty="0">
                <a:latin typeface="Arial Narrow" panose="020B0606020202030204" pitchFamily="34" charset="0"/>
              </a:rPr>
              <a:t> </a:t>
            </a:r>
            <a:r>
              <a:rPr lang="en-ID" sz="5600" dirty="0" err="1">
                <a:latin typeface="Arial Narrow" panose="020B0606020202030204" pitchFamily="34" charset="0"/>
              </a:rPr>
              <a:t>selaku</a:t>
            </a:r>
            <a:r>
              <a:rPr lang="en-ID" sz="5600" dirty="0">
                <a:latin typeface="Arial Narrow" panose="020B0606020202030204" pitchFamily="34" charset="0"/>
              </a:rPr>
              <a:t> </a:t>
            </a:r>
            <a:r>
              <a:rPr lang="en-ID" sz="5600" dirty="0" err="1">
                <a:latin typeface="Arial Narrow" panose="020B0606020202030204" pitchFamily="34" charset="0"/>
              </a:rPr>
              <a:t>penghimpun</a:t>
            </a:r>
            <a:r>
              <a:rPr lang="en-ID" sz="5600" dirty="0">
                <a:latin typeface="Arial Narrow" panose="020B0606020202030204" pitchFamily="34" charset="0"/>
              </a:rPr>
              <a:t> dana </a:t>
            </a:r>
            <a:r>
              <a:rPr lang="en-ID" sz="5600" dirty="0" err="1">
                <a:latin typeface="Arial Narrow" panose="020B0606020202030204" pitchFamily="34" charset="0"/>
              </a:rPr>
              <a:t>masyarakat</a:t>
            </a:r>
            <a:r>
              <a:rPr lang="en-ID" sz="5600" dirty="0">
                <a:latin typeface="Arial Narrow" panose="020B0606020202030204" pitchFamily="34" charset="0"/>
              </a:rPr>
              <a:t>. Dana </a:t>
            </a:r>
            <a:r>
              <a:rPr lang="en-ID" sz="5600" dirty="0" err="1">
                <a:latin typeface="Arial Narrow" panose="020B0606020202030204" pitchFamily="34" charset="0"/>
              </a:rPr>
              <a:t>kemudian</a:t>
            </a:r>
            <a:r>
              <a:rPr lang="en-ID" sz="5600" dirty="0">
                <a:latin typeface="Arial Narrow" panose="020B0606020202030204" pitchFamily="34" charset="0"/>
              </a:rPr>
              <a:t> </a:t>
            </a:r>
            <a:r>
              <a:rPr lang="en-ID" sz="5600" dirty="0" err="1">
                <a:latin typeface="Arial Narrow" panose="020B0606020202030204" pitchFamily="34" charset="0"/>
              </a:rPr>
              <a:t>akan</a:t>
            </a:r>
            <a:r>
              <a:rPr lang="en-ID" sz="5600" dirty="0">
                <a:latin typeface="Arial Narrow" panose="020B0606020202030204" pitchFamily="34" charset="0"/>
              </a:rPr>
              <a:t> </a:t>
            </a:r>
            <a:r>
              <a:rPr lang="en-ID" sz="5600" dirty="0" err="1">
                <a:latin typeface="Arial Narrow" panose="020B0606020202030204" pitchFamily="34" charset="0"/>
              </a:rPr>
              <a:t>diinvestasikan</a:t>
            </a:r>
            <a:r>
              <a:rPr lang="en-ID" sz="5600" dirty="0">
                <a:latin typeface="Arial Narrow" panose="020B0606020202030204" pitchFamily="34" charset="0"/>
              </a:rPr>
              <a:t> </a:t>
            </a:r>
            <a:r>
              <a:rPr lang="en-ID" sz="5600" dirty="0" err="1">
                <a:latin typeface="Arial Narrow" panose="020B0606020202030204" pitchFamily="34" charset="0"/>
              </a:rPr>
              <a:t>dalam</a:t>
            </a:r>
            <a:r>
              <a:rPr lang="en-ID" sz="5600" dirty="0">
                <a:latin typeface="Arial Narrow" panose="020B0606020202030204" pitchFamily="34" charset="0"/>
              </a:rPr>
              <a:t> </a:t>
            </a:r>
            <a:r>
              <a:rPr lang="en-ID" sz="5600" dirty="0" err="1">
                <a:latin typeface="Arial Narrow" panose="020B0606020202030204" pitchFamily="34" charset="0"/>
              </a:rPr>
              <a:t>ragam</a:t>
            </a:r>
            <a:r>
              <a:rPr lang="en-ID" sz="5600" dirty="0">
                <a:latin typeface="Arial Narrow" panose="020B0606020202030204" pitchFamily="34" charset="0"/>
              </a:rPr>
              <a:t> </a:t>
            </a:r>
            <a:r>
              <a:rPr lang="en-ID" sz="5600" dirty="0" err="1">
                <a:latin typeface="Arial Narrow" panose="020B0606020202030204" pitchFamily="34" charset="0"/>
              </a:rPr>
              <a:t>lini</a:t>
            </a:r>
            <a:r>
              <a:rPr lang="en-ID" sz="5600" dirty="0">
                <a:latin typeface="Arial Narrow" panose="020B0606020202030204" pitchFamily="34" charset="0"/>
              </a:rPr>
              <a:t> </a:t>
            </a:r>
            <a:r>
              <a:rPr lang="en-ID" sz="5600" dirty="0" err="1">
                <a:latin typeface="Arial Narrow" panose="020B0606020202030204" pitchFamily="34" charset="0"/>
              </a:rPr>
              <a:t>usaha</a:t>
            </a:r>
            <a:r>
              <a:rPr lang="en-ID" sz="5600" dirty="0">
                <a:latin typeface="Arial Narrow" panose="020B0606020202030204" pitchFamily="34" charset="0"/>
              </a:rPr>
              <a:t> agar </a:t>
            </a:r>
            <a:r>
              <a:rPr lang="en-ID" sz="5600" dirty="0" err="1">
                <a:latin typeface="Arial Narrow" panose="020B0606020202030204" pitchFamily="34" charset="0"/>
              </a:rPr>
              <a:t>leih</a:t>
            </a:r>
            <a:r>
              <a:rPr lang="en-ID" sz="5600" dirty="0">
                <a:latin typeface="Arial Narrow" panose="020B0606020202030204" pitchFamily="34" charset="0"/>
              </a:rPr>
              <a:t> </a:t>
            </a:r>
            <a:r>
              <a:rPr lang="en-ID" sz="5600" dirty="0" err="1">
                <a:latin typeface="Arial Narrow" panose="020B0606020202030204" pitchFamily="34" charset="0"/>
              </a:rPr>
              <a:t>produktif</a:t>
            </a:r>
            <a:r>
              <a:rPr lang="en-ID" sz="5600" dirty="0">
                <a:latin typeface="Arial Narrow" panose="020B0606020202030204" pitchFamily="34" charset="0"/>
              </a:rPr>
              <a:t> </a:t>
            </a:r>
            <a:r>
              <a:rPr lang="id-ID" sz="5600" dirty="0">
                <a:latin typeface="Arial Narrow" panose="020B0606020202030204" pitchFamily="34" charset="0"/>
              </a:rPr>
              <a:t>  </a:t>
            </a:r>
            <a:r>
              <a:rPr lang="en-ID" sz="5600" dirty="0" err="1">
                <a:latin typeface="Arial Narrow" panose="020B0606020202030204" pitchFamily="34" charset="0"/>
              </a:rPr>
              <a:t>lagi</a:t>
            </a:r>
            <a:r>
              <a:rPr lang="en-ID" sz="5600" dirty="0">
                <a:latin typeface="Arial Narrow" panose="020B0606020202030204" pitchFamily="34" charset="0"/>
              </a:rPr>
              <a:t>.</a:t>
            </a:r>
          </a:p>
          <a:p>
            <a:pPr marL="0" indent="0" fontAlgn="base">
              <a:lnSpc>
                <a:spcPct val="170000"/>
              </a:lnSpc>
              <a:spcBef>
                <a:spcPts val="0"/>
              </a:spcBef>
              <a:spcAft>
                <a:spcPts val="0"/>
              </a:spcAft>
              <a:buNone/>
            </a:pPr>
            <a:r>
              <a:rPr lang="en-ID" sz="5600" dirty="0">
                <a:latin typeface="Arial Narrow" panose="020B0606020202030204" pitchFamily="34" charset="0"/>
              </a:rPr>
              <a:t>2.   </a:t>
            </a:r>
            <a:r>
              <a:rPr lang="en-ID" sz="5600" dirty="0" err="1">
                <a:latin typeface="Arial Narrow" panose="020B0606020202030204" pitchFamily="34" charset="0"/>
              </a:rPr>
              <a:t>Membantu</a:t>
            </a:r>
            <a:r>
              <a:rPr lang="en-ID" sz="5600" dirty="0">
                <a:latin typeface="Arial Narrow" panose="020B0606020202030204" pitchFamily="34" charset="0"/>
              </a:rPr>
              <a:t> </a:t>
            </a:r>
            <a:r>
              <a:rPr lang="en-ID" sz="5600" dirty="0" err="1">
                <a:latin typeface="Arial Narrow" panose="020B0606020202030204" pitchFamily="34" charset="0"/>
              </a:rPr>
              <a:t>Pebisnis</a:t>
            </a:r>
            <a:r>
              <a:rPr lang="en-ID" sz="5600" dirty="0">
                <a:latin typeface="Arial Narrow" panose="020B0606020202030204" pitchFamily="34" charset="0"/>
              </a:rPr>
              <a:t> </a:t>
            </a:r>
            <a:r>
              <a:rPr lang="en-ID" sz="5600" dirty="0" err="1">
                <a:latin typeface="Arial Narrow" panose="020B0606020202030204" pitchFamily="34" charset="0"/>
              </a:rPr>
              <a:t>Fokus</a:t>
            </a:r>
            <a:r>
              <a:rPr lang="en-ID" sz="5600" dirty="0">
                <a:latin typeface="Arial Narrow" panose="020B0606020202030204" pitchFamily="34" charset="0"/>
              </a:rPr>
              <a:t> Pada Usaha</a:t>
            </a:r>
          </a:p>
          <a:p>
            <a:pPr marL="180975" indent="0" fontAlgn="base">
              <a:lnSpc>
                <a:spcPct val="170000"/>
              </a:lnSpc>
              <a:spcBef>
                <a:spcPts val="0"/>
              </a:spcBef>
              <a:spcAft>
                <a:spcPts val="0"/>
              </a:spcAft>
              <a:buNone/>
            </a:pPr>
            <a:r>
              <a:rPr lang="en-ID" sz="5600" dirty="0" err="1">
                <a:latin typeface="Arial Narrow" panose="020B0606020202030204" pitchFamily="34" charset="0"/>
              </a:rPr>
              <a:t>Setiap</a:t>
            </a:r>
            <a:r>
              <a:rPr lang="en-ID" sz="5600" dirty="0">
                <a:latin typeface="Arial Narrow" panose="020B0606020202030204" pitchFamily="34" charset="0"/>
              </a:rPr>
              <a:t> model </a:t>
            </a:r>
            <a:r>
              <a:rPr lang="en-ID" sz="5600" dirty="0" err="1">
                <a:latin typeface="Arial Narrow" panose="020B0606020202030204" pitchFamily="34" charset="0"/>
              </a:rPr>
              <a:t>bisnis</a:t>
            </a:r>
            <a:r>
              <a:rPr lang="en-ID" sz="5600" dirty="0">
                <a:latin typeface="Arial Narrow" panose="020B0606020202030204" pitchFamily="34" charset="0"/>
              </a:rPr>
              <a:t> </a:t>
            </a:r>
            <a:r>
              <a:rPr lang="en-ID" sz="5600" dirty="0" err="1">
                <a:latin typeface="Arial Narrow" panose="020B0606020202030204" pitchFamily="34" charset="0"/>
              </a:rPr>
              <a:t>pasti</a:t>
            </a:r>
            <a:r>
              <a:rPr lang="en-ID" sz="5600" dirty="0">
                <a:latin typeface="Arial Narrow" panose="020B0606020202030204" pitchFamily="34" charset="0"/>
              </a:rPr>
              <a:t> </a:t>
            </a:r>
            <a:r>
              <a:rPr lang="en-ID" sz="5600" dirty="0" err="1">
                <a:latin typeface="Arial Narrow" panose="020B0606020202030204" pitchFamily="34" charset="0"/>
              </a:rPr>
              <a:t>mengandung</a:t>
            </a:r>
            <a:r>
              <a:rPr lang="en-ID" sz="5600" dirty="0">
                <a:latin typeface="Arial Narrow" panose="020B0606020202030204" pitchFamily="34" charset="0"/>
              </a:rPr>
              <a:t> </a:t>
            </a:r>
            <a:r>
              <a:rPr lang="en-ID" sz="5600" dirty="0" err="1">
                <a:latin typeface="Arial Narrow" panose="020B0606020202030204" pitchFamily="34" charset="0"/>
              </a:rPr>
              <a:t>risiko</a:t>
            </a:r>
            <a:r>
              <a:rPr lang="en-ID" sz="5600" dirty="0">
                <a:latin typeface="Arial Narrow" panose="020B0606020202030204" pitchFamily="34" charset="0"/>
              </a:rPr>
              <a:t> di </a:t>
            </a:r>
            <a:r>
              <a:rPr lang="en-ID" sz="5600" dirty="0" err="1">
                <a:latin typeface="Arial Narrow" panose="020B0606020202030204" pitchFamily="34" charset="0"/>
              </a:rPr>
              <a:t>dalamnya</a:t>
            </a:r>
            <a:r>
              <a:rPr lang="en-ID" sz="5600" dirty="0">
                <a:latin typeface="Arial Narrow" panose="020B0606020202030204" pitchFamily="34" charset="0"/>
              </a:rPr>
              <a:t>. </a:t>
            </a:r>
            <a:r>
              <a:rPr lang="en-ID" sz="5600" dirty="0" err="1">
                <a:latin typeface="Arial Narrow" panose="020B0606020202030204" pitchFamily="34" charset="0"/>
              </a:rPr>
              <a:t>Untuk</a:t>
            </a:r>
            <a:r>
              <a:rPr lang="en-ID" sz="5600" dirty="0">
                <a:latin typeface="Arial Narrow" panose="020B0606020202030204" pitchFamily="34" charset="0"/>
              </a:rPr>
              <a:t> </a:t>
            </a:r>
            <a:r>
              <a:rPr lang="en-ID" sz="5600" dirty="0" err="1">
                <a:latin typeface="Arial Narrow" panose="020B0606020202030204" pitchFamily="34" charset="0"/>
              </a:rPr>
              <a:t>pengusaha</a:t>
            </a:r>
            <a:r>
              <a:rPr lang="en-ID" sz="5600" dirty="0">
                <a:latin typeface="Arial Narrow" panose="020B0606020202030204" pitchFamily="34" charset="0"/>
              </a:rPr>
              <a:t>, </a:t>
            </a:r>
            <a:r>
              <a:rPr lang="en-ID" sz="5600" dirty="0" err="1">
                <a:latin typeface="Arial Narrow" panose="020B0606020202030204" pitchFamily="34" charset="0"/>
              </a:rPr>
              <a:t>keberadaan</a:t>
            </a:r>
            <a:r>
              <a:rPr lang="en-ID" sz="5600" dirty="0">
                <a:latin typeface="Arial Narrow" panose="020B0606020202030204" pitchFamily="34" charset="0"/>
              </a:rPr>
              <a:t> </a:t>
            </a:r>
            <a:r>
              <a:rPr lang="en-ID" sz="5600" dirty="0" err="1">
                <a:latin typeface="Arial Narrow" panose="020B0606020202030204" pitchFamily="34" charset="0"/>
              </a:rPr>
              <a:t>asuransi</a:t>
            </a:r>
            <a:r>
              <a:rPr lang="en-ID" sz="5600" dirty="0">
                <a:latin typeface="Arial Narrow" panose="020B0606020202030204" pitchFamily="34" charset="0"/>
              </a:rPr>
              <a:t> </a:t>
            </a:r>
            <a:r>
              <a:rPr lang="en-ID" sz="5600" dirty="0" err="1">
                <a:latin typeface="Arial Narrow" panose="020B0606020202030204" pitchFamily="34" charset="0"/>
              </a:rPr>
              <a:t>cukup</a:t>
            </a:r>
            <a:r>
              <a:rPr lang="en-ID" sz="5600" dirty="0">
                <a:latin typeface="Arial Narrow" panose="020B0606020202030204" pitchFamily="34" charset="0"/>
              </a:rPr>
              <a:t> </a:t>
            </a:r>
            <a:r>
              <a:rPr lang="en-ID" sz="5600" dirty="0" err="1">
                <a:latin typeface="Arial Narrow" panose="020B0606020202030204" pitchFamily="34" charset="0"/>
              </a:rPr>
              <a:t>penting</a:t>
            </a:r>
            <a:r>
              <a:rPr lang="en-ID" sz="5600" dirty="0">
                <a:latin typeface="Arial Narrow" panose="020B0606020202030204" pitchFamily="34" charset="0"/>
              </a:rPr>
              <a:t> </a:t>
            </a:r>
            <a:r>
              <a:rPr lang="en-ID" sz="5600" dirty="0" err="1">
                <a:latin typeface="Arial Narrow" panose="020B0606020202030204" pitchFamily="34" charset="0"/>
              </a:rPr>
              <a:t>karena</a:t>
            </a:r>
            <a:r>
              <a:rPr lang="en-ID" sz="5600" dirty="0">
                <a:latin typeface="Arial Narrow" panose="020B0606020202030204" pitchFamily="34" charset="0"/>
              </a:rPr>
              <a:t> </a:t>
            </a:r>
            <a:r>
              <a:rPr lang="en-ID" sz="5600" dirty="0" err="1">
                <a:latin typeface="Arial Narrow" panose="020B0606020202030204" pitchFamily="34" charset="0"/>
              </a:rPr>
              <a:t>bisa</a:t>
            </a:r>
            <a:r>
              <a:rPr lang="en-ID" sz="5600" dirty="0">
                <a:latin typeface="Arial Narrow" panose="020B0606020202030204" pitchFamily="34" charset="0"/>
              </a:rPr>
              <a:t> </a:t>
            </a:r>
            <a:r>
              <a:rPr lang="en-ID" sz="5600" dirty="0" err="1">
                <a:latin typeface="Arial Narrow" panose="020B0606020202030204" pitchFamily="34" charset="0"/>
              </a:rPr>
              <a:t>membantu</a:t>
            </a:r>
            <a:r>
              <a:rPr lang="en-ID" sz="5600" dirty="0">
                <a:latin typeface="Arial Narrow" panose="020B0606020202030204" pitchFamily="34" charset="0"/>
              </a:rPr>
              <a:t> </a:t>
            </a:r>
            <a:r>
              <a:rPr lang="en-ID" sz="5600" dirty="0" err="1">
                <a:latin typeface="Arial Narrow" panose="020B0606020202030204" pitchFamily="34" charset="0"/>
              </a:rPr>
              <a:t>mengurangi</a:t>
            </a:r>
            <a:r>
              <a:rPr lang="en-ID" sz="5600" dirty="0">
                <a:latin typeface="Arial Narrow" panose="020B0606020202030204" pitchFamily="34" charset="0"/>
              </a:rPr>
              <a:t> rasa </a:t>
            </a:r>
            <a:r>
              <a:rPr lang="en-ID" sz="5600" dirty="0" err="1">
                <a:latin typeface="Arial Narrow" panose="020B0606020202030204" pitchFamily="34" charset="0"/>
              </a:rPr>
              <a:t>cemas</a:t>
            </a:r>
            <a:r>
              <a:rPr lang="en-ID" sz="5600" dirty="0">
                <a:latin typeface="Arial Narrow" panose="020B0606020202030204" pitchFamily="34" charset="0"/>
              </a:rPr>
              <a:t> </a:t>
            </a:r>
            <a:r>
              <a:rPr lang="en-ID" sz="5600" dirty="0" err="1">
                <a:latin typeface="Arial Narrow" panose="020B0606020202030204" pitchFamily="34" charset="0"/>
              </a:rPr>
              <a:t>atas</a:t>
            </a:r>
            <a:r>
              <a:rPr lang="en-ID" sz="5600" dirty="0">
                <a:latin typeface="Arial Narrow" panose="020B0606020202030204" pitchFamily="34" charset="0"/>
              </a:rPr>
              <a:t> </a:t>
            </a:r>
            <a:r>
              <a:rPr lang="en-ID" sz="5600" dirty="0" err="1">
                <a:latin typeface="Arial Narrow" panose="020B0606020202030204" pitchFamily="34" charset="0"/>
              </a:rPr>
              <a:t>hal-hal</a:t>
            </a:r>
            <a:r>
              <a:rPr lang="en-ID" sz="5600" dirty="0">
                <a:latin typeface="Arial Narrow" panose="020B0606020202030204" pitchFamily="34" charset="0"/>
              </a:rPr>
              <a:t> yang </a:t>
            </a:r>
            <a:r>
              <a:rPr lang="en-ID" sz="5600" dirty="0" err="1">
                <a:latin typeface="Arial Narrow" panose="020B0606020202030204" pitchFamily="34" charset="0"/>
              </a:rPr>
              <a:t>mungkin</a:t>
            </a:r>
            <a:r>
              <a:rPr lang="en-ID" sz="5600" dirty="0">
                <a:latin typeface="Arial Narrow" panose="020B0606020202030204" pitchFamily="34" charset="0"/>
              </a:rPr>
              <a:t> </a:t>
            </a:r>
            <a:r>
              <a:rPr lang="en-ID" sz="5600" dirty="0" err="1">
                <a:latin typeface="Arial Narrow" panose="020B0606020202030204" pitchFamily="34" charset="0"/>
              </a:rPr>
              <a:t>terjadi</a:t>
            </a:r>
            <a:r>
              <a:rPr lang="en-ID" sz="5600" dirty="0">
                <a:latin typeface="Arial Narrow" panose="020B0606020202030204" pitchFamily="34" charset="0"/>
              </a:rPr>
              <a:t> di masa </a:t>
            </a:r>
            <a:r>
              <a:rPr lang="en-ID" sz="5600" dirty="0" err="1">
                <a:latin typeface="Arial Narrow" panose="020B0606020202030204" pitchFamily="34" charset="0"/>
              </a:rPr>
              <a:t>depan</a:t>
            </a:r>
            <a:r>
              <a:rPr lang="en-ID" sz="5600" dirty="0">
                <a:latin typeface="Arial Narrow" panose="020B0606020202030204" pitchFamily="34" charset="0"/>
              </a:rPr>
              <a:t>.</a:t>
            </a:r>
            <a:r>
              <a:rPr lang="id-ID" sz="5600" dirty="0">
                <a:latin typeface="Arial Narrow" panose="020B0606020202030204" pitchFamily="34" charset="0"/>
              </a:rPr>
              <a:t>  </a:t>
            </a:r>
            <a:r>
              <a:rPr lang="en-ID" sz="5600" dirty="0" err="1">
                <a:latin typeface="Arial Narrow" panose="020B0606020202030204" pitchFamily="34" charset="0"/>
              </a:rPr>
              <a:t>Melalaui</a:t>
            </a:r>
            <a:r>
              <a:rPr lang="en-ID" sz="5600" dirty="0">
                <a:latin typeface="Arial Narrow" panose="020B0606020202030204" pitchFamily="34" charset="0"/>
              </a:rPr>
              <a:t> </a:t>
            </a:r>
            <a:r>
              <a:rPr lang="en-ID" sz="5600" dirty="0" err="1">
                <a:latin typeface="Arial Narrow" panose="020B0606020202030204" pitchFamily="34" charset="0"/>
              </a:rPr>
              <a:t>asuransi</a:t>
            </a:r>
            <a:r>
              <a:rPr lang="en-ID" sz="5600" dirty="0">
                <a:latin typeface="Arial Narrow" panose="020B0606020202030204" pitchFamily="34" charset="0"/>
              </a:rPr>
              <a:t> </a:t>
            </a:r>
            <a:r>
              <a:rPr lang="en-ID" sz="5600" dirty="0" err="1">
                <a:latin typeface="Arial Narrow" panose="020B0606020202030204" pitchFamily="34" charset="0"/>
              </a:rPr>
              <a:t>dalam</a:t>
            </a:r>
            <a:r>
              <a:rPr lang="en-ID" sz="5600" dirty="0">
                <a:latin typeface="Arial Narrow" panose="020B0606020202030204" pitchFamily="34" charset="0"/>
              </a:rPr>
              <a:t> </a:t>
            </a:r>
            <a:r>
              <a:rPr lang="en-ID" sz="5600" dirty="0" err="1">
                <a:latin typeface="Arial Narrow" panose="020B0606020202030204" pitchFamily="34" charset="0"/>
              </a:rPr>
              <a:t>perusahaan</a:t>
            </a:r>
            <a:r>
              <a:rPr lang="en-ID" sz="5600" dirty="0">
                <a:latin typeface="Arial Narrow" panose="020B0606020202030204" pitchFamily="34" charset="0"/>
              </a:rPr>
              <a:t>, </a:t>
            </a:r>
            <a:r>
              <a:rPr lang="en-ID" sz="5600" dirty="0" err="1">
                <a:latin typeface="Arial Narrow" panose="020B0606020202030204" pitchFamily="34" charset="0"/>
              </a:rPr>
              <a:t>pengusaha</a:t>
            </a:r>
            <a:r>
              <a:rPr lang="en-ID" sz="5600" dirty="0">
                <a:latin typeface="Arial Narrow" panose="020B0606020202030204" pitchFamily="34" charset="0"/>
              </a:rPr>
              <a:t> </a:t>
            </a:r>
            <a:r>
              <a:rPr lang="en-ID" sz="5600" dirty="0" err="1">
                <a:latin typeface="Arial Narrow" panose="020B0606020202030204" pitchFamily="34" charset="0"/>
              </a:rPr>
              <a:t>bisa</a:t>
            </a:r>
            <a:r>
              <a:rPr lang="en-ID" sz="5600" dirty="0">
                <a:latin typeface="Arial Narrow" panose="020B0606020202030204" pitchFamily="34" charset="0"/>
              </a:rPr>
              <a:t> </a:t>
            </a:r>
            <a:r>
              <a:rPr lang="en-ID" sz="5600" dirty="0" err="1">
                <a:latin typeface="Arial Narrow" panose="020B0606020202030204" pitchFamily="34" charset="0"/>
              </a:rPr>
              <a:t>fokus</a:t>
            </a:r>
            <a:r>
              <a:rPr lang="en-ID" sz="5600" dirty="0">
                <a:latin typeface="Arial Narrow" panose="020B0606020202030204" pitchFamily="34" charset="0"/>
              </a:rPr>
              <a:t> </a:t>
            </a:r>
            <a:r>
              <a:rPr lang="en-ID" sz="5600" dirty="0" err="1">
                <a:latin typeface="Arial Narrow" panose="020B0606020202030204" pitchFamily="34" charset="0"/>
              </a:rPr>
              <a:t>untuk</a:t>
            </a:r>
            <a:r>
              <a:rPr lang="en-ID" sz="5600" dirty="0">
                <a:latin typeface="Arial Narrow" panose="020B0606020202030204" pitchFamily="34" charset="0"/>
              </a:rPr>
              <a:t> </a:t>
            </a:r>
            <a:r>
              <a:rPr lang="en-ID" sz="5600" dirty="0" err="1">
                <a:latin typeface="Arial Narrow" panose="020B0606020202030204" pitchFamily="34" charset="0"/>
              </a:rPr>
              <a:t>mengembangkan</a:t>
            </a:r>
            <a:r>
              <a:rPr lang="en-ID" sz="5600" dirty="0">
                <a:latin typeface="Arial Narrow" panose="020B0606020202030204" pitchFamily="34" charset="0"/>
              </a:rPr>
              <a:t> </a:t>
            </a:r>
            <a:r>
              <a:rPr lang="en-ID" sz="5600" dirty="0" err="1">
                <a:latin typeface="Arial Narrow" panose="020B0606020202030204" pitchFamily="34" charset="0"/>
              </a:rPr>
              <a:t>bisnis</a:t>
            </a:r>
            <a:r>
              <a:rPr lang="en-ID" sz="5600" dirty="0">
                <a:latin typeface="Arial Narrow" panose="020B0606020202030204" pitchFamily="34" charset="0"/>
              </a:rPr>
              <a:t>, </a:t>
            </a:r>
            <a:r>
              <a:rPr lang="en-ID" sz="5600" dirty="0" err="1">
                <a:latin typeface="Arial Narrow" panose="020B0606020202030204" pitchFamily="34" charset="0"/>
              </a:rPr>
              <a:t>tanpa</a:t>
            </a:r>
            <a:r>
              <a:rPr lang="en-ID" sz="5600" dirty="0">
                <a:latin typeface="Arial Narrow" panose="020B0606020202030204" pitchFamily="34" charset="0"/>
              </a:rPr>
              <a:t> </a:t>
            </a:r>
            <a:r>
              <a:rPr lang="en-ID" sz="5600" dirty="0" err="1">
                <a:latin typeface="Arial Narrow" panose="020B0606020202030204" pitchFamily="34" charset="0"/>
              </a:rPr>
              <a:t>kekhawatiran</a:t>
            </a:r>
            <a:r>
              <a:rPr lang="en-ID" sz="5600" dirty="0">
                <a:latin typeface="Arial Narrow" panose="020B0606020202030204" pitchFamily="34" charset="0"/>
              </a:rPr>
              <a:t> </a:t>
            </a:r>
            <a:r>
              <a:rPr lang="en-ID" sz="5600" dirty="0" err="1">
                <a:latin typeface="Arial Narrow" panose="020B0606020202030204" pitchFamily="34" charset="0"/>
              </a:rPr>
              <a:t>risiko</a:t>
            </a:r>
            <a:r>
              <a:rPr lang="en-ID" sz="5600" dirty="0">
                <a:latin typeface="Arial Narrow" panose="020B0606020202030204" pitchFamily="34" charset="0"/>
              </a:rPr>
              <a:t>.</a:t>
            </a:r>
          </a:p>
          <a:p>
            <a:pPr marL="0" indent="0" fontAlgn="base">
              <a:lnSpc>
                <a:spcPct val="170000"/>
              </a:lnSpc>
              <a:spcBef>
                <a:spcPts val="0"/>
              </a:spcBef>
              <a:spcAft>
                <a:spcPts val="0"/>
              </a:spcAft>
              <a:buNone/>
            </a:pPr>
            <a:r>
              <a:rPr lang="en-ID" sz="5600" dirty="0">
                <a:latin typeface="Arial Narrow" panose="020B0606020202030204" pitchFamily="34" charset="0"/>
              </a:rPr>
              <a:t>3.   </a:t>
            </a:r>
            <a:r>
              <a:rPr lang="en-ID" sz="5600" dirty="0" err="1">
                <a:latin typeface="Arial Narrow" panose="020B0606020202030204" pitchFamily="34" charset="0"/>
              </a:rPr>
              <a:t>Mengurangi</a:t>
            </a:r>
            <a:r>
              <a:rPr lang="en-ID" sz="5600" dirty="0">
                <a:latin typeface="Arial Narrow" panose="020B0606020202030204" pitchFamily="34" charset="0"/>
              </a:rPr>
              <a:t> </a:t>
            </a:r>
            <a:r>
              <a:rPr lang="en-ID" sz="5600" dirty="0" err="1">
                <a:latin typeface="Arial Narrow" panose="020B0606020202030204" pitchFamily="34" charset="0"/>
              </a:rPr>
              <a:t>Potensi</a:t>
            </a:r>
            <a:r>
              <a:rPr lang="en-ID" sz="5600" dirty="0">
                <a:latin typeface="Arial Narrow" panose="020B0606020202030204" pitchFamily="34" charset="0"/>
              </a:rPr>
              <a:t> </a:t>
            </a:r>
            <a:r>
              <a:rPr lang="en-ID" sz="5600" dirty="0" err="1">
                <a:latin typeface="Arial Narrow" panose="020B0606020202030204" pitchFamily="34" charset="0"/>
              </a:rPr>
              <a:t>Risiko</a:t>
            </a:r>
            <a:endParaRPr lang="en-ID" sz="5600" dirty="0">
              <a:latin typeface="Arial Narrow" panose="020B0606020202030204" pitchFamily="34" charset="0"/>
            </a:endParaRPr>
          </a:p>
          <a:p>
            <a:pPr marL="177800" indent="-82550" fontAlgn="base">
              <a:lnSpc>
                <a:spcPct val="170000"/>
              </a:lnSpc>
              <a:spcBef>
                <a:spcPts val="0"/>
              </a:spcBef>
              <a:spcAft>
                <a:spcPts val="0"/>
              </a:spcAft>
              <a:buNone/>
            </a:pPr>
            <a:r>
              <a:rPr lang="id-ID" sz="5600" dirty="0">
                <a:latin typeface="Arial Narrow" panose="020B0606020202030204" pitchFamily="34" charset="0"/>
              </a:rPr>
              <a:t> </a:t>
            </a:r>
            <a:r>
              <a:rPr lang="en-ID" sz="5600" dirty="0">
                <a:latin typeface="Arial Narrow" panose="020B0606020202030204" pitchFamily="34" charset="0"/>
              </a:rPr>
              <a:t>Perusahaan </a:t>
            </a:r>
            <a:r>
              <a:rPr lang="en-ID" sz="5600" dirty="0" err="1">
                <a:latin typeface="Arial Narrow" panose="020B0606020202030204" pitchFamily="34" charset="0"/>
              </a:rPr>
              <a:t>asuransi</a:t>
            </a:r>
            <a:r>
              <a:rPr lang="en-ID" sz="5600" dirty="0">
                <a:latin typeface="Arial Narrow" panose="020B0606020202030204" pitchFamily="34" charset="0"/>
              </a:rPr>
              <a:t> </a:t>
            </a:r>
            <a:r>
              <a:rPr lang="en-ID" sz="5600" dirty="0" err="1">
                <a:latin typeface="Arial Narrow" panose="020B0606020202030204" pitchFamily="34" charset="0"/>
              </a:rPr>
              <a:t>umumnya</a:t>
            </a:r>
            <a:r>
              <a:rPr lang="en-ID" sz="5600" dirty="0">
                <a:latin typeface="Arial Narrow" panose="020B0606020202030204" pitchFamily="34" charset="0"/>
              </a:rPr>
              <a:t> </a:t>
            </a:r>
            <a:r>
              <a:rPr lang="en-ID" sz="5600" dirty="0" err="1">
                <a:latin typeface="Arial Narrow" panose="020B0606020202030204" pitchFamily="34" charset="0"/>
              </a:rPr>
              <a:t>selalu</a:t>
            </a:r>
            <a:r>
              <a:rPr lang="en-ID" sz="5600" dirty="0">
                <a:latin typeface="Arial Narrow" panose="020B0606020202030204" pitchFamily="34" charset="0"/>
              </a:rPr>
              <a:t> </a:t>
            </a:r>
            <a:r>
              <a:rPr lang="en-ID" sz="5600" dirty="0" err="1">
                <a:latin typeface="Arial Narrow" panose="020B0606020202030204" pitchFamily="34" charset="0"/>
              </a:rPr>
              <a:t>memberikan</a:t>
            </a:r>
            <a:r>
              <a:rPr lang="en-ID" sz="5600" dirty="0">
                <a:latin typeface="Arial Narrow" panose="020B0606020202030204" pitchFamily="34" charset="0"/>
              </a:rPr>
              <a:t> </a:t>
            </a:r>
            <a:r>
              <a:rPr lang="en-ID" sz="5600" dirty="0" err="1">
                <a:latin typeface="Arial Narrow" panose="020B0606020202030204" pitchFamily="34" charset="0"/>
              </a:rPr>
              <a:t>rekomendasi</a:t>
            </a:r>
            <a:r>
              <a:rPr lang="en-ID" sz="5600" dirty="0">
                <a:latin typeface="Arial Narrow" panose="020B0606020202030204" pitchFamily="34" charset="0"/>
              </a:rPr>
              <a:t> </a:t>
            </a:r>
            <a:r>
              <a:rPr lang="en-ID" sz="5600" dirty="0" err="1">
                <a:latin typeface="Arial Narrow" panose="020B0606020202030204" pitchFamily="34" charset="0"/>
              </a:rPr>
              <a:t>produk</a:t>
            </a:r>
            <a:r>
              <a:rPr lang="en-ID" sz="5600" dirty="0">
                <a:latin typeface="Arial Narrow" panose="020B0606020202030204" pitchFamily="34" charset="0"/>
              </a:rPr>
              <a:t> yang </a:t>
            </a:r>
            <a:r>
              <a:rPr lang="en-ID" sz="5600" dirty="0" err="1">
                <a:latin typeface="Arial Narrow" panose="020B0606020202030204" pitchFamily="34" charset="0"/>
              </a:rPr>
              <a:t>sesuai</a:t>
            </a:r>
            <a:r>
              <a:rPr lang="id-ID" sz="5600" dirty="0">
                <a:latin typeface="Arial Narrow" panose="020B0606020202030204" pitchFamily="34" charset="0"/>
              </a:rPr>
              <a:t>  </a:t>
            </a:r>
            <a:r>
              <a:rPr lang="en-ID" sz="5600" dirty="0" err="1">
                <a:latin typeface="Arial Narrow" panose="020B0606020202030204" pitchFamily="34" charset="0"/>
              </a:rPr>
              <a:t>berkaitan</a:t>
            </a:r>
            <a:r>
              <a:rPr lang="en-ID" sz="5600" dirty="0">
                <a:latin typeface="Arial Narrow" panose="020B0606020202030204" pitchFamily="34" charset="0"/>
              </a:rPr>
              <a:t> </a:t>
            </a:r>
            <a:r>
              <a:rPr lang="en-ID" sz="5600" dirty="0" err="1">
                <a:latin typeface="Arial Narrow" panose="020B0606020202030204" pitchFamily="34" charset="0"/>
              </a:rPr>
              <a:t>dengan</a:t>
            </a:r>
            <a:r>
              <a:rPr lang="en-ID" sz="5600" dirty="0">
                <a:latin typeface="Arial Narrow" panose="020B0606020202030204" pitchFamily="34" charset="0"/>
              </a:rPr>
              <a:t> </a:t>
            </a:r>
            <a:r>
              <a:rPr lang="en-ID" sz="5600" dirty="0" err="1">
                <a:latin typeface="Arial Narrow" panose="020B0606020202030204" pitchFamily="34" charset="0"/>
              </a:rPr>
              <a:t>usaha</a:t>
            </a:r>
            <a:r>
              <a:rPr lang="en-ID" sz="5600" dirty="0">
                <a:latin typeface="Arial Narrow" panose="020B0606020202030204" pitchFamily="34" charset="0"/>
              </a:rPr>
              <a:t>  dan </a:t>
            </a:r>
            <a:r>
              <a:rPr lang="en-ID" sz="5600" dirty="0" err="1">
                <a:latin typeface="Arial Narrow" panose="020B0606020202030204" pitchFamily="34" charset="0"/>
              </a:rPr>
              <a:t>mitigasi</a:t>
            </a:r>
            <a:r>
              <a:rPr lang="en-ID" sz="5600" dirty="0">
                <a:latin typeface="Arial Narrow" panose="020B0606020202030204" pitchFamily="34" charset="0"/>
              </a:rPr>
              <a:t> </a:t>
            </a:r>
            <a:r>
              <a:rPr lang="en-ID" sz="5600" dirty="0" err="1">
                <a:latin typeface="Arial Narrow" panose="020B0606020202030204" pitchFamily="34" charset="0"/>
              </a:rPr>
              <a:t>risiko</a:t>
            </a:r>
            <a:r>
              <a:rPr lang="en-ID" sz="5600" dirty="0">
                <a:latin typeface="Arial Narrow" panose="020B0606020202030204" pitchFamily="34" charset="0"/>
              </a:rPr>
              <a:t> yang </a:t>
            </a:r>
            <a:r>
              <a:rPr lang="en-ID" sz="5600" dirty="0" err="1">
                <a:latin typeface="Arial Narrow" panose="020B0606020202030204" pitchFamily="34" charset="0"/>
              </a:rPr>
              <a:t>mungkin</a:t>
            </a:r>
            <a:r>
              <a:rPr lang="en-ID" sz="5600" dirty="0">
                <a:latin typeface="Arial Narrow" panose="020B0606020202030204" pitchFamily="34" charset="0"/>
              </a:rPr>
              <a:t> </a:t>
            </a:r>
            <a:r>
              <a:rPr lang="en-ID" sz="5600" dirty="0" err="1">
                <a:latin typeface="Arial Narrow" panose="020B0606020202030204" pitchFamily="34" charset="0"/>
              </a:rPr>
              <a:t>saja</a:t>
            </a:r>
            <a:r>
              <a:rPr lang="en-ID" sz="5600" dirty="0">
                <a:latin typeface="Arial Narrow" panose="020B0606020202030204" pitchFamily="34" charset="0"/>
              </a:rPr>
              <a:t> </a:t>
            </a:r>
            <a:r>
              <a:rPr lang="en-ID" sz="5600" dirty="0" err="1">
                <a:latin typeface="Arial Narrow" panose="020B0606020202030204" pitchFamily="34" charset="0"/>
              </a:rPr>
              <a:t>terjadi</a:t>
            </a:r>
            <a:r>
              <a:rPr lang="en-ID" sz="5600" dirty="0">
                <a:latin typeface="Arial Narrow" panose="020B0606020202030204" pitchFamily="34" charset="0"/>
              </a:rPr>
              <a:t>.</a:t>
            </a:r>
          </a:p>
          <a:p>
            <a:pPr marL="0" indent="0" fontAlgn="base">
              <a:lnSpc>
                <a:spcPct val="170000"/>
              </a:lnSpc>
              <a:spcBef>
                <a:spcPts val="0"/>
              </a:spcBef>
              <a:spcAft>
                <a:spcPts val="0"/>
              </a:spcAft>
              <a:buNone/>
            </a:pPr>
            <a:r>
              <a:rPr lang="en-ID" sz="5600" dirty="0">
                <a:latin typeface="Arial Narrow" panose="020B0606020202030204" pitchFamily="34" charset="0"/>
              </a:rPr>
              <a:t>4.   </a:t>
            </a:r>
            <a:r>
              <a:rPr lang="en-ID" sz="5600" dirty="0" err="1">
                <a:latin typeface="Arial Narrow" panose="020B0606020202030204" pitchFamily="34" charset="0"/>
              </a:rPr>
              <a:t>Membagi</a:t>
            </a:r>
            <a:r>
              <a:rPr lang="en-ID" sz="5600" dirty="0">
                <a:latin typeface="Arial Narrow" panose="020B0606020202030204" pitchFamily="34" charset="0"/>
              </a:rPr>
              <a:t> </a:t>
            </a:r>
            <a:r>
              <a:rPr lang="en-ID" sz="5600" dirty="0" err="1">
                <a:latin typeface="Arial Narrow" panose="020B0606020202030204" pitchFamily="34" charset="0"/>
              </a:rPr>
              <a:t>Risiko</a:t>
            </a:r>
            <a:r>
              <a:rPr lang="en-ID" sz="5600" dirty="0">
                <a:latin typeface="Arial Narrow" panose="020B0606020202030204" pitchFamily="34" charset="0"/>
              </a:rPr>
              <a:t> </a:t>
            </a:r>
            <a:r>
              <a:rPr lang="en-ID" sz="5600" dirty="0" err="1">
                <a:latin typeface="Arial Narrow" panose="020B0606020202030204" pitchFamily="34" charset="0"/>
              </a:rPr>
              <a:t>Kerugian</a:t>
            </a:r>
            <a:endParaRPr lang="en-ID" sz="5600" dirty="0">
              <a:latin typeface="Arial Narrow" panose="020B0606020202030204" pitchFamily="34" charset="0"/>
            </a:endParaRPr>
          </a:p>
          <a:p>
            <a:pPr marL="177800" indent="0" fontAlgn="base">
              <a:lnSpc>
                <a:spcPct val="170000"/>
              </a:lnSpc>
              <a:spcBef>
                <a:spcPts val="0"/>
              </a:spcBef>
              <a:spcAft>
                <a:spcPts val="0"/>
              </a:spcAft>
              <a:buNone/>
            </a:pPr>
            <a:r>
              <a:rPr lang="en-ID" sz="5600" dirty="0" err="1">
                <a:latin typeface="Arial Narrow" panose="020B0606020202030204" pitchFamily="34" charset="0"/>
              </a:rPr>
              <a:t>Asuransi</a:t>
            </a:r>
            <a:r>
              <a:rPr lang="en-ID" sz="5600" dirty="0">
                <a:latin typeface="Arial Narrow" panose="020B0606020202030204" pitchFamily="34" charset="0"/>
              </a:rPr>
              <a:t> </a:t>
            </a:r>
            <a:r>
              <a:rPr lang="en-ID" sz="5600" dirty="0" err="1">
                <a:latin typeface="Arial Narrow" panose="020B0606020202030204" pitchFamily="34" charset="0"/>
              </a:rPr>
              <a:t>bisa</a:t>
            </a:r>
            <a:r>
              <a:rPr lang="en-ID" sz="5600" dirty="0">
                <a:latin typeface="Arial Narrow" panose="020B0606020202030204" pitchFamily="34" charset="0"/>
              </a:rPr>
              <a:t> </a:t>
            </a:r>
            <a:r>
              <a:rPr lang="en-ID" sz="5600" dirty="0" err="1">
                <a:latin typeface="Arial Narrow" panose="020B0606020202030204" pitchFamily="34" charset="0"/>
              </a:rPr>
              <a:t>meminimalisir</a:t>
            </a:r>
            <a:r>
              <a:rPr lang="en-ID" sz="5600" dirty="0">
                <a:latin typeface="Arial Narrow" panose="020B0606020202030204" pitchFamily="34" charset="0"/>
              </a:rPr>
              <a:t> </a:t>
            </a:r>
            <a:r>
              <a:rPr lang="en-ID" sz="5600" dirty="0" err="1">
                <a:latin typeface="Arial Narrow" panose="020B0606020202030204" pitchFamily="34" charset="0"/>
              </a:rPr>
              <a:t>potensi</a:t>
            </a:r>
            <a:r>
              <a:rPr lang="en-ID" sz="5600" dirty="0">
                <a:latin typeface="Arial Narrow" panose="020B0606020202030204" pitchFamily="34" charset="0"/>
              </a:rPr>
              <a:t> </a:t>
            </a:r>
            <a:r>
              <a:rPr lang="en-ID" sz="5600" dirty="0" err="1">
                <a:latin typeface="Arial Narrow" panose="020B0606020202030204" pitchFamily="34" charset="0"/>
              </a:rPr>
              <a:t>kerugian</a:t>
            </a:r>
            <a:r>
              <a:rPr lang="en-ID" sz="5600" dirty="0">
                <a:latin typeface="Arial Narrow" panose="020B0606020202030204" pitchFamily="34" charset="0"/>
              </a:rPr>
              <a:t> </a:t>
            </a:r>
            <a:r>
              <a:rPr lang="en-ID" sz="5600" dirty="0" err="1">
                <a:latin typeface="Arial Narrow" panose="020B0606020202030204" pitchFamily="34" charset="0"/>
              </a:rPr>
              <a:t>dalam</a:t>
            </a:r>
            <a:r>
              <a:rPr lang="en-ID" sz="5600" dirty="0">
                <a:latin typeface="Arial Narrow" panose="020B0606020202030204" pitchFamily="34" charset="0"/>
              </a:rPr>
              <a:t> </a:t>
            </a:r>
            <a:r>
              <a:rPr lang="en-ID" sz="5600" dirty="0" err="1">
                <a:latin typeface="Arial Narrow" panose="020B0606020202030204" pitchFamily="34" charset="0"/>
              </a:rPr>
              <a:t>usaha</a:t>
            </a:r>
            <a:r>
              <a:rPr lang="en-ID" sz="5600" dirty="0">
                <a:latin typeface="Arial Narrow" panose="020B0606020202030204" pitchFamily="34" charset="0"/>
              </a:rPr>
              <a:t> </a:t>
            </a:r>
            <a:r>
              <a:rPr lang="en-ID" sz="5600" dirty="0" err="1">
                <a:latin typeface="Arial Narrow" panose="020B0606020202030204" pitchFamily="34" charset="0"/>
              </a:rPr>
              <a:t>kamu</a:t>
            </a:r>
            <a:r>
              <a:rPr lang="en-ID" sz="5600" dirty="0">
                <a:latin typeface="Arial Narrow" panose="020B0606020202030204" pitchFamily="34" charset="0"/>
              </a:rPr>
              <a:t> dan </a:t>
            </a:r>
            <a:r>
              <a:rPr lang="en-ID" sz="5600" dirty="0" err="1">
                <a:latin typeface="Arial Narrow" panose="020B0606020202030204" pitchFamily="34" charset="0"/>
              </a:rPr>
              <a:t>ini</a:t>
            </a:r>
            <a:r>
              <a:rPr lang="en-ID" sz="5600" dirty="0">
                <a:latin typeface="Arial Narrow" panose="020B0606020202030204" pitchFamily="34" charset="0"/>
              </a:rPr>
              <a:t> </a:t>
            </a:r>
            <a:r>
              <a:rPr lang="en-ID" sz="5600" dirty="0" err="1">
                <a:latin typeface="Arial Narrow" panose="020B0606020202030204" pitchFamily="34" charset="0"/>
              </a:rPr>
              <a:t>dapat</a:t>
            </a:r>
            <a:r>
              <a:rPr lang="en-ID" sz="5600" dirty="0">
                <a:latin typeface="Arial Narrow" panose="020B0606020202030204" pitchFamily="34" charset="0"/>
              </a:rPr>
              <a:t> </a:t>
            </a:r>
            <a:r>
              <a:rPr lang="en-ID" sz="5600" dirty="0" err="1">
                <a:latin typeface="Arial Narrow" panose="020B0606020202030204" pitchFamily="34" charset="0"/>
              </a:rPr>
              <a:t>dibagi</a:t>
            </a:r>
            <a:r>
              <a:rPr lang="en-ID" sz="5600" dirty="0">
                <a:latin typeface="Arial Narrow" panose="020B0606020202030204" pitchFamily="34" charset="0"/>
              </a:rPr>
              <a:t> </a:t>
            </a:r>
            <a:r>
              <a:rPr lang="en-ID" sz="5600" dirty="0" err="1">
                <a:latin typeface="Arial Narrow" panose="020B0606020202030204" pitchFamily="34" charset="0"/>
              </a:rPr>
              <a:t>kepada</a:t>
            </a:r>
            <a:r>
              <a:rPr lang="en-ID" sz="5600" dirty="0">
                <a:latin typeface="Arial Narrow" panose="020B0606020202030204" pitchFamily="34" charset="0"/>
              </a:rPr>
              <a:t> </a:t>
            </a:r>
            <a:r>
              <a:rPr lang="en-ID" sz="5600" dirty="0" err="1">
                <a:latin typeface="Arial Narrow" panose="020B0606020202030204" pitchFamily="34" charset="0"/>
              </a:rPr>
              <a:t>pihak</a:t>
            </a:r>
            <a:r>
              <a:rPr lang="en-ID" sz="5600" dirty="0">
                <a:latin typeface="Arial Narrow" panose="020B0606020202030204" pitchFamily="34" charset="0"/>
              </a:rPr>
              <a:t> lain. </a:t>
            </a:r>
            <a:r>
              <a:rPr lang="en-ID" sz="5600" dirty="0" err="1">
                <a:latin typeface="Arial Narrow" panose="020B0606020202030204" pitchFamily="34" charset="0"/>
              </a:rPr>
              <a:t>Lebih</a:t>
            </a:r>
            <a:r>
              <a:rPr lang="en-ID" sz="5600" dirty="0">
                <a:latin typeface="Arial Narrow" panose="020B0606020202030204" pitchFamily="34" charset="0"/>
              </a:rPr>
              <a:t> </a:t>
            </a:r>
            <a:r>
              <a:rPr lang="en-ID" sz="5600" dirty="0" err="1">
                <a:latin typeface="Arial Narrow" panose="020B0606020202030204" pitchFamily="34" charset="0"/>
              </a:rPr>
              <a:t>lanjut</a:t>
            </a:r>
            <a:r>
              <a:rPr lang="en-ID" sz="5600" dirty="0">
                <a:latin typeface="Arial Narrow" panose="020B0606020202030204" pitchFamily="34" charset="0"/>
              </a:rPr>
              <a:t>, </a:t>
            </a:r>
            <a:r>
              <a:rPr lang="en-ID" sz="5600" dirty="0" err="1">
                <a:latin typeface="Arial Narrow" panose="020B0606020202030204" pitchFamily="34" charset="0"/>
              </a:rPr>
              <a:t>dalam</a:t>
            </a:r>
            <a:r>
              <a:rPr lang="en-ID" sz="5600" dirty="0">
                <a:latin typeface="Arial Narrow" panose="020B0606020202030204" pitchFamily="34" charset="0"/>
              </a:rPr>
              <a:t> </a:t>
            </a:r>
            <a:r>
              <a:rPr lang="en-ID" sz="5600" dirty="0" err="1">
                <a:latin typeface="Arial Narrow" panose="020B0606020202030204" pitchFamily="34" charset="0"/>
              </a:rPr>
              <a:t>membayarkan</a:t>
            </a:r>
            <a:r>
              <a:rPr lang="en-ID" sz="5600" dirty="0">
                <a:latin typeface="Arial Narrow" panose="020B0606020202030204" pitchFamily="34" charset="0"/>
              </a:rPr>
              <a:t> </a:t>
            </a:r>
            <a:r>
              <a:rPr lang="en-ID" sz="5600" dirty="0" err="1">
                <a:latin typeface="Arial Narrow" panose="020B0606020202030204" pitchFamily="34" charset="0"/>
              </a:rPr>
              <a:t>premi</a:t>
            </a:r>
            <a:r>
              <a:rPr lang="en-ID" sz="5600" dirty="0">
                <a:latin typeface="Arial Narrow" panose="020B0606020202030204" pitchFamily="34" charset="0"/>
              </a:rPr>
              <a:t> </a:t>
            </a:r>
            <a:r>
              <a:rPr lang="en-ID" sz="5600" dirty="0" err="1">
                <a:latin typeface="Arial Narrow" panose="020B0606020202030204" pitchFamily="34" charset="0"/>
              </a:rPr>
              <a:t>harus</a:t>
            </a:r>
            <a:r>
              <a:rPr lang="en-ID" sz="5600" dirty="0">
                <a:latin typeface="Arial Narrow" panose="020B0606020202030204" pitchFamily="34" charset="0"/>
              </a:rPr>
              <a:t> </a:t>
            </a:r>
            <a:r>
              <a:rPr lang="en-ID" sz="5600" dirty="0" err="1">
                <a:latin typeface="Arial Narrow" panose="020B0606020202030204" pitchFamily="34" charset="0"/>
              </a:rPr>
              <a:t>seimbang</a:t>
            </a:r>
            <a:r>
              <a:rPr lang="en-ID" sz="5600" dirty="0">
                <a:latin typeface="Arial Narrow" panose="020B0606020202030204" pitchFamily="34" charset="0"/>
              </a:rPr>
              <a:t> </a:t>
            </a:r>
            <a:r>
              <a:rPr lang="en-ID" sz="5600" dirty="0" err="1">
                <a:latin typeface="Arial Narrow" panose="020B0606020202030204" pitchFamily="34" charset="0"/>
              </a:rPr>
              <a:t>dengan</a:t>
            </a:r>
            <a:r>
              <a:rPr lang="en-ID" sz="5600" dirty="0">
                <a:latin typeface="Arial Narrow" panose="020B0606020202030204" pitchFamily="34" charset="0"/>
              </a:rPr>
              <a:t> </a:t>
            </a:r>
            <a:r>
              <a:rPr lang="en-ID" sz="5600" dirty="0" err="1">
                <a:latin typeface="Arial Narrow" panose="020B0606020202030204" pitchFamily="34" charset="0"/>
              </a:rPr>
              <a:t>risiko</a:t>
            </a:r>
            <a:r>
              <a:rPr lang="en-ID" sz="5600" dirty="0">
                <a:latin typeface="Arial Narrow" panose="020B0606020202030204" pitchFamily="34" charset="0"/>
              </a:rPr>
              <a:t> yang </a:t>
            </a:r>
            <a:r>
              <a:rPr lang="en-ID" sz="5600" dirty="0" err="1">
                <a:latin typeface="Arial Narrow" panose="020B0606020202030204" pitchFamily="34" charset="0"/>
              </a:rPr>
              <a:t>akan</a:t>
            </a:r>
            <a:r>
              <a:rPr lang="en-ID" sz="5600" dirty="0">
                <a:latin typeface="Arial Narrow" panose="020B0606020202030204" pitchFamily="34" charset="0"/>
              </a:rPr>
              <a:t> </a:t>
            </a:r>
            <a:r>
              <a:rPr lang="en-ID" sz="5600" dirty="0" err="1">
                <a:latin typeface="Arial Narrow" panose="020B0606020202030204" pitchFamily="34" charset="0"/>
              </a:rPr>
              <a:t>ditanggung</a:t>
            </a:r>
            <a:r>
              <a:rPr lang="en-ID" sz="5600" dirty="0">
                <a:latin typeface="Arial Narrow" panose="020B0606020202030204" pitchFamily="34" charset="0"/>
              </a:rPr>
              <a:t> </a:t>
            </a:r>
            <a:r>
              <a:rPr lang="en-ID" sz="5600" dirty="0" err="1">
                <a:latin typeface="Arial Narrow" panose="020B0606020202030204" pitchFamily="34" charset="0"/>
              </a:rPr>
              <a:t>asuransi</a:t>
            </a:r>
            <a:r>
              <a:rPr lang="en-ID" sz="5600" dirty="0">
                <a:latin typeface="Arial Narrow" panose="020B0606020202030204" pitchFamily="34" charset="0"/>
              </a:rPr>
              <a:t>.</a:t>
            </a:r>
          </a:p>
          <a:p>
            <a:pPr marL="266700" indent="-266700" algn="just">
              <a:lnSpc>
                <a:spcPct val="150000"/>
              </a:lnSpc>
              <a:spcBef>
                <a:spcPts val="0"/>
              </a:spcBef>
              <a:spcAft>
                <a:spcPts val="0"/>
              </a:spcAft>
              <a:buNone/>
            </a:pPr>
            <a:endParaRPr lang="id-ID" sz="2300" dirty="0">
              <a:latin typeface="Arial Narrow" panose="020B0606020202030204" pitchFamily="34" charset="0"/>
            </a:endParaRPr>
          </a:p>
        </p:txBody>
      </p:sp>
      <p:sp>
        <p:nvSpPr>
          <p:cNvPr id="2" name="Slide Number Placeholder 1">
            <a:extLst>
              <a:ext uri="{FF2B5EF4-FFF2-40B4-BE49-F238E27FC236}">
                <a16:creationId xmlns:a16="http://schemas.microsoft.com/office/drawing/2014/main" id="{74852AB1-93FD-42DF-AC41-41B361645DC0}"/>
              </a:ext>
            </a:extLst>
          </p:cNvPr>
          <p:cNvSpPr>
            <a:spLocks noGrp="1"/>
          </p:cNvSpPr>
          <p:nvPr>
            <p:ph type="sldNum" sz="quarter" idx="12"/>
          </p:nvPr>
        </p:nvSpPr>
        <p:spPr>
          <a:xfrm>
            <a:off x="10896598" y="5909860"/>
            <a:ext cx="542697" cy="279400"/>
          </a:xfrm>
        </p:spPr>
        <p:txBody>
          <a:bodyPr/>
          <a:lstStyle/>
          <a:p>
            <a:fld id="{E97799C9-84D9-46D2-A11E-BCF8A720529D}" type="slidenum">
              <a:rPr lang="en-US" smtClean="0"/>
              <a:t>9</a:t>
            </a:fld>
            <a:endParaRPr lang="en-US" dirty="0"/>
          </a:p>
        </p:txBody>
      </p:sp>
    </p:spTree>
    <p:extLst>
      <p:ext uri="{BB962C8B-B14F-4D97-AF65-F5344CB8AC3E}">
        <p14:creationId xmlns:p14="http://schemas.microsoft.com/office/powerpoint/2010/main" val="368624709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188</TotalTime>
  <Words>1644</Words>
  <Application>Microsoft Office PowerPoint</Application>
  <PresentationFormat>Widescreen</PresentationFormat>
  <Paragraphs>65</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Arial Black</vt:lpstr>
      <vt:lpstr>Arial Narrow</vt:lpstr>
      <vt:lpstr>Berlin Sans FB</vt:lpstr>
      <vt:lpstr>Calibri</vt:lpstr>
      <vt:lpstr>Calisto MT</vt:lpstr>
      <vt:lpstr>Garamond</vt:lpstr>
      <vt:lpstr>Organic</vt:lpstr>
      <vt:lpstr>PENGANTAR PEMBIAYAAN KESEHATAN </vt:lpstr>
      <vt:lpstr>PowerPoint Presentation</vt:lpstr>
      <vt:lpstr>A. PENGERTIAN PEMBIAYAAN KESEHATAN DAN KONSEP RESIKO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PENGANTAR PEMBIAYAAN KESEHATAN</dc:title>
  <dc:creator>Master Com</dc:creator>
  <cp:lastModifiedBy>Master Com</cp:lastModifiedBy>
  <cp:revision>31</cp:revision>
  <dcterms:created xsi:type="dcterms:W3CDTF">2022-03-27T02:31:11Z</dcterms:created>
  <dcterms:modified xsi:type="dcterms:W3CDTF">2022-03-27T09:38:26Z</dcterms:modified>
</cp:coreProperties>
</file>