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313" r:id="rId3"/>
    <p:sldId id="326" r:id="rId4"/>
    <p:sldId id="314" r:id="rId5"/>
    <p:sldId id="315" r:id="rId6"/>
    <p:sldId id="316" r:id="rId7"/>
    <p:sldId id="317" r:id="rId8"/>
    <p:sldId id="318" r:id="rId9"/>
    <p:sldId id="319" r:id="rId10"/>
    <p:sldId id="320" r:id="rId11"/>
    <p:sldId id="321" r:id="rId12"/>
    <p:sldId id="323" r:id="rId13"/>
    <p:sldId id="303" r:id="rId14"/>
    <p:sldId id="301" r:id="rId15"/>
    <p:sldId id="305" r:id="rId16"/>
    <p:sldId id="310" r:id="rId17"/>
    <p:sldId id="304" r:id="rId18"/>
    <p:sldId id="325" r:id="rId19"/>
    <p:sldId id="258" r:id="rId20"/>
    <p:sldId id="259" r:id="rId21"/>
    <p:sldId id="260" r:id="rId22"/>
    <p:sldId id="261" r:id="rId23"/>
    <p:sldId id="262" r:id="rId24"/>
    <p:sldId id="311" r:id="rId25"/>
    <p:sldId id="263" r:id="rId26"/>
    <p:sldId id="264" r:id="rId27"/>
    <p:sldId id="265" r:id="rId28"/>
    <p:sldId id="266" r:id="rId29"/>
    <p:sldId id="268" r:id="rId30"/>
    <p:sldId id="269" r:id="rId31"/>
    <p:sldId id="270" r:id="rId32"/>
    <p:sldId id="271" r:id="rId33"/>
    <p:sldId id="272" r:id="rId34"/>
    <p:sldId id="273" r:id="rId35"/>
    <p:sldId id="328" r:id="rId36"/>
    <p:sldId id="312" r:id="rId37"/>
    <p:sldId id="274" r:id="rId38"/>
    <p:sldId id="330" r:id="rId39"/>
    <p:sldId id="275" r:id="rId40"/>
    <p:sldId id="276" r:id="rId41"/>
    <p:sldId id="277" r:id="rId42"/>
    <p:sldId id="278" r:id="rId43"/>
    <p:sldId id="279" r:id="rId44"/>
    <p:sldId id="280" r:id="rId45"/>
    <p:sldId id="281" r:id="rId46"/>
    <p:sldId id="332" r:id="rId47"/>
    <p:sldId id="331" r:id="rId48"/>
    <p:sldId id="282" r:id="rId49"/>
    <p:sldId id="283" r:id="rId50"/>
    <p:sldId id="284" r:id="rId51"/>
    <p:sldId id="285" r:id="rId52"/>
    <p:sldId id="286" r:id="rId53"/>
    <p:sldId id="287" r:id="rId54"/>
    <p:sldId id="288" r:id="rId55"/>
    <p:sldId id="289" r:id="rId56"/>
    <p:sldId id="290" r:id="rId57"/>
    <p:sldId id="291" r:id="rId58"/>
    <p:sldId id="294" r:id="rId59"/>
    <p:sldId id="297" r:id="rId60"/>
    <p:sldId id="292" r:id="rId61"/>
    <p:sldId id="293" r:id="rId62"/>
    <p:sldId id="306" r:id="rId63"/>
    <p:sldId id="307"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2" clrIdx="0">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16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13T10:43:13.191"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70052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1E88E-099A-431C-9C85-829D7241EB70}"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17006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890950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4341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683113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04982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514439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619611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527324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41923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3408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84625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7991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1604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8098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2307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9682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6544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0293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91423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11/16/2022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085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14904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1E88E-099A-431C-9C85-829D7241EB70}"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146095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1E88E-099A-431C-9C85-829D7241EB70}"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983581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52692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61787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81E88E-099A-431C-9C85-829D7241EB70}" type="datetimeFigureOut">
              <a:rPr lang="en-US" smtClean="0"/>
              <a:t>11/16/2022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2798182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1E88E-099A-431C-9C85-829D7241EB70}"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5CFD71-C5CC-4614-ACE2-D122189D6817}" type="slidenum">
              <a:rPr lang="en-US" smtClean="0"/>
              <a:t>‹#›</a:t>
            </a:fld>
            <a:endParaRPr lang="en-US"/>
          </a:p>
        </p:txBody>
      </p:sp>
    </p:spTree>
    <p:extLst>
      <p:ext uri="{BB962C8B-B14F-4D97-AF65-F5344CB8AC3E}">
        <p14:creationId xmlns:p14="http://schemas.microsoft.com/office/powerpoint/2010/main" val="394645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81E88E-099A-431C-9C85-829D7241EB70}" type="datetimeFigureOut">
              <a:rPr lang="en-US" smtClean="0"/>
              <a:t>11/16/2022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25CFD71-C5CC-4614-ACE2-D122189D6817}" type="slidenum">
              <a:rPr lang="en-US" smtClean="0"/>
              <a:t>‹#›</a:t>
            </a:fld>
            <a:endParaRPr lang="en-US"/>
          </a:p>
        </p:txBody>
      </p:sp>
    </p:spTree>
    <p:extLst>
      <p:ext uri="{BB962C8B-B14F-4D97-AF65-F5344CB8AC3E}">
        <p14:creationId xmlns:p14="http://schemas.microsoft.com/office/powerpoint/2010/main" val="31593906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11/16/2022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2939518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20A0-890D-CC37-0317-B4967B722C61}"/>
              </a:ext>
            </a:extLst>
          </p:cNvPr>
          <p:cNvSpPr>
            <a:spLocks noGrp="1"/>
          </p:cNvSpPr>
          <p:nvPr>
            <p:ph type="ctrTitle"/>
          </p:nvPr>
        </p:nvSpPr>
        <p:spPr/>
        <p:txBody>
          <a:bodyPr/>
          <a:lstStyle/>
          <a:p>
            <a:r>
              <a:rPr lang="en-US" dirty="0"/>
              <a:t> </a:t>
            </a:r>
            <a:r>
              <a:rPr lang="en-US" dirty="0" err="1"/>
              <a:t>kesehatan</a:t>
            </a:r>
            <a:r>
              <a:rPr lang="en-US" dirty="0"/>
              <a:t>  dan </a:t>
            </a:r>
            <a:r>
              <a:rPr lang="en-US" dirty="0" err="1"/>
              <a:t>ekonomi</a:t>
            </a:r>
            <a:br>
              <a:rPr lang="en-US" dirty="0"/>
            </a:br>
            <a:r>
              <a:rPr lang="en-US" sz="1400" dirty="0" err="1"/>
              <a:t>pertemuan</a:t>
            </a:r>
            <a:r>
              <a:rPr lang="en-US" sz="1400" dirty="0"/>
              <a:t> </a:t>
            </a:r>
            <a:r>
              <a:rPr lang="en-US" sz="1400" dirty="0" err="1"/>
              <a:t>pertama</a:t>
            </a:r>
            <a:r>
              <a:rPr lang="en-US" sz="1400" dirty="0"/>
              <a:t> </a:t>
            </a:r>
            <a:r>
              <a:rPr lang="en-US" sz="1400" dirty="0" err="1"/>
              <a:t>tgl</a:t>
            </a:r>
            <a:r>
              <a:rPr lang="en-US" sz="1400" dirty="0"/>
              <a:t>,  28 September </a:t>
            </a:r>
            <a:endParaRPr lang="en-US" dirty="0"/>
          </a:p>
        </p:txBody>
      </p:sp>
      <p:sp>
        <p:nvSpPr>
          <p:cNvPr id="3" name="Subtitle 2">
            <a:extLst>
              <a:ext uri="{FF2B5EF4-FFF2-40B4-BE49-F238E27FC236}">
                <a16:creationId xmlns:a16="http://schemas.microsoft.com/office/drawing/2014/main" id="{30746011-6416-D586-15DB-D170B1581FD1}"/>
              </a:ext>
            </a:extLst>
          </p:cNvPr>
          <p:cNvSpPr>
            <a:spLocks noGrp="1"/>
          </p:cNvSpPr>
          <p:nvPr>
            <p:ph type="subTitle" idx="1"/>
          </p:nvPr>
        </p:nvSpPr>
        <p:spPr>
          <a:xfrm>
            <a:off x="581194" y="3260035"/>
            <a:ext cx="10993546" cy="2226365"/>
          </a:xfrm>
        </p:spPr>
        <p:txBody>
          <a:bodyPr/>
          <a:lstStyle/>
          <a:p>
            <a:pPr algn="ctr"/>
            <a:r>
              <a:rPr lang="en-US" dirty="0">
                <a:solidFill>
                  <a:schemeClr val="bg1"/>
                </a:solidFill>
              </a:rPr>
              <a:t>Oleh</a:t>
            </a:r>
          </a:p>
          <a:p>
            <a:pPr algn="ctr"/>
            <a:r>
              <a:rPr lang="en-US" dirty="0" err="1">
                <a:solidFill>
                  <a:schemeClr val="bg1"/>
                </a:solidFill>
              </a:rPr>
              <a:t>dR.</a:t>
            </a:r>
            <a:r>
              <a:rPr lang="en-US" dirty="0">
                <a:solidFill>
                  <a:schemeClr val="bg1"/>
                </a:solidFill>
              </a:rPr>
              <a:t> Abdul madjid,</a:t>
            </a:r>
            <a:r>
              <a:rPr lang="en-US" dirty="0" err="1">
                <a:solidFill>
                  <a:schemeClr val="bg1"/>
                </a:solidFill>
              </a:rPr>
              <a:t>skm</a:t>
            </a:r>
            <a:r>
              <a:rPr lang="en-US" dirty="0">
                <a:solidFill>
                  <a:schemeClr val="bg1"/>
                </a:solidFill>
              </a:rPr>
              <a:t>.,</a:t>
            </a:r>
            <a:r>
              <a:rPr lang="en-US" dirty="0" err="1">
                <a:solidFill>
                  <a:schemeClr val="bg1"/>
                </a:solidFill>
              </a:rPr>
              <a:t>m.kES</a:t>
            </a:r>
            <a:endParaRPr lang="en-US" dirty="0">
              <a:solidFill>
                <a:schemeClr val="bg1"/>
              </a:solidFill>
            </a:endParaRPr>
          </a:p>
        </p:txBody>
      </p:sp>
    </p:spTree>
    <p:extLst>
      <p:ext uri="{BB962C8B-B14F-4D97-AF65-F5344CB8AC3E}">
        <p14:creationId xmlns:p14="http://schemas.microsoft.com/office/powerpoint/2010/main" val="1715751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32B6C-DB11-8776-C652-537C15B320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669C9E-2087-8F65-481B-0529EB2F61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D30A806-51FB-E702-6CF1-2C1341B9D922}"/>
              </a:ext>
            </a:extLst>
          </p:cNvPr>
          <p:cNvPicPr>
            <a:picLocks noChangeAspect="1"/>
          </p:cNvPicPr>
          <p:nvPr/>
        </p:nvPicPr>
        <p:blipFill>
          <a:blip r:embed="rId2"/>
          <a:stretch>
            <a:fillRect/>
          </a:stretch>
        </p:blipFill>
        <p:spPr>
          <a:xfrm>
            <a:off x="92765" y="0"/>
            <a:ext cx="11873948" cy="6858000"/>
          </a:xfrm>
          <a:prstGeom prst="rect">
            <a:avLst/>
          </a:prstGeom>
        </p:spPr>
      </p:pic>
    </p:spTree>
    <p:extLst>
      <p:ext uri="{BB962C8B-B14F-4D97-AF65-F5344CB8AC3E}">
        <p14:creationId xmlns:p14="http://schemas.microsoft.com/office/powerpoint/2010/main" val="109331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4E237-4A5D-7789-3278-02FECD0261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A446D4-155F-062F-8598-381E5921EDD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35C65BC-1E16-D382-3608-4B4D301B701F}"/>
              </a:ext>
            </a:extLst>
          </p:cNvPr>
          <p:cNvPicPr>
            <a:picLocks noChangeAspect="1"/>
          </p:cNvPicPr>
          <p:nvPr/>
        </p:nvPicPr>
        <p:blipFill>
          <a:blip r:embed="rId2"/>
          <a:stretch>
            <a:fillRect/>
          </a:stretch>
        </p:blipFill>
        <p:spPr>
          <a:xfrm>
            <a:off x="581192" y="702156"/>
            <a:ext cx="11478285" cy="6155844"/>
          </a:xfrm>
          <a:prstGeom prst="rect">
            <a:avLst/>
          </a:prstGeom>
        </p:spPr>
      </p:pic>
    </p:spTree>
    <p:extLst>
      <p:ext uri="{BB962C8B-B14F-4D97-AF65-F5344CB8AC3E}">
        <p14:creationId xmlns:p14="http://schemas.microsoft.com/office/powerpoint/2010/main" val="2223660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EBC073-7733-4754-A2BE-AD745C178FC9}"/>
              </a:ext>
            </a:extLst>
          </p:cNvPr>
          <p:cNvSpPr txBox="1"/>
          <p:nvPr/>
        </p:nvSpPr>
        <p:spPr>
          <a:xfrm>
            <a:off x="2146852" y="2968487"/>
            <a:ext cx="8057322" cy="523220"/>
          </a:xfrm>
          <a:prstGeom prst="rect">
            <a:avLst/>
          </a:prstGeom>
          <a:noFill/>
        </p:spPr>
        <p:txBody>
          <a:bodyPr wrap="square" rtlCol="0">
            <a:spAutoFit/>
          </a:bodyPr>
          <a:lstStyle/>
          <a:p>
            <a:r>
              <a:rPr lang="en-US" sz="2800" dirty="0">
                <a:latin typeface="Arial Black" panose="020B0A04020102020204" pitchFamily="34" charset="0"/>
              </a:rPr>
              <a:t>DASAR EKONOMI KESEHATAN</a:t>
            </a:r>
          </a:p>
        </p:txBody>
      </p:sp>
    </p:spTree>
    <p:extLst>
      <p:ext uri="{BB962C8B-B14F-4D97-AF65-F5344CB8AC3E}">
        <p14:creationId xmlns:p14="http://schemas.microsoft.com/office/powerpoint/2010/main" val="322406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8F1C4-CE63-4835-8E0A-93E401773F3A}"/>
              </a:ext>
            </a:extLst>
          </p:cNvPr>
          <p:cNvPicPr>
            <a:picLocks noChangeAspect="1"/>
          </p:cNvPicPr>
          <p:nvPr/>
        </p:nvPicPr>
        <p:blipFill rotWithShape="1">
          <a:blip r:embed="rId2"/>
          <a:srcRect l="25797" t="15135" r="25567" b="17964"/>
          <a:stretch/>
        </p:blipFill>
        <p:spPr>
          <a:xfrm>
            <a:off x="831273" y="1039091"/>
            <a:ext cx="10113817" cy="5583381"/>
          </a:xfrm>
          <a:prstGeom prst="rect">
            <a:avLst/>
          </a:prstGeom>
        </p:spPr>
      </p:pic>
      <p:sp>
        <p:nvSpPr>
          <p:cNvPr id="2" name="TextBox 1">
            <a:extLst>
              <a:ext uri="{FF2B5EF4-FFF2-40B4-BE49-F238E27FC236}">
                <a16:creationId xmlns:a16="http://schemas.microsoft.com/office/drawing/2014/main" id="{E0E58C3E-05C2-400A-83A9-4C23239A56E0}"/>
              </a:ext>
            </a:extLst>
          </p:cNvPr>
          <p:cNvSpPr txBox="1"/>
          <p:nvPr/>
        </p:nvSpPr>
        <p:spPr>
          <a:xfrm>
            <a:off x="1357746" y="457199"/>
            <a:ext cx="3768436" cy="707886"/>
          </a:xfrm>
          <a:prstGeom prst="rect">
            <a:avLst/>
          </a:prstGeom>
          <a:noFill/>
        </p:spPr>
        <p:txBody>
          <a:bodyPr wrap="square" rtlCol="0">
            <a:spAutoFit/>
          </a:bodyPr>
          <a:lstStyle/>
          <a:p>
            <a:r>
              <a:rPr lang="en-US" sz="4000" dirty="0">
                <a:latin typeface="Arial Black" panose="020B0A04020102020204" pitchFamily="34" charset="0"/>
              </a:rPr>
              <a:t>EKONOMI</a:t>
            </a:r>
          </a:p>
        </p:txBody>
      </p:sp>
    </p:spTree>
    <p:extLst>
      <p:ext uri="{BB962C8B-B14F-4D97-AF65-F5344CB8AC3E}">
        <p14:creationId xmlns:p14="http://schemas.microsoft.com/office/powerpoint/2010/main" val="2729844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47C4C6-D807-43DA-83A4-4C715CED975F}"/>
              </a:ext>
            </a:extLst>
          </p:cNvPr>
          <p:cNvPicPr>
            <a:picLocks noChangeAspect="1"/>
          </p:cNvPicPr>
          <p:nvPr/>
        </p:nvPicPr>
        <p:blipFill rotWithShape="1">
          <a:blip r:embed="rId2"/>
          <a:srcRect l="27387" t="14527" r="25795" b="20187"/>
          <a:stretch/>
        </p:blipFill>
        <p:spPr>
          <a:xfrm>
            <a:off x="1898073" y="609600"/>
            <a:ext cx="9171709" cy="5999018"/>
          </a:xfrm>
          <a:prstGeom prst="rect">
            <a:avLst/>
          </a:prstGeom>
        </p:spPr>
      </p:pic>
    </p:spTree>
    <p:extLst>
      <p:ext uri="{BB962C8B-B14F-4D97-AF65-F5344CB8AC3E}">
        <p14:creationId xmlns:p14="http://schemas.microsoft.com/office/powerpoint/2010/main" val="1225454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27EED3-4EFA-433C-B656-958C5256ACB1}"/>
              </a:ext>
            </a:extLst>
          </p:cNvPr>
          <p:cNvSpPr txBox="1"/>
          <p:nvPr/>
        </p:nvSpPr>
        <p:spPr>
          <a:xfrm>
            <a:off x="990599" y="3244334"/>
            <a:ext cx="1683328" cy="461665"/>
          </a:xfrm>
          <a:prstGeom prst="rect">
            <a:avLst/>
          </a:prstGeom>
          <a:noFill/>
        </p:spPr>
        <p:txBody>
          <a:bodyPr wrap="square" rtlCol="0">
            <a:spAutoFit/>
          </a:bodyPr>
          <a:lstStyle/>
          <a:p>
            <a:r>
              <a:rPr lang="en-US" sz="2400" b="1" dirty="0"/>
              <a:t>EKONOMI</a:t>
            </a:r>
          </a:p>
        </p:txBody>
      </p:sp>
      <p:sp>
        <p:nvSpPr>
          <p:cNvPr id="3" name="TextBox 2">
            <a:extLst>
              <a:ext uri="{FF2B5EF4-FFF2-40B4-BE49-F238E27FC236}">
                <a16:creationId xmlns:a16="http://schemas.microsoft.com/office/drawing/2014/main" id="{E82F9204-5137-4759-8E27-E7DDA53C02F2}"/>
              </a:ext>
            </a:extLst>
          </p:cNvPr>
          <p:cNvSpPr txBox="1"/>
          <p:nvPr/>
        </p:nvSpPr>
        <p:spPr>
          <a:xfrm>
            <a:off x="9719656" y="3288268"/>
            <a:ext cx="2118361" cy="461665"/>
          </a:xfrm>
          <a:prstGeom prst="rect">
            <a:avLst/>
          </a:prstGeom>
          <a:noFill/>
        </p:spPr>
        <p:txBody>
          <a:bodyPr wrap="square" rtlCol="0">
            <a:spAutoFit/>
          </a:bodyPr>
          <a:lstStyle/>
          <a:p>
            <a:r>
              <a:rPr lang="en-US" sz="2400" b="1" dirty="0"/>
              <a:t>KESEHATAN</a:t>
            </a:r>
          </a:p>
        </p:txBody>
      </p:sp>
      <p:sp>
        <p:nvSpPr>
          <p:cNvPr id="4" name="TextBox 3">
            <a:extLst>
              <a:ext uri="{FF2B5EF4-FFF2-40B4-BE49-F238E27FC236}">
                <a16:creationId xmlns:a16="http://schemas.microsoft.com/office/drawing/2014/main" id="{FDD4ED93-9FC4-4C5B-9BB7-51E6043DA846}"/>
              </a:ext>
            </a:extLst>
          </p:cNvPr>
          <p:cNvSpPr txBox="1"/>
          <p:nvPr/>
        </p:nvSpPr>
        <p:spPr>
          <a:xfrm>
            <a:off x="3706090" y="2022763"/>
            <a:ext cx="4599710" cy="584775"/>
          </a:xfrm>
          <a:prstGeom prst="rect">
            <a:avLst/>
          </a:prstGeom>
          <a:noFill/>
        </p:spPr>
        <p:txBody>
          <a:bodyPr wrap="square" rtlCol="0">
            <a:spAutoFit/>
          </a:bodyPr>
          <a:lstStyle/>
          <a:p>
            <a:r>
              <a:rPr lang="en-US" sz="3200" b="1" dirty="0"/>
              <a:t>EKONOMI KESEHATAN</a:t>
            </a:r>
          </a:p>
        </p:txBody>
      </p:sp>
      <p:sp>
        <p:nvSpPr>
          <p:cNvPr id="8" name="Arrow: Left-Right-Up 7">
            <a:extLst>
              <a:ext uri="{FF2B5EF4-FFF2-40B4-BE49-F238E27FC236}">
                <a16:creationId xmlns:a16="http://schemas.microsoft.com/office/drawing/2014/main" id="{664F69AB-2BC0-4B4A-B6C3-528260ECB365}"/>
              </a:ext>
            </a:extLst>
          </p:cNvPr>
          <p:cNvSpPr/>
          <p:nvPr/>
        </p:nvSpPr>
        <p:spPr>
          <a:xfrm>
            <a:off x="3231572" y="2747941"/>
            <a:ext cx="5728855" cy="909659"/>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FDF0C87-8B84-452D-A884-3455DDE5DF49}"/>
              </a:ext>
            </a:extLst>
          </p:cNvPr>
          <p:cNvSpPr txBox="1"/>
          <p:nvPr/>
        </p:nvSpPr>
        <p:spPr>
          <a:xfrm>
            <a:off x="803563" y="3798003"/>
            <a:ext cx="3380510" cy="2031325"/>
          </a:xfrm>
          <a:prstGeom prst="rect">
            <a:avLst/>
          </a:prstGeom>
          <a:noFill/>
        </p:spPr>
        <p:txBody>
          <a:bodyPr wrap="square" rtlCol="0">
            <a:spAutoFit/>
          </a:bodyPr>
          <a:lstStyle/>
          <a:p>
            <a:pPr marL="342900" indent="-342900">
              <a:buAutoNum type="arabicPeriod"/>
            </a:pPr>
            <a:r>
              <a:rPr lang="en-US" dirty="0"/>
              <a:t>MAKRO</a:t>
            </a:r>
          </a:p>
          <a:p>
            <a:pPr marL="342900" indent="-342900">
              <a:buAutoNum type="arabicPeriod"/>
            </a:pPr>
            <a:r>
              <a:rPr lang="en-US" dirty="0"/>
              <a:t>MIKRO</a:t>
            </a:r>
          </a:p>
          <a:p>
            <a:pPr marL="342900" indent="-342900">
              <a:buAutoNum type="arabicPeriod"/>
            </a:pPr>
            <a:r>
              <a:rPr lang="en-US" dirty="0"/>
              <a:t>KEUNTUNGAN</a:t>
            </a:r>
          </a:p>
          <a:p>
            <a:pPr marL="342900" indent="-342900">
              <a:buAutoNum type="arabicPeriod"/>
            </a:pPr>
            <a:r>
              <a:rPr lang="en-US" dirty="0"/>
              <a:t>PENGETURAN KELUARGA</a:t>
            </a:r>
          </a:p>
          <a:p>
            <a:pPr marL="342900" indent="-342900">
              <a:buAutoNum type="arabicPeriod"/>
            </a:pPr>
            <a:r>
              <a:rPr lang="en-US" dirty="0"/>
              <a:t>PILIHAN</a:t>
            </a:r>
          </a:p>
          <a:p>
            <a:pPr marL="342900" indent="-342900">
              <a:buAutoNum type="arabicPeriod"/>
            </a:pPr>
            <a:r>
              <a:rPr lang="en-US" dirty="0"/>
              <a:t>PELAYANAN  BARANG</a:t>
            </a:r>
          </a:p>
          <a:p>
            <a:endParaRPr lang="en-US" dirty="0"/>
          </a:p>
        </p:txBody>
      </p:sp>
      <p:sp>
        <p:nvSpPr>
          <p:cNvPr id="15" name="TextBox 14">
            <a:extLst>
              <a:ext uri="{FF2B5EF4-FFF2-40B4-BE49-F238E27FC236}">
                <a16:creationId xmlns:a16="http://schemas.microsoft.com/office/drawing/2014/main" id="{6150BAFF-7ECD-4DC3-A05F-3912BDCD4ADD}"/>
              </a:ext>
            </a:extLst>
          </p:cNvPr>
          <p:cNvSpPr txBox="1"/>
          <p:nvPr/>
        </p:nvSpPr>
        <p:spPr>
          <a:xfrm>
            <a:off x="9157856" y="3798003"/>
            <a:ext cx="2680162" cy="2031325"/>
          </a:xfrm>
          <a:prstGeom prst="rect">
            <a:avLst/>
          </a:prstGeom>
          <a:noFill/>
        </p:spPr>
        <p:txBody>
          <a:bodyPr wrap="square" rtlCol="0">
            <a:spAutoFit/>
          </a:bodyPr>
          <a:lstStyle/>
          <a:p>
            <a:pPr marL="342900" indent="-342900">
              <a:buAutoNum type="arabicPeriod"/>
            </a:pPr>
            <a:r>
              <a:rPr lang="en-US" dirty="0"/>
              <a:t>UPK</a:t>
            </a:r>
          </a:p>
          <a:p>
            <a:pPr marL="342900" indent="-342900">
              <a:buAutoNum type="arabicPeriod"/>
            </a:pPr>
            <a:r>
              <a:rPr lang="en-US" dirty="0"/>
              <a:t>UPM</a:t>
            </a:r>
          </a:p>
          <a:p>
            <a:pPr marL="342900" indent="-342900">
              <a:buAutoNum type="arabicPeriod"/>
            </a:pPr>
            <a:r>
              <a:rPr lang="en-US" dirty="0"/>
              <a:t>SOSIAL</a:t>
            </a:r>
          </a:p>
          <a:p>
            <a:pPr marL="342900" indent="-342900">
              <a:buAutoNum type="arabicPeriod"/>
            </a:pPr>
            <a:r>
              <a:rPr lang="en-US" dirty="0"/>
              <a:t>PADAT MODAL</a:t>
            </a:r>
          </a:p>
          <a:p>
            <a:pPr marL="342900" indent="-342900">
              <a:buAutoNum type="arabicPeriod"/>
            </a:pPr>
            <a:r>
              <a:rPr lang="en-US" dirty="0"/>
              <a:t>PADAT KARYA</a:t>
            </a:r>
          </a:p>
          <a:p>
            <a:pPr marL="342900" indent="-342900">
              <a:buAutoNum type="arabicPeriod"/>
            </a:pPr>
            <a:r>
              <a:rPr lang="en-US" dirty="0"/>
              <a:t>PELAYANAN JASA</a:t>
            </a:r>
          </a:p>
          <a:p>
            <a:endParaRPr lang="en-US" dirty="0"/>
          </a:p>
        </p:txBody>
      </p:sp>
    </p:spTree>
    <p:extLst>
      <p:ext uri="{BB962C8B-B14F-4D97-AF65-F5344CB8AC3E}">
        <p14:creationId xmlns:p14="http://schemas.microsoft.com/office/powerpoint/2010/main" val="1568662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404665"/>
            <a:ext cx="7992888" cy="5078313"/>
          </a:xfrm>
          <a:prstGeom prst="rect">
            <a:avLst/>
          </a:prstGeom>
        </p:spPr>
        <p:txBody>
          <a:bodyPr wrap="square">
            <a:spAutoFit/>
          </a:bodyPr>
          <a:lstStyle/>
          <a:p>
            <a:r>
              <a:rPr lang="en-US" sz="3600" dirty="0"/>
              <a:t>		PENGERTIAN KESEHATAN</a:t>
            </a:r>
            <a:endParaRPr lang="id-ID" sz="3600" dirty="0"/>
          </a:p>
          <a:p>
            <a:r>
              <a:rPr lang="id-ID" sz="3600" dirty="0"/>
              <a:t>Dalam Undang-Undang </a:t>
            </a:r>
            <a:r>
              <a:rPr lang="en-US" sz="3600" dirty="0"/>
              <a:t> Kesehatan</a:t>
            </a:r>
            <a:r>
              <a:rPr lang="id-ID" sz="3600" dirty="0"/>
              <a:t>:</a:t>
            </a:r>
          </a:p>
          <a:p>
            <a:r>
              <a:rPr lang="id-ID" sz="3600" b="1" dirty="0">
                <a:solidFill>
                  <a:srgbClr val="FF0000"/>
                </a:solidFill>
              </a:rPr>
              <a:t>Kesehatan</a:t>
            </a:r>
            <a:r>
              <a:rPr lang="id-ID" sz="3600" dirty="0"/>
              <a:t> adalah </a:t>
            </a:r>
            <a:r>
              <a:rPr lang="id-ID" sz="3600" b="1" dirty="0">
                <a:solidFill>
                  <a:srgbClr val="FF0000"/>
                </a:solidFill>
              </a:rPr>
              <a:t>keadaan sehat, baik secara fisik, mental, spritual </a:t>
            </a:r>
            <a:r>
              <a:rPr lang="id-ID" sz="3600" dirty="0"/>
              <a:t>maupun sosial yang</a:t>
            </a:r>
            <a:r>
              <a:rPr lang="en-US" sz="3600" dirty="0"/>
              <a:t> </a:t>
            </a:r>
            <a:r>
              <a:rPr lang="id-ID" sz="3600" dirty="0"/>
              <a:t>memungkinkan setiap orang</a:t>
            </a:r>
          </a:p>
          <a:p>
            <a:r>
              <a:rPr lang="id-ID" sz="3600" dirty="0"/>
              <a:t>untuk </a:t>
            </a:r>
            <a:r>
              <a:rPr lang="id-ID" sz="3600" b="1" dirty="0">
                <a:solidFill>
                  <a:srgbClr val="FF0000"/>
                </a:solidFill>
              </a:rPr>
              <a:t>hidup produktif</a:t>
            </a:r>
            <a:r>
              <a:rPr lang="id-ID" sz="3600" dirty="0"/>
              <a:t> secara sosial dan ekonomis.</a:t>
            </a:r>
          </a:p>
        </p:txBody>
      </p:sp>
    </p:spTree>
    <p:extLst>
      <p:ext uri="{BB962C8B-B14F-4D97-AF65-F5344CB8AC3E}">
        <p14:creationId xmlns:p14="http://schemas.microsoft.com/office/powerpoint/2010/main" val="239503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7568" y="404665"/>
            <a:ext cx="7992888" cy="7294305"/>
          </a:xfrm>
          <a:prstGeom prst="rect">
            <a:avLst/>
          </a:prstGeom>
        </p:spPr>
        <p:txBody>
          <a:bodyPr wrap="square">
            <a:spAutoFit/>
          </a:bodyPr>
          <a:lstStyle/>
          <a:p>
            <a:r>
              <a:rPr lang="en-US" sz="3600" dirty="0"/>
              <a:t>		 KESEHATAN</a:t>
            </a:r>
          </a:p>
          <a:p>
            <a:pPr marL="742950" indent="-742950" algn="just">
              <a:buFont typeface="+mj-lt"/>
              <a:buAutoNum type="arabicPeriod"/>
            </a:pPr>
            <a:r>
              <a:rPr lang="en-US" sz="3600" dirty="0" err="1"/>
              <a:t>Tiap</a:t>
            </a:r>
            <a:r>
              <a:rPr lang="en-US" sz="3600" dirty="0"/>
              <a:t> </a:t>
            </a:r>
            <a:r>
              <a:rPr lang="en-US" sz="3600" dirty="0" err="1"/>
              <a:t>warga</a:t>
            </a:r>
            <a:r>
              <a:rPr lang="en-US" sz="3600" dirty="0"/>
              <a:t> negara </a:t>
            </a:r>
            <a:r>
              <a:rPr lang="en-US" sz="3600" dirty="0" err="1"/>
              <a:t>berhak</a:t>
            </a:r>
            <a:r>
              <a:rPr lang="en-US" sz="3600" dirty="0"/>
              <a:t>  </a:t>
            </a:r>
            <a:r>
              <a:rPr lang="en-US" sz="3600" dirty="0" err="1"/>
              <a:t>memper</a:t>
            </a:r>
            <a:r>
              <a:rPr lang="en-US" sz="3600" dirty="0"/>
              <a:t> oleh </a:t>
            </a:r>
            <a:r>
              <a:rPr lang="en-US" sz="3600" dirty="0" err="1"/>
              <a:t>derajat</a:t>
            </a:r>
            <a:r>
              <a:rPr lang="en-US" sz="3600" dirty="0"/>
              <a:t> Kesehatan yang </a:t>
            </a:r>
            <a:r>
              <a:rPr lang="en-US" sz="3600" dirty="0" err="1"/>
              <a:t>setinggi-tingginya</a:t>
            </a:r>
            <a:endParaRPr lang="en-US" sz="3600" dirty="0"/>
          </a:p>
          <a:p>
            <a:pPr marL="742950" indent="-742950" algn="just">
              <a:buFont typeface="+mj-lt"/>
              <a:buAutoNum type="arabicPeriod"/>
            </a:pPr>
            <a:r>
              <a:rPr lang="en-US" sz="3600" dirty="0"/>
              <a:t>Kesehatan </a:t>
            </a:r>
            <a:r>
              <a:rPr lang="en-US" sz="3600" dirty="0" err="1"/>
              <a:t>adalah</a:t>
            </a:r>
            <a:r>
              <a:rPr lang="en-US" sz="3600" dirty="0"/>
              <a:t> </a:t>
            </a:r>
            <a:r>
              <a:rPr lang="en-US" sz="3600" dirty="0" err="1"/>
              <a:t>hak</a:t>
            </a:r>
            <a:r>
              <a:rPr lang="en-US" sz="3600" dirty="0"/>
              <a:t> </a:t>
            </a:r>
            <a:r>
              <a:rPr lang="en-US" sz="3600" dirty="0" err="1"/>
              <a:t>asasi</a:t>
            </a:r>
            <a:r>
              <a:rPr lang="en-US" sz="3600" dirty="0"/>
              <a:t> </a:t>
            </a:r>
            <a:r>
              <a:rPr lang="en-US" sz="3600" dirty="0" err="1"/>
              <a:t>manusia</a:t>
            </a:r>
            <a:endParaRPr lang="en-US" sz="3600" dirty="0"/>
          </a:p>
          <a:p>
            <a:pPr marL="742950" indent="-742950" algn="just">
              <a:buFont typeface="+mj-lt"/>
              <a:buAutoNum type="arabicPeriod"/>
            </a:pPr>
            <a:r>
              <a:rPr lang="en-US" sz="3600" dirty="0" err="1"/>
              <a:t>Untuk</a:t>
            </a:r>
            <a:r>
              <a:rPr lang="en-US" sz="3600" dirty="0"/>
              <a:t> </a:t>
            </a:r>
            <a:r>
              <a:rPr lang="en-US" sz="3600" dirty="0" err="1"/>
              <a:t>itu</a:t>
            </a:r>
            <a:r>
              <a:rPr lang="en-US" sz="3600" dirty="0"/>
              <a:t>  </a:t>
            </a:r>
            <a:r>
              <a:rPr lang="en-US" sz="3600" dirty="0" err="1"/>
              <a:t>pemerintah</a:t>
            </a:r>
            <a:r>
              <a:rPr lang="en-US" sz="3600" dirty="0"/>
              <a:t> </a:t>
            </a:r>
            <a:r>
              <a:rPr lang="en-US" sz="3600" dirty="0" err="1"/>
              <a:t>menyelenggarakan</a:t>
            </a:r>
            <a:r>
              <a:rPr lang="en-US" sz="3600" dirty="0"/>
              <a:t> </a:t>
            </a:r>
            <a:r>
              <a:rPr lang="en-US" sz="3600" dirty="0" err="1"/>
              <a:t>pelayanan</a:t>
            </a:r>
            <a:r>
              <a:rPr lang="en-US" sz="3600" dirty="0"/>
              <a:t> Kesehatan </a:t>
            </a:r>
            <a:r>
              <a:rPr lang="en-US" sz="3600" dirty="0" err="1"/>
              <a:t>baik</a:t>
            </a:r>
            <a:r>
              <a:rPr lang="en-US" sz="3600" dirty="0"/>
              <a:t> </a:t>
            </a:r>
            <a:r>
              <a:rPr lang="en-US" sz="3600" dirty="0" err="1"/>
              <a:t>pelayanan</a:t>
            </a:r>
            <a:r>
              <a:rPr lang="en-US" sz="3600" dirty="0"/>
              <a:t>  </a:t>
            </a:r>
            <a:r>
              <a:rPr lang="en-US" sz="3600" dirty="0" err="1"/>
              <a:t>perorangan</a:t>
            </a:r>
            <a:r>
              <a:rPr lang="en-US" sz="3600" dirty="0"/>
              <a:t> </a:t>
            </a:r>
            <a:r>
              <a:rPr lang="en-US" sz="3600" dirty="0" err="1"/>
              <a:t>maupun</a:t>
            </a:r>
            <a:r>
              <a:rPr lang="en-US" sz="3600" dirty="0"/>
              <a:t> </a:t>
            </a:r>
            <a:r>
              <a:rPr lang="en-US" sz="3600" dirty="0" err="1"/>
              <a:t>masyarakat</a:t>
            </a:r>
            <a:endParaRPr lang="id-ID" sz="3600" dirty="0"/>
          </a:p>
          <a:p>
            <a:endParaRPr lang="id-ID" sz="3600" dirty="0"/>
          </a:p>
        </p:txBody>
      </p:sp>
    </p:spTree>
    <p:extLst>
      <p:ext uri="{BB962C8B-B14F-4D97-AF65-F5344CB8AC3E}">
        <p14:creationId xmlns:p14="http://schemas.microsoft.com/office/powerpoint/2010/main" val="357977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B6BB0B-0CB3-4658-B74F-270704CA8AA6}"/>
              </a:ext>
            </a:extLst>
          </p:cNvPr>
          <p:cNvSpPr txBox="1"/>
          <p:nvPr/>
        </p:nvSpPr>
        <p:spPr>
          <a:xfrm>
            <a:off x="1094509" y="1219200"/>
            <a:ext cx="9684327" cy="440120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Indonesia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pemenuhan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memberikan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fungsi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tersebut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diuraikan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Peraturan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Presiden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Perpres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Nomor</a:t>
            </a:r>
            <a:r>
              <a:rPr lang="en-US" sz="2800" dirty="0">
                <a:latin typeface="Times New Roman" panose="02020603050405020304" pitchFamily="18" charset="0"/>
                <a:cs typeface="Times New Roman" panose="02020603050405020304" pitchFamily="18" charset="0"/>
              </a:rPr>
              <a:t> 72 </a:t>
            </a:r>
            <a:r>
              <a:rPr lang="en-US" sz="2800" dirty="0" err="1">
                <a:latin typeface="Times New Roman" panose="02020603050405020304" pitchFamily="18" charset="0"/>
                <a:cs typeface="Times New Roman" panose="02020603050405020304" pitchFamily="18" charset="0"/>
              </a:rPr>
              <a:t>Tahun</a:t>
            </a:r>
            <a:r>
              <a:rPr lang="en-US" sz="2800" dirty="0">
                <a:latin typeface="Times New Roman" panose="02020603050405020304" pitchFamily="18" charset="0"/>
                <a:cs typeface="Times New Roman" panose="02020603050405020304" pitchFamily="18" charset="0"/>
              </a:rPr>
              <a:t> 2012 </a:t>
            </a:r>
            <a:r>
              <a:rPr lang="en-US" sz="2800" dirty="0" err="1">
                <a:latin typeface="Times New Roman" panose="02020603050405020304" pitchFamily="18" charset="0"/>
                <a:cs typeface="Times New Roman" panose="02020603050405020304" pitchFamily="18" charset="0"/>
              </a:rPr>
              <a:t>tentang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Kesehatan Nasional (SKN). </a:t>
            </a:r>
          </a:p>
          <a:p>
            <a:pPr algn="just"/>
            <a:r>
              <a:rPr lang="en-US" sz="2800" dirty="0">
                <a:latin typeface="Times New Roman" panose="02020603050405020304" pitchFamily="18" charset="0"/>
                <a:cs typeface="Times New Roman" panose="02020603050405020304" pitchFamily="18" charset="0"/>
              </a:rPr>
              <a:t>	SKN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subsistem</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terdiri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penelitian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pengembangan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pembiayaan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sumber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sediaan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farmasi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makanan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manajemen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informasi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regulasi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pemberdayaan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54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EFC2E-6886-48E1-89E0-CA5C5AA5C23D}"/>
              </a:ext>
            </a:extLst>
          </p:cNvPr>
          <p:cNvSpPr txBox="1"/>
          <p:nvPr/>
        </p:nvSpPr>
        <p:spPr>
          <a:xfrm>
            <a:off x="1871003" y="1012874"/>
            <a:ext cx="8356209"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Masyarakat yang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bermartabat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terciptanya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bangsa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maju</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sejahtera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Setiap</a:t>
            </a:r>
            <a:r>
              <a:rPr lang="en-US" sz="3200" dirty="0">
                <a:latin typeface="Times New Roman" panose="02020603050405020304" pitchFamily="18" charset="0"/>
                <a:cs typeface="Times New Roman" panose="02020603050405020304" pitchFamily="18" charset="0"/>
              </a:rPr>
              <a:t> orang </a:t>
            </a:r>
            <a:r>
              <a:rPr lang="en-US" sz="3200" dirty="0" err="1">
                <a:latin typeface="Times New Roman" panose="02020603050405020304" pitchFamily="18" charset="0"/>
                <a:cs typeface="Times New Roman" panose="02020603050405020304" pitchFamily="18" charset="0"/>
              </a:rPr>
              <a:t>berhak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sejahtera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lahir</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batin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bertempat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tinggal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mendapatkan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lingkungan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serta</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berhak</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memperoleh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pelayanan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kesehatan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14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33862A-F7B8-4FAD-83E2-742B5B2F32F3}"/>
              </a:ext>
            </a:extLst>
          </p:cNvPr>
          <p:cNvPicPr>
            <a:picLocks noChangeAspect="1"/>
          </p:cNvPicPr>
          <p:nvPr/>
        </p:nvPicPr>
        <p:blipFill rotWithShape="1">
          <a:blip r:embed="rId2"/>
          <a:srcRect l="26250" t="13721" r="25114" b="19581"/>
          <a:stretch/>
        </p:blipFill>
        <p:spPr>
          <a:xfrm>
            <a:off x="983673" y="180109"/>
            <a:ext cx="10390909" cy="6414655"/>
          </a:xfrm>
          <a:prstGeom prst="rect">
            <a:avLst/>
          </a:prstGeom>
        </p:spPr>
      </p:pic>
      <p:pic>
        <p:nvPicPr>
          <p:cNvPr id="4" name="Picture 3">
            <a:extLst>
              <a:ext uri="{FF2B5EF4-FFF2-40B4-BE49-F238E27FC236}">
                <a16:creationId xmlns:a16="http://schemas.microsoft.com/office/drawing/2014/main" id="{D4B48407-42AF-BAE1-AF77-62D5E2CDE642}"/>
              </a:ext>
            </a:extLst>
          </p:cNvPr>
          <p:cNvPicPr>
            <a:picLocks noChangeAspect="1"/>
          </p:cNvPicPr>
          <p:nvPr/>
        </p:nvPicPr>
        <p:blipFill>
          <a:blip r:embed="rId3"/>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21305E28-E07F-CDC5-99EA-8957BC093664}"/>
              </a:ext>
            </a:extLst>
          </p:cNvPr>
          <p:cNvPicPr>
            <a:picLocks noChangeAspect="1"/>
          </p:cNvPicPr>
          <p:nvPr/>
        </p:nvPicPr>
        <p:blipFill>
          <a:blip r:embed="rId3"/>
          <a:stretch>
            <a:fillRect/>
          </a:stretch>
        </p:blipFill>
        <p:spPr>
          <a:xfrm>
            <a:off x="0" y="1673"/>
            <a:ext cx="12192000" cy="6854653"/>
          </a:xfrm>
          <a:prstGeom prst="rect">
            <a:avLst/>
          </a:prstGeom>
        </p:spPr>
      </p:pic>
      <p:pic>
        <p:nvPicPr>
          <p:cNvPr id="8" name="Picture 7">
            <a:extLst>
              <a:ext uri="{FF2B5EF4-FFF2-40B4-BE49-F238E27FC236}">
                <a16:creationId xmlns:a16="http://schemas.microsoft.com/office/drawing/2014/main" id="{3641EEB7-E0AB-B362-726D-17208632D947}"/>
              </a:ext>
            </a:extLst>
          </p:cNvPr>
          <p:cNvPicPr>
            <a:picLocks noChangeAspect="1"/>
          </p:cNvPicPr>
          <p:nvPr/>
        </p:nvPicPr>
        <p:blipFill>
          <a:blip r:embed="rId3"/>
          <a:stretch>
            <a:fillRect/>
          </a:stretch>
        </p:blipFill>
        <p:spPr>
          <a:xfrm>
            <a:off x="0" y="1673"/>
            <a:ext cx="12192000" cy="6854653"/>
          </a:xfrm>
          <a:prstGeom prst="rect">
            <a:avLst/>
          </a:prstGeom>
        </p:spPr>
      </p:pic>
      <p:pic>
        <p:nvPicPr>
          <p:cNvPr id="10" name="Picture 9">
            <a:extLst>
              <a:ext uri="{FF2B5EF4-FFF2-40B4-BE49-F238E27FC236}">
                <a16:creationId xmlns:a16="http://schemas.microsoft.com/office/drawing/2014/main" id="{7A676BFA-E5B3-A1FB-A073-B8B18DBD9690}"/>
              </a:ext>
            </a:extLst>
          </p:cNvPr>
          <p:cNvPicPr>
            <a:picLocks noChangeAspect="1"/>
          </p:cNvPicPr>
          <p:nvPr/>
        </p:nvPicPr>
        <p:blipFill>
          <a:blip r:embed="rId3"/>
          <a:stretch>
            <a:fillRect/>
          </a:stretch>
        </p:blipFill>
        <p:spPr>
          <a:xfrm>
            <a:off x="0" y="1673"/>
            <a:ext cx="12192000" cy="6854653"/>
          </a:xfrm>
          <a:prstGeom prst="rect">
            <a:avLst/>
          </a:prstGeom>
        </p:spPr>
      </p:pic>
      <p:pic>
        <p:nvPicPr>
          <p:cNvPr id="12" name="Picture 11">
            <a:extLst>
              <a:ext uri="{FF2B5EF4-FFF2-40B4-BE49-F238E27FC236}">
                <a16:creationId xmlns:a16="http://schemas.microsoft.com/office/drawing/2014/main" id="{35F4A9D6-9860-B1A2-2DAF-F9CC28DF7D49}"/>
              </a:ext>
            </a:extLst>
          </p:cNvPr>
          <p:cNvPicPr>
            <a:picLocks noChangeAspect="1"/>
          </p:cNvPicPr>
          <p:nvPr/>
        </p:nvPicPr>
        <p:blipFill>
          <a:blip r:embed="rId3"/>
          <a:stretch>
            <a:fillRect/>
          </a:stretch>
        </p:blipFill>
        <p:spPr>
          <a:xfrm>
            <a:off x="0" y="1673"/>
            <a:ext cx="12192000" cy="6854653"/>
          </a:xfrm>
          <a:prstGeom prst="rect">
            <a:avLst/>
          </a:prstGeom>
        </p:spPr>
      </p:pic>
      <p:pic>
        <p:nvPicPr>
          <p:cNvPr id="14" name="Picture 13">
            <a:extLst>
              <a:ext uri="{FF2B5EF4-FFF2-40B4-BE49-F238E27FC236}">
                <a16:creationId xmlns:a16="http://schemas.microsoft.com/office/drawing/2014/main" id="{EB628286-D450-E765-1600-AD068A5E78DF}"/>
              </a:ext>
            </a:extLst>
          </p:cNvPr>
          <p:cNvPicPr>
            <a:picLocks noChangeAspect="1"/>
          </p:cNvPicPr>
          <p:nvPr/>
        </p:nvPicPr>
        <p:blipFill>
          <a:blip r:embed="rId3"/>
          <a:stretch>
            <a:fillRect/>
          </a:stretch>
        </p:blipFill>
        <p:spPr>
          <a:xfrm>
            <a:off x="0" y="1673"/>
            <a:ext cx="12192000" cy="6854653"/>
          </a:xfrm>
          <a:prstGeom prst="rect">
            <a:avLst/>
          </a:prstGeom>
        </p:spPr>
      </p:pic>
      <p:pic>
        <p:nvPicPr>
          <p:cNvPr id="16" name="Picture 15">
            <a:extLst>
              <a:ext uri="{FF2B5EF4-FFF2-40B4-BE49-F238E27FC236}">
                <a16:creationId xmlns:a16="http://schemas.microsoft.com/office/drawing/2014/main" id="{40CA49AF-E50D-FDAA-FFF5-1C290F91ACC2}"/>
              </a:ext>
            </a:extLst>
          </p:cNvPr>
          <p:cNvPicPr>
            <a:picLocks noChangeAspect="1"/>
          </p:cNvPicPr>
          <p:nvPr/>
        </p:nvPicPr>
        <p:blipFill>
          <a:blip r:embed="rId3"/>
          <a:stretch>
            <a:fillRect/>
          </a:stretch>
        </p:blipFill>
        <p:spPr>
          <a:xfrm>
            <a:off x="0" y="1673"/>
            <a:ext cx="12192000" cy="6854653"/>
          </a:xfrm>
          <a:prstGeom prst="rect">
            <a:avLst/>
          </a:prstGeom>
        </p:spPr>
      </p:pic>
      <p:pic>
        <p:nvPicPr>
          <p:cNvPr id="18" name="Picture 17">
            <a:extLst>
              <a:ext uri="{FF2B5EF4-FFF2-40B4-BE49-F238E27FC236}">
                <a16:creationId xmlns:a16="http://schemas.microsoft.com/office/drawing/2014/main" id="{ADBE5EB1-408A-3FE7-F977-3AC668144309}"/>
              </a:ext>
            </a:extLst>
          </p:cNvPr>
          <p:cNvPicPr>
            <a:picLocks noChangeAspect="1"/>
          </p:cNvPicPr>
          <p:nvPr/>
        </p:nvPicPr>
        <p:blipFill>
          <a:blip r:embed="rId3"/>
          <a:stretch>
            <a:fillRect/>
          </a:stretch>
        </p:blipFill>
        <p:spPr>
          <a:xfrm>
            <a:off x="0" y="1673"/>
            <a:ext cx="12192000" cy="6854653"/>
          </a:xfrm>
          <a:prstGeom prst="rect">
            <a:avLst/>
          </a:prstGeom>
        </p:spPr>
      </p:pic>
      <p:pic>
        <p:nvPicPr>
          <p:cNvPr id="20" name="Picture 19">
            <a:extLst>
              <a:ext uri="{FF2B5EF4-FFF2-40B4-BE49-F238E27FC236}">
                <a16:creationId xmlns:a16="http://schemas.microsoft.com/office/drawing/2014/main" id="{4B8A1796-3755-6DFB-7067-7AA6BDB9135A}"/>
              </a:ext>
            </a:extLst>
          </p:cNvPr>
          <p:cNvPicPr>
            <a:picLocks noChangeAspect="1"/>
          </p:cNvPicPr>
          <p:nvPr/>
        </p:nvPicPr>
        <p:blipFill>
          <a:blip r:embed="rId3"/>
          <a:stretch>
            <a:fillRect/>
          </a:stretch>
        </p:blipFill>
        <p:spPr>
          <a:xfrm>
            <a:off x="0" y="1673"/>
            <a:ext cx="12192000" cy="6854653"/>
          </a:xfrm>
          <a:prstGeom prst="rect">
            <a:avLst/>
          </a:prstGeom>
        </p:spPr>
      </p:pic>
      <p:pic>
        <p:nvPicPr>
          <p:cNvPr id="22" name="Picture 21">
            <a:extLst>
              <a:ext uri="{FF2B5EF4-FFF2-40B4-BE49-F238E27FC236}">
                <a16:creationId xmlns:a16="http://schemas.microsoft.com/office/drawing/2014/main" id="{A9954AD2-A9BB-CDEF-C81E-9381E82010DE}"/>
              </a:ext>
            </a:extLst>
          </p:cNvPr>
          <p:cNvPicPr>
            <a:picLocks noChangeAspect="1"/>
          </p:cNvPicPr>
          <p:nvPr/>
        </p:nvPicPr>
        <p:blipFill>
          <a:blip r:embed="rId3"/>
          <a:stretch>
            <a:fillRect/>
          </a:stretch>
        </p:blipFill>
        <p:spPr>
          <a:xfrm>
            <a:off x="0" y="1673"/>
            <a:ext cx="12192000" cy="6854653"/>
          </a:xfrm>
          <a:prstGeom prst="rect">
            <a:avLst/>
          </a:prstGeom>
        </p:spPr>
      </p:pic>
      <p:pic>
        <p:nvPicPr>
          <p:cNvPr id="24" name="Picture 23">
            <a:extLst>
              <a:ext uri="{FF2B5EF4-FFF2-40B4-BE49-F238E27FC236}">
                <a16:creationId xmlns:a16="http://schemas.microsoft.com/office/drawing/2014/main" id="{1E954903-93E9-9D41-C7A9-20B6D0F9561A}"/>
              </a:ext>
            </a:extLst>
          </p:cNvPr>
          <p:cNvPicPr>
            <a:picLocks noChangeAspect="1"/>
          </p:cNvPicPr>
          <p:nvPr/>
        </p:nvPicPr>
        <p:blipFill>
          <a:blip r:embed="rId3"/>
          <a:stretch>
            <a:fillRect/>
          </a:stretch>
        </p:blipFill>
        <p:spPr>
          <a:xfrm>
            <a:off x="0" y="1673"/>
            <a:ext cx="12192000" cy="6854653"/>
          </a:xfrm>
          <a:prstGeom prst="rect">
            <a:avLst/>
          </a:prstGeom>
        </p:spPr>
      </p:pic>
      <p:pic>
        <p:nvPicPr>
          <p:cNvPr id="26" name="Picture 25">
            <a:extLst>
              <a:ext uri="{FF2B5EF4-FFF2-40B4-BE49-F238E27FC236}">
                <a16:creationId xmlns:a16="http://schemas.microsoft.com/office/drawing/2014/main" id="{A00C573D-652D-3ED4-8B00-40EAEB219687}"/>
              </a:ext>
            </a:extLst>
          </p:cNvPr>
          <p:cNvPicPr>
            <a:picLocks noChangeAspect="1"/>
          </p:cNvPicPr>
          <p:nvPr/>
        </p:nvPicPr>
        <p:blipFill>
          <a:blip r:embed="rId3"/>
          <a:stretch>
            <a:fillRect/>
          </a:stretch>
        </p:blipFill>
        <p:spPr>
          <a:xfrm>
            <a:off x="0" y="1673"/>
            <a:ext cx="12192000" cy="6854653"/>
          </a:xfrm>
          <a:prstGeom prst="rect">
            <a:avLst/>
          </a:prstGeom>
        </p:spPr>
      </p:pic>
      <p:pic>
        <p:nvPicPr>
          <p:cNvPr id="28" name="Picture 27">
            <a:extLst>
              <a:ext uri="{FF2B5EF4-FFF2-40B4-BE49-F238E27FC236}">
                <a16:creationId xmlns:a16="http://schemas.microsoft.com/office/drawing/2014/main" id="{D397FDC0-E5FE-E266-E2AE-C02808269E93}"/>
              </a:ext>
            </a:extLst>
          </p:cNvPr>
          <p:cNvPicPr>
            <a:picLocks noChangeAspect="1"/>
          </p:cNvPicPr>
          <p:nvPr/>
        </p:nvPicPr>
        <p:blipFill>
          <a:blip r:embed="rId3"/>
          <a:stretch>
            <a:fillRect/>
          </a:stretch>
        </p:blipFill>
        <p:spPr>
          <a:xfrm>
            <a:off x="0" y="1673"/>
            <a:ext cx="12192000" cy="6854653"/>
          </a:xfrm>
          <a:prstGeom prst="rect">
            <a:avLst/>
          </a:prstGeom>
        </p:spPr>
      </p:pic>
      <p:pic>
        <p:nvPicPr>
          <p:cNvPr id="30" name="Picture 29">
            <a:extLst>
              <a:ext uri="{FF2B5EF4-FFF2-40B4-BE49-F238E27FC236}">
                <a16:creationId xmlns:a16="http://schemas.microsoft.com/office/drawing/2014/main" id="{31B0674E-FA74-591F-5BCF-3FA5B61FED84}"/>
              </a:ext>
            </a:extLst>
          </p:cNvPr>
          <p:cNvPicPr>
            <a:picLocks noChangeAspect="1"/>
          </p:cNvPicPr>
          <p:nvPr/>
        </p:nvPicPr>
        <p:blipFill>
          <a:blip r:embed="rId3"/>
          <a:stretch>
            <a:fillRect/>
          </a:stretch>
        </p:blipFill>
        <p:spPr>
          <a:xfrm>
            <a:off x="0" y="1673"/>
            <a:ext cx="12192000" cy="6854653"/>
          </a:xfrm>
          <a:prstGeom prst="rect">
            <a:avLst/>
          </a:prstGeom>
        </p:spPr>
      </p:pic>
      <p:pic>
        <p:nvPicPr>
          <p:cNvPr id="32" name="Picture 31">
            <a:extLst>
              <a:ext uri="{FF2B5EF4-FFF2-40B4-BE49-F238E27FC236}">
                <a16:creationId xmlns:a16="http://schemas.microsoft.com/office/drawing/2014/main" id="{C7267E12-7C2C-73BD-7B64-F660246F5EA8}"/>
              </a:ext>
            </a:extLst>
          </p:cNvPr>
          <p:cNvPicPr>
            <a:picLocks noChangeAspect="1"/>
          </p:cNvPicPr>
          <p:nvPr/>
        </p:nvPicPr>
        <p:blipFill>
          <a:blip r:embed="rId3"/>
          <a:stretch>
            <a:fillRect/>
          </a:stretch>
        </p:blipFill>
        <p:spPr>
          <a:xfrm>
            <a:off x="0" y="1673"/>
            <a:ext cx="12192000" cy="6854653"/>
          </a:xfrm>
          <a:prstGeom prst="rect">
            <a:avLst/>
          </a:prstGeom>
        </p:spPr>
      </p:pic>
      <p:pic>
        <p:nvPicPr>
          <p:cNvPr id="34" name="Picture 33">
            <a:extLst>
              <a:ext uri="{FF2B5EF4-FFF2-40B4-BE49-F238E27FC236}">
                <a16:creationId xmlns:a16="http://schemas.microsoft.com/office/drawing/2014/main" id="{E8946B9E-EBAC-F530-41E0-B3A554D6484D}"/>
              </a:ext>
            </a:extLst>
          </p:cNvPr>
          <p:cNvPicPr>
            <a:picLocks noChangeAspect="1"/>
          </p:cNvPicPr>
          <p:nvPr/>
        </p:nvPicPr>
        <p:blipFill>
          <a:blip r:embed="rId3"/>
          <a:stretch>
            <a:fillRect/>
          </a:stretch>
        </p:blipFill>
        <p:spPr>
          <a:xfrm>
            <a:off x="0" y="1673"/>
            <a:ext cx="12192000" cy="6854653"/>
          </a:xfrm>
          <a:prstGeom prst="rect">
            <a:avLst/>
          </a:prstGeom>
        </p:spPr>
      </p:pic>
      <p:pic>
        <p:nvPicPr>
          <p:cNvPr id="36" name="Picture 35">
            <a:extLst>
              <a:ext uri="{FF2B5EF4-FFF2-40B4-BE49-F238E27FC236}">
                <a16:creationId xmlns:a16="http://schemas.microsoft.com/office/drawing/2014/main" id="{CA283E74-37AB-03E5-844B-905E41C24754}"/>
              </a:ext>
            </a:extLst>
          </p:cNvPr>
          <p:cNvPicPr>
            <a:picLocks noChangeAspect="1"/>
          </p:cNvPicPr>
          <p:nvPr/>
        </p:nvPicPr>
        <p:blipFill>
          <a:blip r:embed="rId3"/>
          <a:stretch>
            <a:fillRect/>
          </a:stretch>
        </p:blipFill>
        <p:spPr>
          <a:xfrm>
            <a:off x="0" y="1673"/>
            <a:ext cx="12192000" cy="6854653"/>
          </a:xfrm>
          <a:prstGeom prst="rect">
            <a:avLst/>
          </a:prstGeom>
        </p:spPr>
      </p:pic>
      <p:pic>
        <p:nvPicPr>
          <p:cNvPr id="38" name="Picture 37">
            <a:extLst>
              <a:ext uri="{FF2B5EF4-FFF2-40B4-BE49-F238E27FC236}">
                <a16:creationId xmlns:a16="http://schemas.microsoft.com/office/drawing/2014/main" id="{0BE5963D-A88D-8F88-2577-A764405E9215}"/>
              </a:ext>
            </a:extLst>
          </p:cNvPr>
          <p:cNvPicPr>
            <a:picLocks noChangeAspect="1"/>
          </p:cNvPicPr>
          <p:nvPr/>
        </p:nvPicPr>
        <p:blipFill>
          <a:blip r:embed="rId3"/>
          <a:stretch>
            <a:fillRect/>
          </a:stretch>
        </p:blipFill>
        <p:spPr>
          <a:xfrm>
            <a:off x="0" y="1673"/>
            <a:ext cx="12192000" cy="6854653"/>
          </a:xfrm>
          <a:prstGeom prst="rect">
            <a:avLst/>
          </a:prstGeom>
        </p:spPr>
      </p:pic>
      <p:pic>
        <p:nvPicPr>
          <p:cNvPr id="40" name="Picture 39">
            <a:extLst>
              <a:ext uri="{FF2B5EF4-FFF2-40B4-BE49-F238E27FC236}">
                <a16:creationId xmlns:a16="http://schemas.microsoft.com/office/drawing/2014/main" id="{D494C090-1E7B-732A-206E-24A010CD943B}"/>
              </a:ext>
            </a:extLst>
          </p:cNvPr>
          <p:cNvPicPr>
            <a:picLocks noChangeAspect="1"/>
          </p:cNvPicPr>
          <p:nvPr/>
        </p:nvPicPr>
        <p:blipFill>
          <a:blip r:embed="rId3"/>
          <a:stretch>
            <a:fillRect/>
          </a:stretch>
        </p:blipFill>
        <p:spPr>
          <a:xfrm>
            <a:off x="0" y="1673"/>
            <a:ext cx="12192000" cy="6854653"/>
          </a:xfrm>
          <a:prstGeom prst="rect">
            <a:avLst/>
          </a:prstGeom>
        </p:spPr>
      </p:pic>
      <p:pic>
        <p:nvPicPr>
          <p:cNvPr id="42" name="Picture 41">
            <a:extLst>
              <a:ext uri="{FF2B5EF4-FFF2-40B4-BE49-F238E27FC236}">
                <a16:creationId xmlns:a16="http://schemas.microsoft.com/office/drawing/2014/main" id="{F1B29B74-903D-30A2-DCA6-0B7E37D5D9B6}"/>
              </a:ext>
            </a:extLst>
          </p:cNvPr>
          <p:cNvPicPr>
            <a:picLocks noChangeAspect="1"/>
          </p:cNvPicPr>
          <p:nvPr/>
        </p:nvPicPr>
        <p:blipFill>
          <a:blip r:embed="rId3"/>
          <a:stretch>
            <a:fillRect/>
          </a:stretch>
        </p:blipFill>
        <p:spPr>
          <a:xfrm>
            <a:off x="0" y="1673"/>
            <a:ext cx="12192000" cy="6854653"/>
          </a:xfrm>
          <a:prstGeom prst="rect">
            <a:avLst/>
          </a:prstGeom>
        </p:spPr>
      </p:pic>
      <p:pic>
        <p:nvPicPr>
          <p:cNvPr id="44" name="Picture 43">
            <a:extLst>
              <a:ext uri="{FF2B5EF4-FFF2-40B4-BE49-F238E27FC236}">
                <a16:creationId xmlns:a16="http://schemas.microsoft.com/office/drawing/2014/main" id="{05FDBC1A-A238-D49B-295A-364F2B8B6364}"/>
              </a:ext>
            </a:extLst>
          </p:cNvPr>
          <p:cNvPicPr>
            <a:picLocks noChangeAspect="1"/>
          </p:cNvPicPr>
          <p:nvPr/>
        </p:nvPicPr>
        <p:blipFill>
          <a:blip r:embed="rId3"/>
          <a:stretch>
            <a:fillRect/>
          </a:stretch>
        </p:blipFill>
        <p:spPr>
          <a:xfrm>
            <a:off x="0" y="1673"/>
            <a:ext cx="12192000" cy="6854653"/>
          </a:xfrm>
          <a:prstGeom prst="rect">
            <a:avLst/>
          </a:prstGeom>
        </p:spPr>
      </p:pic>
      <p:pic>
        <p:nvPicPr>
          <p:cNvPr id="46" name="Picture 45">
            <a:extLst>
              <a:ext uri="{FF2B5EF4-FFF2-40B4-BE49-F238E27FC236}">
                <a16:creationId xmlns:a16="http://schemas.microsoft.com/office/drawing/2014/main" id="{1A7E3675-5EE9-8700-1878-76BE5CF5249C}"/>
              </a:ext>
            </a:extLst>
          </p:cNvPr>
          <p:cNvPicPr>
            <a:picLocks noChangeAspect="1"/>
          </p:cNvPicPr>
          <p:nvPr/>
        </p:nvPicPr>
        <p:blipFill>
          <a:blip r:embed="rId3"/>
          <a:stretch>
            <a:fillRect/>
          </a:stretch>
        </p:blipFill>
        <p:spPr>
          <a:xfrm>
            <a:off x="0" y="1673"/>
            <a:ext cx="12192000" cy="6854653"/>
          </a:xfrm>
          <a:prstGeom prst="rect">
            <a:avLst/>
          </a:prstGeom>
        </p:spPr>
      </p:pic>
      <p:pic>
        <p:nvPicPr>
          <p:cNvPr id="48" name="Picture 47">
            <a:extLst>
              <a:ext uri="{FF2B5EF4-FFF2-40B4-BE49-F238E27FC236}">
                <a16:creationId xmlns:a16="http://schemas.microsoft.com/office/drawing/2014/main" id="{468B6759-A45A-9BB7-C914-F9FDB817644E}"/>
              </a:ext>
            </a:extLst>
          </p:cNvPr>
          <p:cNvPicPr>
            <a:picLocks noChangeAspect="1"/>
          </p:cNvPicPr>
          <p:nvPr/>
        </p:nvPicPr>
        <p:blipFill>
          <a:blip r:embed="rId3"/>
          <a:stretch>
            <a:fillRect/>
          </a:stretch>
        </p:blipFill>
        <p:spPr>
          <a:xfrm>
            <a:off x="0" y="1673"/>
            <a:ext cx="12192000" cy="6854653"/>
          </a:xfrm>
          <a:prstGeom prst="rect">
            <a:avLst/>
          </a:prstGeom>
        </p:spPr>
      </p:pic>
      <p:pic>
        <p:nvPicPr>
          <p:cNvPr id="50" name="Picture 49">
            <a:extLst>
              <a:ext uri="{FF2B5EF4-FFF2-40B4-BE49-F238E27FC236}">
                <a16:creationId xmlns:a16="http://schemas.microsoft.com/office/drawing/2014/main" id="{411DBEAE-F844-7B79-575F-1FEAE9BC340B}"/>
              </a:ext>
            </a:extLst>
          </p:cNvPr>
          <p:cNvPicPr>
            <a:picLocks noChangeAspect="1"/>
          </p:cNvPicPr>
          <p:nvPr/>
        </p:nvPicPr>
        <p:blipFill>
          <a:blip r:embed="rId3"/>
          <a:stretch>
            <a:fillRect/>
          </a:stretch>
        </p:blipFill>
        <p:spPr>
          <a:xfrm>
            <a:off x="0" y="1673"/>
            <a:ext cx="12192000" cy="6854653"/>
          </a:xfrm>
          <a:prstGeom prst="rect">
            <a:avLst/>
          </a:prstGeom>
        </p:spPr>
      </p:pic>
      <p:pic>
        <p:nvPicPr>
          <p:cNvPr id="52" name="Picture 51">
            <a:extLst>
              <a:ext uri="{FF2B5EF4-FFF2-40B4-BE49-F238E27FC236}">
                <a16:creationId xmlns:a16="http://schemas.microsoft.com/office/drawing/2014/main" id="{C4E94F29-8757-7002-4524-C30548CEFC44}"/>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2688517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76FCFB-A9A8-4C79-B402-19FC51274C3B}"/>
              </a:ext>
            </a:extLst>
          </p:cNvPr>
          <p:cNvSpPr txBox="1"/>
          <p:nvPr/>
        </p:nvSpPr>
        <p:spPr>
          <a:xfrm>
            <a:off x="1847557" y="942535"/>
            <a:ext cx="8496886" cy="4832092"/>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Indonesia </a:t>
            </a:r>
            <a:r>
              <a:rPr lang="en-US" sz="2800" dirty="0" err="1">
                <a:latin typeface="Times New Roman" panose="02020603050405020304" pitchFamily="18" charset="0"/>
                <a:cs typeface="Times New Roman" panose="02020603050405020304" pitchFamily="18" charset="0"/>
              </a:rPr>
              <a:t>telah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menerapkan</a:t>
            </a:r>
            <a:r>
              <a:rPr lang="en-US" sz="2800" dirty="0">
                <a:latin typeface="Times New Roman" panose="02020603050405020304" pitchFamily="18" charset="0"/>
                <a:cs typeface="Times New Roman" panose="02020603050405020304" pitchFamily="18" charset="0"/>
              </a:rPr>
              <a:t> program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Kesehatan Nasional (JKN) yang </a:t>
            </a:r>
            <a:r>
              <a:rPr lang="en-US" sz="2800" dirty="0" err="1">
                <a:latin typeface="Times New Roman" panose="02020603050405020304" pitchFamily="18" charset="0"/>
                <a:cs typeface="Times New Roman" panose="02020603050405020304" pitchFamily="18" charset="0"/>
              </a:rPr>
              <a:t>bersinergi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Nasional (SJSN) </a:t>
            </a:r>
            <a:r>
              <a:rPr lang="en-US" sz="2800" dirty="0" err="1">
                <a:latin typeface="Times New Roman" panose="02020603050405020304" pitchFamily="18" charset="0"/>
                <a:cs typeface="Times New Roman" panose="02020603050405020304" pitchFamily="18" charset="0"/>
              </a:rPr>
              <a:t>sejak</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Januari</a:t>
            </a:r>
            <a:r>
              <a:rPr lang="en-US" sz="2800" dirty="0">
                <a:latin typeface="Times New Roman" panose="02020603050405020304" pitchFamily="18" charset="0"/>
                <a:cs typeface="Times New Roman" panose="02020603050405020304" pitchFamily="18" charset="0"/>
              </a:rPr>
              <a:t> 2014 dan </a:t>
            </a:r>
            <a:r>
              <a:rPr lang="en-US" sz="2800" dirty="0" err="1">
                <a:latin typeface="Times New Roman" panose="02020603050405020304" pitchFamily="18" charset="0"/>
                <a:cs typeface="Times New Roman" panose="02020603050405020304" pitchFamily="18" charset="0"/>
              </a:rPr>
              <a:t>telah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mencakup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sedikitnya</a:t>
            </a:r>
            <a:r>
              <a:rPr lang="en-US" sz="2800" dirty="0">
                <a:latin typeface="Times New Roman" panose="02020603050405020304" pitchFamily="18" charset="0"/>
                <a:cs typeface="Times New Roman" panose="02020603050405020304" pitchFamily="18" charset="0"/>
              </a:rPr>
              <a:t> 80 </a:t>
            </a:r>
            <a:r>
              <a:rPr lang="en-US" sz="2800" dirty="0" err="1">
                <a:latin typeface="Times New Roman" panose="02020603050405020304" pitchFamily="18" charset="0"/>
                <a:cs typeface="Times New Roman" panose="02020603050405020304" pitchFamily="18" charset="0"/>
              </a:rPr>
              <a:t>persen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Indonesia per </a:t>
            </a:r>
            <a:r>
              <a:rPr lang="en-US" sz="2800" dirty="0" err="1">
                <a:latin typeface="Times New Roman" panose="02020603050405020304" pitchFamily="18" charset="0"/>
                <a:cs typeface="Times New Roman" panose="02020603050405020304" pitchFamily="18" charset="0"/>
              </a:rPr>
              <a:t>Desember</a:t>
            </a:r>
            <a:r>
              <a:rPr lang="en-US" sz="2800" dirty="0">
                <a:latin typeface="Times New Roman" panose="02020603050405020304" pitchFamily="18" charset="0"/>
                <a:cs typeface="Times New Roman" panose="02020603050405020304" pitchFamily="18" charset="0"/>
              </a:rPr>
              <a:t> 2021.JKN </a:t>
            </a:r>
            <a:r>
              <a:rPr lang="en-US" sz="2800" dirty="0" err="1">
                <a:latin typeface="Times New Roman" panose="02020603050405020304" pitchFamily="18" charset="0"/>
                <a:cs typeface="Times New Roman" panose="02020603050405020304" pitchFamily="18" charset="0"/>
              </a:rPr>
              <a:t>bertujuan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pemenuhan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kebutuhan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dasar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warga</a:t>
            </a:r>
            <a:r>
              <a:rPr lang="en-US" sz="2800" dirty="0">
                <a:latin typeface="Times New Roman" panose="02020603050405020304" pitchFamily="18" charset="0"/>
                <a:cs typeface="Times New Roman" panose="02020603050405020304" pitchFamily="18" charset="0"/>
              </a:rPr>
              <a:t> negara dan </a:t>
            </a:r>
            <a:r>
              <a:rPr lang="en-US" sz="2800" dirty="0" err="1">
                <a:latin typeface="Times New Roman" panose="02020603050405020304" pitchFamily="18" charset="0"/>
                <a:cs typeface="Times New Roman" panose="02020603050405020304" pitchFamily="18" charset="0"/>
              </a:rPr>
              <a:t>memberikan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perlindungan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finansial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memiskinkan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sakit</a:t>
            </a:r>
            <a:r>
              <a:rPr lang="en-US" sz="2800" dirty="0">
                <a:latin typeface="Times New Roman" panose="02020603050405020304" pitchFamily="18" charset="0"/>
                <a:cs typeface="Times New Roman" panose="02020603050405020304" pitchFamily="18" charset="0"/>
              </a:rPr>
              <a:t>. JKN </a:t>
            </a:r>
            <a:r>
              <a:rPr lang="en-US" sz="2800" dirty="0" err="1">
                <a:latin typeface="Times New Roman" panose="02020603050405020304" pitchFamily="18" charset="0"/>
                <a:cs typeface="Times New Roman" panose="02020603050405020304" pitchFamily="18" charset="0"/>
              </a:rPr>
              <a:t>dikelola</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Penyelenggara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(BPJS) Kesehatan yang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pembayar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tunggal</a:t>
            </a:r>
            <a:r>
              <a:rPr lang="en-US" sz="2800" dirty="0">
                <a:latin typeface="Times New Roman" panose="02020603050405020304" pitchFamily="18" charset="0"/>
                <a:cs typeface="Times New Roman" panose="02020603050405020304" pitchFamily="18" charset="0"/>
              </a:rPr>
              <a:t> (single payer) </a:t>
            </a:r>
            <a:r>
              <a:rPr lang="en-US" sz="2800" dirty="0" err="1">
                <a:latin typeface="Times New Roman" panose="02020603050405020304" pitchFamily="18" charset="0"/>
                <a:cs typeface="Times New Roman" panose="02020603050405020304" pitchFamily="18" charset="0"/>
              </a:rPr>
              <a:t>jaminan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terbesar</a:t>
            </a:r>
            <a:r>
              <a:rPr lang="en-US" sz="2800" dirty="0">
                <a:latin typeface="Times New Roman" panose="02020603050405020304" pitchFamily="18" charset="0"/>
                <a:cs typeface="Times New Roman" panose="02020603050405020304" pitchFamily="18" charset="0"/>
              </a:rPr>
              <a:t> di dunia </a:t>
            </a:r>
            <a:r>
              <a:rPr lang="en-US" sz="2800" dirty="0" err="1">
                <a:latin typeface="Times New Roman" panose="02020603050405020304" pitchFamily="18" charset="0"/>
                <a:cs typeface="Times New Roman" panose="02020603050405020304" pitchFamily="18" charset="0"/>
              </a:rPr>
              <a:t>saat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83141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EC2DAD-EAA3-40E7-929D-6ACF977377B4}"/>
              </a:ext>
            </a:extLst>
          </p:cNvPr>
          <p:cNvSpPr txBox="1"/>
          <p:nvPr/>
        </p:nvSpPr>
        <p:spPr>
          <a:xfrm>
            <a:off x="1123070" y="1265277"/>
            <a:ext cx="994585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kunci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didukung</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ketersediaan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obat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p>
          <a:p>
            <a:pPr algn="just"/>
            <a:r>
              <a:rPr lang="en-US" sz="3200" dirty="0" err="1">
                <a:latin typeface="Times New Roman" panose="02020603050405020304" pitchFamily="18" charset="0"/>
                <a:cs typeface="Times New Roman" panose="02020603050405020304" pitchFamily="18" charset="0"/>
              </a:rPr>
              <a:t>Walaupun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telah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pemerataan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perhatian</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penyebabnya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distribusi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tenaga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kesehatan</a:t>
            </a:r>
            <a:r>
              <a:rPr lang="en-US" sz="3200" dirty="0">
                <a:solidFill>
                  <a:srgbClr val="FF0000"/>
                </a:solidFill>
                <a:latin typeface="Times New Roman" panose="02020603050405020304" pitchFamily="18" charset="0"/>
                <a:cs typeface="Times New Roman" panose="02020603050405020304" pitchFamily="18" charset="0"/>
              </a:rPr>
              <a:t> yang </a:t>
            </a:r>
            <a:r>
              <a:rPr lang="en-US" sz="3200" dirty="0" err="1">
                <a:solidFill>
                  <a:srgbClr val="FF0000"/>
                </a:solidFill>
                <a:latin typeface="Times New Roman" panose="02020603050405020304" pitchFamily="18" charset="0"/>
                <a:cs typeface="Times New Roman" panose="02020603050405020304" pitchFamily="18" charset="0"/>
              </a:rPr>
              <a:t>belum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merata</a:t>
            </a:r>
            <a:r>
              <a:rPr lang="en-US" sz="3200" dirty="0">
                <a:solidFill>
                  <a:srgbClr val="FF0000"/>
                </a:solidFill>
                <a:latin typeface="Times New Roman" panose="02020603050405020304" pitchFamily="18" charset="0"/>
                <a:cs typeface="Times New Roman" panose="02020603050405020304" pitchFamily="18" charset="0"/>
              </a:rPr>
              <a:t> di </a:t>
            </a:r>
            <a:r>
              <a:rPr lang="en-US" sz="3200" dirty="0" err="1">
                <a:solidFill>
                  <a:srgbClr val="FF0000"/>
                </a:solidFill>
                <a:latin typeface="Times New Roman" panose="02020603050405020304" pitchFamily="18" charset="0"/>
                <a:cs typeface="Times New Roman" panose="02020603050405020304" pitchFamily="18" charset="0"/>
              </a:rPr>
              <a:t>seluruh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penjuru</a:t>
            </a:r>
            <a:r>
              <a:rPr lang="en-US" sz="3200" dirty="0">
                <a:solidFill>
                  <a:srgbClr val="FF0000"/>
                </a:solidFill>
                <a:latin typeface="Times New Roman" panose="02020603050405020304" pitchFamily="18" charset="0"/>
                <a:cs typeface="Times New Roman" panose="02020603050405020304" pitchFamily="18" charset="0"/>
              </a:rPr>
              <a:t> Indonesia </a:t>
            </a:r>
          </a:p>
        </p:txBody>
      </p:sp>
    </p:spTree>
    <p:extLst>
      <p:ext uri="{BB962C8B-B14F-4D97-AF65-F5344CB8AC3E}">
        <p14:creationId xmlns:p14="http://schemas.microsoft.com/office/powerpoint/2010/main" val="381214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1556A39-0757-474E-A0AB-8C5B7D7E0A3E}"/>
              </a:ext>
            </a:extLst>
          </p:cNvPr>
          <p:cNvSpPr txBox="1"/>
          <p:nvPr/>
        </p:nvSpPr>
        <p:spPr>
          <a:xfrm>
            <a:off x="745588" y="1166842"/>
            <a:ext cx="1122601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disediakan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maupun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berjenjang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mulai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Kesehatan Tingkat Primer (FKTP)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Pusat Kesehatan Masyarakat (</a:t>
            </a:r>
            <a:r>
              <a:rPr lang="en-US" sz="3200" dirty="0" err="1">
                <a:latin typeface="Times New Roman" panose="02020603050405020304" pitchFamily="18" charset="0"/>
                <a:cs typeface="Times New Roman" panose="02020603050405020304" pitchFamily="18" charset="0"/>
              </a:rPr>
              <a:t>Puskesmas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klinik</a:t>
            </a:r>
            <a:r>
              <a:rPr lang="en-US" sz="3200" dirty="0">
                <a:latin typeface="Times New Roman" panose="02020603050405020304" pitchFamily="18" charset="0"/>
                <a:cs typeface="Times New Roman" panose="02020603050405020304" pitchFamily="18" charset="0"/>
              </a:rPr>
              <a:t>. Peran FKTP </a:t>
            </a:r>
            <a:r>
              <a:rPr lang="en-US" sz="3200" dirty="0" err="1">
                <a:latin typeface="Times New Roman" panose="02020603050405020304" pitchFamily="18" charset="0"/>
                <a:cs typeface="Times New Roman" panose="02020603050405020304" pitchFamily="18" charset="0"/>
              </a:rPr>
              <a:t>dititikberatkan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promosi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pencegahan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sedangkan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kuratif</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rehabilitatif</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domain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Kesehatan </a:t>
            </a:r>
            <a:r>
              <a:rPr lang="en-US" sz="3200" dirty="0" err="1">
                <a:latin typeface="Times New Roman" panose="02020603050405020304" pitchFamily="18" charset="0"/>
                <a:cs typeface="Times New Roman" panose="02020603050405020304" pitchFamily="18" charset="0"/>
              </a:rPr>
              <a:t>Rujukan</a:t>
            </a:r>
            <a:r>
              <a:rPr lang="en-US" sz="3200" dirty="0">
                <a:latin typeface="Times New Roman" panose="02020603050405020304" pitchFamily="18" charset="0"/>
                <a:cs typeface="Times New Roman" panose="02020603050405020304" pitchFamily="18" charset="0"/>
              </a:rPr>
              <a:t> Tingkat </a:t>
            </a:r>
            <a:r>
              <a:rPr lang="en-US" sz="3200" dirty="0" err="1">
                <a:latin typeface="Times New Roman" panose="02020603050405020304" pitchFamily="18" charset="0"/>
                <a:cs typeface="Times New Roman" panose="02020603050405020304" pitchFamily="18" charset="0"/>
              </a:rPr>
              <a:t>Lanjut</a:t>
            </a:r>
            <a:r>
              <a:rPr lang="en-US" sz="3200" dirty="0">
                <a:latin typeface="Times New Roman" panose="02020603050405020304" pitchFamily="18" charset="0"/>
                <a:cs typeface="Times New Roman" panose="02020603050405020304" pitchFamily="18" charset="0"/>
              </a:rPr>
              <a:t> (FKRTL) yang </a:t>
            </a:r>
            <a:r>
              <a:rPr lang="en-US" sz="3200" dirty="0" err="1">
                <a:latin typeface="Times New Roman" panose="02020603050405020304" pitchFamily="18" charset="0"/>
                <a:cs typeface="Times New Roman" panose="02020603050405020304" pitchFamily="18" charset="0"/>
              </a:rPr>
              <a:t>diberikan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rumah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sakit</a:t>
            </a:r>
            <a:r>
              <a:rPr lang="en-US" sz="3200" dirty="0">
                <a:latin typeface="Times New Roman" panose="02020603050405020304" pitchFamily="18" charset="0"/>
                <a:cs typeface="Times New Roman" panose="02020603050405020304" pitchFamily="18" charset="0"/>
              </a:rPr>
              <a:t> (RS) </a:t>
            </a:r>
            <a:r>
              <a:rPr lang="en-US" sz="3200" dirty="0" err="1">
                <a:latin typeface="Times New Roman" panose="02020603050405020304" pitchFamily="18" charset="0"/>
                <a:cs typeface="Times New Roman" panose="02020603050405020304" pitchFamily="18" charset="0"/>
              </a:rPr>
              <a:t>daerah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dan RS sub </a:t>
            </a:r>
            <a:r>
              <a:rPr lang="en-US" sz="3200" dirty="0" err="1">
                <a:latin typeface="Times New Roman" panose="02020603050405020304" pitchFamily="18" charset="0"/>
                <a:cs typeface="Times New Roman" panose="02020603050405020304" pitchFamily="18" charset="0"/>
              </a:rPr>
              <a:t>spesialis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459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13BBFA-F279-4658-BF9F-4ECD2A07649D}"/>
              </a:ext>
            </a:extLst>
          </p:cNvPr>
          <p:cNvSpPr txBox="1"/>
          <p:nvPr/>
        </p:nvSpPr>
        <p:spPr>
          <a:xfrm flipH="1">
            <a:off x="2484118" y="1815548"/>
            <a:ext cx="4393759" cy="369332"/>
          </a:xfrm>
          <a:prstGeom prst="rect">
            <a:avLst/>
          </a:prstGeom>
          <a:noFill/>
        </p:spPr>
        <p:txBody>
          <a:bodyPr wrap="square" rtlCol="0">
            <a:spAutoFit/>
          </a:bodyPr>
          <a:lstStyle/>
          <a:p>
            <a:r>
              <a:rPr lang="en-US" dirty="0" err="1"/>
              <a:t>Pertemuan</a:t>
            </a:r>
            <a:r>
              <a:rPr lang="en-US" dirty="0"/>
              <a:t> </a:t>
            </a:r>
            <a:r>
              <a:rPr lang="en-US" dirty="0" err="1"/>
              <a:t>ke</a:t>
            </a:r>
            <a:r>
              <a:rPr lang="en-US" dirty="0"/>
              <a:t> II </a:t>
            </a:r>
            <a:r>
              <a:rPr lang="en-US" dirty="0" err="1"/>
              <a:t>Tgl</a:t>
            </a:r>
            <a:r>
              <a:rPr lang="en-US" dirty="0"/>
              <a:t>. 2 </a:t>
            </a:r>
            <a:r>
              <a:rPr lang="en-US" dirty="0" err="1"/>
              <a:t>Nopember</a:t>
            </a:r>
            <a:r>
              <a:rPr lang="en-US" dirty="0"/>
              <a:t> 2022</a:t>
            </a:r>
          </a:p>
        </p:txBody>
      </p:sp>
    </p:spTree>
    <p:extLst>
      <p:ext uri="{BB962C8B-B14F-4D97-AF65-F5344CB8AC3E}">
        <p14:creationId xmlns:p14="http://schemas.microsoft.com/office/powerpoint/2010/main" val="417279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E0988-FC39-4F63-B854-AE5068E17949}"/>
              </a:ext>
            </a:extLst>
          </p:cNvPr>
          <p:cNvSpPr txBox="1"/>
          <p:nvPr/>
        </p:nvSpPr>
        <p:spPr>
          <a:xfrm>
            <a:off x="1057932" y="1659285"/>
            <a:ext cx="10311618"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Indonesia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ganda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berupa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banyaknya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termasuk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tropis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terabaikan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meningkatnya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prevalensi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penyakit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menular</a:t>
            </a:r>
            <a:r>
              <a:rPr lang="en-US" sz="3200" dirty="0">
                <a:latin typeface="Times New Roman" panose="02020603050405020304" pitchFamily="18" charset="0"/>
                <a:cs typeface="Times New Roman" panose="02020603050405020304" pitchFamily="18" charset="0"/>
              </a:rPr>
              <a:t> (PTM)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beberapa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dekade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terakhir</a:t>
            </a:r>
            <a:r>
              <a:rPr lang="en-US" sz="3200" dirty="0">
                <a:latin typeface="Times New Roman" panose="02020603050405020304" pitchFamily="18" charset="0"/>
                <a:cs typeface="Times New Roman" panose="02020603050405020304" pitchFamily="18" charset="0"/>
              </a:rPr>
              <a:t>. Indonesia </a:t>
            </a:r>
            <a:r>
              <a:rPr lang="en-US" sz="3200" dirty="0" err="1">
                <a:latin typeface="Times New Roman" panose="02020603050405020304" pitchFamily="18" charset="0"/>
                <a:cs typeface="Times New Roman" panose="02020603050405020304" pitchFamily="18" charset="0"/>
              </a:rPr>
              <a:t>menduduki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peringkat</a:t>
            </a:r>
            <a:r>
              <a:rPr lang="en-US" sz="3200" dirty="0">
                <a:latin typeface="Times New Roman" panose="02020603050405020304" pitchFamily="18" charset="0"/>
                <a:cs typeface="Times New Roman" panose="02020603050405020304" pitchFamily="18" charset="0"/>
              </a:rPr>
              <a:t> ke-3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jumlah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kasus</a:t>
            </a:r>
            <a:r>
              <a:rPr lang="en-US" sz="3200" dirty="0">
                <a:latin typeface="Times New Roman" panose="02020603050405020304" pitchFamily="18" charset="0"/>
                <a:cs typeface="Times New Roman" panose="02020603050405020304" pitchFamily="18" charset="0"/>
              </a:rPr>
              <a:t> TB dan </a:t>
            </a:r>
            <a:r>
              <a:rPr lang="en-US" sz="3200" dirty="0" err="1">
                <a:latin typeface="Times New Roman" panose="02020603050405020304" pitchFamily="18" charset="0"/>
                <a:cs typeface="Times New Roman" panose="02020603050405020304" pitchFamily="18" charset="0"/>
              </a:rPr>
              <a:t>insiden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pandemi</a:t>
            </a:r>
            <a:r>
              <a:rPr lang="en-US" sz="3200" dirty="0">
                <a:latin typeface="Times New Roman" panose="02020603050405020304" pitchFamily="18" charset="0"/>
                <a:cs typeface="Times New Roman" panose="02020603050405020304" pitchFamily="18" charset="0"/>
              </a:rPr>
              <a:t> Covid-19 yang </a:t>
            </a:r>
            <a:r>
              <a:rPr lang="en-US" sz="3200" dirty="0" err="1">
                <a:latin typeface="Times New Roman" panose="02020603050405020304" pitchFamily="18" charset="0"/>
                <a:cs typeface="Times New Roman" panose="02020603050405020304" pitchFamily="18" charset="0"/>
              </a:rPr>
              <a:t>terus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6200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CFC4D3-9F77-4AF4-BFAC-B4B1C0EA5BC1}"/>
              </a:ext>
            </a:extLst>
          </p:cNvPr>
          <p:cNvSpPr txBox="1"/>
          <p:nvPr/>
        </p:nvSpPr>
        <p:spPr>
          <a:xfrm>
            <a:off x="520505" y="231975"/>
            <a:ext cx="11141612" cy="6555641"/>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Dengan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JKN,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berarti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fokus</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promotif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preventif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terstruktur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dimulai</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nasional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pembentukan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pedoman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dorongan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kepada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pihak</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Kemenkes</a:t>
            </a:r>
            <a:r>
              <a:rPr lang="en-US" sz="2800" dirty="0">
                <a:latin typeface="Times New Roman" panose="02020603050405020304" pitchFamily="18" charset="0"/>
                <a:cs typeface="Times New Roman" panose="02020603050405020304" pitchFamily="18" charset="0"/>
              </a:rPr>
              <a:t> RI, </a:t>
            </a:r>
            <a:r>
              <a:rPr lang="en-US" sz="2800" dirty="0" err="1">
                <a:latin typeface="Times New Roman" panose="02020603050405020304" pitchFamily="18" charset="0"/>
                <a:cs typeface="Times New Roman" panose="02020603050405020304" pitchFamily="18" charset="0"/>
              </a:rPr>
              <a:t>pelaksanaan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lingkungan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Puskesmas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surveilans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epidemiologi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terpadu</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dinas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faskes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umpan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penanggulangan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pemberdayaan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menggali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potensi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budaya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setempat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Sudah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selayaknya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memprioritaskan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pencegahan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Peraturan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Presiden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nomor</a:t>
            </a:r>
            <a:r>
              <a:rPr lang="en-US" sz="2800" dirty="0">
                <a:latin typeface="Times New Roman" panose="02020603050405020304" pitchFamily="18" charset="0"/>
                <a:cs typeface="Times New Roman" panose="02020603050405020304" pitchFamily="18" charset="0"/>
              </a:rPr>
              <a:t> 72 </a:t>
            </a:r>
            <a:r>
              <a:rPr lang="en-US" sz="2800" dirty="0" err="1">
                <a:latin typeface="Times New Roman" panose="02020603050405020304" pitchFamily="18" charset="0"/>
                <a:cs typeface="Times New Roman" panose="02020603050405020304" pitchFamily="18" charset="0"/>
              </a:rPr>
              <a:t>tahun</a:t>
            </a:r>
            <a:r>
              <a:rPr lang="en-US" sz="2800" dirty="0">
                <a:latin typeface="Times New Roman" panose="02020603050405020304" pitchFamily="18" charset="0"/>
                <a:cs typeface="Times New Roman" panose="02020603050405020304" pitchFamily="18" charset="0"/>
              </a:rPr>
              <a:t> 2012, SKN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pengelolaan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dilakukan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secara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terpadu</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seluruh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bangsa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saling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mendukung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guna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menjamin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tercapainya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derajat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setinggi-tingginya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menekankan</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promotif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preventif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tanpa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mengesampingkan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upaya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kuratif</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rehabilitatif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sebaliknya</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21167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06E787-5FEC-4AA4-BC27-8E96F4A4AFE7}"/>
              </a:ext>
            </a:extLst>
          </p:cNvPr>
          <p:cNvSpPr txBox="1"/>
          <p:nvPr/>
        </p:nvSpPr>
        <p:spPr>
          <a:xfrm>
            <a:off x="901148" y="674400"/>
            <a:ext cx="9515061" cy="5509200"/>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Mengapa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Penting</a:t>
            </a:r>
            <a:r>
              <a:rPr lang="en-US" sz="3200" b="1" dirty="0">
                <a:latin typeface="Times New Roman" panose="02020603050405020304" pitchFamily="18" charset="0"/>
                <a:cs typeface="Times New Roman" panose="02020603050405020304" pitchFamily="18" charset="0"/>
              </a:rPr>
              <a:t> Ekonomi Kesehatan? </a:t>
            </a:r>
          </a:p>
          <a:p>
            <a:pPr algn="just"/>
            <a:r>
              <a:rPr lang="en-US" sz="3200" dirty="0">
                <a:latin typeface="Times New Roman" panose="02020603050405020304" pitchFamily="18" charset="0"/>
                <a:cs typeface="Times New Roman" panose="02020603050405020304" pitchFamily="18" charset="0"/>
              </a:rPr>
              <a:t>“Economics is an inquiry into the nature and causes of the wealth of nations.” (Adam Smith,)</a:t>
            </a:r>
          </a:p>
          <a:p>
            <a:pPr algn="just"/>
            <a:r>
              <a:rPr lang="en-US" sz="3200" dirty="0">
                <a:latin typeface="Times New Roman" panose="02020603050405020304" pitchFamily="18" charset="0"/>
                <a:cs typeface="Times New Roman" panose="02020603050405020304" pitchFamily="18" charset="0"/>
              </a:rPr>
              <a:t> Ekonomi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mengenai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terbatas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kesejahteraan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hidup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(Bhattacharya)</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penerapan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diprakarsai</a:t>
            </a:r>
            <a:r>
              <a:rPr lang="en-US" sz="3200" dirty="0">
                <a:latin typeface="Times New Roman" panose="02020603050405020304" pitchFamily="18" charset="0"/>
                <a:cs typeface="Times New Roman" panose="02020603050405020304" pitchFamily="18" charset="0"/>
              </a:rPr>
              <a:t> oleh Kenneth Arrow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publikasi</a:t>
            </a:r>
            <a:r>
              <a:rPr lang="en-US" sz="3200" dirty="0">
                <a:latin typeface="Times New Roman" panose="02020603050405020304" pitchFamily="18" charset="0"/>
                <a:cs typeface="Times New Roman" panose="02020603050405020304" pitchFamily="18" charset="0"/>
              </a:rPr>
              <a:t> pada The American Economic Review di </a:t>
            </a:r>
            <a:r>
              <a:rPr lang="en-US" sz="3200" dirty="0" err="1">
                <a:latin typeface="Times New Roman" panose="02020603050405020304" pitchFamily="18" charset="0"/>
                <a:cs typeface="Times New Roman" panose="02020603050405020304" pitchFamily="18" charset="0"/>
              </a:rPr>
              <a:t>tahun</a:t>
            </a:r>
            <a:r>
              <a:rPr lang="en-US" sz="3200" dirty="0">
                <a:latin typeface="Times New Roman" panose="02020603050405020304" pitchFamily="18" charset="0"/>
                <a:cs typeface="Times New Roman" panose="02020603050405020304" pitchFamily="18" charset="0"/>
              </a:rPr>
              <a:t> 1963 </a:t>
            </a:r>
            <a:r>
              <a:rPr lang="en-US" sz="3200" dirty="0" err="1">
                <a:latin typeface="Times New Roman" panose="02020603050405020304" pitchFamily="18" charset="0"/>
                <a:cs typeface="Times New Roman" panose="02020603050405020304" pitchFamily="18" charset="0"/>
              </a:rPr>
              <a:t>berjudul</a:t>
            </a:r>
            <a:r>
              <a:rPr lang="en-US" sz="3200" dirty="0">
                <a:latin typeface="Times New Roman" panose="02020603050405020304" pitchFamily="18" charset="0"/>
                <a:cs typeface="Times New Roman" panose="02020603050405020304" pitchFamily="18" charset="0"/>
              </a:rPr>
              <a:t> Uncertainty and the Welfare Economics of Medical .</a:t>
            </a:r>
          </a:p>
        </p:txBody>
      </p:sp>
    </p:spTree>
    <p:extLst>
      <p:ext uri="{BB962C8B-B14F-4D97-AF65-F5344CB8AC3E}">
        <p14:creationId xmlns:p14="http://schemas.microsoft.com/office/powerpoint/2010/main" val="2429591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22F62D-157E-486A-912E-B6FA2914A8CD}"/>
              </a:ext>
            </a:extLst>
          </p:cNvPr>
          <p:cNvSpPr txBox="1"/>
          <p:nvPr/>
        </p:nvSpPr>
        <p:spPr>
          <a:xfrm>
            <a:off x="1391479" y="676512"/>
            <a:ext cx="9037982" cy="5016758"/>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Alasan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diperlukannya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ilmu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ekonomi</a:t>
            </a:r>
            <a:r>
              <a:rPr lang="en-US" sz="3200" b="1" dirty="0">
                <a:latin typeface="Times New Roman" panose="02020603050405020304" pitchFamily="18" charset="0"/>
                <a:cs typeface="Times New Roman" panose="02020603050405020304" pitchFamily="18" charset="0"/>
              </a:rPr>
              <a:t> Kesehatan</a:t>
            </a:r>
          </a:p>
          <a:p>
            <a:pPr algn="just"/>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kesenjangan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keinginan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pemberian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contohnya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keinginan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agar </a:t>
            </a:r>
            <a:r>
              <a:rPr lang="en-US" sz="3200" dirty="0" err="1">
                <a:latin typeface="Times New Roman" panose="02020603050405020304" pitchFamily="18" charset="0"/>
                <a:cs typeface="Times New Roman" panose="02020603050405020304" pitchFamily="18" charset="0"/>
              </a:rPr>
              <a:t>iuran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mengalami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kenaikan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dibatasi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kapasitas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keuangan</a:t>
            </a:r>
            <a:r>
              <a:rPr lang="en-US" sz="3200" dirty="0">
                <a:latin typeface="Times New Roman" panose="02020603050405020304" pitchFamily="18" charset="0"/>
                <a:cs typeface="Times New Roman" panose="02020603050405020304" pitchFamily="18" charset="0"/>
              </a:rPr>
              <a:t> BPJS Kesehatan dan </a:t>
            </a:r>
            <a:r>
              <a:rPr lang="en-US" sz="3200" dirty="0" err="1">
                <a:latin typeface="Times New Roman" panose="02020603050405020304" pitchFamily="18" charset="0"/>
                <a:cs typeface="Times New Roman" panose="02020603050405020304" pitchFamily="18" charset="0"/>
              </a:rPr>
              <a:t>tingginya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pemanfaatan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Contoh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wacana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menjamin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iuran</a:t>
            </a:r>
            <a:r>
              <a:rPr lang="en-US" sz="3200" dirty="0">
                <a:latin typeface="Times New Roman" panose="02020603050405020304" pitchFamily="18" charset="0"/>
                <a:cs typeface="Times New Roman" panose="02020603050405020304" pitchFamily="18" charset="0"/>
              </a:rPr>
              <a:t> JKN </a:t>
            </a:r>
            <a:r>
              <a:rPr lang="en-US" sz="3200" dirty="0" err="1">
                <a:latin typeface="Times New Roman" panose="02020603050405020304" pitchFamily="18" charset="0"/>
                <a:cs typeface="Times New Roman" panose="02020603050405020304" pitchFamily="18" charset="0"/>
              </a:rPr>
              <a:t>bagi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segmen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populasi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penerima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upah</a:t>
            </a:r>
            <a:r>
              <a:rPr lang="en-US" sz="3200" dirty="0">
                <a:latin typeface="Times New Roman" panose="02020603050405020304" pitchFamily="18" charset="0"/>
                <a:cs typeface="Times New Roman" panose="02020603050405020304" pitchFamily="18" charset="0"/>
              </a:rPr>
              <a:t> (PBPU), </a:t>
            </a:r>
          </a:p>
        </p:txBody>
      </p:sp>
    </p:spTree>
    <p:extLst>
      <p:ext uri="{BB962C8B-B14F-4D97-AF65-F5344CB8AC3E}">
        <p14:creationId xmlns:p14="http://schemas.microsoft.com/office/powerpoint/2010/main" val="370692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8D711-F4FF-4A60-9A58-610A9B630074}"/>
              </a:ext>
            </a:extLst>
          </p:cNvPr>
          <p:cNvSpPr txBox="1"/>
          <p:nvPr/>
        </p:nvSpPr>
        <p:spPr>
          <a:xfrm>
            <a:off x="1166191" y="746878"/>
            <a:ext cx="9263269" cy="5293757"/>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Ekonomi dan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timbal </a:t>
            </a:r>
            <a:r>
              <a:rPr lang="en-US" sz="3200" dirty="0" err="1">
                <a:latin typeface="Times New Roman" panose="02020603050405020304" pitchFamily="18" charset="0"/>
                <a:cs typeface="Times New Roman" panose="02020603050405020304" pitchFamily="18" charset="0"/>
              </a:rPr>
              <a:t>balik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Derajat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bangsa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berdampak</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kesejahteraan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penduduknya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Sebaliknya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sarana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anggaran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dibutuhkan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penelitian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pengembangan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teknologi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lain-lain.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prioritas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derajat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endParaRPr lang="en-US" sz="3200" dirty="0">
              <a:latin typeface="Times New Roman" panose="02020603050405020304" pitchFamily="18"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874062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1DC92D-0456-4499-849F-CA0CD74C9523}"/>
              </a:ext>
            </a:extLst>
          </p:cNvPr>
          <p:cNvSpPr txBox="1"/>
          <p:nvPr/>
        </p:nvSpPr>
        <p:spPr>
          <a:xfrm>
            <a:off x="1683026" y="2279374"/>
            <a:ext cx="9090991" cy="1754326"/>
          </a:xfrm>
          <a:prstGeom prst="rect">
            <a:avLst/>
          </a:prstGeom>
          <a:noFill/>
        </p:spPr>
        <p:txBody>
          <a:bodyPr wrap="square">
            <a:spAutoFit/>
          </a:bodyPr>
          <a:lstStyle/>
          <a:p>
            <a:pPr algn="just"/>
            <a:r>
              <a:rPr lang="en-US" sz="3600" dirty="0" err="1">
                <a:latin typeface="Times New Roman" panose="02020603050405020304" pitchFamily="18" charset="0"/>
                <a:cs typeface="Times New Roman" panose="02020603050405020304" pitchFamily="18" charset="0"/>
              </a:rPr>
              <a:t>Pelayanan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kesehatan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memiliki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karakteristik</a:t>
            </a:r>
            <a:r>
              <a:rPr lang="en-US" sz="3600" dirty="0">
                <a:latin typeface="Times New Roman" panose="02020603050405020304" pitchFamily="18" charset="0"/>
                <a:cs typeface="Times New Roman" panose="02020603050405020304" pitchFamily="18" charset="0"/>
              </a:rPr>
              <a:t> dan </a:t>
            </a:r>
            <a:r>
              <a:rPr lang="en-US" sz="3600" dirty="0" err="1">
                <a:latin typeface="Times New Roman" panose="02020603050405020304" pitchFamily="18" charset="0"/>
                <a:cs typeface="Times New Roman" panose="02020603050405020304" pitchFamily="18" charset="0"/>
              </a:rPr>
              <a:t>kekhususan</a:t>
            </a:r>
            <a:r>
              <a:rPr lang="en-US" sz="3600" dirty="0">
                <a:latin typeface="Times New Roman" panose="02020603050405020304" pitchFamily="18" charset="0"/>
                <a:cs typeface="Times New Roman" panose="02020603050405020304" pitchFamily="18" charset="0"/>
              </a:rPr>
              <a:t> yang </a:t>
            </a:r>
            <a:r>
              <a:rPr lang="en-US" sz="3600" dirty="0" err="1">
                <a:latin typeface="Times New Roman" panose="02020603050405020304" pitchFamily="18" charset="0"/>
                <a:cs typeface="Times New Roman" panose="02020603050405020304" pitchFamily="18" charset="0"/>
              </a:rPr>
              <a:t>menjadi</a:t>
            </a:r>
            <a:r>
              <a:rPr lang="en-US" sz="3600" dirty="0">
                <a:latin typeface="Times New Roman" panose="02020603050405020304" pitchFamily="18" charset="0"/>
                <a:cs typeface="Times New Roman" panose="02020603050405020304" pitchFamily="18" charset="0"/>
              </a:rPr>
              <a:t> salah </a:t>
            </a:r>
            <a:r>
              <a:rPr lang="en-US" sz="3600" dirty="0" err="1">
                <a:latin typeface="Times New Roman" panose="02020603050405020304" pitchFamily="18" charset="0"/>
                <a:cs typeface="Times New Roman" panose="02020603050405020304" pitchFamily="18" charset="0"/>
              </a:rPr>
              <a:t>satu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alasan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ekonomi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kesehatan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menjadi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cabang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tersendiri</a:t>
            </a:r>
            <a:r>
              <a:rPr lang="en-US" sz="3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1364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8D12C-1A6F-0136-7B98-415CD56C282C}"/>
              </a:ext>
            </a:extLst>
          </p:cNvPr>
          <p:cNvSpPr>
            <a:spLocks noGrp="1"/>
          </p:cNvSpPr>
          <p:nvPr>
            <p:ph type="title"/>
          </p:nvPr>
        </p:nvSpPr>
        <p:spPr/>
        <p:txBody>
          <a:bodyPr/>
          <a:lstStyle/>
          <a:p>
            <a:r>
              <a:rPr lang="en-US" dirty="0"/>
              <a:t>PERBEDAAN KESMAS  DAN KEDOK</a:t>
            </a:r>
          </a:p>
        </p:txBody>
      </p:sp>
      <p:sp>
        <p:nvSpPr>
          <p:cNvPr id="3" name="Content Placeholder 2">
            <a:extLst>
              <a:ext uri="{FF2B5EF4-FFF2-40B4-BE49-F238E27FC236}">
                <a16:creationId xmlns:a16="http://schemas.microsoft.com/office/drawing/2014/main" id="{A2955B80-2EEE-7AD4-F1D7-AAEBCEE8B391}"/>
              </a:ext>
            </a:extLst>
          </p:cNvPr>
          <p:cNvSpPr>
            <a:spLocks noGrp="1"/>
          </p:cNvSpPr>
          <p:nvPr>
            <p:ph idx="1"/>
          </p:nvPr>
        </p:nvSpPr>
        <p:spPr>
          <a:xfrm>
            <a:off x="437322" y="2180496"/>
            <a:ext cx="11173485" cy="4379843"/>
          </a:xfrm>
        </p:spPr>
        <p:txBody>
          <a:bodyPr/>
          <a:lstStyle/>
          <a:p>
            <a:endParaRPr lang="en-US" dirty="0"/>
          </a:p>
        </p:txBody>
      </p:sp>
      <p:pic>
        <p:nvPicPr>
          <p:cNvPr id="5" name="Picture 4">
            <a:extLst>
              <a:ext uri="{FF2B5EF4-FFF2-40B4-BE49-F238E27FC236}">
                <a16:creationId xmlns:a16="http://schemas.microsoft.com/office/drawing/2014/main" id="{00B0C270-73C0-EAED-9DFC-454FA85FA22B}"/>
              </a:ext>
            </a:extLst>
          </p:cNvPr>
          <p:cNvPicPr>
            <a:picLocks noChangeAspect="1"/>
          </p:cNvPicPr>
          <p:nvPr/>
        </p:nvPicPr>
        <p:blipFill>
          <a:blip r:embed="rId2"/>
          <a:stretch>
            <a:fillRect/>
          </a:stretch>
        </p:blipFill>
        <p:spPr>
          <a:xfrm>
            <a:off x="1524000" y="1881808"/>
            <a:ext cx="9144000" cy="4976191"/>
          </a:xfrm>
          <a:prstGeom prst="rect">
            <a:avLst/>
          </a:prstGeom>
        </p:spPr>
      </p:pic>
      <p:pic>
        <p:nvPicPr>
          <p:cNvPr id="6" name="Picture 5">
            <a:extLst>
              <a:ext uri="{FF2B5EF4-FFF2-40B4-BE49-F238E27FC236}">
                <a16:creationId xmlns:a16="http://schemas.microsoft.com/office/drawing/2014/main" id="{90C9DCCD-7E3D-3505-BAEB-2F84803BE172}"/>
              </a:ext>
            </a:extLst>
          </p:cNvPr>
          <p:cNvPicPr>
            <a:picLocks noChangeAspect="1"/>
          </p:cNvPicPr>
          <p:nvPr/>
        </p:nvPicPr>
        <p:blipFill>
          <a:blip r:embed="rId2"/>
          <a:stretch>
            <a:fillRect/>
          </a:stretch>
        </p:blipFill>
        <p:spPr>
          <a:xfrm>
            <a:off x="1524000" y="1881809"/>
            <a:ext cx="9144000" cy="4976191"/>
          </a:xfrm>
          <a:prstGeom prst="rect">
            <a:avLst/>
          </a:prstGeom>
        </p:spPr>
      </p:pic>
      <p:pic>
        <p:nvPicPr>
          <p:cNvPr id="8" name="Picture 7">
            <a:extLst>
              <a:ext uri="{FF2B5EF4-FFF2-40B4-BE49-F238E27FC236}">
                <a16:creationId xmlns:a16="http://schemas.microsoft.com/office/drawing/2014/main" id="{DD87B884-B2D4-9992-CF0B-15FD6E25E68E}"/>
              </a:ext>
            </a:extLst>
          </p:cNvPr>
          <p:cNvPicPr>
            <a:picLocks noChangeAspect="1"/>
          </p:cNvPicPr>
          <p:nvPr/>
        </p:nvPicPr>
        <p:blipFill>
          <a:blip r:embed="rId3"/>
          <a:stretch>
            <a:fillRect/>
          </a:stretch>
        </p:blipFill>
        <p:spPr>
          <a:xfrm>
            <a:off x="1524000" y="2478156"/>
            <a:ext cx="9158228" cy="4379843"/>
          </a:xfrm>
          <a:prstGeom prst="rect">
            <a:avLst/>
          </a:prstGeom>
        </p:spPr>
      </p:pic>
    </p:spTree>
    <p:extLst>
      <p:ext uri="{BB962C8B-B14F-4D97-AF65-F5344CB8AC3E}">
        <p14:creationId xmlns:p14="http://schemas.microsoft.com/office/powerpoint/2010/main" val="3620660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384E8F-50FC-4231-A9DA-10BE204B499A}"/>
              </a:ext>
            </a:extLst>
          </p:cNvPr>
          <p:cNvSpPr txBox="1"/>
          <p:nvPr/>
        </p:nvSpPr>
        <p:spPr>
          <a:xfrm>
            <a:off x="1351722" y="1043731"/>
            <a:ext cx="9674087" cy="4585871"/>
          </a:xfrm>
          <a:prstGeom prst="rect">
            <a:avLst/>
          </a:prstGeom>
          <a:noFill/>
        </p:spPr>
        <p:txBody>
          <a:bodyPr wrap="square">
            <a:spAutoFit/>
          </a:bodyPr>
          <a:lstStyle/>
          <a:p>
            <a:pPr algn="just"/>
            <a:r>
              <a:rPr lang="en-US" sz="4000" b="1" dirty="0"/>
              <a:t> </a:t>
            </a:r>
            <a:r>
              <a:rPr lang="en-US" sz="4000" b="1" dirty="0" err="1">
                <a:latin typeface="Times New Roman" panose="02020603050405020304" pitchFamily="18" charset="0"/>
                <a:cs typeface="Times New Roman" panose="02020603050405020304" pitchFamily="18" charset="0"/>
              </a:rPr>
              <a:t>Karakteristik</a:t>
            </a:r>
            <a:r>
              <a:rPr lang="en-US" sz="4000" b="1" dirty="0">
                <a:latin typeface="Times New Roman" panose="02020603050405020304" pitchFamily="18" charset="0"/>
                <a:cs typeface="Times New Roman" panose="02020603050405020304" pitchFamily="18" charset="0"/>
              </a:rPr>
              <a:t> pasar </a:t>
            </a:r>
            <a:r>
              <a:rPr lang="en-US" sz="4000" b="1" dirty="0" err="1">
                <a:latin typeface="Times New Roman" panose="02020603050405020304" pitchFamily="18" charset="0"/>
                <a:cs typeface="Times New Roman" panose="02020603050405020304" pitchFamily="18" charset="0"/>
              </a:rPr>
              <a:t>pelayanan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kesehatan</a:t>
            </a:r>
            <a:r>
              <a:rPr lang="en-US" sz="4000" b="1"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ketidakpastian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kejadian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bersifat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dipengaruhi</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risiko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berbiaya</a:t>
            </a:r>
            <a:r>
              <a:rPr lang="en-US" sz="2800" dirty="0">
                <a:latin typeface="Times New Roman" panose="02020603050405020304" pitchFamily="18" charset="0"/>
                <a:cs typeface="Times New Roman" panose="02020603050405020304" pitchFamily="18" charset="0"/>
              </a:rPr>
              <a:t> mahal,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sulit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dipastikan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kesembuhan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pasien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dipengaruhi</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karakteristik</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kekhususan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alasan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menjadi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cabang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tersendiri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permintaan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penggunaan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besarnya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medis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bersifat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pasti</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1744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F6F9C-1075-4473-9872-AE6E967A018F}"/>
              </a:ext>
            </a:extLst>
          </p:cNvPr>
          <p:cNvSpPr txBox="1"/>
          <p:nvPr/>
        </p:nvSpPr>
        <p:spPr>
          <a:xfrm>
            <a:off x="967409" y="1166192"/>
            <a:ext cx="9793356" cy="550920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Produsen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penerima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asimetri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(asymmetric information),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pihak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mengetahui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kualitas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memanipulasi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pihak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sedikit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Hal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bahaya</a:t>
            </a:r>
            <a:r>
              <a:rPr lang="en-US" sz="3200" dirty="0">
                <a:latin typeface="Times New Roman" panose="02020603050405020304" pitchFamily="18" charset="0"/>
                <a:cs typeface="Times New Roman" panose="02020603050405020304" pitchFamily="18" charset="0"/>
              </a:rPr>
              <a:t> moral (moral hazard) 	dan </a:t>
            </a:r>
            <a:r>
              <a:rPr lang="en-US" sz="3200" dirty="0" err="1">
                <a:latin typeface="Times New Roman" panose="02020603050405020304" pitchFamily="18" charset="0"/>
                <a:cs typeface="Times New Roman" panose="02020603050405020304" pitchFamily="18" charset="0"/>
              </a:rPr>
              <a:t>seleksi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diinginkan</a:t>
            </a:r>
            <a:r>
              <a:rPr lang="en-US" sz="3200" dirty="0">
                <a:latin typeface="Times New Roman" panose="02020603050405020304" pitchFamily="18" charset="0"/>
                <a:cs typeface="Times New Roman" panose="02020603050405020304" pitchFamily="18" charset="0"/>
              </a:rPr>
              <a:t> (adverse selection)</a:t>
            </a:r>
          </a:p>
          <a:p>
            <a:pPr algn="just"/>
            <a:r>
              <a:rPr lang="en-US" sz="3200" dirty="0">
                <a:latin typeface="Times New Roman" panose="02020603050405020304" pitchFamily="18" charset="0"/>
                <a:cs typeface="Times New Roman" panose="02020603050405020304" pitchFamily="18" charset="0"/>
              </a:rPr>
              <a:t> 3.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prinsipal-agen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dilatarbelakangi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asimetri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Pasien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wewenang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dokter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untuk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membuat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nama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pasien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03667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EBCDE1-9FF4-45FC-B18C-1316E85919D1}"/>
              </a:ext>
            </a:extLst>
          </p:cNvPr>
          <p:cNvSpPr txBox="1"/>
          <p:nvPr/>
        </p:nvSpPr>
        <p:spPr>
          <a:xfrm>
            <a:off x="1060174" y="332675"/>
            <a:ext cx="9157252" cy="5693866"/>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4.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hambatan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masuk</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membuat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pesaing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baru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sulit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memasuki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industri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area </a:t>
            </a:r>
            <a:r>
              <a:rPr lang="en-US" sz="2800" dirty="0" err="1">
                <a:latin typeface="Times New Roman" panose="02020603050405020304" pitchFamily="18" charset="0"/>
                <a:cs typeface="Times New Roman" panose="02020603050405020304" pitchFamily="18" charset="0"/>
              </a:rPr>
              <a:t>bisnis</a:t>
            </a:r>
            <a:r>
              <a:rPr lang="en-US" sz="2800" dirty="0">
                <a:latin typeface="Times New Roman" panose="02020603050405020304" pitchFamily="18" charset="0"/>
                <a:cs typeface="Times New Roman" panose="02020603050405020304" pitchFamily="18" charset="0"/>
              </a:rPr>
              <a:t>. Hal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diakibatkan</a:t>
            </a:r>
            <a:r>
              <a:rPr lang="en-US" sz="2800" dirty="0">
                <a:latin typeface="Times New Roman" panose="02020603050405020304" pitchFamily="18" charset="0"/>
                <a:cs typeface="Times New Roman" panose="02020603050405020304" pitchFamily="18" charset="0"/>
              </a:rPr>
              <a:t> oleh 	</a:t>
            </a:r>
            <a:r>
              <a:rPr lang="en-US" sz="2800" dirty="0" err="1">
                <a:latin typeface="Times New Roman" panose="02020603050405020304" pitchFamily="18" charset="0"/>
                <a:cs typeface="Times New Roman" panose="02020603050405020304" pitchFamily="18" charset="0"/>
              </a:rPr>
              <a:t>berbagai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regulasi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pemerintah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pajak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khusus</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lisensi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loyalitas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konsumen</a:t>
            </a:r>
            <a:r>
              <a:rPr lang="en-US" sz="2800" dirty="0">
                <a:latin typeface="Times New Roman" panose="02020603050405020304" pitchFamily="18" charset="0"/>
                <a:cs typeface="Times New Roman" panose="02020603050405020304" pitchFamily="18" charset="0"/>
              </a:rPr>
              <a:t>, dan lain-lain</a:t>
            </a:r>
          </a:p>
          <a:p>
            <a:pPr algn="just"/>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Padat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berupa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kecenderungan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pembentukan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spesialis</a:t>
            </a:r>
            <a:r>
              <a:rPr lang="en-US" sz="2800" dirty="0">
                <a:latin typeface="Times New Roman" panose="02020603050405020304" pitchFamily="18" charset="0"/>
                <a:cs typeface="Times New Roman" panose="02020603050405020304" pitchFamily="18" charset="0"/>
              </a:rPr>
              <a:t> 	dan sub </a:t>
            </a:r>
            <a:r>
              <a:rPr lang="en-US" sz="2800" dirty="0" err="1">
                <a:latin typeface="Times New Roman" panose="02020603050405020304" pitchFamily="18" charset="0"/>
                <a:cs typeface="Times New Roman" panose="02020603050405020304" pitchFamily="18" charset="0"/>
              </a:rPr>
              <a:t>spesialis</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semakin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besar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eksternalitas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langsung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penggunaan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dialami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pihak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ketiga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terlibat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transaksi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Contohnya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eksternalitas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positif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rumah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sakit</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bermanfaat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pasien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namun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menciptakan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lapangan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masyarakat</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5601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2F70C-7CA4-46E3-8516-AD19603F1E34}"/>
              </a:ext>
            </a:extLst>
          </p:cNvPr>
          <p:cNvSpPr txBox="1"/>
          <p:nvPr/>
        </p:nvSpPr>
        <p:spPr>
          <a:xfrm>
            <a:off x="1921567" y="2004536"/>
            <a:ext cx="9183756" cy="3046988"/>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6.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intervensi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membantu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menurunkan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memperluas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cakupan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asuransi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memperbaiki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mengoreksi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kegagalan</a:t>
            </a:r>
            <a:r>
              <a:rPr lang="en-US" sz="3200" dirty="0">
                <a:latin typeface="Times New Roman" panose="02020603050405020304" pitchFamily="18" charset="0"/>
                <a:cs typeface="Times New Roman" panose="02020603050405020304" pitchFamily="18" charset="0"/>
              </a:rPr>
              <a:t> pasar dan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subsidi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biaya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7666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975A87-9091-735D-AE96-73450303757C}"/>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961214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F68244-5C28-4A0A-946E-8A51226E868E}"/>
              </a:ext>
            </a:extLst>
          </p:cNvPr>
          <p:cNvSpPr txBox="1"/>
          <p:nvPr/>
        </p:nvSpPr>
        <p:spPr>
          <a:xfrm>
            <a:off x="2385392" y="2001078"/>
            <a:ext cx="6268278" cy="2308324"/>
          </a:xfrm>
          <a:prstGeom prst="rect">
            <a:avLst/>
          </a:prstGeom>
          <a:noFill/>
        </p:spPr>
        <p:txBody>
          <a:bodyPr wrap="square" rtlCol="0">
            <a:spAutoFit/>
          </a:bodyPr>
          <a:lstStyle/>
          <a:p>
            <a:r>
              <a:rPr lang="en-US" sz="4800" dirty="0" err="1"/>
              <a:t>Pertemuan</a:t>
            </a:r>
            <a:r>
              <a:rPr lang="en-US" sz="4800" dirty="0"/>
              <a:t> </a:t>
            </a:r>
            <a:r>
              <a:rPr lang="en-US" sz="4800" dirty="0" err="1"/>
              <a:t>ke</a:t>
            </a:r>
            <a:r>
              <a:rPr lang="en-US" sz="4800" dirty="0"/>
              <a:t> ….</a:t>
            </a:r>
          </a:p>
          <a:p>
            <a:r>
              <a:rPr lang="en-US" sz="4800" dirty="0" err="1"/>
              <a:t>Tgl</a:t>
            </a:r>
            <a:r>
              <a:rPr lang="en-US" sz="4800" dirty="0"/>
              <a:t> </a:t>
            </a:r>
            <a:r>
              <a:rPr lang="en-US" sz="4800" dirty="0" err="1"/>
              <a:t>rabu</a:t>
            </a:r>
            <a:r>
              <a:rPr lang="en-US" sz="4800" dirty="0"/>
              <a:t>, 16 </a:t>
            </a:r>
            <a:r>
              <a:rPr lang="en-US" sz="4800" dirty="0" err="1"/>
              <a:t>Nop</a:t>
            </a:r>
            <a:r>
              <a:rPr lang="en-US" sz="4800" dirty="0"/>
              <a:t>. 2022</a:t>
            </a:r>
          </a:p>
        </p:txBody>
      </p:sp>
    </p:spTree>
    <p:extLst>
      <p:ext uri="{BB962C8B-B14F-4D97-AF65-F5344CB8AC3E}">
        <p14:creationId xmlns:p14="http://schemas.microsoft.com/office/powerpoint/2010/main" val="538245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10C2C0-1DBC-49C9-89F6-A1731F902D49}"/>
              </a:ext>
            </a:extLst>
          </p:cNvPr>
          <p:cNvSpPr txBox="1"/>
          <p:nvPr/>
        </p:nvSpPr>
        <p:spPr>
          <a:xfrm>
            <a:off x="1205948" y="1193346"/>
            <a:ext cx="9541565" cy="4401205"/>
          </a:xfrm>
          <a:prstGeom prst="rect">
            <a:avLst/>
          </a:prstGeom>
          <a:noFill/>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Ekonomi </a:t>
            </a:r>
            <a:r>
              <a:rPr lang="en-US" sz="4000" b="1" dirty="0" err="1">
                <a:latin typeface="Times New Roman" panose="02020603050405020304" pitchFamily="18" charset="0"/>
                <a:cs typeface="Times New Roman" panose="02020603050405020304" pitchFamily="18" charset="0"/>
              </a:rPr>
              <a:t>kesehatan</a:t>
            </a:r>
            <a:r>
              <a:rPr lang="en-US" sz="4000" b="1" dirty="0">
                <a:latin typeface="Times New Roman" panose="02020603050405020304" pitchFamily="18" charset="0"/>
                <a:cs typeface="Times New Roman" panose="02020603050405020304" pitchFamily="18" charset="0"/>
              </a:rPr>
              <a:t> </a:t>
            </a:r>
          </a:p>
          <a:p>
            <a:pPr algn="just"/>
            <a:r>
              <a:rPr lang="en-US" sz="4000" dirty="0" err="1">
                <a:latin typeface="Times New Roman" panose="02020603050405020304" pitchFamily="18" charset="0"/>
                <a:cs typeface="Times New Roman" panose="02020603050405020304" pitchFamily="18" charset="0"/>
              </a:rPr>
              <a:t>berperan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penting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dalam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menjawab</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permasalahan-permasalahan</a:t>
            </a:r>
            <a:r>
              <a:rPr lang="en-US" sz="4000" dirty="0">
                <a:latin typeface="Times New Roman" panose="02020603050405020304" pitchFamily="18" charset="0"/>
                <a:cs typeface="Times New Roman" panose="02020603050405020304" pitchFamily="18" charset="0"/>
              </a:rPr>
              <a:t> yang </a:t>
            </a:r>
            <a:r>
              <a:rPr lang="en-US" sz="4000" dirty="0" err="1">
                <a:latin typeface="Times New Roman" panose="02020603050405020304" pitchFamily="18" charset="0"/>
                <a:cs typeface="Times New Roman" panose="02020603050405020304" pitchFamily="18" charset="0"/>
              </a:rPr>
              <a:t>ada</a:t>
            </a:r>
            <a:r>
              <a:rPr lang="en-US" sz="4000" dirty="0">
                <a:latin typeface="Times New Roman" panose="02020603050405020304" pitchFamily="18" charset="0"/>
                <a:cs typeface="Times New Roman" panose="02020603050405020304" pitchFamily="18" charset="0"/>
              </a:rPr>
              <a:t> pada </a:t>
            </a:r>
            <a:r>
              <a:rPr lang="en-US" sz="4000" dirty="0" err="1">
                <a:latin typeface="Times New Roman" panose="02020603050405020304" pitchFamily="18" charset="0"/>
                <a:cs typeface="Times New Roman" panose="02020603050405020304" pitchFamily="18" charset="0"/>
              </a:rPr>
              <a:t>sistem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kesehatan</a:t>
            </a:r>
            <a:r>
              <a:rPr lang="en-US" sz="4000" dirty="0">
                <a:latin typeface="Times New Roman" panose="02020603050405020304" pitchFamily="18" charset="0"/>
                <a:cs typeface="Times New Roman" panose="02020603050405020304" pitchFamily="18" charset="0"/>
              </a:rPr>
              <a:t> yang </a:t>
            </a:r>
            <a:r>
              <a:rPr lang="en-US" sz="4000" dirty="0" err="1">
                <a:latin typeface="Times New Roman" panose="02020603050405020304" pitchFamily="18" charset="0"/>
                <a:cs typeface="Times New Roman" panose="02020603050405020304" pitchFamily="18" charset="0"/>
              </a:rPr>
              <a:t>diakibatkan</a:t>
            </a:r>
            <a:r>
              <a:rPr lang="en-US" sz="4000" dirty="0">
                <a:latin typeface="Times New Roman" panose="02020603050405020304" pitchFamily="18" charset="0"/>
                <a:cs typeface="Times New Roman" panose="02020603050405020304" pitchFamily="18" charset="0"/>
              </a:rPr>
              <a:t> oleh </a:t>
            </a:r>
            <a:r>
              <a:rPr lang="en-US" sz="4000" dirty="0" err="1">
                <a:latin typeface="Times New Roman" panose="02020603050405020304" pitchFamily="18" charset="0"/>
                <a:cs typeface="Times New Roman" panose="02020603050405020304" pitchFamily="18" charset="0"/>
              </a:rPr>
              <a:t>karakteristik</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pelayanan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kesehatan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tersebut</a:t>
            </a:r>
            <a:r>
              <a:rPr lang="en-US" sz="4000" dirty="0">
                <a:latin typeface="Times New Roman" panose="02020603050405020304" pitchFamily="18" charset="0"/>
                <a:cs typeface="Times New Roman" panose="02020603050405020304" pitchFamily="18" charset="0"/>
              </a:rPr>
              <a:t> dan </a:t>
            </a:r>
            <a:r>
              <a:rPr lang="en-US" sz="4000" dirty="0" err="1">
                <a:latin typeface="Times New Roman" panose="02020603050405020304" pitchFamily="18" charset="0"/>
                <a:cs typeface="Times New Roman" panose="02020603050405020304" pitchFamily="18" charset="0"/>
              </a:rPr>
              <a:t>memberikan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bukti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dalam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pengambilan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kebijakan</a:t>
            </a:r>
            <a:r>
              <a:rPr lang="en-US" sz="4000" dirty="0">
                <a:latin typeface="Times New Roman" panose="02020603050405020304" pitchFamily="18" charset="0"/>
                <a:cs typeface="Times New Roman" panose="02020603050405020304" pitchFamily="18" charset="0"/>
              </a:rPr>
              <a:t> oleh </a:t>
            </a:r>
            <a:r>
              <a:rPr lang="en-US" sz="4000" dirty="0" err="1">
                <a:latin typeface="Times New Roman" panose="02020603050405020304" pitchFamily="18" charset="0"/>
                <a:cs typeface="Times New Roman" panose="02020603050405020304" pitchFamily="18" charset="0"/>
              </a:rPr>
              <a:t>pemerintah</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918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F745-7B1F-901F-F924-E8BDD0198C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991A1-3B96-712F-C2CF-7637E038175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872560C-F351-84AD-1C5A-97D8A29903BE}"/>
              </a:ext>
            </a:extLst>
          </p:cNvPr>
          <p:cNvPicPr>
            <a:picLocks noChangeAspect="1"/>
          </p:cNvPicPr>
          <p:nvPr/>
        </p:nvPicPr>
        <p:blipFill>
          <a:blip r:embed="rId2"/>
          <a:stretch>
            <a:fillRect/>
          </a:stretch>
        </p:blipFill>
        <p:spPr>
          <a:xfrm>
            <a:off x="581191" y="471377"/>
            <a:ext cx="11029616" cy="6858000"/>
          </a:xfrm>
          <a:prstGeom prst="rect">
            <a:avLst/>
          </a:prstGeom>
        </p:spPr>
      </p:pic>
    </p:spTree>
    <p:extLst>
      <p:ext uri="{BB962C8B-B14F-4D97-AF65-F5344CB8AC3E}">
        <p14:creationId xmlns:p14="http://schemas.microsoft.com/office/powerpoint/2010/main" val="1126492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1C881B-D2C5-40CD-997C-77FB7325727B}"/>
              </a:ext>
            </a:extLst>
          </p:cNvPr>
          <p:cNvSpPr txBox="1"/>
          <p:nvPr/>
        </p:nvSpPr>
        <p:spPr>
          <a:xfrm>
            <a:off x="437321" y="155716"/>
            <a:ext cx="11396869" cy="6063198"/>
          </a:xfrm>
          <a:prstGeom prst="rect">
            <a:avLst/>
          </a:prstGeom>
          <a:noFill/>
        </p:spPr>
        <p:txBody>
          <a:bodyPr wrap="square">
            <a:spAutoFit/>
          </a:bodyPr>
          <a:lstStyle/>
          <a:p>
            <a:pPr algn="just"/>
            <a:r>
              <a:rPr lang="en-US" sz="3600" b="1" dirty="0" err="1">
                <a:latin typeface="Times New Roman" panose="02020603050405020304" pitchFamily="18" charset="0"/>
                <a:cs typeface="Times New Roman" panose="02020603050405020304" pitchFamily="18" charset="0"/>
              </a:rPr>
              <a:t>Penerapan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Ilmu</a:t>
            </a:r>
            <a:r>
              <a:rPr lang="en-US" sz="3600" b="1" dirty="0">
                <a:latin typeface="Times New Roman" panose="02020603050405020304" pitchFamily="18" charset="0"/>
                <a:cs typeface="Times New Roman" panose="02020603050405020304" pitchFamily="18" charset="0"/>
              </a:rPr>
              <a:t> Ekonomi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pemahaman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mengenai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aspek-aspek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Aspek-aspek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tersebut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efisiensi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efektivitas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nilai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perilaku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pengguna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Ilmu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bermanfaat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informasi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kepada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pembuat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maupun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p>
          <a:p>
            <a:pPr algn="just"/>
            <a:r>
              <a:rPr lang="en-US" sz="3200" dirty="0">
                <a:latin typeface="Times New Roman" panose="02020603050405020304" pitchFamily="18" charset="0"/>
                <a:cs typeface="Times New Roman" panose="02020603050405020304" pitchFamily="18" charset="0"/>
              </a:rPr>
              <a:t>	Ekonomi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penting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menjawab</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permasalahanpermasalahan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ada</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sistem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diakibatkan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karakteristik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tersebut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memberikan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bukti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pengambilan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37237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9B084B-5A4B-41DF-A6DE-7A91F458825C}"/>
              </a:ext>
            </a:extLst>
          </p:cNvPr>
          <p:cNvSpPr txBox="1"/>
          <p:nvPr/>
        </p:nvSpPr>
        <p:spPr>
          <a:xfrm>
            <a:off x="808383" y="206131"/>
            <a:ext cx="9687339" cy="6001643"/>
          </a:xfrm>
          <a:prstGeom prst="rect">
            <a:avLst/>
          </a:prstGeom>
          <a:noFill/>
        </p:spPr>
        <p:txBody>
          <a:bodyPr wrap="square">
            <a:spAutoFit/>
          </a:bodyPr>
          <a:lstStyle/>
          <a:p>
            <a:pPr algn="just"/>
            <a:r>
              <a:rPr lang="en-US" sz="3200" b="1" dirty="0" err="1">
                <a:latin typeface="Times New Roman" panose="02020603050405020304" pitchFamily="18" charset="0"/>
                <a:cs typeface="Times New Roman" panose="02020603050405020304" pitchFamily="18" charset="0"/>
              </a:rPr>
              <a:t>Konsep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mikroekonomi</a:t>
            </a:r>
            <a:r>
              <a:rPr lang="en-US" sz="3200" b="1" dirty="0">
                <a:latin typeface="Times New Roman" panose="02020603050405020304" pitchFamily="18" charset="0"/>
                <a:cs typeface="Times New Roman" panose="02020603050405020304" pitchFamily="18" charset="0"/>
              </a:rPr>
              <a:t> dan </a:t>
            </a:r>
            <a:r>
              <a:rPr lang="en-US" sz="3200" b="1" dirty="0" err="1">
                <a:latin typeface="Times New Roman" panose="02020603050405020304" pitchFamily="18" charset="0"/>
                <a:cs typeface="Times New Roman" panose="02020603050405020304" pitchFamily="18" charset="0"/>
              </a:rPr>
              <a:t>makroekonomi</a:t>
            </a:r>
            <a:endParaRPr lang="en-US" sz="3200" b="1"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mempelajari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tentang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pembuatan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keputusan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transaksi</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individu</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perusahaan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contoh</a:t>
            </a:r>
            <a:r>
              <a:rPr lang="en-US" sz="3200" dirty="0">
                <a:latin typeface="Times New Roman" panose="02020603050405020304" pitchFamily="18" charset="0"/>
                <a:cs typeface="Times New Roman" panose="02020603050405020304" pitchFamily="18" charset="0"/>
              </a:rPr>
              <a:t> di Kesehatan,  </a:t>
            </a:r>
            <a:r>
              <a:rPr lang="en-US" sz="3200" dirty="0" err="1">
                <a:latin typeface="Times New Roman" panose="02020603050405020304" pitchFamily="18" charset="0"/>
                <a:cs typeface="Times New Roman" panose="02020603050405020304" pitchFamily="18" charset="0"/>
              </a:rPr>
              <a:t>Puskesmas</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studi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tentang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luas</a:t>
            </a:r>
            <a:r>
              <a:rPr lang="en-US" sz="3200" dirty="0">
                <a:latin typeface="Times New Roman" panose="02020603050405020304" pitchFamily="18" charset="0"/>
                <a:cs typeface="Times New Roman" panose="02020603050405020304" pitchFamily="18" charset="0"/>
              </a:rPr>
              <a:t> dan pada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agregat</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menyeluruh</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mencakup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agregat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mencakup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terkait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menentuan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alokasi</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prioritas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digunakan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program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Kesehatan (SKN,JKN)</a:t>
            </a:r>
          </a:p>
        </p:txBody>
      </p:sp>
    </p:spTree>
    <p:extLst>
      <p:ext uri="{BB962C8B-B14F-4D97-AF65-F5344CB8AC3E}">
        <p14:creationId xmlns:p14="http://schemas.microsoft.com/office/powerpoint/2010/main" val="3341795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11919-DA29-F21E-F6C7-4B6AC73561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9D00D1-4E70-1CC6-DA64-BAC040E24DD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3F846CA-0E68-18C3-3B50-FD270A5347C3}"/>
              </a:ext>
            </a:extLst>
          </p:cNvPr>
          <p:cNvPicPr>
            <a:picLocks noChangeAspect="1"/>
          </p:cNvPicPr>
          <p:nvPr/>
        </p:nvPicPr>
        <p:blipFill>
          <a:blip r:embed="rId2"/>
          <a:stretch>
            <a:fillRect/>
          </a:stretch>
        </p:blipFill>
        <p:spPr>
          <a:xfrm>
            <a:off x="763883" y="1715956"/>
            <a:ext cx="10381195" cy="6393460"/>
          </a:xfrm>
          <a:prstGeom prst="rect">
            <a:avLst/>
          </a:prstGeom>
        </p:spPr>
      </p:pic>
    </p:spTree>
    <p:extLst>
      <p:ext uri="{BB962C8B-B14F-4D97-AF65-F5344CB8AC3E}">
        <p14:creationId xmlns:p14="http://schemas.microsoft.com/office/powerpoint/2010/main" val="3427955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E06FA9-E2DC-4796-A3DC-377A6C248B8E}"/>
              </a:ext>
            </a:extLst>
          </p:cNvPr>
          <p:cNvSpPr txBox="1"/>
          <p:nvPr/>
        </p:nvSpPr>
        <p:spPr>
          <a:xfrm>
            <a:off x="429490" y="1142125"/>
            <a:ext cx="11152909"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dibagi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dua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tahap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berdasarkan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periodenya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yaitu</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klasik</a:t>
            </a:r>
            <a:r>
              <a:rPr lang="en-US" sz="3200" dirty="0">
                <a:latin typeface="Times New Roman" panose="02020603050405020304" pitchFamily="18" charset="0"/>
                <a:cs typeface="Times New Roman" panose="02020603050405020304" pitchFamily="18" charset="0"/>
              </a:rPr>
              <a:t>; dan (2)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modern.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klasik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komponen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seringkali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luput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pembahasan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karena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pemusatan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perhatian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keahlian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utama</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0232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D4AB47-32F5-491B-8B4B-5EC21D7FEF22}"/>
              </a:ext>
            </a:extLst>
          </p:cNvPr>
          <p:cNvSpPr txBox="1"/>
          <p:nvPr/>
        </p:nvSpPr>
        <p:spPr>
          <a:xfrm>
            <a:off x="583095" y="638771"/>
            <a:ext cx="10442713"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klasik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searah</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modal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makroekonomi</a:t>
            </a:r>
            <a:r>
              <a:rPr lang="en-US" sz="2800" dirty="0">
                <a:latin typeface="Times New Roman" panose="02020603050405020304" pitchFamily="18" charset="0"/>
                <a:cs typeface="Times New Roman" panose="02020603050405020304" pitchFamily="18" charset="0"/>
              </a:rPr>
              <a:t> modern, </a:t>
            </a:r>
            <a:r>
              <a:rPr lang="en-US" sz="2800" dirty="0" err="1">
                <a:latin typeface="Times New Roman" panose="02020603050405020304" pitchFamily="18" charset="0"/>
                <a:cs typeface="Times New Roman" panose="02020603050405020304" pitchFamily="18" charset="0"/>
              </a:rPr>
              <a:t>peran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komponen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penting</a:t>
            </a:r>
            <a:r>
              <a:rPr lang="en-US" sz="2800" dirty="0">
                <a:latin typeface="Times New Roman" panose="02020603050405020304" pitchFamily="18" charset="0"/>
                <a:cs typeface="Times New Roman" panose="02020603050405020304" pitchFamily="18" charset="0"/>
              </a:rPr>
              <a:t> modal </a:t>
            </a:r>
            <a:r>
              <a:rPr lang="en-US" sz="2800" dirty="0" err="1">
                <a:latin typeface="Times New Roman" panose="02020603050405020304" pitchFamily="18" charset="0"/>
                <a:cs typeface="Times New Roman" panose="02020603050405020304" pitchFamily="18" charset="0"/>
              </a:rPr>
              <a:t>manusia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semakin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perhatian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meskipun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munculnya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perdebatan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kalangan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peneliti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terkait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arah</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signifikansi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Konsep</a:t>
            </a:r>
            <a:r>
              <a:rPr lang="en-US" sz="2800" dirty="0">
                <a:latin typeface="Times New Roman" panose="02020603050405020304" pitchFamily="18" charset="0"/>
                <a:cs typeface="Times New Roman" panose="02020603050405020304" pitchFamily="18" charset="0"/>
              </a:rPr>
              <a:t> modern juga </a:t>
            </a:r>
            <a:r>
              <a:rPr lang="en-US" sz="2800" dirty="0" err="1">
                <a:latin typeface="Times New Roman" panose="02020603050405020304" pitchFamily="18" charset="0"/>
                <a:cs typeface="Times New Roman" panose="02020603050405020304" pitchFamily="18" charset="0"/>
              </a:rPr>
              <a:t>menegaskan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bukan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melainkan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pembangunan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mampu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0182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CB8E9B-2C4A-428B-AB8C-26BD481BB4FC}"/>
              </a:ext>
            </a:extLst>
          </p:cNvPr>
          <p:cNvSpPr txBox="1"/>
          <p:nvPr/>
        </p:nvSpPr>
        <p:spPr>
          <a:xfrm>
            <a:off x="808381" y="1356477"/>
            <a:ext cx="9872869" cy="353943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Kesehatan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langsung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langsung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sedangkan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kebijakan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PDB per </a:t>
            </a:r>
            <a:r>
              <a:rPr lang="en-US" sz="3200" dirty="0" err="1">
                <a:latin typeface="Times New Roman" panose="02020603050405020304" pitchFamily="18" charset="0"/>
                <a:cs typeface="Times New Roman" panose="02020603050405020304" pitchFamily="18" charset="0"/>
              </a:rPr>
              <a:t>kapita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pengentasan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cukup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kompleks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terlihat</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bawah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ini</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2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2B3877-4CA8-4E84-97C5-4762CC77A5E9}"/>
              </a:ext>
            </a:extLst>
          </p:cNvPr>
          <p:cNvPicPr>
            <a:picLocks noChangeAspect="1"/>
          </p:cNvPicPr>
          <p:nvPr/>
        </p:nvPicPr>
        <p:blipFill>
          <a:blip r:embed="rId2"/>
          <a:stretch>
            <a:fillRect/>
          </a:stretch>
        </p:blipFill>
        <p:spPr>
          <a:xfrm>
            <a:off x="702365" y="665222"/>
            <a:ext cx="11396870" cy="6192777"/>
          </a:xfrm>
          <a:prstGeom prst="rect">
            <a:avLst/>
          </a:prstGeom>
        </p:spPr>
      </p:pic>
    </p:spTree>
    <p:extLst>
      <p:ext uri="{BB962C8B-B14F-4D97-AF65-F5344CB8AC3E}">
        <p14:creationId xmlns:p14="http://schemas.microsoft.com/office/powerpoint/2010/main" val="1942834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3E5FA-CB3A-4E1E-BEF4-48B85AA0E2AD}"/>
              </a:ext>
            </a:extLst>
          </p:cNvPr>
          <p:cNvPicPr>
            <a:picLocks noChangeAspect="1"/>
          </p:cNvPicPr>
          <p:nvPr/>
        </p:nvPicPr>
        <p:blipFill>
          <a:blip r:embed="rId2"/>
          <a:stretch>
            <a:fillRect/>
          </a:stretch>
        </p:blipFill>
        <p:spPr>
          <a:xfrm>
            <a:off x="993913" y="450574"/>
            <a:ext cx="10787270" cy="6095999"/>
          </a:xfrm>
          <a:prstGeom prst="rect">
            <a:avLst/>
          </a:prstGeom>
        </p:spPr>
      </p:pic>
    </p:spTree>
    <p:extLst>
      <p:ext uri="{BB962C8B-B14F-4D97-AF65-F5344CB8AC3E}">
        <p14:creationId xmlns:p14="http://schemas.microsoft.com/office/powerpoint/2010/main" val="2368827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B1DACD-0277-7159-6E7B-55CB926713B7}"/>
              </a:ext>
            </a:extLst>
          </p:cNvPr>
          <p:cNvSpPr txBox="1"/>
          <p:nvPr/>
        </p:nvSpPr>
        <p:spPr>
          <a:xfrm>
            <a:off x="2531165" y="583096"/>
            <a:ext cx="4996070" cy="369332"/>
          </a:xfrm>
          <a:prstGeom prst="rect">
            <a:avLst/>
          </a:prstGeom>
          <a:noFill/>
        </p:spPr>
        <p:txBody>
          <a:bodyPr wrap="square" rtlCol="0">
            <a:spAutoFit/>
          </a:bodyPr>
          <a:lstStyle/>
          <a:p>
            <a:r>
              <a:rPr lang="en-US" dirty="0"/>
              <a:t>FOTO ABSEN TGL. 16 NOP 2022</a:t>
            </a:r>
          </a:p>
        </p:txBody>
      </p:sp>
      <p:pic>
        <p:nvPicPr>
          <p:cNvPr id="4" name="Picture 3">
            <a:extLst>
              <a:ext uri="{FF2B5EF4-FFF2-40B4-BE49-F238E27FC236}">
                <a16:creationId xmlns:a16="http://schemas.microsoft.com/office/drawing/2014/main" id="{BF06AAF9-5D82-6E02-AABC-E0CFEC8AA6EB}"/>
              </a:ext>
            </a:extLst>
          </p:cNvPr>
          <p:cNvPicPr>
            <a:picLocks noChangeAspect="1"/>
          </p:cNvPicPr>
          <p:nvPr/>
        </p:nvPicPr>
        <p:blipFill>
          <a:blip r:embed="rId2"/>
          <a:stretch>
            <a:fillRect/>
          </a:stretch>
        </p:blipFill>
        <p:spPr>
          <a:xfrm>
            <a:off x="0" y="1673"/>
            <a:ext cx="12192000" cy="6854653"/>
          </a:xfrm>
          <a:prstGeom prst="rect">
            <a:avLst/>
          </a:prstGeom>
        </p:spPr>
      </p:pic>
      <p:pic>
        <p:nvPicPr>
          <p:cNvPr id="6" name="Picture 5">
            <a:extLst>
              <a:ext uri="{FF2B5EF4-FFF2-40B4-BE49-F238E27FC236}">
                <a16:creationId xmlns:a16="http://schemas.microsoft.com/office/drawing/2014/main" id="{FD2027D9-430D-A8D1-6606-A05DC779ABC8}"/>
              </a:ext>
            </a:extLst>
          </p:cNvPr>
          <p:cNvPicPr>
            <a:picLocks noChangeAspect="1"/>
          </p:cNvPicPr>
          <p:nvPr/>
        </p:nvPicPr>
        <p:blipFill>
          <a:blip r:embed="rId2"/>
          <a:stretch>
            <a:fillRect/>
          </a:stretch>
        </p:blipFill>
        <p:spPr>
          <a:xfrm>
            <a:off x="0" y="1673"/>
            <a:ext cx="12192000" cy="6854653"/>
          </a:xfrm>
          <a:prstGeom prst="rect">
            <a:avLst/>
          </a:prstGeom>
        </p:spPr>
      </p:pic>
      <p:pic>
        <p:nvPicPr>
          <p:cNvPr id="8" name="Picture 7">
            <a:extLst>
              <a:ext uri="{FF2B5EF4-FFF2-40B4-BE49-F238E27FC236}">
                <a16:creationId xmlns:a16="http://schemas.microsoft.com/office/drawing/2014/main" id="{7F599DA6-7EE8-BA32-C116-5D194E7A74A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42212703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58CAD-FA0A-BB4B-2C85-85FFCA0CC848}"/>
              </a:ext>
            </a:extLst>
          </p:cNvPr>
          <p:cNvSpPr txBox="1"/>
          <p:nvPr/>
        </p:nvSpPr>
        <p:spPr>
          <a:xfrm>
            <a:off x="2160104" y="1245704"/>
            <a:ext cx="9210261" cy="369332"/>
          </a:xfrm>
          <a:prstGeom prst="rect">
            <a:avLst/>
          </a:prstGeom>
          <a:noFill/>
        </p:spPr>
        <p:txBody>
          <a:bodyPr wrap="square" rtlCol="0">
            <a:spAutoFit/>
          </a:bodyPr>
          <a:lstStyle/>
          <a:p>
            <a:r>
              <a:rPr lang="en-US" dirty="0"/>
              <a:t>PERTEMUAN TGL. ……………..</a:t>
            </a:r>
          </a:p>
        </p:txBody>
      </p:sp>
    </p:spTree>
    <p:extLst>
      <p:ext uri="{BB962C8B-B14F-4D97-AF65-F5344CB8AC3E}">
        <p14:creationId xmlns:p14="http://schemas.microsoft.com/office/powerpoint/2010/main" val="301241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B1D461-2985-45A0-8708-FC393E83FFD3}"/>
              </a:ext>
            </a:extLst>
          </p:cNvPr>
          <p:cNvSpPr txBox="1"/>
          <p:nvPr/>
        </p:nvSpPr>
        <p:spPr>
          <a:xfrm>
            <a:off x="1113181" y="1205948"/>
            <a:ext cx="10442713" cy="5509200"/>
          </a:xfrm>
          <a:prstGeom prst="rect">
            <a:avLst/>
          </a:prstGeom>
          <a:noFill/>
        </p:spPr>
        <p:txBody>
          <a:bodyPr wrap="square">
            <a:spAutoFit/>
          </a:bodyPr>
          <a:lstStyle/>
          <a:p>
            <a:pPr algn="just"/>
            <a:r>
              <a:rPr lang="en-US" sz="3200" dirty="0">
                <a:latin typeface="Times New Roman" panose="02020603050405020304" pitchFamily="18" charset="0"/>
                <a:cs typeface="Times New Roman" panose="02020603050405020304" pitchFamily="18" charset="0"/>
              </a:rPr>
              <a:t>Peran Kesehatan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Pembangunan Ekonomi </a:t>
            </a:r>
          </a:p>
          <a:p>
            <a:pPr algn="just"/>
            <a:r>
              <a:rPr lang="en-US" sz="3200" dirty="0">
                <a:latin typeface="Times New Roman" panose="02020603050405020304" pitchFamily="18" charset="0"/>
                <a:cs typeface="Times New Roman" panose="02020603050405020304" pitchFamily="18" charset="0"/>
              </a:rPr>
              <a:t> Kesehatan dan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Tenaga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pendekatan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fungsi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sebelumnya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telah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dijelaskan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merupakan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dari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pertumbuhan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Bloom &amp; Canning  </a:t>
            </a:r>
            <a:r>
              <a:rPr lang="en-US" sz="3200" dirty="0" err="1">
                <a:latin typeface="Times New Roman" panose="02020603050405020304" pitchFamily="18" charset="0"/>
                <a:cs typeface="Times New Roman" panose="02020603050405020304" pitchFamily="18" charset="0"/>
              </a:rPr>
              <a:t>mengemukakan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bahwa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perekonomian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panjang</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pendek</a:t>
            </a:r>
            <a:r>
              <a:rPr lang="en-US" sz="3200" dirty="0">
                <a:latin typeface="Times New Roman" panose="02020603050405020304" pitchFamily="18" charset="0"/>
                <a:cs typeface="Times New Roman" panose="02020603050405020304"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jangka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panjang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di masa </a:t>
            </a:r>
            <a:r>
              <a:rPr lang="en-US" sz="3200" dirty="0" err="1">
                <a:latin typeface="Times New Roman" panose="02020603050405020304" pitchFamily="18" charset="0"/>
                <a:cs typeface="Times New Roman" panose="02020603050405020304" pitchFamily="18" charset="0"/>
              </a:rPr>
              <a:t>kanak-kanak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beberapa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di masa </a:t>
            </a:r>
            <a:r>
              <a:rPr lang="en-US" sz="3200" dirty="0" err="1">
                <a:latin typeface="Times New Roman" panose="02020603050405020304" pitchFamily="18" charset="0"/>
                <a:cs typeface="Times New Roman" panose="02020603050405020304" pitchFamily="18" charset="0"/>
              </a:rPr>
              <a:t>dewasa</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4584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CC5A45-A2F6-419A-B23E-90440EC4A624}"/>
              </a:ext>
            </a:extLst>
          </p:cNvPr>
          <p:cNvSpPr txBox="1"/>
          <p:nvPr/>
        </p:nvSpPr>
        <p:spPr>
          <a:xfrm>
            <a:off x="755374" y="721669"/>
            <a:ext cx="9806608"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anak</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ketenagakerjaan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usia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dihubungkan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jalur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utama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dan</a:t>
            </a:r>
          </a:p>
          <a:p>
            <a:pPr algn="just"/>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pendidikan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umumnya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pendekatan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mikro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menemukan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kecukupan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nutrisi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mental, </a:t>
            </a:r>
            <a:r>
              <a:rPr lang="en-US" sz="2800" dirty="0" err="1">
                <a:latin typeface="Times New Roman" panose="02020603050405020304" pitchFamily="18" charset="0"/>
                <a:cs typeface="Times New Roman" panose="02020603050405020304" pitchFamily="18" charset="0"/>
              </a:rPr>
              <a:t>paparan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intervensi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saat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lahir</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penilaian</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kecil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positif</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beberapa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indikator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di masa </a:t>
            </a:r>
            <a:r>
              <a:rPr lang="en-US" sz="2800" dirty="0" err="1">
                <a:latin typeface="Times New Roman" panose="02020603050405020304" pitchFamily="18" charset="0"/>
                <a:cs typeface="Times New Roman" panose="02020603050405020304" pitchFamily="18" charset="0"/>
              </a:rPr>
              <a:t>dewasa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bekerja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besaran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pendapatan</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gaji</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partisipasi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89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317BB7-3EE2-40D9-9590-288CFE21A993}"/>
              </a:ext>
            </a:extLst>
          </p:cNvPr>
          <p:cNvSpPr txBox="1"/>
          <p:nvPr/>
        </p:nvSpPr>
        <p:spPr>
          <a:xfrm>
            <a:off x="1392072" y="1012954"/>
            <a:ext cx="9935570" cy="4832092"/>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pendek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pengaruh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negatif</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output (</a:t>
            </a:r>
            <a:r>
              <a:rPr lang="en-US" sz="2800" dirty="0" err="1">
                <a:latin typeface="Times New Roman" panose="02020603050405020304" pitchFamily="18" charset="0"/>
                <a:cs typeface="Times New Roman" panose="02020603050405020304" pitchFamily="18" charset="0"/>
              </a:rPr>
              <a:t>produksi</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dihasilkan</a:t>
            </a:r>
            <a:r>
              <a:rPr lang="en-US" sz="2800" dirty="0">
                <a:latin typeface="Times New Roman" panose="02020603050405020304" pitchFamily="18" charset="0"/>
                <a:cs typeface="Times New Roman" panose="02020603050405020304" pitchFamily="18" charset="0"/>
              </a:rPr>
              <a:t> per unit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Kesehatan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melalui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pengaruhnya</a:t>
            </a:r>
            <a:r>
              <a:rPr lang="en-US" sz="2800" dirty="0">
                <a:latin typeface="Times New Roman" panose="02020603050405020304" pitchFamily="18" charset="0"/>
                <a:cs typeface="Times New Roman" panose="02020603050405020304" pitchFamily="18" charset="0"/>
              </a:rPr>
              <a:t> pada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diukur</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kuantitas</a:t>
            </a:r>
            <a:r>
              <a:rPr lang="en-US" sz="2800" dirty="0">
                <a:latin typeface="Times New Roman" panose="02020603050405020304" pitchFamily="18" charset="0"/>
                <a:cs typeface="Times New Roman" panose="02020603050405020304" pitchFamily="18" charset="0"/>
              </a:rPr>
              <a:t> (mis. jam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(mis.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efektivitas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status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kuantitas</a:t>
            </a:r>
            <a:r>
              <a:rPr lang="en-US" sz="2800" dirty="0">
                <a:latin typeface="Times New Roman" panose="02020603050405020304" pitchFamily="18" charset="0"/>
                <a:cs typeface="Times New Roman" panose="02020603050405020304" pitchFamily="18" charset="0"/>
              </a:rPr>
              <a:t> input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bentuk</a:t>
            </a:r>
            <a:r>
              <a:rPr lang="en-US" sz="2800" dirty="0">
                <a:latin typeface="Times New Roman" panose="02020603050405020304" pitchFamily="18" charset="0"/>
                <a:cs typeface="Times New Roman" panose="02020603050405020304" pitchFamily="18" charset="0"/>
              </a:rPr>
              <a:t> absenteeism—</a:t>
            </a:r>
            <a:r>
              <a:rPr lang="en-US" sz="2800" dirty="0" err="1">
                <a:latin typeface="Times New Roman" panose="02020603050405020304" pitchFamily="18" charset="0"/>
                <a:cs typeface="Times New Roman" panose="02020603050405020304" pitchFamily="18" charset="0"/>
              </a:rPr>
              <a:t>yaitu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hilangnya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jumlah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—dan presenteeism—</a:t>
            </a:r>
            <a:r>
              <a:rPr lang="en-US" sz="2800" dirty="0" err="1">
                <a:latin typeface="Times New Roman" panose="02020603050405020304" pitchFamily="18" charset="0"/>
                <a:cs typeface="Times New Roman" panose="02020603050405020304" pitchFamily="18" charset="0"/>
              </a:rPr>
              <a:t>yakni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kualitas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karena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isu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313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9706-EEFC-CB27-C07B-42FD18AA34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93F233F-DC6C-6B31-8D3C-1BCDA2F39A1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720532B-BB3E-B5B2-14F9-A0AA53C74A77}"/>
              </a:ext>
            </a:extLst>
          </p:cNvPr>
          <p:cNvPicPr>
            <a:picLocks noChangeAspect="1"/>
          </p:cNvPicPr>
          <p:nvPr/>
        </p:nvPicPr>
        <p:blipFill>
          <a:blip r:embed="rId2"/>
          <a:stretch>
            <a:fillRect/>
          </a:stretch>
        </p:blipFill>
        <p:spPr>
          <a:xfrm>
            <a:off x="581193" y="2054086"/>
            <a:ext cx="11029614" cy="4803913"/>
          </a:xfrm>
          <a:prstGeom prst="rect">
            <a:avLst/>
          </a:prstGeom>
        </p:spPr>
      </p:pic>
    </p:spTree>
    <p:extLst>
      <p:ext uri="{BB962C8B-B14F-4D97-AF65-F5344CB8AC3E}">
        <p14:creationId xmlns:p14="http://schemas.microsoft.com/office/powerpoint/2010/main" val="4130120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9E9732-37F3-4DEC-BB8F-BE153D6EC128}"/>
              </a:ext>
            </a:extLst>
          </p:cNvPr>
          <p:cNvSpPr txBox="1"/>
          <p:nvPr/>
        </p:nvSpPr>
        <p:spPr>
          <a:xfrm>
            <a:off x="1624084" y="1221208"/>
            <a:ext cx="9990161" cy="4401205"/>
          </a:xfrm>
          <a:prstGeom prst="rect">
            <a:avLst/>
          </a:prstGeom>
          <a:noFill/>
        </p:spPr>
        <p:txBody>
          <a:bodyPr wrap="square">
            <a:spAutoFit/>
          </a:bodyPr>
          <a:lstStyle/>
          <a:p>
            <a:pPr algn="just"/>
            <a:r>
              <a:rPr lang="en-US" sz="2800" dirty="0">
                <a:latin typeface="Times New Roman" panose="02020603050405020304" pitchFamily="18" charset="0"/>
                <a:cs typeface="Times New Roman" panose="02020603050405020304" pitchFamily="18" charset="0"/>
              </a:rPr>
              <a:t>Pada </a:t>
            </a:r>
            <a:r>
              <a:rPr lang="en-US" sz="2800" dirty="0" err="1">
                <a:latin typeface="Times New Roman" panose="02020603050405020304" pitchFamily="18" charset="0"/>
                <a:cs typeface="Times New Roman" panose="02020603050405020304" pitchFamily="18" charset="0"/>
              </a:rPr>
              <a:t>periode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terkini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lainnya</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tingkat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mikro</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menganalisis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seperti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badan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pendapatan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keuntungan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ekonomi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pengentasan</a:t>
            </a:r>
            <a:r>
              <a:rPr lang="en-US" sz="2800" dirty="0">
                <a:latin typeface="Times New Roman" panose="02020603050405020304" pitchFamily="18" charset="0"/>
                <a:cs typeface="Times New Roman" panose="02020603050405020304" pitchFamily="18" charset="0"/>
              </a:rPr>
              <a:t> stunting di Indonesia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lingkup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makro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sebuah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menunjukkan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harapan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hidup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pekerja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berbanding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lurus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dengan</a:t>
            </a:r>
            <a:r>
              <a:rPr lang="en-US" sz="2800" dirty="0">
                <a:latin typeface="Times New Roman" panose="02020603050405020304" pitchFamily="18" charset="0"/>
                <a:cs typeface="Times New Roman" panose="02020603050405020304" pitchFamily="18" charset="0"/>
              </a:rPr>
              <a:t> PDB di Indonesia. </a:t>
            </a:r>
            <a:r>
              <a:rPr lang="en-US" sz="2800" dirty="0" err="1">
                <a:latin typeface="Times New Roman" panose="02020603050405020304" pitchFamily="18" charset="0"/>
                <a:cs typeface="Times New Roman" panose="02020603050405020304" pitchFamily="18" charset="0"/>
              </a:rPr>
              <a:t>Meskipun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analisis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di Indonesia </a:t>
            </a:r>
            <a:r>
              <a:rPr lang="en-US" sz="2800" dirty="0" err="1">
                <a:latin typeface="Times New Roman" panose="02020603050405020304" pitchFamily="18" charset="0"/>
                <a:cs typeface="Times New Roman" panose="02020603050405020304" pitchFamily="18" charset="0"/>
              </a:rPr>
              <a:t>masih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terbatas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studi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terdahulu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menunjukkan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bahwa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capaian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produktivitas</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tenaga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kerja</a:t>
            </a:r>
            <a:r>
              <a:rPr lang="en-US" sz="2800" dirty="0">
                <a:latin typeface="Times New Roman" panose="02020603050405020304" pitchFamily="18" charset="0"/>
                <a:cs typeface="Times New Roman" panose="02020603050405020304" pitchFamily="18" charset="0"/>
              </a:rPr>
              <a:t> di Indonesia</a:t>
            </a:r>
          </a:p>
        </p:txBody>
      </p:sp>
    </p:spTree>
    <p:extLst>
      <p:ext uri="{BB962C8B-B14F-4D97-AF65-F5344CB8AC3E}">
        <p14:creationId xmlns:p14="http://schemas.microsoft.com/office/powerpoint/2010/main" val="1823409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188301-807C-4F39-9D9B-FE27ACF642E7}"/>
              </a:ext>
            </a:extLst>
          </p:cNvPr>
          <p:cNvSpPr txBox="1"/>
          <p:nvPr/>
        </p:nvSpPr>
        <p:spPr>
          <a:xfrm>
            <a:off x="818865" y="160223"/>
            <a:ext cx="11245755" cy="6494085"/>
          </a:xfrm>
          <a:prstGeom prst="rect">
            <a:avLst/>
          </a:prstGeom>
          <a:noFill/>
        </p:spPr>
        <p:txBody>
          <a:bodyPr wrap="square">
            <a:spAutoFit/>
          </a:bodyPr>
          <a:lstStyle/>
          <a:p>
            <a:r>
              <a:rPr lang="en-US" sz="3200" dirty="0" err="1">
                <a:latin typeface="Times New Roman" panose="02020603050405020304" pitchFamily="18" charset="0"/>
                <a:cs typeface="Times New Roman" panose="02020603050405020304" pitchFamily="18" charset="0"/>
              </a:rPr>
              <a:t>Pengaruh</a:t>
            </a:r>
            <a:r>
              <a:rPr lang="en-US" sz="3200" dirty="0">
                <a:latin typeface="Times New Roman" panose="02020603050405020304" pitchFamily="18" charset="0"/>
                <a:cs typeface="Times New Roman" panose="02020603050405020304" pitchFamily="18" charset="0"/>
              </a:rPr>
              <a:t> Kesehatan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Pendidikan </a:t>
            </a:r>
          </a:p>
          <a:p>
            <a:r>
              <a:rPr lang="en-US" sz="3200" dirty="0">
                <a:latin typeface="Times New Roman" panose="02020603050405020304" pitchFamily="18" charset="0"/>
                <a:cs typeface="Times New Roman" panose="02020603050405020304" pitchFamily="18" charset="0"/>
              </a:rPr>
              <a:t>Kesehatan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modal </a:t>
            </a:r>
            <a:r>
              <a:rPr lang="en-US" sz="3200" dirty="0" err="1">
                <a:latin typeface="Times New Roman" panose="02020603050405020304" pitchFamily="18" charset="0"/>
                <a:cs typeface="Times New Roman" panose="02020603050405020304" pitchFamily="18" charset="0"/>
              </a:rPr>
              <a:t>manusia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perekonomian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produktivitas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tenaga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kerja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melainkan</a:t>
            </a:r>
            <a:r>
              <a:rPr lang="en-US" sz="3200" dirty="0">
                <a:latin typeface="Times New Roman" panose="02020603050405020304" pitchFamily="18" charset="0"/>
                <a:cs typeface="Times New Roman" panose="02020603050405020304" pitchFamily="18" charset="0"/>
              </a:rPr>
              <a:t> juga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p>
          <a:p>
            <a:r>
              <a:rPr lang="en-US" sz="3200" dirty="0" err="1">
                <a:latin typeface="Times New Roman" panose="02020603050405020304" pitchFamily="18" charset="0"/>
                <a:cs typeface="Times New Roman" panose="02020603050405020304" pitchFamily="18" charset="0"/>
              </a:rPr>
              <a:t>Studi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terdahulu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memprediksi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hubungan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positif</a:t>
            </a:r>
            <a:r>
              <a:rPr lang="en-US" sz="3200" dirty="0">
                <a:latin typeface="Times New Roman" panose="02020603050405020304" pitchFamily="18" charset="0"/>
                <a:cs typeface="Times New Roman" panose="02020603050405020304" pitchFamily="18" charset="0"/>
              </a:rPr>
              <a:t> timbal </a:t>
            </a:r>
            <a:r>
              <a:rPr lang="en-US" sz="3200" dirty="0" err="1">
                <a:latin typeface="Times New Roman" panose="02020603050405020304" pitchFamily="18" charset="0"/>
                <a:cs typeface="Times New Roman" panose="02020603050405020304" pitchFamily="18" charset="0"/>
              </a:rPr>
              <a:t>balik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antara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salah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meningkatkan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indikator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lainnya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simultan</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satu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berdampak</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paling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jalur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mediasi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yakni</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dampak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status </a:t>
            </a:r>
            <a:r>
              <a:rPr lang="en-US" sz="3200" dirty="0" err="1">
                <a:latin typeface="Times New Roman" panose="02020603050405020304" pitchFamily="18" charset="0"/>
                <a:cs typeface="Times New Roman" panose="02020603050405020304" pitchFamily="18" charset="0"/>
              </a:rPr>
              <a:t>sosial</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pengaruh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kemampuan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memahami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promosi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selanjutnya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perilaku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(3) </a:t>
            </a:r>
            <a:r>
              <a:rPr lang="en-US" sz="3200" dirty="0" err="1">
                <a:latin typeface="Times New Roman" panose="02020603050405020304" pitchFamily="18" charset="0"/>
                <a:cs typeface="Times New Roman" panose="02020603050405020304" pitchFamily="18" charset="0"/>
              </a:rPr>
              <a:t>peran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pendidikan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kendali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diri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sendiri</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03689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0D5F59-960D-4F42-AB89-72998C59B312}"/>
              </a:ext>
            </a:extLst>
          </p:cNvPr>
          <p:cNvSpPr txBox="1"/>
          <p:nvPr/>
        </p:nvSpPr>
        <p:spPr>
          <a:xfrm>
            <a:off x="2361854" y="566892"/>
            <a:ext cx="6096000" cy="923330"/>
          </a:xfrm>
          <a:prstGeom prst="rect">
            <a:avLst/>
          </a:prstGeom>
          <a:noFill/>
        </p:spPr>
        <p:txBody>
          <a:bodyPr wrap="square">
            <a:spAutoFit/>
          </a:bodyPr>
          <a:lstStyle/>
          <a:p>
            <a:r>
              <a:rPr lang="sv-SE" dirty="0"/>
              <a:t> Peran Ekonomi terhadap Peningkatan Kesehatan </a:t>
            </a:r>
          </a:p>
          <a:p>
            <a:r>
              <a:rPr lang="sv-SE" dirty="0"/>
              <a:t>Tergambar Pengeluaran Kesehatan (Health Expenditure) dan Peningkatan angka kematian</a:t>
            </a:r>
            <a:endParaRPr lang="en-US" dirty="0"/>
          </a:p>
        </p:txBody>
      </p:sp>
      <p:pic>
        <p:nvPicPr>
          <p:cNvPr id="7" name="Picture 6">
            <a:extLst>
              <a:ext uri="{FF2B5EF4-FFF2-40B4-BE49-F238E27FC236}">
                <a16:creationId xmlns:a16="http://schemas.microsoft.com/office/drawing/2014/main" id="{D742CA3F-30EE-4052-A4ED-208F49396F47}"/>
              </a:ext>
            </a:extLst>
          </p:cNvPr>
          <p:cNvPicPr>
            <a:picLocks noChangeAspect="1"/>
          </p:cNvPicPr>
          <p:nvPr/>
        </p:nvPicPr>
        <p:blipFill>
          <a:blip r:embed="rId2"/>
          <a:stretch>
            <a:fillRect/>
          </a:stretch>
        </p:blipFill>
        <p:spPr>
          <a:xfrm>
            <a:off x="218364" y="1952560"/>
            <a:ext cx="11627892" cy="3876883"/>
          </a:xfrm>
          <a:prstGeom prst="rect">
            <a:avLst/>
          </a:prstGeom>
        </p:spPr>
      </p:pic>
    </p:spTree>
    <p:extLst>
      <p:ext uri="{BB962C8B-B14F-4D97-AF65-F5344CB8AC3E}">
        <p14:creationId xmlns:p14="http://schemas.microsoft.com/office/powerpoint/2010/main" val="2614092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A8672-B61F-4228-B7BC-5226FF65FF0E}"/>
              </a:ext>
            </a:extLst>
          </p:cNvPr>
          <p:cNvSpPr txBox="1"/>
          <p:nvPr/>
        </p:nvSpPr>
        <p:spPr>
          <a:xfrm>
            <a:off x="968991" y="873456"/>
            <a:ext cx="9921923" cy="5262979"/>
          </a:xfrm>
          <a:prstGeom prst="rect">
            <a:avLst/>
          </a:prstGeom>
          <a:noFill/>
        </p:spPr>
        <p:txBody>
          <a:bodyPr wrap="square">
            <a:spAutoFit/>
          </a:bodyPr>
          <a:lstStyle/>
          <a:p>
            <a:pPr algn="just"/>
            <a:r>
              <a:rPr lang="en-US" dirty="0"/>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dan Kesehatan </a:t>
            </a:r>
          </a:p>
          <a:p>
            <a:pPr algn="just"/>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merupakan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masalah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perekonomian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pada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bukanlah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searah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melainkan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yang mana </a:t>
            </a:r>
            <a:r>
              <a:rPr lang="en-US" sz="2800" dirty="0" err="1">
                <a:latin typeface="Times New Roman" panose="02020603050405020304" pitchFamily="18" charset="0"/>
                <a:cs typeface="Times New Roman" panose="02020603050405020304" pitchFamily="18" charset="0"/>
              </a:rPr>
              <a:t>peningkatan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sebaliknya</a:t>
            </a:r>
            <a:r>
              <a:rPr lang="en-US" sz="2800" dirty="0">
                <a:latin typeface="Times New Roman" panose="02020603050405020304" pitchFamily="18" charset="0"/>
                <a:cs typeface="Times New Roman" panose="02020603050405020304" pitchFamily="18" charset="0"/>
              </a:rPr>
              <a:t> . di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memperburuk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ketimpangan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negara; di </a:t>
            </a:r>
            <a:r>
              <a:rPr lang="en-US" sz="2800" dirty="0" err="1">
                <a:latin typeface="Times New Roman" panose="02020603050405020304" pitchFamily="18" charset="0"/>
                <a:cs typeface="Times New Roman" panose="02020603050405020304" pitchFamily="18" charset="0"/>
              </a:rPr>
              <a:t>sisi</a:t>
            </a:r>
            <a:r>
              <a:rPr lang="en-US" sz="2800" dirty="0">
                <a:latin typeface="Times New Roman" panose="02020603050405020304" pitchFamily="18" charset="0"/>
                <a:cs typeface="Times New Roman" panose="02020603050405020304" pitchFamily="18" charset="0"/>
              </a:rPr>
              <a:t> lain </a:t>
            </a:r>
            <a:r>
              <a:rPr lang="en-US" sz="2800" dirty="0" err="1">
                <a:latin typeface="Times New Roman" panose="02020603050405020304" pitchFamily="18" charset="0"/>
                <a:cs typeface="Times New Roman" panose="02020603050405020304" pitchFamily="18" charset="0"/>
              </a:rPr>
              <a:t>menurunnya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dapat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memengaruhi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seseorang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bekerja</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meningkatkan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kemungkinan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jatuh</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akibat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biaya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berobat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Hubungan</a:t>
            </a:r>
            <a:r>
              <a:rPr lang="en-US" sz="2800" dirty="0">
                <a:latin typeface="Times New Roman" panose="02020603050405020304" pitchFamily="18" charset="0"/>
                <a:cs typeface="Times New Roman" panose="02020603050405020304" pitchFamily="18" charset="0"/>
              </a:rPr>
              <a:t> timbal </a:t>
            </a:r>
            <a:r>
              <a:rPr lang="en-US" sz="2800" dirty="0" err="1">
                <a:latin typeface="Times New Roman" panose="02020603050405020304" pitchFamily="18" charset="0"/>
                <a:cs typeface="Times New Roman" panose="02020603050405020304" pitchFamily="18" charset="0"/>
              </a:rPr>
              <a:t>balik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antara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beserta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faktor</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memediasi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keduanya</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48577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97BB5-962D-45D1-B21D-282DC3E125AB}"/>
              </a:ext>
            </a:extLst>
          </p:cNvPr>
          <p:cNvPicPr>
            <a:picLocks noChangeAspect="1"/>
          </p:cNvPicPr>
          <p:nvPr/>
        </p:nvPicPr>
        <p:blipFill>
          <a:blip r:embed="rId2"/>
          <a:stretch>
            <a:fillRect/>
          </a:stretch>
        </p:blipFill>
        <p:spPr>
          <a:xfrm>
            <a:off x="518616" y="1417119"/>
            <a:ext cx="11122924" cy="4763536"/>
          </a:xfrm>
          <a:prstGeom prst="rect">
            <a:avLst/>
          </a:prstGeom>
        </p:spPr>
      </p:pic>
      <p:sp>
        <p:nvSpPr>
          <p:cNvPr id="5" name="TextBox 4">
            <a:extLst>
              <a:ext uri="{FF2B5EF4-FFF2-40B4-BE49-F238E27FC236}">
                <a16:creationId xmlns:a16="http://schemas.microsoft.com/office/drawing/2014/main" id="{9D2A2C21-F2DF-4FF6-8075-3EA707E64B84}"/>
              </a:ext>
            </a:extLst>
          </p:cNvPr>
          <p:cNvSpPr txBox="1"/>
          <p:nvPr/>
        </p:nvSpPr>
        <p:spPr>
          <a:xfrm>
            <a:off x="2040835" y="1047787"/>
            <a:ext cx="6096000" cy="369332"/>
          </a:xfrm>
          <a:prstGeom prst="rect">
            <a:avLst/>
          </a:prstGeom>
          <a:noFill/>
        </p:spPr>
        <p:txBody>
          <a:bodyPr wrap="square">
            <a:spAutoFit/>
          </a:bodyPr>
          <a:lstStyle/>
          <a:p>
            <a:r>
              <a:rPr lang="en-US" dirty="0" err="1"/>
              <a:t>Kemiskinan</a:t>
            </a:r>
            <a:r>
              <a:rPr lang="en-US" dirty="0"/>
              <a:t> dan Kesehatan</a:t>
            </a:r>
          </a:p>
        </p:txBody>
      </p:sp>
    </p:spTree>
    <p:extLst>
      <p:ext uri="{BB962C8B-B14F-4D97-AF65-F5344CB8AC3E}">
        <p14:creationId xmlns:p14="http://schemas.microsoft.com/office/powerpoint/2010/main" val="1848789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ED8F99-945A-4133-8C4F-42587E2E902F}"/>
              </a:ext>
            </a:extLst>
          </p:cNvPr>
          <p:cNvSpPr txBox="1"/>
          <p:nvPr/>
        </p:nvSpPr>
        <p:spPr>
          <a:xfrm>
            <a:off x="1064526" y="1193015"/>
            <a:ext cx="10304060" cy="501675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mampu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memengaruhi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melalui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perannya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terhadap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peningkatan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kebiasaan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beban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alostatis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tingginya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pekerjaan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memiliki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risiko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kalangan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kaum</a:t>
            </a:r>
            <a:r>
              <a:rPr lang="en-US" sz="3200" dirty="0">
                <a:latin typeface="Times New Roman" panose="02020603050405020304" pitchFamily="18" charset="0"/>
                <a:cs typeface="Times New Roman" panose="02020603050405020304" pitchFamily="18" charset="0"/>
              </a:rPr>
              <a:t> miskin, </a:t>
            </a:r>
            <a:r>
              <a:rPr lang="en-US" sz="3200" dirty="0" err="1">
                <a:latin typeface="Times New Roman" panose="02020603050405020304" pitchFamily="18" charset="0"/>
                <a:cs typeface="Times New Roman" panose="02020603050405020304" pitchFamily="18" charset="0"/>
              </a:rPr>
              <a:t>ketidakmampuan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mengakses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pilihan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optimal yang </a:t>
            </a:r>
            <a:r>
              <a:rPr lang="en-US" sz="3200" dirty="0" err="1">
                <a:latin typeface="Times New Roman" panose="02020603050405020304" pitchFamily="18" charset="0"/>
                <a:cs typeface="Times New Roman" panose="02020603050405020304" pitchFamily="18" charset="0"/>
              </a:rPr>
              <a:t>terpaksa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dilakukan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konsekuensi</a:t>
            </a:r>
            <a:r>
              <a:rPr lang="en-US" sz="3200" dirty="0">
                <a:latin typeface="Times New Roman" panose="02020603050405020304" pitchFamily="18" charset="0"/>
                <a:cs typeface="Times New Roman" panose="02020603050405020304" pitchFamily="18" charset="0"/>
              </a:rPr>
              <a:t> status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mekanisme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pertama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kerentanan</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kemiskinan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dialami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secara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terus-menerus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cenderung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kebiasaan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seperti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merokok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tidak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kegiatan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fisik</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kurang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sehat</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6113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0B7AB-B32F-48E2-8526-2033911CAFDD}"/>
              </a:ext>
            </a:extLst>
          </p:cNvPr>
          <p:cNvSpPr txBox="1"/>
          <p:nvPr/>
        </p:nvSpPr>
        <p:spPr>
          <a:xfrm>
            <a:off x="805217" y="1037230"/>
            <a:ext cx="11054687" cy="5262979"/>
          </a:xfrm>
          <a:prstGeom prst="rect">
            <a:avLst/>
          </a:prstGeom>
          <a:noFill/>
        </p:spPr>
        <p:txBody>
          <a:bodyPr wrap="square">
            <a:spAutoFit/>
          </a:bodyPr>
          <a:lstStyle/>
          <a:p>
            <a:pPr algn="just"/>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juga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minimnya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untuk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membayar</a:t>
            </a:r>
            <a:r>
              <a:rPr lang="en-US" sz="2800" dirty="0">
                <a:latin typeface="Times New Roman" panose="02020603050405020304" pitchFamily="18" charset="0"/>
                <a:cs typeface="Times New Roman" panose="02020603050405020304" pitchFamily="18" charset="0"/>
              </a:rPr>
              <a:t> (ability to pay)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mendapatkan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pengobatan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atau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mereka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butuhkan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Alhasil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kebutuhan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layanan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tidak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terpenuhi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menyebabkan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memburuknya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penyakit</a:t>
            </a:r>
            <a:r>
              <a:rPr lang="en-US" sz="2800" dirty="0">
                <a:latin typeface="Times New Roman" panose="02020603050405020304" pitchFamily="18" charset="0"/>
                <a:cs typeface="Times New Roman" panose="02020603050405020304" pitchFamily="18" charset="0"/>
              </a:rPr>
              <a:t> dan </a:t>
            </a:r>
            <a:r>
              <a:rPr lang="en-US" sz="2800" dirty="0" err="1">
                <a:latin typeface="Times New Roman" panose="02020603050405020304" pitchFamily="18" charset="0"/>
                <a:cs typeface="Times New Roman" panose="02020603050405020304" pitchFamily="18" charset="0"/>
              </a:rPr>
              <a:t>mampu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menurunkan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kaum</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dalam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jangka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panjang</a:t>
            </a:r>
            <a:r>
              <a:rPr lang="en-US" sz="2800" dirty="0">
                <a:latin typeface="Times New Roman" panose="02020603050405020304" pitchFamily="18" charset="0"/>
                <a:cs typeface="Times New Roman" panose="02020603050405020304" pitchFamily="18" charset="0"/>
              </a:rPr>
              <a:t>. Salah </a:t>
            </a:r>
            <a:r>
              <a:rPr lang="en-US" sz="2800" dirty="0" err="1">
                <a:latin typeface="Times New Roman" panose="02020603050405020304" pitchFamily="18" charset="0"/>
                <a:cs typeface="Times New Roman" panose="02020603050405020304" pitchFamily="18" charset="0"/>
              </a:rPr>
              <a:t>satu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konsekuensi</a:t>
            </a:r>
            <a:r>
              <a:rPr lang="en-US" sz="2800" dirty="0">
                <a:latin typeface="Times New Roman" panose="02020603050405020304" pitchFamily="18" charset="0"/>
                <a:cs typeface="Times New Roman" panose="02020603050405020304" pitchFamily="18" charset="0"/>
              </a:rPr>
              <a:t> lain </a:t>
            </a:r>
            <a:r>
              <a:rPr lang="en-US" sz="2800" dirty="0" err="1">
                <a:latin typeface="Times New Roman" panose="02020603050405020304" pitchFamily="18" charset="0"/>
                <a:cs typeface="Times New Roman" panose="02020603050405020304" pitchFamily="18" charset="0"/>
              </a:rPr>
              <a:t>dari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kemiskinan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adalah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terbatasnya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pilihan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konsumsi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karena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keterbatasan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kemampuan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finansial</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kaum</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terpaksa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mengkonsumsi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jasa</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merugikan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terhadap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Sebagai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ilustrasi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penduduk</a:t>
            </a:r>
            <a:r>
              <a:rPr lang="en-US" sz="2800" dirty="0">
                <a:latin typeface="Times New Roman" panose="02020603050405020304" pitchFamily="18" charset="0"/>
                <a:cs typeface="Times New Roman" panose="02020603050405020304" pitchFamily="18" charset="0"/>
              </a:rPr>
              <a:t> miskin </a:t>
            </a:r>
            <a:r>
              <a:rPr lang="en-US" sz="2800" dirty="0" err="1">
                <a:latin typeface="Times New Roman" panose="02020603050405020304" pitchFamily="18" charset="0"/>
                <a:cs typeface="Times New Roman" panose="02020603050405020304" pitchFamily="18" charset="0"/>
              </a:rPr>
              <a:t>lebih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mungkin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menggunakan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bakar</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menciptakan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polusi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sehingga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akan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memiliki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dampak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kesehatan</a:t>
            </a:r>
            <a:r>
              <a:rPr lang="en-US" sz="2800" dirty="0">
                <a:latin typeface="Times New Roman" panose="02020603050405020304" pitchFamily="18" charset="0"/>
                <a:cs typeface="Times New Roman" panose="02020603050405020304" pitchFamily="18" charset="0"/>
              </a:rPr>
              <a:t> yang </a:t>
            </a:r>
            <a:r>
              <a:rPr lang="en-US" sz="2800" dirty="0" err="1">
                <a:latin typeface="Times New Roman" panose="02020603050405020304" pitchFamily="18" charset="0"/>
                <a:cs typeface="Times New Roman" panose="02020603050405020304" pitchFamily="18" charset="0"/>
              </a:rPr>
              <a:t>lebih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tinggi</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5949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6C63BD-BBBC-42F3-8A50-1EFAF4C80945}"/>
              </a:ext>
            </a:extLst>
          </p:cNvPr>
          <p:cNvSpPr txBox="1"/>
          <p:nvPr/>
        </p:nvSpPr>
        <p:spPr>
          <a:xfrm>
            <a:off x="3273287" y="2228671"/>
            <a:ext cx="6096000" cy="1200329"/>
          </a:xfrm>
          <a:prstGeom prst="rect">
            <a:avLst/>
          </a:prstGeom>
          <a:noFill/>
        </p:spPr>
        <p:txBody>
          <a:bodyPr wrap="square">
            <a:spAutoFit/>
          </a:bodyPr>
          <a:lstStyle/>
          <a:p>
            <a:pPr algn="ctr"/>
            <a:r>
              <a:rPr lang="en-US" sz="3600" dirty="0" err="1">
                <a:latin typeface="Adobe Gothic Std B" panose="020B0800000000000000" pitchFamily="34" charset="-128"/>
                <a:ea typeface="Adobe Gothic Std B" panose="020B0800000000000000" pitchFamily="34" charset="-128"/>
              </a:rPr>
              <a:t>Konsep</a:t>
            </a:r>
            <a:r>
              <a:rPr lang="en-US" sz="3600" dirty="0">
                <a:latin typeface="Adobe Gothic Std B" panose="020B0800000000000000" pitchFamily="34" charset="-128"/>
                <a:ea typeface="Adobe Gothic Std B" panose="020B0800000000000000" pitchFamily="34" charset="-128"/>
              </a:rPr>
              <a:t> </a:t>
            </a:r>
            <a:r>
              <a:rPr lang="en-US" sz="3600" dirty="0" err="1">
                <a:latin typeface="Adobe Gothic Std B" panose="020B0800000000000000" pitchFamily="34" charset="-128"/>
                <a:ea typeface="Adobe Gothic Std B" panose="020B0800000000000000" pitchFamily="34" charset="-128"/>
              </a:rPr>
              <a:t>Mikroekonomi</a:t>
            </a:r>
            <a:r>
              <a:rPr lang="en-US" sz="3600" dirty="0">
                <a:latin typeface="Adobe Gothic Std B" panose="020B0800000000000000" pitchFamily="34" charset="-128"/>
                <a:ea typeface="Adobe Gothic Std B" panose="020B0800000000000000" pitchFamily="34" charset="-128"/>
              </a:rPr>
              <a:t> </a:t>
            </a:r>
            <a:r>
              <a:rPr lang="en-US" sz="3600" dirty="0" err="1">
                <a:latin typeface="Adobe Gothic Std B" panose="020B0800000000000000" pitchFamily="34" charset="-128"/>
                <a:ea typeface="Adobe Gothic Std B" panose="020B0800000000000000" pitchFamily="34" charset="-128"/>
              </a:rPr>
              <a:t>dalam</a:t>
            </a:r>
            <a:r>
              <a:rPr lang="en-US" sz="3600" dirty="0">
                <a:latin typeface="Adobe Gothic Std B" panose="020B0800000000000000" pitchFamily="34" charset="-128"/>
                <a:ea typeface="Adobe Gothic Std B" panose="020B0800000000000000" pitchFamily="34" charset="-128"/>
              </a:rPr>
              <a:t> Kesehatan</a:t>
            </a:r>
          </a:p>
        </p:txBody>
      </p:sp>
    </p:spTree>
    <p:extLst>
      <p:ext uri="{BB962C8B-B14F-4D97-AF65-F5344CB8AC3E}">
        <p14:creationId xmlns:p14="http://schemas.microsoft.com/office/powerpoint/2010/main" val="2928562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696E08-8436-4A5A-BECD-6AF5A5456A8D}"/>
              </a:ext>
            </a:extLst>
          </p:cNvPr>
          <p:cNvPicPr>
            <a:picLocks noChangeAspect="1"/>
          </p:cNvPicPr>
          <p:nvPr/>
        </p:nvPicPr>
        <p:blipFill rotWithShape="1">
          <a:blip r:embed="rId2"/>
          <a:srcRect l="2273" t="17964" r="33295" b="15943"/>
          <a:stretch/>
        </p:blipFill>
        <p:spPr>
          <a:xfrm>
            <a:off x="872836" y="138545"/>
            <a:ext cx="10820400" cy="6719455"/>
          </a:xfrm>
          <a:prstGeom prst="rect">
            <a:avLst/>
          </a:prstGeom>
        </p:spPr>
      </p:pic>
    </p:spTree>
    <p:extLst>
      <p:ext uri="{BB962C8B-B14F-4D97-AF65-F5344CB8AC3E}">
        <p14:creationId xmlns:p14="http://schemas.microsoft.com/office/powerpoint/2010/main" val="41906794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42BB152-565C-45C7-8DBE-C81ECAD6AA92}"/>
              </a:ext>
            </a:extLst>
          </p:cNvPr>
          <p:cNvSpPr txBox="1"/>
          <p:nvPr/>
        </p:nvSpPr>
        <p:spPr>
          <a:xfrm>
            <a:off x="602776" y="1905506"/>
            <a:ext cx="10986448" cy="304698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Konsep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Kesehatan</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mikroekonomi</a:t>
            </a:r>
            <a:r>
              <a:rPr lang="en-US" sz="3200" dirty="0">
                <a:latin typeface="Times New Roman" panose="02020603050405020304" pitchFamily="18" charset="0"/>
                <a:cs typeface="Times New Roman" panose="02020603050405020304" pitchFamily="18" charset="0"/>
              </a:rPr>
              <a:t> pada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Hal </a:t>
            </a:r>
            <a:r>
              <a:rPr lang="en-US" sz="3200" dirty="0" err="1">
                <a:latin typeface="Times New Roman" panose="02020603050405020304" pitchFamily="18" charset="0"/>
                <a:cs typeface="Times New Roman" panose="02020603050405020304" pitchFamily="18" charset="0"/>
              </a:rPr>
              <a:t>ini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dimulai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dengan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ruang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lingkup</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keterbatasan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sumber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daya</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menyebabkan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analisis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ekonomi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dibutuhkan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Kelangkaan</a:t>
            </a:r>
            <a:r>
              <a:rPr lang="en-US" sz="3200" dirty="0">
                <a:latin typeface="Times New Roman" panose="02020603050405020304" pitchFamily="18" charset="0"/>
                <a:cs typeface="Times New Roman" panose="02020603050405020304" pitchFamily="18" charset="0"/>
              </a:rPr>
              <a:t> (scarcity) yang </a:t>
            </a:r>
            <a:r>
              <a:rPr lang="en-US" sz="3200" dirty="0" err="1">
                <a:latin typeface="Times New Roman" panose="02020603050405020304" pitchFamily="18" charset="0"/>
                <a:cs typeface="Times New Roman" panose="02020603050405020304" pitchFamily="18" charset="0"/>
              </a:rPr>
              <a:t>dihadapi</a:t>
            </a:r>
            <a:r>
              <a:rPr lang="en-US" sz="3200" dirty="0">
                <a:latin typeface="Times New Roman" panose="02020603050405020304" pitchFamily="18" charset="0"/>
                <a:cs typeface="Times New Roman" panose="02020603050405020304" pitchFamily="18" charset="0"/>
              </a:rPr>
              <a:t> oleh </a:t>
            </a:r>
            <a:r>
              <a:rPr lang="en-US" sz="3200" dirty="0" err="1">
                <a:latin typeface="Times New Roman" panose="02020603050405020304" pitchFamily="18" charset="0"/>
                <a:cs typeface="Times New Roman" panose="02020603050405020304" pitchFamily="18" charset="0"/>
              </a:rPr>
              <a:t>setiap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pelaku</a:t>
            </a:r>
            <a:r>
              <a:rPr lang="en-US" sz="3200" dirty="0">
                <a:latin typeface="Times New Roman" panose="02020603050405020304" pitchFamily="18" charset="0"/>
                <a:cs typeface="Times New Roman" panose="02020603050405020304" pitchFamily="18" charset="0"/>
              </a:rPr>
              <a:t> di </a:t>
            </a:r>
            <a:r>
              <a:rPr lang="en-US" sz="3200" dirty="0" err="1">
                <a:latin typeface="Times New Roman" panose="02020603050405020304" pitchFamily="18" charset="0"/>
                <a:cs typeface="Times New Roman" panose="02020603050405020304" pitchFamily="18" charset="0"/>
              </a:rPr>
              <a:t>sektor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menimbulkan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konsekuensi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adanya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pilihan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957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81923-91C7-DFBD-CC0D-91265C1F62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DB7E7CB-1113-9492-94B7-535BDD3A18F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6638FA1-AB87-D802-09DA-952E8472D955}"/>
              </a:ext>
            </a:extLst>
          </p:cNvPr>
          <p:cNvPicPr>
            <a:picLocks noChangeAspect="1"/>
          </p:cNvPicPr>
          <p:nvPr/>
        </p:nvPicPr>
        <p:blipFill>
          <a:blip r:embed="rId2"/>
          <a:stretch>
            <a:fillRect/>
          </a:stretch>
        </p:blipFill>
        <p:spPr>
          <a:xfrm>
            <a:off x="581192" y="2358887"/>
            <a:ext cx="11029615" cy="4386470"/>
          </a:xfrm>
          <a:prstGeom prst="rect">
            <a:avLst/>
          </a:prstGeom>
        </p:spPr>
      </p:pic>
    </p:spTree>
    <p:extLst>
      <p:ext uri="{BB962C8B-B14F-4D97-AF65-F5344CB8AC3E}">
        <p14:creationId xmlns:p14="http://schemas.microsoft.com/office/powerpoint/2010/main" val="32796229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707241-CC45-416A-B7AD-0F69FA9F9BD4}"/>
              </a:ext>
            </a:extLst>
          </p:cNvPr>
          <p:cNvSpPr txBox="1"/>
          <p:nvPr/>
        </p:nvSpPr>
        <p:spPr>
          <a:xfrm>
            <a:off x="1255594" y="1651379"/>
            <a:ext cx="10522423" cy="3539430"/>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Dalam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individu</a:t>
            </a: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rumah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masyarakat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berusaha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mencapai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tingkat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yang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baik</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sehingga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kepuasan</a:t>
            </a:r>
            <a:r>
              <a:rPr lang="en-US" sz="3200" dirty="0">
                <a:latin typeface="Times New Roman" panose="02020603050405020304" pitchFamily="18" charset="0"/>
                <a:cs typeface="Times New Roman" panose="02020603050405020304" pitchFamily="18" charset="0"/>
              </a:rPr>
              <a:t> (utility) </a:t>
            </a:r>
            <a:r>
              <a:rPr lang="en-US" sz="3200" dirty="0" err="1">
                <a:latin typeface="Times New Roman" panose="02020603050405020304" pitchFamily="18" charset="0"/>
                <a:cs typeface="Times New Roman" panose="02020603050405020304" pitchFamily="18" charset="0"/>
              </a:rPr>
              <a:t>dapat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lebih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tinggi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atau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maksimum</a:t>
            </a:r>
            <a:r>
              <a:rPr lang="en-US" sz="3200" dirty="0">
                <a:latin typeface="Times New Roman" panose="02020603050405020304" pitchFamily="18" charset="0"/>
                <a:cs typeface="Times New Roman" panose="02020603050405020304" pitchFamily="18" charset="0"/>
              </a:rPr>
              <a:t>  Jika </a:t>
            </a:r>
            <a:r>
              <a:rPr lang="en-US" sz="3200" dirty="0" err="1">
                <a:latin typeface="Times New Roman" panose="02020603050405020304" pitchFamily="18" charset="0"/>
                <a:cs typeface="Times New Roman" panose="02020603050405020304" pitchFamily="18" charset="0"/>
              </a:rPr>
              <a:t>pemerintah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menyediakan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wujud</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konstitusi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sebagian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besar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fasilitas</a:t>
            </a:r>
            <a:r>
              <a:rPr lang="en-US" sz="3200" dirty="0">
                <a:latin typeface="Times New Roman" panose="02020603050405020304" pitchFamily="18" charset="0"/>
                <a:cs typeface="Times New Roman" panose="02020603050405020304" pitchFamily="18" charset="0"/>
              </a:rPr>
              <a:t> dan </a:t>
            </a:r>
            <a:r>
              <a:rPr lang="en-US" sz="3200" dirty="0" err="1">
                <a:latin typeface="Times New Roman" panose="02020603050405020304" pitchFamily="18" charset="0"/>
                <a:cs typeface="Times New Roman" panose="02020603050405020304" pitchFamily="18" charset="0"/>
              </a:rPr>
              <a:t>pelayanan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kesehatan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swasta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berorientasi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memaksimumkan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keuntungan</a:t>
            </a:r>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966373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16C28A-2BFF-4D30-B568-823DE85ABA3D}"/>
              </a:ext>
            </a:extLst>
          </p:cNvPr>
          <p:cNvSpPr txBox="1"/>
          <p:nvPr/>
        </p:nvSpPr>
        <p:spPr>
          <a:xfrm>
            <a:off x="1933433" y="1303361"/>
            <a:ext cx="8325134"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TUGAS PERORANGAN MANAJEMEN EKONOMI KESEHATAN</a:t>
            </a:r>
          </a:p>
        </p:txBody>
      </p:sp>
    </p:spTree>
    <p:extLst>
      <p:ext uri="{BB962C8B-B14F-4D97-AF65-F5344CB8AC3E}">
        <p14:creationId xmlns:p14="http://schemas.microsoft.com/office/powerpoint/2010/main" val="3781226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13571-4A38-4611-A4FD-2941896D4CD8}"/>
              </a:ext>
            </a:extLst>
          </p:cNvPr>
          <p:cNvPicPr>
            <a:picLocks noChangeAspect="1"/>
          </p:cNvPicPr>
          <p:nvPr/>
        </p:nvPicPr>
        <p:blipFill rotWithShape="1">
          <a:blip r:embed="rId2"/>
          <a:srcRect l="27500" t="15134" r="25909" b="18773"/>
          <a:stretch/>
        </p:blipFill>
        <p:spPr>
          <a:xfrm>
            <a:off x="942109" y="401782"/>
            <a:ext cx="10667999" cy="5999018"/>
          </a:xfrm>
          <a:prstGeom prst="rect">
            <a:avLst/>
          </a:prstGeom>
        </p:spPr>
      </p:pic>
    </p:spTree>
    <p:extLst>
      <p:ext uri="{BB962C8B-B14F-4D97-AF65-F5344CB8AC3E}">
        <p14:creationId xmlns:p14="http://schemas.microsoft.com/office/powerpoint/2010/main" val="198306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54A0E-02AA-EF46-411C-80E54438C0B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5C0E496-49A0-0E65-157F-E326272EEA4C}"/>
              </a:ext>
            </a:extLst>
          </p:cNvPr>
          <p:cNvPicPr>
            <a:picLocks noGrp="1" noChangeAspect="1"/>
          </p:cNvPicPr>
          <p:nvPr>
            <p:ph idx="1"/>
          </p:nvPr>
        </p:nvPicPr>
        <p:blipFill>
          <a:blip r:embed="rId2"/>
          <a:stretch>
            <a:fillRect/>
          </a:stretch>
        </p:blipFill>
        <p:spPr>
          <a:xfrm>
            <a:off x="967409" y="2181224"/>
            <a:ext cx="10522226" cy="4365349"/>
          </a:xfrm>
        </p:spPr>
      </p:pic>
    </p:spTree>
    <p:extLst>
      <p:ext uri="{BB962C8B-B14F-4D97-AF65-F5344CB8AC3E}">
        <p14:creationId xmlns:p14="http://schemas.microsoft.com/office/powerpoint/2010/main" val="383572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DF745-7B1F-901F-F924-E8BDD0198C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CF991A1-3B96-712F-C2CF-7637E038175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872560C-F351-84AD-1C5A-97D8A29903BE}"/>
              </a:ext>
            </a:extLst>
          </p:cNvPr>
          <p:cNvPicPr>
            <a:picLocks noChangeAspect="1"/>
          </p:cNvPicPr>
          <p:nvPr/>
        </p:nvPicPr>
        <p:blipFill>
          <a:blip r:embed="rId2"/>
          <a:stretch>
            <a:fillRect/>
          </a:stretch>
        </p:blipFill>
        <p:spPr>
          <a:xfrm>
            <a:off x="581191" y="471377"/>
            <a:ext cx="11029616" cy="6858000"/>
          </a:xfrm>
          <a:prstGeom prst="rect">
            <a:avLst/>
          </a:prstGeom>
        </p:spPr>
      </p:pic>
    </p:spTree>
    <p:extLst>
      <p:ext uri="{BB962C8B-B14F-4D97-AF65-F5344CB8AC3E}">
        <p14:creationId xmlns:p14="http://schemas.microsoft.com/office/powerpoint/2010/main" val="3332151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82FD2-285A-5349-CCE7-4478935245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AD6BC7-67D7-4B76-CEEF-DA837A5FA06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997CFC6-0FC3-0B4E-537F-D0E086A1C20B}"/>
              </a:ext>
            </a:extLst>
          </p:cNvPr>
          <p:cNvPicPr>
            <a:picLocks noChangeAspect="1"/>
          </p:cNvPicPr>
          <p:nvPr/>
        </p:nvPicPr>
        <p:blipFill>
          <a:blip r:embed="rId2"/>
          <a:stretch>
            <a:fillRect/>
          </a:stretch>
        </p:blipFill>
        <p:spPr>
          <a:xfrm>
            <a:off x="371061" y="318052"/>
            <a:ext cx="11239746" cy="6135757"/>
          </a:xfrm>
          <a:prstGeom prst="rect">
            <a:avLst/>
          </a:prstGeom>
        </p:spPr>
      </p:pic>
    </p:spTree>
    <p:extLst>
      <p:ext uri="{BB962C8B-B14F-4D97-AF65-F5344CB8AC3E}">
        <p14:creationId xmlns:p14="http://schemas.microsoft.com/office/powerpoint/2010/main" val="668444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Ion</Template>
  <TotalTime>753</TotalTime>
  <Words>2458</Words>
  <Application>Microsoft Office PowerPoint</Application>
  <PresentationFormat>Widescreen</PresentationFormat>
  <Paragraphs>101</Paragraphs>
  <Slides>62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62</vt:i4>
      </vt:variant>
    </vt:vector>
  </HeadingPairs>
  <TitlesOfParts>
    <vt:vector size="72" baseType="lpstr">
      <vt:lpstr>Adobe Gothic Std B</vt:lpstr>
      <vt:lpstr>Arial</vt:lpstr>
      <vt:lpstr>Arial Black</vt:lpstr>
      <vt:lpstr>Century Gothic</vt:lpstr>
      <vt:lpstr>Gill Sans MT</vt:lpstr>
      <vt:lpstr>Times New Roman</vt:lpstr>
      <vt:lpstr>Wingdings 2</vt:lpstr>
      <vt:lpstr>Wingdings 3</vt:lpstr>
      <vt:lpstr>Ion</vt:lpstr>
      <vt:lpstr>Dividend</vt:lpstr>
      <vt:lpstr> kesehatan  dan ekonomi pertemuan pertama tgl,  28 September </vt:lpstr>
      <vt:lpstr>PowerPoint Presentation</vt:lpstr>
      <vt:lpstr>PERBEDAAN KESMAS  DAN KEDOK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Masyarakat yang sehat dan bermartabat merupakan modal terciptanya sumber daya manusia berkualitas untuk bangsa yang maju dan sejahtera Setiap orang berhak hidup sejahtera lahir dan batin, bertempat tinggal, mendapatkan lingkungan hidup yang baik dan sehat, serta berhak memperoleh pelayanan kesehatan. </dc:title>
  <dc:creator>Microsoft</dc:creator>
  <cp:lastModifiedBy>USER</cp:lastModifiedBy>
  <cp:revision>27</cp:revision>
  <dcterms:created xsi:type="dcterms:W3CDTF">2022-03-07T08:14:53Z</dcterms:created>
  <dcterms:modified xsi:type="dcterms:W3CDTF">2022-11-16T01:29:53Z</dcterms:modified>
</cp:coreProperties>
</file>