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3" r:id="rId3"/>
    <p:sldId id="258" r:id="rId4"/>
    <p:sldId id="260" r:id="rId5"/>
    <p:sldId id="259" r:id="rId6"/>
    <p:sldId id="257" r:id="rId7"/>
    <p:sldId id="261" r:id="rId8"/>
    <p:sldId id="262" r:id="rId9"/>
    <p:sldId id="264" r:id="rId10"/>
    <p:sldId id="268" r:id="rId11"/>
    <p:sldId id="269" r:id="rId12"/>
    <p:sldId id="270" r:id="rId13"/>
    <p:sldId id="271" r:id="rId14"/>
    <p:sldId id="266" r:id="rId15"/>
    <p:sldId id="267"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2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8CF473-088E-4BDD-A077-29C669AEA5B4}" type="doc">
      <dgm:prSet loTypeId="urn:microsoft.com/office/officeart/2005/8/layout/vList6" loCatId="process" qsTypeId="urn:microsoft.com/office/officeart/2005/8/quickstyle/3d4" qsCatId="3D" csTypeId="urn:microsoft.com/office/officeart/2005/8/colors/colorful1" csCatId="colorful" phldr="1"/>
      <dgm:spPr/>
      <dgm:t>
        <a:bodyPr/>
        <a:lstStyle/>
        <a:p>
          <a:endParaRPr lang="en-US"/>
        </a:p>
      </dgm:t>
    </dgm:pt>
    <dgm:pt modelId="{F49DCA6E-0681-4A0F-86B2-B3AA0906EB4C}">
      <dgm:prSet phldrT="[Text]" custT="1"/>
      <dgm:spPr/>
      <dgm:t>
        <a:bodyPr/>
        <a:lstStyle/>
        <a:p>
          <a:r>
            <a:rPr lang="en-US" sz="2000" dirty="0" err="1"/>
            <a:t>Atribut</a:t>
          </a:r>
          <a:r>
            <a:rPr lang="en-US" sz="2000" dirty="0"/>
            <a:t> of </a:t>
          </a:r>
          <a:r>
            <a:rPr lang="en-US" sz="2000" dirty="0" err="1"/>
            <a:t>autority</a:t>
          </a:r>
          <a:endParaRPr lang="en-US" sz="2000" dirty="0"/>
        </a:p>
      </dgm:t>
    </dgm:pt>
    <dgm:pt modelId="{D59E632D-A297-46D1-8AD2-E042E408A2B1}" type="parTrans" cxnId="{9E8A579E-0343-438F-B691-C97D5730708E}">
      <dgm:prSet/>
      <dgm:spPr/>
      <dgm:t>
        <a:bodyPr/>
        <a:lstStyle/>
        <a:p>
          <a:endParaRPr lang="en-US"/>
        </a:p>
      </dgm:t>
    </dgm:pt>
    <dgm:pt modelId="{3263AE18-A774-4042-9C6C-2231176126B7}" type="sibTrans" cxnId="{9E8A579E-0343-438F-B691-C97D5730708E}">
      <dgm:prSet/>
      <dgm:spPr/>
      <dgm:t>
        <a:bodyPr/>
        <a:lstStyle/>
        <a:p>
          <a:endParaRPr lang="en-US"/>
        </a:p>
      </dgm:t>
    </dgm:pt>
    <dgm:pt modelId="{C3014220-F2DB-429D-9718-C4C80D0F3534}">
      <dgm:prSet phldrT="[Text]"/>
      <dgm:spPr/>
      <dgm:t>
        <a:bodyPr/>
        <a:lstStyle/>
        <a:p>
          <a:pPr algn="ctr"/>
          <a:r>
            <a:rPr lang="en-US" dirty="0"/>
            <a:t>Hukum </a:t>
          </a:r>
          <a:r>
            <a:rPr lang="en-US" dirty="0" err="1"/>
            <a:t>itu</a:t>
          </a:r>
          <a:r>
            <a:rPr lang="en-US" dirty="0"/>
            <a:t> </a:t>
          </a:r>
          <a:r>
            <a:rPr lang="en-US" dirty="0" err="1"/>
            <a:t>adalah</a:t>
          </a:r>
          <a:r>
            <a:rPr lang="en-US" dirty="0"/>
            <a:t> </a:t>
          </a:r>
          <a:r>
            <a:rPr lang="en-US" dirty="0" err="1"/>
            <a:t>keputusan-keputusan</a:t>
          </a:r>
          <a:r>
            <a:rPr lang="en-US" dirty="0"/>
            <a:t> </a:t>
          </a:r>
          <a:r>
            <a:rPr lang="en-US" dirty="0" err="1"/>
            <a:t>melalui</a:t>
          </a:r>
          <a:r>
            <a:rPr lang="en-US" dirty="0"/>
            <a:t> </a:t>
          </a:r>
          <a:r>
            <a:rPr lang="en-US" dirty="0" err="1"/>
            <a:t>mekanisme</a:t>
          </a:r>
          <a:r>
            <a:rPr lang="en-US" dirty="0"/>
            <a:t> yang </a:t>
          </a:r>
          <a:r>
            <a:rPr lang="en-US" dirty="0" err="1"/>
            <a:t>diberi</a:t>
          </a:r>
          <a:r>
            <a:rPr lang="en-US" dirty="0"/>
            <a:t> </a:t>
          </a:r>
          <a:r>
            <a:rPr lang="en-US" dirty="0" err="1"/>
            <a:t>kuasa</a:t>
          </a:r>
          <a:r>
            <a:rPr lang="en-US" dirty="0"/>
            <a:t> dan </a:t>
          </a:r>
          <a:r>
            <a:rPr lang="en-US" dirty="0" err="1"/>
            <a:t>pengaruh</a:t>
          </a:r>
          <a:r>
            <a:rPr lang="en-US" dirty="0"/>
            <a:t> di </a:t>
          </a:r>
          <a:r>
            <a:rPr lang="en-US" dirty="0" err="1"/>
            <a:t>dalam</a:t>
          </a:r>
          <a:r>
            <a:rPr lang="en-US" dirty="0"/>
            <a:t> </a:t>
          </a:r>
          <a:r>
            <a:rPr lang="en-US" dirty="0" err="1"/>
            <a:t>masyarakat</a:t>
          </a:r>
          <a:r>
            <a:rPr lang="en-US" dirty="0"/>
            <a:t>. </a:t>
          </a:r>
        </a:p>
      </dgm:t>
    </dgm:pt>
    <dgm:pt modelId="{0227ECE3-598A-4D1E-80C1-D456CC4AD71E}" type="parTrans" cxnId="{3C79FDCF-DAF4-44EE-BA4F-66F3788BD36E}">
      <dgm:prSet/>
      <dgm:spPr/>
      <dgm:t>
        <a:bodyPr/>
        <a:lstStyle/>
        <a:p>
          <a:endParaRPr lang="en-US"/>
        </a:p>
      </dgm:t>
    </dgm:pt>
    <dgm:pt modelId="{9FEDAF59-AB73-4168-A11C-7B0FAFF21DEC}" type="sibTrans" cxnId="{3C79FDCF-DAF4-44EE-BA4F-66F3788BD36E}">
      <dgm:prSet/>
      <dgm:spPr/>
      <dgm:t>
        <a:bodyPr/>
        <a:lstStyle/>
        <a:p>
          <a:endParaRPr lang="en-US"/>
        </a:p>
      </dgm:t>
    </dgm:pt>
    <dgm:pt modelId="{9A0DDE29-C8C8-4548-91F5-05D7C92109E3}">
      <dgm:prSet phldrT="[Text]" custT="1"/>
      <dgm:spPr/>
      <dgm:t>
        <a:bodyPr/>
        <a:lstStyle/>
        <a:p>
          <a:r>
            <a:rPr lang="en-US" sz="2000" dirty="0">
              <a:solidFill>
                <a:schemeClr val="accent6">
                  <a:lumMod val="50000"/>
                </a:schemeClr>
              </a:solidFill>
            </a:rPr>
            <a:t>Attribute </a:t>
          </a:r>
          <a:r>
            <a:rPr lang="en-US" sz="2000" dirty="0" err="1">
              <a:solidFill>
                <a:schemeClr val="accent6">
                  <a:lumMod val="50000"/>
                </a:schemeClr>
              </a:solidFill>
            </a:rPr>
            <a:t>ofintention</a:t>
          </a:r>
          <a:r>
            <a:rPr lang="en-US" sz="2000" dirty="0">
              <a:solidFill>
                <a:schemeClr val="accent6">
                  <a:lumMod val="50000"/>
                </a:schemeClr>
              </a:solidFill>
            </a:rPr>
            <a:t> </a:t>
          </a:r>
          <a:r>
            <a:rPr lang="en-US" sz="2000" dirty="0" err="1">
              <a:solidFill>
                <a:schemeClr val="accent6">
                  <a:lumMod val="50000"/>
                </a:schemeClr>
              </a:solidFill>
            </a:rPr>
            <a:t>ofuniversal</a:t>
          </a:r>
          <a:r>
            <a:rPr lang="en-US" sz="2000" dirty="0">
              <a:solidFill>
                <a:schemeClr val="accent6">
                  <a:lumMod val="50000"/>
                </a:schemeClr>
              </a:solidFill>
            </a:rPr>
            <a:t> application </a:t>
          </a:r>
        </a:p>
      </dgm:t>
    </dgm:pt>
    <dgm:pt modelId="{FF3854CB-C69D-4F2C-BA30-C7B717E5B2B6}" type="parTrans" cxnId="{114A1C4E-5787-4A6C-8CDB-F170A14BECF9}">
      <dgm:prSet/>
      <dgm:spPr/>
      <dgm:t>
        <a:bodyPr/>
        <a:lstStyle/>
        <a:p>
          <a:endParaRPr lang="en-US"/>
        </a:p>
      </dgm:t>
    </dgm:pt>
    <dgm:pt modelId="{6F8F505B-7859-4D41-8BE3-9E1B9A696595}" type="sibTrans" cxnId="{114A1C4E-5787-4A6C-8CDB-F170A14BECF9}">
      <dgm:prSet/>
      <dgm:spPr/>
      <dgm:t>
        <a:bodyPr/>
        <a:lstStyle/>
        <a:p>
          <a:endParaRPr lang="en-US"/>
        </a:p>
      </dgm:t>
    </dgm:pt>
    <dgm:pt modelId="{0D2A00D6-2875-494D-A93B-871494D180A8}">
      <dgm:prSet phldrT="[Text]"/>
      <dgm:spPr/>
      <dgm:t>
        <a:bodyPr/>
        <a:lstStyle/>
        <a:p>
          <a:r>
            <a:rPr lang="en-US" dirty="0" err="1"/>
            <a:t>keputusan-keputusan</a:t>
          </a:r>
          <a:r>
            <a:rPr lang="en-US" dirty="0"/>
            <a:t> </a:t>
          </a:r>
          <a:r>
            <a:rPr lang="en-US" dirty="0" err="1"/>
            <a:t>itu</a:t>
          </a:r>
          <a:r>
            <a:rPr lang="en-US" dirty="0"/>
            <a:t> </a:t>
          </a:r>
          <a:r>
            <a:rPr lang="en-US" dirty="0" err="1"/>
            <a:t>berjangka</a:t>
          </a:r>
          <a:r>
            <a:rPr lang="en-US" dirty="0"/>
            <a:t> </a:t>
          </a:r>
          <a:r>
            <a:rPr lang="en-US" dirty="0" err="1"/>
            <a:t>panjang</a:t>
          </a:r>
          <a:r>
            <a:rPr lang="en-US" dirty="0"/>
            <a:t> dan yang </a:t>
          </a:r>
          <a:r>
            <a:rPr lang="en-US" dirty="0" err="1"/>
            <a:t>harus</a:t>
          </a:r>
          <a:r>
            <a:rPr lang="en-US" dirty="0"/>
            <a:t> </a:t>
          </a:r>
          <a:r>
            <a:rPr lang="en-US" dirty="0" err="1"/>
            <a:t>dianggap</a:t>
          </a:r>
          <a:r>
            <a:rPr lang="en-US" dirty="0"/>
            <a:t> </a:t>
          </a:r>
          <a:r>
            <a:rPr lang="en-US" dirty="0" err="1"/>
            <a:t>berlaku</a:t>
          </a:r>
          <a:r>
            <a:rPr lang="en-US" dirty="0"/>
            <a:t> </a:t>
          </a:r>
          <a:r>
            <a:rPr lang="en-US" dirty="0" err="1"/>
            <a:t>terhadap</a:t>
          </a:r>
          <a:r>
            <a:rPr lang="en-US" dirty="0"/>
            <a:t> </a:t>
          </a:r>
          <a:r>
            <a:rPr lang="en-US" dirty="0" err="1"/>
            <a:t>peristiwa-peristiwa</a:t>
          </a:r>
          <a:r>
            <a:rPr lang="en-US" dirty="0"/>
            <a:t> yang </a:t>
          </a:r>
          <a:r>
            <a:rPr lang="en-US" dirty="0" err="1"/>
            <a:t>serupa</a:t>
          </a:r>
          <a:r>
            <a:rPr lang="en-US" dirty="0"/>
            <a:t> </a:t>
          </a:r>
          <a:r>
            <a:rPr lang="en-US" dirty="0" err="1"/>
            <a:t>dalam</a:t>
          </a:r>
          <a:r>
            <a:rPr lang="en-US" dirty="0"/>
            <a:t> masa yang </a:t>
          </a:r>
          <a:r>
            <a:rPr lang="en-US" dirty="0" err="1"/>
            <a:t>akan</a:t>
          </a:r>
          <a:r>
            <a:rPr lang="en-US" dirty="0"/>
            <a:t> </a:t>
          </a:r>
          <a:r>
            <a:rPr lang="en-US" dirty="0" err="1"/>
            <a:t>datang</a:t>
          </a:r>
          <a:endParaRPr lang="en-US" dirty="0"/>
        </a:p>
      </dgm:t>
    </dgm:pt>
    <dgm:pt modelId="{188F39DF-1F3B-46F7-A56C-BC4D4FE503BD}" type="parTrans" cxnId="{38A6B5DD-5220-48E1-B50B-6091D3D77DBC}">
      <dgm:prSet/>
      <dgm:spPr/>
      <dgm:t>
        <a:bodyPr/>
        <a:lstStyle/>
        <a:p>
          <a:endParaRPr lang="en-US"/>
        </a:p>
      </dgm:t>
    </dgm:pt>
    <dgm:pt modelId="{69828732-3D8F-4595-9708-0C907E06440E}" type="sibTrans" cxnId="{38A6B5DD-5220-48E1-B50B-6091D3D77DBC}">
      <dgm:prSet/>
      <dgm:spPr/>
      <dgm:t>
        <a:bodyPr/>
        <a:lstStyle/>
        <a:p>
          <a:endParaRPr lang="en-US"/>
        </a:p>
      </dgm:t>
    </dgm:pt>
    <dgm:pt modelId="{5B87A88B-30BC-4A8A-9A56-336A49E9F71F}">
      <dgm:prSet/>
      <dgm:spPr/>
      <dgm:t>
        <a:bodyPr/>
        <a:lstStyle/>
        <a:p>
          <a:r>
            <a:rPr lang="en-US">
              <a:solidFill>
                <a:schemeClr val="accent1">
                  <a:lumMod val="60000"/>
                  <a:lumOff val="40000"/>
                </a:schemeClr>
              </a:solidFill>
            </a:rPr>
            <a:t>Attribute of obligation  </a:t>
          </a:r>
        </a:p>
      </dgm:t>
    </dgm:pt>
    <dgm:pt modelId="{843746D4-CFF3-4350-B72D-FC85D5103019}" type="parTrans" cxnId="{59DA37B1-7F58-48C6-9E9D-DB9CB93A3975}">
      <dgm:prSet/>
      <dgm:spPr/>
      <dgm:t>
        <a:bodyPr/>
        <a:lstStyle/>
        <a:p>
          <a:endParaRPr lang="en-US"/>
        </a:p>
      </dgm:t>
    </dgm:pt>
    <dgm:pt modelId="{5BD88B9E-4DD7-4FFD-82D1-819D458CDC27}" type="sibTrans" cxnId="{59DA37B1-7F58-48C6-9E9D-DB9CB93A3975}">
      <dgm:prSet/>
      <dgm:spPr/>
      <dgm:t>
        <a:bodyPr/>
        <a:lstStyle/>
        <a:p>
          <a:endParaRPr lang="en-US"/>
        </a:p>
      </dgm:t>
    </dgm:pt>
    <dgm:pt modelId="{292031B7-91F4-476C-9A45-A7F8D170D446}">
      <dgm:prSet/>
      <dgm:spPr/>
      <dgm:t>
        <a:bodyPr/>
        <a:lstStyle/>
        <a:p>
          <a:r>
            <a:rPr lang="en-US" dirty="0" err="1"/>
            <a:t>bahwa</a:t>
          </a:r>
          <a:r>
            <a:rPr lang="en-US" dirty="0"/>
            <a:t> </a:t>
          </a:r>
          <a:r>
            <a:rPr lang="en-US" dirty="0" err="1"/>
            <a:t>keputusan-keputusan</a:t>
          </a:r>
          <a:r>
            <a:rPr lang="en-US" dirty="0"/>
            <a:t>  </a:t>
          </a:r>
          <a:r>
            <a:rPr lang="en-US" dirty="0" err="1"/>
            <a:t>dari</a:t>
          </a:r>
          <a:r>
            <a:rPr lang="en-US" dirty="0"/>
            <a:t> </a:t>
          </a:r>
          <a:r>
            <a:rPr lang="en-US" dirty="0" err="1"/>
            <a:t>pemegang</a:t>
          </a:r>
          <a:r>
            <a:rPr lang="en-US" dirty="0"/>
            <a:t> </a:t>
          </a:r>
          <a:r>
            <a:rPr lang="en-US" dirty="0" err="1"/>
            <a:t>kekuasaan</a:t>
          </a:r>
          <a:r>
            <a:rPr lang="en-US" dirty="0"/>
            <a:t>  </a:t>
          </a:r>
          <a:r>
            <a:rPr lang="en-US" dirty="0" err="1"/>
            <a:t>itu</a:t>
          </a:r>
          <a:r>
            <a:rPr lang="en-US" dirty="0"/>
            <a:t> </a:t>
          </a:r>
          <a:r>
            <a:rPr lang="en-US" dirty="0" err="1"/>
            <a:t>harus</a:t>
          </a:r>
          <a:r>
            <a:rPr lang="en-US" dirty="0"/>
            <a:t> </a:t>
          </a:r>
          <a:r>
            <a:rPr lang="en-US" dirty="0" err="1"/>
            <a:t>mengandung</a:t>
          </a:r>
          <a:r>
            <a:rPr lang="en-US" dirty="0"/>
            <a:t> </a:t>
          </a:r>
          <a:r>
            <a:rPr lang="en-US" dirty="0" err="1"/>
            <a:t>perumusan</a:t>
          </a:r>
          <a:r>
            <a:rPr lang="en-US" dirty="0"/>
            <a:t> </a:t>
          </a:r>
          <a:r>
            <a:rPr lang="en-US" dirty="0" err="1"/>
            <a:t>kewajiban</a:t>
          </a:r>
          <a:r>
            <a:rPr lang="en-US" dirty="0"/>
            <a:t> </a:t>
          </a:r>
          <a:r>
            <a:rPr lang="en-US" dirty="0" err="1"/>
            <a:t>terhadap</a:t>
          </a:r>
          <a:r>
            <a:rPr lang="en-US" dirty="0"/>
            <a:t> </a:t>
          </a:r>
          <a:r>
            <a:rPr lang="en-US" dirty="0" err="1"/>
            <a:t>kedua</a:t>
          </a:r>
          <a:r>
            <a:rPr lang="en-US" dirty="0"/>
            <a:t> </a:t>
          </a:r>
          <a:r>
            <a:rPr lang="en-US" dirty="0" err="1"/>
            <a:t>belah</a:t>
          </a:r>
          <a:r>
            <a:rPr lang="en-US" dirty="0"/>
            <a:t> </a:t>
          </a:r>
          <a:r>
            <a:rPr lang="en-US" dirty="0" err="1"/>
            <a:t>pihak</a:t>
          </a:r>
          <a:r>
            <a:rPr lang="en-US" dirty="0"/>
            <a:t> </a:t>
          </a:r>
          <a:r>
            <a:rPr lang="en-US" dirty="0" err="1"/>
            <a:t>secara</a:t>
          </a:r>
          <a:r>
            <a:rPr lang="en-US" dirty="0"/>
            <a:t> timbal </a:t>
          </a:r>
          <a:r>
            <a:rPr lang="en-US" dirty="0" err="1"/>
            <a:t>balik</a:t>
          </a:r>
          <a:endParaRPr lang="en-US" dirty="0"/>
        </a:p>
      </dgm:t>
    </dgm:pt>
    <dgm:pt modelId="{87E69D62-007B-4A70-B961-F89EC89DCEE9}" type="parTrans" cxnId="{B3E82249-A5DC-4927-AD03-D22468CB73F2}">
      <dgm:prSet/>
      <dgm:spPr/>
      <dgm:t>
        <a:bodyPr/>
        <a:lstStyle/>
        <a:p>
          <a:endParaRPr lang="en-US"/>
        </a:p>
      </dgm:t>
    </dgm:pt>
    <dgm:pt modelId="{049358B0-5D4A-4C48-906A-ECB377A3B29A}" type="sibTrans" cxnId="{B3E82249-A5DC-4927-AD03-D22468CB73F2}">
      <dgm:prSet/>
      <dgm:spPr/>
      <dgm:t>
        <a:bodyPr/>
        <a:lstStyle/>
        <a:p>
          <a:endParaRPr lang="en-US"/>
        </a:p>
      </dgm:t>
    </dgm:pt>
    <dgm:pt modelId="{5F9FEB7D-0D42-49AC-8011-7D1F709B2581}">
      <dgm:prSet/>
      <dgm:spPr/>
      <dgm:t>
        <a:bodyPr/>
        <a:lstStyle/>
        <a:p>
          <a:r>
            <a:rPr lang="en-US">
              <a:solidFill>
                <a:srgbClr val="002060"/>
              </a:solidFill>
            </a:rPr>
            <a:t>Attribute of sanction</a:t>
          </a:r>
        </a:p>
      </dgm:t>
    </dgm:pt>
    <dgm:pt modelId="{5F8EAF92-ED43-4AC5-B6FD-5AE8FFB2FCF2}" type="parTrans" cxnId="{9C71B890-466D-459A-B333-23D80D5FA986}">
      <dgm:prSet/>
      <dgm:spPr/>
      <dgm:t>
        <a:bodyPr/>
        <a:lstStyle/>
        <a:p>
          <a:endParaRPr lang="en-US"/>
        </a:p>
      </dgm:t>
    </dgm:pt>
    <dgm:pt modelId="{3793EEA0-91AB-4FF5-B7F1-05A37ABFF835}" type="sibTrans" cxnId="{9C71B890-466D-459A-B333-23D80D5FA986}">
      <dgm:prSet/>
      <dgm:spPr/>
      <dgm:t>
        <a:bodyPr/>
        <a:lstStyle/>
        <a:p>
          <a:endParaRPr lang="en-US"/>
        </a:p>
      </dgm:t>
    </dgm:pt>
    <dgm:pt modelId="{3FDDE60C-C7B6-4ACB-A490-650D703120A0}">
      <dgm:prSet/>
      <dgm:spPr/>
      <dgm:t>
        <a:bodyPr/>
        <a:lstStyle/>
        <a:p>
          <a:r>
            <a:rPr lang="en-US" dirty="0" err="1"/>
            <a:t>bahwa</a:t>
          </a:r>
          <a:r>
            <a:rPr lang="en-US" dirty="0"/>
            <a:t> </a:t>
          </a:r>
          <a:r>
            <a:rPr lang="en-US" dirty="0" err="1"/>
            <a:t>keputusan-keputusan</a:t>
          </a:r>
          <a:r>
            <a:rPr lang="en-US" dirty="0"/>
            <a:t> </a:t>
          </a:r>
          <a:r>
            <a:rPr lang="en-US" dirty="0" err="1"/>
            <a:t>dari</a:t>
          </a:r>
          <a:r>
            <a:rPr lang="en-US" dirty="0"/>
            <a:t> </a:t>
          </a:r>
          <a:r>
            <a:rPr lang="en-US" dirty="0" err="1"/>
            <a:t>pihak</a:t>
          </a:r>
          <a:r>
            <a:rPr lang="en-US" dirty="0"/>
            <a:t> </a:t>
          </a:r>
          <a:r>
            <a:rPr lang="en-US" dirty="0" err="1"/>
            <a:t>berkuasa</a:t>
          </a:r>
          <a:r>
            <a:rPr lang="en-US" dirty="0"/>
            <a:t> </a:t>
          </a:r>
          <a:r>
            <a:rPr lang="en-US" dirty="0" err="1"/>
            <a:t>itu</a:t>
          </a:r>
          <a:r>
            <a:rPr lang="en-US" dirty="0"/>
            <a:t> </a:t>
          </a:r>
          <a:r>
            <a:rPr lang="en-US" dirty="0" err="1"/>
            <a:t>harus</a:t>
          </a:r>
          <a:r>
            <a:rPr lang="en-US" dirty="0"/>
            <a:t> </a:t>
          </a:r>
          <a:r>
            <a:rPr lang="en-US" dirty="0" err="1"/>
            <a:t>dikuatkan</a:t>
          </a:r>
          <a:r>
            <a:rPr lang="en-US" dirty="0"/>
            <a:t> </a:t>
          </a:r>
          <a:r>
            <a:rPr lang="en-US" dirty="0" err="1"/>
            <a:t>dengan</a:t>
          </a:r>
          <a:r>
            <a:rPr lang="en-US" dirty="0"/>
            <a:t> </a:t>
          </a:r>
          <a:r>
            <a:rPr lang="en-US" dirty="0" err="1"/>
            <a:t>sanksi</a:t>
          </a:r>
          <a:r>
            <a:rPr lang="en-US" dirty="0"/>
            <a:t> </a:t>
          </a:r>
          <a:r>
            <a:rPr lang="en-US" dirty="0" err="1"/>
            <a:t>dalam</a:t>
          </a:r>
          <a:r>
            <a:rPr lang="en-US" dirty="0"/>
            <a:t> arti </a:t>
          </a:r>
          <a:r>
            <a:rPr lang="en-US" dirty="0" err="1"/>
            <a:t>seluas</a:t>
          </a:r>
          <a:r>
            <a:rPr lang="en-US" dirty="0"/>
            <a:t>- </a:t>
          </a:r>
          <a:r>
            <a:rPr lang="en-US" dirty="0" err="1"/>
            <a:t>luasnya</a:t>
          </a:r>
          <a:endParaRPr lang="en-US" dirty="0"/>
        </a:p>
      </dgm:t>
    </dgm:pt>
    <dgm:pt modelId="{774EE9CA-967C-416C-A327-EF5402FB23FD}" type="parTrans" cxnId="{4E298136-147E-4922-9466-27C15E542999}">
      <dgm:prSet/>
      <dgm:spPr/>
      <dgm:t>
        <a:bodyPr/>
        <a:lstStyle/>
        <a:p>
          <a:endParaRPr lang="en-US"/>
        </a:p>
      </dgm:t>
    </dgm:pt>
    <dgm:pt modelId="{E530E8D6-E30C-4C1F-9E27-ADA1288BE451}" type="sibTrans" cxnId="{4E298136-147E-4922-9466-27C15E542999}">
      <dgm:prSet/>
      <dgm:spPr/>
      <dgm:t>
        <a:bodyPr/>
        <a:lstStyle/>
        <a:p>
          <a:endParaRPr lang="en-US"/>
        </a:p>
      </dgm:t>
    </dgm:pt>
    <dgm:pt modelId="{D46A565D-898A-4647-B34C-6F3DBE0F9427}" type="pres">
      <dgm:prSet presAssocID="{1F8CF473-088E-4BDD-A077-29C669AEA5B4}" presName="Name0" presStyleCnt="0">
        <dgm:presLayoutVars>
          <dgm:dir/>
          <dgm:animLvl val="lvl"/>
          <dgm:resizeHandles/>
        </dgm:presLayoutVars>
      </dgm:prSet>
      <dgm:spPr/>
    </dgm:pt>
    <dgm:pt modelId="{3EE7074A-53E0-4E1F-8AFF-198687600120}" type="pres">
      <dgm:prSet presAssocID="{F49DCA6E-0681-4A0F-86B2-B3AA0906EB4C}" presName="linNode" presStyleCnt="0"/>
      <dgm:spPr/>
    </dgm:pt>
    <dgm:pt modelId="{E39A43D0-5A18-48D5-9803-5999A4D547EA}" type="pres">
      <dgm:prSet presAssocID="{F49DCA6E-0681-4A0F-86B2-B3AA0906EB4C}" presName="parentShp" presStyleLbl="node1" presStyleIdx="0" presStyleCnt="4">
        <dgm:presLayoutVars>
          <dgm:bulletEnabled val="1"/>
        </dgm:presLayoutVars>
      </dgm:prSet>
      <dgm:spPr/>
    </dgm:pt>
    <dgm:pt modelId="{91B5A343-8BC4-47F8-B783-19E869E51087}" type="pres">
      <dgm:prSet presAssocID="{F49DCA6E-0681-4A0F-86B2-B3AA0906EB4C}" presName="childShp" presStyleLbl="bgAccFollowNode1" presStyleIdx="0" presStyleCnt="4">
        <dgm:presLayoutVars>
          <dgm:bulletEnabled val="1"/>
        </dgm:presLayoutVars>
      </dgm:prSet>
      <dgm:spPr/>
    </dgm:pt>
    <dgm:pt modelId="{3793B918-847F-43F6-8D0E-994C9700055A}" type="pres">
      <dgm:prSet presAssocID="{3263AE18-A774-4042-9C6C-2231176126B7}" presName="spacing" presStyleCnt="0"/>
      <dgm:spPr/>
    </dgm:pt>
    <dgm:pt modelId="{79C4396E-0DA6-4D51-851B-3A0E028580C7}" type="pres">
      <dgm:prSet presAssocID="{9A0DDE29-C8C8-4548-91F5-05D7C92109E3}" presName="linNode" presStyleCnt="0"/>
      <dgm:spPr/>
    </dgm:pt>
    <dgm:pt modelId="{0ACAF0A0-3697-4213-A46F-333B5B7E974F}" type="pres">
      <dgm:prSet presAssocID="{9A0DDE29-C8C8-4548-91F5-05D7C92109E3}" presName="parentShp" presStyleLbl="node1" presStyleIdx="1" presStyleCnt="4">
        <dgm:presLayoutVars>
          <dgm:bulletEnabled val="1"/>
        </dgm:presLayoutVars>
      </dgm:prSet>
      <dgm:spPr/>
    </dgm:pt>
    <dgm:pt modelId="{67F5AE9D-55FA-4363-8CD2-395BCEE38FFD}" type="pres">
      <dgm:prSet presAssocID="{9A0DDE29-C8C8-4548-91F5-05D7C92109E3}" presName="childShp" presStyleLbl="bgAccFollowNode1" presStyleIdx="1" presStyleCnt="4">
        <dgm:presLayoutVars>
          <dgm:bulletEnabled val="1"/>
        </dgm:presLayoutVars>
      </dgm:prSet>
      <dgm:spPr/>
    </dgm:pt>
    <dgm:pt modelId="{49419E6E-F922-472E-89B4-27678B85F318}" type="pres">
      <dgm:prSet presAssocID="{6F8F505B-7859-4D41-8BE3-9E1B9A696595}" presName="spacing" presStyleCnt="0"/>
      <dgm:spPr/>
    </dgm:pt>
    <dgm:pt modelId="{9A1506C4-A671-46E1-8AAE-4066D7ADB462}" type="pres">
      <dgm:prSet presAssocID="{5B87A88B-30BC-4A8A-9A56-336A49E9F71F}" presName="linNode" presStyleCnt="0"/>
      <dgm:spPr/>
    </dgm:pt>
    <dgm:pt modelId="{2C3421C9-56E6-47D3-BB42-F42E4B2950CF}" type="pres">
      <dgm:prSet presAssocID="{5B87A88B-30BC-4A8A-9A56-336A49E9F71F}" presName="parentShp" presStyleLbl="node1" presStyleIdx="2" presStyleCnt="4" custLinFactNeighborY="-1535">
        <dgm:presLayoutVars>
          <dgm:bulletEnabled val="1"/>
        </dgm:presLayoutVars>
      </dgm:prSet>
      <dgm:spPr/>
    </dgm:pt>
    <dgm:pt modelId="{573FBD5C-4893-4ED1-8D39-6251992B358C}" type="pres">
      <dgm:prSet presAssocID="{5B87A88B-30BC-4A8A-9A56-336A49E9F71F}" presName="childShp" presStyleLbl="bgAccFollowNode1" presStyleIdx="2" presStyleCnt="4">
        <dgm:presLayoutVars>
          <dgm:bulletEnabled val="1"/>
        </dgm:presLayoutVars>
      </dgm:prSet>
      <dgm:spPr/>
    </dgm:pt>
    <dgm:pt modelId="{F4356B17-C89F-4172-8C07-C15074E420F2}" type="pres">
      <dgm:prSet presAssocID="{5BD88B9E-4DD7-4FFD-82D1-819D458CDC27}" presName="spacing" presStyleCnt="0"/>
      <dgm:spPr/>
    </dgm:pt>
    <dgm:pt modelId="{4BF841F9-5EA5-47B7-8877-42F467DF86C7}" type="pres">
      <dgm:prSet presAssocID="{5F9FEB7D-0D42-49AC-8011-7D1F709B2581}" presName="linNode" presStyleCnt="0"/>
      <dgm:spPr/>
    </dgm:pt>
    <dgm:pt modelId="{50207D99-3E80-400B-956D-06D934276A60}" type="pres">
      <dgm:prSet presAssocID="{5F9FEB7D-0D42-49AC-8011-7D1F709B2581}" presName="parentShp" presStyleLbl="node1" presStyleIdx="3" presStyleCnt="4">
        <dgm:presLayoutVars>
          <dgm:bulletEnabled val="1"/>
        </dgm:presLayoutVars>
      </dgm:prSet>
      <dgm:spPr/>
    </dgm:pt>
    <dgm:pt modelId="{1A347E04-D7EE-42FB-8057-F18B20D95E0B}" type="pres">
      <dgm:prSet presAssocID="{5F9FEB7D-0D42-49AC-8011-7D1F709B2581}" presName="childShp" presStyleLbl="bgAccFollowNode1" presStyleIdx="3" presStyleCnt="4">
        <dgm:presLayoutVars>
          <dgm:bulletEnabled val="1"/>
        </dgm:presLayoutVars>
      </dgm:prSet>
      <dgm:spPr/>
    </dgm:pt>
  </dgm:ptLst>
  <dgm:cxnLst>
    <dgm:cxn modelId="{FD0F4833-4D1F-4FA3-BC74-406784F50F8D}" type="presOf" srcId="{9A0DDE29-C8C8-4548-91F5-05D7C92109E3}" destId="{0ACAF0A0-3697-4213-A46F-333B5B7E974F}" srcOrd="0" destOrd="0" presId="urn:microsoft.com/office/officeart/2005/8/layout/vList6"/>
    <dgm:cxn modelId="{4E298136-147E-4922-9466-27C15E542999}" srcId="{5F9FEB7D-0D42-49AC-8011-7D1F709B2581}" destId="{3FDDE60C-C7B6-4ACB-A490-650D703120A0}" srcOrd="0" destOrd="0" parTransId="{774EE9CA-967C-416C-A327-EF5402FB23FD}" sibTransId="{E530E8D6-E30C-4C1F-9E27-ADA1288BE451}"/>
    <dgm:cxn modelId="{1C7A4C61-F9A3-41AE-8F22-F914B9406318}" type="presOf" srcId="{F49DCA6E-0681-4A0F-86B2-B3AA0906EB4C}" destId="{E39A43D0-5A18-48D5-9803-5999A4D547EA}" srcOrd="0" destOrd="0" presId="urn:microsoft.com/office/officeart/2005/8/layout/vList6"/>
    <dgm:cxn modelId="{6DBCB068-9671-48E6-90F4-AC047688D57F}" type="presOf" srcId="{5B87A88B-30BC-4A8A-9A56-336A49E9F71F}" destId="{2C3421C9-56E6-47D3-BB42-F42E4B2950CF}" srcOrd="0" destOrd="0" presId="urn:microsoft.com/office/officeart/2005/8/layout/vList6"/>
    <dgm:cxn modelId="{B3E82249-A5DC-4927-AD03-D22468CB73F2}" srcId="{5B87A88B-30BC-4A8A-9A56-336A49E9F71F}" destId="{292031B7-91F4-476C-9A45-A7F8D170D446}" srcOrd="0" destOrd="0" parTransId="{87E69D62-007B-4A70-B961-F89EC89DCEE9}" sibTransId="{049358B0-5D4A-4C48-906A-ECB377A3B29A}"/>
    <dgm:cxn modelId="{26353B6A-E7BE-452A-B458-F460977EECD8}" type="presOf" srcId="{292031B7-91F4-476C-9A45-A7F8D170D446}" destId="{573FBD5C-4893-4ED1-8D39-6251992B358C}" srcOrd="0" destOrd="0" presId="urn:microsoft.com/office/officeart/2005/8/layout/vList6"/>
    <dgm:cxn modelId="{114A1C4E-5787-4A6C-8CDB-F170A14BECF9}" srcId="{1F8CF473-088E-4BDD-A077-29C669AEA5B4}" destId="{9A0DDE29-C8C8-4548-91F5-05D7C92109E3}" srcOrd="1" destOrd="0" parTransId="{FF3854CB-C69D-4F2C-BA30-C7B717E5B2B6}" sibTransId="{6F8F505B-7859-4D41-8BE3-9E1B9A696595}"/>
    <dgm:cxn modelId="{F0EC8E6F-1124-469C-A6F4-A73C6AECA8F7}" type="presOf" srcId="{0D2A00D6-2875-494D-A93B-871494D180A8}" destId="{67F5AE9D-55FA-4363-8CD2-395BCEE38FFD}" srcOrd="0" destOrd="0" presId="urn:microsoft.com/office/officeart/2005/8/layout/vList6"/>
    <dgm:cxn modelId="{1193D250-15A3-4AA6-909F-81F0DDD31D90}" type="presOf" srcId="{5F9FEB7D-0D42-49AC-8011-7D1F709B2581}" destId="{50207D99-3E80-400B-956D-06D934276A60}" srcOrd="0" destOrd="0" presId="urn:microsoft.com/office/officeart/2005/8/layout/vList6"/>
    <dgm:cxn modelId="{9C71B890-466D-459A-B333-23D80D5FA986}" srcId="{1F8CF473-088E-4BDD-A077-29C669AEA5B4}" destId="{5F9FEB7D-0D42-49AC-8011-7D1F709B2581}" srcOrd="3" destOrd="0" parTransId="{5F8EAF92-ED43-4AC5-B6FD-5AE8FFB2FCF2}" sibTransId="{3793EEA0-91AB-4FF5-B7F1-05A37ABFF835}"/>
    <dgm:cxn modelId="{9E8A579E-0343-438F-B691-C97D5730708E}" srcId="{1F8CF473-088E-4BDD-A077-29C669AEA5B4}" destId="{F49DCA6E-0681-4A0F-86B2-B3AA0906EB4C}" srcOrd="0" destOrd="0" parTransId="{D59E632D-A297-46D1-8AD2-E042E408A2B1}" sibTransId="{3263AE18-A774-4042-9C6C-2231176126B7}"/>
    <dgm:cxn modelId="{C5C3B19F-ED98-4998-B3D5-3D0C40E7F22E}" type="presOf" srcId="{C3014220-F2DB-429D-9718-C4C80D0F3534}" destId="{91B5A343-8BC4-47F8-B783-19E869E51087}" srcOrd="0" destOrd="0" presId="urn:microsoft.com/office/officeart/2005/8/layout/vList6"/>
    <dgm:cxn modelId="{59DA37B1-7F58-48C6-9E9D-DB9CB93A3975}" srcId="{1F8CF473-088E-4BDD-A077-29C669AEA5B4}" destId="{5B87A88B-30BC-4A8A-9A56-336A49E9F71F}" srcOrd="2" destOrd="0" parTransId="{843746D4-CFF3-4350-B72D-FC85D5103019}" sibTransId="{5BD88B9E-4DD7-4FFD-82D1-819D458CDC27}"/>
    <dgm:cxn modelId="{3C79FDCF-DAF4-44EE-BA4F-66F3788BD36E}" srcId="{F49DCA6E-0681-4A0F-86B2-B3AA0906EB4C}" destId="{C3014220-F2DB-429D-9718-C4C80D0F3534}" srcOrd="0" destOrd="0" parTransId="{0227ECE3-598A-4D1E-80C1-D456CC4AD71E}" sibTransId="{9FEDAF59-AB73-4168-A11C-7B0FAFF21DEC}"/>
    <dgm:cxn modelId="{3E8EB5DC-9A0D-4F12-8038-C0D75A43C197}" type="presOf" srcId="{3FDDE60C-C7B6-4ACB-A490-650D703120A0}" destId="{1A347E04-D7EE-42FB-8057-F18B20D95E0B}" srcOrd="0" destOrd="0" presId="urn:microsoft.com/office/officeart/2005/8/layout/vList6"/>
    <dgm:cxn modelId="{38A6B5DD-5220-48E1-B50B-6091D3D77DBC}" srcId="{9A0DDE29-C8C8-4548-91F5-05D7C92109E3}" destId="{0D2A00D6-2875-494D-A93B-871494D180A8}" srcOrd="0" destOrd="0" parTransId="{188F39DF-1F3B-46F7-A56C-BC4D4FE503BD}" sibTransId="{69828732-3D8F-4595-9708-0C907E06440E}"/>
    <dgm:cxn modelId="{F42A91F5-B51D-4B9B-8D33-F50401A7B769}" type="presOf" srcId="{1F8CF473-088E-4BDD-A077-29C669AEA5B4}" destId="{D46A565D-898A-4647-B34C-6F3DBE0F9427}" srcOrd="0" destOrd="0" presId="urn:microsoft.com/office/officeart/2005/8/layout/vList6"/>
    <dgm:cxn modelId="{97E672C3-480D-4A50-9BD5-2CAB6918F7C4}" type="presParOf" srcId="{D46A565D-898A-4647-B34C-6F3DBE0F9427}" destId="{3EE7074A-53E0-4E1F-8AFF-198687600120}" srcOrd="0" destOrd="0" presId="urn:microsoft.com/office/officeart/2005/8/layout/vList6"/>
    <dgm:cxn modelId="{8499BFB4-5240-417C-8F2B-4A1C88FB447A}" type="presParOf" srcId="{3EE7074A-53E0-4E1F-8AFF-198687600120}" destId="{E39A43D0-5A18-48D5-9803-5999A4D547EA}" srcOrd="0" destOrd="0" presId="urn:microsoft.com/office/officeart/2005/8/layout/vList6"/>
    <dgm:cxn modelId="{49768D8C-08A2-4D22-B44D-5C78A318FD8E}" type="presParOf" srcId="{3EE7074A-53E0-4E1F-8AFF-198687600120}" destId="{91B5A343-8BC4-47F8-B783-19E869E51087}" srcOrd="1" destOrd="0" presId="urn:microsoft.com/office/officeart/2005/8/layout/vList6"/>
    <dgm:cxn modelId="{495ED87F-126F-449E-90BD-BEEC5D0F8AE0}" type="presParOf" srcId="{D46A565D-898A-4647-B34C-6F3DBE0F9427}" destId="{3793B918-847F-43F6-8D0E-994C9700055A}" srcOrd="1" destOrd="0" presId="urn:microsoft.com/office/officeart/2005/8/layout/vList6"/>
    <dgm:cxn modelId="{150D3A0B-27B4-4708-8F11-F93A3CDC29AD}" type="presParOf" srcId="{D46A565D-898A-4647-B34C-6F3DBE0F9427}" destId="{79C4396E-0DA6-4D51-851B-3A0E028580C7}" srcOrd="2" destOrd="0" presId="urn:microsoft.com/office/officeart/2005/8/layout/vList6"/>
    <dgm:cxn modelId="{63DFEF2B-2BA7-4EF0-A5AC-DC7BCDC7427E}" type="presParOf" srcId="{79C4396E-0DA6-4D51-851B-3A0E028580C7}" destId="{0ACAF0A0-3697-4213-A46F-333B5B7E974F}" srcOrd="0" destOrd="0" presId="urn:microsoft.com/office/officeart/2005/8/layout/vList6"/>
    <dgm:cxn modelId="{1FEDF6FF-7205-4BD3-A057-9B314F89E058}" type="presParOf" srcId="{79C4396E-0DA6-4D51-851B-3A0E028580C7}" destId="{67F5AE9D-55FA-4363-8CD2-395BCEE38FFD}" srcOrd="1" destOrd="0" presId="urn:microsoft.com/office/officeart/2005/8/layout/vList6"/>
    <dgm:cxn modelId="{616FC3A0-2966-4BB6-B74D-F1A7990C1513}" type="presParOf" srcId="{D46A565D-898A-4647-B34C-6F3DBE0F9427}" destId="{49419E6E-F922-472E-89B4-27678B85F318}" srcOrd="3" destOrd="0" presId="urn:microsoft.com/office/officeart/2005/8/layout/vList6"/>
    <dgm:cxn modelId="{EEA8D886-6206-4DF2-9806-0F6F33824FB7}" type="presParOf" srcId="{D46A565D-898A-4647-B34C-6F3DBE0F9427}" destId="{9A1506C4-A671-46E1-8AAE-4066D7ADB462}" srcOrd="4" destOrd="0" presId="urn:microsoft.com/office/officeart/2005/8/layout/vList6"/>
    <dgm:cxn modelId="{8D2B44FB-5A82-4884-8EF3-A772FBC40A3C}" type="presParOf" srcId="{9A1506C4-A671-46E1-8AAE-4066D7ADB462}" destId="{2C3421C9-56E6-47D3-BB42-F42E4B2950CF}" srcOrd="0" destOrd="0" presId="urn:microsoft.com/office/officeart/2005/8/layout/vList6"/>
    <dgm:cxn modelId="{4C7BBBE3-BBDC-43FC-B663-CE38889BE48B}" type="presParOf" srcId="{9A1506C4-A671-46E1-8AAE-4066D7ADB462}" destId="{573FBD5C-4893-4ED1-8D39-6251992B358C}" srcOrd="1" destOrd="0" presId="urn:microsoft.com/office/officeart/2005/8/layout/vList6"/>
    <dgm:cxn modelId="{3ECCABE8-0AFB-4024-8F2C-1764C27DE631}" type="presParOf" srcId="{D46A565D-898A-4647-B34C-6F3DBE0F9427}" destId="{F4356B17-C89F-4172-8C07-C15074E420F2}" srcOrd="5" destOrd="0" presId="urn:microsoft.com/office/officeart/2005/8/layout/vList6"/>
    <dgm:cxn modelId="{582779FD-8756-4F92-B695-3819794154B3}" type="presParOf" srcId="{D46A565D-898A-4647-B34C-6F3DBE0F9427}" destId="{4BF841F9-5EA5-47B7-8877-42F467DF86C7}" srcOrd="6" destOrd="0" presId="urn:microsoft.com/office/officeart/2005/8/layout/vList6"/>
    <dgm:cxn modelId="{C8495CD1-6540-416C-99CD-282433C78E23}" type="presParOf" srcId="{4BF841F9-5EA5-47B7-8877-42F467DF86C7}" destId="{50207D99-3E80-400B-956D-06D934276A60}" srcOrd="0" destOrd="0" presId="urn:microsoft.com/office/officeart/2005/8/layout/vList6"/>
    <dgm:cxn modelId="{2A2D1D63-3555-4213-9E6F-9925991F7B7C}" type="presParOf" srcId="{4BF841F9-5EA5-47B7-8877-42F467DF86C7}" destId="{1A347E04-D7EE-42FB-8057-F18B20D95E0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30EE2B-B3AC-4A7E-9401-CA80F5DD11E9}" type="doc">
      <dgm:prSet loTypeId="urn:microsoft.com/office/officeart/2005/8/layout/pList2" loCatId="list" qsTypeId="urn:microsoft.com/office/officeart/2005/8/quickstyle/3d3" qsCatId="3D" csTypeId="urn:microsoft.com/office/officeart/2005/8/colors/colorful1" csCatId="colorful" phldr="1"/>
      <dgm:spPr/>
    </dgm:pt>
    <dgm:pt modelId="{1722966F-18B7-4308-B17E-E1962B6A5A78}">
      <dgm:prSet phldrT="[Text]"/>
      <dgm:spPr/>
      <dgm:t>
        <a:bodyPr/>
        <a:lstStyle/>
        <a:p>
          <a:r>
            <a:rPr lang="en-US" dirty="0">
              <a:effectLst/>
              <a:latin typeface="Times New Roman" panose="02020603050405020304" pitchFamily="18" charset="0"/>
              <a:ea typeface="Calibri" panose="020F0502020204030204" pitchFamily="34" charset="0"/>
            </a:rPr>
            <a:t>H</a:t>
          </a:r>
          <a:r>
            <a:rPr lang="id-ID" dirty="0">
              <a:effectLst/>
              <a:latin typeface="Times New Roman" panose="02020603050405020304" pitchFamily="18" charset="0"/>
              <a:ea typeface="Calibri" panose="020F0502020204030204" pitchFamily="34" charset="0"/>
            </a:rPr>
            <a:t>ukum </a:t>
          </a:r>
          <a:r>
            <a:rPr lang="en-US" dirty="0">
              <a:effectLst/>
              <a:latin typeface="Times New Roman" panose="02020603050405020304" pitchFamily="18" charset="0"/>
              <a:ea typeface="Calibri" panose="020F0502020204030204" pitchFamily="34" charset="0"/>
            </a:rPr>
            <a:t>P</a:t>
          </a:r>
          <a:r>
            <a:rPr lang="id-ID" dirty="0">
              <a:effectLst/>
              <a:latin typeface="Times New Roman" panose="02020603050405020304" pitchFamily="18" charset="0"/>
              <a:ea typeface="Calibri" panose="020F0502020204030204" pitchFamily="34" charset="0"/>
            </a:rPr>
            <a:t>idana </a:t>
          </a:r>
          <a:endParaRPr lang="en-US" dirty="0"/>
        </a:p>
      </dgm:t>
    </dgm:pt>
    <dgm:pt modelId="{AB54D3E8-AF5F-42B6-8D11-389E4CA3C9A7}" type="parTrans" cxnId="{E5A97F3D-9DC9-46D2-8D50-F4E74D0023AD}">
      <dgm:prSet/>
      <dgm:spPr/>
      <dgm:t>
        <a:bodyPr/>
        <a:lstStyle/>
        <a:p>
          <a:endParaRPr lang="en-US"/>
        </a:p>
      </dgm:t>
    </dgm:pt>
    <dgm:pt modelId="{8234389E-C693-4118-AF8F-B19811AED3FC}" type="sibTrans" cxnId="{E5A97F3D-9DC9-46D2-8D50-F4E74D0023AD}">
      <dgm:prSet/>
      <dgm:spPr/>
      <dgm:t>
        <a:bodyPr/>
        <a:lstStyle/>
        <a:p>
          <a:endParaRPr lang="en-US"/>
        </a:p>
      </dgm:t>
    </dgm:pt>
    <dgm:pt modelId="{D8BD969E-7DC8-41A9-8C84-1C6FA2E7EF59}">
      <dgm:prSet phldrT="[Text]"/>
      <dgm:spPr/>
      <dgm:t>
        <a:bodyPr/>
        <a:lstStyle/>
        <a:p>
          <a:r>
            <a:rPr lang="en-US" dirty="0">
              <a:effectLst/>
              <a:latin typeface="Times New Roman" panose="02020603050405020304" pitchFamily="18" charset="0"/>
              <a:ea typeface="Calibri" panose="020F0502020204030204" pitchFamily="34" charset="0"/>
            </a:rPr>
            <a:t>Hukum P</a:t>
          </a:r>
          <a:r>
            <a:rPr lang="id-ID" dirty="0">
              <a:effectLst/>
              <a:latin typeface="Times New Roman" panose="02020603050405020304" pitchFamily="18" charset="0"/>
              <a:ea typeface="Calibri" panose="020F0502020204030204" pitchFamily="34" charset="0"/>
            </a:rPr>
            <a:t>erdata</a:t>
          </a:r>
          <a:endParaRPr lang="en-US" dirty="0"/>
        </a:p>
      </dgm:t>
    </dgm:pt>
    <dgm:pt modelId="{FD7100D7-AC1B-4116-9EA9-D0AD810E0104}" type="parTrans" cxnId="{DC1A1899-90D2-46E6-A331-5750F6484F5B}">
      <dgm:prSet/>
      <dgm:spPr/>
      <dgm:t>
        <a:bodyPr/>
        <a:lstStyle/>
        <a:p>
          <a:endParaRPr lang="en-US"/>
        </a:p>
      </dgm:t>
    </dgm:pt>
    <dgm:pt modelId="{0192A489-03EC-4771-9248-FC7AA919617A}" type="sibTrans" cxnId="{DC1A1899-90D2-46E6-A331-5750F6484F5B}">
      <dgm:prSet/>
      <dgm:spPr/>
      <dgm:t>
        <a:bodyPr/>
        <a:lstStyle/>
        <a:p>
          <a:endParaRPr lang="en-US"/>
        </a:p>
      </dgm:t>
    </dgm:pt>
    <dgm:pt modelId="{D3FB41F5-F6B4-4869-845E-30753BE22687}">
      <dgm:prSet phldrT="[Text]"/>
      <dgm:spPr/>
      <dgm:t>
        <a:bodyPr/>
        <a:lstStyle/>
        <a:p>
          <a:r>
            <a:rPr lang="en-US" dirty="0">
              <a:effectLst/>
              <a:latin typeface="Times New Roman" panose="02020603050405020304" pitchFamily="18" charset="0"/>
              <a:ea typeface="Calibri" panose="020F0502020204030204" pitchFamily="34" charset="0"/>
            </a:rPr>
            <a:t>Hukum A</a:t>
          </a:r>
          <a:r>
            <a:rPr lang="id-ID" dirty="0">
              <a:effectLst/>
              <a:latin typeface="Times New Roman" panose="02020603050405020304" pitchFamily="18" charset="0"/>
              <a:ea typeface="Calibri" panose="020F0502020204030204" pitchFamily="34" charset="0"/>
            </a:rPr>
            <a:t>dministrasi </a:t>
          </a:r>
          <a:r>
            <a:rPr lang="en-US" dirty="0">
              <a:effectLst/>
              <a:latin typeface="Times New Roman" panose="02020603050405020304" pitchFamily="18" charset="0"/>
              <a:ea typeface="Calibri" panose="020F0502020204030204" pitchFamily="34" charset="0"/>
            </a:rPr>
            <a:t>N</a:t>
          </a:r>
          <a:r>
            <a:rPr lang="id-ID" dirty="0">
              <a:effectLst/>
              <a:latin typeface="Times New Roman" panose="02020603050405020304" pitchFamily="18" charset="0"/>
              <a:ea typeface="Calibri" panose="020F0502020204030204" pitchFamily="34" charset="0"/>
            </a:rPr>
            <a:t>egara</a:t>
          </a:r>
          <a:endParaRPr lang="en-US" dirty="0"/>
        </a:p>
      </dgm:t>
    </dgm:pt>
    <dgm:pt modelId="{75072481-6FB8-4160-B55E-DD7C683EAE47}" type="parTrans" cxnId="{BE181C0B-8F5F-4FC6-880F-4443C7B08AC7}">
      <dgm:prSet/>
      <dgm:spPr/>
      <dgm:t>
        <a:bodyPr/>
        <a:lstStyle/>
        <a:p>
          <a:endParaRPr lang="en-US"/>
        </a:p>
      </dgm:t>
    </dgm:pt>
    <dgm:pt modelId="{B12AF8D1-4BEF-4D7C-B878-BACB657D2CCD}" type="sibTrans" cxnId="{BE181C0B-8F5F-4FC6-880F-4443C7B08AC7}">
      <dgm:prSet/>
      <dgm:spPr/>
      <dgm:t>
        <a:bodyPr/>
        <a:lstStyle/>
        <a:p>
          <a:endParaRPr lang="en-US"/>
        </a:p>
      </dgm:t>
    </dgm:pt>
    <dgm:pt modelId="{63A79A3A-A664-4D86-A548-5B0CC19CBADD}" type="pres">
      <dgm:prSet presAssocID="{6D30EE2B-B3AC-4A7E-9401-CA80F5DD11E9}" presName="Name0" presStyleCnt="0">
        <dgm:presLayoutVars>
          <dgm:dir/>
          <dgm:resizeHandles val="exact"/>
        </dgm:presLayoutVars>
      </dgm:prSet>
      <dgm:spPr/>
    </dgm:pt>
    <dgm:pt modelId="{C3626234-87E1-4A36-B5B2-1D3506EC1ECF}" type="pres">
      <dgm:prSet presAssocID="{6D30EE2B-B3AC-4A7E-9401-CA80F5DD11E9}" presName="bkgdShp" presStyleLbl="alignAccFollowNode1" presStyleIdx="0" presStyleCnt="1"/>
      <dgm:spPr/>
    </dgm:pt>
    <dgm:pt modelId="{F88A0A57-56A5-46E2-9009-93EA68732683}" type="pres">
      <dgm:prSet presAssocID="{6D30EE2B-B3AC-4A7E-9401-CA80F5DD11E9}" presName="linComp" presStyleCnt="0"/>
      <dgm:spPr/>
    </dgm:pt>
    <dgm:pt modelId="{80173BE2-A546-4BA4-8949-220EC10050E0}" type="pres">
      <dgm:prSet presAssocID="{1722966F-18B7-4308-B17E-E1962B6A5A78}" presName="compNode" presStyleCnt="0"/>
      <dgm:spPr/>
    </dgm:pt>
    <dgm:pt modelId="{4703C07E-9DAE-428B-A885-EEEFB34608D0}" type="pres">
      <dgm:prSet presAssocID="{1722966F-18B7-4308-B17E-E1962B6A5A78}" presName="node" presStyleLbl="node1" presStyleIdx="0" presStyleCnt="3">
        <dgm:presLayoutVars>
          <dgm:bulletEnabled val="1"/>
        </dgm:presLayoutVars>
      </dgm:prSet>
      <dgm:spPr/>
    </dgm:pt>
    <dgm:pt modelId="{625ABF5F-58E0-4E31-8D3D-638A2304E754}" type="pres">
      <dgm:prSet presAssocID="{1722966F-18B7-4308-B17E-E1962B6A5A78}" presName="invisiNode" presStyleLbl="node1" presStyleIdx="0" presStyleCnt="3"/>
      <dgm:spPr/>
    </dgm:pt>
    <dgm:pt modelId="{5C0A9A11-8676-4E24-BA87-7CC79B96F13B}" type="pres">
      <dgm:prSet presAssocID="{1722966F-18B7-4308-B17E-E1962B6A5A78}" presName="imagNode" presStyleLbl="fgImgPlace1" presStyleIdx="0" presStyleCnt="3"/>
      <dgm:spPr/>
    </dgm:pt>
    <dgm:pt modelId="{58BF9D0A-603E-4CC4-B9BA-F3AFFC2646A2}" type="pres">
      <dgm:prSet presAssocID="{8234389E-C693-4118-AF8F-B19811AED3FC}" presName="sibTrans" presStyleLbl="sibTrans2D1" presStyleIdx="0" presStyleCnt="0"/>
      <dgm:spPr/>
    </dgm:pt>
    <dgm:pt modelId="{36171F2A-92AD-4622-97D5-F7AC3FEA20FE}" type="pres">
      <dgm:prSet presAssocID="{D8BD969E-7DC8-41A9-8C84-1C6FA2E7EF59}" presName="compNode" presStyleCnt="0"/>
      <dgm:spPr/>
    </dgm:pt>
    <dgm:pt modelId="{7CEA98B0-6248-4744-AB95-FE434A8271FF}" type="pres">
      <dgm:prSet presAssocID="{D8BD969E-7DC8-41A9-8C84-1C6FA2E7EF59}" presName="node" presStyleLbl="node1" presStyleIdx="1" presStyleCnt="3">
        <dgm:presLayoutVars>
          <dgm:bulletEnabled val="1"/>
        </dgm:presLayoutVars>
      </dgm:prSet>
      <dgm:spPr/>
    </dgm:pt>
    <dgm:pt modelId="{4E784D41-8C9E-47D0-91D8-D54F20169EC2}" type="pres">
      <dgm:prSet presAssocID="{D8BD969E-7DC8-41A9-8C84-1C6FA2E7EF59}" presName="invisiNode" presStyleLbl="node1" presStyleIdx="1" presStyleCnt="3"/>
      <dgm:spPr/>
    </dgm:pt>
    <dgm:pt modelId="{3C09E347-D4BE-4F24-85D9-134D36F3E4E6}" type="pres">
      <dgm:prSet presAssocID="{D8BD969E-7DC8-41A9-8C84-1C6FA2E7EF59}" presName="imagNode" presStyleLbl="fgImgPlace1" presStyleIdx="1" presStyleCnt="3"/>
      <dgm:spPr/>
    </dgm:pt>
    <dgm:pt modelId="{47FF8FFB-8211-4042-A3FA-249B3ACE3204}" type="pres">
      <dgm:prSet presAssocID="{0192A489-03EC-4771-9248-FC7AA919617A}" presName="sibTrans" presStyleLbl="sibTrans2D1" presStyleIdx="0" presStyleCnt="0"/>
      <dgm:spPr/>
    </dgm:pt>
    <dgm:pt modelId="{B49C44D7-097F-4919-83B9-A3C65AEDA956}" type="pres">
      <dgm:prSet presAssocID="{D3FB41F5-F6B4-4869-845E-30753BE22687}" presName="compNode" presStyleCnt="0"/>
      <dgm:spPr/>
    </dgm:pt>
    <dgm:pt modelId="{B005F074-615C-4C78-8490-8DD93DB623C8}" type="pres">
      <dgm:prSet presAssocID="{D3FB41F5-F6B4-4869-845E-30753BE22687}" presName="node" presStyleLbl="node1" presStyleIdx="2" presStyleCnt="3">
        <dgm:presLayoutVars>
          <dgm:bulletEnabled val="1"/>
        </dgm:presLayoutVars>
      </dgm:prSet>
      <dgm:spPr/>
    </dgm:pt>
    <dgm:pt modelId="{E8C93FAE-D9B4-4CB2-8DFF-9C740935C4F8}" type="pres">
      <dgm:prSet presAssocID="{D3FB41F5-F6B4-4869-845E-30753BE22687}" presName="invisiNode" presStyleLbl="node1" presStyleIdx="2" presStyleCnt="3"/>
      <dgm:spPr/>
    </dgm:pt>
    <dgm:pt modelId="{D749C5E0-17CA-44FA-AA62-6DA51A884029}" type="pres">
      <dgm:prSet presAssocID="{D3FB41F5-F6B4-4869-845E-30753BE22687}" presName="imagNode" presStyleLbl="fgImgPlace1" presStyleIdx="2" presStyleCnt="3"/>
      <dgm:spPr/>
    </dgm:pt>
  </dgm:ptLst>
  <dgm:cxnLst>
    <dgm:cxn modelId="{BEBB7904-818C-42FA-B5A2-BA32340B3FB0}" type="presOf" srcId="{D3FB41F5-F6B4-4869-845E-30753BE22687}" destId="{B005F074-615C-4C78-8490-8DD93DB623C8}" srcOrd="0" destOrd="0" presId="urn:microsoft.com/office/officeart/2005/8/layout/pList2"/>
    <dgm:cxn modelId="{BE181C0B-8F5F-4FC6-880F-4443C7B08AC7}" srcId="{6D30EE2B-B3AC-4A7E-9401-CA80F5DD11E9}" destId="{D3FB41F5-F6B4-4869-845E-30753BE22687}" srcOrd="2" destOrd="0" parTransId="{75072481-6FB8-4160-B55E-DD7C683EAE47}" sibTransId="{B12AF8D1-4BEF-4D7C-B878-BACB657D2CCD}"/>
    <dgm:cxn modelId="{C7D08E17-A2FC-4467-BF9A-9DFD37C2F38E}" type="presOf" srcId="{1722966F-18B7-4308-B17E-E1962B6A5A78}" destId="{4703C07E-9DAE-428B-A885-EEEFB34608D0}" srcOrd="0" destOrd="0" presId="urn:microsoft.com/office/officeart/2005/8/layout/pList2"/>
    <dgm:cxn modelId="{B46CB12B-8C83-42D4-879D-7B615D32B8FC}" type="presOf" srcId="{D8BD969E-7DC8-41A9-8C84-1C6FA2E7EF59}" destId="{7CEA98B0-6248-4744-AB95-FE434A8271FF}" srcOrd="0" destOrd="0" presId="urn:microsoft.com/office/officeart/2005/8/layout/pList2"/>
    <dgm:cxn modelId="{A5A3CC2C-83CC-45BE-8D4F-E6E2D63AF8FE}" type="presOf" srcId="{6D30EE2B-B3AC-4A7E-9401-CA80F5DD11E9}" destId="{63A79A3A-A664-4D86-A548-5B0CC19CBADD}" srcOrd="0" destOrd="0" presId="urn:microsoft.com/office/officeart/2005/8/layout/pList2"/>
    <dgm:cxn modelId="{E5A97F3D-9DC9-46D2-8D50-F4E74D0023AD}" srcId="{6D30EE2B-B3AC-4A7E-9401-CA80F5DD11E9}" destId="{1722966F-18B7-4308-B17E-E1962B6A5A78}" srcOrd="0" destOrd="0" parTransId="{AB54D3E8-AF5F-42B6-8D11-389E4CA3C9A7}" sibTransId="{8234389E-C693-4118-AF8F-B19811AED3FC}"/>
    <dgm:cxn modelId="{7C935654-3232-45B1-945B-DA5659B4336C}" type="presOf" srcId="{8234389E-C693-4118-AF8F-B19811AED3FC}" destId="{58BF9D0A-603E-4CC4-B9BA-F3AFFC2646A2}" srcOrd="0" destOrd="0" presId="urn:microsoft.com/office/officeart/2005/8/layout/pList2"/>
    <dgm:cxn modelId="{DC1A1899-90D2-46E6-A331-5750F6484F5B}" srcId="{6D30EE2B-B3AC-4A7E-9401-CA80F5DD11E9}" destId="{D8BD969E-7DC8-41A9-8C84-1C6FA2E7EF59}" srcOrd="1" destOrd="0" parTransId="{FD7100D7-AC1B-4116-9EA9-D0AD810E0104}" sibTransId="{0192A489-03EC-4771-9248-FC7AA919617A}"/>
    <dgm:cxn modelId="{A15899DB-B61E-406B-B9C2-AF4D32096033}" type="presOf" srcId="{0192A489-03EC-4771-9248-FC7AA919617A}" destId="{47FF8FFB-8211-4042-A3FA-249B3ACE3204}" srcOrd="0" destOrd="0" presId="urn:microsoft.com/office/officeart/2005/8/layout/pList2"/>
    <dgm:cxn modelId="{E105998C-E562-4F4C-80D5-A9F6CE23B5C1}" type="presParOf" srcId="{63A79A3A-A664-4D86-A548-5B0CC19CBADD}" destId="{C3626234-87E1-4A36-B5B2-1D3506EC1ECF}" srcOrd="0" destOrd="0" presId="urn:microsoft.com/office/officeart/2005/8/layout/pList2"/>
    <dgm:cxn modelId="{5DC5BDA5-FD00-42E5-80A2-E079F366C54A}" type="presParOf" srcId="{63A79A3A-A664-4D86-A548-5B0CC19CBADD}" destId="{F88A0A57-56A5-46E2-9009-93EA68732683}" srcOrd="1" destOrd="0" presId="urn:microsoft.com/office/officeart/2005/8/layout/pList2"/>
    <dgm:cxn modelId="{3606D3FB-3394-4769-B1E6-7819BCCC9F92}" type="presParOf" srcId="{F88A0A57-56A5-46E2-9009-93EA68732683}" destId="{80173BE2-A546-4BA4-8949-220EC10050E0}" srcOrd="0" destOrd="0" presId="urn:microsoft.com/office/officeart/2005/8/layout/pList2"/>
    <dgm:cxn modelId="{10CCFA6F-F2D5-4AB2-AE4D-C67D43828BCD}" type="presParOf" srcId="{80173BE2-A546-4BA4-8949-220EC10050E0}" destId="{4703C07E-9DAE-428B-A885-EEEFB34608D0}" srcOrd="0" destOrd="0" presId="urn:microsoft.com/office/officeart/2005/8/layout/pList2"/>
    <dgm:cxn modelId="{3CBD9046-40B5-4A12-9752-0D06DFB5C54B}" type="presParOf" srcId="{80173BE2-A546-4BA4-8949-220EC10050E0}" destId="{625ABF5F-58E0-4E31-8D3D-638A2304E754}" srcOrd="1" destOrd="0" presId="urn:microsoft.com/office/officeart/2005/8/layout/pList2"/>
    <dgm:cxn modelId="{D0682C6C-41BB-4A0E-8DBF-08960C7209C7}" type="presParOf" srcId="{80173BE2-A546-4BA4-8949-220EC10050E0}" destId="{5C0A9A11-8676-4E24-BA87-7CC79B96F13B}" srcOrd="2" destOrd="0" presId="urn:microsoft.com/office/officeart/2005/8/layout/pList2"/>
    <dgm:cxn modelId="{EF9DD5E1-B2A9-4CD3-9EC1-81099D2A599A}" type="presParOf" srcId="{F88A0A57-56A5-46E2-9009-93EA68732683}" destId="{58BF9D0A-603E-4CC4-B9BA-F3AFFC2646A2}" srcOrd="1" destOrd="0" presId="urn:microsoft.com/office/officeart/2005/8/layout/pList2"/>
    <dgm:cxn modelId="{976EC3F4-1968-44D4-833F-83338162920C}" type="presParOf" srcId="{F88A0A57-56A5-46E2-9009-93EA68732683}" destId="{36171F2A-92AD-4622-97D5-F7AC3FEA20FE}" srcOrd="2" destOrd="0" presId="urn:microsoft.com/office/officeart/2005/8/layout/pList2"/>
    <dgm:cxn modelId="{DA7A4ADC-DCBE-43EF-8A83-69C76B2587AD}" type="presParOf" srcId="{36171F2A-92AD-4622-97D5-F7AC3FEA20FE}" destId="{7CEA98B0-6248-4744-AB95-FE434A8271FF}" srcOrd="0" destOrd="0" presId="urn:microsoft.com/office/officeart/2005/8/layout/pList2"/>
    <dgm:cxn modelId="{79C8B28D-675E-4A3A-94E8-ADE43F3F9023}" type="presParOf" srcId="{36171F2A-92AD-4622-97D5-F7AC3FEA20FE}" destId="{4E784D41-8C9E-47D0-91D8-D54F20169EC2}" srcOrd="1" destOrd="0" presId="urn:microsoft.com/office/officeart/2005/8/layout/pList2"/>
    <dgm:cxn modelId="{5EC2AC9A-7AF6-4BC8-B1A4-C2F635F38969}" type="presParOf" srcId="{36171F2A-92AD-4622-97D5-F7AC3FEA20FE}" destId="{3C09E347-D4BE-4F24-85D9-134D36F3E4E6}" srcOrd="2" destOrd="0" presId="urn:microsoft.com/office/officeart/2005/8/layout/pList2"/>
    <dgm:cxn modelId="{3F8F9FE3-EEEC-4FCE-91CF-10E9079E13FC}" type="presParOf" srcId="{F88A0A57-56A5-46E2-9009-93EA68732683}" destId="{47FF8FFB-8211-4042-A3FA-249B3ACE3204}" srcOrd="3" destOrd="0" presId="urn:microsoft.com/office/officeart/2005/8/layout/pList2"/>
    <dgm:cxn modelId="{FB81157B-164C-4FD6-9D2A-79F8A9329BD7}" type="presParOf" srcId="{F88A0A57-56A5-46E2-9009-93EA68732683}" destId="{B49C44D7-097F-4919-83B9-A3C65AEDA956}" srcOrd="4" destOrd="0" presId="urn:microsoft.com/office/officeart/2005/8/layout/pList2"/>
    <dgm:cxn modelId="{C9CE9481-2FD6-489B-821F-F31081AA7663}" type="presParOf" srcId="{B49C44D7-097F-4919-83B9-A3C65AEDA956}" destId="{B005F074-615C-4C78-8490-8DD93DB623C8}" srcOrd="0" destOrd="0" presId="urn:microsoft.com/office/officeart/2005/8/layout/pList2"/>
    <dgm:cxn modelId="{6A81BF83-8261-40C3-BAC9-7432B4CFC72D}" type="presParOf" srcId="{B49C44D7-097F-4919-83B9-A3C65AEDA956}" destId="{E8C93FAE-D9B4-4CB2-8DFF-9C740935C4F8}" srcOrd="1" destOrd="0" presId="urn:microsoft.com/office/officeart/2005/8/layout/pList2"/>
    <dgm:cxn modelId="{8CF70205-3753-4CAB-BAF7-A1766AEE982A}" type="presParOf" srcId="{B49C44D7-097F-4919-83B9-A3C65AEDA956}" destId="{D749C5E0-17CA-44FA-AA62-6DA51A884029}"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5A343-8BC4-47F8-B783-19E869E51087}">
      <dsp:nvSpPr>
        <dsp:cNvPr id="0" name=""/>
        <dsp:cNvSpPr/>
      </dsp:nvSpPr>
      <dsp:spPr>
        <a:xfrm>
          <a:off x="4316729" y="1172"/>
          <a:ext cx="6475095" cy="930541"/>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en-US" sz="1600" kern="1200" dirty="0"/>
            <a:t>Hukum </a:t>
          </a:r>
          <a:r>
            <a:rPr lang="en-US" sz="1600" kern="1200" dirty="0" err="1"/>
            <a:t>itu</a:t>
          </a:r>
          <a:r>
            <a:rPr lang="en-US" sz="1600" kern="1200" dirty="0"/>
            <a:t> </a:t>
          </a:r>
          <a:r>
            <a:rPr lang="en-US" sz="1600" kern="1200" dirty="0" err="1"/>
            <a:t>adalah</a:t>
          </a:r>
          <a:r>
            <a:rPr lang="en-US" sz="1600" kern="1200" dirty="0"/>
            <a:t> </a:t>
          </a:r>
          <a:r>
            <a:rPr lang="en-US" sz="1600" kern="1200" dirty="0" err="1"/>
            <a:t>keputusan-keputusan</a:t>
          </a:r>
          <a:r>
            <a:rPr lang="en-US" sz="1600" kern="1200" dirty="0"/>
            <a:t> </a:t>
          </a:r>
          <a:r>
            <a:rPr lang="en-US" sz="1600" kern="1200" dirty="0" err="1"/>
            <a:t>melalui</a:t>
          </a:r>
          <a:r>
            <a:rPr lang="en-US" sz="1600" kern="1200" dirty="0"/>
            <a:t> </a:t>
          </a:r>
          <a:r>
            <a:rPr lang="en-US" sz="1600" kern="1200" dirty="0" err="1"/>
            <a:t>mekanisme</a:t>
          </a:r>
          <a:r>
            <a:rPr lang="en-US" sz="1600" kern="1200" dirty="0"/>
            <a:t> yang </a:t>
          </a:r>
          <a:r>
            <a:rPr lang="en-US" sz="1600" kern="1200" dirty="0" err="1"/>
            <a:t>diberi</a:t>
          </a:r>
          <a:r>
            <a:rPr lang="en-US" sz="1600" kern="1200" dirty="0"/>
            <a:t> </a:t>
          </a:r>
          <a:r>
            <a:rPr lang="en-US" sz="1600" kern="1200" dirty="0" err="1"/>
            <a:t>kuasa</a:t>
          </a:r>
          <a:r>
            <a:rPr lang="en-US" sz="1600" kern="1200" dirty="0"/>
            <a:t> dan </a:t>
          </a:r>
          <a:r>
            <a:rPr lang="en-US" sz="1600" kern="1200" dirty="0" err="1"/>
            <a:t>pengaruh</a:t>
          </a:r>
          <a:r>
            <a:rPr lang="en-US" sz="1600" kern="1200" dirty="0"/>
            <a:t> di </a:t>
          </a:r>
          <a:r>
            <a:rPr lang="en-US" sz="1600" kern="1200" dirty="0" err="1"/>
            <a:t>dalam</a:t>
          </a:r>
          <a:r>
            <a:rPr lang="en-US" sz="1600" kern="1200" dirty="0"/>
            <a:t> </a:t>
          </a:r>
          <a:r>
            <a:rPr lang="en-US" sz="1600" kern="1200" dirty="0" err="1"/>
            <a:t>masyarakat</a:t>
          </a:r>
          <a:r>
            <a:rPr lang="en-US" sz="1600" kern="1200" dirty="0"/>
            <a:t>. </a:t>
          </a:r>
        </a:p>
      </dsp:txBody>
      <dsp:txXfrm>
        <a:off x="4316729" y="117490"/>
        <a:ext cx="6126142" cy="697905"/>
      </dsp:txXfrm>
    </dsp:sp>
    <dsp:sp modelId="{E39A43D0-5A18-48D5-9803-5999A4D547EA}">
      <dsp:nvSpPr>
        <dsp:cNvPr id="0" name=""/>
        <dsp:cNvSpPr/>
      </dsp:nvSpPr>
      <dsp:spPr>
        <a:xfrm>
          <a:off x="0" y="1172"/>
          <a:ext cx="4316730" cy="930541"/>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err="1"/>
            <a:t>Atribut</a:t>
          </a:r>
          <a:r>
            <a:rPr lang="en-US" sz="2000" kern="1200" dirty="0"/>
            <a:t> of </a:t>
          </a:r>
          <a:r>
            <a:rPr lang="en-US" sz="2000" kern="1200" dirty="0" err="1"/>
            <a:t>autority</a:t>
          </a:r>
          <a:endParaRPr lang="en-US" sz="2000" kern="1200" dirty="0"/>
        </a:p>
      </dsp:txBody>
      <dsp:txXfrm>
        <a:off x="45425" y="46597"/>
        <a:ext cx="4225880" cy="839691"/>
      </dsp:txXfrm>
    </dsp:sp>
    <dsp:sp modelId="{67F5AE9D-55FA-4363-8CD2-395BCEE38FFD}">
      <dsp:nvSpPr>
        <dsp:cNvPr id="0" name=""/>
        <dsp:cNvSpPr/>
      </dsp:nvSpPr>
      <dsp:spPr>
        <a:xfrm>
          <a:off x="4316729" y="1024768"/>
          <a:ext cx="6475095" cy="930541"/>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keputusan-keputusan</a:t>
          </a:r>
          <a:r>
            <a:rPr lang="en-US" sz="1600" kern="1200" dirty="0"/>
            <a:t> </a:t>
          </a:r>
          <a:r>
            <a:rPr lang="en-US" sz="1600" kern="1200" dirty="0" err="1"/>
            <a:t>itu</a:t>
          </a:r>
          <a:r>
            <a:rPr lang="en-US" sz="1600" kern="1200" dirty="0"/>
            <a:t> </a:t>
          </a:r>
          <a:r>
            <a:rPr lang="en-US" sz="1600" kern="1200" dirty="0" err="1"/>
            <a:t>berjangka</a:t>
          </a:r>
          <a:r>
            <a:rPr lang="en-US" sz="1600" kern="1200" dirty="0"/>
            <a:t> </a:t>
          </a:r>
          <a:r>
            <a:rPr lang="en-US" sz="1600" kern="1200" dirty="0" err="1"/>
            <a:t>panjang</a:t>
          </a:r>
          <a:r>
            <a:rPr lang="en-US" sz="1600" kern="1200" dirty="0"/>
            <a:t> dan yang </a:t>
          </a:r>
          <a:r>
            <a:rPr lang="en-US" sz="1600" kern="1200" dirty="0" err="1"/>
            <a:t>harus</a:t>
          </a:r>
          <a:r>
            <a:rPr lang="en-US" sz="1600" kern="1200" dirty="0"/>
            <a:t> </a:t>
          </a:r>
          <a:r>
            <a:rPr lang="en-US" sz="1600" kern="1200" dirty="0" err="1"/>
            <a:t>dianggap</a:t>
          </a:r>
          <a:r>
            <a:rPr lang="en-US" sz="1600" kern="1200" dirty="0"/>
            <a:t> </a:t>
          </a:r>
          <a:r>
            <a:rPr lang="en-US" sz="1600" kern="1200" dirty="0" err="1"/>
            <a:t>berlaku</a:t>
          </a:r>
          <a:r>
            <a:rPr lang="en-US" sz="1600" kern="1200" dirty="0"/>
            <a:t> </a:t>
          </a:r>
          <a:r>
            <a:rPr lang="en-US" sz="1600" kern="1200" dirty="0" err="1"/>
            <a:t>terhadap</a:t>
          </a:r>
          <a:r>
            <a:rPr lang="en-US" sz="1600" kern="1200" dirty="0"/>
            <a:t> </a:t>
          </a:r>
          <a:r>
            <a:rPr lang="en-US" sz="1600" kern="1200" dirty="0" err="1"/>
            <a:t>peristiwa-peristiwa</a:t>
          </a:r>
          <a:r>
            <a:rPr lang="en-US" sz="1600" kern="1200" dirty="0"/>
            <a:t> yang </a:t>
          </a:r>
          <a:r>
            <a:rPr lang="en-US" sz="1600" kern="1200" dirty="0" err="1"/>
            <a:t>serupa</a:t>
          </a:r>
          <a:r>
            <a:rPr lang="en-US" sz="1600" kern="1200" dirty="0"/>
            <a:t> </a:t>
          </a:r>
          <a:r>
            <a:rPr lang="en-US" sz="1600" kern="1200" dirty="0" err="1"/>
            <a:t>dalam</a:t>
          </a:r>
          <a:r>
            <a:rPr lang="en-US" sz="1600" kern="1200" dirty="0"/>
            <a:t> masa yang </a:t>
          </a:r>
          <a:r>
            <a:rPr lang="en-US" sz="1600" kern="1200" dirty="0" err="1"/>
            <a:t>akan</a:t>
          </a:r>
          <a:r>
            <a:rPr lang="en-US" sz="1600" kern="1200" dirty="0"/>
            <a:t> </a:t>
          </a:r>
          <a:r>
            <a:rPr lang="en-US" sz="1600" kern="1200" dirty="0" err="1"/>
            <a:t>datang</a:t>
          </a:r>
          <a:endParaRPr lang="en-US" sz="1600" kern="1200" dirty="0"/>
        </a:p>
      </dsp:txBody>
      <dsp:txXfrm>
        <a:off x="4316729" y="1141086"/>
        <a:ext cx="6126142" cy="697905"/>
      </dsp:txXfrm>
    </dsp:sp>
    <dsp:sp modelId="{0ACAF0A0-3697-4213-A46F-333B5B7E974F}">
      <dsp:nvSpPr>
        <dsp:cNvPr id="0" name=""/>
        <dsp:cNvSpPr/>
      </dsp:nvSpPr>
      <dsp:spPr>
        <a:xfrm>
          <a:off x="0" y="1024768"/>
          <a:ext cx="4316730" cy="930541"/>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accent6">
                  <a:lumMod val="50000"/>
                </a:schemeClr>
              </a:solidFill>
            </a:rPr>
            <a:t>Attribute </a:t>
          </a:r>
          <a:r>
            <a:rPr lang="en-US" sz="2000" kern="1200" dirty="0" err="1">
              <a:solidFill>
                <a:schemeClr val="accent6">
                  <a:lumMod val="50000"/>
                </a:schemeClr>
              </a:solidFill>
            </a:rPr>
            <a:t>ofintention</a:t>
          </a:r>
          <a:r>
            <a:rPr lang="en-US" sz="2000" kern="1200" dirty="0">
              <a:solidFill>
                <a:schemeClr val="accent6">
                  <a:lumMod val="50000"/>
                </a:schemeClr>
              </a:solidFill>
            </a:rPr>
            <a:t> </a:t>
          </a:r>
          <a:r>
            <a:rPr lang="en-US" sz="2000" kern="1200" dirty="0" err="1">
              <a:solidFill>
                <a:schemeClr val="accent6">
                  <a:lumMod val="50000"/>
                </a:schemeClr>
              </a:solidFill>
            </a:rPr>
            <a:t>ofuniversal</a:t>
          </a:r>
          <a:r>
            <a:rPr lang="en-US" sz="2000" kern="1200" dirty="0">
              <a:solidFill>
                <a:schemeClr val="accent6">
                  <a:lumMod val="50000"/>
                </a:schemeClr>
              </a:solidFill>
            </a:rPr>
            <a:t> application </a:t>
          </a:r>
        </a:p>
      </dsp:txBody>
      <dsp:txXfrm>
        <a:off x="45425" y="1070193"/>
        <a:ext cx="4225880" cy="839691"/>
      </dsp:txXfrm>
    </dsp:sp>
    <dsp:sp modelId="{573FBD5C-4893-4ED1-8D39-6251992B358C}">
      <dsp:nvSpPr>
        <dsp:cNvPr id="0" name=""/>
        <dsp:cNvSpPr/>
      </dsp:nvSpPr>
      <dsp:spPr>
        <a:xfrm>
          <a:off x="4316729" y="2048364"/>
          <a:ext cx="6475095" cy="930541"/>
        </a:xfrm>
        <a:prstGeom prst="rightArrow">
          <a:avLst>
            <a:gd name="adj1" fmla="val 75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bahwa</a:t>
          </a:r>
          <a:r>
            <a:rPr lang="en-US" sz="1600" kern="1200" dirty="0"/>
            <a:t> </a:t>
          </a:r>
          <a:r>
            <a:rPr lang="en-US" sz="1600" kern="1200" dirty="0" err="1"/>
            <a:t>keputusan-keputusan</a:t>
          </a:r>
          <a:r>
            <a:rPr lang="en-US" sz="1600" kern="1200" dirty="0"/>
            <a:t>  </a:t>
          </a:r>
          <a:r>
            <a:rPr lang="en-US" sz="1600" kern="1200" dirty="0" err="1"/>
            <a:t>dari</a:t>
          </a:r>
          <a:r>
            <a:rPr lang="en-US" sz="1600" kern="1200" dirty="0"/>
            <a:t> </a:t>
          </a:r>
          <a:r>
            <a:rPr lang="en-US" sz="1600" kern="1200" dirty="0" err="1"/>
            <a:t>pemegang</a:t>
          </a:r>
          <a:r>
            <a:rPr lang="en-US" sz="1600" kern="1200" dirty="0"/>
            <a:t> </a:t>
          </a:r>
          <a:r>
            <a:rPr lang="en-US" sz="1600" kern="1200" dirty="0" err="1"/>
            <a:t>kekuasaan</a:t>
          </a:r>
          <a:r>
            <a:rPr lang="en-US" sz="1600" kern="1200" dirty="0"/>
            <a:t>  </a:t>
          </a:r>
          <a:r>
            <a:rPr lang="en-US" sz="1600" kern="1200" dirty="0" err="1"/>
            <a:t>itu</a:t>
          </a:r>
          <a:r>
            <a:rPr lang="en-US" sz="1600" kern="1200" dirty="0"/>
            <a:t> </a:t>
          </a:r>
          <a:r>
            <a:rPr lang="en-US" sz="1600" kern="1200" dirty="0" err="1"/>
            <a:t>harus</a:t>
          </a:r>
          <a:r>
            <a:rPr lang="en-US" sz="1600" kern="1200" dirty="0"/>
            <a:t> </a:t>
          </a:r>
          <a:r>
            <a:rPr lang="en-US" sz="1600" kern="1200" dirty="0" err="1"/>
            <a:t>mengandung</a:t>
          </a:r>
          <a:r>
            <a:rPr lang="en-US" sz="1600" kern="1200" dirty="0"/>
            <a:t> </a:t>
          </a:r>
          <a:r>
            <a:rPr lang="en-US" sz="1600" kern="1200" dirty="0" err="1"/>
            <a:t>perumusan</a:t>
          </a:r>
          <a:r>
            <a:rPr lang="en-US" sz="1600" kern="1200" dirty="0"/>
            <a:t> </a:t>
          </a:r>
          <a:r>
            <a:rPr lang="en-US" sz="1600" kern="1200" dirty="0" err="1"/>
            <a:t>kewajiban</a:t>
          </a:r>
          <a:r>
            <a:rPr lang="en-US" sz="1600" kern="1200" dirty="0"/>
            <a:t> </a:t>
          </a:r>
          <a:r>
            <a:rPr lang="en-US" sz="1600" kern="1200" dirty="0" err="1"/>
            <a:t>terhadap</a:t>
          </a:r>
          <a:r>
            <a:rPr lang="en-US" sz="1600" kern="1200" dirty="0"/>
            <a:t> </a:t>
          </a:r>
          <a:r>
            <a:rPr lang="en-US" sz="1600" kern="1200" dirty="0" err="1"/>
            <a:t>kedua</a:t>
          </a:r>
          <a:r>
            <a:rPr lang="en-US" sz="1600" kern="1200" dirty="0"/>
            <a:t> </a:t>
          </a:r>
          <a:r>
            <a:rPr lang="en-US" sz="1600" kern="1200" dirty="0" err="1"/>
            <a:t>belah</a:t>
          </a:r>
          <a:r>
            <a:rPr lang="en-US" sz="1600" kern="1200" dirty="0"/>
            <a:t> </a:t>
          </a:r>
          <a:r>
            <a:rPr lang="en-US" sz="1600" kern="1200" dirty="0" err="1"/>
            <a:t>pihak</a:t>
          </a:r>
          <a:r>
            <a:rPr lang="en-US" sz="1600" kern="1200" dirty="0"/>
            <a:t> </a:t>
          </a:r>
          <a:r>
            <a:rPr lang="en-US" sz="1600" kern="1200" dirty="0" err="1"/>
            <a:t>secara</a:t>
          </a:r>
          <a:r>
            <a:rPr lang="en-US" sz="1600" kern="1200" dirty="0"/>
            <a:t> timbal </a:t>
          </a:r>
          <a:r>
            <a:rPr lang="en-US" sz="1600" kern="1200" dirty="0" err="1"/>
            <a:t>balik</a:t>
          </a:r>
          <a:endParaRPr lang="en-US" sz="1600" kern="1200" dirty="0"/>
        </a:p>
      </dsp:txBody>
      <dsp:txXfrm>
        <a:off x="4316729" y="2164682"/>
        <a:ext cx="6126142" cy="697905"/>
      </dsp:txXfrm>
    </dsp:sp>
    <dsp:sp modelId="{2C3421C9-56E6-47D3-BB42-F42E4B2950CF}">
      <dsp:nvSpPr>
        <dsp:cNvPr id="0" name=""/>
        <dsp:cNvSpPr/>
      </dsp:nvSpPr>
      <dsp:spPr>
        <a:xfrm>
          <a:off x="0" y="2034080"/>
          <a:ext cx="4316730" cy="930541"/>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a:solidFill>
                <a:schemeClr val="accent1">
                  <a:lumMod val="60000"/>
                  <a:lumOff val="40000"/>
                </a:schemeClr>
              </a:solidFill>
            </a:rPr>
            <a:t>Attribute of obligation  </a:t>
          </a:r>
        </a:p>
      </dsp:txBody>
      <dsp:txXfrm>
        <a:off x="45425" y="2079505"/>
        <a:ext cx="4225880" cy="839691"/>
      </dsp:txXfrm>
    </dsp:sp>
    <dsp:sp modelId="{1A347E04-D7EE-42FB-8057-F18B20D95E0B}">
      <dsp:nvSpPr>
        <dsp:cNvPr id="0" name=""/>
        <dsp:cNvSpPr/>
      </dsp:nvSpPr>
      <dsp:spPr>
        <a:xfrm>
          <a:off x="4316729" y="3071960"/>
          <a:ext cx="6475095" cy="930541"/>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bahwa</a:t>
          </a:r>
          <a:r>
            <a:rPr lang="en-US" sz="1600" kern="1200" dirty="0"/>
            <a:t> </a:t>
          </a:r>
          <a:r>
            <a:rPr lang="en-US" sz="1600" kern="1200" dirty="0" err="1"/>
            <a:t>keputusan-keputusan</a:t>
          </a:r>
          <a:r>
            <a:rPr lang="en-US" sz="1600" kern="1200" dirty="0"/>
            <a:t> </a:t>
          </a:r>
          <a:r>
            <a:rPr lang="en-US" sz="1600" kern="1200" dirty="0" err="1"/>
            <a:t>dari</a:t>
          </a:r>
          <a:r>
            <a:rPr lang="en-US" sz="1600" kern="1200" dirty="0"/>
            <a:t> </a:t>
          </a:r>
          <a:r>
            <a:rPr lang="en-US" sz="1600" kern="1200" dirty="0" err="1"/>
            <a:t>pihak</a:t>
          </a:r>
          <a:r>
            <a:rPr lang="en-US" sz="1600" kern="1200" dirty="0"/>
            <a:t> </a:t>
          </a:r>
          <a:r>
            <a:rPr lang="en-US" sz="1600" kern="1200" dirty="0" err="1"/>
            <a:t>berkuasa</a:t>
          </a:r>
          <a:r>
            <a:rPr lang="en-US" sz="1600" kern="1200" dirty="0"/>
            <a:t> </a:t>
          </a:r>
          <a:r>
            <a:rPr lang="en-US" sz="1600" kern="1200" dirty="0" err="1"/>
            <a:t>itu</a:t>
          </a:r>
          <a:r>
            <a:rPr lang="en-US" sz="1600" kern="1200" dirty="0"/>
            <a:t> </a:t>
          </a:r>
          <a:r>
            <a:rPr lang="en-US" sz="1600" kern="1200" dirty="0" err="1"/>
            <a:t>harus</a:t>
          </a:r>
          <a:r>
            <a:rPr lang="en-US" sz="1600" kern="1200" dirty="0"/>
            <a:t> </a:t>
          </a:r>
          <a:r>
            <a:rPr lang="en-US" sz="1600" kern="1200" dirty="0" err="1"/>
            <a:t>dikuatkan</a:t>
          </a:r>
          <a:r>
            <a:rPr lang="en-US" sz="1600" kern="1200" dirty="0"/>
            <a:t> </a:t>
          </a:r>
          <a:r>
            <a:rPr lang="en-US" sz="1600" kern="1200" dirty="0" err="1"/>
            <a:t>dengan</a:t>
          </a:r>
          <a:r>
            <a:rPr lang="en-US" sz="1600" kern="1200" dirty="0"/>
            <a:t> </a:t>
          </a:r>
          <a:r>
            <a:rPr lang="en-US" sz="1600" kern="1200" dirty="0" err="1"/>
            <a:t>sanksi</a:t>
          </a:r>
          <a:r>
            <a:rPr lang="en-US" sz="1600" kern="1200" dirty="0"/>
            <a:t> </a:t>
          </a:r>
          <a:r>
            <a:rPr lang="en-US" sz="1600" kern="1200" dirty="0" err="1"/>
            <a:t>dalam</a:t>
          </a:r>
          <a:r>
            <a:rPr lang="en-US" sz="1600" kern="1200" dirty="0"/>
            <a:t> arti </a:t>
          </a:r>
          <a:r>
            <a:rPr lang="en-US" sz="1600" kern="1200" dirty="0" err="1"/>
            <a:t>seluas</a:t>
          </a:r>
          <a:r>
            <a:rPr lang="en-US" sz="1600" kern="1200" dirty="0"/>
            <a:t>- </a:t>
          </a:r>
          <a:r>
            <a:rPr lang="en-US" sz="1600" kern="1200" dirty="0" err="1"/>
            <a:t>luasnya</a:t>
          </a:r>
          <a:endParaRPr lang="en-US" sz="1600" kern="1200" dirty="0"/>
        </a:p>
      </dsp:txBody>
      <dsp:txXfrm>
        <a:off x="4316729" y="3188278"/>
        <a:ext cx="6126142" cy="697905"/>
      </dsp:txXfrm>
    </dsp:sp>
    <dsp:sp modelId="{50207D99-3E80-400B-956D-06D934276A60}">
      <dsp:nvSpPr>
        <dsp:cNvPr id="0" name=""/>
        <dsp:cNvSpPr/>
      </dsp:nvSpPr>
      <dsp:spPr>
        <a:xfrm>
          <a:off x="0" y="3071960"/>
          <a:ext cx="4316730" cy="930541"/>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a:solidFill>
                <a:srgbClr val="002060"/>
              </a:solidFill>
            </a:rPr>
            <a:t>Attribute of sanction</a:t>
          </a:r>
        </a:p>
      </dsp:txBody>
      <dsp:txXfrm>
        <a:off x="45425" y="3117385"/>
        <a:ext cx="4225880" cy="839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26234-87E1-4A36-B5B2-1D3506EC1ECF}">
      <dsp:nvSpPr>
        <dsp:cNvPr id="0" name=""/>
        <dsp:cNvSpPr/>
      </dsp:nvSpPr>
      <dsp:spPr>
        <a:xfrm>
          <a:off x="0" y="0"/>
          <a:ext cx="7109460" cy="1512379"/>
        </a:xfrm>
        <a:prstGeom prst="roundRect">
          <a:avLst>
            <a:gd name="adj" fmla="val 10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 modelId="{5C0A9A11-8676-4E24-BA87-7CC79B96F13B}">
      <dsp:nvSpPr>
        <dsp:cNvPr id="0" name=""/>
        <dsp:cNvSpPr/>
      </dsp:nvSpPr>
      <dsp:spPr>
        <a:xfrm>
          <a:off x="213283" y="201650"/>
          <a:ext cx="2088403" cy="1109078"/>
        </a:xfrm>
        <a:prstGeom prst="roundRect">
          <a:avLst>
            <a:gd name="adj" fmla="val 10000"/>
          </a:avLst>
        </a:prstGeom>
        <a:solidFill>
          <a:schemeClr val="accent2">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4703C07E-9DAE-428B-A885-EEEFB34608D0}">
      <dsp:nvSpPr>
        <dsp:cNvPr id="0" name=""/>
        <dsp:cNvSpPr/>
      </dsp:nvSpPr>
      <dsp:spPr>
        <a:xfrm rot="10800000">
          <a:off x="213283" y="1512379"/>
          <a:ext cx="2088403" cy="1848463"/>
        </a:xfrm>
        <a:prstGeom prst="round2SameRect">
          <a:avLst>
            <a:gd name="adj1" fmla="val 10500"/>
            <a:gd name="adj2" fmla="val 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effectLst/>
              <a:latin typeface="Times New Roman" panose="02020603050405020304" pitchFamily="18" charset="0"/>
              <a:ea typeface="Calibri" panose="020F0502020204030204" pitchFamily="34" charset="0"/>
            </a:rPr>
            <a:t>H</a:t>
          </a:r>
          <a:r>
            <a:rPr lang="id-ID" sz="2400" kern="1200" dirty="0">
              <a:effectLst/>
              <a:latin typeface="Times New Roman" panose="02020603050405020304" pitchFamily="18" charset="0"/>
              <a:ea typeface="Calibri" panose="020F0502020204030204" pitchFamily="34" charset="0"/>
            </a:rPr>
            <a:t>ukum </a:t>
          </a:r>
          <a:r>
            <a:rPr lang="en-US" sz="2400" kern="1200" dirty="0">
              <a:effectLst/>
              <a:latin typeface="Times New Roman" panose="02020603050405020304" pitchFamily="18" charset="0"/>
              <a:ea typeface="Calibri" panose="020F0502020204030204" pitchFamily="34" charset="0"/>
            </a:rPr>
            <a:t>P</a:t>
          </a:r>
          <a:r>
            <a:rPr lang="id-ID" sz="2400" kern="1200" dirty="0">
              <a:effectLst/>
              <a:latin typeface="Times New Roman" panose="02020603050405020304" pitchFamily="18" charset="0"/>
              <a:ea typeface="Calibri" panose="020F0502020204030204" pitchFamily="34" charset="0"/>
            </a:rPr>
            <a:t>idana </a:t>
          </a:r>
          <a:endParaRPr lang="en-US" sz="2400" kern="1200" dirty="0"/>
        </a:p>
      </dsp:txBody>
      <dsp:txXfrm rot="10800000">
        <a:off x="270130" y="1512379"/>
        <a:ext cx="1974709" cy="1791616"/>
      </dsp:txXfrm>
    </dsp:sp>
    <dsp:sp modelId="{3C09E347-D4BE-4F24-85D9-134D36F3E4E6}">
      <dsp:nvSpPr>
        <dsp:cNvPr id="0" name=""/>
        <dsp:cNvSpPr/>
      </dsp:nvSpPr>
      <dsp:spPr>
        <a:xfrm>
          <a:off x="2510528" y="201650"/>
          <a:ext cx="2088403" cy="1109078"/>
        </a:xfrm>
        <a:prstGeom prst="roundRect">
          <a:avLst>
            <a:gd name="adj" fmla="val 10000"/>
          </a:avLst>
        </a:prstGeom>
        <a:solidFill>
          <a:schemeClr val="accent3">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CEA98B0-6248-4744-AB95-FE434A8271FF}">
      <dsp:nvSpPr>
        <dsp:cNvPr id="0" name=""/>
        <dsp:cNvSpPr/>
      </dsp:nvSpPr>
      <dsp:spPr>
        <a:xfrm rot="10800000">
          <a:off x="2510528" y="1512379"/>
          <a:ext cx="2088403" cy="1848463"/>
        </a:xfrm>
        <a:prstGeom prst="round2SameRect">
          <a:avLst>
            <a:gd name="adj1" fmla="val 10500"/>
            <a:gd name="adj2" fmla="val 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effectLst/>
              <a:latin typeface="Times New Roman" panose="02020603050405020304" pitchFamily="18" charset="0"/>
              <a:ea typeface="Calibri" panose="020F0502020204030204" pitchFamily="34" charset="0"/>
            </a:rPr>
            <a:t>Hukum P</a:t>
          </a:r>
          <a:r>
            <a:rPr lang="id-ID" sz="2400" kern="1200" dirty="0">
              <a:effectLst/>
              <a:latin typeface="Times New Roman" panose="02020603050405020304" pitchFamily="18" charset="0"/>
              <a:ea typeface="Calibri" panose="020F0502020204030204" pitchFamily="34" charset="0"/>
            </a:rPr>
            <a:t>erdata</a:t>
          </a:r>
          <a:endParaRPr lang="en-US" sz="2400" kern="1200" dirty="0"/>
        </a:p>
      </dsp:txBody>
      <dsp:txXfrm rot="10800000">
        <a:off x="2567375" y="1512379"/>
        <a:ext cx="1974709" cy="1791616"/>
      </dsp:txXfrm>
    </dsp:sp>
    <dsp:sp modelId="{D749C5E0-17CA-44FA-AA62-6DA51A884029}">
      <dsp:nvSpPr>
        <dsp:cNvPr id="0" name=""/>
        <dsp:cNvSpPr/>
      </dsp:nvSpPr>
      <dsp:spPr>
        <a:xfrm>
          <a:off x="4807772" y="201650"/>
          <a:ext cx="2088403" cy="1109078"/>
        </a:xfrm>
        <a:prstGeom prst="roundRect">
          <a:avLst>
            <a:gd name="adj" fmla="val 10000"/>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B005F074-615C-4C78-8490-8DD93DB623C8}">
      <dsp:nvSpPr>
        <dsp:cNvPr id="0" name=""/>
        <dsp:cNvSpPr/>
      </dsp:nvSpPr>
      <dsp:spPr>
        <a:xfrm rot="10800000">
          <a:off x="4807772" y="1512379"/>
          <a:ext cx="2088403" cy="1848463"/>
        </a:xfrm>
        <a:prstGeom prst="round2SameRect">
          <a:avLst>
            <a:gd name="adj1" fmla="val 10500"/>
            <a:gd name="adj2" fmla="val 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effectLst/>
              <a:latin typeface="Times New Roman" panose="02020603050405020304" pitchFamily="18" charset="0"/>
              <a:ea typeface="Calibri" panose="020F0502020204030204" pitchFamily="34" charset="0"/>
            </a:rPr>
            <a:t>Hukum A</a:t>
          </a:r>
          <a:r>
            <a:rPr lang="id-ID" sz="2400" kern="1200" dirty="0">
              <a:effectLst/>
              <a:latin typeface="Times New Roman" panose="02020603050405020304" pitchFamily="18" charset="0"/>
              <a:ea typeface="Calibri" panose="020F0502020204030204" pitchFamily="34" charset="0"/>
            </a:rPr>
            <a:t>dministrasi </a:t>
          </a:r>
          <a:r>
            <a:rPr lang="en-US" sz="2400" kern="1200" dirty="0">
              <a:effectLst/>
              <a:latin typeface="Times New Roman" panose="02020603050405020304" pitchFamily="18" charset="0"/>
              <a:ea typeface="Calibri" panose="020F0502020204030204" pitchFamily="34" charset="0"/>
            </a:rPr>
            <a:t>N</a:t>
          </a:r>
          <a:r>
            <a:rPr lang="id-ID" sz="2400" kern="1200" dirty="0">
              <a:effectLst/>
              <a:latin typeface="Times New Roman" panose="02020603050405020304" pitchFamily="18" charset="0"/>
              <a:ea typeface="Calibri" panose="020F0502020204030204" pitchFamily="34" charset="0"/>
            </a:rPr>
            <a:t>egara</a:t>
          </a:r>
          <a:endParaRPr lang="en-US" sz="2400" kern="1200" dirty="0"/>
        </a:p>
      </dsp:txBody>
      <dsp:txXfrm rot="10800000">
        <a:off x="4864619" y="1512379"/>
        <a:ext cx="1974709" cy="179161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22C492A-7197-4754-8DC1-30E678EC83D6}" type="datetimeFigureOut">
              <a:rPr lang="en-US" smtClean="0"/>
              <a:t>9/18/2021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15964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30046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15482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44734D6-16D8-4E20-9B57-02E74BDA263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1634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1720336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22C492A-7197-4754-8DC1-30E678EC83D6}"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114783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22C492A-7197-4754-8DC1-30E678EC83D6}"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769574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2C492A-7197-4754-8DC1-30E678EC83D6}"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221747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22C492A-7197-4754-8DC1-30E678EC83D6}" type="datetimeFigureOut">
              <a:rPr lang="en-US" smtClean="0"/>
              <a:t>9/18/2021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333582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2C492A-7197-4754-8DC1-30E678EC83D6}"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406624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22C492A-7197-4754-8DC1-30E678EC83D6}" type="datetimeFigureOut">
              <a:rPr lang="en-US" smtClean="0"/>
              <a:t>9/18/2021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136232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29647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2C492A-7197-4754-8DC1-30E678EC83D6}" type="datetimeFigureOut">
              <a:rPr lang="en-US" smtClean="0"/>
              <a:t>9/18/2021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84069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2C492A-7197-4754-8DC1-30E678EC83D6}"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210363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C492A-7197-4754-8DC1-30E678EC83D6}" type="datetimeFigureOut">
              <a:rPr lang="en-US" smtClean="0"/>
              <a:t>9/18/2021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403381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127769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2C492A-7197-4754-8DC1-30E678EC83D6}"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734D6-16D8-4E20-9B57-02E74BDA2635}" type="slidenum">
              <a:rPr lang="en-US" smtClean="0"/>
              <a:t>‹#›</a:t>
            </a:fld>
            <a:endParaRPr lang="en-US"/>
          </a:p>
        </p:txBody>
      </p:sp>
    </p:spTree>
    <p:extLst>
      <p:ext uri="{BB962C8B-B14F-4D97-AF65-F5344CB8AC3E}">
        <p14:creationId xmlns:p14="http://schemas.microsoft.com/office/powerpoint/2010/main" val="322946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2C492A-7197-4754-8DC1-30E678EC83D6}" type="datetimeFigureOut">
              <a:rPr lang="en-US" smtClean="0"/>
              <a:t>9/18/2021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44734D6-16D8-4E20-9B57-02E74BDA2635}" type="slidenum">
              <a:rPr lang="en-US" smtClean="0"/>
              <a:t>‹#›</a:t>
            </a:fld>
            <a:endParaRPr lang="en-US"/>
          </a:p>
        </p:txBody>
      </p:sp>
    </p:spTree>
    <p:extLst>
      <p:ext uri="{BB962C8B-B14F-4D97-AF65-F5344CB8AC3E}">
        <p14:creationId xmlns:p14="http://schemas.microsoft.com/office/powerpoint/2010/main" val="262909535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A814-C484-4659-889D-215BB78E430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E77920B9-69D3-41E6-A743-4D4C19367A62}"/>
              </a:ext>
            </a:extLst>
          </p:cNvPr>
          <p:cNvSpPr>
            <a:spLocks noGrp="1"/>
          </p:cNvSpPr>
          <p:nvPr>
            <p:ph type="subTitle" idx="1"/>
          </p:nvPr>
        </p:nvSpPr>
        <p:spPr>
          <a:xfrm>
            <a:off x="1600200" y="4232276"/>
            <a:ext cx="9448800" cy="685800"/>
          </a:xfrm>
        </p:spPr>
        <p:txBody>
          <a:bodyPr/>
          <a:lstStyle/>
          <a:p>
            <a:pPr algn="ctr"/>
            <a:r>
              <a:rPr lang="en-US" dirty="0"/>
              <a:t>ASMAH SUKARTA,S.ST.,</a:t>
            </a:r>
            <a:r>
              <a:rPr lang="en-US" dirty="0" err="1"/>
              <a:t>M.Kes</a:t>
            </a:r>
            <a:endParaRPr lang="en-US" dirty="0"/>
          </a:p>
        </p:txBody>
      </p:sp>
      <p:sp>
        <p:nvSpPr>
          <p:cNvPr id="4" name="Scroll: Horizontal 3">
            <a:extLst>
              <a:ext uri="{FF2B5EF4-FFF2-40B4-BE49-F238E27FC236}">
                <a16:creationId xmlns:a16="http://schemas.microsoft.com/office/drawing/2014/main" id="{DE7DCE41-926E-4D53-935B-DBFDC6925E6A}"/>
              </a:ext>
            </a:extLst>
          </p:cNvPr>
          <p:cNvSpPr/>
          <p:nvPr/>
        </p:nvSpPr>
        <p:spPr>
          <a:xfrm>
            <a:off x="1371600" y="1528763"/>
            <a:ext cx="9448800" cy="2576322"/>
          </a:xfrm>
          <a:prstGeom prst="horizontalScroll">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000" dirty="0">
                <a:ln w="0"/>
                <a:solidFill>
                  <a:schemeClr val="tx1"/>
                </a:solidFill>
                <a:effectLst>
                  <a:outerShdw blurRad="38100" dist="19050" dir="2700000" algn="tl" rotWithShape="0">
                    <a:schemeClr val="dk1">
                      <a:alpha val="40000"/>
                    </a:schemeClr>
                  </a:outerShdw>
                </a:effectLst>
              </a:rPr>
              <a:t>KONSEP HUKUM</a:t>
            </a:r>
            <a:endParaRPr lang="en-US" sz="4000" dirty="0"/>
          </a:p>
        </p:txBody>
      </p:sp>
    </p:spTree>
    <p:extLst>
      <p:ext uri="{BB962C8B-B14F-4D97-AF65-F5344CB8AC3E}">
        <p14:creationId xmlns:p14="http://schemas.microsoft.com/office/powerpoint/2010/main" val="103209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532D4-E4D1-4FE1-9185-42974C50C46B}"/>
              </a:ext>
            </a:extLst>
          </p:cNvPr>
          <p:cNvSpPr>
            <a:spLocks noGrp="1"/>
          </p:cNvSpPr>
          <p:nvPr>
            <p:ph type="title"/>
          </p:nvPr>
        </p:nvSpPr>
        <p:spPr>
          <a:xfrm>
            <a:off x="1040130" y="764373"/>
            <a:ext cx="10466070" cy="1293028"/>
          </a:xfrm>
        </p:spPr>
        <p:txBody>
          <a:bodyPr/>
          <a:lstStyle/>
          <a:p>
            <a:pPr algn="ctr"/>
            <a:r>
              <a:rPr lang="en-US" dirty="0"/>
              <a:t>SUMBER HUKUM</a:t>
            </a:r>
            <a:br>
              <a:rPr lang="en-US" dirty="0"/>
            </a:br>
            <a:r>
              <a:rPr lang="en-US" dirty="0"/>
              <a:t>(APELDOORN)</a:t>
            </a:r>
          </a:p>
        </p:txBody>
      </p:sp>
      <p:sp>
        <p:nvSpPr>
          <p:cNvPr id="3" name="Content Placeholder 2">
            <a:extLst>
              <a:ext uri="{FF2B5EF4-FFF2-40B4-BE49-F238E27FC236}">
                <a16:creationId xmlns:a16="http://schemas.microsoft.com/office/drawing/2014/main" id="{D72DB49F-A823-430A-88E4-22F8F8BFA98F}"/>
              </a:ext>
            </a:extLst>
          </p:cNvPr>
          <p:cNvSpPr>
            <a:spLocks noGrp="1"/>
          </p:cNvSpPr>
          <p:nvPr>
            <p:ph idx="1"/>
          </p:nvPr>
        </p:nvSpPr>
        <p:spPr/>
        <p:txBody>
          <a:bodyPr/>
          <a:lstStyle/>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Dalam arti histroris yaitu tempat menemukan hukum dalam sejarah , yang datang diatasi atas: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Deketemukan atau di kenal hukum secara  historis : dokumen-dokumenkuno,lontar dsb.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tempat pembentuk undang undang mengambil bahanya.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Dalam arti sosiologi ( teleologis) merupakan faktor-faktor yang menentukan sisi positif , misalnya keadaan </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agama , pandangan agama dsb.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7064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F14B-883D-4C61-BFD2-A9F38638C9F2}"/>
              </a:ext>
            </a:extLst>
          </p:cNvPr>
          <p:cNvSpPr>
            <a:spLocks noGrp="1"/>
          </p:cNvSpPr>
          <p:nvPr>
            <p:ph type="title"/>
          </p:nvPr>
        </p:nvSpPr>
        <p:spPr/>
        <p:txBody>
          <a:bodyPr/>
          <a:lstStyle/>
          <a:p>
            <a:r>
              <a:rPr lang="en-US" dirty="0"/>
              <a:t>SUMBER HUKUM</a:t>
            </a:r>
            <a:br>
              <a:rPr lang="en-US" dirty="0"/>
            </a:br>
            <a:r>
              <a:rPr lang="en-US" dirty="0"/>
              <a:t>(APELDOORN)</a:t>
            </a:r>
          </a:p>
        </p:txBody>
      </p:sp>
      <p:sp>
        <p:nvSpPr>
          <p:cNvPr id="3" name="Content Placeholder 2">
            <a:extLst>
              <a:ext uri="{FF2B5EF4-FFF2-40B4-BE49-F238E27FC236}">
                <a16:creationId xmlns:a16="http://schemas.microsoft.com/office/drawing/2014/main" id="{FFC30E7C-A7EB-4080-9899-1A796EB6BB3A}"/>
              </a:ext>
            </a:extLst>
          </p:cNvPr>
          <p:cNvSpPr>
            <a:spLocks noGrp="1"/>
          </p:cNvSpPr>
          <p:nvPr>
            <p:ph idx="1"/>
          </p:nvPr>
        </p:nvSpPr>
        <p:spPr/>
        <p:txBody>
          <a:bodyPr/>
          <a:lstStyle/>
          <a:p>
            <a:pPr marL="0" lvl="0" indent="0" algn="just">
              <a:lnSpc>
                <a:spcPct val="115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Dalam arti filosofis yang terdiri atas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Sumber isi hukum menanyakan isi hukum itu asal darimana . </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T</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erdapat 3 pandangan yang mencoba menjawab pertanyaan ini yaitu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mj-lt"/>
              <a:buAutoNum type="romanUcPeriod"/>
            </a:pPr>
            <a:r>
              <a:rPr lang="id-ID" sz="1600" dirty="0">
                <a:effectLst/>
                <a:latin typeface="Times New Roman" panose="02020603050405020304" pitchFamily="18" charset="0"/>
                <a:ea typeface="Calibri" panose="020F0502020204030204" pitchFamily="34" charset="0"/>
                <a:cs typeface="Times New Roman" panose="02020603050405020304" pitchFamily="18" charset="0"/>
              </a:rPr>
              <a:t>Pandangan teokratis , isi hukum berasal dari tuhan.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mj-lt"/>
              <a:buAutoNum type="romanU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Pandangan kodrat  , isi hukum berasal dari akal manusia</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mj-lt"/>
              <a:buAutoNum type="romanU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Pandangan mazhab historis , isi hukum berasal dari kesadaran hukum masyarakat.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15000"/>
              </a:lnSpc>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170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EF8A-5C47-43B5-B982-5E98A2E529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BB03B8-E87A-4EDA-9FF1-06EDA73E32BC}"/>
              </a:ext>
            </a:extLst>
          </p:cNvPr>
          <p:cNvSpPr>
            <a:spLocks noGrp="1"/>
          </p:cNvSpPr>
          <p:nvPr>
            <p:ph idx="1"/>
          </p:nvPr>
        </p:nvSpPr>
        <p:spPr/>
        <p:txBody>
          <a:bodyPr>
            <a:normAutofit/>
          </a:bodyPr>
          <a:lstStyle/>
          <a:p>
            <a:pPr indent="0" algn="just">
              <a:lnSpc>
                <a:spcPct val="115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D</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alam arti formil yakni melihat sumber hukum dari cara terjadinya hukum positif  yang merupakan fakta yang menimbulkan hukum yang berlaku dan mengikat hakim dan penduduk.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Utrech (1975) menyebut sumber hukum formil itu adalah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Undang-undang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Kebiasaan dan adab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Traktat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Yurisprudensi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Pendapat ahli hukum yang terkenal ( doktrin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017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2A44-9A6E-4AF6-BCD4-CD470B3016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0F0A8D-B105-4A1E-A786-15A50A53596B}"/>
              </a:ext>
            </a:extLst>
          </p:cNvPr>
          <p:cNvSpPr>
            <a:spLocks noGrp="1"/>
          </p:cNvSpPr>
          <p:nvPr>
            <p:ph idx="1"/>
          </p:nvPr>
        </p:nvSpPr>
        <p:spPr/>
        <p:txBody>
          <a:bodyPr/>
          <a:lstStyle/>
          <a:p>
            <a:pPr marL="685800" indent="0" algn="just">
              <a:lnSpc>
                <a:spcPct val="115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Mengenai sumber hukum format ini , selanjutnya hanya akan dibahas mengenai undang-undang  . undang-undang dapat dibagi atas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buFont typeface="+mj-lt"/>
              <a:buAutoNum type="alphaLcParenR"/>
            </a:pPr>
            <a:r>
              <a:rPr lang="id-ID" sz="1600" dirty="0">
                <a:effectLst/>
                <a:latin typeface="Times New Roman" panose="02020603050405020304" pitchFamily="18" charset="0"/>
                <a:ea typeface="Calibri" panose="020F0502020204030204" pitchFamily="34" charset="0"/>
                <a:cs typeface="Times New Roman" panose="02020603050405020304" pitchFamily="18" charset="0"/>
              </a:rPr>
              <a:t>Undang-undang dalam arti material yaitu undang-undang yang merupakan keputusan atau ketetapan penguasa , yang dilihat dari isinya disebut undang-undang dan mengikat setiap orang secara umum.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buFont typeface="+mj-lt"/>
              <a:buAutoNum type="alphaL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Undang-undang dalam arti formil ialah keputusan penguasa yang dilihat dari bentuk dan cara terjadinya disebut undang-undang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17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1133-FA04-4A66-9389-9B0BB6FC20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0CDE2D-1970-44D2-AB4C-8D86A6601B78}"/>
              </a:ext>
            </a:extLst>
          </p:cNvPr>
          <p:cNvSpPr>
            <a:spLocks noGrp="1"/>
          </p:cNvSpPr>
          <p:nvPr>
            <p:ph idx="1"/>
          </p:nvPr>
        </p:nvSpPr>
        <p:spPr/>
        <p:txBody>
          <a:bodyPr>
            <a:normAutofit/>
          </a:bodyPr>
          <a:lstStyle/>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UUD 1945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UU/PERPU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Peraturan pemerintah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Peraturan presiden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Peraturan daerah meliput</a:t>
            </a:r>
            <a:r>
              <a:rPr lang="en-US" sz="1800" dirty="0">
                <a:latin typeface="Times New Roman" panose="02020603050405020304" pitchFamily="18" charset="0"/>
                <a:ea typeface="Calibri" panose="020F0502020204030204" pitchFamily="34" charset="0"/>
                <a:cs typeface="Times New Roman" panose="02020603050405020304" pitchFamily="18" charset="0"/>
              </a:rPr>
              <a:t>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a:t>
            </a:r>
            <a:r>
              <a:rPr lang="id-ID" sz="1600" dirty="0">
                <a:effectLst/>
                <a:latin typeface="Times New Roman" panose="02020603050405020304" pitchFamily="18" charset="0"/>
                <a:ea typeface="Calibri" panose="020F0502020204030204" pitchFamily="34" charset="0"/>
                <a:cs typeface="Times New Roman" panose="02020603050405020304" pitchFamily="18" charset="0"/>
              </a:rPr>
              <a:t>eraturan </a:t>
            </a:r>
            <a:r>
              <a:rPr lang="en-US" sz="1600" dirty="0">
                <a:latin typeface="Times New Roman" panose="02020603050405020304" pitchFamily="18" charset="0"/>
                <a:ea typeface="Calibri" panose="020F0502020204030204" pitchFamily="34" charset="0"/>
                <a:cs typeface="Times New Roman" panose="02020603050405020304" pitchFamily="18" charset="0"/>
              </a:rPr>
              <a:t>D</a:t>
            </a:r>
            <a:r>
              <a:rPr lang="id-ID" sz="1600" dirty="0">
                <a:effectLst/>
                <a:latin typeface="Times New Roman" panose="02020603050405020304" pitchFamily="18" charset="0"/>
                <a:ea typeface="Calibri" panose="020F0502020204030204" pitchFamily="34" charset="0"/>
                <a:cs typeface="Times New Roman" panose="02020603050405020304" pitchFamily="18" charset="0"/>
              </a:rPr>
              <a:t>aerah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a:t>
            </a:r>
            <a:r>
              <a:rPr lang="id-ID" sz="1600" dirty="0">
                <a:effectLst/>
                <a:latin typeface="Times New Roman" panose="02020603050405020304" pitchFamily="18" charset="0"/>
                <a:ea typeface="Calibri" panose="020F0502020204030204" pitchFamily="34" charset="0"/>
                <a:cs typeface="Times New Roman" panose="02020603050405020304" pitchFamily="18" charset="0"/>
              </a:rPr>
              <a:t>rovinsi dibuat oleh dewan perwakilan rakyat derah provinsi [DPRD provinsi]bersama degan gubernur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eraturan </a:t>
            </a:r>
            <a:r>
              <a:rPr lang="en-US" sz="1800" dirty="0">
                <a:latin typeface="Times New Roman" panose="02020603050405020304" pitchFamily="18" charset="0"/>
                <a:ea typeface="Calibri" panose="020F0502020204030204" pitchFamily="34" charset="0"/>
                <a:cs typeface="Times New Roman" panose="02020603050405020304" pitchFamily="18" charset="0"/>
              </a:rPr>
              <a:t>D</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aerah </a:t>
            </a:r>
            <a:r>
              <a:rPr lang="en-US" sz="1800" dirty="0">
                <a:latin typeface="Times New Roman" panose="02020603050405020304" pitchFamily="18" charset="0"/>
                <a:ea typeface="Calibri" panose="020F0502020204030204" pitchFamily="34" charset="0"/>
                <a:cs typeface="Times New Roman" panose="02020603050405020304" pitchFamily="18" charset="0"/>
              </a:rPr>
              <a:t>K</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abupaten /kota di buat oleh dewan  perwakilan darah kabupaten/kota [DPRD kabupaten/kota].</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Peraturan </a:t>
            </a:r>
            <a:r>
              <a:rPr lang="en-US" sz="1800" dirty="0">
                <a:latin typeface="Times New Roman" panose="02020603050405020304" pitchFamily="18" charset="0"/>
                <a:ea typeface="Calibri" panose="020F0502020204030204" pitchFamily="34" charset="0"/>
                <a:cs typeface="Times New Roman" panose="02020603050405020304" pitchFamily="18" charset="0"/>
              </a:rPr>
              <a:t>D</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esa /peraturan  yang setingkat dibuat oleh badan perwakilan desa atau nama lainya.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peech Bubble: Oval 3">
            <a:extLst>
              <a:ext uri="{FF2B5EF4-FFF2-40B4-BE49-F238E27FC236}">
                <a16:creationId xmlns:a16="http://schemas.microsoft.com/office/drawing/2014/main" id="{F35B2964-4F90-4CA7-961B-951E425C76D1}"/>
              </a:ext>
            </a:extLst>
          </p:cNvPr>
          <p:cNvSpPr/>
          <p:nvPr/>
        </p:nvSpPr>
        <p:spPr>
          <a:xfrm flipH="1">
            <a:off x="1184908" y="565786"/>
            <a:ext cx="8610601" cy="1040130"/>
          </a:xfrm>
          <a:prstGeom prst="wedgeEllipseCallout">
            <a:avLst>
              <a:gd name="adj1" fmla="val 31999"/>
              <a:gd name="adj2" fmla="val 106456"/>
            </a:avLst>
          </a:prstGeom>
        </p:spPr>
        <p:style>
          <a:lnRef idx="3">
            <a:schemeClr val="lt1"/>
          </a:lnRef>
          <a:fillRef idx="1">
            <a:schemeClr val="accent3"/>
          </a:fillRef>
          <a:effectRef idx="1">
            <a:schemeClr val="accent3"/>
          </a:effectRef>
          <a:fontRef idx="minor">
            <a:schemeClr val="lt1"/>
          </a:fontRef>
        </p:style>
        <p:txBody>
          <a:bodyPr rtlCol="0" anchor="ctr"/>
          <a:lstStyle/>
          <a:p>
            <a:pPr>
              <a:lnSpc>
                <a:spcPct val="115000"/>
              </a:lnSpc>
              <a:spcAft>
                <a:spcPts val="1000"/>
              </a:spcAft>
            </a:pPr>
            <a:r>
              <a:rPr lang="id-ID" sz="180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jenis dan hirarki peraturan perundang undangan sebagai berikut:</a:t>
            </a:r>
            <a:endParaRPr lang="en-US" sz="180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910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249E-0A66-4862-A6C8-FF81AE262BFC}"/>
              </a:ext>
            </a:extLst>
          </p:cNvPr>
          <p:cNvSpPr>
            <a:spLocks noGrp="1"/>
          </p:cNvSpPr>
          <p:nvPr>
            <p:ph type="title"/>
          </p:nvPr>
        </p:nvSpPr>
        <p:spPr/>
        <p:txBody>
          <a:bodyPr/>
          <a:lstStyle/>
          <a:p>
            <a:r>
              <a:rPr lang="en-US" dirty="0"/>
              <a:t>BENTUK DAN JENIS HUKUM</a:t>
            </a:r>
          </a:p>
        </p:txBody>
      </p:sp>
      <p:sp>
        <p:nvSpPr>
          <p:cNvPr id="3" name="Content Placeholder 2">
            <a:extLst>
              <a:ext uri="{FF2B5EF4-FFF2-40B4-BE49-F238E27FC236}">
                <a16:creationId xmlns:a16="http://schemas.microsoft.com/office/drawing/2014/main" id="{A6FAEE71-9C61-48EA-AC5E-34B31B308C06}"/>
              </a:ext>
            </a:extLst>
          </p:cNvPr>
          <p:cNvSpPr>
            <a:spLocks noGrp="1"/>
          </p:cNvSpPr>
          <p:nvPr>
            <p:ph idx="1"/>
          </p:nvPr>
        </p:nvSpPr>
        <p:spPr/>
        <p:txBody>
          <a:bodyPr/>
          <a:lstStyle/>
          <a:p>
            <a:endParaRPr lang="en-US" sz="1800" dirty="0">
              <a:effectLst/>
              <a:latin typeface="Times New Roman" panose="02020603050405020304" pitchFamily="18" charset="0"/>
              <a:ea typeface="Calibri" panose="020F0502020204030204" pitchFamily="34" charset="0"/>
            </a:endParaRPr>
          </a:p>
          <a:p>
            <a:pPr marL="0" indent="0">
              <a:buNone/>
            </a:pPr>
            <a:r>
              <a:rPr lang="en-US" sz="1400" dirty="0">
                <a:latin typeface="Tahoma" pitchFamily="34" charset="0"/>
                <a:ea typeface="Tahoma" pitchFamily="34" charset="0"/>
                <a:cs typeface="Tahoma" pitchFamily="34" charset="0"/>
              </a:rPr>
              <a:t>1.Hukum </a:t>
            </a:r>
            <a:r>
              <a:rPr lang="en-US" sz="1400" dirty="0" err="1">
                <a:latin typeface="Tahoma" pitchFamily="34" charset="0"/>
                <a:ea typeface="Tahoma" pitchFamily="34" charset="0"/>
                <a:cs typeface="Tahoma" pitchFamily="34" charset="0"/>
              </a:rPr>
              <a:t>privat</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hukum</a:t>
            </a:r>
            <a:r>
              <a:rPr lang="en-US" sz="1400" dirty="0">
                <a:latin typeface="Tahoma" pitchFamily="34" charset="0"/>
                <a:ea typeface="Tahoma" pitchFamily="34" charset="0"/>
                <a:cs typeface="Tahoma" pitchFamily="34" charset="0"/>
              </a:rPr>
              <a:t> </a:t>
            </a:r>
            <a:r>
              <a:rPr lang="en-US" sz="1400" dirty="0" err="1">
                <a:latin typeface="Tahoma" pitchFamily="34" charset="0"/>
                <a:ea typeface="Tahoma" pitchFamily="34" charset="0"/>
                <a:cs typeface="Tahoma" pitchFamily="34" charset="0"/>
              </a:rPr>
              <a:t>sipil</a:t>
            </a:r>
            <a:r>
              <a:rPr lang="en-US" sz="1400" dirty="0">
                <a:latin typeface="Tahoma" pitchFamily="34" charset="0"/>
                <a:ea typeface="Tahoma" pitchFamily="34" charset="0"/>
                <a:cs typeface="Tahoma" pitchFamily="34" charset="0"/>
              </a:rPr>
              <a:t>)</a:t>
            </a:r>
            <a:endParaRPr lang="en-US" sz="1400" dirty="0">
              <a:latin typeface="Times New Roman" panose="02020603050405020304" pitchFamily="18" charset="0"/>
              <a:ea typeface="Tahoma" pitchFamily="34" charset="0"/>
              <a:cs typeface="Tahoma" pitchFamily="34" charset="0"/>
            </a:endParaRPr>
          </a:p>
          <a:p>
            <a:pPr marL="0" indent="0">
              <a:buNone/>
            </a:pPr>
            <a:r>
              <a:rPr lang="en-US" sz="1400" dirty="0">
                <a:effectLst/>
                <a:latin typeface="Times New Roman" panose="02020603050405020304" pitchFamily="18" charset="0"/>
                <a:ea typeface="Tahoma" pitchFamily="34" charset="0"/>
                <a:cs typeface="Tahoma" pitchFamily="34" charset="0"/>
              </a:rPr>
              <a:t>2. </a:t>
            </a:r>
            <a:r>
              <a:rPr lang="en-US" sz="1800" dirty="0">
                <a:effectLst/>
                <a:latin typeface="Times New Roman" panose="02020603050405020304" pitchFamily="18" charset="0"/>
                <a:ea typeface="Tahoma" pitchFamily="34" charset="0"/>
                <a:cs typeface="Tahoma" pitchFamily="34" charset="0"/>
              </a:rPr>
              <a:t>H</a:t>
            </a:r>
            <a:r>
              <a:rPr lang="id-ID" sz="1800" dirty="0">
                <a:effectLst/>
                <a:latin typeface="Times New Roman" panose="02020603050405020304" pitchFamily="18" charset="0"/>
                <a:ea typeface="Calibri" panose="020F0502020204030204" pitchFamily="34" charset="0"/>
              </a:rPr>
              <a:t>ukum </a:t>
            </a:r>
            <a:r>
              <a:rPr lang="en-US" sz="1800" dirty="0">
                <a:latin typeface="Times New Roman" panose="02020603050405020304" pitchFamily="18" charset="0"/>
                <a:ea typeface="Calibri" panose="020F0502020204030204" pitchFamily="34" charset="0"/>
              </a:rPr>
              <a:t>P</a:t>
            </a:r>
            <a:r>
              <a:rPr lang="id-ID" sz="1800" dirty="0">
                <a:effectLst/>
                <a:latin typeface="Times New Roman" panose="02020603050405020304" pitchFamily="18" charset="0"/>
                <a:ea typeface="Calibri" panose="020F0502020204030204" pitchFamily="34" charset="0"/>
              </a:rPr>
              <a:t>ublik </a:t>
            </a:r>
            <a:r>
              <a:rPr lang="en-US" sz="1800" dirty="0">
                <a:latin typeface="Times New Roman" panose="02020603050405020304" pitchFamily="18" charset="0"/>
                <a:ea typeface="Calibri" panose="020F0502020204030204" pitchFamily="34" charset="0"/>
              </a:rPr>
              <a:t>:</a:t>
            </a:r>
          </a:p>
          <a:p>
            <a:pPr marL="0" indent="0">
              <a:buNone/>
            </a:pPr>
            <a:r>
              <a:rPr lang="en-US" sz="1800" dirty="0">
                <a:effectLst/>
                <a:latin typeface="Times New Roman" panose="02020603050405020304" pitchFamily="18" charset="0"/>
                <a:ea typeface="Calibri" panose="020F0502020204030204" pitchFamily="34" charset="0"/>
              </a:rPr>
              <a:t>	A. H</a:t>
            </a:r>
            <a:r>
              <a:rPr lang="id-ID" sz="1800" dirty="0">
                <a:effectLst/>
                <a:latin typeface="Times New Roman" panose="02020603050405020304" pitchFamily="18" charset="0"/>
                <a:ea typeface="Calibri" panose="020F0502020204030204" pitchFamily="34" charset="0"/>
              </a:rPr>
              <a:t>ukum tata negara , </a:t>
            </a:r>
            <a:endParaRPr lang="en-US" sz="1800" dirty="0">
              <a:effectLst/>
              <a:latin typeface="Times New Roman" panose="02020603050405020304" pitchFamily="18" charset="0"/>
              <a:ea typeface="Calibri" panose="020F0502020204030204" pitchFamily="34" charset="0"/>
            </a:endParaRPr>
          </a:p>
          <a:p>
            <a:pPr marL="0" indent="0">
              <a:buNone/>
            </a:pPr>
            <a:r>
              <a:rPr lang="en-US" sz="1800" dirty="0">
                <a:latin typeface="Times New Roman" panose="02020603050405020304" pitchFamily="18" charset="0"/>
                <a:ea typeface="Calibri" panose="020F0502020204030204" pitchFamily="34" charset="0"/>
              </a:rPr>
              <a:t>	B. H</a:t>
            </a:r>
            <a:r>
              <a:rPr lang="id-ID" sz="1800" dirty="0">
                <a:effectLst/>
                <a:latin typeface="Times New Roman" panose="02020603050405020304" pitchFamily="18" charset="0"/>
                <a:ea typeface="Calibri" panose="020F0502020204030204" pitchFamily="34" charset="0"/>
              </a:rPr>
              <a:t>ukum administrasi negara dan</a:t>
            </a:r>
            <a:endParaRPr lang="en-US" sz="1800" dirty="0">
              <a:effectLst/>
              <a:latin typeface="Times New Roman" panose="02020603050405020304" pitchFamily="18" charset="0"/>
              <a:ea typeface="Calibri" panose="020F0502020204030204" pitchFamily="34" charset="0"/>
            </a:endParaRPr>
          </a:p>
          <a:p>
            <a:pPr marL="0" indent="0">
              <a:buNone/>
            </a:pPr>
            <a:r>
              <a:rPr lang="en-US" sz="1800" dirty="0">
                <a:latin typeface="Times New Roman" panose="02020603050405020304" pitchFamily="18" charset="0"/>
                <a:ea typeface="Calibri" panose="020F0502020204030204" pitchFamily="34" charset="0"/>
              </a:rPr>
              <a:t>	C. H</a:t>
            </a:r>
            <a:r>
              <a:rPr lang="id-ID" sz="1800" dirty="0">
                <a:effectLst/>
                <a:latin typeface="Times New Roman" panose="02020603050405020304" pitchFamily="18" charset="0"/>
                <a:ea typeface="Calibri" panose="020F0502020204030204" pitchFamily="34" charset="0"/>
              </a:rPr>
              <a:t>ukum </a:t>
            </a:r>
            <a:r>
              <a:rPr lang="en-US" sz="1800" dirty="0">
                <a:latin typeface="Times New Roman" panose="02020603050405020304" pitchFamily="18" charset="0"/>
                <a:ea typeface="Calibri" panose="020F0502020204030204" pitchFamily="34" charset="0"/>
              </a:rPr>
              <a:t>P</a:t>
            </a:r>
            <a:r>
              <a:rPr lang="id-ID" sz="1800" dirty="0">
                <a:effectLst/>
                <a:latin typeface="Times New Roman" panose="02020603050405020304" pitchFamily="18" charset="0"/>
                <a:ea typeface="Calibri" panose="020F0502020204030204" pitchFamily="34" charset="0"/>
              </a:rPr>
              <a:t>idana</a:t>
            </a:r>
            <a:endParaRPr lang="en-US" sz="1800" dirty="0">
              <a:effectLst/>
              <a:latin typeface="Times New Roman" panose="02020603050405020304" pitchFamily="18" charset="0"/>
              <a:ea typeface="Calibri" panose="020F0502020204030204" pitchFamily="34" charset="0"/>
            </a:endParaRPr>
          </a:p>
          <a:p>
            <a:r>
              <a:rPr lang="id-ID" sz="1800" dirty="0">
                <a:effectLst/>
                <a:latin typeface="Times New Roman" panose="02020603050405020304" pitchFamily="18" charset="0"/>
                <a:ea typeface="Calibri" panose="020F0502020204030204" pitchFamily="34" charset="0"/>
              </a:rPr>
              <a:t>hukum tata negara adalah hukum yang mengatur bentuk, organisasi , tugas dan wewenang negara. </a:t>
            </a:r>
            <a:endParaRPr lang="en-US" sz="1800" dirty="0">
              <a:effectLst/>
              <a:latin typeface="Times New Roman" panose="02020603050405020304" pitchFamily="18" charset="0"/>
              <a:ea typeface="Calibri" panose="020F0502020204030204" pitchFamily="34" charset="0"/>
            </a:endParaRPr>
          </a:p>
          <a:p>
            <a:r>
              <a:rPr lang="id-ID" sz="1800" dirty="0">
                <a:effectLst/>
                <a:latin typeface="Times New Roman" panose="02020603050405020304" pitchFamily="18" charset="0"/>
                <a:ea typeface="Calibri" panose="020F0502020204030204" pitchFamily="34" charset="0"/>
              </a:rPr>
              <a:t>hukum administrasi negara mengatur hubungan antara lembaga lembaga negara,antara lembaga negara dengan masyarakat</a:t>
            </a:r>
            <a:endParaRPr lang="en-US" sz="1800" dirty="0">
              <a:latin typeface="Times New Roman" panose="02020603050405020304" pitchFamily="18" charset="0"/>
              <a:ea typeface="Calibri" panose="020F0502020204030204" pitchFamily="34" charset="0"/>
            </a:endParaRPr>
          </a:p>
          <a:p>
            <a:r>
              <a:rPr lang="id-ID" sz="1800" dirty="0">
                <a:effectLst/>
                <a:latin typeface="Times New Roman" panose="02020603050405020304" pitchFamily="18" charset="0"/>
                <a:ea typeface="Calibri" panose="020F0502020204030204" pitchFamily="34" charset="0"/>
                <a:cs typeface="Times New Roman" panose="02020603050405020304" pitchFamily="18" charset="0"/>
              </a:rPr>
              <a:t>hukum pidana adalah hukum menentukan perbuatan perbuatan mana atau siapa sajkah yang dapat d pidana serta sanksi sanksi pa yang tersedia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7648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4C26-4003-48E9-8932-821617AF2179}"/>
              </a:ext>
            </a:extLst>
          </p:cNvPr>
          <p:cNvSpPr>
            <a:spLocks noGrp="1"/>
          </p:cNvSpPr>
          <p:nvPr>
            <p:ph type="title"/>
          </p:nvPr>
        </p:nvSpPr>
        <p:spPr/>
        <p:txBody>
          <a:bodyPr>
            <a:normAutofit fontScale="90000"/>
          </a:bodyPr>
          <a:lstStyle/>
          <a:p>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Dalam kaitan hukum dengan permasalahan kesehatan yaitu bagaimana hukum dapat berfungsi untuk menyelesaikan masalah kesehatan sesuai dengan tujuan hukum.fungsi hukum dapat dilihat dari:</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9AC5254-A62E-4AB0-ADCD-6FC279AADB63}"/>
              </a:ext>
            </a:extLst>
          </p:cNvPr>
          <p:cNvSpPr>
            <a:spLocks noGrp="1"/>
          </p:cNvSpPr>
          <p:nvPr>
            <p:ph idx="1"/>
          </p:nvPr>
        </p:nvSpPr>
        <p:spPr/>
        <p:txBody>
          <a:bodyPr/>
          <a:lstStyle/>
          <a:p>
            <a:pPr marL="342900" lvl="0" indent="-342900">
              <a:lnSpc>
                <a:spcPct val="115000"/>
              </a:lnSpc>
              <a:buFont typeface="+mj-lt"/>
              <a:buAutoNum type="arabi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sarana pengendalian sosial [sosial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3870">
              <a:lnSpc>
                <a:spcPct val="115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Sebagian suatu sarana pengendalian sosial yaitu dengan melihat hukum sebagian sarana untuk mempertahankan suatu tata tertib atau pola kehidupan yang telah ada. Hukum dalam posisi seperti ini sekedar menjaga agar setiap orang menjalankan perananya sebagaimana di harapkan dari padanya.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sarana untuk melakukan perubahan sosial [social engineerinng].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83870">
              <a:lnSpc>
                <a:spcPct val="115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Dengan fungsi hukum sebagai sarana untuk melakukan perubahan di dalam mayarakat, dari hukum diterapkan tidak hanya sekedar meneguhkan pola pola  yang  memang telah ada di dalam masyarakat tetapi juga ia  berusaha untuk menciptakan hal hal atau hubungan –hubungan baru.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fungsi hukum sebagai alat pemersatu [social integration] yaitu mengatur  dan menciptakan tatanan.adanya hukum disini dimaksudnya untuk mengatur kehidupan bersama di dalam masyarakat.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8520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40DD-6086-4BFB-A5C1-86EDFB0989C0}"/>
              </a:ext>
            </a:extLst>
          </p:cNvPr>
          <p:cNvSpPr>
            <a:spLocks noGrp="1"/>
          </p:cNvSpPr>
          <p:nvPr>
            <p:ph type="title"/>
          </p:nvPr>
        </p:nvSpPr>
        <p:spPr/>
        <p:txBody>
          <a:bodyPr/>
          <a:lstStyle/>
          <a:p>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Persamaan antara etik dan hukum ( hanafiah dan amir ,1999) adalah :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78D87C7-CE7A-49FE-A78C-55444C1FCABE}"/>
              </a:ext>
            </a:extLst>
          </p:cNvPr>
          <p:cNvSpPr>
            <a:spLocks noGrp="1"/>
          </p:cNvSpPr>
          <p:nvPr>
            <p:ph idx="1"/>
          </p:nvPr>
        </p:nvSpPr>
        <p:spPr/>
        <p:txBody>
          <a:bodyPr/>
          <a:lstStyle/>
          <a:p>
            <a:pPr marL="342900" lvl="0" indent="-342900">
              <a:lnSpc>
                <a:spcPct val="115000"/>
              </a:lnSpc>
              <a:buFont typeface="+mj-lt"/>
              <a:buAutoNum type="alphaL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Merupakan alat untuk mengatur tertibnya hidup masyarakat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Objeknya adalah tingkah laku manusia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Mengandung hak dan kewajiban anggota masyarakat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Sama-sama menggugah kesadaran untuk bersikap manusiawi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lphaL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Sumbernya adalah hasil pemikiran para pakar dan pengalaman para senior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6354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7DC7-4725-4FA5-AE39-C558598549C1}"/>
              </a:ext>
            </a:extLst>
          </p:cNvPr>
          <p:cNvSpPr>
            <a:spLocks noGrp="1"/>
          </p:cNvSpPr>
          <p:nvPr>
            <p:ph type="title"/>
          </p:nvPr>
        </p:nvSpPr>
        <p:spPr/>
        <p:txBody>
          <a:bodyPr/>
          <a:lstStyle/>
          <a:p>
            <a:r>
              <a:rPr lang="id-ID" sz="1800" dirty="0">
                <a:effectLst/>
                <a:latin typeface="Times New Roman" panose="02020603050405020304" pitchFamily="18" charset="0"/>
                <a:ea typeface="Calibri" panose="020F0502020204030204" pitchFamily="34" charset="0"/>
              </a:rPr>
              <a:t>etika dan hukum terdapat perbedaan-perbedaan yaitu </a:t>
            </a:r>
            <a:endParaRPr lang="en-US" dirty="0"/>
          </a:p>
        </p:txBody>
      </p:sp>
      <p:sp>
        <p:nvSpPr>
          <p:cNvPr id="3" name="Content Placeholder 2">
            <a:extLst>
              <a:ext uri="{FF2B5EF4-FFF2-40B4-BE49-F238E27FC236}">
                <a16:creationId xmlns:a16="http://schemas.microsoft.com/office/drawing/2014/main" id="{6C1C00A1-33AD-4EC5-B8F7-83799EC96BA3}"/>
              </a:ext>
            </a:extLst>
          </p:cNvPr>
          <p:cNvSpPr>
            <a:spLocks noGrp="1"/>
          </p:cNvSpPr>
          <p:nvPr>
            <p:ph idx="1"/>
          </p:nvPr>
        </p:nvSpPr>
        <p:spPr/>
        <p:txBody>
          <a:bodyPr>
            <a:normAutofit fontScale="92500" lnSpcReduction="20000"/>
          </a:bodyPr>
          <a:lstStyle/>
          <a:p>
            <a:pPr marL="342900" lvl="0" indent="-342900">
              <a:lnSpc>
                <a:spcPct val="115000"/>
              </a:lnSpc>
              <a:buFont typeface="+mj-lt"/>
              <a:buAutoNum type="arabicPeriod"/>
              <a:tabLst>
                <a:tab pos="279082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Etika berlaku untuk lingkungan profesi , sementara hukum berlaku umum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tabLst>
                <a:tab pos="2790825" algn="l"/>
                <a:tab pos="3060700"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Etik disusun berdasarkan kesepakatan anggota profesi , sementara hukum disusun oleh badan pemerintahan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tabLst>
                <a:tab pos="2790825" algn="l"/>
                <a:tab pos="3060700"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Etik tidak selamanya tertulis , sementara hukum tercantum  secara rinci dalam undang-undang maupun dalam lembaran /berita negara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tabLst>
                <a:tab pos="2790825" algn="l"/>
                <a:tab pos="3060700"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Sanksi terhadap pelanggaran etik berupa tuntutan , sedang sanksi terhadap pelanggaran hukum berupa tuntutan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tabLst>
                <a:tab pos="2790825" algn="l"/>
                <a:tab pos="3060700"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Pelanggaran etik diselesaikan melalui majelis kehormatan etik  , pelanggaran hukum diselesaikan melalui pengadilan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2790825" algn="l"/>
                <a:tab pos="3060700"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Penyelesaian pelanggaran etik tidak selalu disertai bukti fisik, penyelesaian pelanggaran hukum memerlukan bukti fisik . hemat penulis , baik hukum maupun etik terdiri dari bentuk tertulis maupun tidak tertulis . pelanggaran terhadap hukum tidak selalu harus diselesaikan melalui pengadilan . penyelesian suatu perkara apakah di bawa atau tidak itu dipengaruhi budaya masyarakat setempat.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8719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B20E9-38D7-4877-88A1-F0EC3CF046D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B27EB10-E5BF-4F99-AD17-473CA089C0C2}"/>
              </a:ext>
            </a:extLst>
          </p:cNvPr>
          <p:cNvSpPr>
            <a:spLocks noGrp="1"/>
          </p:cNvSpPr>
          <p:nvPr>
            <p:ph type="subTitle" idx="1"/>
          </p:nvPr>
        </p:nvSpPr>
        <p:spPr/>
        <p:txBody>
          <a:bodyPr/>
          <a:lstStyle/>
          <a:p>
            <a:endParaRPr lang="en-US"/>
          </a:p>
        </p:txBody>
      </p:sp>
      <p:sp>
        <p:nvSpPr>
          <p:cNvPr id="4" name="Double Wave 3">
            <a:extLst>
              <a:ext uri="{FF2B5EF4-FFF2-40B4-BE49-F238E27FC236}">
                <a16:creationId xmlns:a16="http://schemas.microsoft.com/office/drawing/2014/main" id="{0A43EECF-7F65-45DE-A6B2-4394D901B89B}"/>
              </a:ext>
            </a:extLst>
          </p:cNvPr>
          <p:cNvSpPr/>
          <p:nvPr/>
        </p:nvSpPr>
        <p:spPr>
          <a:xfrm rot="10800000" flipV="1">
            <a:off x="2045970" y="1520190"/>
            <a:ext cx="7909561" cy="2263139"/>
          </a:xfrm>
          <a:prstGeom prst="doubleWave">
            <a:avLst>
              <a:gd name="adj1" fmla="val 0"/>
              <a:gd name="adj2"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HUKUM KESEHATAN</a:t>
            </a:r>
          </a:p>
        </p:txBody>
      </p:sp>
    </p:spTree>
    <p:extLst>
      <p:ext uri="{BB962C8B-B14F-4D97-AF65-F5344CB8AC3E}">
        <p14:creationId xmlns:p14="http://schemas.microsoft.com/office/powerpoint/2010/main" val="2918741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FFCF-2E83-4088-95FC-42B07E8637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9E8A26-67EF-487F-8BE0-1B9649A6A285}"/>
              </a:ext>
            </a:extLst>
          </p:cNvPr>
          <p:cNvSpPr>
            <a:spLocks noGrp="1"/>
          </p:cNvSpPr>
          <p:nvPr>
            <p:ph idx="1"/>
          </p:nvPr>
        </p:nvSpPr>
        <p:spPr/>
        <p:txBody>
          <a:bodyPr/>
          <a:lstStyle/>
          <a:p>
            <a:endParaRPr lang="en-US" dirty="0"/>
          </a:p>
        </p:txBody>
      </p:sp>
      <p:sp>
        <p:nvSpPr>
          <p:cNvPr id="4" name="Rectangle: Diagonal Corners Snipped 3">
            <a:extLst>
              <a:ext uri="{FF2B5EF4-FFF2-40B4-BE49-F238E27FC236}">
                <a16:creationId xmlns:a16="http://schemas.microsoft.com/office/drawing/2014/main" id="{EDF326BD-EE4C-4578-BFD5-A256883A514A}"/>
              </a:ext>
            </a:extLst>
          </p:cNvPr>
          <p:cNvSpPr/>
          <p:nvPr/>
        </p:nvSpPr>
        <p:spPr>
          <a:xfrm>
            <a:off x="6715126" y="2371725"/>
            <a:ext cx="4791074" cy="3500438"/>
          </a:xfrm>
          <a:prstGeom prst="snip2Diag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NAKES AKAN </a:t>
            </a:r>
            <a:r>
              <a:rPr lang="en-US" sz="2400" dirty="0">
                <a:solidFill>
                  <a:srgbClr val="7030A0"/>
                </a:solidFill>
              </a:rPr>
              <a:t>TERLINDUNGI </a:t>
            </a:r>
            <a:r>
              <a:rPr lang="en-US" dirty="0">
                <a:solidFill>
                  <a:schemeClr val="tx2"/>
                </a:solidFill>
              </a:rPr>
              <a:t>DARI TUNTUTAN PELANGGARAN ETIK ATAUPUN MORAL MAUPUN PELANGGARAN HUKUM YANG SEDANG BERKEMBANG DI HADAPAN PUBLIC JIKA DALAM </a:t>
            </a:r>
            <a:r>
              <a:rPr lang="en-US" sz="2400" dirty="0">
                <a:solidFill>
                  <a:srgbClr val="FF0000"/>
                </a:solidFill>
              </a:rPr>
              <a:t>MELAKUKAN</a:t>
            </a:r>
            <a:r>
              <a:rPr lang="en-US" dirty="0">
                <a:solidFill>
                  <a:schemeClr val="tx2"/>
                </a:solidFill>
              </a:rPr>
              <a:t> PRAKTINYA SENANTIASA SESUAI DENGAN KAIDAH </a:t>
            </a:r>
            <a:r>
              <a:rPr lang="en-US" dirty="0" err="1">
                <a:solidFill>
                  <a:schemeClr val="tx2"/>
                </a:solidFill>
              </a:rPr>
              <a:t>KAIDAH</a:t>
            </a:r>
            <a:r>
              <a:rPr lang="en-US" dirty="0">
                <a:solidFill>
                  <a:schemeClr val="tx2"/>
                </a:solidFill>
              </a:rPr>
              <a:t> ETIK, MORAL &amp; HUKUM</a:t>
            </a:r>
          </a:p>
        </p:txBody>
      </p:sp>
      <p:sp>
        <p:nvSpPr>
          <p:cNvPr id="5" name="Arrow: Pentagon 4">
            <a:extLst>
              <a:ext uri="{FF2B5EF4-FFF2-40B4-BE49-F238E27FC236}">
                <a16:creationId xmlns:a16="http://schemas.microsoft.com/office/drawing/2014/main" id="{67E8D5F3-EE72-41B3-B7E2-ADE1AD1EC4DA}"/>
              </a:ext>
            </a:extLst>
          </p:cNvPr>
          <p:cNvSpPr/>
          <p:nvPr/>
        </p:nvSpPr>
        <p:spPr>
          <a:xfrm>
            <a:off x="685800" y="2828924"/>
            <a:ext cx="5595938" cy="258603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dirty="0">
                <a:ln w="0"/>
                <a:solidFill>
                  <a:srgbClr val="FF0000"/>
                </a:solidFill>
                <a:effectLst>
                  <a:outerShdw blurRad="38100" dist="19050" dir="2700000" algn="tl" rotWithShape="0">
                    <a:schemeClr val="dk1">
                      <a:alpha val="40000"/>
                    </a:schemeClr>
                  </a:outerShdw>
                </a:effectLst>
              </a:rPr>
              <a:t>ETIKA &amp; HUKUM </a:t>
            </a:r>
            <a:r>
              <a:rPr lang="en-US" sz="1400" dirty="0">
                <a:ln w="0"/>
                <a:solidFill>
                  <a:schemeClr val="tx1"/>
                </a:solidFill>
                <a:effectLst>
                  <a:outerShdw blurRad="38100" dist="19050" dir="2700000" algn="tl" rotWithShape="0">
                    <a:schemeClr val="dk1">
                      <a:alpha val="40000"/>
                    </a:schemeClr>
                  </a:outerShdw>
                </a:effectLst>
              </a:rPr>
              <a:t>DALAM PELAYANAN KESEHATAN SANGAT PENTING BAGI MAHASISWA MAUPUN TENAGA KESEHATAN, GUNA MENGETAHUI TENTANG ETIKA , MORAL DAN HUKUM SERTA PENERAPANNYA DALAM MEMPELAJARI MAUPUN DALAM </a:t>
            </a:r>
            <a:r>
              <a:rPr lang="en-US" sz="1400" dirty="0">
                <a:ln w="0"/>
                <a:solidFill>
                  <a:srgbClr val="0070C0"/>
                </a:solidFill>
                <a:effectLst>
                  <a:outerShdw blurRad="38100" dist="19050" dir="2700000" algn="tl" rotWithShape="0">
                    <a:schemeClr val="dk1">
                      <a:alpha val="40000"/>
                    </a:schemeClr>
                  </a:outerShdw>
                </a:effectLst>
              </a:rPr>
              <a:t>MENJALANKAN TUGAS PADA FASILITAS KESEHATAN</a:t>
            </a:r>
            <a:endParaRPr lang="en-US" sz="1400" dirty="0">
              <a:solidFill>
                <a:srgbClr val="0070C0"/>
              </a:solidFill>
            </a:endParaRPr>
          </a:p>
        </p:txBody>
      </p:sp>
    </p:spTree>
    <p:extLst>
      <p:ext uri="{BB962C8B-B14F-4D97-AF65-F5344CB8AC3E}">
        <p14:creationId xmlns:p14="http://schemas.microsoft.com/office/powerpoint/2010/main" val="181316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A723B-0E61-4C96-B2F9-C1EC9A27F9B5}"/>
              </a:ext>
            </a:extLst>
          </p:cNvPr>
          <p:cNvSpPr>
            <a:spLocks noGrp="1"/>
          </p:cNvSpPr>
          <p:nvPr>
            <p:ph type="title"/>
          </p:nvPr>
        </p:nvSpPr>
        <p:spPr/>
        <p:txBody>
          <a:bodyPr/>
          <a:lstStyle/>
          <a:p>
            <a:r>
              <a:rPr lang="en-US" dirty="0"/>
              <a:t>DEFENISI</a:t>
            </a:r>
          </a:p>
        </p:txBody>
      </p:sp>
      <p:sp>
        <p:nvSpPr>
          <p:cNvPr id="3" name="Content Placeholder 2">
            <a:extLst>
              <a:ext uri="{FF2B5EF4-FFF2-40B4-BE49-F238E27FC236}">
                <a16:creationId xmlns:a16="http://schemas.microsoft.com/office/drawing/2014/main" id="{BDF938B4-4370-40EE-814D-A857C1536356}"/>
              </a:ext>
            </a:extLst>
          </p:cNvPr>
          <p:cNvSpPr>
            <a:spLocks noGrp="1"/>
          </p:cNvSpPr>
          <p:nvPr>
            <p:ph idx="1"/>
          </p:nvPr>
        </p:nvSpPr>
        <p:spPr/>
        <p:txBody>
          <a:bodyPr/>
          <a:lstStyle/>
          <a:p>
            <a:endParaRPr lang="en-US" dirty="0"/>
          </a:p>
        </p:txBody>
      </p:sp>
      <p:sp>
        <p:nvSpPr>
          <p:cNvPr id="4" name="Flowchart: Document 3">
            <a:extLst>
              <a:ext uri="{FF2B5EF4-FFF2-40B4-BE49-F238E27FC236}">
                <a16:creationId xmlns:a16="http://schemas.microsoft.com/office/drawing/2014/main" id="{599C2D76-CB80-4D1C-8EC7-83EA392F35D5}"/>
              </a:ext>
            </a:extLst>
          </p:cNvPr>
          <p:cNvSpPr/>
          <p:nvPr/>
        </p:nvSpPr>
        <p:spPr>
          <a:xfrm rot="10800000" flipV="1">
            <a:off x="1383030" y="2331720"/>
            <a:ext cx="7920990" cy="3428999"/>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800">
                <a:effectLst/>
                <a:latin typeface="Times New Roman" panose="02020603050405020304" pitchFamily="18" charset="0"/>
                <a:ea typeface="Calibri" panose="020F0502020204030204" pitchFamily="34" charset="0"/>
              </a:rPr>
              <a:t>hukum  kesehatan adalah:”hukum kesehatan mencangkup semua  aturan hukum yang secara langsung berkaitan dengan pemeliharaan kesehataan yang terganggu atau tercemar ,dan penerapan aturan aturan hukum perdata serta hukum pidana selama aturan aturan itu mengatur hubungan hubungan hukum dan pemeliharaan  kesehataan</a:t>
            </a:r>
            <a:endParaRPr lang="en-US"/>
          </a:p>
        </p:txBody>
      </p:sp>
    </p:spTree>
    <p:extLst>
      <p:ext uri="{BB962C8B-B14F-4D97-AF65-F5344CB8AC3E}">
        <p14:creationId xmlns:p14="http://schemas.microsoft.com/office/powerpoint/2010/main" val="1270226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AFA0-F92B-4AB5-9381-45C431081DAC}"/>
              </a:ext>
            </a:extLst>
          </p:cNvPr>
          <p:cNvSpPr>
            <a:spLocks noGrp="1"/>
          </p:cNvSpPr>
          <p:nvPr>
            <p:ph type="title"/>
          </p:nvPr>
        </p:nvSpPr>
        <p:spPr/>
        <p:txBody>
          <a:bodyPr/>
          <a:lstStyle/>
          <a:p>
            <a:r>
              <a:rPr lang="id-ID" sz="1800" dirty="0">
                <a:effectLst/>
                <a:latin typeface="Times New Roman" panose="02020603050405020304" pitchFamily="18" charset="0"/>
                <a:ea typeface="Calibri" panose="020F0502020204030204" pitchFamily="34" charset="0"/>
              </a:rPr>
              <a:t>Beberapa istilah yang berkaitan dengan hukum kesehatan </a:t>
            </a:r>
            <a:endParaRPr lang="en-US" dirty="0"/>
          </a:p>
        </p:txBody>
      </p:sp>
      <p:sp>
        <p:nvSpPr>
          <p:cNvPr id="3" name="Content Placeholder 2">
            <a:extLst>
              <a:ext uri="{FF2B5EF4-FFF2-40B4-BE49-F238E27FC236}">
                <a16:creationId xmlns:a16="http://schemas.microsoft.com/office/drawing/2014/main" id="{10729668-9ABB-4639-BB93-1DAF7C4C048E}"/>
              </a:ext>
            </a:extLst>
          </p:cNvPr>
          <p:cNvSpPr>
            <a:spLocks noGrp="1"/>
          </p:cNvSpPr>
          <p:nvPr>
            <p:ph idx="1"/>
          </p:nvPr>
        </p:nvSpPr>
        <p:spPr/>
        <p:txBody>
          <a:bodyPr/>
          <a:lstStyle/>
          <a:p>
            <a:pPr marL="9144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Medical law ( inggeris , USA)   : hukum kedokteran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Gesuntheitsrecht ( jerman)	: hukum kesehatan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Droit medical ( prancis , belgia) : hukum kedokteran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Gezondheidsrech ( belanda )	: hukum kesehatan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15000"/>
              </a:lnSpc>
              <a:spcAft>
                <a:spcPts val="1000"/>
              </a:spcAft>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Health law ( WHO,USA) 	: hukum kesehatan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47977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A785C-6422-4235-BA54-98D4196BCFA7}"/>
              </a:ext>
            </a:extLst>
          </p:cNvPr>
          <p:cNvSpPr>
            <a:spLocks noGrp="1"/>
          </p:cNvSpPr>
          <p:nvPr>
            <p:ph type="title"/>
          </p:nvPr>
        </p:nvSpPr>
        <p:spPr/>
        <p:txBody>
          <a:bodyPr/>
          <a:lstStyle/>
          <a:p>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Sumber hukum kesehatan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06E0211-666E-45E4-ACD0-527ED7B3F2FB}"/>
              </a:ext>
            </a:extLst>
          </p:cNvPr>
          <p:cNvSpPr>
            <a:spLocks noGrp="1"/>
          </p:cNvSpPr>
          <p:nvPr>
            <p:ph idx="1"/>
          </p:nvPr>
        </p:nvSpPr>
        <p:spPr/>
        <p:txBody>
          <a:bodyPr>
            <a:normAutofit lnSpcReduction="10000"/>
          </a:bodyPr>
          <a:lstStyle/>
          <a:p>
            <a:pPr marL="0" lvl="0" indent="0">
              <a:lnSpc>
                <a:spcPct val="115000"/>
              </a:lnSpc>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Pedoman internasional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Konferensi helsinki (1964) merupakan kesepakatan para dokter sedunia mengenai penelitian kedokteran ,khusunya eksperimen pada manusia , diaman ditekankan pentingnya persetujuan tindakan medik ( informed consent)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Hukum kebiasaan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Biasanya tidak tertulis dan tidak dijumpai dalam peraturan perundang-undangan atau KODEKI . kebiasaan tertentu telah dilakukan di mana pada setiap operasi yang akan dilakukan di rumah sakit harus menanda tangani “ izin operasi” , kebiasaan ini kemudian dituangkan ke dalam peraturan tertulis dalam bentuk “ informed consent”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Yurisprudensi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spcAft>
                <a:spcPts val="1000"/>
              </a:spcAft>
              <a:buNone/>
              <a:tabLst>
                <a:tab pos="450215" algn="l"/>
              </a:tabLst>
            </a:pPr>
            <a:r>
              <a:rPr lang="en-US" sz="1800" dirty="0">
                <a:effectLst/>
                <a:latin typeface="Times New Roman" panose="02020603050405020304" pitchFamily="18" charset="0"/>
                <a:ea typeface="Calibri" panose="020F0502020204030204" pitchFamily="34" charset="0"/>
              </a:rPr>
              <a:t>	</a:t>
            </a:r>
            <a:r>
              <a:rPr lang="id-ID" sz="1800" dirty="0">
                <a:effectLst/>
                <a:latin typeface="Times New Roman" panose="02020603050405020304" pitchFamily="18" charset="0"/>
                <a:ea typeface="Calibri" panose="020F0502020204030204" pitchFamily="34" charset="0"/>
              </a:rPr>
              <a:t>Keputusan hakim yang diikuti oleh para hakim dalam menghadapi kasus yang sama</a:t>
            </a:r>
            <a:endParaRPr lang="en-US" dirty="0"/>
          </a:p>
        </p:txBody>
      </p:sp>
    </p:spTree>
    <p:extLst>
      <p:ext uri="{BB962C8B-B14F-4D97-AF65-F5344CB8AC3E}">
        <p14:creationId xmlns:p14="http://schemas.microsoft.com/office/powerpoint/2010/main" val="1426213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62705-0950-4AB1-804C-ECCCE17FBA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E6D8BB-6D5C-4117-9B1F-CBFAB140C96A}"/>
              </a:ext>
            </a:extLst>
          </p:cNvPr>
          <p:cNvSpPr>
            <a:spLocks noGrp="1"/>
          </p:cNvSpPr>
          <p:nvPr>
            <p:ph idx="1"/>
          </p:nvPr>
        </p:nvSpPr>
        <p:spPr/>
        <p:txBody>
          <a:bodyPr>
            <a:normAutofit fontScale="92500" lnSpcReduction="10000"/>
          </a:bodyPr>
          <a:lstStyle/>
          <a:p>
            <a:pPr marL="0" lvl="0" indent="0">
              <a:lnSpc>
                <a:spcPct val="115000"/>
              </a:lnSpc>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Hukum otonom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Suatu ketentuan yang berlaku untuk suatu daerah tertentu . ketentuan yang dimaksud berlaku hanya bagi anggota profesi kesehatan tertentu misalnya , kode etik kedokteran, kode etik kedokteran , kode etik keperawatan.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Ilmu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Substansi ilmu pengetahuan dari masing-masing disiplin ilmu . misalnya pemakaian sarung tangan bagi dokter maupun dokter gigi dalam menangani pasien , dimaksudkan untuk mencegah penularan penyakit dari pasien kepada dokter atau dokter gigi tersebut.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tabLst>
                <a:tab pos="45021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6.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Literatur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tabLst>
                <a:tab pos="450215" algn="l"/>
              </a:tabLs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Merupakan pendapat ahli hukum yang berwibawa menjadi sumber hukum kesehatan. Misalnya mengenai pertanggung jawaban hukum ( liability) , perawatan tidak boleh melakukan tindakan medis kecuali atas tanggung jawab dokter (prolonged arm doctrine)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8730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098E-390D-4121-9EEC-73EE14B08791}"/>
              </a:ext>
            </a:extLst>
          </p:cNvPr>
          <p:cNvSpPr>
            <a:spLocks noGrp="1"/>
          </p:cNvSpPr>
          <p:nvPr>
            <p:ph type="title"/>
          </p:nvPr>
        </p:nvSpPr>
        <p:spPr/>
        <p:txBody>
          <a:bodyPr/>
          <a:lstStyle/>
          <a:p>
            <a:r>
              <a:rPr lang="id-ID" sz="1800" b="1" dirty="0">
                <a:effectLst/>
                <a:latin typeface="Times New Roman" panose="02020603050405020304" pitchFamily="18" charset="0"/>
                <a:ea typeface="Calibri" panose="020F0502020204030204" pitchFamily="34" charset="0"/>
              </a:rPr>
              <a:t>Jenis hukum dalam hukum kesehatan</a:t>
            </a:r>
            <a:endParaRPr lang="en-US" dirty="0"/>
          </a:p>
        </p:txBody>
      </p:sp>
      <p:sp>
        <p:nvSpPr>
          <p:cNvPr id="3" name="Content Placeholder 2">
            <a:extLst>
              <a:ext uri="{FF2B5EF4-FFF2-40B4-BE49-F238E27FC236}">
                <a16:creationId xmlns:a16="http://schemas.microsoft.com/office/drawing/2014/main" id="{8E54EAA7-8093-474B-BF48-4006B08AE1C9}"/>
              </a:ext>
            </a:extLst>
          </p:cNvPr>
          <p:cNvSpPr>
            <a:spLocks noGrp="1"/>
          </p:cNvSpPr>
          <p:nvPr>
            <p:ph idx="1"/>
          </p:nvPr>
        </p:nvSpPr>
        <p:spPr/>
        <p:txBody>
          <a:bodyPr/>
          <a:lstStyle/>
          <a:p>
            <a:pPr marL="0" indent="0">
              <a:buNone/>
            </a:pPr>
            <a:endParaRPr lang="en-US" dirty="0"/>
          </a:p>
        </p:txBody>
      </p:sp>
      <p:graphicFrame>
        <p:nvGraphicFramePr>
          <p:cNvPr id="4" name="Diagram 3">
            <a:extLst>
              <a:ext uri="{FF2B5EF4-FFF2-40B4-BE49-F238E27FC236}">
                <a16:creationId xmlns:a16="http://schemas.microsoft.com/office/drawing/2014/main" id="{552D3A10-430D-4502-BF65-5E7107BC3677}"/>
              </a:ext>
            </a:extLst>
          </p:cNvPr>
          <p:cNvGraphicFramePr/>
          <p:nvPr>
            <p:extLst>
              <p:ext uri="{D42A27DB-BD31-4B8C-83A1-F6EECF244321}">
                <p14:modId xmlns:p14="http://schemas.microsoft.com/office/powerpoint/2010/main" val="1677901315"/>
              </p:ext>
            </p:extLst>
          </p:nvPr>
        </p:nvGraphicFramePr>
        <p:xfrm>
          <a:off x="2526030" y="2777490"/>
          <a:ext cx="7109460" cy="3360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474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57CE0-DB8F-4BC3-B96E-9F74DBB5CA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D7F914-D9B0-4BA9-98BD-E04A60AC82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5331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D10FB-F89C-47CA-A202-642EDD3CF6CA}"/>
              </a:ext>
            </a:extLst>
          </p:cNvPr>
          <p:cNvSpPr>
            <a:spLocks noGrp="1"/>
          </p:cNvSpPr>
          <p:nvPr>
            <p:ph type="title"/>
          </p:nvPr>
        </p:nvSpPr>
        <p:spPr/>
        <p:txBody>
          <a:bodyPr/>
          <a:lstStyle/>
          <a:p>
            <a:r>
              <a:rPr lang="en-US" dirty="0"/>
              <a:t>DEFINISI HUKUM</a:t>
            </a:r>
          </a:p>
        </p:txBody>
      </p:sp>
      <p:sp>
        <p:nvSpPr>
          <p:cNvPr id="3" name="Content Placeholder 2">
            <a:extLst>
              <a:ext uri="{FF2B5EF4-FFF2-40B4-BE49-F238E27FC236}">
                <a16:creationId xmlns:a16="http://schemas.microsoft.com/office/drawing/2014/main" id="{65CDD525-435E-458A-A918-CC71CBA5784C}"/>
              </a:ext>
            </a:extLst>
          </p:cNvPr>
          <p:cNvSpPr>
            <a:spLocks noGrp="1"/>
          </p:cNvSpPr>
          <p:nvPr>
            <p:ph idx="1"/>
          </p:nvPr>
        </p:nvSpPr>
        <p:spPr>
          <a:xfrm>
            <a:off x="641684" y="3015916"/>
            <a:ext cx="10864516" cy="3202769"/>
          </a:xfrm>
        </p:spPr>
        <p:txBody>
          <a:bodyPr/>
          <a:lstStyle/>
          <a:p>
            <a:pPr marL="0" indent="0" algn="ctr">
              <a:buNone/>
            </a:pPr>
            <a:r>
              <a:rPr lang="en-US" sz="1800" kern="50" dirty="0">
                <a:solidFill>
                  <a:schemeClr val="accent6">
                    <a:lumMod val="50000"/>
                  </a:schemeClr>
                </a:solidFill>
                <a:effectLst/>
                <a:latin typeface="Times New Roman" panose="02020603050405020304" pitchFamily="18" charset="0"/>
                <a:ea typeface="SimSun" panose="02010600030101010101" pitchFamily="2" charset="-122"/>
              </a:rPr>
              <a:t>“as a system of principles and processes by which people who live in a society attempt to control human conduct to minimize the use of force in resolving conflicting interests” </a:t>
            </a:r>
          </a:p>
          <a:p>
            <a:pPr marL="0" indent="0" algn="ctr">
              <a:buNone/>
            </a:pPr>
            <a:r>
              <a:rPr lang="en-US" sz="2000" kern="50" dirty="0" err="1">
                <a:effectLst/>
                <a:latin typeface="Times New Roman" panose="02020603050405020304" pitchFamily="18" charset="0"/>
                <a:ea typeface="SimSun" panose="02010600030101010101" pitchFamily="2" charset="-122"/>
              </a:rPr>
              <a:t>Makna</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hukum</a:t>
            </a:r>
            <a:r>
              <a:rPr lang="en-US" sz="2000" kern="50" dirty="0">
                <a:effectLst/>
                <a:latin typeface="Times New Roman" panose="02020603050405020304" pitchFamily="18" charset="0"/>
                <a:ea typeface="SimSun" panose="02010600030101010101" pitchFamily="2" charset="-122"/>
              </a:rPr>
              <a:t> Miller </a:t>
            </a:r>
            <a:r>
              <a:rPr lang="en-US" sz="2000" kern="50" dirty="0" err="1">
                <a:effectLst/>
                <a:latin typeface="Times New Roman" panose="02020603050405020304" pitchFamily="18" charset="0"/>
                <a:ea typeface="SimSun" panose="02010600030101010101" pitchFamily="2" charset="-122"/>
              </a:rPr>
              <a:t>adalah</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suatu</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sistem</a:t>
            </a:r>
            <a:r>
              <a:rPr lang="en-US" sz="2000" kern="50" dirty="0">
                <a:effectLst/>
                <a:latin typeface="Times New Roman" panose="02020603050405020304" pitchFamily="18" charset="0"/>
                <a:ea typeface="SimSun" panose="02010600030101010101" pitchFamily="2" charset="-122"/>
              </a:rPr>
              <a:t> yang </a:t>
            </a:r>
            <a:r>
              <a:rPr lang="en-US" sz="2000" kern="50" dirty="0" err="1">
                <a:effectLst/>
                <a:latin typeface="Times New Roman" panose="02020603050405020304" pitchFamily="18" charset="0"/>
                <a:ea typeface="SimSun" panose="02010600030101010101" pitchFamily="2" charset="-122"/>
              </a:rPr>
              <a:t>mengandung</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prinsip-prinsip</a:t>
            </a:r>
            <a:r>
              <a:rPr lang="en-US" sz="2000" kern="50" dirty="0">
                <a:effectLst/>
                <a:latin typeface="Times New Roman" panose="02020603050405020304" pitchFamily="18" charset="0"/>
                <a:ea typeface="SimSun" panose="02010600030101010101" pitchFamily="2" charset="-122"/>
              </a:rPr>
              <a:t> dan proses yang oleh orang-orang yang </a:t>
            </a:r>
            <a:r>
              <a:rPr lang="en-US" sz="2000" kern="50" dirty="0" err="1">
                <a:effectLst/>
                <a:latin typeface="Times New Roman" panose="02020603050405020304" pitchFamily="18" charset="0"/>
                <a:ea typeface="SimSun" panose="02010600030101010101" pitchFamily="2" charset="-122"/>
              </a:rPr>
              <a:t>tinggal</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dalam</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suatu</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masyarakat</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guna</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mengontrol</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tingkah</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laku</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manusia</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untuk</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meminimalkan</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penggunaan</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pemaksaan</a:t>
            </a:r>
            <a:r>
              <a:rPr lang="en-US" sz="2000" kern="50" dirty="0">
                <a:effectLst/>
                <a:latin typeface="Times New Roman" panose="02020603050405020304" pitchFamily="18" charset="0"/>
                <a:ea typeface="SimSun" panose="02010600030101010101" pitchFamily="2" charset="-122"/>
              </a:rPr>
              <a:t>  di </a:t>
            </a:r>
            <a:r>
              <a:rPr lang="en-US" sz="2000" kern="50" dirty="0" err="1">
                <a:effectLst/>
                <a:latin typeface="Times New Roman" panose="02020603050405020304" pitchFamily="18" charset="0"/>
                <a:ea typeface="SimSun" panose="02010600030101010101" pitchFamily="2" charset="-122"/>
              </a:rPr>
              <a:t>dalam</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memecahkan</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suatu</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konflik</a:t>
            </a:r>
            <a:r>
              <a:rPr lang="en-US" sz="2000" kern="50" dirty="0">
                <a:effectLst/>
                <a:latin typeface="Times New Roman" panose="02020603050405020304" pitchFamily="18" charset="0"/>
                <a:ea typeface="SimSun" panose="02010600030101010101" pitchFamily="2" charset="-122"/>
              </a:rPr>
              <a:t> </a:t>
            </a:r>
            <a:r>
              <a:rPr lang="en-US" sz="2000" kern="50" dirty="0" err="1">
                <a:effectLst/>
                <a:latin typeface="Times New Roman" panose="02020603050405020304" pitchFamily="18" charset="0"/>
                <a:ea typeface="SimSun" panose="02010600030101010101" pitchFamily="2" charset="-122"/>
              </a:rPr>
              <a:t>kepentingan</a:t>
            </a:r>
            <a:r>
              <a:rPr lang="en-US" sz="2000" kern="50" dirty="0">
                <a:effectLst/>
                <a:latin typeface="Times New Roman" panose="02020603050405020304" pitchFamily="18" charset="0"/>
                <a:ea typeface="SimSun" panose="02010600030101010101" pitchFamily="2" charset="-122"/>
              </a:rPr>
              <a:t>. </a:t>
            </a:r>
          </a:p>
          <a:p>
            <a:endParaRPr lang="en-US" dirty="0"/>
          </a:p>
        </p:txBody>
      </p:sp>
      <p:sp>
        <p:nvSpPr>
          <p:cNvPr id="4" name="Speech Bubble: Oval 3">
            <a:extLst>
              <a:ext uri="{FF2B5EF4-FFF2-40B4-BE49-F238E27FC236}">
                <a16:creationId xmlns:a16="http://schemas.microsoft.com/office/drawing/2014/main" id="{641D55B5-A532-4EE6-957A-6EC1F7A4441E}"/>
              </a:ext>
            </a:extLst>
          </p:cNvPr>
          <p:cNvSpPr/>
          <p:nvPr/>
        </p:nvSpPr>
        <p:spPr>
          <a:xfrm>
            <a:off x="2759242" y="1812758"/>
            <a:ext cx="6537158" cy="774417"/>
          </a:xfrm>
          <a:prstGeom prst="wedgeEllipseCallout">
            <a:avLst>
              <a:gd name="adj1" fmla="val -27388"/>
              <a:gd name="adj2" fmla="val 1039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kern="50">
                <a:effectLst/>
                <a:latin typeface="Times New Roman" panose="02020603050405020304" pitchFamily="18" charset="0"/>
                <a:ea typeface="SimSun" panose="02010600030101010101" pitchFamily="2" charset="-122"/>
              </a:rPr>
              <a:t>Hukum menurut Robert R. Miller (1996):</a:t>
            </a:r>
            <a:endParaRPr lang="en-US" sz="1800" kern="5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20433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448F-5865-410E-AF6A-0DE3D8C882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D1B5FC-EBB0-4390-AB33-E312B52EFD5C}"/>
              </a:ext>
            </a:extLst>
          </p:cNvPr>
          <p:cNvSpPr>
            <a:spLocks noGrp="1"/>
          </p:cNvSpPr>
          <p:nvPr>
            <p:ph idx="1"/>
          </p:nvPr>
        </p:nvSpPr>
        <p:spPr>
          <a:xfrm>
            <a:off x="2531268" y="2194560"/>
            <a:ext cx="7129463" cy="4024125"/>
          </a:xfrm>
        </p:spPr>
        <p:txBody>
          <a:bodyPr/>
          <a:lstStyle/>
          <a:p>
            <a:pPr marL="0" indent="0" algn="ctr">
              <a:buNone/>
            </a:pPr>
            <a:r>
              <a:rPr lang="en-US" sz="1800" kern="50" dirty="0">
                <a:effectLst/>
                <a:latin typeface="Times New Roman" panose="02020603050405020304" pitchFamily="18" charset="0"/>
                <a:ea typeface="SimSun" panose="02010600030101010101" pitchFamily="2" charset="-122"/>
              </a:rPr>
              <a:t>“</a:t>
            </a:r>
            <a:r>
              <a:rPr lang="en-US" sz="1800" kern="50" dirty="0" err="1">
                <a:effectLst/>
                <a:latin typeface="Times New Roman" panose="02020603050405020304" pitchFamily="18" charset="0"/>
                <a:ea typeface="SimSun" panose="02010600030101010101" pitchFamily="2" charset="-122"/>
              </a:rPr>
              <a:t>Peraturan-peraturan</a:t>
            </a:r>
            <a:r>
              <a:rPr lang="en-US" sz="1800" kern="50" dirty="0">
                <a:effectLst/>
                <a:latin typeface="Times New Roman" panose="02020603050405020304" pitchFamily="18" charset="0"/>
                <a:ea typeface="SimSun" panose="02010600030101010101" pitchFamily="2" charset="-122"/>
              </a:rPr>
              <a:t> yang </a:t>
            </a:r>
            <a:r>
              <a:rPr lang="en-US" sz="1800" kern="50" dirty="0" err="1">
                <a:effectLst/>
                <a:latin typeface="Times New Roman" panose="02020603050405020304" pitchFamily="18" charset="0"/>
                <a:ea typeface="SimSun" panose="02010600030101010101" pitchFamily="2" charset="-122"/>
              </a:rPr>
              <a:t>bersifat</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memaksa</a:t>
            </a:r>
            <a:r>
              <a:rPr lang="en-US" sz="1800" kern="50" dirty="0">
                <a:effectLst/>
                <a:latin typeface="Times New Roman" panose="02020603050405020304" pitchFamily="18" charset="0"/>
                <a:ea typeface="SimSun" panose="02010600030101010101" pitchFamily="2" charset="-122"/>
              </a:rPr>
              <a:t> yang </a:t>
            </a:r>
            <a:r>
              <a:rPr lang="en-US" sz="1800" kern="50" dirty="0" err="1">
                <a:effectLst/>
                <a:latin typeface="Times New Roman" panose="02020603050405020304" pitchFamily="18" charset="0"/>
                <a:ea typeface="SimSun" panose="02010600030101010101" pitchFamily="2" charset="-122"/>
              </a:rPr>
              <a:t>menentukan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tingkah</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laku</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manusia</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dalam</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lingkungan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masyarakat</a:t>
            </a:r>
            <a:r>
              <a:rPr lang="en-US" sz="1800" kern="50" dirty="0">
                <a:effectLst/>
                <a:latin typeface="Times New Roman" panose="02020603050405020304" pitchFamily="18" charset="0"/>
                <a:ea typeface="SimSun" panose="02010600030101010101" pitchFamily="2" charset="-122"/>
              </a:rPr>
              <a:t> yang </a:t>
            </a:r>
            <a:r>
              <a:rPr lang="en-US" sz="1800" kern="50" dirty="0" err="1">
                <a:effectLst/>
                <a:latin typeface="Times New Roman" panose="02020603050405020304" pitchFamily="18" charset="0"/>
                <a:ea typeface="SimSun" panose="02010600030101010101" pitchFamily="2" charset="-122"/>
              </a:rPr>
              <a:t>dibuat</a:t>
            </a:r>
            <a:r>
              <a:rPr lang="en-US" sz="1800" kern="50" dirty="0">
                <a:effectLst/>
                <a:latin typeface="Times New Roman" panose="02020603050405020304" pitchFamily="18" charset="0"/>
                <a:ea typeface="SimSun" panose="02010600030101010101" pitchFamily="2" charset="-122"/>
              </a:rPr>
              <a:t> oleh badan </a:t>
            </a:r>
            <a:r>
              <a:rPr lang="en-US" sz="1800" kern="50" dirty="0" err="1">
                <a:effectLst/>
                <a:latin typeface="Times New Roman" panose="02020603050405020304" pitchFamily="18" charset="0"/>
                <a:ea typeface="SimSun" panose="02010600030101010101" pitchFamily="2" charset="-122"/>
              </a:rPr>
              <a:t>resmi</a:t>
            </a:r>
            <a:r>
              <a:rPr lang="en-US" sz="1800" kern="50" dirty="0">
                <a:effectLst/>
                <a:latin typeface="Times New Roman" panose="02020603050405020304" pitchFamily="18" charset="0"/>
                <a:ea typeface="SimSun" panose="02010600030101010101" pitchFamily="2" charset="-122"/>
              </a:rPr>
              <a:t> yang </a:t>
            </a:r>
            <a:r>
              <a:rPr lang="en-US" sz="1800" kern="50" dirty="0" err="1">
                <a:effectLst/>
                <a:latin typeface="Times New Roman" panose="02020603050405020304" pitchFamily="18" charset="0"/>
                <a:ea typeface="SimSun" panose="02010600030101010101" pitchFamily="2" charset="-122"/>
              </a:rPr>
              <a:t>berwajib</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pelanggaran</a:t>
            </a:r>
            <a:r>
              <a:rPr lang="en-US" sz="1800" kern="50" dirty="0">
                <a:effectLst/>
                <a:latin typeface="Times New Roman" panose="02020603050405020304" pitchFamily="18" charset="0"/>
                <a:ea typeface="SimSun" panose="02010600030101010101" pitchFamily="2" charset="-122"/>
              </a:rPr>
              <a:t> mana </a:t>
            </a:r>
            <a:r>
              <a:rPr lang="en-US" sz="1800" kern="50" dirty="0" err="1">
                <a:effectLst/>
                <a:latin typeface="Times New Roman" panose="02020603050405020304" pitchFamily="18" charset="0"/>
                <a:ea typeface="SimSun" panose="02010600030101010101" pitchFamily="2" charset="-122"/>
              </a:rPr>
              <a:t>terhadap</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peraturan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peraturan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tadi</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berakibatkan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diambilnya</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tindakan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yaitu</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hukum</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tertentu</a:t>
            </a:r>
            <a:r>
              <a:rPr lang="en-US" sz="1800" kern="50" dirty="0">
                <a:latin typeface="Times New Roman" panose="02020603050405020304" pitchFamily="18" charset="0"/>
                <a:ea typeface="SimSun" panose="02010600030101010101" pitchFamily="2" charset="-122"/>
              </a:rPr>
              <a:t>”</a:t>
            </a:r>
            <a:r>
              <a:rPr lang="en-US" sz="1800" kern="50" dirty="0">
                <a:effectLst/>
                <a:latin typeface="Times New Roman" panose="02020603050405020304" pitchFamily="18" charset="0"/>
                <a:ea typeface="SimSun" panose="02010600030101010101" pitchFamily="2" charset="-122"/>
              </a:rPr>
              <a:t> </a:t>
            </a:r>
          </a:p>
          <a:p>
            <a:pPr algn="ctr"/>
            <a:endParaRPr lang="en-US" dirty="0"/>
          </a:p>
        </p:txBody>
      </p:sp>
      <p:sp>
        <p:nvSpPr>
          <p:cNvPr id="4" name="Thought Bubble: Cloud 3">
            <a:extLst>
              <a:ext uri="{FF2B5EF4-FFF2-40B4-BE49-F238E27FC236}">
                <a16:creationId xmlns:a16="http://schemas.microsoft.com/office/drawing/2014/main" id="{36E28322-33AA-4997-B5BF-95EA41E1D53E}"/>
              </a:ext>
            </a:extLst>
          </p:cNvPr>
          <p:cNvSpPr/>
          <p:nvPr/>
        </p:nvSpPr>
        <p:spPr>
          <a:xfrm>
            <a:off x="4529137" y="639315"/>
            <a:ext cx="4238625" cy="1293028"/>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J.C.T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Simorangkir</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(1998)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memandang</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hukum</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sebagai</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p>
        </p:txBody>
      </p:sp>
    </p:spTree>
    <p:extLst>
      <p:ext uri="{BB962C8B-B14F-4D97-AF65-F5344CB8AC3E}">
        <p14:creationId xmlns:p14="http://schemas.microsoft.com/office/powerpoint/2010/main" val="304648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0DAC0-491F-4DFA-A7DC-100DEF9084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6AF70E-66D2-4010-9BC1-1046334FE2DA}"/>
              </a:ext>
            </a:extLst>
          </p:cNvPr>
          <p:cNvSpPr>
            <a:spLocks noGrp="1"/>
          </p:cNvSpPr>
          <p:nvPr>
            <p:ph idx="1"/>
          </p:nvPr>
        </p:nvSpPr>
        <p:spPr/>
        <p:txBody>
          <a:bodyPr/>
          <a:lstStyle/>
          <a:p>
            <a:pPr marL="0" indent="0">
              <a:buNone/>
            </a:pPr>
            <a:endParaRPr lang="en-US" dirty="0"/>
          </a:p>
          <a:p>
            <a:pPr marL="0" indent="0" algn="ctr">
              <a:buNone/>
            </a:pPr>
            <a:r>
              <a:rPr lang="en-US" sz="1800" kern="50" dirty="0">
                <a:effectLst/>
                <a:latin typeface="Times New Roman" panose="02020603050405020304" pitchFamily="18" charset="0"/>
                <a:ea typeface="SimSun" panose="02010600030101010101" pitchFamily="2" charset="-122"/>
              </a:rPr>
              <a:t>“</a:t>
            </a:r>
            <a:r>
              <a:rPr lang="en-US" sz="1800" kern="50" dirty="0" err="1">
                <a:effectLst/>
                <a:latin typeface="Times New Roman" panose="02020603050405020304" pitchFamily="18" charset="0"/>
                <a:ea typeface="SimSun" panose="02010600030101010101" pitchFamily="2" charset="-122"/>
              </a:rPr>
              <a:t>Himpunan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peraturan-peraturan</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perintah-perintah</a:t>
            </a:r>
            <a:r>
              <a:rPr lang="en-US" sz="1800" kern="50" dirty="0">
                <a:effectLst/>
                <a:latin typeface="Times New Roman" panose="02020603050405020304" pitchFamily="18" charset="0"/>
                <a:ea typeface="SimSun" panose="02010600030101010101" pitchFamily="2" charset="-122"/>
              </a:rPr>
              <a:t>) dan </a:t>
            </a:r>
            <a:r>
              <a:rPr lang="en-US" sz="1800" kern="50" dirty="0" err="1">
                <a:effectLst/>
                <a:latin typeface="Times New Roman" panose="02020603050405020304" pitchFamily="18" charset="0"/>
                <a:ea typeface="SimSun" panose="02010600030101010101" pitchFamily="2" charset="-122"/>
              </a:rPr>
              <a:t>larangan-larangan</a:t>
            </a:r>
            <a:r>
              <a:rPr lang="en-US" sz="1800" kern="50" dirty="0">
                <a:effectLst/>
                <a:latin typeface="Times New Roman" panose="02020603050405020304" pitchFamily="18" charset="0"/>
                <a:ea typeface="SimSun" panose="02010600030101010101" pitchFamily="2" charset="-122"/>
              </a:rPr>
              <a:t> yang </a:t>
            </a:r>
            <a:r>
              <a:rPr lang="en-US" sz="1800" kern="50" dirty="0" err="1">
                <a:effectLst/>
                <a:latin typeface="Times New Roman" panose="02020603050405020304" pitchFamily="18" charset="0"/>
                <a:ea typeface="SimSun" panose="02010600030101010101" pitchFamily="2" charset="-122"/>
              </a:rPr>
              <a:t>mengurus</a:t>
            </a:r>
            <a:r>
              <a:rPr lang="en-US" sz="1800" kern="50" dirty="0">
                <a:effectLst/>
                <a:latin typeface="Times New Roman" panose="02020603050405020304" pitchFamily="18" charset="0"/>
                <a:ea typeface="SimSun" panose="02010600030101010101" pitchFamily="2" charset="-122"/>
              </a:rPr>
              <a:t> tata </a:t>
            </a:r>
            <a:r>
              <a:rPr lang="en-US" sz="1800" kern="50" dirty="0" err="1">
                <a:effectLst/>
                <a:latin typeface="Times New Roman" panose="02020603050405020304" pitchFamily="18" charset="0"/>
                <a:ea typeface="SimSun" panose="02010600030101010101" pitchFamily="2" charset="-122"/>
              </a:rPr>
              <a:t>tertib</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suatu</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masyarakat</a:t>
            </a:r>
            <a:r>
              <a:rPr lang="en-US" sz="1800" kern="50" dirty="0">
                <a:effectLst/>
                <a:latin typeface="Times New Roman" panose="02020603050405020304" pitchFamily="18" charset="0"/>
                <a:ea typeface="SimSun" panose="02010600030101010101" pitchFamily="2" charset="-122"/>
              </a:rPr>
              <a:t> dan </a:t>
            </a:r>
            <a:r>
              <a:rPr lang="en-US" sz="1800" kern="50" dirty="0" err="1">
                <a:effectLst/>
                <a:latin typeface="Times New Roman" panose="02020603050405020304" pitchFamily="18" charset="0"/>
                <a:ea typeface="SimSun" panose="02010600030101010101" pitchFamily="2" charset="-122"/>
              </a:rPr>
              <a:t>karena</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itu</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harus</a:t>
            </a:r>
            <a:r>
              <a:rPr lang="en-US" sz="1800" kern="50" dirty="0">
                <a:effectLst/>
                <a:latin typeface="Times New Roman" panose="02020603050405020304" pitchFamily="18" charset="0"/>
                <a:ea typeface="SimSun" panose="02010600030101010101" pitchFamily="2" charset="-122"/>
              </a:rPr>
              <a:t> </a:t>
            </a:r>
            <a:r>
              <a:rPr lang="en-US" sz="1800" kern="50" dirty="0" err="1">
                <a:effectLst/>
                <a:latin typeface="Times New Roman" panose="02020603050405020304" pitchFamily="18" charset="0"/>
                <a:ea typeface="SimSun" panose="02010600030101010101" pitchFamily="2" charset="-122"/>
              </a:rPr>
              <a:t>ditaati</a:t>
            </a:r>
            <a:r>
              <a:rPr lang="en-US" sz="1800" kern="50" dirty="0">
                <a:effectLst/>
                <a:latin typeface="Times New Roman" panose="02020603050405020304" pitchFamily="18" charset="0"/>
                <a:ea typeface="SimSun" panose="02010600030101010101" pitchFamily="2" charset="-122"/>
              </a:rPr>
              <a:t> oleh </a:t>
            </a:r>
            <a:r>
              <a:rPr lang="en-US" sz="1800" kern="50" dirty="0" err="1">
                <a:effectLst/>
                <a:latin typeface="Times New Roman" panose="02020603050405020304" pitchFamily="18" charset="0"/>
                <a:ea typeface="SimSun" panose="02010600030101010101" pitchFamily="2" charset="-122"/>
              </a:rPr>
              <a:t>masyarakat</a:t>
            </a:r>
            <a:r>
              <a:rPr lang="en-US" sz="1800" kern="50" dirty="0">
                <a:effectLst/>
                <a:latin typeface="Times New Roman" panose="02020603050405020304" pitchFamily="18" charset="0"/>
                <a:ea typeface="SimSun" panose="02010600030101010101" pitchFamily="2" charset="-122"/>
              </a:rPr>
              <a:t>”. </a:t>
            </a:r>
          </a:p>
          <a:p>
            <a:pPr marL="0" indent="0">
              <a:buNone/>
            </a:pPr>
            <a:endParaRPr lang="en-US" dirty="0"/>
          </a:p>
        </p:txBody>
      </p:sp>
      <p:sp>
        <p:nvSpPr>
          <p:cNvPr id="4" name="Speech Bubble: Oval 3">
            <a:extLst>
              <a:ext uri="{FF2B5EF4-FFF2-40B4-BE49-F238E27FC236}">
                <a16:creationId xmlns:a16="http://schemas.microsoft.com/office/drawing/2014/main" id="{FBDD11E7-BD47-45F4-824C-A562D8503CE7}"/>
              </a:ext>
            </a:extLst>
          </p:cNvPr>
          <p:cNvSpPr/>
          <p:nvPr/>
        </p:nvSpPr>
        <p:spPr>
          <a:xfrm>
            <a:off x="3243263" y="1100138"/>
            <a:ext cx="7243762" cy="1184148"/>
          </a:xfrm>
          <a:prstGeom prst="wedgeEllipseCallout">
            <a:avLst>
              <a:gd name="adj1" fmla="val -46671"/>
              <a:gd name="adj2" fmla="val 68533"/>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E.Utrecht</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(2001)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memberikan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rumusan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hukum</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sebagai</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p>
        </p:txBody>
      </p:sp>
    </p:spTree>
    <p:extLst>
      <p:ext uri="{BB962C8B-B14F-4D97-AF65-F5344CB8AC3E}">
        <p14:creationId xmlns:p14="http://schemas.microsoft.com/office/powerpoint/2010/main" val="340920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7B77-DEDD-4C84-A711-50AB528DAC1C}"/>
              </a:ext>
            </a:extLst>
          </p:cNvPr>
          <p:cNvSpPr>
            <a:spLocks noGrp="1"/>
          </p:cNvSpPr>
          <p:nvPr>
            <p:ph type="title"/>
          </p:nvPr>
        </p:nvSpPr>
        <p:spPr/>
        <p:txBody>
          <a:bodyPr/>
          <a:lstStyle/>
          <a:p>
            <a:r>
              <a:rPr lang="en-US" dirty="0" err="1"/>
              <a:t>pengertian</a:t>
            </a:r>
            <a:endParaRPr lang="en-US" dirty="0"/>
          </a:p>
        </p:txBody>
      </p:sp>
      <p:sp>
        <p:nvSpPr>
          <p:cNvPr id="3" name="Content Placeholder 2">
            <a:extLst>
              <a:ext uri="{FF2B5EF4-FFF2-40B4-BE49-F238E27FC236}">
                <a16:creationId xmlns:a16="http://schemas.microsoft.com/office/drawing/2014/main" id="{2DF4D111-8C65-42B0-A4AF-0666B8F73AF4}"/>
              </a:ext>
            </a:extLst>
          </p:cNvPr>
          <p:cNvSpPr>
            <a:spLocks noGrp="1"/>
          </p:cNvSpPr>
          <p:nvPr>
            <p:ph idx="1"/>
          </p:nvPr>
        </p:nvSpPr>
        <p:spPr/>
        <p:txBody>
          <a:bodyPr/>
          <a:lstStyle/>
          <a:p>
            <a:endParaRPr lang="en-US"/>
          </a:p>
        </p:txBody>
      </p:sp>
      <p:sp>
        <p:nvSpPr>
          <p:cNvPr id="4" name="Double Wave 3">
            <a:extLst>
              <a:ext uri="{FF2B5EF4-FFF2-40B4-BE49-F238E27FC236}">
                <a16:creationId xmlns:a16="http://schemas.microsoft.com/office/drawing/2014/main" id="{29082150-05FB-47DF-827C-B973151AF6ED}"/>
              </a:ext>
            </a:extLst>
          </p:cNvPr>
          <p:cNvSpPr/>
          <p:nvPr/>
        </p:nvSpPr>
        <p:spPr>
          <a:xfrm rot="10800000" flipV="1">
            <a:off x="802104" y="2342146"/>
            <a:ext cx="10234863" cy="3545306"/>
          </a:xfrm>
          <a:prstGeom prst="double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a:latin typeface="Tahoma" pitchFamily="34" charset="0"/>
                <a:ea typeface="Tahoma" pitchFamily="34" charset="0"/>
                <a:cs typeface="Tahoma" pitchFamily="34" charset="0"/>
              </a:rPr>
              <a:t>HUKUM</a:t>
            </a:r>
          </a:p>
          <a:p>
            <a:pPr algn="ctr"/>
            <a:r>
              <a:rPr lang="en-US" dirty="0">
                <a:latin typeface="Tahoma" pitchFamily="34" charset="0"/>
                <a:ea typeface="Tahoma" pitchFamily="34" charset="0"/>
                <a:cs typeface="Tahoma" pitchFamily="34" charset="0"/>
              </a:rPr>
              <a:t> SEGALA PERATURAN PERUNDANG UNDANGAN YANG DIBUAT OLEH SUATU KEKUASAAN DALAM MENGATUR PERGAULAN HIDUP DALAM MASYARAKAT.</a:t>
            </a:r>
            <a:endParaRPr lang="en-US" dirty="0"/>
          </a:p>
        </p:txBody>
      </p:sp>
    </p:spTree>
    <p:extLst>
      <p:ext uri="{BB962C8B-B14F-4D97-AF65-F5344CB8AC3E}">
        <p14:creationId xmlns:p14="http://schemas.microsoft.com/office/powerpoint/2010/main" val="52809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F645-2D36-458F-A7D9-5D17225E0279}"/>
              </a:ext>
            </a:extLst>
          </p:cNvPr>
          <p:cNvSpPr>
            <a:spLocks noGrp="1"/>
          </p:cNvSpPr>
          <p:nvPr>
            <p:ph type="title"/>
          </p:nvPr>
        </p:nvSpPr>
        <p:spPr/>
        <p:txBody>
          <a:bodyPr/>
          <a:lstStyle/>
          <a:p>
            <a:pPr algn="ctr"/>
            <a:r>
              <a:rPr lang="en-US" dirty="0"/>
              <a:t>ATRIBUT DARI HUKUM</a:t>
            </a:r>
          </a:p>
        </p:txBody>
      </p:sp>
      <p:graphicFrame>
        <p:nvGraphicFramePr>
          <p:cNvPr id="4" name="Content Placeholder 3">
            <a:extLst>
              <a:ext uri="{FF2B5EF4-FFF2-40B4-BE49-F238E27FC236}">
                <a16:creationId xmlns:a16="http://schemas.microsoft.com/office/drawing/2014/main" id="{B0B966F9-1AEF-4C12-83A0-70B6B5406232}"/>
              </a:ext>
            </a:extLst>
          </p:cNvPr>
          <p:cNvGraphicFramePr>
            <a:graphicFrameLocks noGrp="1"/>
          </p:cNvGraphicFramePr>
          <p:nvPr>
            <p:ph idx="1"/>
            <p:extLst>
              <p:ext uri="{D42A27DB-BD31-4B8C-83A1-F6EECF244321}">
                <p14:modId xmlns:p14="http://schemas.microsoft.com/office/powerpoint/2010/main" val="3319677782"/>
              </p:ext>
            </p:extLst>
          </p:nvPr>
        </p:nvGraphicFramePr>
        <p:xfrm>
          <a:off x="714374" y="2214563"/>
          <a:ext cx="10791825" cy="4003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931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30F3-B224-4140-87AE-150AAB82D8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282713-8326-4FC5-B7B9-DFB8E11205A4}"/>
              </a:ext>
            </a:extLst>
          </p:cNvPr>
          <p:cNvSpPr>
            <a:spLocks noGrp="1"/>
          </p:cNvSpPr>
          <p:nvPr>
            <p:ph idx="1"/>
          </p:nvPr>
        </p:nvSpPr>
        <p:spPr/>
        <p:txBody>
          <a:bodyPr>
            <a:normAutofit fontScale="32500" lnSpcReduction="20000"/>
          </a:bodyPr>
          <a:lstStyle/>
          <a:p>
            <a:pPr algn="just"/>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Etis</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menurut</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hukum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bertujuan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untuk</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menciptakan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keadilan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pendukung</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utama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Geny</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Keadilan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itu</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sendiri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menurut</a:t>
            </a:r>
            <a:r>
              <a:rPr lang="en-US" sz="8000" kern="50" dirty="0">
                <a:effectLst/>
                <a:latin typeface="Times New Roman" panose="02020603050405020304" pitchFamily="18" charset="0"/>
                <a:ea typeface="SimSun" panose="02010600030101010101" pitchFamily="2" charset="-122"/>
              </a:rPr>
              <a:t> Aristoteles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keadilan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distributif</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justitia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distributiva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bahwa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setiap</a:t>
            </a:r>
            <a:r>
              <a:rPr lang="en-US" sz="8000" kern="50" dirty="0">
                <a:effectLst/>
                <a:latin typeface="Times New Roman" panose="02020603050405020304" pitchFamily="18" charset="0"/>
                <a:ea typeface="SimSun" panose="02010600030101010101" pitchFamily="2" charset="-122"/>
              </a:rPr>
              <a:t> orang </a:t>
            </a:r>
            <a:r>
              <a:rPr lang="en-US" sz="8000" kern="50" dirty="0" err="1">
                <a:effectLst/>
                <a:latin typeface="Times New Roman" panose="02020603050405020304" pitchFamily="18" charset="0"/>
                <a:ea typeface="SimSun" panose="02010600030101010101" pitchFamily="2" charset="-122"/>
              </a:rPr>
              <a:t>mendapatkan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apa</a:t>
            </a:r>
            <a:r>
              <a:rPr lang="en-US" sz="8000" kern="50" dirty="0">
                <a:effectLst/>
                <a:latin typeface="Times New Roman" panose="02020603050405020304" pitchFamily="18" charset="0"/>
                <a:ea typeface="SimSun" panose="02010600030101010101" pitchFamily="2" charset="-122"/>
              </a:rPr>
              <a:t> yang </a:t>
            </a:r>
            <a:r>
              <a:rPr lang="en-US" sz="8000" kern="50" dirty="0" err="1">
                <a:effectLst/>
                <a:latin typeface="Times New Roman" panose="02020603050405020304" pitchFamily="18" charset="0"/>
                <a:ea typeface="SimSun" panose="02010600030101010101" pitchFamily="2" charset="-122"/>
              </a:rPr>
              <a:t>menjadi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haknya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atau</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jatahnya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keadilan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commutatif</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yaitu</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memberikan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kepada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setiap</a:t>
            </a:r>
            <a:r>
              <a:rPr lang="en-US" sz="8000" kern="50" dirty="0">
                <a:effectLst/>
                <a:latin typeface="Times New Roman" panose="02020603050405020304" pitchFamily="18" charset="0"/>
                <a:ea typeface="SimSun" panose="02010600030101010101" pitchFamily="2" charset="-122"/>
              </a:rPr>
              <a:t> orang </a:t>
            </a:r>
            <a:r>
              <a:rPr lang="en-US" sz="8000" kern="50" dirty="0" err="1">
                <a:effectLst/>
                <a:latin typeface="Times New Roman" panose="02020603050405020304" pitchFamily="18" charset="0"/>
                <a:ea typeface="SimSun" panose="02010600030101010101" pitchFamily="2" charset="-122"/>
              </a:rPr>
              <a:t>sama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banyaknya</a:t>
            </a:r>
            <a:r>
              <a:rPr lang="en-US" sz="8000" kern="50" dirty="0">
                <a:effectLst/>
                <a:latin typeface="Times New Roman" panose="02020603050405020304" pitchFamily="18" charset="0"/>
                <a:ea typeface="SimSun" panose="02010600030101010101" pitchFamily="2" charset="-122"/>
              </a:rPr>
              <a:t>. </a:t>
            </a:r>
          </a:p>
          <a:p>
            <a:pPr algn="just"/>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Utilitis</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menurut</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hukum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ingin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menjamin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kebahagiaan</a:t>
            </a:r>
            <a:r>
              <a:rPr lang="en-US" sz="8000" kern="50" dirty="0">
                <a:effectLst/>
                <a:latin typeface="Times New Roman" panose="02020603050405020304" pitchFamily="18" charset="0"/>
                <a:ea typeface="SimSun" panose="02010600030101010101" pitchFamily="2" charset="-122"/>
              </a:rPr>
              <a:t> yang </a:t>
            </a:r>
            <a:r>
              <a:rPr lang="en-US" sz="8000" kern="50" dirty="0" err="1">
                <a:effectLst/>
                <a:latin typeface="Times New Roman" panose="02020603050405020304" pitchFamily="18" charset="0"/>
                <a:ea typeface="SimSun" panose="02010600030101010101" pitchFamily="2" charset="-122"/>
              </a:rPr>
              <a:t>terbesar</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bagi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manusia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dalam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jumlah</a:t>
            </a:r>
            <a:r>
              <a:rPr lang="en-US" sz="8000" kern="50" dirty="0">
                <a:effectLst/>
                <a:latin typeface="Times New Roman" panose="02020603050405020304" pitchFamily="18" charset="0"/>
                <a:ea typeface="SimSun" panose="02010600030101010101" pitchFamily="2" charset="-122"/>
              </a:rPr>
              <a:t> yang </a:t>
            </a:r>
            <a:r>
              <a:rPr lang="en-US" sz="8000" kern="50" dirty="0" err="1">
                <a:effectLst/>
                <a:latin typeface="Times New Roman" panose="02020603050405020304" pitchFamily="18" charset="0"/>
                <a:ea typeface="SimSun" panose="02010600030101010101" pitchFamily="2" charset="-122"/>
              </a:rPr>
              <a:t>sebanyak-banyaknya</a:t>
            </a:r>
            <a:r>
              <a:rPr lang="en-US" sz="8000" kern="50" dirty="0">
                <a:effectLst/>
                <a:latin typeface="Times New Roman" panose="02020603050405020304" pitchFamily="18" charset="0"/>
                <a:ea typeface="SimSun" panose="02010600030101010101" pitchFamily="2" charset="-122"/>
              </a:rPr>
              <a:t>. Pada </a:t>
            </a:r>
            <a:r>
              <a:rPr lang="en-US" sz="8000" kern="50" dirty="0" err="1">
                <a:effectLst/>
                <a:latin typeface="Times New Roman" panose="02020603050405020304" pitchFamily="18" charset="0"/>
                <a:ea typeface="SimSun" panose="02010600030101010101" pitchFamily="2" charset="-122"/>
              </a:rPr>
              <a:t>hakikatnya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tujuan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hukum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manfaat</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dalam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menghasilkan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kesenangan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atau</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kebahagiaan</a:t>
            </a:r>
            <a:r>
              <a:rPr lang="en-US" sz="8000" kern="50" dirty="0">
                <a:effectLst/>
                <a:latin typeface="Times New Roman" panose="02020603050405020304" pitchFamily="18" charset="0"/>
                <a:ea typeface="SimSun" panose="02010600030101010101" pitchFamily="2" charset="-122"/>
              </a:rPr>
              <a:t> yang </a:t>
            </a:r>
            <a:r>
              <a:rPr lang="en-US" sz="8000" kern="50" dirty="0" err="1">
                <a:effectLst/>
                <a:latin typeface="Times New Roman" panose="02020603050405020304" pitchFamily="18" charset="0"/>
                <a:ea typeface="SimSun" panose="02010600030101010101" pitchFamily="2" charset="-122"/>
              </a:rPr>
              <a:t>terbesar</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bagi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jumlah</a:t>
            </a:r>
            <a:r>
              <a:rPr lang="en-US" sz="8000" kern="50" dirty="0">
                <a:effectLst/>
                <a:latin typeface="Times New Roman" panose="02020603050405020304" pitchFamily="18" charset="0"/>
                <a:ea typeface="SimSun" panose="02010600030101010101" pitchFamily="2" charset="-122"/>
              </a:rPr>
              <a:t> orang </a:t>
            </a:r>
            <a:r>
              <a:rPr lang="en-US" sz="8000" kern="50" dirty="0" err="1">
                <a:effectLst/>
                <a:latin typeface="Times New Roman" panose="02020603050405020304" pitchFamily="18" charset="0"/>
                <a:ea typeface="SimSun" panose="02010600030101010101" pitchFamily="2" charset="-122"/>
              </a:rPr>
              <a:t>terbanyak</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Pendukung</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utama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ini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Jeremy Bentham. </a:t>
            </a:r>
          </a:p>
          <a:p>
            <a:pPr algn="just"/>
            <a:r>
              <a:rPr lang="en-US" sz="8000" kern="50" dirty="0" err="1">
                <a:effectLst/>
                <a:latin typeface="Times New Roman" panose="02020603050405020304" pitchFamily="18" charset="0"/>
                <a:ea typeface="SimSun" panose="02010600030101010101" pitchFamily="2" charset="-122"/>
              </a:rPr>
              <a:t>Teori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campuran</a:t>
            </a:r>
            <a:r>
              <a:rPr lang="en-US" sz="8000" kern="50" dirty="0">
                <a:effectLst/>
                <a:latin typeface="Times New Roman" panose="02020603050405020304" pitchFamily="18" charset="0"/>
                <a:ea typeface="SimSun" panose="02010600030101010101" pitchFamily="2" charset="-122"/>
              </a:rPr>
              <a:t>, van Apeldoorn </a:t>
            </a:r>
            <a:r>
              <a:rPr lang="en-US" sz="8000" kern="50" dirty="0" err="1">
                <a:effectLst/>
                <a:latin typeface="Times New Roman" panose="02020603050405020304" pitchFamily="18" charset="0"/>
                <a:ea typeface="SimSun" panose="02010600030101010101" pitchFamily="2" charset="-122"/>
              </a:rPr>
              <a:t>mengatakan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tujuan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hukum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mengatur</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pergaulan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hidup</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secara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damai</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Mochtar</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Kusumaatmadja</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menyatakan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tujuan</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hukum</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adalah</a:t>
            </a:r>
            <a:r>
              <a:rPr lang="en-US" sz="8000" kern="50" dirty="0">
                <a:effectLst/>
                <a:latin typeface="Times New Roman" panose="02020603050405020304" pitchFamily="18" charset="0"/>
                <a:ea typeface="SimSun" panose="02010600030101010101" pitchFamily="2" charset="-122"/>
              </a:rPr>
              <a:t> </a:t>
            </a:r>
            <a:r>
              <a:rPr lang="en-US" sz="8000" kern="50" dirty="0" err="1">
                <a:effectLst/>
                <a:latin typeface="Times New Roman" panose="02020603050405020304" pitchFamily="18" charset="0"/>
                <a:ea typeface="SimSun" panose="02010600030101010101" pitchFamily="2" charset="-122"/>
              </a:rPr>
              <a:t>ketertiban</a:t>
            </a:r>
            <a:r>
              <a:rPr lang="en-US" sz="8000" kern="50" dirty="0">
                <a:effectLst/>
                <a:latin typeface="Times New Roman" panose="02020603050405020304" pitchFamily="18" charset="0"/>
                <a:ea typeface="SimSun" panose="02010600030101010101" pitchFamily="2" charset="-122"/>
              </a:rPr>
              <a:t>. </a:t>
            </a:r>
          </a:p>
          <a:p>
            <a:endParaRPr lang="en-US" dirty="0"/>
          </a:p>
        </p:txBody>
      </p:sp>
      <p:sp>
        <p:nvSpPr>
          <p:cNvPr id="4" name="Oval 3">
            <a:extLst>
              <a:ext uri="{FF2B5EF4-FFF2-40B4-BE49-F238E27FC236}">
                <a16:creationId xmlns:a16="http://schemas.microsoft.com/office/drawing/2014/main" id="{B226B8DC-763B-4B58-8EC5-F9D53148D42C}"/>
              </a:ext>
            </a:extLst>
          </p:cNvPr>
          <p:cNvSpPr/>
          <p:nvPr/>
        </p:nvSpPr>
        <p:spPr>
          <a:xfrm rot="10800000" flipV="1">
            <a:off x="3814764" y="732175"/>
            <a:ext cx="5357813" cy="9972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TUJUAN HUKUM </a:t>
            </a:r>
          </a:p>
        </p:txBody>
      </p:sp>
    </p:spTree>
    <p:extLst>
      <p:ext uri="{BB962C8B-B14F-4D97-AF65-F5344CB8AC3E}">
        <p14:creationId xmlns:p14="http://schemas.microsoft.com/office/powerpoint/2010/main" val="408989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DDE35-3358-4975-8187-E11442B011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3069C-F6AC-4004-BA1A-50E296C985E8}"/>
              </a:ext>
            </a:extLst>
          </p:cNvPr>
          <p:cNvSpPr>
            <a:spLocks noGrp="1"/>
          </p:cNvSpPr>
          <p:nvPr>
            <p:ph idx="1"/>
          </p:nvPr>
        </p:nvSpPr>
        <p:spPr/>
        <p:txBody>
          <a:bodyPr/>
          <a:lstStyle/>
          <a:p>
            <a:endParaRPr lang="en-US" dirty="0"/>
          </a:p>
        </p:txBody>
      </p:sp>
      <p:sp>
        <p:nvSpPr>
          <p:cNvPr id="4" name="Flowchart: Document 3">
            <a:extLst>
              <a:ext uri="{FF2B5EF4-FFF2-40B4-BE49-F238E27FC236}">
                <a16:creationId xmlns:a16="http://schemas.microsoft.com/office/drawing/2014/main" id="{3EFD712B-D82C-434D-8064-82ADFD40B3FF}"/>
              </a:ext>
            </a:extLst>
          </p:cNvPr>
          <p:cNvSpPr/>
          <p:nvPr/>
        </p:nvSpPr>
        <p:spPr>
          <a:xfrm rot="11007210" flipV="1">
            <a:off x="1345053" y="2351429"/>
            <a:ext cx="9808023" cy="3048774"/>
          </a:xfrm>
          <a:prstGeom prst="flowChart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Fungsi</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hukum</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adalah</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menetapkan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pola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hubungan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antara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p>
          <a:p>
            <a:pPr algn="ct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anggota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masyarakat</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menunjukkan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jenis-jenis</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tingkah</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laku</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yang </a:t>
            </a:r>
          </a:p>
          <a:p>
            <a:pPr algn="ct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diperbolehkan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dan yang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dilarang</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menentukan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alokasi</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wewenang</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memerintah</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siapa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yang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boleh</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melakukan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paksaan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yang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secara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tepat</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dan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efektif</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serta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menyelesaikan</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r>
              <a:rPr lang="en-US" sz="1800" kern="5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sengketa</a:t>
            </a: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p>
          <a:p>
            <a:pPr algn="ctr"/>
            <a:r>
              <a:rPr lang="en-US" sz="1800" kern="5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rPr>
              <a:t> </a:t>
            </a:r>
          </a:p>
        </p:txBody>
      </p:sp>
    </p:spTree>
    <p:extLst>
      <p:ext uri="{BB962C8B-B14F-4D97-AF65-F5344CB8AC3E}">
        <p14:creationId xmlns:p14="http://schemas.microsoft.com/office/powerpoint/2010/main" val="150557306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233</TotalTime>
  <Words>1589</Words>
  <Application>Microsoft Office PowerPoint</Application>
  <PresentationFormat>Widescreen</PresentationFormat>
  <Paragraphs>120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Tahoma</vt:lpstr>
      <vt:lpstr>Times New Roman</vt:lpstr>
      <vt:lpstr>Vapor Trail</vt:lpstr>
      <vt:lpstr>PowerPoint Presentation</vt:lpstr>
      <vt:lpstr>PowerPoint Presentation</vt:lpstr>
      <vt:lpstr>DEFINISI HUKUM</vt:lpstr>
      <vt:lpstr>PowerPoint Presentation</vt:lpstr>
      <vt:lpstr>PowerPoint Presentation</vt:lpstr>
      <vt:lpstr>pengertian</vt:lpstr>
      <vt:lpstr>ATRIBUT DARI HUKUM</vt:lpstr>
      <vt:lpstr>PowerPoint Presentation</vt:lpstr>
      <vt:lpstr>PowerPoint Presentation</vt:lpstr>
      <vt:lpstr>SUMBER HUKUM (APELDOORN)</vt:lpstr>
      <vt:lpstr>SUMBER HUKUM (APELDOORN)</vt:lpstr>
      <vt:lpstr>PowerPoint Presentation</vt:lpstr>
      <vt:lpstr>PowerPoint Presentation</vt:lpstr>
      <vt:lpstr>PowerPoint Presentation</vt:lpstr>
      <vt:lpstr>BENTUK DAN JENIS HUKUM</vt:lpstr>
      <vt:lpstr>Dalam kaitan hukum dengan permasalahan kesehatan yaitu bagaimana hukum dapat berfungsi untuk menyelesaikan masalah kesehatan sesuai dengan tujuan hukum.fungsi hukum dapat dilihat dari: </vt:lpstr>
      <vt:lpstr>Persamaan antara etik dan hukum ( hanafiah dan amir ,1999) adalah :  </vt:lpstr>
      <vt:lpstr>etika dan hukum terdapat perbedaan-perbedaan yaitu </vt:lpstr>
      <vt:lpstr>PowerPoint Presentation</vt:lpstr>
      <vt:lpstr>DEFENISI</vt:lpstr>
      <vt:lpstr>Beberapa istilah yang berkaitan dengan hukum kesehatan </vt:lpstr>
      <vt:lpstr>Sumber hukum kesehatan </vt:lpstr>
      <vt:lpstr>PowerPoint Presentation</vt:lpstr>
      <vt:lpstr>Jenis hukum dalam hukum kesehatan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ASMAH SUKARTA</dc:creator>
  <cp:lastModifiedBy>ASMAH SUKARTA</cp:lastModifiedBy>
  <cp:revision>18</cp:revision>
  <dcterms:created xsi:type="dcterms:W3CDTF">2021-09-13T00:25:55Z</dcterms:created>
  <dcterms:modified xsi:type="dcterms:W3CDTF">2021-09-18T11:30:03Z</dcterms:modified>
</cp:coreProperties>
</file>