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3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04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3790" y="519732"/>
            <a:ext cx="4376419" cy="2607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2654" y="4077716"/>
            <a:ext cx="4758690" cy="105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4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40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7"/>
                </a:lnTo>
                <a:lnTo>
                  <a:pt x="447372" y="2791957"/>
                </a:lnTo>
                <a:lnTo>
                  <a:pt x="0" y="0"/>
                </a:lnTo>
                <a:close/>
              </a:path>
            </a:pathLst>
          </a:custGeom>
          <a:solidFill>
            <a:srgbClr val="4F81B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0802" y="4181815"/>
            <a:ext cx="4013200" cy="2676525"/>
          </a:xfrm>
          <a:custGeom>
            <a:avLst/>
            <a:gdLst/>
            <a:ahLst/>
            <a:cxnLst/>
            <a:rect l="l" t="t" r="r" b="b"/>
            <a:pathLst>
              <a:path w="4013200" h="2676525">
                <a:moveTo>
                  <a:pt x="0" y="2676183"/>
                </a:moveTo>
                <a:lnTo>
                  <a:pt x="401319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42657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91909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490" y="0"/>
                </a:moveTo>
                <a:lnTo>
                  <a:pt x="0" y="6857998"/>
                </a:lnTo>
                <a:lnTo>
                  <a:pt x="2252090" y="6857998"/>
                </a:lnTo>
                <a:lnTo>
                  <a:pt x="2252090" y="8203"/>
                </a:lnTo>
                <a:lnTo>
                  <a:pt x="2023490" y="0"/>
                </a:lnTo>
                <a:close/>
              </a:path>
            </a:pathLst>
          </a:custGeom>
          <a:solidFill>
            <a:srgbClr val="4F81B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6707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7292" y="0"/>
                </a:moveTo>
                <a:lnTo>
                  <a:pt x="0" y="0"/>
                </a:lnTo>
                <a:lnTo>
                  <a:pt x="1200691" y="6857998"/>
                </a:lnTo>
                <a:lnTo>
                  <a:pt x="1937292" y="6857998"/>
                </a:lnTo>
                <a:lnTo>
                  <a:pt x="1937292" y="0"/>
                </a:lnTo>
                <a:close/>
              </a:path>
            </a:pathLst>
          </a:custGeom>
          <a:solidFill>
            <a:srgbClr val="4F81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37908" y="3921150"/>
            <a:ext cx="2506345" cy="2936875"/>
          </a:xfrm>
          <a:custGeom>
            <a:avLst/>
            <a:gdLst/>
            <a:ahLst/>
            <a:cxnLst/>
            <a:rect l="l" t="t" r="r" b="b"/>
            <a:pathLst>
              <a:path w="2506345" h="2936875">
                <a:moveTo>
                  <a:pt x="2506091" y="0"/>
                </a:moveTo>
                <a:lnTo>
                  <a:pt x="0" y="2936847"/>
                </a:lnTo>
                <a:lnTo>
                  <a:pt x="2506091" y="2936847"/>
                </a:lnTo>
                <a:lnTo>
                  <a:pt x="2506091" y="0"/>
                </a:lnTo>
                <a:close/>
              </a:path>
            </a:pathLst>
          </a:custGeom>
          <a:solidFill>
            <a:srgbClr val="C0504D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12700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299" y="0"/>
                </a:moveTo>
                <a:lnTo>
                  <a:pt x="0" y="0"/>
                </a:lnTo>
                <a:lnTo>
                  <a:pt x="1854438" y="6857998"/>
                </a:lnTo>
                <a:lnTo>
                  <a:pt x="2131299" y="6849806"/>
                </a:lnTo>
                <a:lnTo>
                  <a:pt x="2131299" y="0"/>
                </a:lnTo>
                <a:close/>
              </a:path>
            </a:pathLst>
          </a:custGeom>
          <a:solidFill>
            <a:srgbClr val="943735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95767" y="0"/>
            <a:ext cx="848360" cy="6858000"/>
          </a:xfrm>
          <a:custGeom>
            <a:avLst/>
            <a:gdLst/>
            <a:ahLst/>
            <a:cxnLst/>
            <a:rect l="l" t="t" r="r" b="b"/>
            <a:pathLst>
              <a:path w="848359" h="6858000">
                <a:moveTo>
                  <a:pt x="848232" y="0"/>
                </a:moveTo>
                <a:lnTo>
                  <a:pt x="676197" y="0"/>
                </a:lnTo>
                <a:lnTo>
                  <a:pt x="0" y="6857998"/>
                </a:lnTo>
                <a:lnTo>
                  <a:pt x="848232" y="6857998"/>
                </a:lnTo>
                <a:lnTo>
                  <a:pt x="848232" y="0"/>
                </a:lnTo>
                <a:close/>
              </a:path>
            </a:pathLst>
          </a:custGeom>
          <a:solidFill>
            <a:srgbClr val="94B3D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8363" y="0"/>
            <a:ext cx="1065530" cy="6858000"/>
          </a:xfrm>
          <a:custGeom>
            <a:avLst/>
            <a:gdLst/>
            <a:ahLst/>
            <a:cxnLst/>
            <a:rect l="l" t="t" r="r" b="b"/>
            <a:pathLst>
              <a:path w="1065529" h="6858000">
                <a:moveTo>
                  <a:pt x="1051150" y="0"/>
                </a:moveTo>
                <a:lnTo>
                  <a:pt x="0" y="0"/>
                </a:lnTo>
                <a:lnTo>
                  <a:pt x="937493" y="6857998"/>
                </a:lnTo>
                <a:lnTo>
                  <a:pt x="1065382" y="6857998"/>
                </a:lnTo>
                <a:lnTo>
                  <a:pt x="1050989" y="246091"/>
                </a:lnTo>
                <a:lnTo>
                  <a:pt x="1051150" y="0"/>
                </a:lnTo>
                <a:close/>
              </a:path>
            </a:pathLst>
          </a:custGeom>
          <a:solidFill>
            <a:srgbClr val="4F81B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60309" y="4903311"/>
            <a:ext cx="1083945" cy="1955164"/>
          </a:xfrm>
          <a:custGeom>
            <a:avLst/>
            <a:gdLst/>
            <a:ahLst/>
            <a:cxnLst/>
            <a:rect l="l" t="t" r="r" b="b"/>
            <a:pathLst>
              <a:path w="1083945" h="1955165">
                <a:moveTo>
                  <a:pt x="1083690" y="0"/>
                </a:moveTo>
                <a:lnTo>
                  <a:pt x="0" y="1954686"/>
                </a:lnTo>
                <a:lnTo>
                  <a:pt x="1083690" y="1949646"/>
                </a:lnTo>
                <a:lnTo>
                  <a:pt x="1083690" y="0"/>
                </a:lnTo>
                <a:close/>
              </a:path>
            </a:pathLst>
          </a:custGeom>
          <a:solidFill>
            <a:srgbClr val="4F81B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302" y="639381"/>
            <a:ext cx="7097394" cy="136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057" y="1838578"/>
            <a:ext cx="7559675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4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985837"/>
            <a:ext cx="42316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5080" indent="-63563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6F2F9F"/>
                </a:solidFill>
                <a:latin typeface="Calibri"/>
                <a:cs typeface="Calibri"/>
              </a:rPr>
              <a:t>ETIK</a:t>
            </a:r>
            <a:r>
              <a:rPr sz="4800" spc="-1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6F2F9F"/>
                </a:solidFill>
                <a:latin typeface="Calibri"/>
                <a:cs typeface="Calibri"/>
              </a:rPr>
              <a:t>PENELITIAN </a:t>
            </a:r>
            <a:r>
              <a:rPr sz="4800" spc="-10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800" spc="-95" dirty="0">
                <a:solidFill>
                  <a:srgbClr val="6F2F9F"/>
                </a:solidFill>
                <a:latin typeface="Calibri"/>
                <a:cs typeface="Calibri"/>
              </a:rPr>
              <a:t>KESEHATAN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779" y="3451859"/>
            <a:ext cx="5501640" cy="2931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2600" y="3529266"/>
            <a:ext cx="6172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err="1">
                <a:solidFill>
                  <a:srgbClr val="003300"/>
                </a:solidFill>
                <a:latin typeface="Arial"/>
                <a:cs typeface="Arial"/>
              </a:rPr>
              <a:t>Hamdiyah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, S.ST., </a:t>
            </a:r>
            <a:r>
              <a:rPr sz="3200" b="1" dirty="0" err="1">
                <a:solidFill>
                  <a:srgbClr val="003300"/>
                </a:solidFill>
                <a:latin typeface="Arial"/>
                <a:cs typeface="Arial"/>
              </a:rPr>
              <a:t>M.Keb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371574"/>
            <a:ext cx="3352800" cy="646430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pc="-5" dirty="0">
                <a:solidFill>
                  <a:srgbClr val="660033"/>
                </a:solidFill>
                <a:latin typeface="Arial"/>
                <a:cs typeface="Arial"/>
              </a:rPr>
              <a:t>Panduan</a:t>
            </a:r>
            <a:r>
              <a:rPr spc="-5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660033"/>
                </a:solidFill>
                <a:latin typeface="Arial"/>
                <a:cs typeface="Arial"/>
              </a:rPr>
              <a:t>Etik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775" y="2843212"/>
            <a:ext cx="680974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Kompilasi dan kodifikasi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moralitas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yang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 berkembang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dilingkungan 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komunitas</a:t>
            </a:r>
            <a:r>
              <a:rPr sz="28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peneliti</a:t>
            </a:r>
            <a:r>
              <a:rPr sz="28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kesehatan beserta </a:t>
            </a:r>
            <a:r>
              <a:rPr sz="2800" b="1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stake</a:t>
            </a:r>
            <a:r>
              <a:rPr sz="28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holdernya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805154"/>
            <a:ext cx="7848600" cy="646430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pc="-5" dirty="0">
                <a:solidFill>
                  <a:srgbClr val="660033"/>
                </a:solidFill>
                <a:latin typeface="Arial"/>
                <a:cs typeface="Arial"/>
              </a:rPr>
              <a:t>Prinsip</a:t>
            </a:r>
            <a:r>
              <a:rPr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60033"/>
                </a:solidFill>
                <a:latin typeface="Arial"/>
                <a:cs typeface="Arial"/>
              </a:rPr>
              <a:t>Etik </a:t>
            </a:r>
            <a:r>
              <a:rPr spc="-5" dirty="0">
                <a:solidFill>
                  <a:srgbClr val="660033"/>
                </a:solidFill>
                <a:latin typeface="Arial"/>
                <a:cs typeface="Arial"/>
              </a:rPr>
              <a:t>Penelitian</a:t>
            </a:r>
            <a:r>
              <a:rPr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660033"/>
                </a:solidFill>
                <a:latin typeface="Arial"/>
                <a:cs typeface="Arial"/>
              </a:rPr>
              <a:t>Kesehatan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99435" y="3381375"/>
            <a:ext cx="323850" cy="476250"/>
            <a:chOff x="2599435" y="3381375"/>
            <a:chExt cx="323850" cy="476250"/>
          </a:xfrm>
        </p:grpSpPr>
        <p:sp>
          <p:nvSpPr>
            <p:cNvPr id="4" name="object 4"/>
            <p:cNvSpPr/>
            <p:nvPr/>
          </p:nvSpPr>
          <p:spPr>
            <a:xfrm>
              <a:off x="2608960" y="33909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04800" y="304800"/>
                  </a:lnTo>
                  <a:lnTo>
                    <a:pt x="228600" y="3048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8960" y="33909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04800"/>
                  </a:moveTo>
                  <a:lnTo>
                    <a:pt x="76200" y="3048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04800"/>
                  </a:lnTo>
                  <a:lnTo>
                    <a:pt x="304800" y="304800"/>
                  </a:lnTo>
                  <a:lnTo>
                    <a:pt x="152400" y="457200"/>
                  </a:lnTo>
                  <a:lnTo>
                    <a:pt x="0" y="304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20775" y="1895411"/>
            <a:ext cx="6582409" cy="4154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5244" indent="-4578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Lebih</a:t>
            </a:r>
            <a:r>
              <a:rPr sz="28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spesifik</a:t>
            </a:r>
            <a:r>
              <a:rPr sz="2800" b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tertuju</a:t>
            </a:r>
            <a:r>
              <a:rPr sz="28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pada</a:t>
            </a:r>
            <a:r>
              <a:rPr sz="28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kegiatan </a:t>
            </a:r>
            <a:r>
              <a:rPr sz="2800" b="1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penelitian kesehatan 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yang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lebih 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spesifik</a:t>
            </a:r>
            <a:r>
              <a:rPr sz="28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pula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456565" marR="5080">
              <a:lnSpc>
                <a:spcPct val="100000"/>
              </a:lnSpc>
              <a:spcBef>
                <a:spcPts val="1960"/>
              </a:spcBef>
              <a:tabLst>
                <a:tab pos="4040504" algn="l"/>
              </a:tabLst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Dibutuhkan acuan umum 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yang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lebih </a:t>
            </a:r>
            <a:r>
              <a:rPr sz="2800" b="1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fleksibel</a:t>
            </a:r>
            <a:r>
              <a:rPr sz="2800" b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Symbol"/>
                <a:cs typeface="Symbol"/>
              </a:rPr>
              <a:t></a:t>
            </a:r>
            <a:r>
              <a:rPr sz="2800" spc="8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PRINSIP	ETIK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 marL="1934845">
              <a:lnSpc>
                <a:spcPct val="100000"/>
              </a:lnSpc>
              <a:spcBef>
                <a:spcPts val="2915"/>
              </a:spcBef>
            </a:pPr>
            <a:r>
              <a:rPr sz="2800" b="1" spc="-5" dirty="0">
                <a:latin typeface="Arial"/>
                <a:cs typeface="Arial"/>
              </a:rPr>
              <a:t>Prinsip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Biomedik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71975" y="4910454"/>
            <a:ext cx="323850" cy="476250"/>
            <a:chOff x="4371975" y="4910454"/>
            <a:chExt cx="323850" cy="476250"/>
          </a:xfrm>
        </p:grpSpPr>
        <p:sp>
          <p:nvSpPr>
            <p:cNvPr id="8" name="object 8"/>
            <p:cNvSpPr/>
            <p:nvPr/>
          </p:nvSpPr>
          <p:spPr>
            <a:xfrm>
              <a:off x="4381500" y="4919979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04800" y="304800"/>
                  </a:lnTo>
                  <a:lnTo>
                    <a:pt x="228600" y="3048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81500" y="4919979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04800"/>
                  </a:moveTo>
                  <a:lnTo>
                    <a:pt x="76200" y="3048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04800"/>
                  </a:lnTo>
                  <a:lnTo>
                    <a:pt x="304800" y="304800"/>
                  </a:lnTo>
                  <a:lnTo>
                    <a:pt x="152400" y="457200"/>
                  </a:lnTo>
                  <a:lnTo>
                    <a:pt x="0" y="304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008" y="528256"/>
            <a:ext cx="3238500" cy="584835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3556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280"/>
              </a:spcBef>
            </a:pPr>
            <a:r>
              <a:rPr sz="3200" spc="-5" dirty="0">
                <a:solidFill>
                  <a:srgbClr val="660033"/>
                </a:solidFill>
                <a:latin typeface="Arial"/>
                <a:cs typeface="Arial"/>
              </a:rPr>
              <a:t>Etik</a:t>
            </a:r>
            <a:r>
              <a:rPr sz="3200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60033"/>
                </a:solidFill>
                <a:latin typeface="Arial"/>
                <a:cs typeface="Arial"/>
              </a:rPr>
              <a:t>Biomedik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038" y="2462148"/>
            <a:ext cx="600773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Dikukuhkan</a:t>
            </a:r>
            <a:r>
              <a:rPr sz="28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oleh</a:t>
            </a:r>
            <a:r>
              <a:rPr sz="28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Pemerintah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dalam </a:t>
            </a:r>
            <a:r>
              <a:rPr sz="2800" b="1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bentuk peraturan 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yang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mengikat 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untuk</a:t>
            </a:r>
            <a:r>
              <a:rPr sz="28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dilaksanakan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003300"/>
                </a:solidFill>
                <a:latin typeface="Symbol"/>
                <a:cs typeface="Symbol"/>
              </a:rPr>
              <a:t></a:t>
            </a:r>
            <a:endParaRPr sz="2800">
              <a:latin typeface="Symbol"/>
              <a:cs typeface="Symbol"/>
            </a:endParaRPr>
          </a:p>
          <a:p>
            <a:pPr marL="635" algn="ctr">
              <a:lnSpc>
                <a:spcPct val="100000"/>
              </a:lnSpc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Sanksi</a:t>
            </a:r>
            <a:r>
              <a:rPr sz="28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bila</a:t>
            </a:r>
            <a:r>
              <a:rPr sz="2800" b="1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dilanggar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72203" y="1819275"/>
            <a:ext cx="323850" cy="476250"/>
            <a:chOff x="4172203" y="1819275"/>
            <a:chExt cx="323850" cy="476250"/>
          </a:xfrm>
        </p:grpSpPr>
        <p:sp>
          <p:nvSpPr>
            <p:cNvPr id="5" name="object 5"/>
            <p:cNvSpPr/>
            <p:nvPr/>
          </p:nvSpPr>
          <p:spPr>
            <a:xfrm>
              <a:off x="4181728" y="1828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04800" y="304800"/>
                  </a:lnTo>
                  <a:lnTo>
                    <a:pt x="228600" y="3048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1728" y="1828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04800"/>
                  </a:moveTo>
                  <a:lnTo>
                    <a:pt x="76200" y="3048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04800"/>
                  </a:lnTo>
                  <a:lnTo>
                    <a:pt x="304800" y="304800"/>
                  </a:lnTo>
                  <a:lnTo>
                    <a:pt x="152400" y="457200"/>
                  </a:lnTo>
                  <a:lnTo>
                    <a:pt x="0" y="304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1529" y="5572785"/>
            <a:ext cx="3505200" cy="523240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37465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295"/>
              </a:spcBef>
            </a:pPr>
            <a:r>
              <a:rPr sz="2800" b="1" dirty="0">
                <a:latin typeface="Arial"/>
                <a:cs typeface="Arial"/>
              </a:rPr>
              <a:t>Hukum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Kesehatan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2203" y="4910454"/>
            <a:ext cx="323850" cy="476250"/>
            <a:chOff x="4172203" y="4910454"/>
            <a:chExt cx="323850" cy="476250"/>
          </a:xfrm>
        </p:grpSpPr>
        <p:sp>
          <p:nvSpPr>
            <p:cNvPr id="9" name="object 9"/>
            <p:cNvSpPr/>
            <p:nvPr/>
          </p:nvSpPr>
          <p:spPr>
            <a:xfrm>
              <a:off x="4181728" y="4919979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04800" y="304800"/>
                  </a:lnTo>
                  <a:lnTo>
                    <a:pt x="228600" y="3048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81728" y="4919979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04800"/>
                  </a:moveTo>
                  <a:lnTo>
                    <a:pt x="76200" y="3048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04800"/>
                  </a:lnTo>
                  <a:lnTo>
                    <a:pt x="304800" y="304800"/>
                  </a:lnTo>
                  <a:lnTo>
                    <a:pt x="152400" y="457200"/>
                  </a:lnTo>
                  <a:lnTo>
                    <a:pt x="0" y="304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37810" y="528193"/>
            <a:ext cx="3467100" cy="1077595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710" marR="593090">
              <a:lnSpc>
                <a:spcPct val="100000"/>
              </a:lnSpc>
              <a:spcBef>
                <a:spcPts val="280"/>
              </a:spcBef>
            </a:pPr>
            <a:r>
              <a:rPr sz="3200" b="1" spc="-5" dirty="0">
                <a:solidFill>
                  <a:srgbClr val="660033"/>
                </a:solidFill>
                <a:latin typeface="Arial"/>
                <a:cs typeface="Arial"/>
              </a:rPr>
              <a:t>Etik</a:t>
            </a:r>
            <a:r>
              <a:rPr sz="3200" b="1" spc="-8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60033"/>
                </a:solidFill>
                <a:latin typeface="Arial"/>
                <a:cs typeface="Arial"/>
              </a:rPr>
              <a:t>Penelitian </a:t>
            </a:r>
            <a:r>
              <a:rPr sz="3200" b="1" spc="-87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0033"/>
                </a:solidFill>
                <a:latin typeface="Arial"/>
                <a:cs typeface="Arial"/>
              </a:rPr>
              <a:t>Kesehatan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3059" y="551116"/>
            <a:ext cx="297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&amp;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9029" y="3409886"/>
            <a:ext cx="204597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5" dirty="0">
                <a:solidFill>
                  <a:srgbClr val="30859C"/>
                </a:solidFill>
                <a:latin typeface="Arial"/>
                <a:cs typeface="Arial"/>
              </a:rPr>
              <a:t>Tata</a:t>
            </a:r>
            <a:r>
              <a:rPr sz="2400" b="1" spc="-3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0859C"/>
                </a:solidFill>
                <a:latin typeface="Arial"/>
                <a:cs typeface="Arial"/>
              </a:rPr>
              <a:t>nilai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8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0859C"/>
                </a:solidFill>
                <a:latin typeface="Arial"/>
                <a:cs typeface="Arial"/>
              </a:rPr>
              <a:t>Perilaku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30859C"/>
                </a:solidFill>
                <a:latin typeface="Arial"/>
                <a:cs typeface="Arial"/>
              </a:rPr>
              <a:t>Budaya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30859C"/>
                </a:solidFill>
                <a:latin typeface="Arial"/>
                <a:cs typeface="Arial"/>
              </a:rPr>
              <a:t>masyarakat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04459" y="3553459"/>
            <a:ext cx="411480" cy="1366520"/>
            <a:chOff x="5204459" y="3553459"/>
            <a:chExt cx="411480" cy="1366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4459" y="3553459"/>
              <a:ext cx="411479" cy="13665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799" y="3581653"/>
              <a:ext cx="304800" cy="1258570"/>
            </a:xfrm>
            <a:custGeom>
              <a:avLst/>
              <a:gdLst/>
              <a:ahLst/>
              <a:cxnLst/>
              <a:rect l="l" t="t" r="r" b="b"/>
              <a:pathLst>
                <a:path w="304800" h="1258570">
                  <a:moveTo>
                    <a:pt x="0" y="0"/>
                  </a:moveTo>
                  <a:lnTo>
                    <a:pt x="59334" y="2004"/>
                  </a:lnTo>
                  <a:lnTo>
                    <a:pt x="107775" y="7461"/>
                  </a:lnTo>
                  <a:lnTo>
                    <a:pt x="140428" y="15537"/>
                  </a:lnTo>
                  <a:lnTo>
                    <a:pt x="152400" y="25400"/>
                  </a:lnTo>
                  <a:lnTo>
                    <a:pt x="152400" y="603885"/>
                  </a:lnTo>
                  <a:lnTo>
                    <a:pt x="164371" y="613800"/>
                  </a:lnTo>
                  <a:lnTo>
                    <a:pt x="197024" y="621871"/>
                  </a:lnTo>
                  <a:lnTo>
                    <a:pt x="245465" y="627298"/>
                  </a:lnTo>
                  <a:lnTo>
                    <a:pt x="304800" y="629285"/>
                  </a:lnTo>
                  <a:lnTo>
                    <a:pt x="245465" y="631289"/>
                  </a:lnTo>
                  <a:lnTo>
                    <a:pt x="197024" y="636746"/>
                  </a:lnTo>
                  <a:lnTo>
                    <a:pt x="164371" y="644822"/>
                  </a:lnTo>
                  <a:lnTo>
                    <a:pt x="152400" y="654685"/>
                  </a:lnTo>
                  <a:lnTo>
                    <a:pt x="152400" y="1233170"/>
                  </a:lnTo>
                  <a:lnTo>
                    <a:pt x="140428" y="1243032"/>
                  </a:lnTo>
                  <a:lnTo>
                    <a:pt x="107775" y="1251108"/>
                  </a:lnTo>
                  <a:lnTo>
                    <a:pt x="59334" y="1256565"/>
                  </a:lnTo>
                  <a:lnTo>
                    <a:pt x="0" y="125857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42990" y="4007104"/>
            <a:ext cx="2543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Subjek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Penelitian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8787" y="1634109"/>
            <a:ext cx="70542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0859C"/>
                </a:solidFill>
                <a:latin typeface="Arial"/>
                <a:cs typeface="Arial"/>
              </a:rPr>
              <a:t>Kegiatan</a:t>
            </a:r>
            <a:r>
              <a:rPr sz="3200" spc="-6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0859C"/>
                </a:solidFill>
                <a:latin typeface="Arial"/>
                <a:cs typeface="Arial"/>
              </a:rPr>
              <a:t>penelitian</a:t>
            </a:r>
            <a:r>
              <a:rPr sz="3200" spc="-3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0859C"/>
                </a:solidFill>
                <a:latin typeface="Arial"/>
                <a:cs typeface="Arial"/>
              </a:rPr>
              <a:t>kesehatan</a:t>
            </a:r>
            <a:r>
              <a:rPr sz="3200" spc="-5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0859C"/>
                </a:solidFill>
                <a:latin typeface="Arial"/>
                <a:cs typeface="Arial"/>
              </a:rPr>
              <a:t>harus </a:t>
            </a:r>
            <a:r>
              <a:rPr sz="3200" spc="-87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0859C"/>
                </a:solidFill>
                <a:latin typeface="Arial"/>
                <a:cs typeface="Arial"/>
              </a:rPr>
              <a:t>selaras</a:t>
            </a:r>
            <a:r>
              <a:rPr sz="3200" spc="-4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0859C"/>
                </a:solidFill>
                <a:latin typeface="Arial"/>
                <a:cs typeface="Arial"/>
              </a:rPr>
              <a:t>dengan</a:t>
            </a:r>
            <a:r>
              <a:rPr sz="3200" spc="-4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0859C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856" y="3381654"/>
            <a:ext cx="2095500" cy="52324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3683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290"/>
              </a:spcBef>
            </a:pP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BUDAYA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420" y="665480"/>
            <a:ext cx="7597140" cy="1389380"/>
            <a:chOff x="312420" y="665480"/>
            <a:chExt cx="7597140" cy="1389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952" y="950765"/>
              <a:ext cx="239294" cy="380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665480"/>
              <a:ext cx="904240" cy="779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820" y="665480"/>
              <a:ext cx="2034539" cy="779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1520" y="665480"/>
              <a:ext cx="795019" cy="7797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1699" y="665480"/>
              <a:ext cx="5737859" cy="779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979" y="1275080"/>
              <a:ext cx="3190239" cy="7797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4761" y="936878"/>
              <a:ext cx="215900" cy="363855"/>
            </a:xfrm>
            <a:custGeom>
              <a:avLst/>
              <a:gdLst/>
              <a:ahLst/>
              <a:cxnLst/>
              <a:rect l="l" t="t" r="r" b="b"/>
              <a:pathLst>
                <a:path w="215900" h="363855">
                  <a:moveTo>
                    <a:pt x="73431" y="0"/>
                  </a:moveTo>
                  <a:lnTo>
                    <a:pt x="0" y="0"/>
                  </a:lnTo>
                  <a:lnTo>
                    <a:pt x="0" y="363601"/>
                  </a:lnTo>
                  <a:lnTo>
                    <a:pt x="73431" y="363601"/>
                  </a:lnTo>
                  <a:lnTo>
                    <a:pt x="73431" y="0"/>
                  </a:lnTo>
                  <a:close/>
                </a:path>
                <a:path w="215900" h="363855">
                  <a:moveTo>
                    <a:pt x="215671" y="0"/>
                  </a:moveTo>
                  <a:lnTo>
                    <a:pt x="142240" y="0"/>
                  </a:lnTo>
                  <a:lnTo>
                    <a:pt x="142240" y="363601"/>
                  </a:lnTo>
                  <a:lnTo>
                    <a:pt x="215671" y="363601"/>
                  </a:lnTo>
                  <a:lnTo>
                    <a:pt x="21567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761" y="936879"/>
              <a:ext cx="215900" cy="363855"/>
            </a:xfrm>
            <a:custGeom>
              <a:avLst/>
              <a:gdLst/>
              <a:ahLst/>
              <a:cxnLst/>
              <a:rect l="l" t="t" r="r" b="b"/>
              <a:pathLst>
                <a:path w="215900" h="363855">
                  <a:moveTo>
                    <a:pt x="142240" y="0"/>
                  </a:moveTo>
                  <a:lnTo>
                    <a:pt x="215671" y="0"/>
                  </a:lnTo>
                  <a:lnTo>
                    <a:pt x="215671" y="363600"/>
                  </a:lnTo>
                  <a:lnTo>
                    <a:pt x="142240" y="363600"/>
                  </a:lnTo>
                  <a:lnTo>
                    <a:pt x="142240" y="0"/>
                  </a:lnTo>
                  <a:close/>
                </a:path>
                <a:path w="215900" h="363855">
                  <a:moveTo>
                    <a:pt x="0" y="0"/>
                  </a:moveTo>
                  <a:lnTo>
                    <a:pt x="73431" y="0"/>
                  </a:lnTo>
                  <a:lnTo>
                    <a:pt x="73431" y="363600"/>
                  </a:lnTo>
                  <a:lnTo>
                    <a:pt x="0" y="363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0981" y="1230778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01" y="0"/>
                  </a:moveTo>
                  <a:lnTo>
                    <a:pt x="0" y="0"/>
                  </a:lnTo>
                  <a:lnTo>
                    <a:pt x="0" y="69701"/>
                  </a:lnTo>
                  <a:lnTo>
                    <a:pt x="69701" y="69701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0981" y="1230778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69701"/>
                  </a:moveTo>
                  <a:lnTo>
                    <a:pt x="69701" y="69701"/>
                  </a:lnTo>
                  <a:lnTo>
                    <a:pt x="69701" y="0"/>
                  </a:lnTo>
                  <a:lnTo>
                    <a:pt x="0" y="0"/>
                  </a:lnTo>
                  <a:lnTo>
                    <a:pt x="0" y="697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285" y="930529"/>
              <a:ext cx="6495402" cy="3822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5677" y="1540129"/>
              <a:ext cx="2506370" cy="38227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33425" y="2790825"/>
            <a:ext cx="7886700" cy="2047875"/>
            <a:chOff x="733425" y="2790825"/>
            <a:chExt cx="7886700" cy="204787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0050" y="4067175"/>
              <a:ext cx="714375" cy="7715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1000" y="3314700"/>
              <a:ext cx="752475" cy="8001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9150" y="3362325"/>
              <a:ext cx="3990975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3425" y="2790825"/>
              <a:ext cx="3552825" cy="1171575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00326" y="3012059"/>
            <a:ext cx="8356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0" dirty="0">
                <a:latin typeface="Trebuchet MS"/>
                <a:cs typeface="Trebuchet MS"/>
              </a:rPr>
              <a:t>Etik</a:t>
            </a:r>
            <a:endParaRPr sz="37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3425" y="4257675"/>
            <a:ext cx="3552825" cy="11715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927479" y="3503295"/>
            <a:ext cx="6379210" cy="15716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037205" marR="5080" indent="309880">
              <a:lnSpc>
                <a:spcPts val="3879"/>
              </a:lnSpc>
              <a:spcBef>
                <a:spcPts val="695"/>
              </a:spcBef>
            </a:pPr>
            <a:r>
              <a:rPr sz="3700" spc="-20" dirty="0">
                <a:solidFill>
                  <a:srgbClr val="FFFFFF"/>
                </a:solidFill>
                <a:latin typeface="Trebuchet MS"/>
                <a:cs typeface="Trebuchet MS"/>
              </a:rPr>
              <a:t>Kebebasan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3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rebuchet MS"/>
                <a:cs typeface="Trebuchet MS"/>
              </a:rPr>
              <a:t>tanggung</a:t>
            </a:r>
            <a:r>
              <a:rPr sz="37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jawab</a:t>
            </a:r>
            <a:endParaRPr sz="3700">
              <a:latin typeface="Trebuchet MS"/>
              <a:cs typeface="Trebuchet MS"/>
            </a:endParaRPr>
          </a:p>
          <a:p>
            <a:pPr marL="12700">
              <a:lnSpc>
                <a:spcPts val="3820"/>
              </a:lnSpc>
            </a:pP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Moral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723900"/>
            <a:ext cx="1971675" cy="1085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6800" y="909954"/>
            <a:ext cx="8356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Etik</a:t>
            </a:r>
            <a:endParaRPr sz="37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6075" y="733425"/>
            <a:ext cx="3924300" cy="8477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25520" y="874712"/>
            <a:ext cx="26517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15" dirty="0">
                <a:latin typeface="Trebuchet MS"/>
                <a:cs typeface="Trebuchet MS"/>
              </a:rPr>
              <a:t>Kewajiban</a:t>
            </a:r>
            <a:r>
              <a:rPr sz="2800" b="0" spc="-75" dirty="0">
                <a:latin typeface="Trebuchet MS"/>
                <a:cs typeface="Trebuchet MS"/>
              </a:rPr>
              <a:t> </a:t>
            </a:r>
            <a:r>
              <a:rPr sz="2800" b="0" spc="-10" dirty="0">
                <a:latin typeface="Trebuchet MS"/>
                <a:cs typeface="Trebuchet MS"/>
              </a:rPr>
              <a:t>Moral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28925" y="2057400"/>
            <a:ext cx="6067425" cy="4429125"/>
            <a:chOff x="2828925" y="2057400"/>
            <a:chExt cx="6067425" cy="44291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0" y="2057400"/>
              <a:ext cx="6038850" cy="14573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8925" y="3619500"/>
              <a:ext cx="4010025" cy="9620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8925" y="5143500"/>
              <a:ext cx="6067425" cy="13430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58541" y="2119629"/>
            <a:ext cx="5223510" cy="42500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30" dirty="0">
                <a:solidFill>
                  <a:srgbClr val="FFFFFF"/>
                </a:solidFill>
                <a:latin typeface="Trebuchet MS"/>
                <a:cs typeface="Trebuchet MS"/>
              </a:rPr>
              <a:t>Tidak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mempunyai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kekuatan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mengikat untuk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dipaksakan 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penerapannya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Trebuchet MS"/>
              <a:cs typeface="Trebuchet MS"/>
            </a:endParaRPr>
          </a:p>
          <a:p>
            <a:pPr marL="4826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Bersifat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Otonom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rebuchet MS"/>
              <a:cs typeface="Trebuchet MS"/>
            </a:endParaRPr>
          </a:p>
          <a:p>
            <a:pPr marL="12700" marR="1030605" algn="just">
              <a:lnSpc>
                <a:spcPct val="89900"/>
              </a:lnSpc>
            </a:pP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Penegakannya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tidak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dapat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dipaksakan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melalui upaya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pemaksaan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eksternal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33500" y="933830"/>
            <a:ext cx="3833495" cy="4181475"/>
            <a:chOff x="1333500" y="933830"/>
            <a:chExt cx="3833495" cy="418147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3500" y="1828800"/>
              <a:ext cx="1504950" cy="25812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44114" y="943355"/>
              <a:ext cx="484505" cy="581025"/>
            </a:xfrm>
            <a:custGeom>
              <a:avLst/>
              <a:gdLst/>
              <a:ahLst/>
              <a:cxnLst/>
              <a:rect l="l" t="t" r="r" b="b"/>
              <a:pathLst>
                <a:path w="484505" h="581025">
                  <a:moveTo>
                    <a:pt x="242189" y="0"/>
                  </a:moveTo>
                  <a:lnTo>
                    <a:pt x="242189" y="145161"/>
                  </a:lnTo>
                  <a:lnTo>
                    <a:pt x="0" y="145161"/>
                  </a:lnTo>
                  <a:lnTo>
                    <a:pt x="0" y="435483"/>
                  </a:lnTo>
                  <a:lnTo>
                    <a:pt x="242189" y="435483"/>
                  </a:lnTo>
                  <a:lnTo>
                    <a:pt x="242189" y="580644"/>
                  </a:lnTo>
                  <a:lnTo>
                    <a:pt x="484505" y="290322"/>
                  </a:lnTo>
                  <a:lnTo>
                    <a:pt x="2421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44114" y="943355"/>
              <a:ext cx="484505" cy="581025"/>
            </a:xfrm>
            <a:custGeom>
              <a:avLst/>
              <a:gdLst/>
              <a:ahLst/>
              <a:cxnLst/>
              <a:rect l="l" t="t" r="r" b="b"/>
              <a:pathLst>
                <a:path w="484505" h="581025">
                  <a:moveTo>
                    <a:pt x="0" y="145161"/>
                  </a:moveTo>
                  <a:lnTo>
                    <a:pt x="242189" y="145161"/>
                  </a:lnTo>
                  <a:lnTo>
                    <a:pt x="242189" y="0"/>
                  </a:lnTo>
                  <a:lnTo>
                    <a:pt x="484505" y="290322"/>
                  </a:lnTo>
                  <a:lnTo>
                    <a:pt x="242189" y="580644"/>
                  </a:lnTo>
                  <a:lnTo>
                    <a:pt x="242189" y="435483"/>
                  </a:lnTo>
                  <a:lnTo>
                    <a:pt x="0" y="435483"/>
                  </a:lnTo>
                  <a:lnTo>
                    <a:pt x="0" y="145161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3900" y="1600200"/>
              <a:ext cx="609600" cy="495300"/>
            </a:xfrm>
            <a:custGeom>
              <a:avLst/>
              <a:gdLst/>
              <a:ahLst/>
              <a:cxnLst/>
              <a:rect l="l" t="t" r="r" b="b"/>
              <a:pathLst>
                <a:path w="609600" h="495300">
                  <a:moveTo>
                    <a:pt x="457200" y="0"/>
                  </a:moveTo>
                  <a:lnTo>
                    <a:pt x="152400" y="0"/>
                  </a:lnTo>
                  <a:lnTo>
                    <a:pt x="152400" y="247396"/>
                  </a:lnTo>
                  <a:lnTo>
                    <a:pt x="0" y="247396"/>
                  </a:lnTo>
                  <a:lnTo>
                    <a:pt x="304800" y="494791"/>
                  </a:lnTo>
                  <a:lnTo>
                    <a:pt x="609600" y="247396"/>
                  </a:lnTo>
                  <a:lnTo>
                    <a:pt x="457200" y="24739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33900" y="1600200"/>
              <a:ext cx="609600" cy="495300"/>
            </a:xfrm>
            <a:custGeom>
              <a:avLst/>
              <a:gdLst/>
              <a:ahLst/>
              <a:cxnLst/>
              <a:rect l="l" t="t" r="r" b="b"/>
              <a:pathLst>
                <a:path w="609600" h="495300">
                  <a:moveTo>
                    <a:pt x="0" y="247396"/>
                  </a:moveTo>
                  <a:lnTo>
                    <a:pt x="152400" y="247396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247396"/>
                  </a:lnTo>
                  <a:lnTo>
                    <a:pt x="609600" y="247396"/>
                  </a:lnTo>
                  <a:lnTo>
                    <a:pt x="304800" y="494791"/>
                  </a:lnTo>
                  <a:lnTo>
                    <a:pt x="0" y="247396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7489" y="4610608"/>
              <a:ext cx="609600" cy="495300"/>
            </a:xfrm>
            <a:custGeom>
              <a:avLst/>
              <a:gdLst/>
              <a:ahLst/>
              <a:cxnLst/>
              <a:rect l="l" t="t" r="r" b="b"/>
              <a:pathLst>
                <a:path w="609600" h="495300">
                  <a:moveTo>
                    <a:pt x="457200" y="0"/>
                  </a:moveTo>
                  <a:lnTo>
                    <a:pt x="152400" y="0"/>
                  </a:lnTo>
                  <a:lnTo>
                    <a:pt x="152400" y="247396"/>
                  </a:lnTo>
                  <a:lnTo>
                    <a:pt x="0" y="247396"/>
                  </a:lnTo>
                  <a:lnTo>
                    <a:pt x="304800" y="494792"/>
                  </a:lnTo>
                  <a:lnTo>
                    <a:pt x="609600" y="247396"/>
                  </a:lnTo>
                  <a:lnTo>
                    <a:pt x="457200" y="24739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7489" y="4610608"/>
              <a:ext cx="609600" cy="495300"/>
            </a:xfrm>
            <a:custGeom>
              <a:avLst/>
              <a:gdLst/>
              <a:ahLst/>
              <a:cxnLst/>
              <a:rect l="l" t="t" r="r" b="b"/>
              <a:pathLst>
                <a:path w="609600" h="495300">
                  <a:moveTo>
                    <a:pt x="0" y="247396"/>
                  </a:moveTo>
                  <a:lnTo>
                    <a:pt x="152400" y="247396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247396"/>
                  </a:lnTo>
                  <a:lnTo>
                    <a:pt x="609600" y="247396"/>
                  </a:lnTo>
                  <a:lnTo>
                    <a:pt x="304800" y="494792"/>
                  </a:lnTo>
                  <a:lnTo>
                    <a:pt x="0" y="247396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990600"/>
            <a:ext cx="8315325" cy="2533650"/>
            <a:chOff x="533400" y="990600"/>
            <a:chExt cx="8315325" cy="2533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1476375"/>
              <a:ext cx="7019925" cy="2047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990600"/>
              <a:ext cx="3571875" cy="9334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4272" y="1148397"/>
            <a:ext cx="2320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Kebebasan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0" y="3762375"/>
            <a:ext cx="6810375" cy="20478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03754" y="1974278"/>
            <a:ext cx="638048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Kebebasan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Sosial</a:t>
            </a:r>
            <a:endParaRPr sz="2800">
              <a:latin typeface="Trebuchet MS"/>
              <a:cs typeface="Trebuchet MS"/>
            </a:endParaRPr>
          </a:p>
          <a:p>
            <a:pPr marL="408305" marR="5080" indent="-39624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dari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g  lain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rebuchet MS"/>
              <a:cs typeface="Trebuchet MS"/>
            </a:endParaRPr>
          </a:p>
          <a:p>
            <a:pPr marL="14604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Kebebasan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Eksistensial</a:t>
            </a:r>
            <a:endParaRPr sz="2800">
              <a:latin typeface="Trebuchet MS"/>
              <a:cs typeface="Trebuchet MS"/>
            </a:endParaRPr>
          </a:p>
          <a:p>
            <a:pPr marL="411480" marR="522605" indent="-39687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mamp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usia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uk 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menentukan</a:t>
            </a:r>
            <a:r>
              <a:rPr sz="2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tindakannya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sendiri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768" y="295275"/>
            <a:ext cx="7934959" cy="1009650"/>
            <a:chOff x="456768" y="295275"/>
            <a:chExt cx="7934959" cy="1009650"/>
          </a:xfrm>
        </p:grpSpPr>
        <p:sp>
          <p:nvSpPr>
            <p:cNvPr id="3" name="object 3"/>
            <p:cNvSpPr/>
            <p:nvPr/>
          </p:nvSpPr>
          <p:spPr>
            <a:xfrm>
              <a:off x="466293" y="304800"/>
              <a:ext cx="7915909" cy="990600"/>
            </a:xfrm>
            <a:custGeom>
              <a:avLst/>
              <a:gdLst/>
              <a:ahLst/>
              <a:cxnLst/>
              <a:rect l="l" t="t" r="r" b="b"/>
              <a:pathLst>
                <a:path w="7915909" h="990600">
                  <a:moveTo>
                    <a:pt x="7750606" y="0"/>
                  </a:moveTo>
                  <a:lnTo>
                    <a:pt x="165112" y="0"/>
                  </a:lnTo>
                  <a:lnTo>
                    <a:pt x="121220" y="5897"/>
                  </a:lnTo>
                  <a:lnTo>
                    <a:pt x="81778" y="22540"/>
                  </a:lnTo>
                  <a:lnTo>
                    <a:pt x="48361" y="48355"/>
                  </a:lnTo>
                  <a:lnTo>
                    <a:pt x="22543" y="81769"/>
                  </a:lnTo>
                  <a:lnTo>
                    <a:pt x="5898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8" y="869391"/>
                  </a:lnTo>
                  <a:lnTo>
                    <a:pt x="22543" y="908830"/>
                  </a:lnTo>
                  <a:lnTo>
                    <a:pt x="48361" y="942244"/>
                  </a:lnTo>
                  <a:lnTo>
                    <a:pt x="81778" y="968059"/>
                  </a:lnTo>
                  <a:lnTo>
                    <a:pt x="121220" y="984702"/>
                  </a:lnTo>
                  <a:lnTo>
                    <a:pt x="165112" y="990600"/>
                  </a:lnTo>
                  <a:lnTo>
                    <a:pt x="7750606" y="990600"/>
                  </a:lnTo>
                  <a:lnTo>
                    <a:pt x="7794498" y="984702"/>
                  </a:lnTo>
                  <a:lnTo>
                    <a:pt x="7833937" y="968059"/>
                  </a:lnTo>
                  <a:lnTo>
                    <a:pt x="7867351" y="942244"/>
                  </a:lnTo>
                  <a:lnTo>
                    <a:pt x="7893166" y="908830"/>
                  </a:lnTo>
                  <a:lnTo>
                    <a:pt x="7909809" y="869391"/>
                  </a:lnTo>
                  <a:lnTo>
                    <a:pt x="7915706" y="825500"/>
                  </a:lnTo>
                  <a:lnTo>
                    <a:pt x="7915706" y="165100"/>
                  </a:lnTo>
                  <a:lnTo>
                    <a:pt x="7909809" y="121208"/>
                  </a:lnTo>
                  <a:lnTo>
                    <a:pt x="7893166" y="81769"/>
                  </a:lnTo>
                  <a:lnTo>
                    <a:pt x="7867351" y="48355"/>
                  </a:lnTo>
                  <a:lnTo>
                    <a:pt x="7833937" y="22540"/>
                  </a:lnTo>
                  <a:lnTo>
                    <a:pt x="7794498" y="5897"/>
                  </a:lnTo>
                  <a:lnTo>
                    <a:pt x="77506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293" y="304800"/>
              <a:ext cx="7915909" cy="990600"/>
            </a:xfrm>
            <a:custGeom>
              <a:avLst/>
              <a:gdLst/>
              <a:ahLst/>
              <a:cxnLst/>
              <a:rect l="l" t="t" r="r" b="b"/>
              <a:pathLst>
                <a:path w="7915909" h="990600">
                  <a:moveTo>
                    <a:pt x="0" y="165100"/>
                  </a:moveTo>
                  <a:lnTo>
                    <a:pt x="5898" y="121208"/>
                  </a:lnTo>
                  <a:lnTo>
                    <a:pt x="22543" y="81769"/>
                  </a:lnTo>
                  <a:lnTo>
                    <a:pt x="48361" y="48355"/>
                  </a:lnTo>
                  <a:lnTo>
                    <a:pt x="81778" y="22540"/>
                  </a:lnTo>
                  <a:lnTo>
                    <a:pt x="121220" y="5897"/>
                  </a:lnTo>
                  <a:lnTo>
                    <a:pt x="165112" y="0"/>
                  </a:lnTo>
                  <a:lnTo>
                    <a:pt x="7750606" y="0"/>
                  </a:lnTo>
                  <a:lnTo>
                    <a:pt x="7794498" y="5897"/>
                  </a:lnTo>
                  <a:lnTo>
                    <a:pt x="7833937" y="22540"/>
                  </a:lnTo>
                  <a:lnTo>
                    <a:pt x="7867351" y="48355"/>
                  </a:lnTo>
                  <a:lnTo>
                    <a:pt x="7893166" y="81769"/>
                  </a:lnTo>
                  <a:lnTo>
                    <a:pt x="7909809" y="121208"/>
                  </a:lnTo>
                  <a:lnTo>
                    <a:pt x="7915706" y="165100"/>
                  </a:lnTo>
                  <a:lnTo>
                    <a:pt x="7915706" y="825500"/>
                  </a:lnTo>
                  <a:lnTo>
                    <a:pt x="7909809" y="869391"/>
                  </a:lnTo>
                  <a:lnTo>
                    <a:pt x="7893166" y="908830"/>
                  </a:lnTo>
                  <a:lnTo>
                    <a:pt x="7867351" y="942244"/>
                  </a:lnTo>
                  <a:lnTo>
                    <a:pt x="7833937" y="968059"/>
                  </a:lnTo>
                  <a:lnTo>
                    <a:pt x="7794498" y="984702"/>
                  </a:lnTo>
                  <a:lnTo>
                    <a:pt x="7750606" y="990600"/>
                  </a:lnTo>
                  <a:lnTo>
                    <a:pt x="165112" y="990600"/>
                  </a:lnTo>
                  <a:lnTo>
                    <a:pt x="121220" y="984702"/>
                  </a:lnTo>
                  <a:lnTo>
                    <a:pt x="81778" y="968059"/>
                  </a:lnTo>
                  <a:lnTo>
                    <a:pt x="48361" y="942244"/>
                  </a:lnTo>
                  <a:lnTo>
                    <a:pt x="22543" y="908830"/>
                  </a:lnTo>
                  <a:lnTo>
                    <a:pt x="5898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4525" y="411734"/>
            <a:ext cx="75622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Hubungan sistem </a:t>
            </a:r>
            <a:r>
              <a:rPr sz="2400" spc="-5" dirty="0"/>
              <a:t>nilai </a:t>
            </a:r>
            <a:r>
              <a:rPr sz="2400" dirty="0"/>
              <a:t>dan </a:t>
            </a:r>
            <a:r>
              <a:rPr sz="2400" spc="-15" dirty="0"/>
              <a:t>tingkah </a:t>
            </a:r>
            <a:r>
              <a:rPr sz="2400" spc="-5" dirty="0"/>
              <a:t>laku </a:t>
            </a:r>
            <a:r>
              <a:rPr sz="2400" dirty="0"/>
              <a:t>dan </a:t>
            </a:r>
            <a:r>
              <a:rPr sz="2400" spc="-10" dirty="0"/>
              <a:t>tindakan </a:t>
            </a:r>
            <a:r>
              <a:rPr sz="2400" spc="-710" dirty="0"/>
              <a:t> </a:t>
            </a:r>
            <a:r>
              <a:rPr sz="2400" spc="-15" dirty="0"/>
              <a:t>seorang</a:t>
            </a:r>
            <a:r>
              <a:rPr sz="2400" spc="-35" dirty="0"/>
              <a:t> </a:t>
            </a:r>
            <a:r>
              <a:rPr sz="2400" dirty="0"/>
              <a:t>pengemban</a:t>
            </a:r>
            <a:r>
              <a:rPr sz="2400" spc="-25" dirty="0"/>
              <a:t> </a:t>
            </a:r>
            <a:r>
              <a:rPr sz="2400" spc="-5" dirty="0"/>
              <a:t>profesi</a:t>
            </a:r>
            <a:r>
              <a:rPr sz="2400" dirty="0"/>
              <a:t> dengan</a:t>
            </a:r>
            <a:r>
              <a:rPr sz="2400" spc="-50" dirty="0"/>
              <a:t> </a:t>
            </a:r>
            <a:r>
              <a:rPr sz="2400" spc="-20" dirty="0"/>
              <a:t>moral</a:t>
            </a:r>
            <a:r>
              <a:rPr sz="2400" spc="20" dirty="0"/>
              <a:t> </a:t>
            </a:r>
            <a:r>
              <a:rPr sz="2400" dirty="0"/>
              <a:t>dan</a:t>
            </a:r>
            <a:r>
              <a:rPr sz="2400" spc="-20" dirty="0"/>
              <a:t> </a:t>
            </a:r>
            <a:r>
              <a:rPr sz="2400" spc="-15" dirty="0"/>
              <a:t>etika</a:t>
            </a:r>
            <a:r>
              <a:rPr sz="2400" spc="-30" dirty="0"/>
              <a:t> </a:t>
            </a:r>
            <a:r>
              <a:rPr sz="2400" dirty="0"/>
              <a:t>: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2000250" y="1581150"/>
            <a:ext cx="6134100" cy="2457450"/>
            <a:chOff x="2000250" y="1581150"/>
            <a:chExt cx="6134100" cy="24574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6975" y="1581150"/>
              <a:ext cx="5667375" cy="1219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50" y="2867025"/>
              <a:ext cx="5667375" cy="11715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96665" y="1668398"/>
            <a:ext cx="4519930" cy="21856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68350" marR="5080" indent="-287020">
              <a:lnSpc>
                <a:spcPct val="87100"/>
              </a:lnSpc>
              <a:spcBef>
                <a:spcPts val="375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Falsafah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moral</a:t>
            </a:r>
            <a:r>
              <a:rPr sz="18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teori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 teori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etika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menerangkan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mengapa </a:t>
            </a:r>
            <a:r>
              <a:rPr sz="1800" b="1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perbuatan manusia baik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benar, 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buruk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 &amp;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salah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r>
              <a:rPr sz="18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Asa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asas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ik</a:t>
            </a:r>
            <a:endParaRPr sz="1800">
              <a:latin typeface="Trebuchet MS"/>
              <a:cs typeface="Trebuchet MS"/>
            </a:endParaRPr>
          </a:p>
          <a:p>
            <a:pPr marL="586105" marR="986790" indent="-287020">
              <a:lnSpc>
                <a:spcPts val="1880"/>
              </a:lnSpc>
              <a:spcBef>
                <a:spcPts val="860"/>
              </a:spcBef>
            </a:pPr>
            <a:r>
              <a:rPr sz="1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Penerapan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 teori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 –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teori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etik </a:t>
            </a:r>
            <a:r>
              <a:rPr sz="1800" b="1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praktik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76325" y="4105275"/>
            <a:ext cx="6134100" cy="2400300"/>
            <a:chOff x="1076325" y="4105275"/>
            <a:chExt cx="6134100" cy="24003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50" y="4105275"/>
              <a:ext cx="5667375" cy="11715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325" y="5343525"/>
              <a:ext cx="5667375" cy="11620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81504" y="4346575"/>
            <a:ext cx="4320540" cy="18326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757555" marR="5080" indent="-287020">
              <a:lnSpc>
                <a:spcPts val="2100"/>
              </a:lnSpc>
              <a:spcBef>
                <a:spcPts val="420"/>
              </a:spcBef>
            </a:pPr>
            <a:r>
              <a:rPr sz="2000" b="1" dirty="0">
                <a:solidFill>
                  <a:srgbClr val="622422"/>
                </a:solidFill>
                <a:latin typeface="Trebuchet MS"/>
                <a:cs typeface="Trebuchet MS"/>
              </a:rPr>
              <a:t>2.</a:t>
            </a:r>
            <a:r>
              <a:rPr sz="2000" b="1" spc="-150" dirty="0">
                <a:solidFill>
                  <a:srgbClr val="622422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622422"/>
                </a:solidFill>
                <a:latin typeface="Trebuchet MS"/>
                <a:cs typeface="Trebuchet MS"/>
              </a:rPr>
              <a:t>Aturan </a:t>
            </a:r>
            <a:r>
              <a:rPr sz="2000" b="1" dirty="0">
                <a:solidFill>
                  <a:srgbClr val="622422"/>
                </a:solidFill>
                <a:latin typeface="Trebuchet MS"/>
                <a:cs typeface="Trebuchet MS"/>
              </a:rPr>
              <a:t>–</a:t>
            </a:r>
            <a:r>
              <a:rPr sz="2000" b="1" spc="-10" dirty="0">
                <a:solidFill>
                  <a:srgbClr val="622422"/>
                </a:solidFill>
                <a:latin typeface="Trebuchet MS"/>
                <a:cs typeface="Trebuchet MS"/>
              </a:rPr>
              <a:t> aturan</a:t>
            </a:r>
            <a:r>
              <a:rPr sz="2000" b="1" spc="-20" dirty="0">
                <a:solidFill>
                  <a:srgbClr val="62242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rebuchet MS"/>
                <a:cs typeface="Trebuchet MS"/>
              </a:rPr>
              <a:t>Etik</a:t>
            </a:r>
            <a:r>
              <a:rPr sz="2000" b="1" spc="-25" dirty="0">
                <a:solidFill>
                  <a:srgbClr val="622422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622422"/>
                </a:solidFill>
                <a:latin typeface="Trebuchet MS"/>
                <a:cs typeface="Trebuchet MS"/>
              </a:rPr>
              <a:t>dan</a:t>
            </a:r>
            <a:r>
              <a:rPr sz="2000" b="1" dirty="0">
                <a:solidFill>
                  <a:srgbClr val="622422"/>
                </a:solidFill>
                <a:latin typeface="Trebuchet MS"/>
                <a:cs typeface="Trebuchet MS"/>
              </a:rPr>
              <a:t> Kode </a:t>
            </a:r>
            <a:r>
              <a:rPr sz="2000" b="1" spc="-590" dirty="0">
                <a:solidFill>
                  <a:srgbClr val="622422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622422"/>
                </a:solidFill>
                <a:latin typeface="Trebuchet MS"/>
                <a:cs typeface="Trebuchet MS"/>
              </a:rPr>
              <a:t>Etik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rebuchet MS"/>
              <a:cs typeface="Trebuchet MS"/>
            </a:endParaRPr>
          </a:p>
          <a:p>
            <a:pPr marL="299720" marR="1002030" indent="-287655">
              <a:lnSpc>
                <a:spcPts val="2100"/>
              </a:lnSpc>
            </a:pPr>
            <a:r>
              <a:rPr sz="2000" b="1" dirty="0">
                <a:solidFill>
                  <a:srgbClr val="622422"/>
                </a:solidFill>
                <a:latin typeface="Trebuchet MS"/>
                <a:cs typeface="Trebuchet MS"/>
              </a:rPr>
              <a:t>1. </a:t>
            </a:r>
            <a:r>
              <a:rPr sz="2000" b="1" spc="-15" dirty="0">
                <a:solidFill>
                  <a:srgbClr val="622422"/>
                </a:solidFill>
                <a:latin typeface="Trebuchet MS"/>
                <a:cs typeface="Trebuchet MS"/>
              </a:rPr>
              <a:t>Penilaian, </a:t>
            </a:r>
            <a:r>
              <a:rPr sz="2000" b="1" spc="-5" dirty="0">
                <a:solidFill>
                  <a:srgbClr val="622422"/>
                </a:solidFill>
                <a:latin typeface="Trebuchet MS"/>
                <a:cs typeface="Trebuchet MS"/>
              </a:rPr>
              <a:t>Keyakinan dan </a:t>
            </a:r>
            <a:r>
              <a:rPr sz="2000" b="1" spc="-590" dirty="0">
                <a:solidFill>
                  <a:srgbClr val="622422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622422"/>
                </a:solidFill>
                <a:latin typeface="Trebuchet MS"/>
                <a:cs typeface="Trebuchet MS"/>
              </a:rPr>
              <a:t>Perbuatan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62100" y="2438400"/>
            <a:ext cx="1685925" cy="3209925"/>
            <a:chOff x="1562100" y="2438400"/>
            <a:chExt cx="1685925" cy="320992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6025" y="2438400"/>
              <a:ext cx="762000" cy="7429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9300" y="3676650"/>
              <a:ext cx="762000" cy="7429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2100" y="4905375"/>
              <a:ext cx="762000" cy="742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457" y="480440"/>
            <a:ext cx="7856855" cy="600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192151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Falsafah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moral </a:t>
            </a:r>
            <a:r>
              <a:rPr sz="2800" b="1" dirty="0">
                <a:latin typeface="Arial"/>
                <a:cs typeface="Arial"/>
              </a:rPr>
              <a:t>dan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teori-teori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etika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Modal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diatas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menjelaskan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bahwa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22605" marR="150495" indent="-510540">
              <a:lnSpc>
                <a:spcPct val="100000"/>
              </a:lnSpc>
              <a:buAutoNum type="arabicPeriod"/>
              <a:tabLst>
                <a:tab pos="522605" algn="l"/>
                <a:tab pos="523240" algn="l"/>
              </a:tabLst>
            </a:pPr>
            <a:r>
              <a:rPr sz="2800" b="1" dirty="0">
                <a:latin typeface="Arial"/>
                <a:cs typeface="Arial"/>
              </a:rPr>
              <a:t>Penilaian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(judgement),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keyakinan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(beliefs),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perbuatan atau tindakan (action) seorang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profesional (termasuk dokter peneliti)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mendapat pembenaran (justification) </a:t>
            </a:r>
            <a:r>
              <a:rPr sz="2800" b="1" spc="-5" dirty="0">
                <a:latin typeface="Arial"/>
                <a:cs typeface="Arial"/>
              </a:rPr>
              <a:t>jika </a:t>
            </a:r>
            <a:r>
              <a:rPr sz="2800" b="1" dirty="0">
                <a:latin typeface="Arial"/>
                <a:cs typeface="Arial"/>
              </a:rPr>
              <a:t> sesuai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dan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tidak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bertentangan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dengan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33400" indent="-5207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32765" algn="l"/>
                <a:tab pos="533400" algn="l"/>
              </a:tabLst>
            </a:pPr>
            <a:r>
              <a:rPr sz="2800" b="1" spc="-10" dirty="0">
                <a:latin typeface="Arial"/>
                <a:cs typeface="Arial"/>
              </a:rPr>
              <a:t>Aturan-aturan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/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Kode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Etik.</a:t>
            </a:r>
            <a:endParaRPr sz="2800">
              <a:latin typeface="Arial"/>
              <a:cs typeface="Arial"/>
            </a:endParaRPr>
          </a:p>
          <a:p>
            <a:pPr marL="532765" marR="5080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latin typeface="Arial"/>
                <a:cs typeface="Arial"/>
              </a:rPr>
              <a:t>Aturan </a:t>
            </a:r>
            <a:r>
              <a:rPr sz="2800" b="1" dirty="0">
                <a:latin typeface="Arial"/>
                <a:cs typeface="Arial"/>
              </a:rPr>
              <a:t>dan kode ini mendapat pembenaran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bila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sesuai dengan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33400" indent="-520700">
              <a:lnSpc>
                <a:spcPct val="100000"/>
              </a:lnSpc>
              <a:buAutoNum type="arabicPeriod" startAt="3"/>
              <a:tabLst>
                <a:tab pos="532765" algn="l"/>
                <a:tab pos="533400" algn="l"/>
              </a:tabLst>
            </a:pPr>
            <a:r>
              <a:rPr sz="2800" b="1" spc="-25" dirty="0">
                <a:latin typeface="Arial"/>
                <a:cs typeface="Arial"/>
              </a:rPr>
              <a:t>Asas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asas Etik</a:t>
            </a:r>
            <a:endParaRPr sz="2800">
              <a:latin typeface="Arial"/>
              <a:cs typeface="Arial"/>
            </a:endParaRPr>
          </a:p>
          <a:p>
            <a:pPr marL="525780" marR="1166495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Aturan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5" dirty="0">
                <a:latin typeface="Arial"/>
                <a:cs typeface="Arial"/>
              </a:rPr>
              <a:t> aturan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dan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asas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asas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mendapat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pembenaran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dari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33400" indent="-5207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32765" algn="l"/>
                <a:tab pos="533400" algn="l"/>
              </a:tabLst>
            </a:pPr>
            <a:r>
              <a:rPr sz="2800" b="1" dirty="0">
                <a:latin typeface="Arial"/>
                <a:cs typeface="Arial"/>
              </a:rPr>
              <a:t>Falsafah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Moral</a:t>
            </a:r>
            <a:r>
              <a:rPr sz="2800" b="1" dirty="0">
                <a:latin typeface="Arial"/>
                <a:cs typeface="Arial"/>
              </a:rPr>
              <a:t> dan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Teori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teori</a:t>
            </a:r>
            <a:r>
              <a:rPr sz="2800" b="1" dirty="0">
                <a:latin typeface="Arial"/>
                <a:cs typeface="Arial"/>
              </a:rPr>
              <a:t> Etik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223" y="673163"/>
            <a:ext cx="8462010" cy="610235"/>
            <a:chOff x="314223" y="673163"/>
            <a:chExt cx="8462010" cy="610235"/>
          </a:xfrm>
        </p:grpSpPr>
        <p:sp>
          <p:nvSpPr>
            <p:cNvPr id="3" name="object 3"/>
            <p:cNvSpPr/>
            <p:nvPr/>
          </p:nvSpPr>
          <p:spPr>
            <a:xfrm>
              <a:off x="326923" y="685863"/>
              <a:ext cx="8436610" cy="584835"/>
            </a:xfrm>
            <a:custGeom>
              <a:avLst/>
              <a:gdLst/>
              <a:ahLst/>
              <a:cxnLst/>
              <a:rect l="l" t="t" r="r" b="b"/>
              <a:pathLst>
                <a:path w="8436610" h="584835">
                  <a:moveTo>
                    <a:pt x="84361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8436102" y="584771"/>
                  </a:lnTo>
                  <a:lnTo>
                    <a:pt x="843610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6923" y="685863"/>
              <a:ext cx="8436610" cy="584835"/>
            </a:xfrm>
            <a:custGeom>
              <a:avLst/>
              <a:gdLst/>
              <a:ahLst/>
              <a:cxnLst/>
              <a:rect l="l" t="t" r="r" b="b"/>
              <a:pathLst>
                <a:path w="8436610" h="584835">
                  <a:moveTo>
                    <a:pt x="0" y="584771"/>
                  </a:moveTo>
                  <a:lnTo>
                    <a:pt x="8436102" y="584771"/>
                  </a:lnTo>
                  <a:lnTo>
                    <a:pt x="8436102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923" y="685863"/>
            <a:ext cx="8436610" cy="5848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3200" spc="-20" dirty="0"/>
              <a:t>Perkembangan</a:t>
            </a:r>
            <a:r>
              <a:rPr sz="3200" spc="-25" dirty="0"/>
              <a:t> </a:t>
            </a:r>
            <a:r>
              <a:rPr sz="3200" dirty="0"/>
              <a:t>Etik</a:t>
            </a:r>
            <a:r>
              <a:rPr sz="3200" spc="-10" dirty="0"/>
              <a:t> </a:t>
            </a:r>
            <a:r>
              <a:rPr sz="3200" spc="-20" dirty="0"/>
              <a:t>Penelitian</a:t>
            </a:r>
            <a:r>
              <a:rPr sz="3200" spc="-15" dirty="0"/>
              <a:t> </a:t>
            </a:r>
            <a:r>
              <a:rPr sz="3200" dirty="0"/>
              <a:t>Kesehatan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459740" y="1767459"/>
            <a:ext cx="6835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Perkembangan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Norma </a:t>
            </a:r>
            <a:r>
              <a:rPr sz="2800" b="1" dirty="0">
                <a:latin typeface="Arial"/>
                <a:cs typeface="Arial"/>
              </a:rPr>
              <a:t>Etik Kedokteran 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062" y="2501264"/>
            <a:ext cx="7778115" cy="1384935"/>
          </a:xfrm>
          <a:prstGeom prst="rect">
            <a:avLst/>
          </a:prstGeom>
          <a:solidFill>
            <a:srgbClr val="5F497A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 marR="2225040">
              <a:lnSpc>
                <a:spcPct val="100000"/>
              </a:lnSpc>
              <a:spcBef>
                <a:spcPts val="28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Sumpah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dokter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Hindu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(1500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SM)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Sumpah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dokter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China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Penderita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diobati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jangan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dirugikan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062" y="4330026"/>
            <a:ext cx="7778115" cy="144653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Hippocrates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(460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337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SM)</a:t>
            </a:r>
            <a:endParaRPr sz="3200">
              <a:latin typeface="Arial"/>
              <a:cs typeface="Arial"/>
            </a:endParaRPr>
          </a:p>
          <a:p>
            <a:pPr marL="556260" marR="138430" indent="-46545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Prinsip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primum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non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nocere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(yang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utama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adalah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jangan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menyakiti)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(The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Epidemics)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779" y="261620"/>
            <a:ext cx="4229100" cy="779780"/>
            <a:chOff x="398779" y="261620"/>
            <a:chExt cx="4229100" cy="779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64" y="546905"/>
              <a:ext cx="85231" cy="380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779" y="261620"/>
              <a:ext cx="904239" cy="779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79" y="261620"/>
              <a:ext cx="3949700" cy="7797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3361" y="533742"/>
              <a:ext cx="73660" cy="363855"/>
            </a:xfrm>
            <a:custGeom>
              <a:avLst/>
              <a:gdLst/>
              <a:ahLst/>
              <a:cxnLst/>
              <a:rect l="l" t="t" r="r" b="b"/>
              <a:pathLst>
                <a:path w="73659" h="363855">
                  <a:moveTo>
                    <a:pt x="73422" y="0"/>
                  </a:moveTo>
                  <a:lnTo>
                    <a:pt x="0" y="0"/>
                  </a:lnTo>
                  <a:lnTo>
                    <a:pt x="0" y="363639"/>
                  </a:lnTo>
                  <a:lnTo>
                    <a:pt x="73422" y="363639"/>
                  </a:lnTo>
                  <a:lnTo>
                    <a:pt x="73422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3361" y="533742"/>
              <a:ext cx="73660" cy="363855"/>
            </a:xfrm>
            <a:custGeom>
              <a:avLst/>
              <a:gdLst/>
              <a:ahLst/>
              <a:cxnLst/>
              <a:rect l="l" t="t" r="r" b="b"/>
              <a:pathLst>
                <a:path w="73659" h="363855">
                  <a:moveTo>
                    <a:pt x="0" y="363639"/>
                  </a:moveTo>
                  <a:lnTo>
                    <a:pt x="73422" y="363639"/>
                  </a:lnTo>
                  <a:lnTo>
                    <a:pt x="73422" y="0"/>
                  </a:lnTo>
                  <a:lnTo>
                    <a:pt x="0" y="0"/>
                  </a:lnTo>
                  <a:lnTo>
                    <a:pt x="0" y="3636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7341" y="827680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01" y="0"/>
                  </a:moveTo>
                  <a:lnTo>
                    <a:pt x="0" y="0"/>
                  </a:lnTo>
                  <a:lnTo>
                    <a:pt x="0" y="69701"/>
                  </a:lnTo>
                  <a:lnTo>
                    <a:pt x="69701" y="69701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7341" y="827680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69701"/>
                  </a:moveTo>
                  <a:lnTo>
                    <a:pt x="69701" y="69701"/>
                  </a:lnTo>
                  <a:lnTo>
                    <a:pt x="69701" y="0"/>
                  </a:lnTo>
                  <a:lnTo>
                    <a:pt x="0" y="0"/>
                  </a:lnTo>
                  <a:lnTo>
                    <a:pt x="0" y="697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886" y="527431"/>
              <a:ext cx="3127121" cy="38227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990725" y="4419600"/>
            <a:ext cx="4857750" cy="638175"/>
            <a:chOff x="1990725" y="4419600"/>
            <a:chExt cx="4857750" cy="6381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1025" y="4419600"/>
              <a:ext cx="2457450" cy="6381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1025" y="4419600"/>
              <a:ext cx="66675" cy="6381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0725" y="4419600"/>
              <a:ext cx="2466975" cy="63817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381375" y="1362075"/>
            <a:ext cx="2305050" cy="1857375"/>
            <a:chOff x="3381375" y="1362075"/>
            <a:chExt cx="2305050" cy="185737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0075" y="2619375"/>
              <a:ext cx="28575" cy="6000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1375" y="1362075"/>
              <a:ext cx="2076450" cy="13620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0925" y="1562100"/>
              <a:ext cx="2095500" cy="137160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967734" y="1965959"/>
            <a:ext cx="1349375" cy="45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</a:rPr>
              <a:t>Manusia</a:t>
            </a:r>
            <a:endParaRPr sz="2800" dirty="0"/>
          </a:p>
        </p:txBody>
      </p:sp>
      <p:grpSp>
        <p:nvGrpSpPr>
          <p:cNvPr id="20" name="object 20"/>
          <p:cNvGrpSpPr/>
          <p:nvPr/>
        </p:nvGrpSpPr>
        <p:grpSpPr>
          <a:xfrm>
            <a:off x="3381375" y="3171825"/>
            <a:ext cx="2409825" cy="1581150"/>
            <a:chOff x="3381375" y="3171825"/>
            <a:chExt cx="2409825" cy="158115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1375" y="3171825"/>
              <a:ext cx="2076450" cy="13620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71875" y="3371850"/>
              <a:ext cx="2219325" cy="138112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769740" y="3717925"/>
            <a:ext cx="1747520" cy="596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3340" rIns="0" bIns="0" rtlCol="0">
            <a:spAutoFit/>
          </a:bodyPr>
          <a:lstStyle/>
          <a:p>
            <a:pPr marL="447040" marR="5080" indent="-434975">
              <a:lnSpc>
                <a:spcPts val="2100"/>
              </a:lnSpc>
              <a:spcBef>
                <a:spcPts val="420"/>
              </a:spcBef>
            </a:pPr>
            <a:r>
              <a:rPr sz="2000" b="1" spc="-5" dirty="0">
                <a:latin typeface="Trebuchet MS"/>
                <a:cs typeface="Trebuchet MS"/>
              </a:rPr>
              <a:t>Naluri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berbuat </a:t>
            </a:r>
            <a:r>
              <a:rPr sz="2000" b="1" spc="-59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terbaik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81075" y="4981575"/>
            <a:ext cx="2409825" cy="1581150"/>
            <a:chOff x="981075" y="4981575"/>
            <a:chExt cx="2409825" cy="158115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1075" y="4981575"/>
              <a:ext cx="2085975" cy="13716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1575" y="5181600"/>
              <a:ext cx="2219325" cy="138112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372869" y="5398770"/>
            <a:ext cx="1750060" cy="861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2069" rIns="0" bIns="0" rtlCol="0">
            <a:spAutoFit/>
          </a:bodyPr>
          <a:lstStyle/>
          <a:p>
            <a:pPr marL="12700" marR="5080" indent="1905" algn="ctr">
              <a:lnSpc>
                <a:spcPct val="87100"/>
              </a:lnSpc>
              <a:spcBef>
                <a:spcPts val="409"/>
              </a:spcBef>
            </a:pPr>
            <a:r>
              <a:rPr sz="2000" b="1" spc="-15" dirty="0">
                <a:latin typeface="Trebuchet MS"/>
                <a:cs typeface="Trebuchet MS"/>
              </a:rPr>
              <a:t>Pertimbangan 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etik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(baik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atau </a:t>
            </a:r>
            <a:r>
              <a:rPr sz="2000" b="1" spc="-58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benar)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381375" y="4981575"/>
            <a:ext cx="2409825" cy="1581150"/>
            <a:chOff x="3381375" y="4981575"/>
            <a:chExt cx="2409825" cy="158115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1375" y="4981575"/>
              <a:ext cx="2076450" cy="1371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62350" y="5181600"/>
              <a:ext cx="2228850" cy="138112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767201" y="5398770"/>
            <a:ext cx="1750695" cy="861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2069" rIns="0" bIns="0" rtlCol="0">
            <a:spAutoFit/>
          </a:bodyPr>
          <a:lstStyle/>
          <a:p>
            <a:pPr marL="12700" marR="5080" indent="635" algn="ctr">
              <a:lnSpc>
                <a:spcPct val="87100"/>
              </a:lnSpc>
              <a:spcBef>
                <a:spcPts val="409"/>
              </a:spcBef>
            </a:pPr>
            <a:r>
              <a:rPr sz="2000" b="1" spc="-15" dirty="0">
                <a:latin typeface="Trebuchet MS"/>
                <a:cs typeface="Trebuchet MS"/>
              </a:rPr>
              <a:t>Pertimbangan 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saintifik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(salah </a:t>
            </a:r>
            <a:r>
              <a:rPr sz="2000" b="1" spc="-5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atau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benar)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72150" y="4981575"/>
            <a:ext cx="2362200" cy="1581150"/>
            <a:chOff x="5772150" y="4981575"/>
            <a:chExt cx="2362200" cy="1581150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2150" y="4981575"/>
              <a:ext cx="2085975" cy="13716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81700" y="5181600"/>
              <a:ext cx="2152650" cy="138112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209665" y="5398770"/>
            <a:ext cx="1657350" cy="861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2069" rIns="0" bIns="0" rtlCol="0">
            <a:spAutoFit/>
          </a:bodyPr>
          <a:lstStyle/>
          <a:p>
            <a:pPr marL="83820" marR="5080" indent="-71120" algn="just">
              <a:lnSpc>
                <a:spcPct val="87100"/>
              </a:lnSpc>
              <a:spcBef>
                <a:spcPts val="409"/>
              </a:spcBef>
            </a:pPr>
            <a:r>
              <a:rPr sz="2000" b="1" spc="-100" dirty="0">
                <a:latin typeface="Trebuchet MS"/>
                <a:cs typeface="Trebuchet MS"/>
              </a:rPr>
              <a:t>P</a:t>
            </a:r>
            <a:r>
              <a:rPr sz="2000" b="1" spc="-10" dirty="0">
                <a:latin typeface="Trebuchet MS"/>
                <a:cs typeface="Trebuchet MS"/>
              </a:rPr>
              <a:t>e</a:t>
            </a:r>
            <a:r>
              <a:rPr sz="2000" b="1" spc="-5" dirty="0">
                <a:latin typeface="Trebuchet MS"/>
                <a:cs typeface="Trebuchet MS"/>
              </a:rPr>
              <a:t>r</a:t>
            </a:r>
            <a:r>
              <a:rPr sz="2000" b="1" spc="5" dirty="0">
                <a:latin typeface="Trebuchet MS"/>
                <a:cs typeface="Trebuchet MS"/>
              </a:rPr>
              <a:t>t</a:t>
            </a:r>
            <a:r>
              <a:rPr sz="2000" b="1" spc="-5" dirty="0">
                <a:latin typeface="Trebuchet MS"/>
                <a:cs typeface="Trebuchet MS"/>
              </a:rPr>
              <a:t>imban</a:t>
            </a:r>
            <a:r>
              <a:rPr sz="2000" b="1" spc="-10" dirty="0">
                <a:latin typeface="Trebuchet MS"/>
                <a:cs typeface="Trebuchet MS"/>
              </a:rPr>
              <a:t>ga</a:t>
            </a:r>
            <a:r>
              <a:rPr sz="2000" b="1" dirty="0">
                <a:latin typeface="Trebuchet MS"/>
                <a:cs typeface="Trebuchet MS"/>
              </a:rPr>
              <a:t>n  </a:t>
            </a:r>
            <a:r>
              <a:rPr sz="2000" b="1" spc="-5" dirty="0">
                <a:latin typeface="Trebuchet MS"/>
                <a:cs typeface="Trebuchet MS"/>
              </a:rPr>
              <a:t>estetik (elok </a:t>
            </a:r>
            <a:r>
              <a:rPr sz="2000" b="1" spc="-5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atau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jelek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970532"/>
            <a:ext cx="7778115" cy="2708910"/>
          </a:xfrm>
          <a:custGeom>
            <a:avLst/>
            <a:gdLst/>
            <a:ahLst/>
            <a:cxnLst/>
            <a:rect l="l" t="t" r="r" b="b"/>
            <a:pathLst>
              <a:path w="7778115" h="2708910">
                <a:moveTo>
                  <a:pt x="7777988" y="0"/>
                </a:moveTo>
                <a:lnTo>
                  <a:pt x="0" y="0"/>
                </a:lnTo>
                <a:lnTo>
                  <a:pt x="0" y="2708402"/>
                </a:lnTo>
                <a:lnTo>
                  <a:pt x="7777988" y="2708402"/>
                </a:lnTo>
                <a:lnTo>
                  <a:pt x="7777988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57" y="1994153"/>
            <a:ext cx="7305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Herophillus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&amp;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Erasistrasus</a:t>
            </a:r>
            <a:r>
              <a:rPr sz="3000" spc="-20" dirty="0">
                <a:latin typeface="Arial"/>
                <a:cs typeface="Arial"/>
              </a:rPr>
              <a:t> (Abad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III SM)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57" y="2451417"/>
            <a:ext cx="7093584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Pendalaman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anatomi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merupakan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dasar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utama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untuk dapat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memberikan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pengobatan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efektif</a:t>
            </a:r>
            <a:endParaRPr sz="2800">
              <a:latin typeface="Arial"/>
              <a:cs typeface="Arial"/>
            </a:endParaRPr>
          </a:p>
          <a:p>
            <a:pPr marR="3187700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R="3169285"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viviseksi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559" y="1051560"/>
            <a:ext cx="8018780" cy="1178560"/>
            <a:chOff x="416559" y="1051560"/>
            <a:chExt cx="8018780" cy="1178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79" y="1122680"/>
              <a:ext cx="7871459" cy="1107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559" y="1051560"/>
              <a:ext cx="7459980" cy="1117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99" y="1142961"/>
              <a:ext cx="7777988" cy="10156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9600" y="1142961"/>
            <a:ext cx="7778115" cy="1016000"/>
          </a:xfrm>
          <a:prstGeom prst="rect">
            <a:avLst/>
          </a:prstGeom>
          <a:ln w="12700">
            <a:solidFill>
              <a:srgbClr val="9BBA58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Celcus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3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40" dirty="0">
                <a:solidFill>
                  <a:srgbClr val="FFFFFF"/>
                </a:solidFill>
                <a:latin typeface="Trebuchet MS"/>
                <a:cs typeface="Trebuchet MS"/>
              </a:rPr>
              <a:t>Terrullian</a:t>
            </a:r>
            <a:r>
              <a:rPr sz="3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(filosof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Kristiani)</a:t>
            </a:r>
            <a:endParaRPr sz="32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Viviseksi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sama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pembunuhan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8043" y="2719832"/>
            <a:ext cx="7803515" cy="2703195"/>
            <a:chOff x="598043" y="2719832"/>
            <a:chExt cx="7803515" cy="2703195"/>
          </a:xfrm>
        </p:grpSpPr>
        <p:sp>
          <p:nvSpPr>
            <p:cNvPr id="8" name="object 8"/>
            <p:cNvSpPr/>
            <p:nvPr/>
          </p:nvSpPr>
          <p:spPr>
            <a:xfrm>
              <a:off x="610743" y="2732532"/>
              <a:ext cx="7778115" cy="2677795"/>
            </a:xfrm>
            <a:custGeom>
              <a:avLst/>
              <a:gdLst/>
              <a:ahLst/>
              <a:cxnLst/>
              <a:rect l="l" t="t" r="r" b="b"/>
              <a:pathLst>
                <a:path w="7778115" h="2677795">
                  <a:moveTo>
                    <a:pt x="7777988" y="0"/>
                  </a:moveTo>
                  <a:lnTo>
                    <a:pt x="0" y="0"/>
                  </a:lnTo>
                  <a:lnTo>
                    <a:pt x="0" y="2677668"/>
                  </a:lnTo>
                  <a:lnTo>
                    <a:pt x="7777988" y="2677668"/>
                  </a:lnTo>
                  <a:lnTo>
                    <a:pt x="77779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743" y="2732532"/>
              <a:ext cx="7778115" cy="2677795"/>
            </a:xfrm>
            <a:custGeom>
              <a:avLst/>
              <a:gdLst/>
              <a:ahLst/>
              <a:cxnLst/>
              <a:rect l="l" t="t" r="r" b="b"/>
              <a:pathLst>
                <a:path w="7778115" h="2677795">
                  <a:moveTo>
                    <a:pt x="0" y="2677668"/>
                  </a:moveTo>
                  <a:lnTo>
                    <a:pt x="7777988" y="2677668"/>
                  </a:lnTo>
                  <a:lnTo>
                    <a:pt x="7777988" y="0"/>
                  </a:lnTo>
                  <a:lnTo>
                    <a:pt x="0" y="0"/>
                  </a:lnTo>
                  <a:lnTo>
                    <a:pt x="0" y="26776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9609" y="2756534"/>
            <a:ext cx="734949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Sesudah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masa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Renaissance</a:t>
            </a:r>
            <a:endParaRPr sz="2800">
              <a:latin typeface="Trebuchet MS"/>
              <a:cs typeface="Trebuchet MS"/>
            </a:endParaRPr>
          </a:p>
          <a:p>
            <a:pPr marL="477520" marR="185420" indent="-46545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fokus pada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patologi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penyakit,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biokimia,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anatomi</a:t>
            </a:r>
            <a:endParaRPr sz="2800">
              <a:latin typeface="Trebuchet MS"/>
              <a:cs typeface="Trebuchet MS"/>
            </a:endParaRPr>
          </a:p>
          <a:p>
            <a:pPr marL="184213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L="469900" marR="508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eksperimental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merugikan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masyarakat</a:t>
            </a:r>
            <a:r>
              <a:rPr sz="2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(subjek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penelitian)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970532"/>
            <a:ext cx="7778115" cy="3232150"/>
          </a:xfrm>
          <a:custGeom>
            <a:avLst/>
            <a:gdLst/>
            <a:ahLst/>
            <a:cxnLst/>
            <a:rect l="l" t="t" r="r" b="b"/>
            <a:pathLst>
              <a:path w="7778115" h="3232150">
                <a:moveTo>
                  <a:pt x="7777988" y="0"/>
                </a:moveTo>
                <a:lnTo>
                  <a:pt x="0" y="0"/>
                </a:lnTo>
                <a:lnTo>
                  <a:pt x="0" y="3231642"/>
                </a:lnTo>
                <a:lnTo>
                  <a:pt x="7777988" y="3231642"/>
                </a:lnTo>
                <a:lnTo>
                  <a:pt x="777798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57" y="1991740"/>
            <a:ext cx="6042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Jean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Claude Bernard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(1865)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057" y="2542857"/>
            <a:ext cx="756285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Experimental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2800">
              <a:latin typeface="Arial"/>
              <a:cs typeface="Arial"/>
            </a:endParaRPr>
          </a:p>
          <a:p>
            <a:pPr marL="934719" marR="5080" indent="-46545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Semua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harus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berguna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bagi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subjek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diteliti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menyakiti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subjek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harus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dilarang</a:t>
            </a:r>
            <a:endParaRPr sz="2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L="12192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viviseksi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600200"/>
            <a:ext cx="7778115" cy="3662679"/>
          </a:xfrm>
          <a:custGeom>
            <a:avLst/>
            <a:gdLst/>
            <a:ahLst/>
            <a:cxnLst/>
            <a:rect l="l" t="t" r="r" b="b"/>
            <a:pathLst>
              <a:path w="7778115" h="3662679">
                <a:moveTo>
                  <a:pt x="7777988" y="0"/>
                </a:moveTo>
                <a:lnTo>
                  <a:pt x="0" y="0"/>
                </a:lnTo>
                <a:lnTo>
                  <a:pt x="0" y="3662553"/>
                </a:lnTo>
                <a:lnTo>
                  <a:pt x="7777988" y="3662553"/>
                </a:lnTo>
                <a:lnTo>
                  <a:pt x="7777988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57" y="1621154"/>
            <a:ext cx="96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F243E"/>
                </a:solidFill>
                <a:latin typeface="Arial"/>
                <a:cs typeface="Arial"/>
              </a:rPr>
              <a:t>Nazi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6836" rIns="0" bIns="0" rtlCol="0">
            <a:spAutoFit/>
          </a:bodyPr>
          <a:lstStyle/>
          <a:p>
            <a:pPr marL="476884" marR="624205" indent="-46482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F243E"/>
                </a:solidFill>
                <a:latin typeface="Symbol"/>
                <a:cs typeface="Symbol"/>
              </a:rPr>
              <a:t></a:t>
            </a:r>
            <a:r>
              <a:rPr b="0" spc="18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F243E"/>
                </a:solidFill>
              </a:rPr>
              <a:t>Masa</a:t>
            </a:r>
            <a:r>
              <a:rPr spc="-20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puncak</a:t>
            </a:r>
            <a:r>
              <a:rPr spc="-20"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penyimpangan</a:t>
            </a:r>
            <a:r>
              <a:rPr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norma</a:t>
            </a:r>
            <a:r>
              <a:rPr spc="55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– </a:t>
            </a:r>
            <a:r>
              <a:rPr spc="-760"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norma</a:t>
            </a:r>
            <a:r>
              <a:rPr spc="-20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etik</a:t>
            </a:r>
          </a:p>
          <a:p>
            <a:pPr marL="476884" marR="384810" indent="-464820">
              <a:lnSpc>
                <a:spcPct val="100000"/>
              </a:lnSpc>
            </a:pPr>
            <a:r>
              <a:rPr b="0" dirty="0">
                <a:solidFill>
                  <a:srgbClr val="0F243E"/>
                </a:solidFill>
                <a:latin typeface="Symbol"/>
                <a:cs typeface="Symbol"/>
              </a:rPr>
              <a:t></a:t>
            </a:r>
            <a:r>
              <a:rPr b="0" spc="18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F243E"/>
                </a:solidFill>
              </a:rPr>
              <a:t>Dokter</a:t>
            </a:r>
            <a:r>
              <a:rPr spc="-25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–</a:t>
            </a:r>
            <a:r>
              <a:rPr spc="-5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dokter</a:t>
            </a:r>
            <a:r>
              <a:rPr spc="-5" dirty="0">
                <a:solidFill>
                  <a:srgbClr val="0F243E"/>
                </a:solidFill>
              </a:rPr>
              <a:t> Nazi</a:t>
            </a:r>
            <a:r>
              <a:rPr spc="-25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terhadap</a:t>
            </a:r>
            <a:r>
              <a:rPr spc="-5" dirty="0">
                <a:solidFill>
                  <a:srgbClr val="0F243E"/>
                </a:solidFill>
              </a:rPr>
              <a:t> </a:t>
            </a:r>
            <a:r>
              <a:rPr spc="5" dirty="0">
                <a:solidFill>
                  <a:srgbClr val="0F243E"/>
                </a:solidFill>
              </a:rPr>
              <a:t>tawanan </a:t>
            </a:r>
            <a:r>
              <a:rPr spc="-760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perang</a:t>
            </a:r>
            <a:r>
              <a:rPr spc="-30"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PD</a:t>
            </a:r>
            <a:r>
              <a:rPr spc="-10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II</a:t>
            </a:r>
          </a:p>
          <a:p>
            <a:pPr marL="934719" marR="5080" indent="-465455">
              <a:lnSpc>
                <a:spcPct val="100000"/>
              </a:lnSpc>
              <a:spcBef>
                <a:spcPts val="5"/>
              </a:spcBef>
            </a:pPr>
            <a:r>
              <a:rPr b="0" dirty="0">
                <a:solidFill>
                  <a:srgbClr val="0F243E"/>
                </a:solidFill>
                <a:latin typeface="Symbol"/>
                <a:cs typeface="Symbol"/>
              </a:rPr>
              <a:t></a:t>
            </a:r>
            <a:r>
              <a:rPr b="0" spc="19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F243E"/>
                </a:solidFill>
              </a:rPr>
              <a:t>Memeriksa</a:t>
            </a:r>
            <a:r>
              <a:rPr dirty="0">
                <a:solidFill>
                  <a:srgbClr val="0F243E"/>
                </a:solidFill>
              </a:rPr>
              <a:t> ketahanan</a:t>
            </a:r>
            <a:r>
              <a:rPr spc="-15"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manusia</a:t>
            </a:r>
            <a:r>
              <a:rPr spc="-20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dalam </a:t>
            </a:r>
            <a:r>
              <a:rPr spc="5"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air</a:t>
            </a:r>
            <a:r>
              <a:rPr spc="-30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suhu</a:t>
            </a:r>
            <a:r>
              <a:rPr spc="-15" dirty="0">
                <a:solidFill>
                  <a:srgbClr val="0F243E"/>
                </a:solidFill>
              </a:rPr>
              <a:t> </a:t>
            </a:r>
            <a:r>
              <a:rPr spc="5" dirty="0">
                <a:solidFill>
                  <a:srgbClr val="0F243E"/>
                </a:solidFill>
              </a:rPr>
              <a:t>0</a:t>
            </a:r>
            <a:r>
              <a:rPr b="0" spc="5" dirty="0">
                <a:solidFill>
                  <a:srgbClr val="0F243E"/>
                </a:solidFill>
                <a:latin typeface="Symbol"/>
                <a:cs typeface="Symbol"/>
              </a:rPr>
              <a:t></a:t>
            </a:r>
            <a:r>
              <a:rPr b="0" spc="8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F243E"/>
                </a:solidFill>
              </a:rPr>
              <a:t>C</a:t>
            </a:r>
            <a:r>
              <a:rPr dirty="0">
                <a:solidFill>
                  <a:srgbClr val="0F243E"/>
                </a:solidFill>
              </a:rPr>
              <a:t> (sangat</a:t>
            </a:r>
            <a:r>
              <a:rPr spc="-15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tidak</a:t>
            </a:r>
            <a:r>
              <a:rPr spc="-15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manusiawi, </a:t>
            </a:r>
            <a:r>
              <a:rPr spc="-760"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merugikan</a:t>
            </a:r>
            <a:r>
              <a:rPr spc="-10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dan</a:t>
            </a:r>
            <a:r>
              <a:rPr spc="-20" dirty="0">
                <a:solidFill>
                  <a:srgbClr val="0F243E"/>
                </a:solidFill>
              </a:rPr>
              <a:t> </a:t>
            </a:r>
            <a:r>
              <a:rPr spc="-5" dirty="0">
                <a:solidFill>
                  <a:srgbClr val="0F243E"/>
                </a:solidFill>
              </a:rPr>
              <a:t>menyakiti</a:t>
            </a:r>
            <a:r>
              <a:rPr spc="15" dirty="0">
                <a:solidFill>
                  <a:srgbClr val="0F243E"/>
                </a:solidFill>
              </a:rPr>
              <a:t> </a:t>
            </a:r>
            <a:r>
              <a:rPr dirty="0">
                <a:solidFill>
                  <a:srgbClr val="0F243E"/>
                </a:solidFill>
              </a:rPr>
              <a:t>subjek)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129538"/>
            <a:ext cx="7778115" cy="2739390"/>
          </a:xfrm>
          <a:custGeom>
            <a:avLst/>
            <a:gdLst/>
            <a:ahLst/>
            <a:cxnLst/>
            <a:rect l="l" t="t" r="r" b="b"/>
            <a:pathLst>
              <a:path w="7778115" h="2739390">
                <a:moveTo>
                  <a:pt x="7777988" y="0"/>
                </a:moveTo>
                <a:lnTo>
                  <a:pt x="0" y="0"/>
                </a:lnTo>
                <a:lnTo>
                  <a:pt x="0" y="2739263"/>
                </a:lnTo>
                <a:lnTo>
                  <a:pt x="7777988" y="2739263"/>
                </a:lnTo>
                <a:lnTo>
                  <a:pt x="7777988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57" y="1152842"/>
            <a:ext cx="4603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Nuremberg</a:t>
            </a:r>
            <a:r>
              <a:rPr sz="3200" spc="-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Code</a:t>
            </a:r>
            <a:r>
              <a:rPr sz="3200" spc="-9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(1946)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57" y="1640840"/>
            <a:ext cx="7192009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F243E"/>
                </a:solidFill>
                <a:latin typeface="Symbol"/>
                <a:cs typeface="Symbol"/>
              </a:rPr>
              <a:t></a:t>
            </a:r>
            <a:r>
              <a:rPr sz="2800" spc="19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F243E"/>
                </a:solidFill>
                <a:latin typeface="Arial"/>
                <a:cs typeface="Arial"/>
              </a:rPr>
              <a:t>Aturan</a:t>
            </a:r>
            <a:r>
              <a:rPr sz="2800" b="1" spc="9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– </a:t>
            </a:r>
            <a:r>
              <a:rPr sz="2800" b="1" spc="-5" dirty="0">
                <a:solidFill>
                  <a:srgbClr val="0F243E"/>
                </a:solidFill>
                <a:latin typeface="Arial"/>
                <a:cs typeface="Arial"/>
              </a:rPr>
              <a:t>aturan</a:t>
            </a:r>
            <a:r>
              <a:rPr sz="2800" b="1" spc="-1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tentang</a:t>
            </a:r>
            <a:r>
              <a:rPr sz="2800" b="1" spc="-1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penelitian</a:t>
            </a:r>
            <a:r>
              <a:rPr sz="2800" b="1" spc="-3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pada </a:t>
            </a:r>
            <a:r>
              <a:rPr sz="2800" b="1" spc="-76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manusia</a:t>
            </a:r>
            <a:endParaRPr sz="2800">
              <a:latin typeface="Arial"/>
              <a:cs typeface="Arial"/>
            </a:endParaRPr>
          </a:p>
          <a:p>
            <a:pPr marR="1456690" algn="ctr">
              <a:lnSpc>
                <a:spcPct val="100000"/>
              </a:lnSpc>
            </a:pPr>
            <a:r>
              <a:rPr sz="2800" dirty="0">
                <a:solidFill>
                  <a:srgbClr val="0F243E"/>
                </a:solidFill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L="469265" marR="982344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INFORMED</a:t>
            </a:r>
            <a:r>
              <a:rPr sz="2800" b="1" spc="-4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F243E"/>
                </a:solidFill>
                <a:latin typeface="Arial"/>
                <a:cs typeface="Arial"/>
              </a:rPr>
              <a:t>CONCENT</a:t>
            </a:r>
            <a:r>
              <a:rPr sz="2800" b="1" spc="-1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dari</a:t>
            </a:r>
            <a:r>
              <a:rPr sz="2800" b="1" spc="-1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subjek </a:t>
            </a:r>
            <a:r>
              <a:rPr sz="2800" b="1" spc="-76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penelitian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4101465"/>
            <a:ext cx="7778115" cy="1446530"/>
          </a:xfrm>
          <a:prstGeom prst="rect">
            <a:avLst/>
          </a:prstGeom>
          <a:solidFill>
            <a:srgbClr val="FF6699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Declaration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Geneva</a:t>
            </a:r>
            <a:r>
              <a:rPr sz="3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(1948)</a:t>
            </a:r>
            <a:endParaRPr sz="3200">
              <a:latin typeface="Arial"/>
              <a:cs typeface="Arial"/>
            </a:endParaRPr>
          </a:p>
          <a:p>
            <a:pPr marL="556260" marR="828040" indent="-46482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Seorang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dokter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harus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mengutamakan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penderita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959154"/>
            <a:ext cx="7778115" cy="4955540"/>
          </a:xfrm>
          <a:custGeom>
            <a:avLst/>
            <a:gdLst/>
            <a:ahLst/>
            <a:cxnLst/>
            <a:rect l="l" t="t" r="r" b="b"/>
            <a:pathLst>
              <a:path w="7778115" h="4955540">
                <a:moveTo>
                  <a:pt x="7777988" y="0"/>
                </a:moveTo>
                <a:lnTo>
                  <a:pt x="0" y="0"/>
                </a:lnTo>
                <a:lnTo>
                  <a:pt x="0" y="4955159"/>
                </a:lnTo>
                <a:lnTo>
                  <a:pt x="7777988" y="4955159"/>
                </a:lnTo>
                <a:lnTo>
                  <a:pt x="7777988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57" y="982345"/>
            <a:ext cx="671385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Deklarasi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Helsinki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(World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Medical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Association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(WMA)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1964)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57" y="1958022"/>
            <a:ext cx="7506334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692150" indent="-46482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Rangkaian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aturan panduan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penelitian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klinis</a:t>
            </a:r>
            <a:endParaRPr sz="2800">
              <a:latin typeface="Arial"/>
              <a:cs typeface="Arial"/>
            </a:endParaRPr>
          </a:p>
          <a:p>
            <a:pPr marL="476884" marR="5080" indent="-46482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Kebijaksanaan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diserahkan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kepada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peneliti sendiri, tidak ada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pengawasan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pihak lain (peneliti menentukan sendiri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apakah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penelitiannya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menyimpang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norma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etik)</a:t>
            </a:r>
            <a:endParaRPr sz="2800">
              <a:latin typeface="Arial"/>
              <a:cs typeface="Arial"/>
            </a:endParaRPr>
          </a:p>
          <a:p>
            <a:pPr marL="476884" marR="899794" indent="-46482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Tugas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utama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dokter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adalah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menjaga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penderita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959116"/>
            <a:ext cx="7778115" cy="5017135"/>
          </a:xfrm>
          <a:custGeom>
            <a:avLst/>
            <a:gdLst/>
            <a:ahLst/>
            <a:cxnLst/>
            <a:rect l="l" t="t" r="r" b="b"/>
            <a:pathLst>
              <a:path w="7778115" h="5017135">
                <a:moveTo>
                  <a:pt x="7777988" y="0"/>
                </a:moveTo>
                <a:lnTo>
                  <a:pt x="0" y="0"/>
                </a:lnTo>
                <a:lnTo>
                  <a:pt x="0" y="5016754"/>
                </a:lnTo>
                <a:lnTo>
                  <a:pt x="7777988" y="5016754"/>
                </a:lnTo>
                <a:lnTo>
                  <a:pt x="7777988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57" y="982345"/>
            <a:ext cx="69881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Deklarasi</a:t>
            </a:r>
            <a:r>
              <a:rPr sz="2800" dirty="0">
                <a:latin typeface="Arial"/>
                <a:cs typeface="Arial"/>
              </a:rPr>
              <a:t> Helsinki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II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(Tokyo,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World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Health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Assembly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ke-20,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1975)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 algn="just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4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Mengharuskan protokol penelitian pada manusia </a:t>
            </a:r>
            <a:r>
              <a:rPr sz="2400" spc="-65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harus </a:t>
            </a:r>
            <a:r>
              <a:rPr sz="2400" spc="-10" dirty="0">
                <a:solidFill>
                  <a:srgbClr val="FFFFFF"/>
                </a:solidFill>
              </a:rPr>
              <a:t>ditinjau </a:t>
            </a:r>
            <a:r>
              <a:rPr sz="2400" spc="-5" dirty="0">
                <a:solidFill>
                  <a:srgbClr val="FFFFFF"/>
                </a:solidFill>
              </a:rPr>
              <a:t>dan diteliti </a:t>
            </a:r>
            <a:r>
              <a:rPr sz="2400" spc="-10" dirty="0">
                <a:solidFill>
                  <a:srgbClr val="FFFFFF"/>
                </a:solidFill>
              </a:rPr>
              <a:t>dulu </a:t>
            </a:r>
            <a:r>
              <a:rPr sz="2400" spc="-5" dirty="0">
                <a:solidFill>
                  <a:srgbClr val="FFFFFF"/>
                </a:solidFill>
              </a:rPr>
              <a:t>oleh panitia </a:t>
            </a:r>
            <a:r>
              <a:rPr sz="2400" spc="-10" dirty="0">
                <a:solidFill>
                  <a:srgbClr val="FFFFFF"/>
                </a:solidFill>
              </a:rPr>
              <a:t>untuk </a:t>
            </a:r>
            <a:r>
              <a:rPr sz="2400" spc="-65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pertimbangan,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tuntunan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dan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komentar</a:t>
            </a:r>
            <a:endParaRPr sz="2400">
              <a:latin typeface="Times New Roman"/>
              <a:cs typeface="Times New Roman"/>
            </a:endParaRPr>
          </a:p>
          <a:p>
            <a:pPr marL="1841500">
              <a:lnSpc>
                <a:spcPts val="2880"/>
              </a:lnSpc>
              <a:spcBef>
                <a:spcPts val="5"/>
              </a:spcBef>
            </a:pPr>
            <a:r>
              <a:rPr sz="2400" b="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469265" marR="59626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</a:rPr>
              <a:t>Harus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ada pernyataan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kelayakan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etik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(ethical </a:t>
            </a:r>
            <a:r>
              <a:rPr sz="2400" spc="-6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clearance)</a:t>
            </a:r>
            <a:endParaRPr sz="2400"/>
          </a:p>
          <a:p>
            <a:pPr marL="1841500">
              <a:lnSpc>
                <a:spcPct val="100000"/>
              </a:lnSpc>
            </a:pPr>
            <a:r>
              <a:rPr sz="2400" b="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</a:rPr>
              <a:t>Hasil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penelitian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tidak</a:t>
            </a:r>
            <a:r>
              <a:rPr sz="2400" spc="1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boleh </a:t>
            </a:r>
            <a:r>
              <a:rPr sz="2400" spc="-5" dirty="0">
                <a:solidFill>
                  <a:srgbClr val="FFFFFF"/>
                </a:solidFill>
              </a:rPr>
              <a:t>dipublikasikan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tanpa</a:t>
            </a:r>
            <a:endParaRPr sz="2400"/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</a:rPr>
              <a:t>adanya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ethical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clearance</a:t>
            </a:r>
            <a:endParaRPr sz="2400"/>
          </a:p>
          <a:p>
            <a:pPr marL="1841500">
              <a:lnSpc>
                <a:spcPct val="100000"/>
              </a:lnSpc>
            </a:pPr>
            <a:r>
              <a:rPr sz="2400" b="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</a:rPr>
              <a:t>Komisi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Etik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Penelitian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133600"/>
            <a:ext cx="7778115" cy="2062480"/>
          </a:xfrm>
          <a:custGeom>
            <a:avLst/>
            <a:gdLst/>
            <a:ahLst/>
            <a:cxnLst/>
            <a:rect l="l" t="t" r="r" b="b"/>
            <a:pathLst>
              <a:path w="7778115" h="2062479">
                <a:moveTo>
                  <a:pt x="7777988" y="0"/>
                </a:moveTo>
                <a:lnTo>
                  <a:pt x="0" y="0"/>
                </a:lnTo>
                <a:lnTo>
                  <a:pt x="0" y="2062099"/>
                </a:lnTo>
                <a:lnTo>
                  <a:pt x="7777988" y="2062099"/>
                </a:lnTo>
                <a:lnTo>
                  <a:pt x="77779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57" y="2157348"/>
            <a:ext cx="530542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Revisi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Deklarasi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Helsinki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Venesia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1983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Hongkong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1989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Seoul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Korea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Selatan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2008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" y="1266825"/>
            <a:ext cx="8048625" cy="41814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57" y="1395095"/>
            <a:ext cx="706310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1920" marR="5080" indent="-1379855" algn="just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1982 </a:t>
            </a: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Proposed International Guidelines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Biomedical Research 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Involving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Human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Subject</a:t>
            </a:r>
            <a:endParaRPr sz="2800">
              <a:latin typeface="Trebuchet MS"/>
              <a:cs typeface="Trebuchet MS"/>
            </a:endParaRPr>
          </a:p>
          <a:p>
            <a:pPr marL="1788160" marR="679450" indent="-39624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Publikasi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menjelaskan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Deklarasi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Helsinki</a:t>
            </a:r>
            <a:endParaRPr sz="2800">
              <a:latin typeface="Trebuchet MS"/>
              <a:cs typeface="Trebuchet MS"/>
            </a:endParaRPr>
          </a:p>
          <a:p>
            <a:pPr marL="1391920" marR="210185" indent="-1379855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1983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Council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International 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Organization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Medical Sciences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(CIOMS)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endParaRPr sz="2800">
              <a:latin typeface="Trebuchet MS"/>
              <a:cs typeface="Trebuchet MS"/>
            </a:endParaRPr>
          </a:p>
          <a:p>
            <a:pPr marL="139192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Penyempurnaan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publikasi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1982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704975"/>
            <a:ext cx="8124825" cy="3276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57" y="1852231"/>
            <a:ext cx="738695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1991</a:t>
            </a:r>
            <a:r>
              <a:rPr sz="3200" b="1" spc="-5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43735"/>
                </a:solidFill>
                <a:latin typeface="Symbol"/>
                <a:cs typeface="Symbol"/>
              </a:rPr>
              <a:t></a:t>
            </a:r>
            <a:r>
              <a:rPr sz="3200" spc="14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Kerjasama</a:t>
            </a:r>
            <a:r>
              <a:rPr sz="3200" b="1" spc="-3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CIOMS</a:t>
            </a:r>
            <a:r>
              <a:rPr sz="3200" b="1" spc="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+</a:t>
            </a:r>
            <a:r>
              <a:rPr sz="3200" b="1" spc="-10" dirty="0">
                <a:solidFill>
                  <a:srgbClr val="943735"/>
                </a:solidFill>
                <a:latin typeface="Trebuchet MS"/>
                <a:cs typeface="Trebuchet MS"/>
              </a:rPr>
              <a:t> WHO</a:t>
            </a:r>
            <a:endParaRPr sz="3200">
              <a:latin typeface="Trebuchet MS"/>
              <a:cs typeface="Trebuchet MS"/>
            </a:endParaRPr>
          </a:p>
          <a:p>
            <a:pPr marL="1666239">
              <a:lnSpc>
                <a:spcPts val="3829"/>
              </a:lnSpc>
            </a:pPr>
            <a:r>
              <a:rPr sz="3200" dirty="0">
                <a:solidFill>
                  <a:srgbClr val="943735"/>
                </a:solidFill>
                <a:latin typeface="Symbol"/>
                <a:cs typeface="Symbol"/>
              </a:rPr>
              <a:t></a:t>
            </a:r>
            <a:r>
              <a:rPr sz="3200" spc="-35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943735"/>
                </a:solidFill>
                <a:latin typeface="Trebuchet MS"/>
                <a:cs typeface="Trebuchet MS"/>
              </a:rPr>
              <a:t>I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n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t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er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n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a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t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i</a:t>
            </a:r>
            <a:r>
              <a:rPr sz="3200" b="1" spc="10" dirty="0">
                <a:solidFill>
                  <a:srgbClr val="943735"/>
                </a:solidFill>
                <a:latin typeface="Trebuchet MS"/>
                <a:cs typeface="Trebuchet MS"/>
              </a:rPr>
              <a:t>o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n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a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l</a:t>
            </a:r>
            <a:r>
              <a:rPr sz="3200" b="1" spc="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Guidel</a:t>
            </a:r>
            <a:r>
              <a:rPr sz="3200" b="1" spc="5" dirty="0">
                <a:solidFill>
                  <a:srgbClr val="943735"/>
                </a:solidFill>
                <a:latin typeface="Trebuchet MS"/>
                <a:cs typeface="Trebuchet MS"/>
              </a:rPr>
              <a:t>i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ne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s</a:t>
            </a:r>
            <a:r>
              <a:rPr sz="3200" b="1" spc="-3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for</a:t>
            </a:r>
            <a:endParaRPr sz="3200">
              <a:latin typeface="Trebuchet MS"/>
              <a:cs typeface="Trebuchet MS"/>
            </a:endParaRPr>
          </a:p>
          <a:p>
            <a:pPr marL="2124075" marR="1227455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Ethical </a:t>
            </a:r>
            <a:r>
              <a:rPr sz="3200" b="1" spc="10" dirty="0">
                <a:solidFill>
                  <a:srgbClr val="943735"/>
                </a:solidFill>
                <a:latin typeface="Trebuchet MS"/>
                <a:cs typeface="Trebuchet MS"/>
              </a:rPr>
              <a:t>Review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of </a:t>
            </a:r>
            <a:r>
              <a:rPr sz="3200" b="1" spc="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Epidemiology</a:t>
            </a:r>
            <a:r>
              <a:rPr sz="3200" b="1" spc="-10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Studies</a:t>
            </a:r>
            <a:endParaRPr sz="3200">
              <a:latin typeface="Trebuchet MS"/>
              <a:cs typeface="Trebuchet MS"/>
            </a:endParaRPr>
          </a:p>
          <a:p>
            <a:pPr marL="2646680" marR="222250" indent="-449580">
              <a:lnSpc>
                <a:spcPct val="100000"/>
              </a:lnSpc>
            </a:pPr>
            <a:r>
              <a:rPr sz="3200" dirty="0">
                <a:solidFill>
                  <a:srgbClr val="943735"/>
                </a:solidFill>
                <a:latin typeface="Symbol"/>
                <a:cs typeface="Symbol"/>
              </a:rPr>
              <a:t></a:t>
            </a:r>
            <a:r>
              <a:rPr sz="3200" spc="-4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200" b="1" spc="-160" dirty="0">
                <a:solidFill>
                  <a:srgbClr val="943735"/>
                </a:solidFill>
                <a:latin typeface="Trebuchet MS"/>
                <a:cs typeface="Trebuchet MS"/>
              </a:rPr>
              <a:t>P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a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n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duan</a:t>
            </a:r>
            <a:r>
              <a:rPr sz="3200" b="1" spc="-1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e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t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i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k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pe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n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eliti</a:t>
            </a:r>
            <a:r>
              <a:rPr sz="3200" b="1" spc="-10" dirty="0">
                <a:solidFill>
                  <a:srgbClr val="943735"/>
                </a:solidFill>
                <a:latin typeface="Trebuchet MS"/>
                <a:cs typeface="Trebuchet MS"/>
              </a:rPr>
              <a:t>a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n  epidemiologis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075" y="495300"/>
            <a:ext cx="5038725" cy="2857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10310" marR="1052830" indent="1270" algn="ctr">
              <a:lnSpc>
                <a:spcPct val="121100"/>
              </a:lnSpc>
              <a:spcBef>
                <a:spcPts val="90"/>
              </a:spcBef>
            </a:pPr>
            <a:r>
              <a:rPr sz="2800" spc="-25" dirty="0"/>
              <a:t>Pemahaman </a:t>
            </a:r>
            <a:r>
              <a:rPr sz="2800" spc="-20" dirty="0"/>
              <a:t> </a:t>
            </a:r>
            <a:r>
              <a:rPr sz="2800" spc="-145" dirty="0"/>
              <a:t>P</a:t>
            </a:r>
            <a:r>
              <a:rPr sz="2800" spc="-15" dirty="0"/>
              <a:t>e</a:t>
            </a:r>
            <a:r>
              <a:rPr sz="2800" spc="-5" dirty="0"/>
              <a:t>ngh</a:t>
            </a:r>
            <a:r>
              <a:rPr sz="2800" dirty="0"/>
              <a:t>ay</a:t>
            </a:r>
            <a:r>
              <a:rPr sz="2800" spc="5" dirty="0"/>
              <a:t>at</a:t>
            </a:r>
            <a:r>
              <a:rPr sz="2800" dirty="0"/>
              <a:t>an  </a:t>
            </a:r>
            <a:r>
              <a:rPr sz="2800" spc="-20" dirty="0"/>
              <a:t>Pengamalan </a:t>
            </a:r>
            <a:r>
              <a:rPr sz="2800" spc="-15" dirty="0"/>
              <a:t> </a:t>
            </a:r>
            <a:r>
              <a:rPr sz="2800" dirty="0"/>
              <a:t>tentang</a:t>
            </a:r>
            <a:endParaRPr sz="2800"/>
          </a:p>
          <a:p>
            <a:pPr marL="148590" algn="ctr">
              <a:lnSpc>
                <a:spcPct val="100000"/>
              </a:lnSpc>
              <a:spcBef>
                <a:spcPts val="705"/>
              </a:spcBef>
            </a:pPr>
            <a:r>
              <a:rPr sz="2800" spc="-15" dirty="0"/>
              <a:t>Pertimbangan</a:t>
            </a:r>
            <a:r>
              <a:rPr sz="2800" spc="-80" dirty="0"/>
              <a:t> </a:t>
            </a:r>
            <a:r>
              <a:rPr sz="2800" dirty="0"/>
              <a:t>baik/buruk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1925" y="3400425"/>
            <a:ext cx="1343025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0" y="4591050"/>
            <a:ext cx="4905375" cy="18859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45153" y="5076190"/>
            <a:ext cx="20059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Trebuchet MS"/>
                <a:cs typeface="Trebuchet MS"/>
              </a:rPr>
              <a:t>MORAL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714500"/>
            <a:ext cx="8153400" cy="2781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57" y="1849691"/>
            <a:ext cx="7547609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943735"/>
                </a:solidFill>
                <a:latin typeface="Trebuchet MS"/>
                <a:cs typeface="Trebuchet MS"/>
              </a:rPr>
              <a:t>Pembentukan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Komisi / </a:t>
            </a:r>
            <a:r>
              <a:rPr sz="3200" b="1" spc="-30" dirty="0">
                <a:solidFill>
                  <a:srgbClr val="943735"/>
                </a:solidFill>
                <a:latin typeface="Trebuchet MS"/>
                <a:cs typeface="Trebuchet MS"/>
              </a:rPr>
              <a:t>Panitia 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berskala 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institusional,</a:t>
            </a:r>
            <a:r>
              <a:rPr sz="3200" b="1" spc="-4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ataupun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 berskala</a:t>
            </a:r>
            <a:r>
              <a:rPr sz="3200" b="1" spc="-3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nasional</a:t>
            </a:r>
            <a:endParaRPr sz="3200">
              <a:latin typeface="Trebuchet MS"/>
              <a:cs typeface="Trebuchet MS"/>
            </a:endParaRPr>
          </a:p>
          <a:p>
            <a:pPr marL="532765" marR="440055" indent="-520700">
              <a:lnSpc>
                <a:spcPct val="99800"/>
              </a:lnSpc>
              <a:spcBef>
                <a:spcPts val="30"/>
              </a:spcBef>
            </a:pPr>
            <a:r>
              <a:rPr sz="3200" dirty="0">
                <a:solidFill>
                  <a:srgbClr val="943735"/>
                </a:solidFill>
                <a:latin typeface="Symbol"/>
                <a:cs typeface="Symbol"/>
              </a:rPr>
              <a:t></a:t>
            </a:r>
            <a:r>
              <a:rPr sz="3200" spc="13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943735"/>
                </a:solidFill>
                <a:latin typeface="Trebuchet MS"/>
                <a:cs typeface="Trebuchet MS"/>
              </a:rPr>
              <a:t>Diperlukan</a:t>
            </a:r>
            <a:r>
              <a:rPr sz="3200" b="1" spc="-2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untuk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melaksanakan </a:t>
            </a:r>
            <a:r>
              <a:rPr sz="3200" b="1" spc="-1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ethical </a:t>
            </a:r>
            <a:r>
              <a:rPr sz="3200" b="1" spc="-20" dirty="0">
                <a:solidFill>
                  <a:srgbClr val="943735"/>
                </a:solidFill>
                <a:latin typeface="Trebuchet MS"/>
                <a:cs typeface="Trebuchet MS"/>
              </a:rPr>
              <a:t>clearance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sebagai 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lampiran </a:t>
            </a:r>
            <a:r>
              <a:rPr sz="3200" b="1" spc="-95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wajib</a:t>
            </a:r>
            <a:r>
              <a:rPr sz="3200" b="1" spc="-30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pada</a:t>
            </a:r>
            <a:r>
              <a:rPr sz="3200" b="1" dirty="0">
                <a:solidFill>
                  <a:srgbClr val="943735"/>
                </a:solidFill>
                <a:latin typeface="Trebuchet MS"/>
                <a:cs typeface="Trebuchet MS"/>
              </a:rPr>
              <a:t> setiap</a:t>
            </a:r>
            <a:r>
              <a:rPr sz="3200" b="1" spc="-15" dirty="0">
                <a:solidFill>
                  <a:srgbClr val="943735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43735"/>
                </a:solidFill>
                <a:latin typeface="Trebuchet MS"/>
                <a:cs typeface="Trebuchet MS"/>
              </a:rPr>
              <a:t>penelitian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6564" y="1914518"/>
            <a:ext cx="361950" cy="9614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8637" y="1774190"/>
            <a:ext cx="2732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943735"/>
                </a:solidFill>
                <a:latin typeface="Arial"/>
                <a:cs typeface="Arial"/>
              </a:rPr>
              <a:t>Pengetahuan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943735"/>
                </a:solidFill>
                <a:latin typeface="Arial"/>
                <a:cs typeface="Arial"/>
              </a:rPr>
              <a:t>Penghayatan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2511425" algn="l"/>
              </a:tabLst>
            </a:pPr>
            <a:r>
              <a:rPr sz="2400" b="1" spc="-5" dirty="0">
                <a:solidFill>
                  <a:srgbClr val="943735"/>
                </a:solidFill>
                <a:latin typeface="Arial"/>
                <a:cs typeface="Arial"/>
              </a:rPr>
              <a:t>Pengamalan	</a:t>
            </a:r>
            <a:r>
              <a:rPr sz="2400" b="1" u="heavy" spc="-5" dirty="0">
                <a:solidFill>
                  <a:srgbClr val="943735"/>
                </a:solidFill>
                <a:uFill>
                  <a:solidFill>
                    <a:srgbClr val="C0504D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300" dirty="0">
                <a:solidFill>
                  <a:srgbClr val="943735"/>
                </a:solidFill>
                <a:uFill>
                  <a:solidFill>
                    <a:srgbClr val="C0504D"/>
                  </a:solidFill>
                </a:u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4828" y="2139950"/>
            <a:ext cx="234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Etik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Kedokteran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787" y="583882"/>
            <a:ext cx="3390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0859C"/>
                </a:solidFill>
                <a:latin typeface="Arial"/>
                <a:cs typeface="Arial"/>
              </a:rPr>
              <a:t>PERAN</a:t>
            </a:r>
            <a:r>
              <a:rPr sz="3200" spc="-10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0859C"/>
                </a:solidFill>
                <a:latin typeface="Arial"/>
                <a:cs typeface="Arial"/>
              </a:rPr>
              <a:t>PENELITI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7000" y="3276181"/>
            <a:ext cx="3962400" cy="831215"/>
          </a:xfrm>
          <a:prstGeom prst="rect">
            <a:avLst/>
          </a:prstGeom>
          <a:solidFill>
            <a:srgbClr val="943735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156210">
              <a:lnSpc>
                <a:spcPct val="100000"/>
              </a:lnSpc>
              <a:spcBef>
                <a:spcPts val="31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Melekat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kepribadian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profesional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dokter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10075" y="2653029"/>
            <a:ext cx="476250" cy="476250"/>
            <a:chOff x="4410075" y="2653029"/>
            <a:chExt cx="476250" cy="476250"/>
          </a:xfrm>
        </p:grpSpPr>
        <p:sp>
          <p:nvSpPr>
            <p:cNvPr id="8" name="object 8"/>
            <p:cNvSpPr/>
            <p:nvPr/>
          </p:nvSpPr>
          <p:spPr>
            <a:xfrm>
              <a:off x="4419600" y="266255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42900" y="0"/>
                  </a:moveTo>
                  <a:lnTo>
                    <a:pt x="114300" y="0"/>
                  </a:lnTo>
                  <a:lnTo>
                    <a:pt x="114300" y="228600"/>
                  </a:lnTo>
                  <a:lnTo>
                    <a:pt x="0" y="228600"/>
                  </a:lnTo>
                  <a:lnTo>
                    <a:pt x="228600" y="457200"/>
                  </a:lnTo>
                  <a:lnTo>
                    <a:pt x="457200" y="228600"/>
                  </a:lnTo>
                  <a:lnTo>
                    <a:pt x="342900" y="2286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9600" y="266255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114300" y="2286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228600"/>
                  </a:lnTo>
                  <a:lnTo>
                    <a:pt x="457200" y="2286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410075" y="4329429"/>
            <a:ext cx="476250" cy="476250"/>
            <a:chOff x="4410075" y="4329429"/>
            <a:chExt cx="476250" cy="476250"/>
          </a:xfrm>
        </p:grpSpPr>
        <p:sp>
          <p:nvSpPr>
            <p:cNvPr id="11" name="object 11"/>
            <p:cNvSpPr/>
            <p:nvPr/>
          </p:nvSpPr>
          <p:spPr>
            <a:xfrm>
              <a:off x="4419600" y="433895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42900" y="0"/>
                  </a:moveTo>
                  <a:lnTo>
                    <a:pt x="114300" y="0"/>
                  </a:lnTo>
                  <a:lnTo>
                    <a:pt x="114300" y="228600"/>
                  </a:lnTo>
                  <a:lnTo>
                    <a:pt x="0" y="228600"/>
                  </a:lnTo>
                  <a:lnTo>
                    <a:pt x="228600" y="457200"/>
                  </a:lnTo>
                  <a:lnTo>
                    <a:pt x="457200" y="228600"/>
                  </a:lnTo>
                  <a:lnTo>
                    <a:pt x="342900" y="2286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9600" y="433895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114300" y="2286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228600"/>
                  </a:lnTo>
                  <a:lnTo>
                    <a:pt x="457200" y="2286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42691" y="4975859"/>
            <a:ext cx="2811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KOMPETENSI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ETIK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475" y="5590819"/>
            <a:ext cx="7562850" cy="742315"/>
            <a:chOff x="752475" y="5590819"/>
            <a:chExt cx="7562850" cy="742315"/>
          </a:xfrm>
        </p:grpSpPr>
        <p:sp>
          <p:nvSpPr>
            <p:cNvPr id="3" name="object 3"/>
            <p:cNvSpPr/>
            <p:nvPr/>
          </p:nvSpPr>
          <p:spPr>
            <a:xfrm>
              <a:off x="762000" y="5600344"/>
              <a:ext cx="7543800" cy="723265"/>
            </a:xfrm>
            <a:custGeom>
              <a:avLst/>
              <a:gdLst/>
              <a:ahLst/>
              <a:cxnLst/>
              <a:rect l="l" t="t" r="r" b="b"/>
              <a:pathLst>
                <a:path w="7543800" h="723264">
                  <a:moveTo>
                    <a:pt x="7543800" y="0"/>
                  </a:moveTo>
                  <a:lnTo>
                    <a:pt x="0" y="0"/>
                  </a:lnTo>
                  <a:lnTo>
                    <a:pt x="0" y="723087"/>
                  </a:lnTo>
                  <a:lnTo>
                    <a:pt x="7543800" y="723087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0" y="5600344"/>
              <a:ext cx="7543800" cy="723265"/>
            </a:xfrm>
            <a:custGeom>
              <a:avLst/>
              <a:gdLst/>
              <a:ahLst/>
              <a:cxnLst/>
              <a:rect l="l" t="t" r="r" b="b"/>
              <a:pathLst>
                <a:path w="7543800" h="723264">
                  <a:moveTo>
                    <a:pt x="0" y="723087"/>
                  </a:moveTo>
                  <a:lnTo>
                    <a:pt x="7543800" y="723087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723087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2000" y="5600344"/>
            <a:ext cx="7543800" cy="7232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Memenuhi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acuan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etik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yang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berlaku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2475" y="1397635"/>
            <a:ext cx="7562850" cy="4223385"/>
            <a:chOff x="752475" y="1397635"/>
            <a:chExt cx="7562850" cy="4223385"/>
          </a:xfrm>
        </p:grpSpPr>
        <p:sp>
          <p:nvSpPr>
            <p:cNvPr id="7" name="object 7"/>
            <p:cNvSpPr/>
            <p:nvPr/>
          </p:nvSpPr>
          <p:spPr>
            <a:xfrm>
              <a:off x="762000" y="4499102"/>
              <a:ext cx="7543800" cy="1112520"/>
            </a:xfrm>
            <a:custGeom>
              <a:avLst/>
              <a:gdLst/>
              <a:ahLst/>
              <a:cxnLst/>
              <a:rect l="l" t="t" r="r" b="b"/>
              <a:pathLst>
                <a:path w="7543800" h="1112520">
                  <a:moveTo>
                    <a:pt x="7543800" y="0"/>
                  </a:moveTo>
                  <a:lnTo>
                    <a:pt x="0" y="0"/>
                  </a:lnTo>
                  <a:lnTo>
                    <a:pt x="0" y="722630"/>
                  </a:lnTo>
                  <a:lnTo>
                    <a:pt x="3632835" y="722630"/>
                  </a:lnTo>
                  <a:lnTo>
                    <a:pt x="3632835" y="834009"/>
                  </a:lnTo>
                  <a:lnTo>
                    <a:pt x="3493897" y="834009"/>
                  </a:lnTo>
                  <a:lnTo>
                    <a:pt x="3771900" y="1112088"/>
                  </a:lnTo>
                  <a:lnTo>
                    <a:pt x="4049903" y="834009"/>
                  </a:lnTo>
                  <a:lnTo>
                    <a:pt x="3910965" y="834009"/>
                  </a:lnTo>
                  <a:lnTo>
                    <a:pt x="3910965" y="722630"/>
                  </a:lnTo>
                  <a:lnTo>
                    <a:pt x="7543800" y="72263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0" y="4499102"/>
              <a:ext cx="7543800" cy="1112520"/>
            </a:xfrm>
            <a:custGeom>
              <a:avLst/>
              <a:gdLst/>
              <a:ahLst/>
              <a:cxnLst/>
              <a:rect l="l" t="t" r="r" b="b"/>
              <a:pathLst>
                <a:path w="7543800" h="1112520">
                  <a:moveTo>
                    <a:pt x="7543800" y="722630"/>
                  </a:moveTo>
                  <a:lnTo>
                    <a:pt x="3910965" y="722630"/>
                  </a:lnTo>
                  <a:lnTo>
                    <a:pt x="3910965" y="834009"/>
                  </a:lnTo>
                  <a:lnTo>
                    <a:pt x="4049903" y="834009"/>
                  </a:lnTo>
                  <a:lnTo>
                    <a:pt x="3771900" y="1112088"/>
                  </a:lnTo>
                  <a:lnTo>
                    <a:pt x="3493897" y="834009"/>
                  </a:lnTo>
                  <a:lnTo>
                    <a:pt x="3632835" y="834009"/>
                  </a:lnTo>
                  <a:lnTo>
                    <a:pt x="3632835" y="722630"/>
                  </a:lnTo>
                  <a:lnTo>
                    <a:pt x="0" y="722630"/>
                  </a:lnTo>
                  <a:lnTo>
                    <a:pt x="0" y="0"/>
                  </a:lnTo>
                  <a:lnTo>
                    <a:pt x="7543800" y="0"/>
                  </a:lnTo>
                  <a:lnTo>
                    <a:pt x="7543800" y="72263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0" y="2508504"/>
              <a:ext cx="7543800" cy="2001520"/>
            </a:xfrm>
            <a:custGeom>
              <a:avLst/>
              <a:gdLst/>
              <a:ahLst/>
              <a:cxnLst/>
              <a:rect l="l" t="t" r="r" b="b"/>
              <a:pathLst>
                <a:path w="7543800" h="2001520">
                  <a:moveTo>
                    <a:pt x="7543800" y="0"/>
                  </a:moveTo>
                  <a:lnTo>
                    <a:pt x="0" y="0"/>
                  </a:lnTo>
                  <a:lnTo>
                    <a:pt x="0" y="1300480"/>
                  </a:lnTo>
                  <a:lnTo>
                    <a:pt x="3521710" y="1300480"/>
                  </a:lnTo>
                  <a:lnTo>
                    <a:pt x="3521710" y="1501013"/>
                  </a:lnTo>
                  <a:lnTo>
                    <a:pt x="3271520" y="1501013"/>
                  </a:lnTo>
                  <a:lnTo>
                    <a:pt x="3771900" y="2001393"/>
                  </a:lnTo>
                  <a:lnTo>
                    <a:pt x="4272280" y="1501013"/>
                  </a:lnTo>
                  <a:lnTo>
                    <a:pt x="4022090" y="1501013"/>
                  </a:lnTo>
                  <a:lnTo>
                    <a:pt x="4022090" y="1300480"/>
                  </a:lnTo>
                  <a:lnTo>
                    <a:pt x="7543800" y="130048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" y="2508504"/>
              <a:ext cx="7543800" cy="2001520"/>
            </a:xfrm>
            <a:custGeom>
              <a:avLst/>
              <a:gdLst/>
              <a:ahLst/>
              <a:cxnLst/>
              <a:rect l="l" t="t" r="r" b="b"/>
              <a:pathLst>
                <a:path w="7543800" h="2001520">
                  <a:moveTo>
                    <a:pt x="7543800" y="1300480"/>
                  </a:moveTo>
                  <a:lnTo>
                    <a:pt x="4022090" y="1300480"/>
                  </a:lnTo>
                  <a:lnTo>
                    <a:pt x="4022090" y="1501013"/>
                  </a:lnTo>
                  <a:lnTo>
                    <a:pt x="4272280" y="1501013"/>
                  </a:lnTo>
                  <a:lnTo>
                    <a:pt x="3771900" y="2001393"/>
                  </a:lnTo>
                  <a:lnTo>
                    <a:pt x="3271520" y="1501013"/>
                  </a:lnTo>
                  <a:lnTo>
                    <a:pt x="3521710" y="1501013"/>
                  </a:lnTo>
                  <a:lnTo>
                    <a:pt x="3521710" y="1300480"/>
                  </a:lnTo>
                  <a:lnTo>
                    <a:pt x="0" y="1300480"/>
                  </a:lnTo>
                  <a:lnTo>
                    <a:pt x="0" y="0"/>
                  </a:lnTo>
                  <a:lnTo>
                    <a:pt x="7543800" y="0"/>
                  </a:lnTo>
                  <a:lnTo>
                    <a:pt x="7543800" y="13004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" y="1407160"/>
              <a:ext cx="7543800" cy="1112520"/>
            </a:xfrm>
            <a:custGeom>
              <a:avLst/>
              <a:gdLst/>
              <a:ahLst/>
              <a:cxnLst/>
              <a:rect l="l" t="t" r="r" b="b"/>
              <a:pathLst>
                <a:path w="7543800" h="1112520">
                  <a:moveTo>
                    <a:pt x="7543800" y="0"/>
                  </a:moveTo>
                  <a:lnTo>
                    <a:pt x="0" y="0"/>
                  </a:lnTo>
                  <a:lnTo>
                    <a:pt x="0" y="722629"/>
                  </a:lnTo>
                  <a:lnTo>
                    <a:pt x="3632835" y="722629"/>
                  </a:lnTo>
                  <a:lnTo>
                    <a:pt x="3632835" y="834136"/>
                  </a:lnTo>
                  <a:lnTo>
                    <a:pt x="3493897" y="834136"/>
                  </a:lnTo>
                  <a:lnTo>
                    <a:pt x="3771900" y="1112139"/>
                  </a:lnTo>
                  <a:lnTo>
                    <a:pt x="4049903" y="834136"/>
                  </a:lnTo>
                  <a:lnTo>
                    <a:pt x="3910965" y="834136"/>
                  </a:lnTo>
                  <a:lnTo>
                    <a:pt x="3910965" y="722629"/>
                  </a:lnTo>
                  <a:lnTo>
                    <a:pt x="7543800" y="722629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" y="1407160"/>
              <a:ext cx="7543800" cy="1112520"/>
            </a:xfrm>
            <a:custGeom>
              <a:avLst/>
              <a:gdLst/>
              <a:ahLst/>
              <a:cxnLst/>
              <a:rect l="l" t="t" r="r" b="b"/>
              <a:pathLst>
                <a:path w="7543800" h="1112520">
                  <a:moveTo>
                    <a:pt x="7543800" y="722629"/>
                  </a:moveTo>
                  <a:lnTo>
                    <a:pt x="3910965" y="722629"/>
                  </a:lnTo>
                  <a:lnTo>
                    <a:pt x="3910965" y="834136"/>
                  </a:lnTo>
                  <a:lnTo>
                    <a:pt x="4049903" y="834136"/>
                  </a:lnTo>
                  <a:lnTo>
                    <a:pt x="3771900" y="1112139"/>
                  </a:lnTo>
                  <a:lnTo>
                    <a:pt x="3493897" y="834136"/>
                  </a:lnTo>
                  <a:lnTo>
                    <a:pt x="3632835" y="834136"/>
                  </a:lnTo>
                  <a:lnTo>
                    <a:pt x="3632835" y="722629"/>
                  </a:lnTo>
                  <a:lnTo>
                    <a:pt x="0" y="722629"/>
                  </a:lnTo>
                  <a:lnTo>
                    <a:pt x="0" y="0"/>
                  </a:lnTo>
                  <a:lnTo>
                    <a:pt x="7543800" y="0"/>
                  </a:lnTo>
                  <a:lnTo>
                    <a:pt x="7543800" y="7226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19492" y="1352803"/>
            <a:ext cx="7028180" cy="370014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17830" marR="409575" algn="ctr">
              <a:lnSpc>
                <a:spcPts val="2720"/>
              </a:lnSpc>
              <a:spcBef>
                <a:spcPts val="525"/>
              </a:spcBef>
            </a:pPr>
            <a:r>
              <a:rPr sz="2600" b="1" spc="-5" dirty="0">
                <a:solidFill>
                  <a:srgbClr val="FFFFFF"/>
                </a:solidFill>
                <a:latin typeface="Trebuchet MS"/>
                <a:cs typeface="Trebuchet MS"/>
              </a:rPr>
              <a:t>Memahami dan menghayati dimensi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etik </a:t>
            </a:r>
            <a:r>
              <a:rPr sz="2600" b="1" spc="-7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rebuchet MS"/>
              <a:cs typeface="Trebuchet MS"/>
            </a:endParaRPr>
          </a:p>
          <a:p>
            <a:pPr marL="12065" marR="5080" indent="1270" algn="ctr">
              <a:lnSpc>
                <a:spcPct val="87100"/>
              </a:lnSpc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Mengamalkan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sikap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merancang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melaksanakan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penelitian kesehatan dengan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memperhatikan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permasalahan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etik yang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mungkin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muncul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Menyesuaikan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pola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305943"/>
            <a:ext cx="7543800" cy="1112520"/>
          </a:xfrm>
          <a:custGeom>
            <a:avLst/>
            <a:gdLst/>
            <a:ahLst/>
            <a:cxnLst/>
            <a:rect l="l" t="t" r="r" b="b"/>
            <a:pathLst>
              <a:path w="7543800" h="1112520">
                <a:moveTo>
                  <a:pt x="7543800" y="722629"/>
                </a:moveTo>
                <a:lnTo>
                  <a:pt x="3910965" y="722629"/>
                </a:lnTo>
                <a:lnTo>
                  <a:pt x="3910965" y="834135"/>
                </a:lnTo>
                <a:lnTo>
                  <a:pt x="4049903" y="834135"/>
                </a:lnTo>
                <a:lnTo>
                  <a:pt x="3771900" y="1112139"/>
                </a:lnTo>
                <a:lnTo>
                  <a:pt x="3493897" y="834135"/>
                </a:lnTo>
                <a:lnTo>
                  <a:pt x="3632835" y="834135"/>
                </a:lnTo>
                <a:lnTo>
                  <a:pt x="3632835" y="722629"/>
                </a:lnTo>
                <a:lnTo>
                  <a:pt x="0" y="722629"/>
                </a:lnTo>
                <a:lnTo>
                  <a:pt x="0" y="0"/>
                </a:lnTo>
                <a:lnTo>
                  <a:pt x="7543800" y="0"/>
                </a:lnTo>
                <a:lnTo>
                  <a:pt x="7543800" y="72262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69285" y="405384"/>
            <a:ext cx="27273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943735"/>
                </a:solidFill>
              </a:rPr>
              <a:t>Kompetensi</a:t>
            </a:r>
            <a:r>
              <a:rPr sz="2800" spc="-55" dirty="0">
                <a:solidFill>
                  <a:srgbClr val="943735"/>
                </a:solidFill>
              </a:rPr>
              <a:t> </a:t>
            </a:r>
            <a:r>
              <a:rPr sz="2800" dirty="0">
                <a:solidFill>
                  <a:srgbClr val="943735"/>
                </a:solidFill>
              </a:rPr>
              <a:t>Etik</a:t>
            </a:r>
            <a:endParaRPr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837" y="457174"/>
            <a:ext cx="5486400" cy="6463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837" y="457174"/>
            <a:ext cx="5486400" cy="646430"/>
          </a:xfrm>
          <a:prstGeom prst="rect">
            <a:avLst/>
          </a:prstGeom>
          <a:ln w="12700">
            <a:solidFill>
              <a:srgbClr val="C0504D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pc="-5" dirty="0">
                <a:solidFill>
                  <a:srgbClr val="000000"/>
                </a:solidFill>
              </a:rPr>
              <a:t>PENELITIAN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KESEHATAN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42235" y="1397127"/>
            <a:ext cx="4985385" cy="1355725"/>
            <a:chOff x="2642235" y="1397127"/>
            <a:chExt cx="4985385" cy="1355725"/>
          </a:xfrm>
        </p:grpSpPr>
        <p:sp>
          <p:nvSpPr>
            <p:cNvPr id="5" name="object 5"/>
            <p:cNvSpPr/>
            <p:nvPr/>
          </p:nvSpPr>
          <p:spPr>
            <a:xfrm>
              <a:off x="2651760" y="1406652"/>
              <a:ext cx="4966335" cy="1336675"/>
            </a:xfrm>
            <a:custGeom>
              <a:avLst/>
              <a:gdLst/>
              <a:ahLst/>
              <a:cxnLst/>
              <a:rect l="l" t="t" r="r" b="b"/>
              <a:pathLst>
                <a:path w="4966334" h="1336675">
                  <a:moveTo>
                    <a:pt x="4965954" y="0"/>
                  </a:moveTo>
                  <a:lnTo>
                    <a:pt x="668147" y="0"/>
                  </a:lnTo>
                  <a:lnTo>
                    <a:pt x="0" y="668147"/>
                  </a:lnTo>
                  <a:lnTo>
                    <a:pt x="668147" y="1336294"/>
                  </a:lnTo>
                  <a:lnTo>
                    <a:pt x="4965954" y="1336294"/>
                  </a:lnTo>
                  <a:lnTo>
                    <a:pt x="496595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1760" y="1406652"/>
              <a:ext cx="4966335" cy="1336675"/>
            </a:xfrm>
            <a:custGeom>
              <a:avLst/>
              <a:gdLst/>
              <a:ahLst/>
              <a:cxnLst/>
              <a:rect l="l" t="t" r="r" b="b"/>
              <a:pathLst>
                <a:path w="4966334" h="1336675">
                  <a:moveTo>
                    <a:pt x="4965954" y="1336294"/>
                  </a:moveTo>
                  <a:lnTo>
                    <a:pt x="668147" y="1336294"/>
                  </a:lnTo>
                  <a:lnTo>
                    <a:pt x="0" y="668147"/>
                  </a:lnTo>
                  <a:lnTo>
                    <a:pt x="668147" y="0"/>
                  </a:lnTo>
                  <a:lnTo>
                    <a:pt x="4965954" y="0"/>
                  </a:lnTo>
                  <a:lnTo>
                    <a:pt x="4965954" y="13362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8178" y="1531620"/>
            <a:ext cx="3586479" cy="10293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ctr">
              <a:lnSpc>
                <a:spcPct val="87200"/>
              </a:lnSpc>
              <a:spcBef>
                <a:spcPts val="465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Menemukan</a:t>
            </a: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sesuatu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baik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secara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kuantitatif dan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kualitatif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73960" y="3132327"/>
            <a:ext cx="5653405" cy="1355725"/>
            <a:chOff x="1973960" y="3132327"/>
            <a:chExt cx="5653405" cy="1355725"/>
          </a:xfrm>
        </p:grpSpPr>
        <p:sp>
          <p:nvSpPr>
            <p:cNvPr id="9" name="object 9"/>
            <p:cNvSpPr/>
            <p:nvPr/>
          </p:nvSpPr>
          <p:spPr>
            <a:xfrm>
              <a:off x="2651759" y="3141852"/>
              <a:ext cx="4966335" cy="1336675"/>
            </a:xfrm>
            <a:custGeom>
              <a:avLst/>
              <a:gdLst/>
              <a:ahLst/>
              <a:cxnLst/>
              <a:rect l="l" t="t" r="r" b="b"/>
              <a:pathLst>
                <a:path w="4966334" h="1336675">
                  <a:moveTo>
                    <a:pt x="4965954" y="0"/>
                  </a:moveTo>
                  <a:lnTo>
                    <a:pt x="668147" y="0"/>
                  </a:lnTo>
                  <a:lnTo>
                    <a:pt x="0" y="668147"/>
                  </a:lnTo>
                  <a:lnTo>
                    <a:pt x="668147" y="1336294"/>
                  </a:lnTo>
                  <a:lnTo>
                    <a:pt x="4965954" y="1336294"/>
                  </a:lnTo>
                  <a:lnTo>
                    <a:pt x="4965954" y="0"/>
                  </a:lnTo>
                  <a:close/>
                </a:path>
              </a:pathLst>
            </a:custGeom>
            <a:solidFill>
              <a:srgbClr val="B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1759" y="3141852"/>
              <a:ext cx="4966335" cy="1336675"/>
            </a:xfrm>
            <a:custGeom>
              <a:avLst/>
              <a:gdLst/>
              <a:ahLst/>
              <a:cxnLst/>
              <a:rect l="l" t="t" r="r" b="b"/>
              <a:pathLst>
                <a:path w="4966334" h="1336675">
                  <a:moveTo>
                    <a:pt x="4965954" y="1336294"/>
                  </a:moveTo>
                  <a:lnTo>
                    <a:pt x="668147" y="1336294"/>
                  </a:lnTo>
                  <a:lnTo>
                    <a:pt x="0" y="668147"/>
                  </a:lnTo>
                  <a:lnTo>
                    <a:pt x="668147" y="0"/>
                  </a:lnTo>
                  <a:lnTo>
                    <a:pt x="4965954" y="0"/>
                  </a:lnTo>
                  <a:lnTo>
                    <a:pt x="4965954" y="13362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3485" y="314185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7"/>
                  </a:lnTo>
                  <a:lnTo>
                    <a:pt x="573732" y="6633"/>
                  </a:lnTo>
                  <a:lnTo>
                    <a:pt x="527932" y="14756"/>
                  </a:lnTo>
                  <a:lnTo>
                    <a:pt x="483264" y="25933"/>
                  </a:lnTo>
                  <a:lnTo>
                    <a:pt x="439840" y="40049"/>
                  </a:lnTo>
                  <a:lnTo>
                    <a:pt x="397775" y="56993"/>
                  </a:lnTo>
                  <a:lnTo>
                    <a:pt x="357180" y="76651"/>
                  </a:lnTo>
                  <a:lnTo>
                    <a:pt x="318169" y="98911"/>
                  </a:lnTo>
                  <a:lnTo>
                    <a:pt x="280855" y="123659"/>
                  </a:lnTo>
                  <a:lnTo>
                    <a:pt x="245352" y="150783"/>
                  </a:lnTo>
                  <a:lnTo>
                    <a:pt x="211772" y="180169"/>
                  </a:lnTo>
                  <a:lnTo>
                    <a:pt x="180228" y="211704"/>
                  </a:lnTo>
                  <a:lnTo>
                    <a:pt x="150834" y="245276"/>
                  </a:lnTo>
                  <a:lnTo>
                    <a:pt x="123702" y="280772"/>
                  </a:lnTo>
                  <a:lnTo>
                    <a:pt x="98946" y="318078"/>
                  </a:lnTo>
                  <a:lnTo>
                    <a:pt x="76679" y="357081"/>
                  </a:lnTo>
                  <a:lnTo>
                    <a:pt x="57014" y="397669"/>
                  </a:lnTo>
                  <a:lnTo>
                    <a:pt x="40064" y="439729"/>
                  </a:lnTo>
                  <a:lnTo>
                    <a:pt x="25943" y="483147"/>
                  </a:lnTo>
                  <a:lnTo>
                    <a:pt x="14762" y="527811"/>
                  </a:lnTo>
                  <a:lnTo>
                    <a:pt x="6636" y="573607"/>
                  </a:lnTo>
                  <a:lnTo>
                    <a:pt x="1678" y="620424"/>
                  </a:lnTo>
                  <a:lnTo>
                    <a:pt x="0" y="668147"/>
                  </a:lnTo>
                  <a:lnTo>
                    <a:pt x="1678" y="715869"/>
                  </a:lnTo>
                  <a:lnTo>
                    <a:pt x="6636" y="762686"/>
                  </a:lnTo>
                  <a:lnTo>
                    <a:pt x="14762" y="808482"/>
                  </a:lnTo>
                  <a:lnTo>
                    <a:pt x="25943" y="853146"/>
                  </a:lnTo>
                  <a:lnTo>
                    <a:pt x="40064" y="896564"/>
                  </a:lnTo>
                  <a:lnTo>
                    <a:pt x="57014" y="938624"/>
                  </a:lnTo>
                  <a:lnTo>
                    <a:pt x="76679" y="979212"/>
                  </a:lnTo>
                  <a:lnTo>
                    <a:pt x="98946" y="1018215"/>
                  </a:lnTo>
                  <a:lnTo>
                    <a:pt x="123702" y="1055521"/>
                  </a:lnTo>
                  <a:lnTo>
                    <a:pt x="150834" y="1091017"/>
                  </a:lnTo>
                  <a:lnTo>
                    <a:pt x="180228" y="1124589"/>
                  </a:lnTo>
                  <a:lnTo>
                    <a:pt x="211772" y="1156124"/>
                  </a:lnTo>
                  <a:lnTo>
                    <a:pt x="245352" y="1185510"/>
                  </a:lnTo>
                  <a:lnTo>
                    <a:pt x="280855" y="1212634"/>
                  </a:lnTo>
                  <a:lnTo>
                    <a:pt x="318169" y="1237382"/>
                  </a:lnTo>
                  <a:lnTo>
                    <a:pt x="357180" y="1259642"/>
                  </a:lnTo>
                  <a:lnTo>
                    <a:pt x="397775" y="1279300"/>
                  </a:lnTo>
                  <a:lnTo>
                    <a:pt x="439840" y="1296244"/>
                  </a:lnTo>
                  <a:lnTo>
                    <a:pt x="483264" y="1310360"/>
                  </a:lnTo>
                  <a:lnTo>
                    <a:pt x="527932" y="1321537"/>
                  </a:lnTo>
                  <a:lnTo>
                    <a:pt x="573732" y="1329660"/>
                  </a:lnTo>
                  <a:lnTo>
                    <a:pt x="620550" y="1334616"/>
                  </a:lnTo>
                  <a:lnTo>
                    <a:pt x="668274" y="1336294"/>
                  </a:lnTo>
                  <a:lnTo>
                    <a:pt x="715981" y="1334616"/>
                  </a:lnTo>
                  <a:lnTo>
                    <a:pt x="762785" y="1329660"/>
                  </a:lnTo>
                  <a:lnTo>
                    <a:pt x="808571" y="1321537"/>
                  </a:lnTo>
                  <a:lnTo>
                    <a:pt x="853228" y="1310360"/>
                  </a:lnTo>
                  <a:lnTo>
                    <a:pt x="896640" y="1296244"/>
                  </a:lnTo>
                  <a:lnTo>
                    <a:pt x="938697" y="1279300"/>
                  </a:lnTo>
                  <a:lnTo>
                    <a:pt x="979283" y="1259642"/>
                  </a:lnTo>
                  <a:lnTo>
                    <a:pt x="1018286" y="1237382"/>
                  </a:lnTo>
                  <a:lnTo>
                    <a:pt x="1055593" y="1212634"/>
                  </a:lnTo>
                  <a:lnTo>
                    <a:pt x="1091091" y="1185510"/>
                  </a:lnTo>
                  <a:lnTo>
                    <a:pt x="1124666" y="1156124"/>
                  </a:lnTo>
                  <a:lnTo>
                    <a:pt x="1156206" y="1124589"/>
                  </a:lnTo>
                  <a:lnTo>
                    <a:pt x="1185597" y="1091017"/>
                  </a:lnTo>
                  <a:lnTo>
                    <a:pt x="1212725" y="1055521"/>
                  </a:lnTo>
                  <a:lnTo>
                    <a:pt x="1237479" y="1018215"/>
                  </a:lnTo>
                  <a:lnTo>
                    <a:pt x="1259744" y="979212"/>
                  </a:lnTo>
                  <a:lnTo>
                    <a:pt x="1279408" y="938624"/>
                  </a:lnTo>
                  <a:lnTo>
                    <a:pt x="1296357" y="896564"/>
                  </a:lnTo>
                  <a:lnTo>
                    <a:pt x="1310478" y="853146"/>
                  </a:lnTo>
                  <a:lnTo>
                    <a:pt x="1321658" y="808482"/>
                  </a:lnTo>
                  <a:lnTo>
                    <a:pt x="1329784" y="762686"/>
                  </a:lnTo>
                  <a:lnTo>
                    <a:pt x="1334743" y="715869"/>
                  </a:lnTo>
                  <a:lnTo>
                    <a:pt x="1336421" y="668147"/>
                  </a:lnTo>
                  <a:lnTo>
                    <a:pt x="1334743" y="620424"/>
                  </a:lnTo>
                  <a:lnTo>
                    <a:pt x="1329784" y="573607"/>
                  </a:lnTo>
                  <a:lnTo>
                    <a:pt x="1321658" y="527811"/>
                  </a:lnTo>
                  <a:lnTo>
                    <a:pt x="1310478" y="483147"/>
                  </a:lnTo>
                  <a:lnTo>
                    <a:pt x="1296357" y="439729"/>
                  </a:lnTo>
                  <a:lnTo>
                    <a:pt x="1279408" y="397669"/>
                  </a:lnTo>
                  <a:lnTo>
                    <a:pt x="1259744" y="357081"/>
                  </a:lnTo>
                  <a:lnTo>
                    <a:pt x="1237479" y="318078"/>
                  </a:lnTo>
                  <a:lnTo>
                    <a:pt x="1212725" y="280772"/>
                  </a:lnTo>
                  <a:lnTo>
                    <a:pt x="1185597" y="245276"/>
                  </a:lnTo>
                  <a:lnTo>
                    <a:pt x="1156206" y="211704"/>
                  </a:lnTo>
                  <a:lnTo>
                    <a:pt x="1124666" y="180169"/>
                  </a:lnTo>
                  <a:lnTo>
                    <a:pt x="1091091" y="150783"/>
                  </a:lnTo>
                  <a:lnTo>
                    <a:pt x="1055593" y="123659"/>
                  </a:lnTo>
                  <a:lnTo>
                    <a:pt x="1018286" y="98911"/>
                  </a:lnTo>
                  <a:lnTo>
                    <a:pt x="979283" y="76651"/>
                  </a:lnTo>
                  <a:lnTo>
                    <a:pt x="938697" y="56993"/>
                  </a:lnTo>
                  <a:lnTo>
                    <a:pt x="896640" y="40049"/>
                  </a:lnTo>
                  <a:lnTo>
                    <a:pt x="853228" y="25933"/>
                  </a:lnTo>
                  <a:lnTo>
                    <a:pt x="808571" y="14756"/>
                  </a:lnTo>
                  <a:lnTo>
                    <a:pt x="762785" y="6633"/>
                  </a:lnTo>
                  <a:lnTo>
                    <a:pt x="715981" y="1677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E0D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3485" y="314185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0" y="668147"/>
                  </a:moveTo>
                  <a:lnTo>
                    <a:pt x="1678" y="620424"/>
                  </a:lnTo>
                  <a:lnTo>
                    <a:pt x="6636" y="573607"/>
                  </a:lnTo>
                  <a:lnTo>
                    <a:pt x="14762" y="527811"/>
                  </a:lnTo>
                  <a:lnTo>
                    <a:pt x="25943" y="483147"/>
                  </a:lnTo>
                  <a:lnTo>
                    <a:pt x="40064" y="439729"/>
                  </a:lnTo>
                  <a:lnTo>
                    <a:pt x="57014" y="397669"/>
                  </a:lnTo>
                  <a:lnTo>
                    <a:pt x="76679" y="357081"/>
                  </a:lnTo>
                  <a:lnTo>
                    <a:pt x="98946" y="318078"/>
                  </a:lnTo>
                  <a:lnTo>
                    <a:pt x="123702" y="280772"/>
                  </a:lnTo>
                  <a:lnTo>
                    <a:pt x="150834" y="245276"/>
                  </a:lnTo>
                  <a:lnTo>
                    <a:pt x="180228" y="211704"/>
                  </a:lnTo>
                  <a:lnTo>
                    <a:pt x="211772" y="180169"/>
                  </a:lnTo>
                  <a:lnTo>
                    <a:pt x="245352" y="150783"/>
                  </a:lnTo>
                  <a:lnTo>
                    <a:pt x="280855" y="123659"/>
                  </a:lnTo>
                  <a:lnTo>
                    <a:pt x="318169" y="98911"/>
                  </a:lnTo>
                  <a:lnTo>
                    <a:pt x="357180" y="76651"/>
                  </a:lnTo>
                  <a:lnTo>
                    <a:pt x="397775" y="56993"/>
                  </a:lnTo>
                  <a:lnTo>
                    <a:pt x="439840" y="40049"/>
                  </a:lnTo>
                  <a:lnTo>
                    <a:pt x="483264" y="25933"/>
                  </a:lnTo>
                  <a:lnTo>
                    <a:pt x="527932" y="14756"/>
                  </a:lnTo>
                  <a:lnTo>
                    <a:pt x="573732" y="6633"/>
                  </a:lnTo>
                  <a:lnTo>
                    <a:pt x="620550" y="1677"/>
                  </a:lnTo>
                  <a:lnTo>
                    <a:pt x="668274" y="0"/>
                  </a:lnTo>
                  <a:lnTo>
                    <a:pt x="715981" y="1677"/>
                  </a:lnTo>
                  <a:lnTo>
                    <a:pt x="762785" y="6633"/>
                  </a:lnTo>
                  <a:lnTo>
                    <a:pt x="808571" y="14756"/>
                  </a:lnTo>
                  <a:lnTo>
                    <a:pt x="853228" y="25933"/>
                  </a:lnTo>
                  <a:lnTo>
                    <a:pt x="896640" y="40049"/>
                  </a:lnTo>
                  <a:lnTo>
                    <a:pt x="938697" y="56993"/>
                  </a:lnTo>
                  <a:lnTo>
                    <a:pt x="979283" y="76651"/>
                  </a:lnTo>
                  <a:lnTo>
                    <a:pt x="1018286" y="98911"/>
                  </a:lnTo>
                  <a:lnTo>
                    <a:pt x="1055593" y="123659"/>
                  </a:lnTo>
                  <a:lnTo>
                    <a:pt x="1091091" y="150783"/>
                  </a:lnTo>
                  <a:lnTo>
                    <a:pt x="1124666" y="180169"/>
                  </a:lnTo>
                  <a:lnTo>
                    <a:pt x="1156206" y="211704"/>
                  </a:lnTo>
                  <a:lnTo>
                    <a:pt x="1185597" y="245276"/>
                  </a:lnTo>
                  <a:lnTo>
                    <a:pt x="1212725" y="280772"/>
                  </a:lnTo>
                  <a:lnTo>
                    <a:pt x="1237479" y="318078"/>
                  </a:lnTo>
                  <a:lnTo>
                    <a:pt x="1259744" y="357081"/>
                  </a:lnTo>
                  <a:lnTo>
                    <a:pt x="1279408" y="397669"/>
                  </a:lnTo>
                  <a:lnTo>
                    <a:pt x="1296357" y="439729"/>
                  </a:lnTo>
                  <a:lnTo>
                    <a:pt x="1310478" y="483147"/>
                  </a:lnTo>
                  <a:lnTo>
                    <a:pt x="1321658" y="527811"/>
                  </a:lnTo>
                  <a:lnTo>
                    <a:pt x="1329784" y="573607"/>
                  </a:lnTo>
                  <a:lnTo>
                    <a:pt x="1334743" y="620424"/>
                  </a:lnTo>
                  <a:lnTo>
                    <a:pt x="1336421" y="668147"/>
                  </a:lnTo>
                  <a:lnTo>
                    <a:pt x="1334743" y="715869"/>
                  </a:lnTo>
                  <a:lnTo>
                    <a:pt x="1329784" y="762686"/>
                  </a:lnTo>
                  <a:lnTo>
                    <a:pt x="1321658" y="808482"/>
                  </a:lnTo>
                  <a:lnTo>
                    <a:pt x="1310478" y="853146"/>
                  </a:lnTo>
                  <a:lnTo>
                    <a:pt x="1296357" y="896564"/>
                  </a:lnTo>
                  <a:lnTo>
                    <a:pt x="1279408" y="938624"/>
                  </a:lnTo>
                  <a:lnTo>
                    <a:pt x="1259744" y="979212"/>
                  </a:lnTo>
                  <a:lnTo>
                    <a:pt x="1237479" y="1018215"/>
                  </a:lnTo>
                  <a:lnTo>
                    <a:pt x="1212725" y="1055521"/>
                  </a:lnTo>
                  <a:lnTo>
                    <a:pt x="1185597" y="1091017"/>
                  </a:lnTo>
                  <a:lnTo>
                    <a:pt x="1156206" y="1124589"/>
                  </a:lnTo>
                  <a:lnTo>
                    <a:pt x="1124666" y="1156124"/>
                  </a:lnTo>
                  <a:lnTo>
                    <a:pt x="1091091" y="1185510"/>
                  </a:lnTo>
                  <a:lnTo>
                    <a:pt x="1055593" y="1212634"/>
                  </a:lnTo>
                  <a:lnTo>
                    <a:pt x="1018286" y="1237382"/>
                  </a:lnTo>
                  <a:lnTo>
                    <a:pt x="979283" y="1259642"/>
                  </a:lnTo>
                  <a:lnTo>
                    <a:pt x="938697" y="1279300"/>
                  </a:lnTo>
                  <a:lnTo>
                    <a:pt x="896640" y="1296244"/>
                  </a:lnTo>
                  <a:lnTo>
                    <a:pt x="853228" y="1310360"/>
                  </a:lnTo>
                  <a:lnTo>
                    <a:pt x="808571" y="1321537"/>
                  </a:lnTo>
                  <a:lnTo>
                    <a:pt x="762785" y="1329660"/>
                  </a:lnTo>
                  <a:lnTo>
                    <a:pt x="715981" y="1334616"/>
                  </a:lnTo>
                  <a:lnTo>
                    <a:pt x="668274" y="1336294"/>
                  </a:lnTo>
                  <a:lnTo>
                    <a:pt x="620550" y="1334616"/>
                  </a:lnTo>
                  <a:lnTo>
                    <a:pt x="573732" y="1329660"/>
                  </a:lnTo>
                  <a:lnTo>
                    <a:pt x="527932" y="1321537"/>
                  </a:lnTo>
                  <a:lnTo>
                    <a:pt x="483264" y="1310360"/>
                  </a:lnTo>
                  <a:lnTo>
                    <a:pt x="439840" y="1296244"/>
                  </a:lnTo>
                  <a:lnTo>
                    <a:pt x="397775" y="1279300"/>
                  </a:lnTo>
                  <a:lnTo>
                    <a:pt x="357180" y="1259642"/>
                  </a:lnTo>
                  <a:lnTo>
                    <a:pt x="318169" y="1237382"/>
                  </a:lnTo>
                  <a:lnTo>
                    <a:pt x="280855" y="1212634"/>
                  </a:lnTo>
                  <a:lnTo>
                    <a:pt x="245352" y="1185510"/>
                  </a:lnTo>
                  <a:lnTo>
                    <a:pt x="211772" y="1156124"/>
                  </a:lnTo>
                  <a:lnTo>
                    <a:pt x="180228" y="1124589"/>
                  </a:lnTo>
                  <a:lnTo>
                    <a:pt x="150834" y="1091017"/>
                  </a:lnTo>
                  <a:lnTo>
                    <a:pt x="123702" y="1055521"/>
                  </a:lnTo>
                  <a:lnTo>
                    <a:pt x="98946" y="1018215"/>
                  </a:lnTo>
                  <a:lnTo>
                    <a:pt x="76679" y="979212"/>
                  </a:lnTo>
                  <a:lnTo>
                    <a:pt x="57014" y="938624"/>
                  </a:lnTo>
                  <a:lnTo>
                    <a:pt x="40064" y="896564"/>
                  </a:lnTo>
                  <a:lnTo>
                    <a:pt x="25943" y="853146"/>
                  </a:lnTo>
                  <a:lnTo>
                    <a:pt x="14762" y="808482"/>
                  </a:lnTo>
                  <a:lnTo>
                    <a:pt x="6636" y="762686"/>
                  </a:lnTo>
                  <a:lnTo>
                    <a:pt x="1678" y="715869"/>
                  </a:lnTo>
                  <a:lnTo>
                    <a:pt x="0" y="66814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642235" y="4867528"/>
            <a:ext cx="4985385" cy="1355725"/>
            <a:chOff x="2642235" y="4867528"/>
            <a:chExt cx="4985385" cy="1355725"/>
          </a:xfrm>
        </p:grpSpPr>
        <p:sp>
          <p:nvSpPr>
            <p:cNvPr id="14" name="object 14"/>
            <p:cNvSpPr/>
            <p:nvPr/>
          </p:nvSpPr>
          <p:spPr>
            <a:xfrm>
              <a:off x="2651760" y="4877053"/>
              <a:ext cx="4966335" cy="1336675"/>
            </a:xfrm>
            <a:custGeom>
              <a:avLst/>
              <a:gdLst/>
              <a:ahLst/>
              <a:cxnLst/>
              <a:rect l="l" t="t" r="r" b="b"/>
              <a:pathLst>
                <a:path w="4966334" h="1336675">
                  <a:moveTo>
                    <a:pt x="4965954" y="0"/>
                  </a:moveTo>
                  <a:lnTo>
                    <a:pt x="668147" y="0"/>
                  </a:lnTo>
                  <a:lnTo>
                    <a:pt x="0" y="668147"/>
                  </a:lnTo>
                  <a:lnTo>
                    <a:pt x="668147" y="1336344"/>
                  </a:lnTo>
                  <a:lnTo>
                    <a:pt x="4965954" y="1336344"/>
                  </a:lnTo>
                  <a:lnTo>
                    <a:pt x="496595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1760" y="4877053"/>
              <a:ext cx="4966335" cy="1336675"/>
            </a:xfrm>
            <a:custGeom>
              <a:avLst/>
              <a:gdLst/>
              <a:ahLst/>
              <a:cxnLst/>
              <a:rect l="l" t="t" r="r" b="b"/>
              <a:pathLst>
                <a:path w="4966334" h="1336675">
                  <a:moveTo>
                    <a:pt x="4965954" y="1336344"/>
                  </a:moveTo>
                  <a:lnTo>
                    <a:pt x="668147" y="1336344"/>
                  </a:lnTo>
                  <a:lnTo>
                    <a:pt x="0" y="668147"/>
                  </a:lnTo>
                  <a:lnTo>
                    <a:pt x="668147" y="0"/>
                  </a:lnTo>
                  <a:lnTo>
                    <a:pt x="4965954" y="0"/>
                  </a:lnTo>
                  <a:lnTo>
                    <a:pt x="4965954" y="13363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73960" y="1397127"/>
            <a:ext cx="1355725" cy="1355725"/>
            <a:chOff x="1973960" y="1397127"/>
            <a:chExt cx="1355725" cy="1355725"/>
          </a:xfrm>
        </p:grpSpPr>
        <p:sp>
          <p:nvSpPr>
            <p:cNvPr id="17" name="object 17"/>
            <p:cNvSpPr/>
            <p:nvPr/>
          </p:nvSpPr>
          <p:spPr>
            <a:xfrm>
              <a:off x="1983485" y="140665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7"/>
                  </a:lnTo>
                  <a:lnTo>
                    <a:pt x="573732" y="6633"/>
                  </a:lnTo>
                  <a:lnTo>
                    <a:pt x="527932" y="14756"/>
                  </a:lnTo>
                  <a:lnTo>
                    <a:pt x="483264" y="25933"/>
                  </a:lnTo>
                  <a:lnTo>
                    <a:pt x="439840" y="40049"/>
                  </a:lnTo>
                  <a:lnTo>
                    <a:pt x="397775" y="56993"/>
                  </a:lnTo>
                  <a:lnTo>
                    <a:pt x="357180" y="76651"/>
                  </a:lnTo>
                  <a:lnTo>
                    <a:pt x="318169" y="98911"/>
                  </a:lnTo>
                  <a:lnTo>
                    <a:pt x="280855" y="123659"/>
                  </a:lnTo>
                  <a:lnTo>
                    <a:pt x="245352" y="150783"/>
                  </a:lnTo>
                  <a:lnTo>
                    <a:pt x="211772" y="180169"/>
                  </a:lnTo>
                  <a:lnTo>
                    <a:pt x="180228" y="211704"/>
                  </a:lnTo>
                  <a:lnTo>
                    <a:pt x="150834" y="245276"/>
                  </a:lnTo>
                  <a:lnTo>
                    <a:pt x="123702" y="280772"/>
                  </a:lnTo>
                  <a:lnTo>
                    <a:pt x="98946" y="318078"/>
                  </a:lnTo>
                  <a:lnTo>
                    <a:pt x="76679" y="357081"/>
                  </a:lnTo>
                  <a:lnTo>
                    <a:pt x="57014" y="397669"/>
                  </a:lnTo>
                  <a:lnTo>
                    <a:pt x="40064" y="439729"/>
                  </a:lnTo>
                  <a:lnTo>
                    <a:pt x="25943" y="483147"/>
                  </a:lnTo>
                  <a:lnTo>
                    <a:pt x="14762" y="527811"/>
                  </a:lnTo>
                  <a:lnTo>
                    <a:pt x="6636" y="573607"/>
                  </a:lnTo>
                  <a:lnTo>
                    <a:pt x="1678" y="620424"/>
                  </a:lnTo>
                  <a:lnTo>
                    <a:pt x="0" y="668147"/>
                  </a:lnTo>
                  <a:lnTo>
                    <a:pt x="1678" y="715854"/>
                  </a:lnTo>
                  <a:lnTo>
                    <a:pt x="6636" y="762658"/>
                  </a:lnTo>
                  <a:lnTo>
                    <a:pt x="14762" y="808444"/>
                  </a:lnTo>
                  <a:lnTo>
                    <a:pt x="25943" y="853101"/>
                  </a:lnTo>
                  <a:lnTo>
                    <a:pt x="40064" y="896513"/>
                  </a:lnTo>
                  <a:lnTo>
                    <a:pt x="57014" y="938570"/>
                  </a:lnTo>
                  <a:lnTo>
                    <a:pt x="76679" y="979156"/>
                  </a:lnTo>
                  <a:lnTo>
                    <a:pt x="98946" y="1018159"/>
                  </a:lnTo>
                  <a:lnTo>
                    <a:pt x="123702" y="1055466"/>
                  </a:lnTo>
                  <a:lnTo>
                    <a:pt x="150834" y="1090964"/>
                  </a:lnTo>
                  <a:lnTo>
                    <a:pt x="180228" y="1124539"/>
                  </a:lnTo>
                  <a:lnTo>
                    <a:pt x="211772" y="1156079"/>
                  </a:lnTo>
                  <a:lnTo>
                    <a:pt x="245352" y="1185470"/>
                  </a:lnTo>
                  <a:lnTo>
                    <a:pt x="280855" y="1212598"/>
                  </a:lnTo>
                  <a:lnTo>
                    <a:pt x="318169" y="1237352"/>
                  </a:lnTo>
                  <a:lnTo>
                    <a:pt x="357180" y="1259617"/>
                  </a:lnTo>
                  <a:lnTo>
                    <a:pt x="397775" y="1279281"/>
                  </a:lnTo>
                  <a:lnTo>
                    <a:pt x="439840" y="1296230"/>
                  </a:lnTo>
                  <a:lnTo>
                    <a:pt x="483264" y="1310351"/>
                  </a:lnTo>
                  <a:lnTo>
                    <a:pt x="527932" y="1321531"/>
                  </a:lnTo>
                  <a:lnTo>
                    <a:pt x="573732" y="1329657"/>
                  </a:lnTo>
                  <a:lnTo>
                    <a:pt x="620550" y="1334616"/>
                  </a:lnTo>
                  <a:lnTo>
                    <a:pt x="668274" y="1336294"/>
                  </a:lnTo>
                  <a:lnTo>
                    <a:pt x="715981" y="1334616"/>
                  </a:lnTo>
                  <a:lnTo>
                    <a:pt x="762785" y="1329657"/>
                  </a:lnTo>
                  <a:lnTo>
                    <a:pt x="808571" y="1321531"/>
                  </a:lnTo>
                  <a:lnTo>
                    <a:pt x="853228" y="1310351"/>
                  </a:lnTo>
                  <a:lnTo>
                    <a:pt x="896640" y="1296230"/>
                  </a:lnTo>
                  <a:lnTo>
                    <a:pt x="938697" y="1279281"/>
                  </a:lnTo>
                  <a:lnTo>
                    <a:pt x="979283" y="1259617"/>
                  </a:lnTo>
                  <a:lnTo>
                    <a:pt x="1018286" y="1237352"/>
                  </a:lnTo>
                  <a:lnTo>
                    <a:pt x="1055593" y="1212598"/>
                  </a:lnTo>
                  <a:lnTo>
                    <a:pt x="1091091" y="1185470"/>
                  </a:lnTo>
                  <a:lnTo>
                    <a:pt x="1124666" y="1156079"/>
                  </a:lnTo>
                  <a:lnTo>
                    <a:pt x="1156206" y="1124539"/>
                  </a:lnTo>
                  <a:lnTo>
                    <a:pt x="1185597" y="1090964"/>
                  </a:lnTo>
                  <a:lnTo>
                    <a:pt x="1212725" y="1055466"/>
                  </a:lnTo>
                  <a:lnTo>
                    <a:pt x="1237479" y="1018159"/>
                  </a:lnTo>
                  <a:lnTo>
                    <a:pt x="1259744" y="979156"/>
                  </a:lnTo>
                  <a:lnTo>
                    <a:pt x="1279408" y="938570"/>
                  </a:lnTo>
                  <a:lnTo>
                    <a:pt x="1296357" y="896513"/>
                  </a:lnTo>
                  <a:lnTo>
                    <a:pt x="1310478" y="853101"/>
                  </a:lnTo>
                  <a:lnTo>
                    <a:pt x="1321658" y="808444"/>
                  </a:lnTo>
                  <a:lnTo>
                    <a:pt x="1329784" y="762658"/>
                  </a:lnTo>
                  <a:lnTo>
                    <a:pt x="1334743" y="715854"/>
                  </a:lnTo>
                  <a:lnTo>
                    <a:pt x="1336421" y="668147"/>
                  </a:lnTo>
                  <a:lnTo>
                    <a:pt x="1334743" y="620424"/>
                  </a:lnTo>
                  <a:lnTo>
                    <a:pt x="1329784" y="573607"/>
                  </a:lnTo>
                  <a:lnTo>
                    <a:pt x="1321658" y="527811"/>
                  </a:lnTo>
                  <a:lnTo>
                    <a:pt x="1310478" y="483147"/>
                  </a:lnTo>
                  <a:lnTo>
                    <a:pt x="1296357" y="439729"/>
                  </a:lnTo>
                  <a:lnTo>
                    <a:pt x="1279408" y="397669"/>
                  </a:lnTo>
                  <a:lnTo>
                    <a:pt x="1259744" y="357081"/>
                  </a:lnTo>
                  <a:lnTo>
                    <a:pt x="1237479" y="318078"/>
                  </a:lnTo>
                  <a:lnTo>
                    <a:pt x="1212725" y="280772"/>
                  </a:lnTo>
                  <a:lnTo>
                    <a:pt x="1185597" y="245276"/>
                  </a:lnTo>
                  <a:lnTo>
                    <a:pt x="1156206" y="211704"/>
                  </a:lnTo>
                  <a:lnTo>
                    <a:pt x="1124666" y="180169"/>
                  </a:lnTo>
                  <a:lnTo>
                    <a:pt x="1091091" y="150783"/>
                  </a:lnTo>
                  <a:lnTo>
                    <a:pt x="1055593" y="123659"/>
                  </a:lnTo>
                  <a:lnTo>
                    <a:pt x="1018286" y="98911"/>
                  </a:lnTo>
                  <a:lnTo>
                    <a:pt x="979283" y="76651"/>
                  </a:lnTo>
                  <a:lnTo>
                    <a:pt x="938697" y="56993"/>
                  </a:lnTo>
                  <a:lnTo>
                    <a:pt x="896640" y="40049"/>
                  </a:lnTo>
                  <a:lnTo>
                    <a:pt x="853228" y="25933"/>
                  </a:lnTo>
                  <a:lnTo>
                    <a:pt x="808571" y="14756"/>
                  </a:lnTo>
                  <a:lnTo>
                    <a:pt x="762785" y="6633"/>
                  </a:lnTo>
                  <a:lnTo>
                    <a:pt x="715981" y="1677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E1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83485" y="140665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0" y="668147"/>
                  </a:moveTo>
                  <a:lnTo>
                    <a:pt x="1678" y="620424"/>
                  </a:lnTo>
                  <a:lnTo>
                    <a:pt x="6636" y="573607"/>
                  </a:lnTo>
                  <a:lnTo>
                    <a:pt x="14762" y="527811"/>
                  </a:lnTo>
                  <a:lnTo>
                    <a:pt x="25943" y="483147"/>
                  </a:lnTo>
                  <a:lnTo>
                    <a:pt x="40064" y="439729"/>
                  </a:lnTo>
                  <a:lnTo>
                    <a:pt x="57014" y="397669"/>
                  </a:lnTo>
                  <a:lnTo>
                    <a:pt x="76679" y="357081"/>
                  </a:lnTo>
                  <a:lnTo>
                    <a:pt x="98946" y="318078"/>
                  </a:lnTo>
                  <a:lnTo>
                    <a:pt x="123702" y="280772"/>
                  </a:lnTo>
                  <a:lnTo>
                    <a:pt x="150834" y="245276"/>
                  </a:lnTo>
                  <a:lnTo>
                    <a:pt x="180228" y="211704"/>
                  </a:lnTo>
                  <a:lnTo>
                    <a:pt x="211772" y="180169"/>
                  </a:lnTo>
                  <a:lnTo>
                    <a:pt x="245352" y="150783"/>
                  </a:lnTo>
                  <a:lnTo>
                    <a:pt x="280855" y="123659"/>
                  </a:lnTo>
                  <a:lnTo>
                    <a:pt x="318169" y="98911"/>
                  </a:lnTo>
                  <a:lnTo>
                    <a:pt x="357180" y="76651"/>
                  </a:lnTo>
                  <a:lnTo>
                    <a:pt x="397775" y="56993"/>
                  </a:lnTo>
                  <a:lnTo>
                    <a:pt x="439840" y="40049"/>
                  </a:lnTo>
                  <a:lnTo>
                    <a:pt x="483264" y="25933"/>
                  </a:lnTo>
                  <a:lnTo>
                    <a:pt x="527932" y="14756"/>
                  </a:lnTo>
                  <a:lnTo>
                    <a:pt x="573732" y="6633"/>
                  </a:lnTo>
                  <a:lnTo>
                    <a:pt x="620550" y="1677"/>
                  </a:lnTo>
                  <a:lnTo>
                    <a:pt x="668274" y="0"/>
                  </a:lnTo>
                  <a:lnTo>
                    <a:pt x="715981" y="1677"/>
                  </a:lnTo>
                  <a:lnTo>
                    <a:pt x="762785" y="6633"/>
                  </a:lnTo>
                  <a:lnTo>
                    <a:pt x="808571" y="14756"/>
                  </a:lnTo>
                  <a:lnTo>
                    <a:pt x="853228" y="25933"/>
                  </a:lnTo>
                  <a:lnTo>
                    <a:pt x="896640" y="40049"/>
                  </a:lnTo>
                  <a:lnTo>
                    <a:pt x="938697" y="56993"/>
                  </a:lnTo>
                  <a:lnTo>
                    <a:pt x="979283" y="76651"/>
                  </a:lnTo>
                  <a:lnTo>
                    <a:pt x="1018286" y="98911"/>
                  </a:lnTo>
                  <a:lnTo>
                    <a:pt x="1055593" y="123659"/>
                  </a:lnTo>
                  <a:lnTo>
                    <a:pt x="1091091" y="150783"/>
                  </a:lnTo>
                  <a:lnTo>
                    <a:pt x="1124666" y="180169"/>
                  </a:lnTo>
                  <a:lnTo>
                    <a:pt x="1156206" y="211704"/>
                  </a:lnTo>
                  <a:lnTo>
                    <a:pt x="1185597" y="245276"/>
                  </a:lnTo>
                  <a:lnTo>
                    <a:pt x="1212725" y="280772"/>
                  </a:lnTo>
                  <a:lnTo>
                    <a:pt x="1237479" y="318078"/>
                  </a:lnTo>
                  <a:lnTo>
                    <a:pt x="1259744" y="357081"/>
                  </a:lnTo>
                  <a:lnTo>
                    <a:pt x="1279408" y="397669"/>
                  </a:lnTo>
                  <a:lnTo>
                    <a:pt x="1296357" y="439729"/>
                  </a:lnTo>
                  <a:lnTo>
                    <a:pt x="1310478" y="483147"/>
                  </a:lnTo>
                  <a:lnTo>
                    <a:pt x="1321658" y="527811"/>
                  </a:lnTo>
                  <a:lnTo>
                    <a:pt x="1329784" y="573607"/>
                  </a:lnTo>
                  <a:lnTo>
                    <a:pt x="1334743" y="620424"/>
                  </a:lnTo>
                  <a:lnTo>
                    <a:pt x="1336421" y="668147"/>
                  </a:lnTo>
                  <a:lnTo>
                    <a:pt x="1334743" y="715854"/>
                  </a:lnTo>
                  <a:lnTo>
                    <a:pt x="1329784" y="762658"/>
                  </a:lnTo>
                  <a:lnTo>
                    <a:pt x="1321658" y="808444"/>
                  </a:lnTo>
                  <a:lnTo>
                    <a:pt x="1310478" y="853101"/>
                  </a:lnTo>
                  <a:lnTo>
                    <a:pt x="1296357" y="896513"/>
                  </a:lnTo>
                  <a:lnTo>
                    <a:pt x="1279408" y="938570"/>
                  </a:lnTo>
                  <a:lnTo>
                    <a:pt x="1259744" y="979156"/>
                  </a:lnTo>
                  <a:lnTo>
                    <a:pt x="1237479" y="1018159"/>
                  </a:lnTo>
                  <a:lnTo>
                    <a:pt x="1212725" y="1055466"/>
                  </a:lnTo>
                  <a:lnTo>
                    <a:pt x="1185597" y="1090964"/>
                  </a:lnTo>
                  <a:lnTo>
                    <a:pt x="1156206" y="1124539"/>
                  </a:lnTo>
                  <a:lnTo>
                    <a:pt x="1124666" y="1156079"/>
                  </a:lnTo>
                  <a:lnTo>
                    <a:pt x="1091091" y="1185470"/>
                  </a:lnTo>
                  <a:lnTo>
                    <a:pt x="1055593" y="1212598"/>
                  </a:lnTo>
                  <a:lnTo>
                    <a:pt x="1018286" y="1237352"/>
                  </a:lnTo>
                  <a:lnTo>
                    <a:pt x="979283" y="1259617"/>
                  </a:lnTo>
                  <a:lnTo>
                    <a:pt x="938697" y="1279281"/>
                  </a:lnTo>
                  <a:lnTo>
                    <a:pt x="896640" y="1296230"/>
                  </a:lnTo>
                  <a:lnTo>
                    <a:pt x="853228" y="1310351"/>
                  </a:lnTo>
                  <a:lnTo>
                    <a:pt x="808571" y="1321531"/>
                  </a:lnTo>
                  <a:lnTo>
                    <a:pt x="762785" y="1329657"/>
                  </a:lnTo>
                  <a:lnTo>
                    <a:pt x="715981" y="1334616"/>
                  </a:lnTo>
                  <a:lnTo>
                    <a:pt x="668274" y="1336294"/>
                  </a:lnTo>
                  <a:lnTo>
                    <a:pt x="620550" y="1334616"/>
                  </a:lnTo>
                  <a:lnTo>
                    <a:pt x="573732" y="1329657"/>
                  </a:lnTo>
                  <a:lnTo>
                    <a:pt x="527932" y="1321531"/>
                  </a:lnTo>
                  <a:lnTo>
                    <a:pt x="483264" y="1310351"/>
                  </a:lnTo>
                  <a:lnTo>
                    <a:pt x="439840" y="1296230"/>
                  </a:lnTo>
                  <a:lnTo>
                    <a:pt x="397775" y="1279281"/>
                  </a:lnTo>
                  <a:lnTo>
                    <a:pt x="357180" y="1259617"/>
                  </a:lnTo>
                  <a:lnTo>
                    <a:pt x="318169" y="1237352"/>
                  </a:lnTo>
                  <a:lnTo>
                    <a:pt x="280855" y="1212598"/>
                  </a:lnTo>
                  <a:lnTo>
                    <a:pt x="245352" y="1185470"/>
                  </a:lnTo>
                  <a:lnTo>
                    <a:pt x="211772" y="1156079"/>
                  </a:lnTo>
                  <a:lnTo>
                    <a:pt x="180228" y="1124539"/>
                  </a:lnTo>
                  <a:lnTo>
                    <a:pt x="150834" y="1090964"/>
                  </a:lnTo>
                  <a:lnTo>
                    <a:pt x="123702" y="1055466"/>
                  </a:lnTo>
                  <a:lnTo>
                    <a:pt x="98946" y="1018159"/>
                  </a:lnTo>
                  <a:lnTo>
                    <a:pt x="76679" y="979156"/>
                  </a:lnTo>
                  <a:lnTo>
                    <a:pt x="57014" y="938570"/>
                  </a:lnTo>
                  <a:lnTo>
                    <a:pt x="40064" y="896513"/>
                  </a:lnTo>
                  <a:lnTo>
                    <a:pt x="25943" y="853101"/>
                  </a:lnTo>
                  <a:lnTo>
                    <a:pt x="14762" y="808444"/>
                  </a:lnTo>
                  <a:lnTo>
                    <a:pt x="6636" y="762658"/>
                  </a:lnTo>
                  <a:lnTo>
                    <a:pt x="1678" y="715854"/>
                  </a:lnTo>
                  <a:lnTo>
                    <a:pt x="0" y="66814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5689" y="1874266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457200" y="0"/>
                  </a:moveTo>
                  <a:lnTo>
                    <a:pt x="457200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457200" y="342900"/>
                  </a:lnTo>
                  <a:lnTo>
                    <a:pt x="457200" y="457200"/>
                  </a:lnTo>
                  <a:lnTo>
                    <a:pt x="685800" y="228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5689" y="1874266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114300"/>
                  </a:moveTo>
                  <a:lnTo>
                    <a:pt x="457200" y="114300"/>
                  </a:lnTo>
                  <a:lnTo>
                    <a:pt x="457200" y="0"/>
                  </a:lnTo>
                  <a:lnTo>
                    <a:pt x="685800" y="228600"/>
                  </a:lnTo>
                  <a:lnTo>
                    <a:pt x="457200" y="457200"/>
                  </a:lnTo>
                  <a:lnTo>
                    <a:pt x="457200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78478" y="3586098"/>
            <a:ext cx="386842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Membuktikan</a:t>
            </a:r>
            <a:r>
              <a:rPr sz="2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hipotesis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rebuchet MS"/>
              <a:cs typeface="Trebuchet MS"/>
            </a:endParaRPr>
          </a:p>
          <a:p>
            <a:pPr marL="12700" marR="5080" indent="-3810" algn="ctr">
              <a:lnSpc>
                <a:spcPct val="8710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Meliputi penelitian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observasional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(pengamatan)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eksperimental</a:t>
            </a:r>
            <a:r>
              <a:rPr sz="24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(percobaan)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861" y="3571875"/>
            <a:ext cx="704850" cy="476250"/>
            <a:chOff x="2324861" y="3571875"/>
            <a:chExt cx="704850" cy="476250"/>
          </a:xfrm>
        </p:grpSpPr>
        <p:sp>
          <p:nvSpPr>
            <p:cNvPr id="23" name="object 23"/>
            <p:cNvSpPr/>
            <p:nvPr/>
          </p:nvSpPr>
          <p:spPr>
            <a:xfrm>
              <a:off x="2334386" y="35814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457200" y="0"/>
                  </a:moveTo>
                  <a:lnTo>
                    <a:pt x="457200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457200" y="342900"/>
                  </a:lnTo>
                  <a:lnTo>
                    <a:pt x="457200" y="457200"/>
                  </a:lnTo>
                  <a:lnTo>
                    <a:pt x="685800" y="228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4B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34386" y="35814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114300"/>
                  </a:moveTo>
                  <a:lnTo>
                    <a:pt x="457200" y="114300"/>
                  </a:lnTo>
                  <a:lnTo>
                    <a:pt x="457200" y="0"/>
                  </a:lnTo>
                  <a:lnTo>
                    <a:pt x="685800" y="228600"/>
                  </a:lnTo>
                  <a:lnTo>
                    <a:pt x="457200" y="457200"/>
                  </a:lnTo>
                  <a:lnTo>
                    <a:pt x="457200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973960" y="4867528"/>
            <a:ext cx="1355725" cy="1355725"/>
            <a:chOff x="1973960" y="4867528"/>
            <a:chExt cx="1355725" cy="1355725"/>
          </a:xfrm>
        </p:grpSpPr>
        <p:sp>
          <p:nvSpPr>
            <p:cNvPr id="26" name="object 26"/>
            <p:cNvSpPr/>
            <p:nvPr/>
          </p:nvSpPr>
          <p:spPr>
            <a:xfrm>
              <a:off x="1983485" y="4877053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7"/>
                  </a:lnTo>
                  <a:lnTo>
                    <a:pt x="573732" y="6636"/>
                  </a:lnTo>
                  <a:lnTo>
                    <a:pt x="527932" y="14762"/>
                  </a:lnTo>
                  <a:lnTo>
                    <a:pt x="483264" y="25942"/>
                  </a:lnTo>
                  <a:lnTo>
                    <a:pt x="439840" y="40063"/>
                  </a:lnTo>
                  <a:lnTo>
                    <a:pt x="397775" y="57012"/>
                  </a:lnTo>
                  <a:lnTo>
                    <a:pt x="357180" y="76676"/>
                  </a:lnTo>
                  <a:lnTo>
                    <a:pt x="318169" y="98941"/>
                  </a:lnTo>
                  <a:lnTo>
                    <a:pt x="280855" y="123695"/>
                  </a:lnTo>
                  <a:lnTo>
                    <a:pt x="245352" y="150823"/>
                  </a:lnTo>
                  <a:lnTo>
                    <a:pt x="211772" y="180214"/>
                  </a:lnTo>
                  <a:lnTo>
                    <a:pt x="180228" y="211754"/>
                  </a:lnTo>
                  <a:lnTo>
                    <a:pt x="150834" y="245329"/>
                  </a:lnTo>
                  <a:lnTo>
                    <a:pt x="123702" y="280827"/>
                  </a:lnTo>
                  <a:lnTo>
                    <a:pt x="98946" y="318134"/>
                  </a:lnTo>
                  <a:lnTo>
                    <a:pt x="76679" y="357137"/>
                  </a:lnTo>
                  <a:lnTo>
                    <a:pt x="57014" y="397723"/>
                  </a:lnTo>
                  <a:lnTo>
                    <a:pt x="40064" y="439780"/>
                  </a:lnTo>
                  <a:lnTo>
                    <a:pt x="25943" y="483192"/>
                  </a:lnTo>
                  <a:lnTo>
                    <a:pt x="14762" y="527849"/>
                  </a:lnTo>
                  <a:lnTo>
                    <a:pt x="6636" y="573635"/>
                  </a:lnTo>
                  <a:lnTo>
                    <a:pt x="1678" y="620439"/>
                  </a:lnTo>
                  <a:lnTo>
                    <a:pt x="0" y="668147"/>
                  </a:lnTo>
                  <a:lnTo>
                    <a:pt x="1678" y="715868"/>
                  </a:lnTo>
                  <a:lnTo>
                    <a:pt x="6636" y="762684"/>
                  </a:lnTo>
                  <a:lnTo>
                    <a:pt x="14762" y="808481"/>
                  </a:lnTo>
                  <a:lnTo>
                    <a:pt x="25943" y="853145"/>
                  </a:lnTo>
                  <a:lnTo>
                    <a:pt x="40064" y="896565"/>
                  </a:lnTo>
                  <a:lnTo>
                    <a:pt x="57014" y="938627"/>
                  </a:lnTo>
                  <a:lnTo>
                    <a:pt x="76679" y="979218"/>
                  </a:lnTo>
                  <a:lnTo>
                    <a:pt x="98946" y="1018224"/>
                  </a:lnTo>
                  <a:lnTo>
                    <a:pt x="123702" y="1055533"/>
                  </a:lnTo>
                  <a:lnTo>
                    <a:pt x="150834" y="1091032"/>
                  </a:lnTo>
                  <a:lnTo>
                    <a:pt x="180228" y="1124608"/>
                  </a:lnTo>
                  <a:lnTo>
                    <a:pt x="211772" y="1156147"/>
                  </a:lnTo>
                  <a:lnTo>
                    <a:pt x="245352" y="1185537"/>
                  </a:lnTo>
                  <a:lnTo>
                    <a:pt x="280855" y="1212664"/>
                  </a:lnTo>
                  <a:lnTo>
                    <a:pt x="318169" y="1237416"/>
                  </a:lnTo>
                  <a:lnTo>
                    <a:pt x="357180" y="1259679"/>
                  </a:lnTo>
                  <a:lnTo>
                    <a:pt x="397775" y="1279340"/>
                  </a:lnTo>
                  <a:lnTo>
                    <a:pt x="439840" y="1296287"/>
                  </a:lnTo>
                  <a:lnTo>
                    <a:pt x="483264" y="1310406"/>
                  </a:lnTo>
                  <a:lnTo>
                    <a:pt x="527932" y="1321585"/>
                  </a:lnTo>
                  <a:lnTo>
                    <a:pt x="573732" y="1329709"/>
                  </a:lnTo>
                  <a:lnTo>
                    <a:pt x="620550" y="1334667"/>
                  </a:lnTo>
                  <a:lnTo>
                    <a:pt x="668274" y="1336344"/>
                  </a:lnTo>
                  <a:lnTo>
                    <a:pt x="715981" y="1334667"/>
                  </a:lnTo>
                  <a:lnTo>
                    <a:pt x="762785" y="1329709"/>
                  </a:lnTo>
                  <a:lnTo>
                    <a:pt x="808571" y="1321585"/>
                  </a:lnTo>
                  <a:lnTo>
                    <a:pt x="853228" y="1310406"/>
                  </a:lnTo>
                  <a:lnTo>
                    <a:pt x="896640" y="1296287"/>
                  </a:lnTo>
                  <a:lnTo>
                    <a:pt x="938697" y="1279340"/>
                  </a:lnTo>
                  <a:lnTo>
                    <a:pt x="979283" y="1259679"/>
                  </a:lnTo>
                  <a:lnTo>
                    <a:pt x="1018286" y="1237416"/>
                  </a:lnTo>
                  <a:lnTo>
                    <a:pt x="1055593" y="1212664"/>
                  </a:lnTo>
                  <a:lnTo>
                    <a:pt x="1091091" y="1185537"/>
                  </a:lnTo>
                  <a:lnTo>
                    <a:pt x="1124666" y="1156147"/>
                  </a:lnTo>
                  <a:lnTo>
                    <a:pt x="1156206" y="1124608"/>
                  </a:lnTo>
                  <a:lnTo>
                    <a:pt x="1185597" y="1091032"/>
                  </a:lnTo>
                  <a:lnTo>
                    <a:pt x="1212725" y="1055533"/>
                  </a:lnTo>
                  <a:lnTo>
                    <a:pt x="1237479" y="1018224"/>
                  </a:lnTo>
                  <a:lnTo>
                    <a:pt x="1259744" y="979218"/>
                  </a:lnTo>
                  <a:lnTo>
                    <a:pt x="1279408" y="938627"/>
                  </a:lnTo>
                  <a:lnTo>
                    <a:pt x="1296357" y="896565"/>
                  </a:lnTo>
                  <a:lnTo>
                    <a:pt x="1310478" y="853145"/>
                  </a:lnTo>
                  <a:lnTo>
                    <a:pt x="1321658" y="808481"/>
                  </a:lnTo>
                  <a:lnTo>
                    <a:pt x="1329784" y="762684"/>
                  </a:lnTo>
                  <a:lnTo>
                    <a:pt x="1334743" y="715868"/>
                  </a:lnTo>
                  <a:lnTo>
                    <a:pt x="1336421" y="668147"/>
                  </a:lnTo>
                  <a:lnTo>
                    <a:pt x="1334743" y="620439"/>
                  </a:lnTo>
                  <a:lnTo>
                    <a:pt x="1329784" y="573635"/>
                  </a:lnTo>
                  <a:lnTo>
                    <a:pt x="1321658" y="527849"/>
                  </a:lnTo>
                  <a:lnTo>
                    <a:pt x="1310478" y="483192"/>
                  </a:lnTo>
                  <a:lnTo>
                    <a:pt x="1296357" y="439780"/>
                  </a:lnTo>
                  <a:lnTo>
                    <a:pt x="1279408" y="397723"/>
                  </a:lnTo>
                  <a:lnTo>
                    <a:pt x="1259744" y="357137"/>
                  </a:lnTo>
                  <a:lnTo>
                    <a:pt x="1237479" y="318134"/>
                  </a:lnTo>
                  <a:lnTo>
                    <a:pt x="1212725" y="280827"/>
                  </a:lnTo>
                  <a:lnTo>
                    <a:pt x="1185597" y="245329"/>
                  </a:lnTo>
                  <a:lnTo>
                    <a:pt x="1156206" y="211754"/>
                  </a:lnTo>
                  <a:lnTo>
                    <a:pt x="1124666" y="180214"/>
                  </a:lnTo>
                  <a:lnTo>
                    <a:pt x="1091091" y="150823"/>
                  </a:lnTo>
                  <a:lnTo>
                    <a:pt x="1055593" y="123695"/>
                  </a:lnTo>
                  <a:lnTo>
                    <a:pt x="1018286" y="98941"/>
                  </a:lnTo>
                  <a:lnTo>
                    <a:pt x="979283" y="76676"/>
                  </a:lnTo>
                  <a:lnTo>
                    <a:pt x="938697" y="57012"/>
                  </a:lnTo>
                  <a:lnTo>
                    <a:pt x="896640" y="40063"/>
                  </a:lnTo>
                  <a:lnTo>
                    <a:pt x="853228" y="25942"/>
                  </a:lnTo>
                  <a:lnTo>
                    <a:pt x="808571" y="14762"/>
                  </a:lnTo>
                  <a:lnTo>
                    <a:pt x="762785" y="6636"/>
                  </a:lnTo>
                  <a:lnTo>
                    <a:pt x="715981" y="1677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D4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83485" y="4877053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0" y="668147"/>
                  </a:moveTo>
                  <a:lnTo>
                    <a:pt x="1678" y="620439"/>
                  </a:lnTo>
                  <a:lnTo>
                    <a:pt x="6636" y="573635"/>
                  </a:lnTo>
                  <a:lnTo>
                    <a:pt x="14762" y="527849"/>
                  </a:lnTo>
                  <a:lnTo>
                    <a:pt x="25943" y="483192"/>
                  </a:lnTo>
                  <a:lnTo>
                    <a:pt x="40064" y="439780"/>
                  </a:lnTo>
                  <a:lnTo>
                    <a:pt x="57014" y="397723"/>
                  </a:lnTo>
                  <a:lnTo>
                    <a:pt x="76679" y="357137"/>
                  </a:lnTo>
                  <a:lnTo>
                    <a:pt x="98946" y="318134"/>
                  </a:lnTo>
                  <a:lnTo>
                    <a:pt x="123702" y="280827"/>
                  </a:lnTo>
                  <a:lnTo>
                    <a:pt x="150834" y="245329"/>
                  </a:lnTo>
                  <a:lnTo>
                    <a:pt x="180228" y="211754"/>
                  </a:lnTo>
                  <a:lnTo>
                    <a:pt x="211772" y="180214"/>
                  </a:lnTo>
                  <a:lnTo>
                    <a:pt x="245352" y="150823"/>
                  </a:lnTo>
                  <a:lnTo>
                    <a:pt x="280855" y="123695"/>
                  </a:lnTo>
                  <a:lnTo>
                    <a:pt x="318169" y="98941"/>
                  </a:lnTo>
                  <a:lnTo>
                    <a:pt x="357180" y="76676"/>
                  </a:lnTo>
                  <a:lnTo>
                    <a:pt x="397775" y="57012"/>
                  </a:lnTo>
                  <a:lnTo>
                    <a:pt x="439840" y="40063"/>
                  </a:lnTo>
                  <a:lnTo>
                    <a:pt x="483264" y="25942"/>
                  </a:lnTo>
                  <a:lnTo>
                    <a:pt x="527932" y="14762"/>
                  </a:lnTo>
                  <a:lnTo>
                    <a:pt x="573732" y="6636"/>
                  </a:lnTo>
                  <a:lnTo>
                    <a:pt x="620550" y="1677"/>
                  </a:lnTo>
                  <a:lnTo>
                    <a:pt x="668274" y="0"/>
                  </a:lnTo>
                  <a:lnTo>
                    <a:pt x="715981" y="1677"/>
                  </a:lnTo>
                  <a:lnTo>
                    <a:pt x="762785" y="6636"/>
                  </a:lnTo>
                  <a:lnTo>
                    <a:pt x="808571" y="14762"/>
                  </a:lnTo>
                  <a:lnTo>
                    <a:pt x="853228" y="25942"/>
                  </a:lnTo>
                  <a:lnTo>
                    <a:pt x="896640" y="40063"/>
                  </a:lnTo>
                  <a:lnTo>
                    <a:pt x="938697" y="57012"/>
                  </a:lnTo>
                  <a:lnTo>
                    <a:pt x="979283" y="76676"/>
                  </a:lnTo>
                  <a:lnTo>
                    <a:pt x="1018286" y="98941"/>
                  </a:lnTo>
                  <a:lnTo>
                    <a:pt x="1055593" y="123695"/>
                  </a:lnTo>
                  <a:lnTo>
                    <a:pt x="1091091" y="150823"/>
                  </a:lnTo>
                  <a:lnTo>
                    <a:pt x="1124666" y="180214"/>
                  </a:lnTo>
                  <a:lnTo>
                    <a:pt x="1156206" y="211754"/>
                  </a:lnTo>
                  <a:lnTo>
                    <a:pt x="1185597" y="245329"/>
                  </a:lnTo>
                  <a:lnTo>
                    <a:pt x="1212725" y="280827"/>
                  </a:lnTo>
                  <a:lnTo>
                    <a:pt x="1237479" y="318134"/>
                  </a:lnTo>
                  <a:lnTo>
                    <a:pt x="1259744" y="357137"/>
                  </a:lnTo>
                  <a:lnTo>
                    <a:pt x="1279408" y="397723"/>
                  </a:lnTo>
                  <a:lnTo>
                    <a:pt x="1296357" y="439780"/>
                  </a:lnTo>
                  <a:lnTo>
                    <a:pt x="1310478" y="483192"/>
                  </a:lnTo>
                  <a:lnTo>
                    <a:pt x="1321658" y="527849"/>
                  </a:lnTo>
                  <a:lnTo>
                    <a:pt x="1329784" y="573635"/>
                  </a:lnTo>
                  <a:lnTo>
                    <a:pt x="1334743" y="620439"/>
                  </a:lnTo>
                  <a:lnTo>
                    <a:pt x="1336421" y="668147"/>
                  </a:lnTo>
                  <a:lnTo>
                    <a:pt x="1334743" y="715868"/>
                  </a:lnTo>
                  <a:lnTo>
                    <a:pt x="1329784" y="762684"/>
                  </a:lnTo>
                  <a:lnTo>
                    <a:pt x="1321658" y="808481"/>
                  </a:lnTo>
                  <a:lnTo>
                    <a:pt x="1310478" y="853145"/>
                  </a:lnTo>
                  <a:lnTo>
                    <a:pt x="1296357" y="896565"/>
                  </a:lnTo>
                  <a:lnTo>
                    <a:pt x="1279408" y="938627"/>
                  </a:lnTo>
                  <a:lnTo>
                    <a:pt x="1259744" y="979218"/>
                  </a:lnTo>
                  <a:lnTo>
                    <a:pt x="1237479" y="1018224"/>
                  </a:lnTo>
                  <a:lnTo>
                    <a:pt x="1212725" y="1055533"/>
                  </a:lnTo>
                  <a:lnTo>
                    <a:pt x="1185597" y="1091032"/>
                  </a:lnTo>
                  <a:lnTo>
                    <a:pt x="1156206" y="1124608"/>
                  </a:lnTo>
                  <a:lnTo>
                    <a:pt x="1124666" y="1156147"/>
                  </a:lnTo>
                  <a:lnTo>
                    <a:pt x="1091091" y="1185537"/>
                  </a:lnTo>
                  <a:lnTo>
                    <a:pt x="1055593" y="1212664"/>
                  </a:lnTo>
                  <a:lnTo>
                    <a:pt x="1018286" y="1237416"/>
                  </a:lnTo>
                  <a:lnTo>
                    <a:pt x="979283" y="1259679"/>
                  </a:lnTo>
                  <a:lnTo>
                    <a:pt x="938697" y="1279340"/>
                  </a:lnTo>
                  <a:lnTo>
                    <a:pt x="896640" y="1296287"/>
                  </a:lnTo>
                  <a:lnTo>
                    <a:pt x="853228" y="1310406"/>
                  </a:lnTo>
                  <a:lnTo>
                    <a:pt x="808571" y="1321585"/>
                  </a:lnTo>
                  <a:lnTo>
                    <a:pt x="762785" y="1329709"/>
                  </a:lnTo>
                  <a:lnTo>
                    <a:pt x="715981" y="1334667"/>
                  </a:lnTo>
                  <a:lnTo>
                    <a:pt x="668274" y="1336344"/>
                  </a:lnTo>
                  <a:lnTo>
                    <a:pt x="620550" y="1334667"/>
                  </a:lnTo>
                  <a:lnTo>
                    <a:pt x="573732" y="1329709"/>
                  </a:lnTo>
                  <a:lnTo>
                    <a:pt x="527932" y="1321585"/>
                  </a:lnTo>
                  <a:lnTo>
                    <a:pt x="483264" y="1310406"/>
                  </a:lnTo>
                  <a:lnTo>
                    <a:pt x="439840" y="1296287"/>
                  </a:lnTo>
                  <a:lnTo>
                    <a:pt x="397775" y="1279340"/>
                  </a:lnTo>
                  <a:lnTo>
                    <a:pt x="357180" y="1259679"/>
                  </a:lnTo>
                  <a:lnTo>
                    <a:pt x="318169" y="1237416"/>
                  </a:lnTo>
                  <a:lnTo>
                    <a:pt x="280855" y="1212664"/>
                  </a:lnTo>
                  <a:lnTo>
                    <a:pt x="245352" y="1185537"/>
                  </a:lnTo>
                  <a:lnTo>
                    <a:pt x="211772" y="1156147"/>
                  </a:lnTo>
                  <a:lnTo>
                    <a:pt x="180228" y="1124608"/>
                  </a:lnTo>
                  <a:lnTo>
                    <a:pt x="150834" y="1091032"/>
                  </a:lnTo>
                  <a:lnTo>
                    <a:pt x="123702" y="1055533"/>
                  </a:lnTo>
                  <a:lnTo>
                    <a:pt x="98946" y="1018224"/>
                  </a:lnTo>
                  <a:lnTo>
                    <a:pt x="76679" y="979218"/>
                  </a:lnTo>
                  <a:lnTo>
                    <a:pt x="57014" y="938627"/>
                  </a:lnTo>
                  <a:lnTo>
                    <a:pt x="40064" y="896565"/>
                  </a:lnTo>
                  <a:lnTo>
                    <a:pt x="25943" y="853145"/>
                  </a:lnTo>
                  <a:lnTo>
                    <a:pt x="14762" y="808481"/>
                  </a:lnTo>
                  <a:lnTo>
                    <a:pt x="6636" y="762684"/>
                  </a:lnTo>
                  <a:lnTo>
                    <a:pt x="1678" y="715868"/>
                  </a:lnTo>
                  <a:lnTo>
                    <a:pt x="0" y="66814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4386" y="5352160"/>
              <a:ext cx="685800" cy="457834"/>
            </a:xfrm>
            <a:custGeom>
              <a:avLst/>
              <a:gdLst/>
              <a:ahLst/>
              <a:cxnLst/>
              <a:rect l="l" t="t" r="r" b="b"/>
              <a:pathLst>
                <a:path w="685800" h="457835">
                  <a:moveTo>
                    <a:pt x="457200" y="0"/>
                  </a:moveTo>
                  <a:lnTo>
                    <a:pt x="457200" y="114300"/>
                  </a:lnTo>
                  <a:lnTo>
                    <a:pt x="0" y="114300"/>
                  </a:lnTo>
                  <a:lnTo>
                    <a:pt x="0" y="342938"/>
                  </a:lnTo>
                  <a:lnTo>
                    <a:pt x="457200" y="342938"/>
                  </a:lnTo>
                  <a:lnTo>
                    <a:pt x="457200" y="457238"/>
                  </a:lnTo>
                  <a:lnTo>
                    <a:pt x="685800" y="228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34386" y="5352160"/>
              <a:ext cx="685800" cy="457834"/>
            </a:xfrm>
            <a:custGeom>
              <a:avLst/>
              <a:gdLst/>
              <a:ahLst/>
              <a:cxnLst/>
              <a:rect l="l" t="t" r="r" b="b"/>
              <a:pathLst>
                <a:path w="685800" h="457835">
                  <a:moveTo>
                    <a:pt x="0" y="114300"/>
                  </a:moveTo>
                  <a:lnTo>
                    <a:pt x="457200" y="114300"/>
                  </a:lnTo>
                  <a:lnTo>
                    <a:pt x="457200" y="0"/>
                  </a:lnTo>
                  <a:lnTo>
                    <a:pt x="685800" y="228600"/>
                  </a:lnTo>
                  <a:lnTo>
                    <a:pt x="457200" y="457238"/>
                  </a:lnTo>
                  <a:lnTo>
                    <a:pt x="457200" y="342938"/>
                  </a:lnTo>
                  <a:lnTo>
                    <a:pt x="0" y="342938"/>
                  </a:lnTo>
                  <a:lnTo>
                    <a:pt x="0" y="1143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8275" y="1057275"/>
            <a:ext cx="6648450" cy="1771650"/>
            <a:chOff x="1438275" y="1057275"/>
            <a:chExt cx="6648450" cy="1771650"/>
          </a:xfrm>
        </p:grpSpPr>
        <p:sp>
          <p:nvSpPr>
            <p:cNvPr id="3" name="object 3"/>
            <p:cNvSpPr/>
            <p:nvPr/>
          </p:nvSpPr>
          <p:spPr>
            <a:xfrm>
              <a:off x="1447800" y="1066800"/>
              <a:ext cx="6629400" cy="1752600"/>
            </a:xfrm>
            <a:custGeom>
              <a:avLst/>
              <a:gdLst/>
              <a:ahLst/>
              <a:cxnLst/>
              <a:rect l="l" t="t" r="r" b="b"/>
              <a:pathLst>
                <a:path w="6629400" h="1752600">
                  <a:moveTo>
                    <a:pt x="66294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6629400" y="1752600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800" y="1066800"/>
              <a:ext cx="6629400" cy="1752600"/>
            </a:xfrm>
            <a:custGeom>
              <a:avLst/>
              <a:gdLst/>
              <a:ahLst/>
              <a:cxnLst/>
              <a:rect l="l" t="t" r="r" b="b"/>
              <a:pathLst>
                <a:path w="6629400" h="1752600">
                  <a:moveTo>
                    <a:pt x="0" y="1752600"/>
                  </a:moveTo>
                  <a:lnTo>
                    <a:pt x="6629400" y="1752600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6794" y="1089977"/>
            <a:ext cx="40443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/>
              <a:t>Penelitian</a:t>
            </a:r>
            <a:r>
              <a:rPr sz="2600" spc="-40" dirty="0"/>
              <a:t> </a:t>
            </a:r>
            <a:r>
              <a:rPr sz="2600" dirty="0"/>
              <a:t>Observasional</a:t>
            </a:r>
            <a:r>
              <a:rPr sz="2600" spc="-30" dirty="0"/>
              <a:t> </a:t>
            </a:r>
            <a:r>
              <a:rPr sz="2600" dirty="0"/>
              <a:t>:</a:t>
            </a:r>
            <a:endParaRPr sz="2600"/>
          </a:p>
        </p:txBody>
      </p:sp>
      <p:grpSp>
        <p:nvGrpSpPr>
          <p:cNvPr id="6" name="object 6"/>
          <p:cNvGrpSpPr/>
          <p:nvPr/>
        </p:nvGrpSpPr>
        <p:grpSpPr>
          <a:xfrm>
            <a:off x="1446275" y="3267075"/>
            <a:ext cx="6648450" cy="1466850"/>
            <a:chOff x="1446275" y="3267075"/>
            <a:chExt cx="6648450" cy="1466850"/>
          </a:xfrm>
        </p:grpSpPr>
        <p:sp>
          <p:nvSpPr>
            <p:cNvPr id="7" name="object 7"/>
            <p:cNvSpPr/>
            <p:nvPr/>
          </p:nvSpPr>
          <p:spPr>
            <a:xfrm>
              <a:off x="1455800" y="3276600"/>
              <a:ext cx="6629400" cy="1447800"/>
            </a:xfrm>
            <a:custGeom>
              <a:avLst/>
              <a:gdLst/>
              <a:ahLst/>
              <a:cxnLst/>
              <a:rect l="l" t="t" r="r" b="b"/>
              <a:pathLst>
                <a:path w="6629400" h="1447800">
                  <a:moveTo>
                    <a:pt x="66294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6629400" y="1447800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5800" y="3276600"/>
              <a:ext cx="6629400" cy="1447800"/>
            </a:xfrm>
            <a:custGeom>
              <a:avLst/>
              <a:gdLst/>
              <a:ahLst/>
              <a:cxnLst/>
              <a:rect l="l" t="t" r="r" b="b"/>
              <a:pathLst>
                <a:path w="6629400" h="1447800">
                  <a:moveTo>
                    <a:pt x="0" y="1447800"/>
                  </a:moveTo>
                  <a:lnTo>
                    <a:pt x="6629400" y="1447800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26794" y="1486534"/>
            <a:ext cx="5945505" cy="302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  <a:tab pos="300355" algn="l"/>
              </a:tabLst>
            </a:pP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Proses</a:t>
            </a:r>
            <a:r>
              <a:rPr sz="2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“pasif”</a:t>
            </a:r>
            <a:r>
              <a:rPr sz="2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(tanpa</a:t>
            </a:r>
            <a:r>
              <a:rPr sz="2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perlakuan)</a:t>
            </a:r>
            <a:endParaRPr sz="2600">
              <a:latin typeface="Trebuchet MS"/>
              <a:cs typeface="Trebuchet MS"/>
            </a:endParaRPr>
          </a:p>
          <a:p>
            <a:pPr marL="299720" marR="5080" indent="-287655">
              <a:lnSpc>
                <a:spcPct val="100000"/>
              </a:lnSpc>
              <a:buFont typeface="Arial MT"/>
              <a:buChar char="•"/>
              <a:tabLst>
                <a:tab pos="299720" algn="l"/>
                <a:tab pos="300355" algn="l"/>
              </a:tabLst>
            </a:pPr>
            <a:r>
              <a:rPr sz="2600" b="1" spc="-40" dirty="0">
                <a:solidFill>
                  <a:srgbClr val="FFFFFF"/>
                </a:solidFill>
                <a:latin typeface="Trebuchet MS"/>
                <a:cs typeface="Trebuchet MS"/>
              </a:rPr>
              <a:t>Tentang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suatu fenomena kesehatan </a:t>
            </a:r>
            <a:r>
              <a:rPr sz="26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rebuchet MS"/>
                <a:cs typeface="Trebuchet MS"/>
              </a:rPr>
              <a:t>(misal</a:t>
            </a:r>
            <a:r>
              <a:rPr sz="2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epidemiologis</a:t>
            </a:r>
            <a:r>
              <a:rPr sz="2600" b="1" spc="-10" dirty="0">
                <a:solidFill>
                  <a:srgbClr val="FFFFFF"/>
                </a:solidFill>
                <a:latin typeface="Trebuchet MS"/>
                <a:cs typeface="Trebuchet MS"/>
              </a:rPr>
              <a:t> dll)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•"/>
            </a:pPr>
            <a:endParaRPr sz="4200">
              <a:latin typeface="Trebuchet MS"/>
              <a:cs typeface="Trebuchet MS"/>
            </a:endParaRPr>
          </a:p>
          <a:p>
            <a:pPr marL="20320">
              <a:lnSpc>
                <a:spcPct val="100000"/>
              </a:lnSpc>
            </a:pPr>
            <a:r>
              <a:rPr sz="2600" b="1" spc="-15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Eksperimental</a:t>
            </a:r>
            <a:r>
              <a:rPr sz="2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307975" marR="116839" indent="-2876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2600" b="1" spc="10" dirty="0">
                <a:solidFill>
                  <a:srgbClr val="FFFFFF"/>
                </a:solidFill>
                <a:latin typeface="Trebuchet MS"/>
                <a:cs typeface="Trebuchet MS"/>
              </a:rPr>
              <a:t>Aktivitas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tergantung </a:t>
            </a:r>
            <a:r>
              <a:rPr sz="2600" b="1" spc="-5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intervensi </a:t>
            </a:r>
            <a:r>
              <a:rPr sz="2600" b="1" spc="-7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2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/>
                <a:cs typeface="Trebuchet MS"/>
              </a:rPr>
              <a:t>perlakuan</a:t>
            </a:r>
            <a:r>
              <a:rPr sz="2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6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rebuchet MS"/>
                <a:cs typeface="Trebuchet MS"/>
              </a:rPr>
              <a:t>dicobakan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62025" y="1914525"/>
            <a:ext cx="486409" cy="3776979"/>
            <a:chOff x="962025" y="1914525"/>
            <a:chExt cx="486409" cy="3776979"/>
          </a:xfrm>
        </p:grpSpPr>
        <p:sp>
          <p:nvSpPr>
            <p:cNvPr id="11" name="object 11"/>
            <p:cNvSpPr/>
            <p:nvPr/>
          </p:nvSpPr>
          <p:spPr>
            <a:xfrm>
              <a:off x="990600" y="1943100"/>
              <a:ext cx="457200" cy="3619500"/>
            </a:xfrm>
            <a:custGeom>
              <a:avLst/>
              <a:gdLst/>
              <a:ahLst/>
              <a:cxnLst/>
              <a:rect l="l" t="t" r="r" b="b"/>
              <a:pathLst>
                <a:path w="457200" h="3619500">
                  <a:moveTo>
                    <a:pt x="457200" y="0"/>
                  </a:moveTo>
                  <a:lnTo>
                    <a:pt x="0" y="0"/>
                  </a:lnTo>
                </a:path>
                <a:path w="457200" h="3619500">
                  <a:moveTo>
                    <a:pt x="457200" y="2073910"/>
                  </a:moveTo>
                  <a:lnTo>
                    <a:pt x="0" y="2073910"/>
                  </a:lnTo>
                </a:path>
                <a:path w="457200" h="3619500">
                  <a:moveTo>
                    <a:pt x="0" y="0"/>
                  </a:moveTo>
                  <a:lnTo>
                    <a:pt x="0" y="3619500"/>
                  </a:lnTo>
                </a:path>
              </a:pathLst>
            </a:custGeom>
            <a:ln w="571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2025" y="5434260"/>
              <a:ext cx="486409" cy="257175"/>
            </a:xfrm>
            <a:custGeom>
              <a:avLst/>
              <a:gdLst/>
              <a:ahLst/>
              <a:cxnLst/>
              <a:rect l="l" t="t" r="r" b="b"/>
              <a:pathLst>
                <a:path w="486409" h="257175">
                  <a:moveTo>
                    <a:pt x="372524" y="128341"/>
                  </a:moveTo>
                  <a:lnTo>
                    <a:pt x="243344" y="203663"/>
                  </a:lnTo>
                  <a:lnTo>
                    <a:pt x="234870" y="211206"/>
                  </a:lnTo>
                  <a:lnTo>
                    <a:pt x="230109" y="221074"/>
                  </a:lnTo>
                  <a:lnTo>
                    <a:pt x="229394" y="232009"/>
                  </a:lnTo>
                  <a:lnTo>
                    <a:pt x="233057" y="242753"/>
                  </a:lnTo>
                  <a:lnTo>
                    <a:pt x="240606" y="251226"/>
                  </a:lnTo>
                  <a:lnTo>
                    <a:pt x="250473" y="255982"/>
                  </a:lnTo>
                  <a:lnTo>
                    <a:pt x="261405" y="256692"/>
                  </a:lnTo>
                  <a:lnTo>
                    <a:pt x="272147" y="253028"/>
                  </a:lnTo>
                  <a:lnTo>
                    <a:pt x="436915" y="156914"/>
                  </a:lnTo>
                  <a:lnTo>
                    <a:pt x="429132" y="156914"/>
                  </a:lnTo>
                  <a:lnTo>
                    <a:pt x="440294" y="154664"/>
                  </a:lnTo>
                  <a:lnTo>
                    <a:pt x="442792" y="152977"/>
                  </a:lnTo>
                  <a:lnTo>
                    <a:pt x="414781" y="152977"/>
                  </a:lnTo>
                  <a:lnTo>
                    <a:pt x="372524" y="128341"/>
                  </a:lnTo>
                  <a:close/>
                </a:path>
                <a:path w="486409" h="257175">
                  <a:moveTo>
                    <a:pt x="323508" y="99764"/>
                  </a:moveTo>
                  <a:lnTo>
                    <a:pt x="28574" y="99764"/>
                  </a:lnTo>
                  <a:lnTo>
                    <a:pt x="17450" y="102014"/>
                  </a:lnTo>
                  <a:lnTo>
                    <a:pt x="8367" y="108146"/>
                  </a:lnTo>
                  <a:lnTo>
                    <a:pt x="2244" y="117230"/>
                  </a:lnTo>
                  <a:lnTo>
                    <a:pt x="0" y="128341"/>
                  </a:lnTo>
                  <a:lnTo>
                    <a:pt x="2244" y="139447"/>
                  </a:lnTo>
                  <a:lnTo>
                    <a:pt x="8367" y="148532"/>
                  </a:lnTo>
                  <a:lnTo>
                    <a:pt x="17450" y="154664"/>
                  </a:lnTo>
                  <a:lnTo>
                    <a:pt x="28574" y="156914"/>
                  </a:lnTo>
                  <a:lnTo>
                    <a:pt x="323519" y="156914"/>
                  </a:lnTo>
                  <a:lnTo>
                    <a:pt x="372524" y="128341"/>
                  </a:lnTo>
                  <a:lnTo>
                    <a:pt x="323508" y="99764"/>
                  </a:lnTo>
                  <a:close/>
                </a:path>
                <a:path w="486409" h="257175">
                  <a:moveTo>
                    <a:pt x="436925" y="99764"/>
                  </a:moveTo>
                  <a:lnTo>
                    <a:pt x="429132" y="99764"/>
                  </a:lnTo>
                  <a:lnTo>
                    <a:pt x="440294" y="102014"/>
                  </a:lnTo>
                  <a:lnTo>
                    <a:pt x="449373" y="108146"/>
                  </a:lnTo>
                  <a:lnTo>
                    <a:pt x="455475" y="117230"/>
                  </a:lnTo>
                  <a:lnTo>
                    <a:pt x="457707" y="128341"/>
                  </a:lnTo>
                  <a:lnTo>
                    <a:pt x="455475" y="139447"/>
                  </a:lnTo>
                  <a:lnTo>
                    <a:pt x="449373" y="148532"/>
                  </a:lnTo>
                  <a:lnTo>
                    <a:pt x="440294" y="154664"/>
                  </a:lnTo>
                  <a:lnTo>
                    <a:pt x="429132" y="156914"/>
                  </a:lnTo>
                  <a:lnTo>
                    <a:pt x="436915" y="156914"/>
                  </a:lnTo>
                  <a:lnTo>
                    <a:pt x="485901" y="128339"/>
                  </a:lnTo>
                  <a:lnTo>
                    <a:pt x="436925" y="99764"/>
                  </a:lnTo>
                  <a:close/>
                </a:path>
                <a:path w="486409" h="257175">
                  <a:moveTo>
                    <a:pt x="414781" y="103701"/>
                  </a:moveTo>
                  <a:lnTo>
                    <a:pt x="372524" y="128341"/>
                  </a:lnTo>
                  <a:lnTo>
                    <a:pt x="414781" y="152977"/>
                  </a:lnTo>
                  <a:lnTo>
                    <a:pt x="414781" y="103701"/>
                  </a:lnTo>
                  <a:close/>
                </a:path>
                <a:path w="486409" h="257175">
                  <a:moveTo>
                    <a:pt x="442792" y="103701"/>
                  </a:moveTo>
                  <a:lnTo>
                    <a:pt x="414781" y="103701"/>
                  </a:lnTo>
                  <a:lnTo>
                    <a:pt x="414781" y="152977"/>
                  </a:lnTo>
                  <a:lnTo>
                    <a:pt x="442792" y="152977"/>
                  </a:lnTo>
                  <a:lnTo>
                    <a:pt x="449373" y="148532"/>
                  </a:lnTo>
                  <a:lnTo>
                    <a:pt x="455475" y="139447"/>
                  </a:lnTo>
                  <a:lnTo>
                    <a:pt x="457707" y="128339"/>
                  </a:lnTo>
                  <a:lnTo>
                    <a:pt x="455475" y="117230"/>
                  </a:lnTo>
                  <a:lnTo>
                    <a:pt x="449373" y="108146"/>
                  </a:lnTo>
                  <a:lnTo>
                    <a:pt x="442792" y="103701"/>
                  </a:lnTo>
                  <a:close/>
                </a:path>
                <a:path w="486409" h="257175">
                  <a:moveTo>
                    <a:pt x="261405" y="0"/>
                  </a:moveTo>
                  <a:lnTo>
                    <a:pt x="250473" y="720"/>
                  </a:lnTo>
                  <a:lnTo>
                    <a:pt x="240606" y="5464"/>
                  </a:lnTo>
                  <a:lnTo>
                    <a:pt x="233057" y="13912"/>
                  </a:lnTo>
                  <a:lnTo>
                    <a:pt x="229394" y="24632"/>
                  </a:lnTo>
                  <a:lnTo>
                    <a:pt x="230109" y="35565"/>
                  </a:lnTo>
                  <a:lnTo>
                    <a:pt x="234870" y="45452"/>
                  </a:lnTo>
                  <a:lnTo>
                    <a:pt x="243344" y="53028"/>
                  </a:lnTo>
                  <a:lnTo>
                    <a:pt x="372526" y="128339"/>
                  </a:lnTo>
                  <a:lnTo>
                    <a:pt x="414781" y="103701"/>
                  </a:lnTo>
                  <a:lnTo>
                    <a:pt x="442792" y="103701"/>
                  </a:lnTo>
                  <a:lnTo>
                    <a:pt x="440294" y="102014"/>
                  </a:lnTo>
                  <a:lnTo>
                    <a:pt x="429132" y="99764"/>
                  </a:lnTo>
                  <a:lnTo>
                    <a:pt x="436925" y="99764"/>
                  </a:lnTo>
                  <a:lnTo>
                    <a:pt x="272147" y="3625"/>
                  </a:lnTo>
                  <a:lnTo>
                    <a:pt x="2614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26794" y="5282565"/>
            <a:ext cx="540385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Selalu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terkait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masalah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yang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kompleks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9729" y="2001520"/>
            <a:ext cx="476250" cy="446405"/>
            <a:chOff x="729729" y="2001520"/>
            <a:chExt cx="476250" cy="446405"/>
          </a:xfrm>
        </p:grpSpPr>
        <p:sp>
          <p:nvSpPr>
            <p:cNvPr id="3" name="object 3"/>
            <p:cNvSpPr/>
            <p:nvPr/>
          </p:nvSpPr>
          <p:spPr>
            <a:xfrm>
              <a:off x="739254" y="2011045"/>
              <a:ext cx="457200" cy="427355"/>
            </a:xfrm>
            <a:custGeom>
              <a:avLst/>
              <a:gdLst/>
              <a:ahLst/>
              <a:cxnLst/>
              <a:rect l="l" t="t" r="r" b="b"/>
              <a:pathLst>
                <a:path w="457200" h="427355">
                  <a:moveTo>
                    <a:pt x="243509" y="0"/>
                  </a:moveTo>
                  <a:lnTo>
                    <a:pt x="243509" y="106806"/>
                  </a:lnTo>
                  <a:lnTo>
                    <a:pt x="0" y="106806"/>
                  </a:lnTo>
                  <a:lnTo>
                    <a:pt x="0" y="320547"/>
                  </a:lnTo>
                  <a:lnTo>
                    <a:pt x="243509" y="320547"/>
                  </a:lnTo>
                  <a:lnTo>
                    <a:pt x="243509" y="427354"/>
                  </a:lnTo>
                  <a:lnTo>
                    <a:pt x="457200" y="213613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9254" y="2011045"/>
              <a:ext cx="457200" cy="427355"/>
            </a:xfrm>
            <a:custGeom>
              <a:avLst/>
              <a:gdLst/>
              <a:ahLst/>
              <a:cxnLst/>
              <a:rect l="l" t="t" r="r" b="b"/>
              <a:pathLst>
                <a:path w="457200" h="427355">
                  <a:moveTo>
                    <a:pt x="0" y="106806"/>
                  </a:moveTo>
                  <a:lnTo>
                    <a:pt x="243509" y="106806"/>
                  </a:lnTo>
                  <a:lnTo>
                    <a:pt x="243509" y="0"/>
                  </a:lnTo>
                  <a:lnTo>
                    <a:pt x="457200" y="213613"/>
                  </a:lnTo>
                  <a:lnTo>
                    <a:pt x="243509" y="427354"/>
                  </a:lnTo>
                  <a:lnTo>
                    <a:pt x="243509" y="320547"/>
                  </a:lnTo>
                  <a:lnTo>
                    <a:pt x="0" y="320547"/>
                  </a:lnTo>
                  <a:lnTo>
                    <a:pt x="0" y="106806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26312" y="447675"/>
            <a:ext cx="7589520" cy="1279525"/>
            <a:chOff x="726312" y="447675"/>
            <a:chExt cx="7589520" cy="1279525"/>
          </a:xfrm>
        </p:grpSpPr>
        <p:sp>
          <p:nvSpPr>
            <p:cNvPr id="6" name="object 6"/>
            <p:cNvSpPr/>
            <p:nvPr/>
          </p:nvSpPr>
          <p:spPr>
            <a:xfrm>
              <a:off x="735837" y="457200"/>
              <a:ext cx="7570470" cy="1260475"/>
            </a:xfrm>
            <a:custGeom>
              <a:avLst/>
              <a:gdLst/>
              <a:ahLst/>
              <a:cxnLst/>
              <a:rect l="l" t="t" r="r" b="b"/>
              <a:pathLst>
                <a:path w="7570470" h="1260475">
                  <a:moveTo>
                    <a:pt x="7360031" y="0"/>
                  </a:moveTo>
                  <a:lnTo>
                    <a:pt x="209994" y="0"/>
                  </a:lnTo>
                  <a:lnTo>
                    <a:pt x="161844" y="5543"/>
                  </a:lnTo>
                  <a:lnTo>
                    <a:pt x="117644" y="21336"/>
                  </a:lnTo>
                  <a:lnTo>
                    <a:pt x="78653" y="46116"/>
                  </a:lnTo>
                  <a:lnTo>
                    <a:pt x="46133" y="78625"/>
                  </a:lnTo>
                  <a:lnTo>
                    <a:pt x="21344" y="117604"/>
                  </a:lnTo>
                  <a:lnTo>
                    <a:pt x="5546" y="161792"/>
                  </a:lnTo>
                  <a:lnTo>
                    <a:pt x="0" y="209930"/>
                  </a:lnTo>
                  <a:lnTo>
                    <a:pt x="0" y="1049909"/>
                  </a:lnTo>
                  <a:lnTo>
                    <a:pt x="5546" y="1098054"/>
                  </a:lnTo>
                  <a:lnTo>
                    <a:pt x="21344" y="1142260"/>
                  </a:lnTo>
                  <a:lnTo>
                    <a:pt x="46133" y="1181264"/>
                  </a:lnTo>
                  <a:lnTo>
                    <a:pt x="78653" y="1213800"/>
                  </a:lnTo>
                  <a:lnTo>
                    <a:pt x="117644" y="1238605"/>
                  </a:lnTo>
                  <a:lnTo>
                    <a:pt x="161844" y="1254416"/>
                  </a:lnTo>
                  <a:lnTo>
                    <a:pt x="209994" y="1259966"/>
                  </a:lnTo>
                  <a:lnTo>
                    <a:pt x="7360031" y="1259966"/>
                  </a:lnTo>
                  <a:lnTo>
                    <a:pt x="7408169" y="1254416"/>
                  </a:lnTo>
                  <a:lnTo>
                    <a:pt x="7452357" y="1238605"/>
                  </a:lnTo>
                  <a:lnTo>
                    <a:pt x="7491336" y="1213800"/>
                  </a:lnTo>
                  <a:lnTo>
                    <a:pt x="7523845" y="1181264"/>
                  </a:lnTo>
                  <a:lnTo>
                    <a:pt x="7548625" y="1142260"/>
                  </a:lnTo>
                  <a:lnTo>
                    <a:pt x="7564418" y="1098054"/>
                  </a:lnTo>
                  <a:lnTo>
                    <a:pt x="7569961" y="1049909"/>
                  </a:lnTo>
                  <a:lnTo>
                    <a:pt x="7569961" y="209930"/>
                  </a:lnTo>
                  <a:lnTo>
                    <a:pt x="7564418" y="161792"/>
                  </a:lnTo>
                  <a:lnTo>
                    <a:pt x="7548625" y="117604"/>
                  </a:lnTo>
                  <a:lnTo>
                    <a:pt x="7523845" y="78625"/>
                  </a:lnTo>
                  <a:lnTo>
                    <a:pt x="7491336" y="46116"/>
                  </a:lnTo>
                  <a:lnTo>
                    <a:pt x="7452357" y="21336"/>
                  </a:lnTo>
                  <a:lnTo>
                    <a:pt x="7408169" y="5543"/>
                  </a:lnTo>
                  <a:lnTo>
                    <a:pt x="736003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837" y="457200"/>
              <a:ext cx="7570470" cy="1260475"/>
            </a:xfrm>
            <a:custGeom>
              <a:avLst/>
              <a:gdLst/>
              <a:ahLst/>
              <a:cxnLst/>
              <a:rect l="l" t="t" r="r" b="b"/>
              <a:pathLst>
                <a:path w="7570470" h="1260475">
                  <a:moveTo>
                    <a:pt x="0" y="209930"/>
                  </a:moveTo>
                  <a:lnTo>
                    <a:pt x="5546" y="161792"/>
                  </a:lnTo>
                  <a:lnTo>
                    <a:pt x="21344" y="117604"/>
                  </a:lnTo>
                  <a:lnTo>
                    <a:pt x="46133" y="78625"/>
                  </a:lnTo>
                  <a:lnTo>
                    <a:pt x="78653" y="46116"/>
                  </a:lnTo>
                  <a:lnTo>
                    <a:pt x="117644" y="21336"/>
                  </a:lnTo>
                  <a:lnTo>
                    <a:pt x="161844" y="5543"/>
                  </a:lnTo>
                  <a:lnTo>
                    <a:pt x="209994" y="0"/>
                  </a:lnTo>
                  <a:lnTo>
                    <a:pt x="7360031" y="0"/>
                  </a:lnTo>
                  <a:lnTo>
                    <a:pt x="7408169" y="5543"/>
                  </a:lnTo>
                  <a:lnTo>
                    <a:pt x="7452357" y="21336"/>
                  </a:lnTo>
                  <a:lnTo>
                    <a:pt x="7491336" y="46116"/>
                  </a:lnTo>
                  <a:lnTo>
                    <a:pt x="7523845" y="78625"/>
                  </a:lnTo>
                  <a:lnTo>
                    <a:pt x="7548625" y="117604"/>
                  </a:lnTo>
                  <a:lnTo>
                    <a:pt x="7564418" y="161792"/>
                  </a:lnTo>
                  <a:lnTo>
                    <a:pt x="7569961" y="209930"/>
                  </a:lnTo>
                  <a:lnTo>
                    <a:pt x="7569961" y="1049909"/>
                  </a:lnTo>
                  <a:lnTo>
                    <a:pt x="7564418" y="1098054"/>
                  </a:lnTo>
                  <a:lnTo>
                    <a:pt x="7548625" y="1142260"/>
                  </a:lnTo>
                  <a:lnTo>
                    <a:pt x="7523845" y="1181264"/>
                  </a:lnTo>
                  <a:lnTo>
                    <a:pt x="7491336" y="1213800"/>
                  </a:lnTo>
                  <a:lnTo>
                    <a:pt x="7452357" y="1238605"/>
                  </a:lnTo>
                  <a:lnTo>
                    <a:pt x="7408169" y="1254416"/>
                  </a:lnTo>
                  <a:lnTo>
                    <a:pt x="7360031" y="1259966"/>
                  </a:lnTo>
                  <a:lnTo>
                    <a:pt x="209994" y="1259966"/>
                  </a:lnTo>
                  <a:lnTo>
                    <a:pt x="161844" y="1254416"/>
                  </a:lnTo>
                  <a:lnTo>
                    <a:pt x="117644" y="1238605"/>
                  </a:lnTo>
                  <a:lnTo>
                    <a:pt x="78653" y="1213800"/>
                  </a:lnTo>
                  <a:lnTo>
                    <a:pt x="46133" y="1181264"/>
                  </a:lnTo>
                  <a:lnTo>
                    <a:pt x="21344" y="1142260"/>
                  </a:lnTo>
                  <a:lnTo>
                    <a:pt x="5546" y="1098054"/>
                  </a:lnTo>
                  <a:lnTo>
                    <a:pt x="0" y="1049909"/>
                  </a:lnTo>
                  <a:lnTo>
                    <a:pt x="0" y="209930"/>
                  </a:lnTo>
                  <a:close/>
                </a:path>
              </a:pathLst>
            </a:custGeom>
            <a:ln w="1905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6300" y="539178"/>
            <a:ext cx="717359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Penelitian</a:t>
            </a:r>
            <a:r>
              <a:rPr sz="3200" spc="-35" dirty="0"/>
              <a:t> </a:t>
            </a:r>
            <a:r>
              <a:rPr spc="-5" dirty="0"/>
              <a:t>Kesehatan</a:t>
            </a:r>
            <a:r>
              <a:rPr spc="-130" dirty="0"/>
              <a:t> </a:t>
            </a:r>
            <a:r>
              <a:rPr sz="3200" spc="-5" dirty="0"/>
              <a:t>dengan</a:t>
            </a:r>
            <a:r>
              <a:rPr sz="3200" spc="15" dirty="0"/>
              <a:t> </a:t>
            </a:r>
            <a:r>
              <a:rPr sz="3200" dirty="0"/>
              <a:t>Subjek </a:t>
            </a:r>
            <a:r>
              <a:rPr sz="3200" spc="-950" dirty="0"/>
              <a:t> </a:t>
            </a:r>
            <a:r>
              <a:rPr sz="3200" spc="-10" dirty="0"/>
              <a:t>Manusia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1431925" y="1896998"/>
            <a:ext cx="6889750" cy="993140"/>
            <a:chOff x="1431925" y="1896998"/>
            <a:chExt cx="6889750" cy="993140"/>
          </a:xfrm>
        </p:grpSpPr>
        <p:sp>
          <p:nvSpPr>
            <p:cNvPr id="10" name="object 10"/>
            <p:cNvSpPr/>
            <p:nvPr/>
          </p:nvSpPr>
          <p:spPr>
            <a:xfrm>
              <a:off x="1441450" y="1906523"/>
              <a:ext cx="6870700" cy="974090"/>
            </a:xfrm>
            <a:custGeom>
              <a:avLst/>
              <a:gdLst/>
              <a:ahLst/>
              <a:cxnLst/>
              <a:rect l="l" t="t" r="r" b="b"/>
              <a:pathLst>
                <a:path w="6870700" h="974089">
                  <a:moveTo>
                    <a:pt x="6773291" y="0"/>
                  </a:moveTo>
                  <a:lnTo>
                    <a:pt x="97409" y="0"/>
                  </a:lnTo>
                  <a:lnTo>
                    <a:pt x="59471" y="7647"/>
                  </a:lnTo>
                  <a:lnTo>
                    <a:pt x="28511" y="28511"/>
                  </a:lnTo>
                  <a:lnTo>
                    <a:pt x="7647" y="59471"/>
                  </a:lnTo>
                  <a:lnTo>
                    <a:pt x="0" y="97409"/>
                  </a:lnTo>
                  <a:lnTo>
                    <a:pt x="0" y="876680"/>
                  </a:lnTo>
                  <a:lnTo>
                    <a:pt x="7647" y="914618"/>
                  </a:lnTo>
                  <a:lnTo>
                    <a:pt x="28511" y="945578"/>
                  </a:lnTo>
                  <a:lnTo>
                    <a:pt x="59471" y="966442"/>
                  </a:lnTo>
                  <a:lnTo>
                    <a:pt x="97409" y="974089"/>
                  </a:lnTo>
                  <a:lnTo>
                    <a:pt x="6773291" y="974089"/>
                  </a:lnTo>
                  <a:lnTo>
                    <a:pt x="6811228" y="966442"/>
                  </a:lnTo>
                  <a:lnTo>
                    <a:pt x="6842188" y="945578"/>
                  </a:lnTo>
                  <a:lnTo>
                    <a:pt x="6863052" y="914618"/>
                  </a:lnTo>
                  <a:lnTo>
                    <a:pt x="6870700" y="876680"/>
                  </a:lnTo>
                  <a:lnTo>
                    <a:pt x="6870700" y="97409"/>
                  </a:lnTo>
                  <a:lnTo>
                    <a:pt x="6863052" y="59471"/>
                  </a:lnTo>
                  <a:lnTo>
                    <a:pt x="6842188" y="28511"/>
                  </a:lnTo>
                  <a:lnTo>
                    <a:pt x="6811228" y="7647"/>
                  </a:lnTo>
                  <a:lnTo>
                    <a:pt x="677329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1450" y="1906523"/>
              <a:ext cx="6870700" cy="974090"/>
            </a:xfrm>
            <a:custGeom>
              <a:avLst/>
              <a:gdLst/>
              <a:ahLst/>
              <a:cxnLst/>
              <a:rect l="l" t="t" r="r" b="b"/>
              <a:pathLst>
                <a:path w="6870700" h="974089">
                  <a:moveTo>
                    <a:pt x="0" y="97409"/>
                  </a:moveTo>
                  <a:lnTo>
                    <a:pt x="7647" y="59471"/>
                  </a:lnTo>
                  <a:lnTo>
                    <a:pt x="28511" y="28511"/>
                  </a:lnTo>
                  <a:lnTo>
                    <a:pt x="59471" y="7647"/>
                  </a:lnTo>
                  <a:lnTo>
                    <a:pt x="97409" y="0"/>
                  </a:lnTo>
                  <a:lnTo>
                    <a:pt x="6773291" y="0"/>
                  </a:lnTo>
                  <a:lnTo>
                    <a:pt x="6811228" y="7647"/>
                  </a:lnTo>
                  <a:lnTo>
                    <a:pt x="6842188" y="28511"/>
                  </a:lnTo>
                  <a:lnTo>
                    <a:pt x="6863052" y="59471"/>
                  </a:lnTo>
                  <a:lnTo>
                    <a:pt x="6870700" y="97409"/>
                  </a:lnTo>
                  <a:lnTo>
                    <a:pt x="6870700" y="876680"/>
                  </a:lnTo>
                  <a:lnTo>
                    <a:pt x="6863052" y="914618"/>
                  </a:lnTo>
                  <a:lnTo>
                    <a:pt x="6842188" y="945578"/>
                  </a:lnTo>
                  <a:lnTo>
                    <a:pt x="6811228" y="966442"/>
                  </a:lnTo>
                  <a:lnTo>
                    <a:pt x="6773291" y="974089"/>
                  </a:lnTo>
                  <a:lnTo>
                    <a:pt x="97409" y="974089"/>
                  </a:lnTo>
                  <a:lnTo>
                    <a:pt x="59471" y="966442"/>
                  </a:lnTo>
                  <a:lnTo>
                    <a:pt x="28511" y="945578"/>
                  </a:lnTo>
                  <a:lnTo>
                    <a:pt x="7647" y="914618"/>
                  </a:lnTo>
                  <a:lnTo>
                    <a:pt x="0" y="876680"/>
                  </a:lnTo>
                  <a:lnTo>
                    <a:pt x="0" y="9740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57597" y="2939923"/>
            <a:ext cx="438784" cy="356235"/>
          </a:xfrm>
          <a:custGeom>
            <a:avLst/>
            <a:gdLst/>
            <a:ahLst/>
            <a:cxnLst/>
            <a:rect l="l" t="t" r="r" b="b"/>
            <a:pathLst>
              <a:path w="438785" h="356235">
                <a:moveTo>
                  <a:pt x="350774" y="0"/>
                </a:moveTo>
                <a:lnTo>
                  <a:pt x="87629" y="0"/>
                </a:lnTo>
                <a:lnTo>
                  <a:pt x="87629" y="178053"/>
                </a:lnTo>
                <a:lnTo>
                  <a:pt x="0" y="178053"/>
                </a:lnTo>
                <a:lnTo>
                  <a:pt x="219201" y="355980"/>
                </a:lnTo>
                <a:lnTo>
                  <a:pt x="438403" y="178053"/>
                </a:lnTo>
                <a:lnTo>
                  <a:pt x="350774" y="178053"/>
                </a:lnTo>
                <a:lnTo>
                  <a:pt x="35077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438275" y="3345688"/>
            <a:ext cx="6877050" cy="993775"/>
            <a:chOff x="1438275" y="3345688"/>
            <a:chExt cx="6877050" cy="993775"/>
          </a:xfrm>
        </p:grpSpPr>
        <p:sp>
          <p:nvSpPr>
            <p:cNvPr id="14" name="object 14"/>
            <p:cNvSpPr/>
            <p:nvPr/>
          </p:nvSpPr>
          <p:spPr>
            <a:xfrm>
              <a:off x="1447800" y="3355213"/>
              <a:ext cx="6858000" cy="974725"/>
            </a:xfrm>
            <a:custGeom>
              <a:avLst/>
              <a:gdLst/>
              <a:ahLst/>
              <a:cxnLst/>
              <a:rect l="l" t="t" r="r" b="b"/>
              <a:pathLst>
                <a:path w="6858000" h="974725">
                  <a:moveTo>
                    <a:pt x="6760591" y="0"/>
                  </a:moveTo>
                  <a:lnTo>
                    <a:pt x="97409" y="0"/>
                  </a:lnTo>
                  <a:lnTo>
                    <a:pt x="59471" y="7647"/>
                  </a:lnTo>
                  <a:lnTo>
                    <a:pt x="28511" y="28511"/>
                  </a:lnTo>
                  <a:lnTo>
                    <a:pt x="7647" y="59471"/>
                  </a:lnTo>
                  <a:lnTo>
                    <a:pt x="0" y="97409"/>
                  </a:lnTo>
                  <a:lnTo>
                    <a:pt x="0" y="876681"/>
                  </a:lnTo>
                  <a:lnTo>
                    <a:pt x="7647" y="914638"/>
                  </a:lnTo>
                  <a:lnTo>
                    <a:pt x="28511" y="945642"/>
                  </a:lnTo>
                  <a:lnTo>
                    <a:pt x="59471" y="966549"/>
                  </a:lnTo>
                  <a:lnTo>
                    <a:pt x="97409" y="974217"/>
                  </a:lnTo>
                  <a:lnTo>
                    <a:pt x="6760591" y="974217"/>
                  </a:lnTo>
                  <a:lnTo>
                    <a:pt x="6798528" y="966549"/>
                  </a:lnTo>
                  <a:lnTo>
                    <a:pt x="6829488" y="945642"/>
                  </a:lnTo>
                  <a:lnTo>
                    <a:pt x="6850352" y="914638"/>
                  </a:lnTo>
                  <a:lnTo>
                    <a:pt x="6858000" y="876681"/>
                  </a:lnTo>
                  <a:lnTo>
                    <a:pt x="6858000" y="97409"/>
                  </a:lnTo>
                  <a:lnTo>
                    <a:pt x="6850352" y="59471"/>
                  </a:lnTo>
                  <a:lnTo>
                    <a:pt x="6829488" y="28511"/>
                  </a:lnTo>
                  <a:lnTo>
                    <a:pt x="6798528" y="7647"/>
                  </a:lnTo>
                  <a:lnTo>
                    <a:pt x="676059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7800" y="3355213"/>
              <a:ext cx="6858000" cy="974725"/>
            </a:xfrm>
            <a:custGeom>
              <a:avLst/>
              <a:gdLst/>
              <a:ahLst/>
              <a:cxnLst/>
              <a:rect l="l" t="t" r="r" b="b"/>
              <a:pathLst>
                <a:path w="6858000" h="974725">
                  <a:moveTo>
                    <a:pt x="0" y="97409"/>
                  </a:moveTo>
                  <a:lnTo>
                    <a:pt x="7647" y="59471"/>
                  </a:lnTo>
                  <a:lnTo>
                    <a:pt x="28511" y="28511"/>
                  </a:lnTo>
                  <a:lnTo>
                    <a:pt x="59471" y="7647"/>
                  </a:lnTo>
                  <a:lnTo>
                    <a:pt x="97409" y="0"/>
                  </a:lnTo>
                  <a:lnTo>
                    <a:pt x="6760591" y="0"/>
                  </a:lnTo>
                  <a:lnTo>
                    <a:pt x="6798528" y="7647"/>
                  </a:lnTo>
                  <a:lnTo>
                    <a:pt x="6829488" y="28511"/>
                  </a:lnTo>
                  <a:lnTo>
                    <a:pt x="6850352" y="59471"/>
                  </a:lnTo>
                  <a:lnTo>
                    <a:pt x="6858000" y="97409"/>
                  </a:lnTo>
                  <a:lnTo>
                    <a:pt x="6858000" y="876681"/>
                  </a:lnTo>
                  <a:lnTo>
                    <a:pt x="6850352" y="914638"/>
                  </a:lnTo>
                  <a:lnTo>
                    <a:pt x="6829488" y="945642"/>
                  </a:lnTo>
                  <a:lnTo>
                    <a:pt x="6798528" y="966549"/>
                  </a:lnTo>
                  <a:lnTo>
                    <a:pt x="6760591" y="974217"/>
                  </a:lnTo>
                  <a:lnTo>
                    <a:pt x="97409" y="974217"/>
                  </a:lnTo>
                  <a:lnTo>
                    <a:pt x="59471" y="966549"/>
                  </a:lnTo>
                  <a:lnTo>
                    <a:pt x="28511" y="945642"/>
                  </a:lnTo>
                  <a:lnTo>
                    <a:pt x="7647" y="914638"/>
                  </a:lnTo>
                  <a:lnTo>
                    <a:pt x="0" y="876681"/>
                  </a:lnTo>
                  <a:lnTo>
                    <a:pt x="0" y="9740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29729" y="4791075"/>
            <a:ext cx="476250" cy="446405"/>
            <a:chOff x="729729" y="4791075"/>
            <a:chExt cx="476250" cy="446405"/>
          </a:xfrm>
        </p:grpSpPr>
        <p:sp>
          <p:nvSpPr>
            <p:cNvPr id="17" name="object 17"/>
            <p:cNvSpPr/>
            <p:nvPr/>
          </p:nvSpPr>
          <p:spPr>
            <a:xfrm>
              <a:off x="739254" y="4800600"/>
              <a:ext cx="457200" cy="427355"/>
            </a:xfrm>
            <a:custGeom>
              <a:avLst/>
              <a:gdLst/>
              <a:ahLst/>
              <a:cxnLst/>
              <a:rect l="l" t="t" r="r" b="b"/>
              <a:pathLst>
                <a:path w="457200" h="427354">
                  <a:moveTo>
                    <a:pt x="243509" y="0"/>
                  </a:moveTo>
                  <a:lnTo>
                    <a:pt x="243509" y="106806"/>
                  </a:lnTo>
                  <a:lnTo>
                    <a:pt x="0" y="106806"/>
                  </a:lnTo>
                  <a:lnTo>
                    <a:pt x="0" y="320548"/>
                  </a:lnTo>
                  <a:lnTo>
                    <a:pt x="243509" y="320548"/>
                  </a:lnTo>
                  <a:lnTo>
                    <a:pt x="243509" y="427355"/>
                  </a:lnTo>
                  <a:lnTo>
                    <a:pt x="457200" y="213741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9254" y="4800600"/>
              <a:ext cx="457200" cy="427355"/>
            </a:xfrm>
            <a:custGeom>
              <a:avLst/>
              <a:gdLst/>
              <a:ahLst/>
              <a:cxnLst/>
              <a:rect l="l" t="t" r="r" b="b"/>
              <a:pathLst>
                <a:path w="457200" h="427354">
                  <a:moveTo>
                    <a:pt x="0" y="106806"/>
                  </a:moveTo>
                  <a:lnTo>
                    <a:pt x="243509" y="106806"/>
                  </a:lnTo>
                  <a:lnTo>
                    <a:pt x="243509" y="0"/>
                  </a:lnTo>
                  <a:lnTo>
                    <a:pt x="457200" y="213741"/>
                  </a:lnTo>
                  <a:lnTo>
                    <a:pt x="243509" y="427355"/>
                  </a:lnTo>
                  <a:lnTo>
                    <a:pt x="243509" y="320548"/>
                  </a:lnTo>
                  <a:lnTo>
                    <a:pt x="0" y="320548"/>
                  </a:lnTo>
                  <a:lnTo>
                    <a:pt x="0" y="106806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38275" y="4791075"/>
            <a:ext cx="6877050" cy="1543050"/>
            <a:chOff x="1438275" y="4791075"/>
            <a:chExt cx="6877050" cy="1543050"/>
          </a:xfrm>
        </p:grpSpPr>
        <p:sp>
          <p:nvSpPr>
            <p:cNvPr id="20" name="object 20"/>
            <p:cNvSpPr/>
            <p:nvPr/>
          </p:nvSpPr>
          <p:spPr>
            <a:xfrm>
              <a:off x="1447800" y="4800600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6604000" y="0"/>
                  </a:moveTo>
                  <a:lnTo>
                    <a:pt x="254000" y="0"/>
                  </a:lnTo>
                  <a:lnTo>
                    <a:pt x="208328" y="4090"/>
                  </a:lnTo>
                  <a:lnTo>
                    <a:pt x="165349" y="15884"/>
                  </a:lnTo>
                  <a:lnTo>
                    <a:pt x="125777" y="34666"/>
                  </a:lnTo>
                  <a:lnTo>
                    <a:pt x="90328" y="59719"/>
                  </a:lnTo>
                  <a:lnTo>
                    <a:pt x="59719" y="90328"/>
                  </a:lnTo>
                  <a:lnTo>
                    <a:pt x="34666" y="125777"/>
                  </a:lnTo>
                  <a:lnTo>
                    <a:pt x="15884" y="165349"/>
                  </a:lnTo>
                  <a:lnTo>
                    <a:pt x="4090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0" y="1315654"/>
                  </a:lnTo>
                  <a:lnTo>
                    <a:pt x="15884" y="1358625"/>
                  </a:lnTo>
                  <a:lnTo>
                    <a:pt x="34666" y="1398194"/>
                  </a:lnTo>
                  <a:lnTo>
                    <a:pt x="59719" y="1433645"/>
                  </a:lnTo>
                  <a:lnTo>
                    <a:pt x="90328" y="1464259"/>
                  </a:lnTo>
                  <a:lnTo>
                    <a:pt x="125777" y="1489319"/>
                  </a:lnTo>
                  <a:lnTo>
                    <a:pt x="165349" y="1508108"/>
                  </a:lnTo>
                  <a:lnTo>
                    <a:pt x="208328" y="1519907"/>
                  </a:lnTo>
                  <a:lnTo>
                    <a:pt x="254000" y="1524000"/>
                  </a:lnTo>
                  <a:lnTo>
                    <a:pt x="6604000" y="1524000"/>
                  </a:lnTo>
                  <a:lnTo>
                    <a:pt x="6649671" y="1519907"/>
                  </a:lnTo>
                  <a:lnTo>
                    <a:pt x="6692650" y="1508108"/>
                  </a:lnTo>
                  <a:lnTo>
                    <a:pt x="6732222" y="1489319"/>
                  </a:lnTo>
                  <a:lnTo>
                    <a:pt x="6767671" y="1464259"/>
                  </a:lnTo>
                  <a:lnTo>
                    <a:pt x="6798280" y="1433645"/>
                  </a:lnTo>
                  <a:lnTo>
                    <a:pt x="6823333" y="1398194"/>
                  </a:lnTo>
                  <a:lnTo>
                    <a:pt x="6842115" y="1358625"/>
                  </a:lnTo>
                  <a:lnTo>
                    <a:pt x="6853909" y="1315654"/>
                  </a:lnTo>
                  <a:lnTo>
                    <a:pt x="6858000" y="1270000"/>
                  </a:lnTo>
                  <a:lnTo>
                    <a:pt x="6858000" y="254000"/>
                  </a:lnTo>
                  <a:lnTo>
                    <a:pt x="6853909" y="208328"/>
                  </a:lnTo>
                  <a:lnTo>
                    <a:pt x="6842115" y="165349"/>
                  </a:lnTo>
                  <a:lnTo>
                    <a:pt x="6823333" y="125777"/>
                  </a:lnTo>
                  <a:lnTo>
                    <a:pt x="6798280" y="90328"/>
                  </a:lnTo>
                  <a:lnTo>
                    <a:pt x="6767671" y="59719"/>
                  </a:lnTo>
                  <a:lnTo>
                    <a:pt x="6732222" y="34666"/>
                  </a:lnTo>
                  <a:lnTo>
                    <a:pt x="6692650" y="15884"/>
                  </a:lnTo>
                  <a:lnTo>
                    <a:pt x="6649671" y="4090"/>
                  </a:lnTo>
                  <a:lnTo>
                    <a:pt x="660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7800" y="4800600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0" y="254000"/>
                  </a:moveTo>
                  <a:lnTo>
                    <a:pt x="4090" y="208328"/>
                  </a:lnTo>
                  <a:lnTo>
                    <a:pt x="15884" y="165349"/>
                  </a:lnTo>
                  <a:lnTo>
                    <a:pt x="34666" y="125777"/>
                  </a:lnTo>
                  <a:lnTo>
                    <a:pt x="59719" y="90328"/>
                  </a:lnTo>
                  <a:lnTo>
                    <a:pt x="90328" y="59719"/>
                  </a:lnTo>
                  <a:lnTo>
                    <a:pt x="125777" y="34666"/>
                  </a:lnTo>
                  <a:lnTo>
                    <a:pt x="165349" y="15884"/>
                  </a:lnTo>
                  <a:lnTo>
                    <a:pt x="208328" y="4090"/>
                  </a:lnTo>
                  <a:lnTo>
                    <a:pt x="254000" y="0"/>
                  </a:lnTo>
                  <a:lnTo>
                    <a:pt x="6604000" y="0"/>
                  </a:lnTo>
                  <a:lnTo>
                    <a:pt x="6649671" y="4090"/>
                  </a:lnTo>
                  <a:lnTo>
                    <a:pt x="6692650" y="15884"/>
                  </a:lnTo>
                  <a:lnTo>
                    <a:pt x="6732222" y="34666"/>
                  </a:lnTo>
                  <a:lnTo>
                    <a:pt x="6767671" y="59719"/>
                  </a:lnTo>
                  <a:lnTo>
                    <a:pt x="6798280" y="90328"/>
                  </a:lnTo>
                  <a:lnTo>
                    <a:pt x="6823333" y="125777"/>
                  </a:lnTo>
                  <a:lnTo>
                    <a:pt x="6842115" y="165349"/>
                  </a:lnTo>
                  <a:lnTo>
                    <a:pt x="6853909" y="208328"/>
                  </a:lnTo>
                  <a:lnTo>
                    <a:pt x="6858000" y="254000"/>
                  </a:lnTo>
                  <a:lnTo>
                    <a:pt x="6858000" y="1270000"/>
                  </a:lnTo>
                  <a:lnTo>
                    <a:pt x="6853909" y="1315654"/>
                  </a:lnTo>
                  <a:lnTo>
                    <a:pt x="6842115" y="1358625"/>
                  </a:lnTo>
                  <a:lnTo>
                    <a:pt x="6823333" y="1398194"/>
                  </a:lnTo>
                  <a:lnTo>
                    <a:pt x="6798280" y="1433645"/>
                  </a:lnTo>
                  <a:lnTo>
                    <a:pt x="6767671" y="1464259"/>
                  </a:lnTo>
                  <a:lnTo>
                    <a:pt x="6732222" y="1489319"/>
                  </a:lnTo>
                  <a:lnTo>
                    <a:pt x="6692650" y="1508108"/>
                  </a:lnTo>
                  <a:lnTo>
                    <a:pt x="6649671" y="1519907"/>
                  </a:lnTo>
                  <a:lnTo>
                    <a:pt x="6604000" y="1524000"/>
                  </a:lnTo>
                  <a:lnTo>
                    <a:pt x="254000" y="1524000"/>
                  </a:lnTo>
                  <a:lnTo>
                    <a:pt x="208328" y="1519907"/>
                  </a:lnTo>
                  <a:lnTo>
                    <a:pt x="165349" y="1508108"/>
                  </a:lnTo>
                  <a:lnTo>
                    <a:pt x="125777" y="1489319"/>
                  </a:lnTo>
                  <a:lnTo>
                    <a:pt x="90328" y="1464259"/>
                  </a:lnTo>
                  <a:lnTo>
                    <a:pt x="59719" y="1433645"/>
                  </a:lnTo>
                  <a:lnTo>
                    <a:pt x="34666" y="1398194"/>
                  </a:lnTo>
                  <a:lnTo>
                    <a:pt x="15884" y="1358625"/>
                  </a:lnTo>
                  <a:lnTo>
                    <a:pt x="4090" y="1315654"/>
                  </a:lnTo>
                  <a:lnTo>
                    <a:pt x="0" y="1270000"/>
                  </a:lnTo>
                  <a:lnTo>
                    <a:pt x="0" y="2540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11350" y="1946528"/>
            <a:ext cx="5935980" cy="42614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19710" marR="210820" algn="ctr">
              <a:lnSpc>
                <a:spcPts val="2940"/>
              </a:lnSpc>
              <a:spcBef>
                <a:spcPts val="54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Perhatikan</a:t>
            </a:r>
            <a:r>
              <a:rPr sz="2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keseimbangan</a:t>
            </a:r>
            <a:r>
              <a:rPr sz="28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risiko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manfaat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50">
              <a:latin typeface="Trebuchet MS"/>
              <a:cs typeface="Trebuchet MS"/>
            </a:endParaRPr>
          </a:p>
          <a:p>
            <a:pPr marL="128905" marR="127635" algn="ctr">
              <a:lnSpc>
                <a:spcPts val="2940"/>
              </a:lnSpc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Risiko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boleh lebih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besar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manfaat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75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Faktor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risiko dan manfaat </a:t>
            </a: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bagian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penting dalam upaya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melindungi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subjek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457200"/>
            <a:ext cx="8077200" cy="6019800"/>
          </a:xfrm>
          <a:custGeom>
            <a:avLst/>
            <a:gdLst/>
            <a:ahLst/>
            <a:cxnLst/>
            <a:rect l="l" t="t" r="r" b="b"/>
            <a:pathLst>
              <a:path w="8077200" h="6019800">
                <a:moveTo>
                  <a:pt x="7475220" y="0"/>
                </a:moveTo>
                <a:lnTo>
                  <a:pt x="601980" y="0"/>
                </a:lnTo>
                <a:lnTo>
                  <a:pt x="554936" y="1810"/>
                </a:lnTo>
                <a:lnTo>
                  <a:pt x="508882" y="7154"/>
                </a:lnTo>
                <a:lnTo>
                  <a:pt x="463952" y="15897"/>
                </a:lnTo>
                <a:lnTo>
                  <a:pt x="420280" y="27905"/>
                </a:lnTo>
                <a:lnTo>
                  <a:pt x="378000" y="43045"/>
                </a:lnTo>
                <a:lnTo>
                  <a:pt x="337246" y="61182"/>
                </a:lnTo>
                <a:lnTo>
                  <a:pt x="298150" y="82183"/>
                </a:lnTo>
                <a:lnTo>
                  <a:pt x="260848" y="105914"/>
                </a:lnTo>
                <a:lnTo>
                  <a:pt x="225473" y="132241"/>
                </a:lnTo>
                <a:lnTo>
                  <a:pt x="192159" y="161031"/>
                </a:lnTo>
                <a:lnTo>
                  <a:pt x="161040" y="192149"/>
                </a:lnTo>
                <a:lnTo>
                  <a:pt x="132249" y="225463"/>
                </a:lnTo>
                <a:lnTo>
                  <a:pt x="105920" y="260837"/>
                </a:lnTo>
                <a:lnTo>
                  <a:pt x="82188" y="298139"/>
                </a:lnTo>
                <a:lnTo>
                  <a:pt x="61186" y="337234"/>
                </a:lnTo>
                <a:lnTo>
                  <a:pt x="43048" y="377990"/>
                </a:lnTo>
                <a:lnTo>
                  <a:pt x="27907" y="420271"/>
                </a:lnTo>
                <a:lnTo>
                  <a:pt x="15898" y="463944"/>
                </a:lnTo>
                <a:lnTo>
                  <a:pt x="7155" y="508876"/>
                </a:lnTo>
                <a:lnTo>
                  <a:pt x="1811" y="554932"/>
                </a:lnTo>
                <a:lnTo>
                  <a:pt x="0" y="601979"/>
                </a:lnTo>
                <a:lnTo>
                  <a:pt x="0" y="5417820"/>
                </a:lnTo>
                <a:lnTo>
                  <a:pt x="1811" y="5464863"/>
                </a:lnTo>
                <a:lnTo>
                  <a:pt x="7155" y="5510917"/>
                </a:lnTo>
                <a:lnTo>
                  <a:pt x="15898" y="5555847"/>
                </a:lnTo>
                <a:lnTo>
                  <a:pt x="27907" y="5599519"/>
                </a:lnTo>
                <a:lnTo>
                  <a:pt x="43048" y="5641799"/>
                </a:lnTo>
                <a:lnTo>
                  <a:pt x="61186" y="5682553"/>
                </a:lnTo>
                <a:lnTo>
                  <a:pt x="82188" y="5721649"/>
                </a:lnTo>
                <a:lnTo>
                  <a:pt x="105920" y="5758951"/>
                </a:lnTo>
                <a:lnTo>
                  <a:pt x="132249" y="5794326"/>
                </a:lnTo>
                <a:lnTo>
                  <a:pt x="161040" y="5827640"/>
                </a:lnTo>
                <a:lnTo>
                  <a:pt x="192159" y="5858759"/>
                </a:lnTo>
                <a:lnTo>
                  <a:pt x="225473" y="5887550"/>
                </a:lnTo>
                <a:lnTo>
                  <a:pt x="260848" y="5913879"/>
                </a:lnTo>
                <a:lnTo>
                  <a:pt x="298150" y="5937611"/>
                </a:lnTo>
                <a:lnTo>
                  <a:pt x="337246" y="5958613"/>
                </a:lnTo>
                <a:lnTo>
                  <a:pt x="378000" y="5976751"/>
                </a:lnTo>
                <a:lnTo>
                  <a:pt x="420280" y="5991892"/>
                </a:lnTo>
                <a:lnTo>
                  <a:pt x="463952" y="6003901"/>
                </a:lnTo>
                <a:lnTo>
                  <a:pt x="508882" y="6012644"/>
                </a:lnTo>
                <a:lnTo>
                  <a:pt x="554936" y="6017988"/>
                </a:lnTo>
                <a:lnTo>
                  <a:pt x="601980" y="6019800"/>
                </a:lnTo>
                <a:lnTo>
                  <a:pt x="7475220" y="6019800"/>
                </a:lnTo>
                <a:lnTo>
                  <a:pt x="7522267" y="6017988"/>
                </a:lnTo>
                <a:lnTo>
                  <a:pt x="7568323" y="6012644"/>
                </a:lnTo>
                <a:lnTo>
                  <a:pt x="7613255" y="6003901"/>
                </a:lnTo>
                <a:lnTo>
                  <a:pt x="7656928" y="5991892"/>
                </a:lnTo>
                <a:lnTo>
                  <a:pt x="7699209" y="5976751"/>
                </a:lnTo>
                <a:lnTo>
                  <a:pt x="7739965" y="5958613"/>
                </a:lnTo>
                <a:lnTo>
                  <a:pt x="7779060" y="5937611"/>
                </a:lnTo>
                <a:lnTo>
                  <a:pt x="7816362" y="5913879"/>
                </a:lnTo>
                <a:lnTo>
                  <a:pt x="7851736" y="5887550"/>
                </a:lnTo>
                <a:lnTo>
                  <a:pt x="7885050" y="5858759"/>
                </a:lnTo>
                <a:lnTo>
                  <a:pt x="7916168" y="5827640"/>
                </a:lnTo>
                <a:lnTo>
                  <a:pt x="7944958" y="5794326"/>
                </a:lnTo>
                <a:lnTo>
                  <a:pt x="7971285" y="5758951"/>
                </a:lnTo>
                <a:lnTo>
                  <a:pt x="7995016" y="5721649"/>
                </a:lnTo>
                <a:lnTo>
                  <a:pt x="8016017" y="5682553"/>
                </a:lnTo>
                <a:lnTo>
                  <a:pt x="8034154" y="5641799"/>
                </a:lnTo>
                <a:lnTo>
                  <a:pt x="8049294" y="5599519"/>
                </a:lnTo>
                <a:lnTo>
                  <a:pt x="8061302" y="5555847"/>
                </a:lnTo>
                <a:lnTo>
                  <a:pt x="8070045" y="5510917"/>
                </a:lnTo>
                <a:lnTo>
                  <a:pt x="8075389" y="5464863"/>
                </a:lnTo>
                <a:lnTo>
                  <a:pt x="8077200" y="5417820"/>
                </a:lnTo>
                <a:lnTo>
                  <a:pt x="8077200" y="601979"/>
                </a:lnTo>
                <a:lnTo>
                  <a:pt x="8075389" y="554932"/>
                </a:lnTo>
                <a:lnTo>
                  <a:pt x="8070045" y="508876"/>
                </a:lnTo>
                <a:lnTo>
                  <a:pt x="8061302" y="463944"/>
                </a:lnTo>
                <a:lnTo>
                  <a:pt x="8049294" y="420271"/>
                </a:lnTo>
                <a:lnTo>
                  <a:pt x="8034154" y="377990"/>
                </a:lnTo>
                <a:lnTo>
                  <a:pt x="8016017" y="337234"/>
                </a:lnTo>
                <a:lnTo>
                  <a:pt x="7995016" y="298139"/>
                </a:lnTo>
                <a:lnTo>
                  <a:pt x="7971285" y="260837"/>
                </a:lnTo>
                <a:lnTo>
                  <a:pt x="7944958" y="225463"/>
                </a:lnTo>
                <a:lnTo>
                  <a:pt x="7916168" y="192149"/>
                </a:lnTo>
                <a:lnTo>
                  <a:pt x="7885050" y="161031"/>
                </a:lnTo>
                <a:lnTo>
                  <a:pt x="7851736" y="132241"/>
                </a:lnTo>
                <a:lnTo>
                  <a:pt x="7816362" y="105914"/>
                </a:lnTo>
                <a:lnTo>
                  <a:pt x="7779060" y="82183"/>
                </a:lnTo>
                <a:lnTo>
                  <a:pt x="7739965" y="61182"/>
                </a:lnTo>
                <a:lnTo>
                  <a:pt x="7699209" y="43045"/>
                </a:lnTo>
                <a:lnTo>
                  <a:pt x="7656928" y="27905"/>
                </a:lnTo>
                <a:lnTo>
                  <a:pt x="7613255" y="15897"/>
                </a:lnTo>
                <a:lnTo>
                  <a:pt x="7568323" y="7154"/>
                </a:lnTo>
                <a:lnTo>
                  <a:pt x="7522267" y="1810"/>
                </a:lnTo>
                <a:lnTo>
                  <a:pt x="7475220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65100" marR="5080" indent="635" algn="ctr">
              <a:lnSpc>
                <a:spcPct val="87000"/>
              </a:lnSpc>
              <a:spcBef>
                <a:spcPts val="600"/>
              </a:spcBef>
            </a:pPr>
            <a:r>
              <a:rPr sz="3200" spc="-20" dirty="0">
                <a:solidFill>
                  <a:srgbClr val="000000"/>
                </a:solidFill>
              </a:rPr>
              <a:t>Perimbangan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risiko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&amp;</a:t>
            </a:r>
            <a:r>
              <a:rPr sz="3200" spc="-5" dirty="0">
                <a:solidFill>
                  <a:srgbClr val="000000"/>
                </a:solidFill>
              </a:rPr>
              <a:t> manfaat</a:t>
            </a:r>
            <a:r>
              <a:rPr sz="3200" spc="10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erat 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15" dirty="0">
                <a:solidFill>
                  <a:srgbClr val="000000"/>
                </a:solidFill>
              </a:rPr>
              <a:t>kaitannya </a:t>
            </a:r>
            <a:r>
              <a:rPr sz="3200" spc="-5" dirty="0">
                <a:solidFill>
                  <a:srgbClr val="000000"/>
                </a:solidFill>
              </a:rPr>
              <a:t>dengan prinsip </a:t>
            </a:r>
            <a:r>
              <a:rPr sz="3200" dirty="0">
                <a:solidFill>
                  <a:srgbClr val="000000"/>
                </a:solidFill>
              </a:rPr>
              <a:t>umum etik </a:t>
            </a:r>
            <a:r>
              <a:rPr sz="3200" spc="-95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penelitian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kesehatan, </a:t>
            </a:r>
            <a:r>
              <a:rPr sz="3200" dirty="0">
                <a:solidFill>
                  <a:srgbClr val="000000"/>
                </a:solidFill>
              </a:rPr>
              <a:t>meliputi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: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904875" y="2254123"/>
            <a:ext cx="7486650" cy="3931285"/>
            <a:chOff x="904875" y="2254123"/>
            <a:chExt cx="7486650" cy="3931285"/>
          </a:xfrm>
        </p:grpSpPr>
        <p:sp>
          <p:nvSpPr>
            <p:cNvPr id="5" name="object 5"/>
            <p:cNvSpPr/>
            <p:nvPr/>
          </p:nvSpPr>
          <p:spPr>
            <a:xfrm>
              <a:off x="914400" y="2263648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63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3" y="1110400"/>
                  </a:lnTo>
                  <a:lnTo>
                    <a:pt x="34637" y="1147984"/>
                  </a:lnTo>
                  <a:lnTo>
                    <a:pt x="72228" y="1173329"/>
                  </a:lnTo>
                  <a:lnTo>
                    <a:pt x="118262" y="1182624"/>
                  </a:lnTo>
                  <a:lnTo>
                    <a:pt x="7349363" y="1182624"/>
                  </a:lnTo>
                  <a:lnTo>
                    <a:pt x="7395376" y="1173329"/>
                  </a:lnTo>
                  <a:lnTo>
                    <a:pt x="7432960" y="1147984"/>
                  </a:lnTo>
                  <a:lnTo>
                    <a:pt x="7458305" y="1110400"/>
                  </a:lnTo>
                  <a:lnTo>
                    <a:pt x="7467600" y="1064387"/>
                  </a:lnTo>
                  <a:lnTo>
                    <a:pt x="7467600" y="118237"/>
                  </a:lnTo>
                  <a:lnTo>
                    <a:pt x="7458305" y="72223"/>
                  </a:lnTo>
                  <a:lnTo>
                    <a:pt x="7432960" y="34639"/>
                  </a:lnTo>
                  <a:lnTo>
                    <a:pt x="7395376" y="9294"/>
                  </a:lnTo>
                  <a:lnTo>
                    <a:pt x="734936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2263648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63" y="0"/>
                  </a:lnTo>
                  <a:lnTo>
                    <a:pt x="7395376" y="9294"/>
                  </a:lnTo>
                  <a:lnTo>
                    <a:pt x="7432960" y="34639"/>
                  </a:lnTo>
                  <a:lnTo>
                    <a:pt x="7458305" y="72223"/>
                  </a:lnTo>
                  <a:lnTo>
                    <a:pt x="7467600" y="118237"/>
                  </a:lnTo>
                  <a:lnTo>
                    <a:pt x="7467600" y="1064387"/>
                  </a:lnTo>
                  <a:lnTo>
                    <a:pt x="7458305" y="1110400"/>
                  </a:lnTo>
                  <a:lnTo>
                    <a:pt x="7432960" y="1147984"/>
                  </a:lnTo>
                  <a:lnTo>
                    <a:pt x="7395376" y="1173329"/>
                  </a:lnTo>
                  <a:lnTo>
                    <a:pt x="7349363" y="1182624"/>
                  </a:lnTo>
                  <a:lnTo>
                    <a:pt x="118262" y="1182624"/>
                  </a:lnTo>
                  <a:lnTo>
                    <a:pt x="72228" y="1173329"/>
                  </a:lnTo>
                  <a:lnTo>
                    <a:pt x="34637" y="1147984"/>
                  </a:lnTo>
                  <a:lnTo>
                    <a:pt x="9293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" y="3628263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63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3" y="1110400"/>
                  </a:lnTo>
                  <a:lnTo>
                    <a:pt x="34637" y="1147984"/>
                  </a:lnTo>
                  <a:lnTo>
                    <a:pt x="72228" y="1173329"/>
                  </a:lnTo>
                  <a:lnTo>
                    <a:pt x="118262" y="1182624"/>
                  </a:lnTo>
                  <a:lnTo>
                    <a:pt x="7349363" y="1182624"/>
                  </a:lnTo>
                  <a:lnTo>
                    <a:pt x="7395376" y="1173329"/>
                  </a:lnTo>
                  <a:lnTo>
                    <a:pt x="7432960" y="1147984"/>
                  </a:lnTo>
                  <a:lnTo>
                    <a:pt x="7458305" y="1110400"/>
                  </a:lnTo>
                  <a:lnTo>
                    <a:pt x="7467600" y="1064387"/>
                  </a:lnTo>
                  <a:lnTo>
                    <a:pt x="7467600" y="118237"/>
                  </a:lnTo>
                  <a:lnTo>
                    <a:pt x="7458305" y="72223"/>
                  </a:lnTo>
                  <a:lnTo>
                    <a:pt x="7432960" y="34639"/>
                  </a:lnTo>
                  <a:lnTo>
                    <a:pt x="7395376" y="9294"/>
                  </a:lnTo>
                  <a:lnTo>
                    <a:pt x="734936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3628263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63" y="0"/>
                  </a:lnTo>
                  <a:lnTo>
                    <a:pt x="7395376" y="9294"/>
                  </a:lnTo>
                  <a:lnTo>
                    <a:pt x="7432960" y="34639"/>
                  </a:lnTo>
                  <a:lnTo>
                    <a:pt x="7458305" y="72223"/>
                  </a:lnTo>
                  <a:lnTo>
                    <a:pt x="7467600" y="118237"/>
                  </a:lnTo>
                  <a:lnTo>
                    <a:pt x="7467600" y="1064387"/>
                  </a:lnTo>
                  <a:lnTo>
                    <a:pt x="7458305" y="1110400"/>
                  </a:lnTo>
                  <a:lnTo>
                    <a:pt x="7432960" y="1147984"/>
                  </a:lnTo>
                  <a:lnTo>
                    <a:pt x="7395376" y="1173329"/>
                  </a:lnTo>
                  <a:lnTo>
                    <a:pt x="7349363" y="1182624"/>
                  </a:lnTo>
                  <a:lnTo>
                    <a:pt x="118262" y="1182624"/>
                  </a:lnTo>
                  <a:lnTo>
                    <a:pt x="72228" y="1173329"/>
                  </a:lnTo>
                  <a:lnTo>
                    <a:pt x="34637" y="1147984"/>
                  </a:lnTo>
                  <a:lnTo>
                    <a:pt x="9293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0" y="4992877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63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48"/>
                  </a:lnTo>
                  <a:lnTo>
                    <a:pt x="9293" y="1110382"/>
                  </a:lnTo>
                  <a:lnTo>
                    <a:pt x="34637" y="1147973"/>
                  </a:lnTo>
                  <a:lnTo>
                    <a:pt x="72228" y="1173317"/>
                  </a:lnTo>
                  <a:lnTo>
                    <a:pt x="118262" y="1182611"/>
                  </a:lnTo>
                  <a:lnTo>
                    <a:pt x="7349363" y="1182611"/>
                  </a:lnTo>
                  <a:lnTo>
                    <a:pt x="7395376" y="1173317"/>
                  </a:lnTo>
                  <a:lnTo>
                    <a:pt x="7432960" y="1147973"/>
                  </a:lnTo>
                  <a:lnTo>
                    <a:pt x="7458305" y="1110382"/>
                  </a:lnTo>
                  <a:lnTo>
                    <a:pt x="7467600" y="1064348"/>
                  </a:lnTo>
                  <a:lnTo>
                    <a:pt x="7467600" y="118237"/>
                  </a:lnTo>
                  <a:lnTo>
                    <a:pt x="7458305" y="72223"/>
                  </a:lnTo>
                  <a:lnTo>
                    <a:pt x="7432960" y="34639"/>
                  </a:lnTo>
                  <a:lnTo>
                    <a:pt x="7395376" y="9294"/>
                  </a:lnTo>
                  <a:lnTo>
                    <a:pt x="734936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400" y="4992877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63" y="0"/>
                  </a:lnTo>
                  <a:lnTo>
                    <a:pt x="7395376" y="9294"/>
                  </a:lnTo>
                  <a:lnTo>
                    <a:pt x="7432960" y="34639"/>
                  </a:lnTo>
                  <a:lnTo>
                    <a:pt x="7458305" y="72223"/>
                  </a:lnTo>
                  <a:lnTo>
                    <a:pt x="7467600" y="118237"/>
                  </a:lnTo>
                  <a:lnTo>
                    <a:pt x="7467600" y="1064348"/>
                  </a:lnTo>
                  <a:lnTo>
                    <a:pt x="7458305" y="1110382"/>
                  </a:lnTo>
                  <a:lnTo>
                    <a:pt x="7432960" y="1147973"/>
                  </a:lnTo>
                  <a:lnTo>
                    <a:pt x="7395376" y="1173317"/>
                  </a:lnTo>
                  <a:lnTo>
                    <a:pt x="7349363" y="1182611"/>
                  </a:lnTo>
                  <a:lnTo>
                    <a:pt x="118262" y="1182611"/>
                  </a:lnTo>
                  <a:lnTo>
                    <a:pt x="72228" y="1173317"/>
                  </a:lnTo>
                  <a:lnTo>
                    <a:pt x="34637" y="1147973"/>
                  </a:lnTo>
                  <a:lnTo>
                    <a:pt x="9293" y="1110382"/>
                  </a:lnTo>
                  <a:lnTo>
                    <a:pt x="0" y="1064348"/>
                  </a:lnTo>
                  <a:lnTo>
                    <a:pt x="0" y="1182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0125" y="2455545"/>
            <a:ext cx="6973570" cy="34677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08940" marR="20320" indent="-396240">
              <a:lnSpc>
                <a:spcPts val="2600"/>
              </a:lnSpc>
              <a:spcBef>
                <a:spcPts val="520"/>
              </a:spcBef>
              <a:buAutoNum type="arabicParenR"/>
              <a:tabLst>
                <a:tab pos="409575" algn="l"/>
              </a:tabLst>
            </a:pP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“Respect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for persons”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(menghormati </a:t>
            </a:r>
            <a:r>
              <a:rPr sz="2500" b="1" spc="-20" dirty="0">
                <a:solidFill>
                  <a:srgbClr val="FFFFFF"/>
                </a:solidFill>
                <a:latin typeface="Trebuchet MS"/>
                <a:cs typeface="Trebuchet MS"/>
              </a:rPr>
              <a:t>harkat </a:t>
            </a:r>
            <a:r>
              <a:rPr sz="2500" b="1" spc="-7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martabat</a:t>
            </a:r>
            <a:r>
              <a:rPr sz="2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manusia)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Trebuchet MS"/>
              <a:buAutoNum type="arabicParenR"/>
            </a:pPr>
            <a:endParaRPr sz="3600">
              <a:latin typeface="Trebuchet MS"/>
              <a:cs typeface="Trebuchet MS"/>
            </a:endParaRPr>
          </a:p>
          <a:p>
            <a:pPr marL="408940" marR="5080" indent="-396240">
              <a:lnSpc>
                <a:spcPct val="87000"/>
              </a:lnSpc>
              <a:buAutoNum type="arabicParenR"/>
              <a:tabLst>
                <a:tab pos="409575" algn="l"/>
              </a:tabLst>
            </a:pP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“Beneficence”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(berbuat baik dengan </a:t>
            </a:r>
            <a:r>
              <a:rPr sz="2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memaksimalkan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manfaat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meminimalkan </a:t>
            </a:r>
            <a:r>
              <a:rPr sz="2500" b="1" spc="-7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risiko)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Trebuchet MS"/>
              <a:buAutoNum type="arabicParenR"/>
            </a:pPr>
            <a:endParaRPr sz="3650">
              <a:latin typeface="Trebuchet MS"/>
              <a:cs typeface="Trebuchet MS"/>
            </a:endParaRPr>
          </a:p>
          <a:p>
            <a:pPr marL="408940" marR="671195" indent="-396240">
              <a:lnSpc>
                <a:spcPts val="2600"/>
              </a:lnSpc>
              <a:buAutoNum type="arabicParenR"/>
              <a:tabLst>
                <a:tab pos="409575" algn="l"/>
              </a:tabLst>
            </a:pP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“Justice”</a:t>
            </a:r>
            <a:r>
              <a:rPr sz="2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(keadilan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bagi</a:t>
            </a:r>
            <a:r>
              <a:rPr sz="2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seluruh</a:t>
            </a:r>
            <a:r>
              <a:rPr sz="2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subjek </a:t>
            </a:r>
            <a:r>
              <a:rPr sz="2500" b="1" spc="-7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penelitian)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8675" y="1463547"/>
            <a:ext cx="7486650" cy="1202055"/>
            <a:chOff x="828675" y="1463547"/>
            <a:chExt cx="7486650" cy="1202055"/>
          </a:xfrm>
        </p:grpSpPr>
        <p:sp>
          <p:nvSpPr>
            <p:cNvPr id="3" name="object 3"/>
            <p:cNvSpPr/>
            <p:nvPr/>
          </p:nvSpPr>
          <p:spPr>
            <a:xfrm>
              <a:off x="838200" y="1473072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5">
                  <a:moveTo>
                    <a:pt x="7349363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3" y="1110400"/>
                  </a:lnTo>
                  <a:lnTo>
                    <a:pt x="34637" y="1147984"/>
                  </a:lnTo>
                  <a:lnTo>
                    <a:pt x="72228" y="1173329"/>
                  </a:lnTo>
                  <a:lnTo>
                    <a:pt x="118262" y="1182624"/>
                  </a:lnTo>
                  <a:lnTo>
                    <a:pt x="7349363" y="1182624"/>
                  </a:lnTo>
                  <a:lnTo>
                    <a:pt x="7395376" y="1173329"/>
                  </a:lnTo>
                  <a:lnTo>
                    <a:pt x="7432960" y="1147984"/>
                  </a:lnTo>
                  <a:lnTo>
                    <a:pt x="7458305" y="1110400"/>
                  </a:lnTo>
                  <a:lnTo>
                    <a:pt x="7467600" y="1064387"/>
                  </a:lnTo>
                  <a:lnTo>
                    <a:pt x="7467600" y="118237"/>
                  </a:lnTo>
                  <a:lnTo>
                    <a:pt x="7458305" y="72223"/>
                  </a:lnTo>
                  <a:lnTo>
                    <a:pt x="7432960" y="34639"/>
                  </a:lnTo>
                  <a:lnTo>
                    <a:pt x="7395376" y="9294"/>
                  </a:lnTo>
                  <a:lnTo>
                    <a:pt x="734936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1473072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5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63" y="0"/>
                  </a:lnTo>
                  <a:lnTo>
                    <a:pt x="7395376" y="9294"/>
                  </a:lnTo>
                  <a:lnTo>
                    <a:pt x="7432960" y="34639"/>
                  </a:lnTo>
                  <a:lnTo>
                    <a:pt x="7458305" y="72223"/>
                  </a:lnTo>
                  <a:lnTo>
                    <a:pt x="7467600" y="118237"/>
                  </a:lnTo>
                  <a:lnTo>
                    <a:pt x="7467600" y="1064387"/>
                  </a:lnTo>
                  <a:lnTo>
                    <a:pt x="7458305" y="1110400"/>
                  </a:lnTo>
                  <a:lnTo>
                    <a:pt x="7432960" y="1147984"/>
                  </a:lnTo>
                  <a:lnTo>
                    <a:pt x="7395376" y="1173329"/>
                  </a:lnTo>
                  <a:lnTo>
                    <a:pt x="7349363" y="1182624"/>
                  </a:lnTo>
                  <a:lnTo>
                    <a:pt x="118262" y="1182624"/>
                  </a:lnTo>
                  <a:lnTo>
                    <a:pt x="72228" y="1173329"/>
                  </a:lnTo>
                  <a:lnTo>
                    <a:pt x="34637" y="1147984"/>
                  </a:lnTo>
                  <a:lnTo>
                    <a:pt x="9293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2845" y="1507782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7398258" y="0"/>
                  </a:moveTo>
                  <a:lnTo>
                    <a:pt x="0" y="0"/>
                  </a:lnTo>
                  <a:lnTo>
                    <a:pt x="0" y="1113370"/>
                  </a:lnTo>
                  <a:lnTo>
                    <a:pt x="7398258" y="1113370"/>
                  </a:lnTo>
                  <a:lnTo>
                    <a:pt x="739825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8675" y="2828163"/>
            <a:ext cx="7486650" cy="1202055"/>
            <a:chOff x="828675" y="2828163"/>
            <a:chExt cx="7486650" cy="1202055"/>
          </a:xfrm>
        </p:grpSpPr>
        <p:sp>
          <p:nvSpPr>
            <p:cNvPr id="7" name="object 7"/>
            <p:cNvSpPr/>
            <p:nvPr/>
          </p:nvSpPr>
          <p:spPr>
            <a:xfrm>
              <a:off x="838200" y="2837688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63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3" y="1110400"/>
                  </a:lnTo>
                  <a:lnTo>
                    <a:pt x="34637" y="1147984"/>
                  </a:lnTo>
                  <a:lnTo>
                    <a:pt x="72228" y="1173329"/>
                  </a:lnTo>
                  <a:lnTo>
                    <a:pt x="118262" y="1182624"/>
                  </a:lnTo>
                  <a:lnTo>
                    <a:pt x="7349363" y="1182624"/>
                  </a:lnTo>
                  <a:lnTo>
                    <a:pt x="7395376" y="1173329"/>
                  </a:lnTo>
                  <a:lnTo>
                    <a:pt x="7432960" y="1147984"/>
                  </a:lnTo>
                  <a:lnTo>
                    <a:pt x="7458305" y="1110400"/>
                  </a:lnTo>
                  <a:lnTo>
                    <a:pt x="7467600" y="1064387"/>
                  </a:lnTo>
                  <a:lnTo>
                    <a:pt x="7467600" y="118237"/>
                  </a:lnTo>
                  <a:lnTo>
                    <a:pt x="7458305" y="72223"/>
                  </a:lnTo>
                  <a:lnTo>
                    <a:pt x="7432960" y="34639"/>
                  </a:lnTo>
                  <a:lnTo>
                    <a:pt x="7395376" y="9294"/>
                  </a:lnTo>
                  <a:lnTo>
                    <a:pt x="734936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" y="2837688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63" y="0"/>
                  </a:lnTo>
                  <a:lnTo>
                    <a:pt x="7395376" y="9294"/>
                  </a:lnTo>
                  <a:lnTo>
                    <a:pt x="7432960" y="34639"/>
                  </a:lnTo>
                  <a:lnTo>
                    <a:pt x="7458305" y="72223"/>
                  </a:lnTo>
                  <a:lnTo>
                    <a:pt x="7467600" y="118237"/>
                  </a:lnTo>
                  <a:lnTo>
                    <a:pt x="7467600" y="1064387"/>
                  </a:lnTo>
                  <a:lnTo>
                    <a:pt x="7458305" y="1110400"/>
                  </a:lnTo>
                  <a:lnTo>
                    <a:pt x="7432960" y="1147984"/>
                  </a:lnTo>
                  <a:lnTo>
                    <a:pt x="7395376" y="1173329"/>
                  </a:lnTo>
                  <a:lnTo>
                    <a:pt x="7349363" y="1182624"/>
                  </a:lnTo>
                  <a:lnTo>
                    <a:pt x="118262" y="1182624"/>
                  </a:lnTo>
                  <a:lnTo>
                    <a:pt x="72228" y="1173329"/>
                  </a:lnTo>
                  <a:lnTo>
                    <a:pt x="34637" y="1147984"/>
                  </a:lnTo>
                  <a:lnTo>
                    <a:pt x="9293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2845" y="2872270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7398258" y="0"/>
                  </a:moveTo>
                  <a:lnTo>
                    <a:pt x="0" y="0"/>
                  </a:lnTo>
                  <a:lnTo>
                    <a:pt x="0" y="1113370"/>
                  </a:lnTo>
                  <a:lnTo>
                    <a:pt x="7398258" y="1113370"/>
                  </a:lnTo>
                  <a:lnTo>
                    <a:pt x="73982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28675" y="4192778"/>
            <a:ext cx="7486650" cy="1202055"/>
            <a:chOff x="828675" y="4192778"/>
            <a:chExt cx="7486650" cy="1202055"/>
          </a:xfrm>
        </p:grpSpPr>
        <p:sp>
          <p:nvSpPr>
            <p:cNvPr id="11" name="object 11"/>
            <p:cNvSpPr/>
            <p:nvPr/>
          </p:nvSpPr>
          <p:spPr>
            <a:xfrm>
              <a:off x="838200" y="4202303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63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3" y="1110400"/>
                  </a:lnTo>
                  <a:lnTo>
                    <a:pt x="34637" y="1147984"/>
                  </a:lnTo>
                  <a:lnTo>
                    <a:pt x="72228" y="1173329"/>
                  </a:lnTo>
                  <a:lnTo>
                    <a:pt x="118262" y="1182624"/>
                  </a:lnTo>
                  <a:lnTo>
                    <a:pt x="7349363" y="1182624"/>
                  </a:lnTo>
                  <a:lnTo>
                    <a:pt x="7395376" y="1173329"/>
                  </a:lnTo>
                  <a:lnTo>
                    <a:pt x="7432960" y="1147984"/>
                  </a:lnTo>
                  <a:lnTo>
                    <a:pt x="7458305" y="1110400"/>
                  </a:lnTo>
                  <a:lnTo>
                    <a:pt x="7467600" y="1064387"/>
                  </a:lnTo>
                  <a:lnTo>
                    <a:pt x="7467600" y="118237"/>
                  </a:lnTo>
                  <a:lnTo>
                    <a:pt x="7458305" y="72223"/>
                  </a:lnTo>
                  <a:lnTo>
                    <a:pt x="7432960" y="34639"/>
                  </a:lnTo>
                  <a:lnTo>
                    <a:pt x="7395376" y="9294"/>
                  </a:lnTo>
                  <a:lnTo>
                    <a:pt x="7349363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200" y="4202303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63" y="0"/>
                  </a:lnTo>
                  <a:lnTo>
                    <a:pt x="7395376" y="9294"/>
                  </a:lnTo>
                  <a:lnTo>
                    <a:pt x="7432960" y="34639"/>
                  </a:lnTo>
                  <a:lnTo>
                    <a:pt x="7458305" y="72223"/>
                  </a:lnTo>
                  <a:lnTo>
                    <a:pt x="7467600" y="118237"/>
                  </a:lnTo>
                  <a:lnTo>
                    <a:pt x="7467600" y="1064387"/>
                  </a:lnTo>
                  <a:lnTo>
                    <a:pt x="7458305" y="1110400"/>
                  </a:lnTo>
                  <a:lnTo>
                    <a:pt x="7432960" y="1147984"/>
                  </a:lnTo>
                  <a:lnTo>
                    <a:pt x="7395376" y="1173329"/>
                  </a:lnTo>
                  <a:lnTo>
                    <a:pt x="7349363" y="1182624"/>
                  </a:lnTo>
                  <a:lnTo>
                    <a:pt x="118262" y="1182624"/>
                  </a:lnTo>
                  <a:lnTo>
                    <a:pt x="72228" y="1173329"/>
                  </a:lnTo>
                  <a:lnTo>
                    <a:pt x="34637" y="1147984"/>
                  </a:lnTo>
                  <a:lnTo>
                    <a:pt x="9293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2845" y="4236885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7398258" y="0"/>
                  </a:moveTo>
                  <a:lnTo>
                    <a:pt x="0" y="0"/>
                  </a:lnTo>
                  <a:lnTo>
                    <a:pt x="0" y="1113370"/>
                  </a:lnTo>
                  <a:lnTo>
                    <a:pt x="7398258" y="1113370"/>
                  </a:lnTo>
                  <a:lnTo>
                    <a:pt x="7398258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3925" y="1771903"/>
            <a:ext cx="6504940" cy="346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8000">
              <a:lnSpc>
                <a:spcPct val="100000"/>
              </a:lnSpc>
              <a:spcBef>
                <a:spcPts val="100"/>
              </a:spcBef>
              <a:buAutoNum type="arabicParenR" startAt="4"/>
              <a:tabLst>
                <a:tab pos="520700" algn="l"/>
              </a:tabLst>
            </a:pPr>
            <a:r>
              <a:rPr sz="3200" b="1" spc="-35" dirty="0">
                <a:solidFill>
                  <a:srgbClr val="FFFFFF"/>
                </a:solidFill>
                <a:latin typeface="Trebuchet MS"/>
                <a:cs typeface="Trebuchet MS"/>
              </a:rPr>
              <a:t>“Veracity”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(kejujuran)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rebuchet MS"/>
              <a:buAutoNum type="arabicParenR" startAt="4"/>
            </a:pPr>
            <a:endParaRPr sz="3700">
              <a:latin typeface="Trebuchet MS"/>
              <a:cs typeface="Trebuchet MS"/>
            </a:endParaRPr>
          </a:p>
          <a:p>
            <a:pPr marL="520065" indent="-508000">
              <a:lnSpc>
                <a:spcPct val="100000"/>
              </a:lnSpc>
              <a:spcBef>
                <a:spcPts val="2610"/>
              </a:spcBef>
              <a:buAutoNum type="arabicParenR" startAt="4"/>
              <a:tabLst>
                <a:tab pos="520700" algn="l"/>
              </a:tabLst>
            </a:pP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“Confidentiality”</a:t>
            </a:r>
            <a:r>
              <a:rPr sz="3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(kerahasiaan)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Trebuchet MS"/>
              <a:buAutoNum type="arabicParenR" startAt="4"/>
            </a:pPr>
            <a:endParaRPr sz="4800">
              <a:latin typeface="Trebuchet MS"/>
              <a:cs typeface="Trebuchet MS"/>
            </a:endParaRPr>
          </a:p>
          <a:p>
            <a:pPr marL="533400" marR="1141730" indent="-520700">
              <a:lnSpc>
                <a:spcPts val="3460"/>
              </a:lnSpc>
              <a:buAutoNum type="arabicParenR" startAt="4"/>
              <a:tabLst>
                <a:tab pos="5207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“Non</a:t>
            </a:r>
            <a:r>
              <a:rPr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Maleficence”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(tidak </a:t>
            </a:r>
            <a:r>
              <a:rPr sz="3200" b="1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merugikan,</a:t>
            </a:r>
            <a:r>
              <a:rPr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harm)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9300" y="1816100"/>
            <a:ext cx="7803515" cy="2580005"/>
            <a:chOff x="749300" y="1816100"/>
            <a:chExt cx="7803515" cy="2580005"/>
          </a:xfrm>
        </p:grpSpPr>
        <p:sp>
          <p:nvSpPr>
            <p:cNvPr id="3" name="object 3"/>
            <p:cNvSpPr/>
            <p:nvPr/>
          </p:nvSpPr>
          <p:spPr>
            <a:xfrm>
              <a:off x="762000" y="1828800"/>
              <a:ext cx="7778115" cy="2554605"/>
            </a:xfrm>
            <a:custGeom>
              <a:avLst/>
              <a:gdLst/>
              <a:ahLst/>
              <a:cxnLst/>
              <a:rect l="l" t="t" r="r" b="b"/>
              <a:pathLst>
                <a:path w="7778115" h="2554604">
                  <a:moveTo>
                    <a:pt x="7777988" y="0"/>
                  </a:moveTo>
                  <a:lnTo>
                    <a:pt x="0" y="0"/>
                  </a:lnTo>
                  <a:lnTo>
                    <a:pt x="0" y="2554605"/>
                  </a:lnTo>
                  <a:lnTo>
                    <a:pt x="7777988" y="2554605"/>
                  </a:lnTo>
                  <a:lnTo>
                    <a:pt x="77779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0" y="1828800"/>
              <a:ext cx="7778115" cy="2554605"/>
            </a:xfrm>
            <a:custGeom>
              <a:avLst/>
              <a:gdLst/>
              <a:ahLst/>
              <a:cxnLst/>
              <a:rect l="l" t="t" r="r" b="b"/>
              <a:pathLst>
                <a:path w="7778115" h="2554604">
                  <a:moveTo>
                    <a:pt x="0" y="2554605"/>
                  </a:moveTo>
                  <a:lnTo>
                    <a:pt x="7777988" y="2554605"/>
                  </a:lnTo>
                  <a:lnTo>
                    <a:pt x="7777988" y="0"/>
                  </a:lnTo>
                  <a:lnTo>
                    <a:pt x="0" y="0"/>
                  </a:lnTo>
                  <a:lnTo>
                    <a:pt x="0" y="255460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1057" y="1849691"/>
            <a:ext cx="669734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 pada manusia </a:t>
            </a:r>
            <a:r>
              <a:rPr sz="3200" b="1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harus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memenuhi dua kriteria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 mengacu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Deklarasi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 Helsinki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8320" algn="l"/>
              </a:tabLst>
            </a:pPr>
            <a:r>
              <a:rPr sz="3200" b="1" spc="-5" dirty="0">
                <a:solidFill>
                  <a:srgbClr val="FFFF00"/>
                </a:solidFill>
                <a:latin typeface="Trebuchet MS"/>
                <a:cs typeface="Trebuchet MS"/>
              </a:rPr>
              <a:t>Kriteria</a:t>
            </a:r>
            <a:r>
              <a:rPr sz="3200" b="1" spc="-7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rebuchet MS"/>
                <a:cs typeface="Trebuchet MS"/>
              </a:rPr>
              <a:t>Kepatutan</a:t>
            </a:r>
            <a:endParaRPr sz="32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3200" b="1" spc="-10" dirty="0">
                <a:solidFill>
                  <a:srgbClr val="FFFF00"/>
                </a:solidFill>
                <a:latin typeface="Trebuchet MS"/>
                <a:cs typeface="Trebuchet MS"/>
              </a:rPr>
              <a:t>Kriteria</a:t>
            </a:r>
            <a:r>
              <a:rPr sz="3200" b="1" spc="-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FFFF00"/>
                </a:solidFill>
                <a:latin typeface="Trebuchet MS"/>
                <a:cs typeface="Trebuchet MS"/>
              </a:rPr>
              <a:t>Persetujuan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114300"/>
            <a:ext cx="5191125" cy="49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780" y="158750"/>
            <a:ext cx="2546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43735"/>
                </a:solidFill>
              </a:rPr>
              <a:t>1.</a:t>
            </a:r>
            <a:r>
              <a:rPr sz="2000" spc="-45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Kriteria</a:t>
            </a:r>
            <a:r>
              <a:rPr sz="2000" spc="-45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Kepatutan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219075" y="600074"/>
            <a:ext cx="8934450" cy="6267450"/>
            <a:chOff x="219075" y="600074"/>
            <a:chExt cx="8934450" cy="6267450"/>
          </a:xfrm>
        </p:grpSpPr>
        <p:sp>
          <p:nvSpPr>
            <p:cNvPr id="5" name="object 5"/>
            <p:cNvSpPr/>
            <p:nvPr/>
          </p:nvSpPr>
          <p:spPr>
            <a:xfrm>
              <a:off x="228600" y="609599"/>
              <a:ext cx="8915400" cy="6248400"/>
            </a:xfrm>
            <a:custGeom>
              <a:avLst/>
              <a:gdLst/>
              <a:ahLst/>
              <a:cxnLst/>
              <a:rect l="l" t="t" r="r" b="b"/>
              <a:pathLst>
                <a:path w="8915400" h="6248400">
                  <a:moveTo>
                    <a:pt x="8915400" y="0"/>
                  </a:moveTo>
                  <a:lnTo>
                    <a:pt x="0" y="0"/>
                  </a:lnTo>
                  <a:lnTo>
                    <a:pt x="0" y="6248400"/>
                  </a:lnTo>
                  <a:lnTo>
                    <a:pt x="8915400" y="6248400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609599"/>
              <a:ext cx="8915400" cy="6248400"/>
            </a:xfrm>
            <a:custGeom>
              <a:avLst/>
              <a:gdLst/>
              <a:ahLst/>
              <a:cxnLst/>
              <a:rect l="l" t="t" r="r" b="b"/>
              <a:pathLst>
                <a:path w="8915400" h="6248400">
                  <a:moveTo>
                    <a:pt x="0" y="6248400"/>
                  </a:moveTo>
                  <a:lnTo>
                    <a:pt x="8915400" y="6248400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7340" y="637921"/>
            <a:ext cx="8689975" cy="612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Trebuchet MS"/>
                <a:cs typeface="Trebuchet MS"/>
              </a:rPr>
              <a:t>Termasuk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dalam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kriteria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kepatutan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adalah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Trebuchet MS"/>
                <a:cs typeface="Trebuchet MS"/>
              </a:rPr>
              <a:t>Ada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harapan </a:t>
            </a:r>
            <a:r>
              <a:rPr sz="1600" b="1" dirty="0">
                <a:latin typeface="Trebuchet MS"/>
                <a:cs typeface="Trebuchet MS"/>
              </a:rPr>
              <a:t>bahwa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tersebut</a:t>
            </a:r>
            <a:r>
              <a:rPr sz="1600" b="1" spc="4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memberikan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wawasan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baru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yang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tidak</a:t>
            </a:r>
            <a:r>
              <a:rPr sz="1600" b="1" dirty="0">
                <a:latin typeface="Trebuchet MS"/>
                <a:cs typeface="Trebuchet MS"/>
              </a:rPr>
              <a:t> dapat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diperoleh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dengan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cara</a:t>
            </a:r>
            <a:r>
              <a:rPr sz="1600" b="1" spc="-5" dirty="0">
                <a:latin typeface="Trebuchet MS"/>
                <a:cs typeface="Trebuchet MS"/>
              </a:rPr>
              <a:t> lain,</a:t>
            </a:r>
            <a:endParaRPr sz="1600">
              <a:latin typeface="Trebuchet MS"/>
              <a:cs typeface="Trebuchet MS"/>
            </a:endParaRPr>
          </a:p>
          <a:p>
            <a:pPr marL="355600" marR="288290" indent="-343535">
              <a:lnSpc>
                <a:spcPct val="100000"/>
              </a:lnSpc>
              <a:buAutoNum type="alphaLcPeriod" startAt="2"/>
              <a:tabLst>
                <a:tab pos="355600" algn="l"/>
                <a:tab pos="356235" algn="l"/>
              </a:tabLst>
            </a:pPr>
            <a:r>
              <a:rPr sz="1600" b="1" dirty="0">
                <a:latin typeface="Trebuchet MS"/>
                <a:cs typeface="Trebuchet MS"/>
              </a:rPr>
              <a:t>Manfaat penelitian </a:t>
            </a:r>
            <a:r>
              <a:rPr sz="1600" b="1" spc="-5" dirty="0">
                <a:latin typeface="Trebuchet MS"/>
                <a:cs typeface="Trebuchet MS"/>
              </a:rPr>
              <a:t>tersebut harus </a:t>
            </a:r>
            <a:r>
              <a:rPr sz="1600" b="1" dirty="0">
                <a:latin typeface="Trebuchet MS"/>
                <a:cs typeface="Trebuchet MS"/>
              </a:rPr>
              <a:t>lebih banyak </a:t>
            </a:r>
            <a:r>
              <a:rPr sz="1600" b="1" spc="-5" dirty="0">
                <a:latin typeface="Trebuchet MS"/>
                <a:cs typeface="Trebuchet MS"/>
              </a:rPr>
              <a:t>dari </a:t>
            </a:r>
            <a:r>
              <a:rPr sz="1600" b="1" dirty="0">
                <a:latin typeface="Trebuchet MS"/>
                <a:cs typeface="Trebuchet MS"/>
              </a:rPr>
              <a:t>pada </a:t>
            </a:r>
            <a:r>
              <a:rPr sz="1600" b="1" spc="-5" dirty="0">
                <a:latin typeface="Trebuchet MS"/>
                <a:cs typeface="Trebuchet MS"/>
              </a:rPr>
              <a:t>risiko </a:t>
            </a:r>
            <a:r>
              <a:rPr sz="1600" b="1" dirty="0">
                <a:latin typeface="Trebuchet MS"/>
                <a:cs typeface="Trebuchet MS"/>
              </a:rPr>
              <a:t>yang </a:t>
            </a:r>
            <a:r>
              <a:rPr sz="1600" b="1" spc="-15" dirty="0">
                <a:latin typeface="Trebuchet MS"/>
                <a:cs typeface="Trebuchet MS"/>
              </a:rPr>
              <a:t>akan </a:t>
            </a:r>
            <a:r>
              <a:rPr sz="1600" b="1" spc="-5" dirty="0">
                <a:latin typeface="Trebuchet MS"/>
                <a:cs typeface="Trebuchet MS"/>
              </a:rPr>
              <a:t>disandang </a:t>
            </a:r>
            <a:r>
              <a:rPr sz="1600" b="1" spc="-47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oleh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subjek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penelitian,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AutoNum type="alphaLcPeriod" startAt="2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Trebuchet MS"/>
                <a:cs typeface="Trebuchet MS"/>
              </a:rPr>
              <a:t>Kepentingan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manusia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subjek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selalu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ditempatkan diatas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kepentingan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ilmu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Trebuchet MS"/>
                <a:cs typeface="Trebuchet MS"/>
              </a:rPr>
              <a:t>pengetahuan,</a:t>
            </a:r>
            <a:endParaRPr sz="16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buAutoNum type="alphaLcPeriod" startAt="4"/>
              <a:tabLst>
                <a:tab pos="355600" algn="l"/>
                <a:tab pos="356235" algn="l"/>
              </a:tabLst>
            </a:pPr>
            <a:r>
              <a:rPr sz="1600" b="1" spc="-10" dirty="0">
                <a:latin typeface="Trebuchet MS"/>
                <a:cs typeface="Trebuchet MS"/>
              </a:rPr>
              <a:t>Penelitian </a:t>
            </a:r>
            <a:r>
              <a:rPr sz="1600" b="1" spc="-5" dirty="0">
                <a:latin typeface="Trebuchet MS"/>
                <a:cs typeface="Trebuchet MS"/>
              </a:rPr>
              <a:t>tersebut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sesuai</a:t>
            </a:r>
            <a:r>
              <a:rPr sz="1600" b="1" spc="4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dengan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prinsip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ilmiah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didasarkan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 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laboratorium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maupun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 </a:t>
            </a:r>
            <a:r>
              <a:rPr sz="1600" b="1" spc="-5" dirty="0">
                <a:latin typeface="Trebuchet MS"/>
                <a:cs typeface="Trebuchet MS"/>
              </a:rPr>
              <a:t>hewan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percobaan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serta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didasarkan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pengetahuan </a:t>
            </a:r>
            <a:r>
              <a:rPr sz="1600" b="1" spc="-47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yang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cukup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dari kepustakaan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ilmiah,</a:t>
            </a:r>
            <a:endParaRPr sz="1600">
              <a:latin typeface="Trebuchet MS"/>
              <a:cs typeface="Trebuchet MS"/>
            </a:endParaRPr>
          </a:p>
          <a:p>
            <a:pPr marL="355600" marR="534670" indent="-343535">
              <a:lnSpc>
                <a:spcPct val="100000"/>
              </a:lnSpc>
              <a:buAutoNum type="alphaLcPeriod" startAt="4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Trebuchet MS"/>
                <a:cs typeface="Trebuchet MS"/>
              </a:rPr>
              <a:t>Protokol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</a:t>
            </a:r>
            <a:r>
              <a:rPr sz="1600" b="1" spc="-5" dirty="0">
                <a:latin typeface="Trebuchet MS"/>
                <a:cs typeface="Trebuchet MS"/>
              </a:rPr>
              <a:t> tersebut</a:t>
            </a:r>
            <a:r>
              <a:rPr sz="1600" b="1" spc="4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jelas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 tertulis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 dinilai</a:t>
            </a:r>
            <a:r>
              <a:rPr sz="1600" b="1" dirty="0">
                <a:latin typeface="Trebuchet MS"/>
                <a:cs typeface="Trebuchet MS"/>
              </a:rPr>
              <a:t> terlebih</a:t>
            </a:r>
            <a:r>
              <a:rPr sz="1600" b="1" spc="-5" dirty="0">
                <a:latin typeface="Trebuchet MS"/>
                <a:cs typeface="Trebuchet MS"/>
              </a:rPr>
              <a:t> dulu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oleh </a:t>
            </a:r>
            <a:r>
              <a:rPr sz="1600" b="1" spc="-46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panitia/komisi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etik yang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independen,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AutoNum type="alphaLcPeriod" startAt="4"/>
              <a:tabLst>
                <a:tab pos="355600" algn="l"/>
                <a:tab pos="356235" algn="l"/>
              </a:tabLst>
            </a:pPr>
            <a:r>
              <a:rPr sz="1600" b="1" spc="-10" dirty="0">
                <a:latin typeface="Trebuchet MS"/>
                <a:cs typeface="Trebuchet MS"/>
              </a:rPr>
              <a:t>Penelitian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dilaksanakan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oleh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 yang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berkualitas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baik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 harus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diawasi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b="1" dirty="0">
                <a:latin typeface="Trebuchet MS"/>
                <a:cs typeface="Trebuchet MS"/>
              </a:rPr>
              <a:t>oleh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dokter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yang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kompeten,</a:t>
            </a:r>
            <a:endParaRPr sz="1600">
              <a:latin typeface="Trebuchet MS"/>
              <a:cs typeface="Trebuchet MS"/>
            </a:endParaRPr>
          </a:p>
          <a:p>
            <a:pPr marL="355600" marR="586105" indent="-343535">
              <a:lnSpc>
                <a:spcPct val="100000"/>
              </a:lnSpc>
              <a:buAutoNum type="alphaLcPeriod" startAt="7"/>
              <a:tabLst>
                <a:tab pos="355600" algn="l"/>
                <a:tab pos="356235" algn="l"/>
              </a:tabLst>
            </a:pPr>
            <a:r>
              <a:rPr sz="1600" b="1" dirty="0">
                <a:latin typeface="Trebuchet MS"/>
                <a:cs typeface="Trebuchet MS"/>
              </a:rPr>
              <a:t>Dalam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dengan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subjek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manusia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berlaku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standar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profesi tertinggi,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bukan </a:t>
            </a:r>
            <a:r>
              <a:rPr sz="1600" b="1" spc="-46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standar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pengetahuan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kemampuan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yang</a:t>
            </a:r>
            <a:r>
              <a:rPr sz="1600" b="1" spc="-10" dirty="0">
                <a:latin typeface="Trebuchet MS"/>
                <a:cs typeface="Trebuchet MS"/>
              </a:rPr>
              <a:t> rata-rata,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lphaLcPeriod" startAt="7"/>
              <a:tabLst>
                <a:tab pos="355600" algn="l"/>
                <a:tab pos="356235" algn="l"/>
              </a:tabLst>
            </a:pPr>
            <a:r>
              <a:rPr sz="1600" b="1" spc="-25" dirty="0">
                <a:latin typeface="Trebuchet MS"/>
                <a:cs typeface="Trebuchet MS"/>
              </a:rPr>
              <a:t>Pada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</a:t>
            </a:r>
            <a:r>
              <a:rPr sz="1600" b="1" spc="-5" dirty="0">
                <a:latin typeface="Trebuchet MS"/>
                <a:cs typeface="Trebuchet MS"/>
              </a:rPr>
              <a:t> dengan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subjek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manusia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secara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hukum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bertanggung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jawab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penuh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secara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pribadi,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AutoNum type="alphaLcPeriod" startAt="9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Trebuchet MS"/>
                <a:cs typeface="Trebuchet MS"/>
              </a:rPr>
              <a:t>Integritas subjek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selalu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dijaga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dilindungi,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baik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fisik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maupun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psikisnya,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AutoNum type="alphaLcPeriod" startAt="9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Trebuchet MS"/>
                <a:cs typeface="Trebuchet MS"/>
              </a:rPr>
              <a:t>Privasi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subjek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dijunjung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tinggi,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lphaLcPeriod" startAt="9"/>
              <a:tabLst>
                <a:tab pos="355600" algn="l"/>
                <a:tab pos="356235" algn="l"/>
              </a:tabLst>
            </a:pPr>
            <a:r>
              <a:rPr sz="1600" b="1" spc="-10" dirty="0">
                <a:latin typeface="Trebuchet MS"/>
                <a:cs typeface="Trebuchet MS"/>
              </a:rPr>
              <a:t>Penderitaan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badaniah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maupun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rohaniah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dari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subjek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dibatasi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secara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maksimal,</a:t>
            </a:r>
            <a:endParaRPr sz="1600">
              <a:latin typeface="Trebuchet MS"/>
              <a:cs typeface="Trebuchet MS"/>
            </a:endParaRPr>
          </a:p>
          <a:p>
            <a:pPr marL="355600" marR="276225" indent="-343535">
              <a:lnSpc>
                <a:spcPct val="100000"/>
              </a:lnSpc>
              <a:buAutoNum type="alphaLcPeriod" startAt="9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dilakukan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pencegahan</a:t>
            </a:r>
            <a:r>
              <a:rPr sz="1600" b="1" spc="5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semaksimal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mungkin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terhadap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kerugian,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kecacatan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 </a:t>
            </a:r>
            <a:r>
              <a:rPr sz="1600" b="1" spc="-47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kematian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dari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subyek</a:t>
            </a:r>
            <a:r>
              <a:rPr sz="1600" b="1" dirty="0">
                <a:latin typeface="Trebuchet MS"/>
                <a:cs typeface="Trebuchet MS"/>
              </a:rPr>
              <a:t> penelitian,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AutoNum type="alphaLcPeriod" startAt="9"/>
              <a:tabLst>
                <a:tab pos="356235" algn="l"/>
              </a:tabLst>
            </a:pPr>
            <a:r>
              <a:rPr sz="1600" b="1" spc="-5" dirty="0">
                <a:latin typeface="Trebuchet MS"/>
                <a:cs typeface="Trebuchet MS"/>
              </a:rPr>
              <a:t>Setiap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penelitian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segera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harus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dihentikan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jika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ternyata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ada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subjek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yang</a:t>
            </a:r>
            <a:r>
              <a:rPr sz="1600" b="1" spc="-5" dirty="0">
                <a:latin typeface="Trebuchet MS"/>
                <a:cs typeface="Trebuchet MS"/>
              </a:rPr>
              <a:t> mengalami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kerugian,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kecacatan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</a:t>
            </a:r>
            <a:r>
              <a:rPr sz="1600" b="1" dirty="0">
                <a:latin typeface="Trebuchet MS"/>
                <a:cs typeface="Trebuchet MS"/>
              </a:rPr>
              <a:t> kematian.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525" y="495300"/>
            <a:ext cx="5457825" cy="21145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8335" y="1126807"/>
            <a:ext cx="2923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5" dirty="0"/>
              <a:t>MORALITAS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7625" y="2724150"/>
            <a:ext cx="1571625" cy="1333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4525" y="4171950"/>
            <a:ext cx="5553075" cy="23050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28595" y="4375150"/>
            <a:ext cx="4843780" cy="178688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ts val="3340"/>
              </a:lnSpc>
              <a:spcBef>
                <a:spcPts val="625"/>
              </a:spcBef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Nilai</a:t>
            </a:r>
            <a:r>
              <a:rPr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moral</a:t>
            </a:r>
            <a:r>
              <a:rPr sz="3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sebagai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acuan </a:t>
            </a:r>
            <a:r>
              <a:rPr sz="3200" b="1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mempertimbangkan</a:t>
            </a:r>
            <a:endParaRPr sz="3200">
              <a:latin typeface="Trebuchet MS"/>
              <a:cs typeface="Trebuchet MS"/>
            </a:endParaRPr>
          </a:p>
          <a:p>
            <a:pPr algn="ctr">
              <a:lnSpc>
                <a:spcPts val="3315"/>
              </a:lnSpc>
            </a:pP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baik</a:t>
            </a:r>
            <a:r>
              <a:rPr sz="32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buruk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875" y="295275"/>
            <a:ext cx="8096250" cy="6267450"/>
            <a:chOff x="523875" y="295275"/>
            <a:chExt cx="8096250" cy="6267450"/>
          </a:xfrm>
        </p:grpSpPr>
        <p:sp>
          <p:nvSpPr>
            <p:cNvPr id="3" name="object 3"/>
            <p:cNvSpPr/>
            <p:nvPr/>
          </p:nvSpPr>
          <p:spPr>
            <a:xfrm>
              <a:off x="533400" y="304800"/>
              <a:ext cx="8077200" cy="6248400"/>
            </a:xfrm>
            <a:custGeom>
              <a:avLst/>
              <a:gdLst/>
              <a:ahLst/>
              <a:cxnLst/>
              <a:rect l="l" t="t" r="r" b="b"/>
              <a:pathLst>
                <a:path w="8077200" h="6248400">
                  <a:moveTo>
                    <a:pt x="8077200" y="0"/>
                  </a:moveTo>
                  <a:lnTo>
                    <a:pt x="0" y="0"/>
                  </a:lnTo>
                  <a:lnTo>
                    <a:pt x="0" y="6248400"/>
                  </a:lnTo>
                  <a:lnTo>
                    <a:pt x="8077200" y="624840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304800"/>
              <a:ext cx="8077200" cy="6248400"/>
            </a:xfrm>
            <a:custGeom>
              <a:avLst/>
              <a:gdLst/>
              <a:ahLst/>
              <a:cxnLst/>
              <a:rect l="l" t="t" r="r" b="b"/>
              <a:pathLst>
                <a:path w="8077200" h="6248400">
                  <a:moveTo>
                    <a:pt x="0" y="6248400"/>
                  </a:moveTo>
                  <a:lnTo>
                    <a:pt x="8077200" y="624840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2457" y="330136"/>
            <a:ext cx="7901940" cy="606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rebuchet MS"/>
                <a:cs typeface="Trebuchet MS"/>
              </a:rPr>
              <a:t>Khusus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untuk</a:t>
            </a:r>
            <a:r>
              <a:rPr sz="2200" b="1" spc="-5" dirty="0">
                <a:latin typeface="Trebuchet MS"/>
                <a:cs typeface="Trebuchet MS"/>
              </a:rPr>
              <a:t> penelitian</a:t>
            </a:r>
            <a:r>
              <a:rPr sz="2200" b="1" spc="1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uji</a:t>
            </a:r>
            <a:r>
              <a:rPr sz="2200" b="1" spc="2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klinis</a:t>
            </a:r>
            <a:r>
              <a:rPr sz="2200" b="1" spc="1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eksperimental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dengan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Trebuchet MS"/>
                <a:cs typeface="Trebuchet MS"/>
              </a:rPr>
              <a:t>subjek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penderita,</a:t>
            </a:r>
            <a:r>
              <a:rPr sz="2200" b="1" dirty="0">
                <a:latin typeface="Trebuchet MS"/>
                <a:cs typeface="Trebuchet MS"/>
              </a:rPr>
              <a:t> terdapat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syarat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khusus</a:t>
            </a:r>
            <a:r>
              <a:rPr sz="2200" b="1" dirty="0">
                <a:latin typeface="Trebuchet MS"/>
                <a:cs typeface="Trebuchet MS"/>
              </a:rPr>
              <a:t> :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200" b="1" spc="-15" dirty="0">
                <a:latin typeface="Trebuchet MS"/>
                <a:cs typeface="Trebuchet MS"/>
              </a:rPr>
              <a:t>Penelitian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(uji</a:t>
            </a:r>
            <a:r>
              <a:rPr sz="2200" b="1" spc="1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klinis)</a:t>
            </a:r>
            <a:r>
              <a:rPr sz="2200" b="1" spc="2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terhadap </a:t>
            </a:r>
            <a:r>
              <a:rPr sz="2200" b="1" spc="-5" dirty="0">
                <a:latin typeface="Trebuchet MS"/>
                <a:cs typeface="Trebuchet MS"/>
              </a:rPr>
              <a:t>pasien</a:t>
            </a:r>
            <a:r>
              <a:rPr sz="2200" b="1" spc="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hanya</a:t>
            </a:r>
            <a:endParaRPr sz="220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</a:pPr>
            <a:r>
              <a:rPr sz="2200" b="1" spc="-10" dirty="0">
                <a:latin typeface="Trebuchet MS"/>
                <a:cs typeface="Trebuchet MS"/>
              </a:rPr>
              <a:t>diperbolehkan</a:t>
            </a:r>
            <a:r>
              <a:rPr sz="2200" b="1" spc="-2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bila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ada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indikasi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medis,</a:t>
            </a:r>
            <a:endParaRPr sz="22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200" b="1" spc="-15" dirty="0">
                <a:latin typeface="Trebuchet MS"/>
                <a:cs typeface="Trebuchet MS"/>
              </a:rPr>
              <a:t>Penelitian </a:t>
            </a:r>
            <a:r>
              <a:rPr sz="2200" b="1" dirty="0">
                <a:latin typeface="Trebuchet MS"/>
                <a:cs typeface="Trebuchet MS"/>
              </a:rPr>
              <a:t>pada pasien atas dasar </a:t>
            </a:r>
            <a:r>
              <a:rPr sz="2200" b="1" spc="-15" dirty="0">
                <a:latin typeface="Trebuchet MS"/>
                <a:cs typeface="Trebuchet MS"/>
              </a:rPr>
              <a:t>indikasi </a:t>
            </a:r>
            <a:r>
              <a:rPr sz="2200" b="1" dirty="0">
                <a:latin typeface="Trebuchet MS"/>
                <a:cs typeface="Trebuchet MS"/>
              </a:rPr>
              <a:t>medis dan 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dengan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persetujuan</a:t>
            </a:r>
            <a:r>
              <a:rPr sz="2200" b="1" spc="3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pasien</a:t>
            </a:r>
            <a:r>
              <a:rPr sz="2200" b="1" spc="1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hanya</a:t>
            </a:r>
            <a:r>
              <a:rPr sz="2200" b="1" spc="-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dapat</a:t>
            </a:r>
            <a:r>
              <a:rPr sz="2200" b="1" spc="1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dilaksanakan</a:t>
            </a:r>
            <a:r>
              <a:rPr sz="2200" b="1" spc="-5" dirty="0">
                <a:latin typeface="Trebuchet MS"/>
                <a:cs typeface="Trebuchet MS"/>
              </a:rPr>
              <a:t> </a:t>
            </a:r>
            <a:r>
              <a:rPr sz="2200" b="1" spc="-20" dirty="0">
                <a:latin typeface="Trebuchet MS"/>
                <a:cs typeface="Trebuchet MS"/>
              </a:rPr>
              <a:t>jika </a:t>
            </a:r>
            <a:r>
              <a:rPr sz="2200" b="1" spc="-65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peneliti </a:t>
            </a:r>
            <a:r>
              <a:rPr sz="2200" b="1" dirty="0">
                <a:latin typeface="Trebuchet MS"/>
                <a:cs typeface="Trebuchet MS"/>
              </a:rPr>
              <a:t>adalah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spc="-15" dirty="0">
                <a:latin typeface="Trebuchet MS"/>
                <a:cs typeface="Trebuchet MS"/>
              </a:rPr>
              <a:t>bukan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dokter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yang</a:t>
            </a:r>
            <a:r>
              <a:rPr sz="2200" b="1" spc="-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merawatnya,</a:t>
            </a:r>
            <a:endParaRPr sz="2200">
              <a:latin typeface="Trebuchet MS"/>
              <a:cs typeface="Trebuchet MS"/>
            </a:endParaRPr>
          </a:p>
          <a:p>
            <a:pPr marL="354965" marR="154305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200" b="1" dirty="0">
                <a:latin typeface="Trebuchet MS"/>
                <a:cs typeface="Trebuchet MS"/>
              </a:rPr>
              <a:t>Dalam </a:t>
            </a:r>
            <a:r>
              <a:rPr sz="2200" b="1" spc="-5" dirty="0">
                <a:latin typeface="Trebuchet MS"/>
                <a:cs typeface="Trebuchet MS"/>
              </a:rPr>
              <a:t>pelaksanaan penelitian, peneliti </a:t>
            </a:r>
            <a:r>
              <a:rPr sz="2200" b="1" dirty="0">
                <a:latin typeface="Trebuchet MS"/>
                <a:cs typeface="Trebuchet MS"/>
              </a:rPr>
              <a:t>dan pasien harus </a:t>
            </a:r>
            <a:r>
              <a:rPr sz="2200" b="1" spc="-65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yakin betul </a:t>
            </a:r>
            <a:r>
              <a:rPr sz="2200" b="1" spc="-5" dirty="0">
                <a:latin typeface="Trebuchet MS"/>
                <a:cs typeface="Trebuchet MS"/>
              </a:rPr>
              <a:t>bahwa </a:t>
            </a:r>
            <a:r>
              <a:rPr sz="2200" b="1" dirty="0">
                <a:latin typeface="Trebuchet MS"/>
                <a:cs typeface="Trebuchet MS"/>
              </a:rPr>
              <a:t>yang </a:t>
            </a:r>
            <a:r>
              <a:rPr sz="2200" b="1" spc="-10" dirty="0">
                <a:latin typeface="Trebuchet MS"/>
                <a:cs typeface="Trebuchet MS"/>
              </a:rPr>
              <a:t>digunakan </a:t>
            </a:r>
            <a:r>
              <a:rPr sz="2200" b="1" dirty="0">
                <a:latin typeface="Trebuchet MS"/>
                <a:cs typeface="Trebuchet MS"/>
              </a:rPr>
              <a:t>adalah metode 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diagnostik </a:t>
            </a:r>
            <a:r>
              <a:rPr sz="2200" b="1" dirty="0">
                <a:latin typeface="Trebuchet MS"/>
                <a:cs typeface="Trebuchet MS"/>
              </a:rPr>
              <a:t>atau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terapeutik</a:t>
            </a:r>
            <a:r>
              <a:rPr sz="2200" b="1" dirty="0">
                <a:latin typeface="Trebuchet MS"/>
                <a:cs typeface="Trebuchet MS"/>
              </a:rPr>
              <a:t> yang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sebaik</a:t>
            </a:r>
            <a:r>
              <a:rPr sz="2200" b="1" spc="1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mungkin,</a:t>
            </a:r>
            <a:endParaRPr sz="2200">
              <a:latin typeface="Trebuchet MS"/>
              <a:cs typeface="Trebuchet MS"/>
            </a:endParaRPr>
          </a:p>
          <a:p>
            <a:pPr marL="354965" marR="35306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5600" algn="l"/>
              </a:tabLst>
            </a:pPr>
            <a:r>
              <a:rPr sz="2200" b="1" spc="-20" dirty="0">
                <a:latin typeface="Trebuchet MS"/>
                <a:cs typeface="Trebuchet MS"/>
              </a:rPr>
              <a:t>Jika </a:t>
            </a:r>
            <a:r>
              <a:rPr sz="2200" b="1" dirty="0">
                <a:latin typeface="Trebuchet MS"/>
                <a:cs typeface="Trebuchet MS"/>
              </a:rPr>
              <a:t>ada </a:t>
            </a:r>
            <a:r>
              <a:rPr sz="2200" b="1" spc="-5" dirty="0">
                <a:latin typeface="Trebuchet MS"/>
                <a:cs typeface="Trebuchet MS"/>
              </a:rPr>
              <a:t>pasien </a:t>
            </a:r>
            <a:r>
              <a:rPr sz="2200" b="1" dirty="0">
                <a:latin typeface="Trebuchet MS"/>
                <a:cs typeface="Trebuchet MS"/>
              </a:rPr>
              <a:t>yang tidak </a:t>
            </a:r>
            <a:r>
              <a:rPr sz="2200" b="1" spc="-5" dirty="0">
                <a:latin typeface="Trebuchet MS"/>
                <a:cs typeface="Trebuchet MS"/>
              </a:rPr>
              <a:t>memberi persetujuan </a:t>
            </a:r>
            <a:r>
              <a:rPr sz="2200" b="1" dirty="0">
                <a:latin typeface="Trebuchet MS"/>
                <a:cs typeface="Trebuchet MS"/>
              </a:rPr>
              <a:t>untuk </a:t>
            </a:r>
            <a:r>
              <a:rPr sz="2200" b="1" spc="-65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ikut </a:t>
            </a:r>
            <a:r>
              <a:rPr sz="2200" b="1" dirty="0">
                <a:latin typeface="Trebuchet MS"/>
                <a:cs typeface="Trebuchet MS"/>
              </a:rPr>
              <a:t>dalam </a:t>
            </a:r>
            <a:r>
              <a:rPr sz="2200" b="1" spc="-5" dirty="0">
                <a:latin typeface="Trebuchet MS"/>
                <a:cs typeface="Trebuchet MS"/>
              </a:rPr>
              <a:t>penelitian, </a:t>
            </a:r>
            <a:r>
              <a:rPr sz="2200" b="1" spc="-15" dirty="0">
                <a:latin typeface="Trebuchet MS"/>
                <a:cs typeface="Trebuchet MS"/>
              </a:rPr>
              <a:t>maka </a:t>
            </a:r>
            <a:r>
              <a:rPr sz="2200" b="1" dirty="0">
                <a:latin typeface="Trebuchet MS"/>
                <a:cs typeface="Trebuchet MS"/>
              </a:rPr>
              <a:t>hal itu dijamin tidak ada 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dampak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negatif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terhadap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hubungan </a:t>
            </a:r>
            <a:r>
              <a:rPr sz="2200" b="1" dirty="0">
                <a:latin typeface="Trebuchet MS"/>
                <a:cs typeface="Trebuchet MS"/>
              </a:rPr>
              <a:t>dokter-pasien,</a:t>
            </a:r>
            <a:endParaRPr sz="2200">
              <a:latin typeface="Trebuchet MS"/>
              <a:cs typeface="Trebuchet MS"/>
            </a:endParaRPr>
          </a:p>
          <a:p>
            <a:pPr marL="354965" marR="53594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5600" algn="l"/>
              </a:tabLst>
            </a:pPr>
            <a:r>
              <a:rPr sz="2200" b="1" spc="-20" dirty="0">
                <a:latin typeface="Trebuchet MS"/>
                <a:cs typeface="Trebuchet MS"/>
              </a:rPr>
              <a:t>Pasien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yang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sedang</a:t>
            </a:r>
            <a:r>
              <a:rPr sz="2200" b="1" spc="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dalam</a:t>
            </a:r>
            <a:r>
              <a:rPr sz="2200" b="1" spc="-2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keadaan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koma,</a:t>
            </a:r>
            <a:r>
              <a:rPr sz="2200" b="1" dirty="0">
                <a:latin typeface="Trebuchet MS"/>
                <a:cs typeface="Trebuchet MS"/>
              </a:rPr>
              <a:t> atau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pasien </a:t>
            </a:r>
            <a:r>
              <a:rPr sz="2200" b="1" spc="-65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yang mempunyai </a:t>
            </a:r>
            <a:r>
              <a:rPr sz="2200" b="1" spc="-5" dirty="0">
                <a:latin typeface="Trebuchet MS"/>
                <a:cs typeface="Trebuchet MS"/>
              </a:rPr>
              <a:t>penyakit </a:t>
            </a:r>
            <a:r>
              <a:rPr sz="2200" b="1" dirty="0">
                <a:latin typeface="Trebuchet MS"/>
                <a:cs typeface="Trebuchet MS"/>
              </a:rPr>
              <a:t>yang tidak </a:t>
            </a:r>
            <a:r>
              <a:rPr sz="2200" b="1" spc="-5" dirty="0">
                <a:latin typeface="Trebuchet MS"/>
                <a:cs typeface="Trebuchet MS"/>
              </a:rPr>
              <a:t>mungkin </a:t>
            </a:r>
            <a:r>
              <a:rPr sz="2200" b="1" dirty="0">
                <a:latin typeface="Trebuchet MS"/>
                <a:cs typeface="Trebuchet MS"/>
              </a:rPr>
              <a:t>dapat 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disembuhkan, </a:t>
            </a:r>
            <a:r>
              <a:rPr sz="2200" b="1" dirty="0">
                <a:latin typeface="Trebuchet MS"/>
                <a:cs typeface="Trebuchet MS"/>
              </a:rPr>
              <a:t>atau </a:t>
            </a:r>
            <a:r>
              <a:rPr sz="2200" b="1" spc="-5" dirty="0">
                <a:latin typeface="Trebuchet MS"/>
                <a:cs typeface="Trebuchet MS"/>
              </a:rPr>
              <a:t>pasien </a:t>
            </a:r>
            <a:r>
              <a:rPr sz="2200" b="1" dirty="0">
                <a:latin typeface="Trebuchet MS"/>
                <a:cs typeface="Trebuchet MS"/>
              </a:rPr>
              <a:t>yang dalam stadium </a:t>
            </a:r>
            <a:r>
              <a:rPr sz="2200" b="1" spc="-5" dirty="0">
                <a:latin typeface="Trebuchet MS"/>
                <a:cs typeface="Trebuchet MS"/>
              </a:rPr>
              <a:t>akhir </a:t>
            </a:r>
            <a:r>
              <a:rPr sz="2200" b="1" dirty="0">
                <a:latin typeface="Trebuchet MS"/>
                <a:cs typeface="Trebuchet MS"/>
              </a:rPr>
              <a:t> hidupnya, tidak </a:t>
            </a:r>
            <a:r>
              <a:rPr sz="2200" b="1" spc="-10" dirty="0">
                <a:latin typeface="Trebuchet MS"/>
                <a:cs typeface="Trebuchet MS"/>
              </a:rPr>
              <a:t>diperkenankan dijadikan </a:t>
            </a:r>
            <a:r>
              <a:rPr sz="2200" b="1" spc="-5" dirty="0">
                <a:latin typeface="Trebuchet MS"/>
                <a:cs typeface="Trebuchet MS"/>
              </a:rPr>
              <a:t>subyek </a:t>
            </a:r>
            <a:r>
              <a:rPr sz="2200" b="1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penelitian.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25" y="600075"/>
            <a:ext cx="5200650" cy="676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780" y="630173"/>
            <a:ext cx="4384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943735"/>
                </a:solidFill>
              </a:rPr>
              <a:t>2.</a:t>
            </a:r>
            <a:r>
              <a:rPr sz="3200" spc="-65" dirty="0">
                <a:solidFill>
                  <a:srgbClr val="943735"/>
                </a:solidFill>
              </a:rPr>
              <a:t> </a:t>
            </a:r>
            <a:r>
              <a:rPr sz="3200" spc="-5" dirty="0">
                <a:solidFill>
                  <a:srgbClr val="943735"/>
                </a:solidFill>
              </a:rPr>
              <a:t>Kriteria</a:t>
            </a:r>
            <a:r>
              <a:rPr sz="3200" spc="-80" dirty="0">
                <a:solidFill>
                  <a:srgbClr val="943735"/>
                </a:solidFill>
              </a:rPr>
              <a:t> </a:t>
            </a:r>
            <a:r>
              <a:rPr sz="3200" spc="-15" dirty="0">
                <a:solidFill>
                  <a:srgbClr val="943735"/>
                </a:solidFill>
              </a:rPr>
              <a:t>Persetujuan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676275" y="1514475"/>
            <a:ext cx="7791450" cy="4819650"/>
            <a:chOff x="676275" y="1514475"/>
            <a:chExt cx="7791450" cy="4819650"/>
          </a:xfrm>
        </p:grpSpPr>
        <p:sp>
          <p:nvSpPr>
            <p:cNvPr id="5" name="object 5"/>
            <p:cNvSpPr/>
            <p:nvPr/>
          </p:nvSpPr>
          <p:spPr>
            <a:xfrm>
              <a:off x="685800" y="1524000"/>
              <a:ext cx="7772400" cy="4800600"/>
            </a:xfrm>
            <a:custGeom>
              <a:avLst/>
              <a:gdLst/>
              <a:ahLst/>
              <a:cxnLst/>
              <a:rect l="l" t="t" r="r" b="b"/>
              <a:pathLst>
                <a:path w="7772400" h="4800600">
                  <a:moveTo>
                    <a:pt x="777240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7772400" y="48006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0" y="1524000"/>
              <a:ext cx="7772400" cy="4800600"/>
            </a:xfrm>
            <a:custGeom>
              <a:avLst/>
              <a:gdLst/>
              <a:ahLst/>
              <a:cxnLst/>
              <a:rect l="l" t="t" r="r" b="b"/>
              <a:pathLst>
                <a:path w="7772400" h="4800600">
                  <a:moveTo>
                    <a:pt x="0" y="4800600"/>
                  </a:moveTo>
                  <a:lnTo>
                    <a:pt x="7772400" y="480060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4857" y="1547495"/>
            <a:ext cx="7577455" cy="472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624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rebuchet MS"/>
                <a:cs typeface="Trebuchet MS"/>
              </a:rPr>
              <a:t>“ </a:t>
            </a:r>
            <a:r>
              <a:rPr sz="2800" b="1" spc="-5" dirty="0">
                <a:latin typeface="Trebuchet MS"/>
                <a:cs typeface="Trebuchet MS"/>
              </a:rPr>
              <a:t>Informed Consent” </a:t>
            </a:r>
            <a:r>
              <a:rPr sz="2800" b="1" dirty="0">
                <a:latin typeface="Trebuchet MS"/>
                <a:cs typeface="Trebuchet MS"/>
              </a:rPr>
              <a:t>/ </a:t>
            </a:r>
            <a:r>
              <a:rPr sz="2800" b="1" spc="-20" dirty="0">
                <a:latin typeface="Trebuchet MS"/>
                <a:cs typeface="Trebuchet MS"/>
              </a:rPr>
              <a:t>Persetujuan </a:t>
            </a:r>
            <a:r>
              <a:rPr sz="2800" b="1" spc="-5" dirty="0">
                <a:latin typeface="Trebuchet MS"/>
                <a:cs typeface="Trebuchet MS"/>
              </a:rPr>
              <a:t>Setelah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Penjelasan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(PSP)</a:t>
            </a:r>
            <a:endParaRPr sz="2800">
              <a:latin typeface="Trebuchet MS"/>
              <a:cs typeface="Trebuchet MS"/>
            </a:endParaRPr>
          </a:p>
          <a:p>
            <a:pPr marL="477520" marR="1133475" indent="-464820">
              <a:lnSpc>
                <a:spcPct val="100000"/>
              </a:lnSpc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Merupakan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syarat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mutlak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penelitian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kesehatan</a:t>
            </a:r>
            <a:endParaRPr sz="2800">
              <a:latin typeface="Trebuchet MS"/>
              <a:cs typeface="Trebuchet MS"/>
            </a:endParaRPr>
          </a:p>
          <a:p>
            <a:pPr marL="477520" marR="289560" indent="-46482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Informasi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selengkap</a:t>
            </a:r>
            <a:r>
              <a:rPr sz="2800" b="1" spc="-2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mungkin,tidak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boleh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ada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yang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dirahasiakan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oleh</a:t>
            </a:r>
            <a:r>
              <a:rPr sz="2800" b="1" spc="1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peneliti</a:t>
            </a:r>
            <a:endParaRPr sz="2800">
              <a:latin typeface="Trebuchet MS"/>
              <a:cs typeface="Trebuchet MS"/>
            </a:endParaRPr>
          </a:p>
          <a:p>
            <a:pPr marL="477520" marR="495934" indent="-464820">
              <a:lnSpc>
                <a:spcPct val="100000"/>
              </a:lnSpc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Isi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informasi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harus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mencakup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(Deklarasi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Helsinki)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469265" marR="508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Trebuchet MS"/>
                <a:cs typeface="Trebuchet MS"/>
              </a:rPr>
              <a:t>“The aims, method, </a:t>
            </a:r>
            <a:r>
              <a:rPr sz="2800" b="1" dirty="0">
                <a:latin typeface="Trebuchet MS"/>
                <a:cs typeface="Trebuchet MS"/>
              </a:rPr>
              <a:t>anticipated </a:t>
            </a:r>
            <a:r>
              <a:rPr sz="2800" b="1" spc="-5" dirty="0">
                <a:latin typeface="Trebuchet MS"/>
                <a:cs typeface="Trebuchet MS"/>
              </a:rPr>
              <a:t>benefits </a:t>
            </a:r>
            <a:r>
              <a:rPr sz="2800" b="1" dirty="0">
                <a:latin typeface="Trebuchet MS"/>
                <a:cs typeface="Trebuchet MS"/>
              </a:rPr>
              <a:t> and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potential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hazards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of</a:t>
            </a:r>
            <a:r>
              <a:rPr sz="2800" b="1" spc="-5" dirty="0">
                <a:latin typeface="Trebuchet MS"/>
                <a:cs typeface="Trebuchet MS"/>
              </a:rPr>
              <a:t> the </a:t>
            </a:r>
            <a:r>
              <a:rPr sz="2800" b="1" dirty="0">
                <a:latin typeface="Trebuchet MS"/>
                <a:cs typeface="Trebuchet MS"/>
              </a:rPr>
              <a:t>study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and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the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discomfort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it</a:t>
            </a:r>
            <a:r>
              <a:rPr sz="2800" b="1" spc="-1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may </a:t>
            </a:r>
            <a:r>
              <a:rPr sz="2800" b="1" dirty="0">
                <a:latin typeface="Trebuchet MS"/>
                <a:cs typeface="Trebuchet MS"/>
              </a:rPr>
              <a:t>entail”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4050" y="1352550"/>
            <a:ext cx="5286375" cy="1752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832" rIns="0" bIns="0" rtlCol="0">
            <a:spAutoFit/>
          </a:bodyPr>
          <a:lstStyle/>
          <a:p>
            <a:pPr marL="492125" marR="5080" indent="487680">
              <a:lnSpc>
                <a:spcPts val="3760"/>
              </a:lnSpc>
              <a:spcBef>
                <a:spcPts val="690"/>
              </a:spcBef>
            </a:pPr>
            <a:r>
              <a:rPr spc="-35" dirty="0"/>
              <a:t>Penarikan </a:t>
            </a:r>
            <a:r>
              <a:rPr dirty="0"/>
              <a:t>/ </a:t>
            </a:r>
            <a:r>
              <a:rPr spc="5" dirty="0"/>
              <a:t> </a:t>
            </a:r>
            <a:r>
              <a:rPr spc="-20" dirty="0"/>
              <a:t>Pembatalan</a:t>
            </a:r>
            <a:r>
              <a:rPr spc="-85" dirty="0"/>
              <a:t> </a:t>
            </a:r>
            <a:r>
              <a:rPr dirty="0"/>
              <a:t>PSP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76425" y="3086100"/>
            <a:ext cx="5524500" cy="2457450"/>
            <a:chOff x="1876425" y="3086100"/>
            <a:chExt cx="5524500" cy="2457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375" y="3086100"/>
              <a:ext cx="847725" cy="7334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425" y="3790950"/>
              <a:ext cx="5524500" cy="17526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43204" marR="5080" indent="-231140">
              <a:lnSpc>
                <a:spcPts val="3760"/>
              </a:lnSpc>
              <a:spcBef>
                <a:spcPts val="690"/>
              </a:spcBef>
            </a:pPr>
            <a:r>
              <a:rPr spc="-15" dirty="0"/>
              <a:t>Implikasi</a:t>
            </a:r>
            <a:r>
              <a:rPr spc="-80" dirty="0"/>
              <a:t> </a:t>
            </a:r>
            <a:r>
              <a:rPr dirty="0"/>
              <a:t>risiko</a:t>
            </a:r>
            <a:r>
              <a:rPr spc="-85" dirty="0"/>
              <a:t> </a:t>
            </a:r>
            <a:r>
              <a:rPr dirty="0"/>
              <a:t>subjek </a:t>
            </a:r>
            <a:r>
              <a:rPr spc="-1070" dirty="0"/>
              <a:t> </a:t>
            </a:r>
            <a:r>
              <a:rPr spc="-5" dirty="0"/>
              <a:t>penelitian</a:t>
            </a:r>
            <a:r>
              <a:rPr spc="-25" dirty="0"/>
              <a:t> </a:t>
            </a:r>
            <a:r>
              <a:rPr spc="-5" dirty="0"/>
              <a:t>tidak</a:t>
            </a:r>
            <a:r>
              <a:rPr spc="-15" dirty="0"/>
              <a:t> </a:t>
            </a:r>
            <a:r>
              <a:rPr dirty="0"/>
              <a:t>ada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7450" y="1895475"/>
            <a:ext cx="4229100" cy="16859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2395" y="1984926"/>
            <a:ext cx="3832860" cy="12757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1175"/>
              </a:spcBef>
              <a:buFont typeface="Symbol"/>
              <a:buChar char=""/>
              <a:tabLst>
                <a:tab pos="32004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PSP</a:t>
            </a:r>
            <a:endParaRPr sz="3200">
              <a:latin typeface="Trebuchet MS"/>
              <a:cs typeface="Trebuchet MS"/>
            </a:endParaRPr>
          </a:p>
          <a:p>
            <a:pPr marL="320040" indent="-307340">
              <a:lnSpc>
                <a:spcPct val="100000"/>
              </a:lnSpc>
              <a:spcBef>
                <a:spcPts val="1085"/>
              </a:spcBef>
              <a:buFont typeface="Symbol"/>
              <a:buChar char=""/>
              <a:tabLst>
                <a:tab pos="320040" algn="l"/>
              </a:tabLst>
            </a:pP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Kriteria</a:t>
            </a:r>
            <a:r>
              <a:rPr sz="3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kepatutan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8875" y="3619500"/>
            <a:ext cx="4276725" cy="2428875"/>
            <a:chOff x="2428875" y="3619500"/>
            <a:chExt cx="4276725" cy="24288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475" y="3619500"/>
              <a:ext cx="771525" cy="6762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8875" y="4305300"/>
              <a:ext cx="4276725" cy="17430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873375" y="4861559"/>
            <a:ext cx="3396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Sangat</a:t>
            </a:r>
            <a:r>
              <a:rPr sz="3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penting</a:t>
            </a:r>
            <a:r>
              <a:rPr sz="3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!!!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975" y="628650"/>
            <a:ext cx="8496300" cy="8858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5780" y="782573"/>
            <a:ext cx="7536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943735"/>
                </a:solidFill>
              </a:rPr>
              <a:t>Penelitian</a:t>
            </a:r>
            <a:r>
              <a:rPr spc="-30" dirty="0">
                <a:solidFill>
                  <a:srgbClr val="943735"/>
                </a:solidFill>
              </a:rPr>
              <a:t> </a:t>
            </a:r>
            <a:r>
              <a:rPr dirty="0">
                <a:solidFill>
                  <a:srgbClr val="943735"/>
                </a:solidFill>
              </a:rPr>
              <a:t>kesehatan</a:t>
            </a:r>
            <a:r>
              <a:rPr spc="-15" dirty="0">
                <a:solidFill>
                  <a:srgbClr val="943735"/>
                </a:solidFill>
              </a:rPr>
              <a:t> </a:t>
            </a:r>
            <a:r>
              <a:rPr dirty="0">
                <a:solidFill>
                  <a:srgbClr val="943735"/>
                </a:solidFill>
              </a:rPr>
              <a:t>pada</a:t>
            </a:r>
            <a:r>
              <a:rPr spc="-50" dirty="0">
                <a:solidFill>
                  <a:srgbClr val="943735"/>
                </a:solidFill>
              </a:rPr>
              <a:t> </a:t>
            </a:r>
            <a:r>
              <a:rPr spc="-5" dirty="0">
                <a:solidFill>
                  <a:srgbClr val="943735"/>
                </a:solidFill>
              </a:rPr>
              <a:t>manusia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50" y="571500"/>
            <a:ext cx="5457825" cy="15716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566" rIns="0" bIns="0" rtlCol="0">
            <a:spAutoFit/>
          </a:bodyPr>
          <a:lstStyle/>
          <a:p>
            <a:pPr marL="1748789" marR="5080" indent="-510540">
              <a:lnSpc>
                <a:spcPts val="3760"/>
              </a:lnSpc>
              <a:spcBef>
                <a:spcPts val="695"/>
              </a:spcBef>
            </a:pPr>
            <a:r>
              <a:rPr spc="-30" dirty="0"/>
              <a:t>Pelanggaran </a:t>
            </a:r>
            <a:r>
              <a:rPr spc="-5" dirty="0"/>
              <a:t>terhadap </a:t>
            </a:r>
            <a:r>
              <a:rPr spc="-1070" dirty="0"/>
              <a:t> </a:t>
            </a:r>
            <a:r>
              <a:rPr spc="-10" dirty="0"/>
              <a:t>ketentuan</a:t>
            </a:r>
            <a:r>
              <a:rPr spc="-5" dirty="0"/>
              <a:t> </a:t>
            </a:r>
            <a:r>
              <a:rPr dirty="0"/>
              <a:t>diatas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85950" y="2105025"/>
            <a:ext cx="5362575" cy="2209800"/>
            <a:chOff x="1885950" y="2105025"/>
            <a:chExt cx="5362575" cy="2209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475" y="2105025"/>
              <a:ext cx="771525" cy="6667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950" y="2743200"/>
              <a:ext cx="5362575" cy="15716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89225" y="3173412"/>
            <a:ext cx="3766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Trebuchet MS"/>
                <a:cs typeface="Trebuchet MS"/>
              </a:rPr>
              <a:t>Melanggar</a:t>
            </a:r>
            <a:r>
              <a:rPr sz="3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rebuchet MS"/>
                <a:cs typeface="Trebuchet MS"/>
              </a:rPr>
              <a:t>hukum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09750" y="4276725"/>
            <a:ext cx="5629275" cy="2209800"/>
            <a:chOff x="1809750" y="4276725"/>
            <a:chExt cx="5629275" cy="22098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1475" y="4276725"/>
              <a:ext cx="771525" cy="6667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9750" y="4914900"/>
              <a:ext cx="5629275" cy="157162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25345" y="5106987"/>
            <a:ext cx="4894580" cy="1052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22860">
              <a:lnSpc>
                <a:spcPts val="3760"/>
              </a:lnSpc>
              <a:spcBef>
                <a:spcPts val="695"/>
              </a:spcBef>
            </a:pPr>
            <a:r>
              <a:rPr sz="3600" b="1" spc="-5" dirty="0">
                <a:solidFill>
                  <a:srgbClr val="FFFFFF"/>
                </a:solidFill>
                <a:latin typeface="Trebuchet MS"/>
                <a:cs typeface="Trebuchet MS"/>
              </a:rPr>
              <a:t>Sanksi </a:t>
            </a: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hukum </a:t>
            </a:r>
            <a:r>
              <a:rPr sz="3600" b="1" spc="-5" dirty="0">
                <a:solidFill>
                  <a:srgbClr val="FFFFFF"/>
                </a:solidFill>
                <a:latin typeface="Trebuchet MS"/>
                <a:cs typeface="Trebuchet MS"/>
              </a:rPr>
              <a:t>(pidana, </a:t>
            </a:r>
            <a:r>
              <a:rPr sz="3600" b="1" spc="-10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perdata,</a:t>
            </a:r>
            <a:r>
              <a:rPr sz="36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rebuchet MS"/>
                <a:cs typeface="Trebuchet MS"/>
              </a:rPr>
              <a:t>administratif)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0064" y="1099819"/>
            <a:ext cx="5407025" cy="624840"/>
            <a:chOff x="570064" y="1099819"/>
            <a:chExt cx="5407025" cy="624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645" y="1327034"/>
              <a:ext cx="295274" cy="312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" y="1099819"/>
              <a:ext cx="728980" cy="6248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760" y="1099819"/>
              <a:ext cx="5102860" cy="6248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414" y="1318894"/>
              <a:ext cx="282575" cy="290830"/>
            </a:xfrm>
            <a:custGeom>
              <a:avLst/>
              <a:gdLst/>
              <a:ahLst/>
              <a:cxnLst/>
              <a:rect l="l" t="t" r="r" b="b"/>
              <a:pathLst>
                <a:path w="282575" h="290830">
                  <a:moveTo>
                    <a:pt x="58737" y="0"/>
                  </a:moveTo>
                  <a:lnTo>
                    <a:pt x="0" y="0"/>
                  </a:lnTo>
                  <a:lnTo>
                    <a:pt x="0" y="290830"/>
                  </a:lnTo>
                  <a:lnTo>
                    <a:pt x="58737" y="290830"/>
                  </a:lnTo>
                  <a:lnTo>
                    <a:pt x="58737" y="0"/>
                  </a:lnTo>
                  <a:close/>
                </a:path>
                <a:path w="282575" h="290830">
                  <a:moveTo>
                    <a:pt x="170497" y="0"/>
                  </a:moveTo>
                  <a:lnTo>
                    <a:pt x="111760" y="0"/>
                  </a:lnTo>
                  <a:lnTo>
                    <a:pt x="111760" y="290830"/>
                  </a:lnTo>
                  <a:lnTo>
                    <a:pt x="170497" y="290830"/>
                  </a:lnTo>
                  <a:lnTo>
                    <a:pt x="170497" y="0"/>
                  </a:lnTo>
                  <a:close/>
                </a:path>
                <a:path w="282575" h="290830">
                  <a:moveTo>
                    <a:pt x="282257" y="0"/>
                  </a:moveTo>
                  <a:lnTo>
                    <a:pt x="223520" y="0"/>
                  </a:lnTo>
                  <a:lnTo>
                    <a:pt x="223520" y="290830"/>
                  </a:lnTo>
                  <a:lnTo>
                    <a:pt x="282257" y="290830"/>
                  </a:lnTo>
                  <a:lnTo>
                    <a:pt x="282257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414" y="1318894"/>
              <a:ext cx="282575" cy="290830"/>
            </a:xfrm>
            <a:custGeom>
              <a:avLst/>
              <a:gdLst/>
              <a:ahLst/>
              <a:cxnLst/>
              <a:rect l="l" t="t" r="r" b="b"/>
              <a:pathLst>
                <a:path w="282575" h="290830">
                  <a:moveTo>
                    <a:pt x="223520" y="0"/>
                  </a:moveTo>
                  <a:lnTo>
                    <a:pt x="282257" y="0"/>
                  </a:lnTo>
                  <a:lnTo>
                    <a:pt x="282257" y="290829"/>
                  </a:lnTo>
                  <a:lnTo>
                    <a:pt x="223520" y="290829"/>
                  </a:lnTo>
                  <a:lnTo>
                    <a:pt x="223520" y="0"/>
                  </a:lnTo>
                  <a:close/>
                </a:path>
                <a:path w="282575" h="290830">
                  <a:moveTo>
                    <a:pt x="111759" y="0"/>
                  </a:moveTo>
                  <a:lnTo>
                    <a:pt x="170497" y="0"/>
                  </a:lnTo>
                  <a:lnTo>
                    <a:pt x="170497" y="290829"/>
                  </a:lnTo>
                  <a:lnTo>
                    <a:pt x="111759" y="290829"/>
                  </a:lnTo>
                  <a:lnTo>
                    <a:pt x="111759" y="0"/>
                  </a:lnTo>
                  <a:close/>
                </a:path>
                <a:path w="282575" h="290830">
                  <a:moveTo>
                    <a:pt x="0" y="0"/>
                  </a:moveTo>
                  <a:lnTo>
                    <a:pt x="58737" y="0"/>
                  </a:lnTo>
                  <a:lnTo>
                    <a:pt x="58737" y="290829"/>
                  </a:lnTo>
                  <a:lnTo>
                    <a:pt x="0" y="29082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3091" y="155396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55760" y="0"/>
                  </a:moveTo>
                  <a:lnTo>
                    <a:pt x="0" y="0"/>
                  </a:lnTo>
                  <a:lnTo>
                    <a:pt x="0" y="55760"/>
                  </a:lnTo>
                  <a:lnTo>
                    <a:pt x="55760" y="55760"/>
                  </a:lnTo>
                  <a:lnTo>
                    <a:pt x="55760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3091" y="155396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0" y="55760"/>
                  </a:moveTo>
                  <a:lnTo>
                    <a:pt x="55760" y="55760"/>
                  </a:lnTo>
                  <a:lnTo>
                    <a:pt x="55760" y="0"/>
                  </a:lnTo>
                  <a:lnTo>
                    <a:pt x="0" y="0"/>
                  </a:lnTo>
                  <a:lnTo>
                    <a:pt x="0" y="557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195" y="1312544"/>
              <a:ext cx="4555007" cy="3083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1057" y="2190496"/>
            <a:ext cx="77514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A.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Kode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Nuremberg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(Nuremberg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Code)</a:t>
            </a:r>
            <a:endParaRPr sz="240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Landasan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kokoh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karakteristik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kelayakan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etik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suatu</a:t>
            </a:r>
            <a:endParaRPr sz="240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penelitian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kesehatan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subjek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manusia,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mencakup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3475" y="3724275"/>
            <a:ext cx="7486650" cy="1617345"/>
            <a:chOff x="1133475" y="3724275"/>
            <a:chExt cx="7486650" cy="1617345"/>
          </a:xfrm>
        </p:grpSpPr>
        <p:sp>
          <p:nvSpPr>
            <p:cNvPr id="13" name="object 13"/>
            <p:cNvSpPr/>
            <p:nvPr/>
          </p:nvSpPr>
          <p:spPr>
            <a:xfrm>
              <a:off x="1143000" y="3733800"/>
              <a:ext cx="7467600" cy="1598295"/>
            </a:xfrm>
            <a:custGeom>
              <a:avLst/>
              <a:gdLst/>
              <a:ahLst/>
              <a:cxnLst/>
              <a:rect l="l" t="t" r="r" b="b"/>
              <a:pathLst>
                <a:path w="7467600" h="1598295">
                  <a:moveTo>
                    <a:pt x="7307833" y="0"/>
                  </a:moveTo>
                  <a:lnTo>
                    <a:pt x="159765" y="0"/>
                  </a:lnTo>
                  <a:lnTo>
                    <a:pt x="109276" y="8142"/>
                  </a:lnTo>
                  <a:lnTo>
                    <a:pt x="65419" y="30817"/>
                  </a:lnTo>
                  <a:lnTo>
                    <a:pt x="30831" y="65397"/>
                  </a:lnTo>
                  <a:lnTo>
                    <a:pt x="8147" y="109256"/>
                  </a:lnTo>
                  <a:lnTo>
                    <a:pt x="0" y="159766"/>
                  </a:lnTo>
                  <a:lnTo>
                    <a:pt x="0" y="1438275"/>
                  </a:lnTo>
                  <a:lnTo>
                    <a:pt x="8147" y="1488784"/>
                  </a:lnTo>
                  <a:lnTo>
                    <a:pt x="30831" y="1532643"/>
                  </a:lnTo>
                  <a:lnTo>
                    <a:pt x="65419" y="1567223"/>
                  </a:lnTo>
                  <a:lnTo>
                    <a:pt x="109276" y="1589898"/>
                  </a:lnTo>
                  <a:lnTo>
                    <a:pt x="159765" y="1598041"/>
                  </a:lnTo>
                  <a:lnTo>
                    <a:pt x="7307833" y="1598041"/>
                  </a:lnTo>
                  <a:lnTo>
                    <a:pt x="7358343" y="1589898"/>
                  </a:lnTo>
                  <a:lnTo>
                    <a:pt x="7402202" y="1567223"/>
                  </a:lnTo>
                  <a:lnTo>
                    <a:pt x="7436782" y="1532643"/>
                  </a:lnTo>
                  <a:lnTo>
                    <a:pt x="7459457" y="1488784"/>
                  </a:lnTo>
                  <a:lnTo>
                    <a:pt x="7467600" y="1438275"/>
                  </a:lnTo>
                  <a:lnTo>
                    <a:pt x="7467600" y="159766"/>
                  </a:lnTo>
                  <a:lnTo>
                    <a:pt x="7459457" y="109256"/>
                  </a:lnTo>
                  <a:lnTo>
                    <a:pt x="7436782" y="65397"/>
                  </a:lnTo>
                  <a:lnTo>
                    <a:pt x="7402202" y="30817"/>
                  </a:lnTo>
                  <a:lnTo>
                    <a:pt x="7358343" y="8142"/>
                  </a:lnTo>
                  <a:lnTo>
                    <a:pt x="7307833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3000" y="3733800"/>
              <a:ext cx="7467600" cy="1598295"/>
            </a:xfrm>
            <a:custGeom>
              <a:avLst/>
              <a:gdLst/>
              <a:ahLst/>
              <a:cxnLst/>
              <a:rect l="l" t="t" r="r" b="b"/>
              <a:pathLst>
                <a:path w="7467600" h="1598295">
                  <a:moveTo>
                    <a:pt x="0" y="159766"/>
                  </a:moveTo>
                  <a:lnTo>
                    <a:pt x="8147" y="109256"/>
                  </a:lnTo>
                  <a:lnTo>
                    <a:pt x="30831" y="65397"/>
                  </a:lnTo>
                  <a:lnTo>
                    <a:pt x="65419" y="30817"/>
                  </a:lnTo>
                  <a:lnTo>
                    <a:pt x="109276" y="8142"/>
                  </a:lnTo>
                  <a:lnTo>
                    <a:pt x="159765" y="0"/>
                  </a:lnTo>
                  <a:lnTo>
                    <a:pt x="7307833" y="0"/>
                  </a:lnTo>
                  <a:lnTo>
                    <a:pt x="7358343" y="8142"/>
                  </a:lnTo>
                  <a:lnTo>
                    <a:pt x="7402202" y="30817"/>
                  </a:lnTo>
                  <a:lnTo>
                    <a:pt x="7436782" y="65397"/>
                  </a:lnTo>
                  <a:lnTo>
                    <a:pt x="7459457" y="109256"/>
                  </a:lnTo>
                  <a:lnTo>
                    <a:pt x="7467600" y="159766"/>
                  </a:lnTo>
                  <a:lnTo>
                    <a:pt x="7467600" y="1438275"/>
                  </a:lnTo>
                  <a:lnTo>
                    <a:pt x="7459457" y="1488784"/>
                  </a:lnTo>
                  <a:lnTo>
                    <a:pt x="7436782" y="1532643"/>
                  </a:lnTo>
                  <a:lnTo>
                    <a:pt x="7402202" y="1567223"/>
                  </a:lnTo>
                  <a:lnTo>
                    <a:pt x="7358343" y="1589898"/>
                  </a:lnTo>
                  <a:lnTo>
                    <a:pt x="7307833" y="1598041"/>
                  </a:lnTo>
                  <a:lnTo>
                    <a:pt x="159765" y="1598041"/>
                  </a:lnTo>
                  <a:lnTo>
                    <a:pt x="109276" y="1589898"/>
                  </a:lnTo>
                  <a:lnTo>
                    <a:pt x="65419" y="1567223"/>
                  </a:lnTo>
                  <a:lnTo>
                    <a:pt x="30831" y="1532643"/>
                  </a:lnTo>
                  <a:lnTo>
                    <a:pt x="8147" y="1488784"/>
                  </a:lnTo>
                  <a:lnTo>
                    <a:pt x="0" y="1438275"/>
                  </a:lnTo>
                  <a:lnTo>
                    <a:pt x="0" y="15976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8440" y="3806189"/>
              <a:ext cx="7212330" cy="1416685"/>
            </a:xfrm>
            <a:custGeom>
              <a:avLst/>
              <a:gdLst/>
              <a:ahLst/>
              <a:cxnLst/>
              <a:rect l="l" t="t" r="r" b="b"/>
              <a:pathLst>
                <a:path w="7212330" h="1416685">
                  <a:moveTo>
                    <a:pt x="7212330" y="0"/>
                  </a:moveTo>
                  <a:lnTo>
                    <a:pt x="0" y="0"/>
                  </a:lnTo>
                  <a:lnTo>
                    <a:pt x="0" y="1416685"/>
                  </a:lnTo>
                  <a:lnTo>
                    <a:pt x="7212330" y="1416685"/>
                  </a:lnTo>
                  <a:lnTo>
                    <a:pt x="721233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89685" y="3761740"/>
            <a:ext cx="60655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2384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1.	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Persetujuan sukarela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subjek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setelah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PSP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(kode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1)</a:t>
            </a:r>
            <a:endParaRPr sz="2400">
              <a:latin typeface="Trebuchet MS"/>
              <a:cs typeface="Trebuchet MS"/>
            </a:endParaRPr>
          </a:p>
          <a:p>
            <a:pPr marL="469900">
              <a:lnSpc>
                <a:spcPts val="288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Subjek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setiap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saat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dapat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menghentikan</a:t>
            </a:r>
            <a:endParaRPr sz="24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keikutsertaannya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(kode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9)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867" y="709676"/>
            <a:ext cx="7493000" cy="1208405"/>
            <a:chOff x="790867" y="709676"/>
            <a:chExt cx="7493000" cy="1208405"/>
          </a:xfrm>
        </p:grpSpPr>
        <p:sp>
          <p:nvSpPr>
            <p:cNvPr id="3" name="object 3"/>
            <p:cNvSpPr/>
            <p:nvPr/>
          </p:nvSpPr>
          <p:spPr>
            <a:xfrm>
              <a:off x="803567" y="722376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5">
                  <a:moveTo>
                    <a:pt x="7349324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3" y="1110400"/>
                  </a:lnTo>
                  <a:lnTo>
                    <a:pt x="34637" y="1147984"/>
                  </a:lnTo>
                  <a:lnTo>
                    <a:pt x="72228" y="1173329"/>
                  </a:lnTo>
                  <a:lnTo>
                    <a:pt x="118262" y="1182624"/>
                  </a:lnTo>
                  <a:lnTo>
                    <a:pt x="7349324" y="1182624"/>
                  </a:lnTo>
                  <a:lnTo>
                    <a:pt x="7395338" y="1173329"/>
                  </a:lnTo>
                  <a:lnTo>
                    <a:pt x="7432922" y="1147984"/>
                  </a:lnTo>
                  <a:lnTo>
                    <a:pt x="7458267" y="1110400"/>
                  </a:lnTo>
                  <a:lnTo>
                    <a:pt x="7467561" y="1064387"/>
                  </a:lnTo>
                  <a:lnTo>
                    <a:pt x="7467561" y="118237"/>
                  </a:lnTo>
                  <a:lnTo>
                    <a:pt x="7458267" y="72223"/>
                  </a:lnTo>
                  <a:lnTo>
                    <a:pt x="7432922" y="34639"/>
                  </a:lnTo>
                  <a:lnTo>
                    <a:pt x="7395338" y="9294"/>
                  </a:lnTo>
                  <a:lnTo>
                    <a:pt x="734932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3567" y="722376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5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24" y="0"/>
                  </a:lnTo>
                  <a:lnTo>
                    <a:pt x="7395338" y="9294"/>
                  </a:lnTo>
                  <a:lnTo>
                    <a:pt x="7432922" y="34639"/>
                  </a:lnTo>
                  <a:lnTo>
                    <a:pt x="7458267" y="72223"/>
                  </a:lnTo>
                  <a:lnTo>
                    <a:pt x="7467561" y="118237"/>
                  </a:lnTo>
                  <a:lnTo>
                    <a:pt x="7467561" y="1064387"/>
                  </a:lnTo>
                  <a:lnTo>
                    <a:pt x="7458267" y="1110400"/>
                  </a:lnTo>
                  <a:lnTo>
                    <a:pt x="7432922" y="1147984"/>
                  </a:lnTo>
                  <a:lnTo>
                    <a:pt x="7395338" y="1173329"/>
                  </a:lnTo>
                  <a:lnTo>
                    <a:pt x="7349324" y="1182624"/>
                  </a:lnTo>
                  <a:lnTo>
                    <a:pt x="118262" y="1182624"/>
                  </a:lnTo>
                  <a:lnTo>
                    <a:pt x="72228" y="1173329"/>
                  </a:lnTo>
                  <a:lnTo>
                    <a:pt x="34637" y="1147984"/>
                  </a:lnTo>
                  <a:lnTo>
                    <a:pt x="9293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199" y="756958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7398258" y="0"/>
                  </a:moveTo>
                  <a:lnTo>
                    <a:pt x="0" y="0"/>
                  </a:lnTo>
                  <a:lnTo>
                    <a:pt x="0" y="1113370"/>
                  </a:lnTo>
                  <a:lnTo>
                    <a:pt x="7398258" y="1113370"/>
                  </a:lnTo>
                  <a:lnTo>
                    <a:pt x="739825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199" y="756958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0" y="1113370"/>
                  </a:moveTo>
                  <a:lnTo>
                    <a:pt x="7398258" y="1113370"/>
                  </a:lnTo>
                  <a:lnTo>
                    <a:pt x="7398258" y="0"/>
                  </a:lnTo>
                  <a:lnTo>
                    <a:pt x="0" y="0"/>
                  </a:lnTo>
                  <a:lnTo>
                    <a:pt x="0" y="11133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90867" y="2074291"/>
            <a:ext cx="7493000" cy="1208405"/>
            <a:chOff x="790867" y="2074291"/>
            <a:chExt cx="7493000" cy="1208405"/>
          </a:xfrm>
        </p:grpSpPr>
        <p:sp>
          <p:nvSpPr>
            <p:cNvPr id="8" name="object 8"/>
            <p:cNvSpPr/>
            <p:nvPr/>
          </p:nvSpPr>
          <p:spPr>
            <a:xfrm>
              <a:off x="803567" y="2086991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24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3" y="1110400"/>
                  </a:lnTo>
                  <a:lnTo>
                    <a:pt x="34637" y="1147984"/>
                  </a:lnTo>
                  <a:lnTo>
                    <a:pt x="72228" y="1173329"/>
                  </a:lnTo>
                  <a:lnTo>
                    <a:pt x="118262" y="1182624"/>
                  </a:lnTo>
                  <a:lnTo>
                    <a:pt x="7349324" y="1182624"/>
                  </a:lnTo>
                  <a:lnTo>
                    <a:pt x="7395338" y="1173329"/>
                  </a:lnTo>
                  <a:lnTo>
                    <a:pt x="7432922" y="1147984"/>
                  </a:lnTo>
                  <a:lnTo>
                    <a:pt x="7458267" y="1110400"/>
                  </a:lnTo>
                  <a:lnTo>
                    <a:pt x="7467561" y="1064387"/>
                  </a:lnTo>
                  <a:lnTo>
                    <a:pt x="7467561" y="118237"/>
                  </a:lnTo>
                  <a:lnTo>
                    <a:pt x="7458267" y="72223"/>
                  </a:lnTo>
                  <a:lnTo>
                    <a:pt x="7432922" y="34639"/>
                  </a:lnTo>
                  <a:lnTo>
                    <a:pt x="7395338" y="9294"/>
                  </a:lnTo>
                  <a:lnTo>
                    <a:pt x="734932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3567" y="2086991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24" y="0"/>
                  </a:lnTo>
                  <a:lnTo>
                    <a:pt x="7395338" y="9294"/>
                  </a:lnTo>
                  <a:lnTo>
                    <a:pt x="7432922" y="34639"/>
                  </a:lnTo>
                  <a:lnTo>
                    <a:pt x="7458267" y="72223"/>
                  </a:lnTo>
                  <a:lnTo>
                    <a:pt x="7467561" y="118237"/>
                  </a:lnTo>
                  <a:lnTo>
                    <a:pt x="7467561" y="1064387"/>
                  </a:lnTo>
                  <a:lnTo>
                    <a:pt x="7458267" y="1110400"/>
                  </a:lnTo>
                  <a:lnTo>
                    <a:pt x="7432922" y="1147984"/>
                  </a:lnTo>
                  <a:lnTo>
                    <a:pt x="7395338" y="1173329"/>
                  </a:lnTo>
                  <a:lnTo>
                    <a:pt x="7349324" y="1182624"/>
                  </a:lnTo>
                  <a:lnTo>
                    <a:pt x="118262" y="1182624"/>
                  </a:lnTo>
                  <a:lnTo>
                    <a:pt x="72228" y="1173329"/>
                  </a:lnTo>
                  <a:lnTo>
                    <a:pt x="34637" y="1147984"/>
                  </a:lnTo>
                  <a:lnTo>
                    <a:pt x="9293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199" y="2121573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7398258" y="0"/>
                  </a:moveTo>
                  <a:lnTo>
                    <a:pt x="0" y="0"/>
                  </a:lnTo>
                  <a:lnTo>
                    <a:pt x="0" y="1113370"/>
                  </a:lnTo>
                  <a:lnTo>
                    <a:pt x="7398258" y="1113370"/>
                  </a:lnTo>
                  <a:lnTo>
                    <a:pt x="739825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199" y="2121573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0" y="1113370"/>
                  </a:moveTo>
                  <a:lnTo>
                    <a:pt x="7398258" y="1113370"/>
                  </a:lnTo>
                  <a:lnTo>
                    <a:pt x="7398258" y="0"/>
                  </a:lnTo>
                  <a:lnTo>
                    <a:pt x="0" y="0"/>
                  </a:lnTo>
                  <a:lnTo>
                    <a:pt x="0" y="11133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4042" y="3441953"/>
            <a:ext cx="7486650" cy="1202055"/>
            <a:chOff x="794042" y="3441953"/>
            <a:chExt cx="7486650" cy="1202055"/>
          </a:xfrm>
        </p:grpSpPr>
        <p:sp>
          <p:nvSpPr>
            <p:cNvPr id="13" name="object 13"/>
            <p:cNvSpPr/>
            <p:nvPr/>
          </p:nvSpPr>
          <p:spPr>
            <a:xfrm>
              <a:off x="803567" y="3451478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24" y="0"/>
                  </a:moveTo>
                  <a:lnTo>
                    <a:pt x="118262" y="0"/>
                  </a:lnTo>
                  <a:lnTo>
                    <a:pt x="72228" y="9296"/>
                  </a:lnTo>
                  <a:lnTo>
                    <a:pt x="34637" y="34655"/>
                  </a:lnTo>
                  <a:lnTo>
                    <a:pt x="9293" y="72276"/>
                  </a:lnTo>
                  <a:lnTo>
                    <a:pt x="0" y="118363"/>
                  </a:lnTo>
                  <a:lnTo>
                    <a:pt x="0" y="1064387"/>
                  </a:lnTo>
                  <a:lnTo>
                    <a:pt x="9293" y="1110474"/>
                  </a:lnTo>
                  <a:lnTo>
                    <a:pt x="34637" y="1148095"/>
                  </a:lnTo>
                  <a:lnTo>
                    <a:pt x="72228" y="1173454"/>
                  </a:lnTo>
                  <a:lnTo>
                    <a:pt x="118262" y="1182751"/>
                  </a:lnTo>
                  <a:lnTo>
                    <a:pt x="7349324" y="1182751"/>
                  </a:lnTo>
                  <a:lnTo>
                    <a:pt x="7395338" y="1173454"/>
                  </a:lnTo>
                  <a:lnTo>
                    <a:pt x="7432922" y="1148095"/>
                  </a:lnTo>
                  <a:lnTo>
                    <a:pt x="7458267" y="1110474"/>
                  </a:lnTo>
                  <a:lnTo>
                    <a:pt x="7467561" y="1064387"/>
                  </a:lnTo>
                  <a:lnTo>
                    <a:pt x="7467561" y="118363"/>
                  </a:lnTo>
                  <a:lnTo>
                    <a:pt x="7458267" y="72276"/>
                  </a:lnTo>
                  <a:lnTo>
                    <a:pt x="7432922" y="34655"/>
                  </a:lnTo>
                  <a:lnTo>
                    <a:pt x="7395338" y="9296"/>
                  </a:lnTo>
                  <a:lnTo>
                    <a:pt x="7349324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3567" y="3451478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363"/>
                  </a:moveTo>
                  <a:lnTo>
                    <a:pt x="9293" y="72276"/>
                  </a:lnTo>
                  <a:lnTo>
                    <a:pt x="34637" y="34655"/>
                  </a:lnTo>
                  <a:lnTo>
                    <a:pt x="72228" y="9296"/>
                  </a:lnTo>
                  <a:lnTo>
                    <a:pt x="118262" y="0"/>
                  </a:lnTo>
                  <a:lnTo>
                    <a:pt x="7349324" y="0"/>
                  </a:lnTo>
                  <a:lnTo>
                    <a:pt x="7395338" y="9296"/>
                  </a:lnTo>
                  <a:lnTo>
                    <a:pt x="7432922" y="34655"/>
                  </a:lnTo>
                  <a:lnTo>
                    <a:pt x="7458267" y="72276"/>
                  </a:lnTo>
                  <a:lnTo>
                    <a:pt x="7467561" y="118363"/>
                  </a:lnTo>
                  <a:lnTo>
                    <a:pt x="7467561" y="1064387"/>
                  </a:lnTo>
                  <a:lnTo>
                    <a:pt x="7458267" y="1110474"/>
                  </a:lnTo>
                  <a:lnTo>
                    <a:pt x="7432922" y="1148095"/>
                  </a:lnTo>
                  <a:lnTo>
                    <a:pt x="7395338" y="1173454"/>
                  </a:lnTo>
                  <a:lnTo>
                    <a:pt x="7349324" y="1182751"/>
                  </a:lnTo>
                  <a:lnTo>
                    <a:pt x="118262" y="1182751"/>
                  </a:lnTo>
                  <a:lnTo>
                    <a:pt x="72228" y="1173454"/>
                  </a:lnTo>
                  <a:lnTo>
                    <a:pt x="34637" y="1148095"/>
                  </a:lnTo>
                  <a:lnTo>
                    <a:pt x="9293" y="1110474"/>
                  </a:lnTo>
                  <a:lnTo>
                    <a:pt x="0" y="1064387"/>
                  </a:lnTo>
                  <a:lnTo>
                    <a:pt x="0" y="11836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199" y="3486187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7398258" y="0"/>
                  </a:moveTo>
                  <a:lnTo>
                    <a:pt x="0" y="0"/>
                  </a:lnTo>
                  <a:lnTo>
                    <a:pt x="0" y="1113370"/>
                  </a:lnTo>
                  <a:lnTo>
                    <a:pt x="7398258" y="1113370"/>
                  </a:lnTo>
                  <a:lnTo>
                    <a:pt x="7398258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8675" y="4827651"/>
            <a:ext cx="7486650" cy="1202055"/>
            <a:chOff x="828675" y="4827651"/>
            <a:chExt cx="7486650" cy="1202055"/>
          </a:xfrm>
        </p:grpSpPr>
        <p:sp>
          <p:nvSpPr>
            <p:cNvPr id="17" name="object 17"/>
            <p:cNvSpPr/>
            <p:nvPr/>
          </p:nvSpPr>
          <p:spPr>
            <a:xfrm>
              <a:off x="838200" y="4837176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7349363" y="0"/>
                  </a:moveTo>
                  <a:lnTo>
                    <a:pt x="118262" y="0"/>
                  </a:lnTo>
                  <a:lnTo>
                    <a:pt x="72228" y="9294"/>
                  </a:lnTo>
                  <a:lnTo>
                    <a:pt x="34637" y="34639"/>
                  </a:lnTo>
                  <a:lnTo>
                    <a:pt x="9293" y="72223"/>
                  </a:lnTo>
                  <a:lnTo>
                    <a:pt x="0" y="118237"/>
                  </a:lnTo>
                  <a:lnTo>
                    <a:pt x="0" y="1064361"/>
                  </a:lnTo>
                  <a:lnTo>
                    <a:pt x="9293" y="1110395"/>
                  </a:lnTo>
                  <a:lnTo>
                    <a:pt x="34637" y="1147986"/>
                  </a:lnTo>
                  <a:lnTo>
                    <a:pt x="72228" y="1173330"/>
                  </a:lnTo>
                  <a:lnTo>
                    <a:pt x="118262" y="1182624"/>
                  </a:lnTo>
                  <a:lnTo>
                    <a:pt x="7349363" y="1182624"/>
                  </a:lnTo>
                  <a:lnTo>
                    <a:pt x="7395376" y="1173330"/>
                  </a:lnTo>
                  <a:lnTo>
                    <a:pt x="7432960" y="1147986"/>
                  </a:lnTo>
                  <a:lnTo>
                    <a:pt x="7458305" y="1110395"/>
                  </a:lnTo>
                  <a:lnTo>
                    <a:pt x="7467600" y="1064361"/>
                  </a:lnTo>
                  <a:lnTo>
                    <a:pt x="7467600" y="118237"/>
                  </a:lnTo>
                  <a:lnTo>
                    <a:pt x="7458305" y="72223"/>
                  </a:lnTo>
                  <a:lnTo>
                    <a:pt x="7432960" y="34639"/>
                  </a:lnTo>
                  <a:lnTo>
                    <a:pt x="7395376" y="9294"/>
                  </a:lnTo>
                  <a:lnTo>
                    <a:pt x="734936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8200" y="4837176"/>
              <a:ext cx="7467600" cy="1183005"/>
            </a:xfrm>
            <a:custGeom>
              <a:avLst/>
              <a:gdLst/>
              <a:ahLst/>
              <a:cxnLst/>
              <a:rect l="l" t="t" r="r" b="b"/>
              <a:pathLst>
                <a:path w="7467600" h="1183004">
                  <a:moveTo>
                    <a:pt x="0" y="118237"/>
                  </a:moveTo>
                  <a:lnTo>
                    <a:pt x="9293" y="72223"/>
                  </a:lnTo>
                  <a:lnTo>
                    <a:pt x="34637" y="34639"/>
                  </a:lnTo>
                  <a:lnTo>
                    <a:pt x="72228" y="9294"/>
                  </a:lnTo>
                  <a:lnTo>
                    <a:pt x="118262" y="0"/>
                  </a:lnTo>
                  <a:lnTo>
                    <a:pt x="7349363" y="0"/>
                  </a:lnTo>
                  <a:lnTo>
                    <a:pt x="7395376" y="9294"/>
                  </a:lnTo>
                  <a:lnTo>
                    <a:pt x="7432960" y="34639"/>
                  </a:lnTo>
                  <a:lnTo>
                    <a:pt x="7458305" y="72223"/>
                  </a:lnTo>
                  <a:lnTo>
                    <a:pt x="7467600" y="118237"/>
                  </a:lnTo>
                  <a:lnTo>
                    <a:pt x="7467600" y="1064361"/>
                  </a:lnTo>
                  <a:lnTo>
                    <a:pt x="7458305" y="1110395"/>
                  </a:lnTo>
                  <a:lnTo>
                    <a:pt x="7432960" y="1147986"/>
                  </a:lnTo>
                  <a:lnTo>
                    <a:pt x="7395376" y="1173330"/>
                  </a:lnTo>
                  <a:lnTo>
                    <a:pt x="7349363" y="1182624"/>
                  </a:lnTo>
                  <a:lnTo>
                    <a:pt x="118262" y="1182624"/>
                  </a:lnTo>
                  <a:lnTo>
                    <a:pt x="72228" y="1173330"/>
                  </a:lnTo>
                  <a:lnTo>
                    <a:pt x="34637" y="1147986"/>
                  </a:lnTo>
                  <a:lnTo>
                    <a:pt x="9293" y="1110395"/>
                  </a:lnTo>
                  <a:lnTo>
                    <a:pt x="0" y="1064361"/>
                  </a:lnTo>
                  <a:lnTo>
                    <a:pt x="0" y="1182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2845" y="4871783"/>
              <a:ext cx="7398384" cy="1113790"/>
            </a:xfrm>
            <a:custGeom>
              <a:avLst/>
              <a:gdLst/>
              <a:ahLst/>
              <a:cxnLst/>
              <a:rect l="l" t="t" r="r" b="b"/>
              <a:pathLst>
                <a:path w="7398384" h="1113789">
                  <a:moveTo>
                    <a:pt x="7398258" y="0"/>
                  </a:moveTo>
                  <a:lnTo>
                    <a:pt x="0" y="0"/>
                  </a:lnTo>
                  <a:lnTo>
                    <a:pt x="0" y="1113370"/>
                  </a:lnTo>
                  <a:lnTo>
                    <a:pt x="7398258" y="1113370"/>
                  </a:lnTo>
                  <a:lnTo>
                    <a:pt x="739825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89317" y="926465"/>
            <a:ext cx="7134225" cy="483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ts val="2740"/>
              </a:lnSpc>
              <a:spcBef>
                <a:spcPts val="100"/>
              </a:spcBef>
              <a:buAutoNum type="arabicPeriod" startAt="2"/>
              <a:tabLst>
                <a:tab pos="394335" algn="l"/>
              </a:tabLst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harus bermanfaat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bagi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masyarakat</a:t>
            </a:r>
            <a:endParaRPr sz="2400">
              <a:latin typeface="Trebuchet MS"/>
              <a:cs typeface="Trebuchet MS"/>
            </a:endParaRPr>
          </a:p>
          <a:p>
            <a:pPr marL="408305">
              <a:lnSpc>
                <a:spcPts val="2740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banyak</a:t>
            </a:r>
            <a:r>
              <a:rPr sz="2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(kode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2)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Trebuchet MS"/>
              <a:cs typeface="Trebuchet MS"/>
            </a:endParaRPr>
          </a:p>
          <a:p>
            <a:pPr marL="394335" marR="5080" indent="-394335">
              <a:lnSpc>
                <a:spcPct val="90000"/>
              </a:lnSpc>
              <a:spcBef>
                <a:spcPts val="5"/>
              </a:spcBef>
              <a:buAutoNum type="arabicPeriod" startAt="3"/>
              <a:tabLst>
                <a:tab pos="394335" algn="l"/>
              </a:tabLst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harus mempunyai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landasan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ilmiah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yang kokoh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hasil diyakini 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akan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dapat dicapai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(kode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3)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Trebuchet MS"/>
              <a:buAutoNum type="arabicPeriod" startAt="3"/>
            </a:pPr>
            <a:endParaRPr sz="3400">
              <a:latin typeface="Trebuchet MS"/>
              <a:cs typeface="Trebuchet MS"/>
            </a:endParaRPr>
          </a:p>
          <a:p>
            <a:pPr marL="393700" indent="-381635">
              <a:lnSpc>
                <a:spcPts val="2740"/>
              </a:lnSpc>
              <a:spcBef>
                <a:spcPts val="5"/>
              </a:spcBef>
              <a:buAutoNum type="arabicPeriod" startAt="3"/>
              <a:tabLst>
                <a:tab pos="394335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Risiko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harus dihadapi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subjek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harus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wajar</a:t>
            </a:r>
            <a:endParaRPr sz="2400">
              <a:latin typeface="Trebuchet MS"/>
              <a:cs typeface="Trebuchet MS"/>
            </a:endParaRPr>
          </a:p>
          <a:p>
            <a:pPr marL="408305">
              <a:lnSpc>
                <a:spcPts val="2740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manusiawi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(kode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4,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5,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6,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7,</a:t>
            </a:r>
            <a:r>
              <a:rPr sz="24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10)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 marL="443230" marR="796925" indent="-396240">
              <a:lnSpc>
                <a:spcPts val="2600"/>
              </a:lnSpc>
              <a:spcBef>
                <a:spcPts val="2500"/>
              </a:spcBef>
              <a:buAutoNum type="arabicPeriod" startAt="5"/>
              <a:tabLst>
                <a:tab pos="429259" algn="l"/>
              </a:tabLst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harus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dilaksanakan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oleh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ahli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bidangnya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(kode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8)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0508" y="3579240"/>
            <a:ext cx="7493634" cy="2529840"/>
            <a:chOff x="970508" y="3579240"/>
            <a:chExt cx="7493634" cy="2529840"/>
          </a:xfrm>
        </p:grpSpPr>
        <p:sp>
          <p:nvSpPr>
            <p:cNvPr id="3" name="object 3"/>
            <p:cNvSpPr/>
            <p:nvPr/>
          </p:nvSpPr>
          <p:spPr>
            <a:xfrm>
              <a:off x="983208" y="3591940"/>
              <a:ext cx="7468234" cy="2504440"/>
            </a:xfrm>
            <a:custGeom>
              <a:avLst/>
              <a:gdLst/>
              <a:ahLst/>
              <a:cxnLst/>
              <a:rect l="l" t="t" r="r" b="b"/>
              <a:pathLst>
                <a:path w="7468234" h="2504440">
                  <a:moveTo>
                    <a:pt x="7217181" y="0"/>
                  </a:moveTo>
                  <a:lnTo>
                    <a:pt x="250418" y="0"/>
                  </a:lnTo>
                  <a:lnTo>
                    <a:pt x="205405" y="4031"/>
                  </a:lnTo>
                  <a:lnTo>
                    <a:pt x="163039" y="15653"/>
                  </a:lnTo>
                  <a:lnTo>
                    <a:pt x="124027" y="34163"/>
                  </a:lnTo>
                  <a:lnTo>
                    <a:pt x="89076" y="58852"/>
                  </a:lnTo>
                  <a:lnTo>
                    <a:pt x="58895" y="89017"/>
                  </a:lnTo>
                  <a:lnTo>
                    <a:pt x="34189" y="123952"/>
                  </a:lnTo>
                  <a:lnTo>
                    <a:pt x="15666" y="162950"/>
                  </a:lnTo>
                  <a:lnTo>
                    <a:pt x="4034" y="205307"/>
                  </a:lnTo>
                  <a:lnTo>
                    <a:pt x="0" y="250317"/>
                  </a:lnTo>
                  <a:lnTo>
                    <a:pt x="0" y="2253653"/>
                  </a:lnTo>
                  <a:lnTo>
                    <a:pt x="4034" y="2298662"/>
                  </a:lnTo>
                  <a:lnTo>
                    <a:pt x="15666" y="2341025"/>
                  </a:lnTo>
                  <a:lnTo>
                    <a:pt x="34189" y="2380035"/>
                  </a:lnTo>
                  <a:lnTo>
                    <a:pt x="58895" y="2414984"/>
                  </a:lnTo>
                  <a:lnTo>
                    <a:pt x="89076" y="2445165"/>
                  </a:lnTo>
                  <a:lnTo>
                    <a:pt x="124027" y="2469870"/>
                  </a:lnTo>
                  <a:lnTo>
                    <a:pt x="163039" y="2488392"/>
                  </a:lnTo>
                  <a:lnTo>
                    <a:pt x="205405" y="2500024"/>
                  </a:lnTo>
                  <a:lnTo>
                    <a:pt x="250418" y="2504059"/>
                  </a:lnTo>
                  <a:lnTo>
                    <a:pt x="7217181" y="2504059"/>
                  </a:lnTo>
                  <a:lnTo>
                    <a:pt x="7262195" y="2500024"/>
                  </a:lnTo>
                  <a:lnTo>
                    <a:pt x="7304564" y="2488392"/>
                  </a:lnTo>
                  <a:lnTo>
                    <a:pt x="7343579" y="2469870"/>
                  </a:lnTo>
                  <a:lnTo>
                    <a:pt x="7378533" y="2445165"/>
                  </a:lnTo>
                  <a:lnTo>
                    <a:pt x="7408719" y="2414984"/>
                  </a:lnTo>
                  <a:lnTo>
                    <a:pt x="7433429" y="2380035"/>
                  </a:lnTo>
                  <a:lnTo>
                    <a:pt x="7451955" y="2341025"/>
                  </a:lnTo>
                  <a:lnTo>
                    <a:pt x="7463589" y="2298662"/>
                  </a:lnTo>
                  <a:lnTo>
                    <a:pt x="7467625" y="2253653"/>
                  </a:lnTo>
                  <a:lnTo>
                    <a:pt x="7467625" y="250317"/>
                  </a:lnTo>
                  <a:lnTo>
                    <a:pt x="7463589" y="205307"/>
                  </a:lnTo>
                  <a:lnTo>
                    <a:pt x="7451955" y="162950"/>
                  </a:lnTo>
                  <a:lnTo>
                    <a:pt x="7433429" y="123952"/>
                  </a:lnTo>
                  <a:lnTo>
                    <a:pt x="7408719" y="89017"/>
                  </a:lnTo>
                  <a:lnTo>
                    <a:pt x="7378533" y="58852"/>
                  </a:lnTo>
                  <a:lnTo>
                    <a:pt x="7343579" y="34163"/>
                  </a:lnTo>
                  <a:lnTo>
                    <a:pt x="7304564" y="15653"/>
                  </a:lnTo>
                  <a:lnTo>
                    <a:pt x="7262195" y="4031"/>
                  </a:lnTo>
                  <a:lnTo>
                    <a:pt x="721718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3208" y="3591940"/>
              <a:ext cx="7468234" cy="2504440"/>
            </a:xfrm>
            <a:custGeom>
              <a:avLst/>
              <a:gdLst/>
              <a:ahLst/>
              <a:cxnLst/>
              <a:rect l="l" t="t" r="r" b="b"/>
              <a:pathLst>
                <a:path w="7468234" h="2504440">
                  <a:moveTo>
                    <a:pt x="0" y="250317"/>
                  </a:moveTo>
                  <a:lnTo>
                    <a:pt x="4034" y="205307"/>
                  </a:lnTo>
                  <a:lnTo>
                    <a:pt x="15666" y="162950"/>
                  </a:lnTo>
                  <a:lnTo>
                    <a:pt x="34189" y="123952"/>
                  </a:lnTo>
                  <a:lnTo>
                    <a:pt x="58895" y="89017"/>
                  </a:lnTo>
                  <a:lnTo>
                    <a:pt x="89076" y="58852"/>
                  </a:lnTo>
                  <a:lnTo>
                    <a:pt x="124027" y="34163"/>
                  </a:lnTo>
                  <a:lnTo>
                    <a:pt x="163039" y="15653"/>
                  </a:lnTo>
                  <a:lnTo>
                    <a:pt x="205405" y="4031"/>
                  </a:lnTo>
                  <a:lnTo>
                    <a:pt x="250418" y="0"/>
                  </a:lnTo>
                  <a:lnTo>
                    <a:pt x="7217181" y="0"/>
                  </a:lnTo>
                  <a:lnTo>
                    <a:pt x="7262195" y="4031"/>
                  </a:lnTo>
                  <a:lnTo>
                    <a:pt x="7304564" y="15653"/>
                  </a:lnTo>
                  <a:lnTo>
                    <a:pt x="7343579" y="34162"/>
                  </a:lnTo>
                  <a:lnTo>
                    <a:pt x="7378533" y="58852"/>
                  </a:lnTo>
                  <a:lnTo>
                    <a:pt x="7408719" y="89017"/>
                  </a:lnTo>
                  <a:lnTo>
                    <a:pt x="7433429" y="123952"/>
                  </a:lnTo>
                  <a:lnTo>
                    <a:pt x="7451955" y="162950"/>
                  </a:lnTo>
                  <a:lnTo>
                    <a:pt x="7463589" y="205307"/>
                  </a:lnTo>
                  <a:lnTo>
                    <a:pt x="7467625" y="250317"/>
                  </a:lnTo>
                  <a:lnTo>
                    <a:pt x="7467625" y="2253653"/>
                  </a:lnTo>
                  <a:lnTo>
                    <a:pt x="7463589" y="2298662"/>
                  </a:lnTo>
                  <a:lnTo>
                    <a:pt x="7451955" y="2341025"/>
                  </a:lnTo>
                  <a:lnTo>
                    <a:pt x="7433429" y="2380035"/>
                  </a:lnTo>
                  <a:lnTo>
                    <a:pt x="7408719" y="2414984"/>
                  </a:lnTo>
                  <a:lnTo>
                    <a:pt x="7378533" y="2445165"/>
                  </a:lnTo>
                  <a:lnTo>
                    <a:pt x="7343579" y="2469870"/>
                  </a:lnTo>
                  <a:lnTo>
                    <a:pt x="7304564" y="2488392"/>
                  </a:lnTo>
                  <a:lnTo>
                    <a:pt x="7262195" y="2500024"/>
                  </a:lnTo>
                  <a:lnTo>
                    <a:pt x="7217181" y="2504059"/>
                  </a:lnTo>
                  <a:lnTo>
                    <a:pt x="250418" y="2504059"/>
                  </a:lnTo>
                  <a:lnTo>
                    <a:pt x="205405" y="2500024"/>
                  </a:lnTo>
                  <a:lnTo>
                    <a:pt x="163039" y="2488392"/>
                  </a:lnTo>
                  <a:lnTo>
                    <a:pt x="124027" y="2469870"/>
                  </a:lnTo>
                  <a:lnTo>
                    <a:pt x="89076" y="2445165"/>
                  </a:lnTo>
                  <a:lnTo>
                    <a:pt x="58895" y="2414984"/>
                  </a:lnTo>
                  <a:lnTo>
                    <a:pt x="34189" y="2380035"/>
                  </a:lnTo>
                  <a:lnTo>
                    <a:pt x="15666" y="2341025"/>
                  </a:lnTo>
                  <a:lnTo>
                    <a:pt x="4034" y="2298662"/>
                  </a:lnTo>
                  <a:lnTo>
                    <a:pt x="0" y="2253653"/>
                  </a:lnTo>
                  <a:lnTo>
                    <a:pt x="0" y="25031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8649" y="3705364"/>
              <a:ext cx="7212330" cy="2219960"/>
            </a:xfrm>
            <a:custGeom>
              <a:avLst/>
              <a:gdLst/>
              <a:ahLst/>
              <a:cxnLst/>
              <a:rect l="l" t="t" r="r" b="b"/>
              <a:pathLst>
                <a:path w="7212330" h="2219960">
                  <a:moveTo>
                    <a:pt x="7212330" y="0"/>
                  </a:moveTo>
                  <a:lnTo>
                    <a:pt x="0" y="0"/>
                  </a:lnTo>
                  <a:lnTo>
                    <a:pt x="0" y="2219960"/>
                  </a:lnTo>
                  <a:lnTo>
                    <a:pt x="7212330" y="2219960"/>
                  </a:lnTo>
                  <a:lnTo>
                    <a:pt x="721233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9909" y="711453"/>
            <a:ext cx="7865109" cy="520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A.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Deklarasi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Helsinki</a:t>
            </a:r>
            <a:endParaRPr sz="2400">
              <a:latin typeface="Arial"/>
              <a:cs typeface="Arial"/>
            </a:endParaRPr>
          </a:p>
          <a:p>
            <a:pPr marL="749300" indent="-342900">
              <a:lnSpc>
                <a:spcPct val="100000"/>
              </a:lnSpc>
              <a:buFont typeface="Arial MT"/>
              <a:buChar char="•"/>
              <a:tabLst>
                <a:tab pos="748665" algn="l"/>
                <a:tab pos="749300" algn="l"/>
              </a:tabLst>
            </a:pPr>
            <a:r>
              <a:rPr sz="2400" b="1" dirty="0">
                <a:latin typeface="Arial"/>
                <a:cs typeface="Arial"/>
              </a:rPr>
              <a:t>Dokumen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utama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yang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fundamental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bidang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etik</a:t>
            </a:r>
            <a:endParaRPr sz="240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penelitian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kesehatan</a:t>
            </a:r>
            <a:endParaRPr sz="2400">
              <a:latin typeface="Arial"/>
              <a:cs typeface="Arial"/>
            </a:endParaRPr>
          </a:p>
          <a:p>
            <a:pPr marL="749300" marR="529590" indent="-342900">
              <a:lnSpc>
                <a:spcPct val="100000"/>
              </a:lnSpc>
              <a:buFont typeface="Arial MT"/>
              <a:buChar char="•"/>
              <a:tabLst>
                <a:tab pos="748665" algn="l"/>
                <a:tab pos="749300" algn="l"/>
              </a:tabLst>
            </a:pPr>
            <a:r>
              <a:rPr sz="2400" b="1" spc="-5" dirty="0">
                <a:latin typeface="Arial"/>
                <a:cs typeface="Arial"/>
              </a:rPr>
              <a:t>Pedoman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penelitian </a:t>
            </a:r>
            <a:r>
              <a:rPr sz="2400" b="1" dirty="0">
                <a:latin typeface="Arial"/>
                <a:cs typeface="Arial"/>
              </a:rPr>
              <a:t>kesehatan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klinik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non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klinik</a:t>
            </a:r>
            <a:endParaRPr sz="2400">
              <a:latin typeface="Arial"/>
              <a:cs typeface="Arial"/>
            </a:endParaRPr>
          </a:p>
          <a:p>
            <a:pPr marL="7493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48665" algn="l"/>
                <a:tab pos="749300" algn="l"/>
              </a:tabLst>
            </a:pPr>
            <a:r>
              <a:rPr sz="2400" b="1" spc="-15" dirty="0">
                <a:latin typeface="Arial"/>
                <a:cs typeface="Arial"/>
              </a:rPr>
              <a:t>Amandemen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Seoul,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Korea,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Oktober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2008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terdiri</a:t>
            </a:r>
            <a:endParaRPr sz="240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dari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39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paragraf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592455">
              <a:lnSpc>
                <a:spcPct val="100000"/>
              </a:lnSpc>
            </a:pP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Perlu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pertimbangan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khusus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merekrut</a:t>
            </a:r>
            <a:endParaRPr sz="2400">
              <a:latin typeface="Trebuchet MS"/>
              <a:cs typeface="Trebuchet MS"/>
            </a:endParaRPr>
          </a:p>
          <a:p>
            <a:pPr marL="59245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subjek</a:t>
            </a: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dependen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592455" marR="128841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“pasien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tergantung</a:t>
            </a: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dokternya”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“pasien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risiko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khusus”</a:t>
            </a:r>
            <a:endParaRPr sz="2400">
              <a:latin typeface="Trebuchet MS"/>
              <a:cs typeface="Trebuchet MS"/>
            </a:endParaRPr>
          </a:p>
          <a:p>
            <a:pPr marL="770255" marR="1616710" indent="-1778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“pasien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tidak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mampu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memberikan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persetujuan”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853503"/>
            <a:ext cx="4446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Panduan</a:t>
            </a:r>
            <a:r>
              <a:rPr sz="3200" b="0"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CIOMS</a:t>
            </a:r>
            <a:r>
              <a:rPr sz="3200" b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-</a:t>
            </a:r>
            <a:r>
              <a:rPr sz="3200" b="0"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WHO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57" y="1692021"/>
            <a:ext cx="705802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Edisi 2002</a:t>
            </a:r>
            <a:r>
              <a:rPr sz="2800" dirty="0">
                <a:latin typeface="Arial MT"/>
                <a:cs typeface="Arial MT"/>
              </a:rPr>
              <a:t> diterbitkan sendiri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oleh</a:t>
            </a:r>
            <a:r>
              <a:rPr sz="2800" dirty="0">
                <a:latin typeface="Arial MT"/>
                <a:cs typeface="Arial MT"/>
              </a:rPr>
              <a:t> CIOMS</a:t>
            </a:r>
            <a:endParaRPr sz="2800">
              <a:latin typeface="Arial MT"/>
              <a:cs typeface="Arial MT"/>
            </a:endParaRPr>
          </a:p>
          <a:p>
            <a:pPr marL="469265" marR="129539" indent="-457200">
              <a:lnSpc>
                <a:spcPct val="100000"/>
              </a:lnSpc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Buku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“International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Ethical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Guidelines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Biomedical </a:t>
            </a:r>
            <a:r>
              <a:rPr sz="2800" dirty="0">
                <a:latin typeface="Arial MT"/>
                <a:cs typeface="Arial MT"/>
              </a:rPr>
              <a:t>Research Involving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Human</a:t>
            </a:r>
            <a:endParaRPr sz="28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Arial MT"/>
                <a:cs typeface="Arial MT"/>
              </a:rPr>
              <a:t>Subjects”</a:t>
            </a:r>
            <a:endParaRPr sz="2800">
              <a:latin typeface="Arial MT"/>
              <a:cs typeface="Arial MT"/>
            </a:endParaRPr>
          </a:p>
          <a:p>
            <a:pPr marL="469265" marR="508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(21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guidelines,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mengadopsi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seluruh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substansi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Deklarasi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Helsinki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yang 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dirumuskan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lebih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rinci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disertai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komentar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komentar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/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catatan)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Lebih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digunakan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untuk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rujukan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30325"/>
            <a:ext cx="7543800" cy="2677795"/>
          </a:xfrm>
          <a:custGeom>
            <a:avLst/>
            <a:gdLst/>
            <a:ahLst/>
            <a:cxnLst/>
            <a:rect l="l" t="t" r="r" b="b"/>
            <a:pathLst>
              <a:path w="7543800" h="2677795">
                <a:moveTo>
                  <a:pt x="7543800" y="0"/>
                </a:moveTo>
                <a:lnTo>
                  <a:pt x="0" y="0"/>
                </a:lnTo>
                <a:lnTo>
                  <a:pt x="0" y="2677668"/>
                </a:lnTo>
                <a:lnTo>
                  <a:pt x="7543800" y="2677668"/>
                </a:lnTo>
                <a:lnTo>
                  <a:pt x="754380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257" y="853440"/>
            <a:ext cx="7311390" cy="498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F243E"/>
                </a:solidFill>
                <a:latin typeface="Symbol"/>
                <a:cs typeface="Symbol"/>
              </a:rPr>
              <a:t></a:t>
            </a:r>
            <a:r>
              <a:rPr sz="2800" spc="12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Guidelines</a:t>
            </a:r>
            <a:r>
              <a:rPr sz="2800" spc="-10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F243E"/>
                </a:solidFill>
                <a:latin typeface="Arial MT"/>
                <a:cs typeface="Arial MT"/>
              </a:rPr>
              <a:t>ini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lebih</a:t>
            </a:r>
            <a:r>
              <a:rPr sz="2800" spc="10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F243E"/>
                </a:solidFill>
                <a:latin typeface="Arial MT"/>
                <a:cs typeface="Arial MT"/>
              </a:rPr>
              <a:t>menonjol</a:t>
            </a:r>
            <a:r>
              <a:rPr sz="2800" spc="30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pada</a:t>
            </a:r>
            <a:r>
              <a:rPr sz="2800" spc="-10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926465" marR="934085" indent="-457200">
              <a:lnSpc>
                <a:spcPct val="100000"/>
              </a:lnSpc>
              <a:buChar char="-"/>
              <a:tabLst>
                <a:tab pos="926465" algn="l"/>
                <a:tab pos="927100" algn="l"/>
              </a:tabLst>
            </a:pP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Cara</a:t>
            </a:r>
            <a:r>
              <a:rPr sz="2800" spc="-40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mendapatkan </a:t>
            </a:r>
            <a:r>
              <a:rPr sz="2800" spc="-5" dirty="0">
                <a:solidFill>
                  <a:srgbClr val="0F243E"/>
                </a:solidFill>
                <a:latin typeface="Arial MT"/>
                <a:cs typeface="Arial MT"/>
              </a:rPr>
              <a:t>subjek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dengan </a:t>
            </a:r>
            <a:r>
              <a:rPr sz="2800" spc="-765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karakteristik</a:t>
            </a:r>
            <a:r>
              <a:rPr sz="2800" spc="-25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khusus</a:t>
            </a:r>
            <a:endParaRPr sz="2800">
              <a:latin typeface="Arial MT"/>
              <a:cs typeface="Arial MT"/>
            </a:endParaRPr>
          </a:p>
          <a:p>
            <a:pPr marL="926465" indent="-457834">
              <a:lnSpc>
                <a:spcPct val="100000"/>
              </a:lnSpc>
              <a:spcBef>
                <a:spcPts val="5"/>
              </a:spcBef>
              <a:buChar char="-"/>
              <a:tabLst>
                <a:tab pos="926465" algn="l"/>
                <a:tab pos="927100" algn="l"/>
              </a:tabLst>
            </a:pP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Cara</a:t>
            </a:r>
            <a:r>
              <a:rPr sz="2800" spc="-45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mendapatkan</a:t>
            </a:r>
            <a:r>
              <a:rPr sz="2800" spc="-5" dirty="0">
                <a:solidFill>
                  <a:srgbClr val="0F243E"/>
                </a:solidFill>
                <a:latin typeface="Arial MT"/>
                <a:cs typeface="Arial MT"/>
              </a:rPr>
              <a:t> PSP</a:t>
            </a:r>
            <a:endParaRPr sz="2800">
              <a:latin typeface="Arial MT"/>
              <a:cs typeface="Arial MT"/>
            </a:endParaRPr>
          </a:p>
          <a:p>
            <a:pPr marL="926465" marR="565150" indent="-457200">
              <a:lnSpc>
                <a:spcPct val="100000"/>
              </a:lnSpc>
              <a:buChar char="-"/>
              <a:tabLst>
                <a:tab pos="926465" algn="l"/>
                <a:tab pos="927100" algn="l"/>
              </a:tabLst>
            </a:pP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Cara</a:t>
            </a:r>
            <a:r>
              <a:rPr sz="2800" spc="-40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melakukan</a:t>
            </a:r>
            <a:r>
              <a:rPr sz="2800" spc="5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F243E"/>
                </a:solidFill>
                <a:latin typeface="Arial MT"/>
                <a:cs typeface="Arial MT"/>
              </a:rPr>
              <a:t>penilaian </a:t>
            </a:r>
            <a:r>
              <a:rPr sz="2800" spc="-10" dirty="0">
                <a:solidFill>
                  <a:srgbClr val="0F243E"/>
                </a:solidFill>
                <a:latin typeface="Arial MT"/>
                <a:cs typeface="Arial MT"/>
              </a:rPr>
              <a:t>kelayakan </a:t>
            </a:r>
            <a:r>
              <a:rPr sz="2800" spc="-765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F243E"/>
                </a:solidFill>
                <a:latin typeface="Arial MT"/>
                <a:cs typeface="Arial MT"/>
              </a:rPr>
              <a:t>etik</a:t>
            </a:r>
            <a:r>
              <a:rPr sz="2800" spc="-20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F243E"/>
                </a:solidFill>
                <a:latin typeface="Arial MT"/>
                <a:cs typeface="Arial MT"/>
              </a:rPr>
              <a:t>oleh</a:t>
            </a:r>
            <a:r>
              <a:rPr sz="2800" spc="5" dirty="0">
                <a:solidFill>
                  <a:srgbClr val="0F243E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F243E"/>
                </a:solidFill>
                <a:latin typeface="Arial MT"/>
                <a:cs typeface="Arial MT"/>
              </a:rPr>
              <a:t>reviewer</a:t>
            </a:r>
            <a:endParaRPr sz="2800">
              <a:latin typeface="Arial MT"/>
              <a:cs typeface="Arial MT"/>
            </a:endParaRPr>
          </a:p>
          <a:p>
            <a:pPr marL="469265" marR="360045" indent="-4572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Memuat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hak</a:t>
            </a:r>
            <a:r>
              <a:rPr sz="2800" spc="-5" dirty="0">
                <a:latin typeface="Arial MT"/>
                <a:cs typeface="Arial MT"/>
              </a:rPr>
              <a:t> subjek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yang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lebih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tegas dan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rinci</a:t>
            </a:r>
            <a:endParaRPr sz="2800">
              <a:latin typeface="Arial MT"/>
              <a:cs typeface="Arial MT"/>
            </a:endParaRPr>
          </a:p>
          <a:p>
            <a:pPr marL="469265" marR="5080" indent="-4572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Memuat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ketentuan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rinci </a:t>
            </a:r>
            <a:r>
              <a:rPr sz="2800" spc="-20" dirty="0">
                <a:latin typeface="Arial MT"/>
                <a:cs typeface="Arial MT"/>
              </a:rPr>
              <a:t>yang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membentengi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dokter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peneliti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sebagai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dokter,</a:t>
            </a:r>
            <a:r>
              <a:rPr sz="2800" spc="-5" dirty="0">
                <a:latin typeface="Arial MT"/>
                <a:cs typeface="Arial MT"/>
              </a:rPr>
              <a:t> perawat, </a:t>
            </a:r>
            <a:r>
              <a:rPr sz="2800" dirty="0">
                <a:latin typeface="Arial MT"/>
                <a:cs typeface="Arial MT"/>
              </a:rPr>
              <a:t> penderita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sekaligus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investigator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825" y="2781300"/>
            <a:ext cx="2324100" cy="133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7117" y="2937192"/>
            <a:ext cx="12077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Trebuchet MS"/>
                <a:cs typeface="Trebuchet MS"/>
              </a:rPr>
              <a:t>Etik</a:t>
            </a:r>
            <a:endParaRPr sz="5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62250" y="923925"/>
            <a:ext cx="5819775" cy="2533650"/>
            <a:chOff x="2762250" y="923925"/>
            <a:chExt cx="5819775" cy="2533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1838325"/>
              <a:ext cx="1533525" cy="1619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0525" y="923925"/>
              <a:ext cx="4381500" cy="19526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2954" y="1244536"/>
            <a:ext cx="3612515" cy="11976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ctr">
              <a:lnSpc>
                <a:spcPct val="87200"/>
              </a:lnSpc>
              <a:spcBef>
                <a:spcPts val="530"/>
              </a:spcBef>
            </a:pPr>
            <a:r>
              <a:rPr sz="2800" b="0" spc="-5" dirty="0">
                <a:latin typeface="Trebuchet MS"/>
                <a:cs typeface="Trebuchet MS"/>
              </a:rPr>
              <a:t>Moralitas</a:t>
            </a:r>
            <a:r>
              <a:rPr sz="2800" b="0" spc="-45" dirty="0">
                <a:latin typeface="Trebuchet MS"/>
                <a:cs typeface="Trebuchet MS"/>
              </a:rPr>
              <a:t> </a:t>
            </a:r>
            <a:r>
              <a:rPr sz="2800" b="0" spc="-5" dirty="0">
                <a:latin typeface="Trebuchet MS"/>
                <a:cs typeface="Trebuchet MS"/>
              </a:rPr>
              <a:t>yang</a:t>
            </a:r>
            <a:r>
              <a:rPr sz="2800" b="0" spc="-35" dirty="0">
                <a:latin typeface="Trebuchet MS"/>
                <a:cs typeface="Trebuchet MS"/>
              </a:rPr>
              <a:t> </a:t>
            </a:r>
            <a:r>
              <a:rPr sz="2800" b="0" spc="-5" dirty="0">
                <a:latin typeface="Trebuchet MS"/>
                <a:cs typeface="Trebuchet MS"/>
              </a:rPr>
              <a:t>berlaku </a:t>
            </a:r>
            <a:r>
              <a:rPr sz="2800" b="0" spc="-830" dirty="0">
                <a:latin typeface="Trebuchet MS"/>
                <a:cs typeface="Trebuchet MS"/>
              </a:rPr>
              <a:t> </a:t>
            </a:r>
            <a:r>
              <a:rPr sz="2800" b="0" spc="-5" dirty="0">
                <a:latin typeface="Trebuchet MS"/>
                <a:cs typeface="Trebuchet MS"/>
              </a:rPr>
              <a:t>untuk </a:t>
            </a:r>
            <a:r>
              <a:rPr sz="2800" b="0" spc="-10" dirty="0">
                <a:latin typeface="Trebuchet MS"/>
                <a:cs typeface="Trebuchet MS"/>
              </a:rPr>
              <a:t>kelompok </a:t>
            </a:r>
            <a:r>
              <a:rPr sz="2800" b="0" spc="-5" dirty="0">
                <a:latin typeface="Trebuchet MS"/>
                <a:cs typeface="Trebuchet MS"/>
              </a:rPr>
              <a:t> masyarakat</a:t>
            </a:r>
            <a:r>
              <a:rPr sz="2800" b="0" spc="-70" dirty="0">
                <a:latin typeface="Trebuchet MS"/>
                <a:cs typeface="Trebuchet MS"/>
              </a:rPr>
              <a:t> </a:t>
            </a:r>
            <a:r>
              <a:rPr sz="2800" b="0" spc="-5" dirty="0">
                <a:latin typeface="Trebuchet MS"/>
                <a:cs typeface="Trebuchet MS"/>
              </a:rPr>
              <a:t>tertentu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62250" y="3028950"/>
            <a:ext cx="5819775" cy="2943225"/>
            <a:chOff x="2762250" y="3028950"/>
            <a:chExt cx="5819775" cy="29432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2250" y="3390900"/>
              <a:ext cx="1533525" cy="1114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0525" y="3028950"/>
              <a:ext cx="4381500" cy="294322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18025" y="3229228"/>
            <a:ext cx="3754120" cy="24447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9845" marR="24130" algn="ctr">
              <a:lnSpc>
                <a:spcPct val="87100"/>
              </a:lnSpc>
              <a:spcBef>
                <a:spcPts val="47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Selalu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dipadankan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dengan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predikat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mencerminkan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komunitasnya</a:t>
            </a:r>
            <a:endParaRPr sz="2400">
              <a:latin typeface="Trebuchet MS"/>
              <a:cs typeface="Trebuchet MS"/>
            </a:endParaRPr>
          </a:p>
          <a:p>
            <a:pPr marL="12700" marR="5080" algn="ctr">
              <a:lnSpc>
                <a:spcPct val="87200"/>
              </a:lnSpc>
              <a:spcBef>
                <a:spcPts val="111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(misal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etik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kehakiman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merujuk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moralitas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hakim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950" y="952500"/>
            <a:ext cx="8305800" cy="4391025"/>
            <a:chOff x="361950" y="952500"/>
            <a:chExt cx="8305800" cy="4391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325" y="952500"/>
              <a:ext cx="7658100" cy="6191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0050" y="1400175"/>
              <a:ext cx="628650" cy="552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325" y="1866900"/>
              <a:ext cx="7658100" cy="866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0050" y="2695575"/>
              <a:ext cx="628650" cy="552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950" y="3133725"/>
              <a:ext cx="8305800" cy="22098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225" y="238125"/>
            <a:ext cx="8401050" cy="6572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5780" y="346709"/>
            <a:ext cx="7364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943735"/>
                </a:solidFill>
              </a:rPr>
              <a:t>Deklarasi </a:t>
            </a:r>
            <a:r>
              <a:rPr sz="2400" spc="-5" dirty="0">
                <a:solidFill>
                  <a:srgbClr val="943735"/>
                </a:solidFill>
              </a:rPr>
              <a:t>Universal</a:t>
            </a:r>
            <a:r>
              <a:rPr sz="2400" dirty="0">
                <a:solidFill>
                  <a:srgbClr val="943735"/>
                </a:solidFill>
              </a:rPr>
              <a:t> tentang</a:t>
            </a:r>
            <a:r>
              <a:rPr sz="2400" spc="-45" dirty="0">
                <a:solidFill>
                  <a:srgbClr val="943735"/>
                </a:solidFill>
              </a:rPr>
              <a:t> </a:t>
            </a:r>
            <a:r>
              <a:rPr sz="2400" dirty="0">
                <a:solidFill>
                  <a:srgbClr val="943735"/>
                </a:solidFill>
              </a:rPr>
              <a:t>Hak</a:t>
            </a:r>
            <a:r>
              <a:rPr sz="2400" spc="-25" dirty="0">
                <a:solidFill>
                  <a:srgbClr val="943735"/>
                </a:solidFill>
              </a:rPr>
              <a:t> </a:t>
            </a:r>
            <a:r>
              <a:rPr sz="2400" dirty="0">
                <a:solidFill>
                  <a:srgbClr val="943735"/>
                </a:solidFill>
              </a:rPr>
              <a:t>–</a:t>
            </a:r>
            <a:r>
              <a:rPr sz="2400" spc="15" dirty="0">
                <a:solidFill>
                  <a:srgbClr val="943735"/>
                </a:solidFill>
              </a:rPr>
              <a:t> </a:t>
            </a:r>
            <a:r>
              <a:rPr sz="2400" dirty="0">
                <a:solidFill>
                  <a:srgbClr val="943735"/>
                </a:solidFill>
              </a:rPr>
              <a:t>hak</a:t>
            </a:r>
            <a:r>
              <a:rPr sz="2400" spc="-140" dirty="0">
                <a:solidFill>
                  <a:srgbClr val="943735"/>
                </a:solidFill>
              </a:rPr>
              <a:t> </a:t>
            </a:r>
            <a:r>
              <a:rPr sz="2400" spc="-5" dirty="0">
                <a:solidFill>
                  <a:srgbClr val="943735"/>
                </a:solidFill>
              </a:rPr>
              <a:t>Asasi Manusia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571500" y="1051559"/>
            <a:ext cx="7763509" cy="540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The</a:t>
            </a:r>
            <a:r>
              <a:rPr sz="2000" b="1" spc="-1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Universal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F243E"/>
                </a:solidFill>
                <a:latin typeface="Trebuchet MS"/>
                <a:cs typeface="Trebuchet MS"/>
              </a:rPr>
              <a:t>Declaration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of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 Human</a:t>
            </a:r>
            <a:r>
              <a:rPr sz="2000" b="1" spc="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Rights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1860550" marR="1699895" algn="ctr">
              <a:lnSpc>
                <a:spcPct val="120800"/>
              </a:lnSpc>
              <a:spcBef>
                <a:spcPts val="1545"/>
              </a:spcBef>
            </a:pPr>
            <a:r>
              <a:rPr sz="2000" b="1" spc="-15" dirty="0">
                <a:solidFill>
                  <a:srgbClr val="0F243E"/>
                </a:solidFill>
                <a:latin typeface="Trebuchet MS"/>
                <a:cs typeface="Trebuchet MS"/>
              </a:rPr>
              <a:t>Diberikan</a:t>
            </a:r>
            <a:r>
              <a:rPr sz="2000" b="1" spc="-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kekuatan</a:t>
            </a:r>
            <a:r>
              <a:rPr sz="2000" b="1" spc="1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hukum</a:t>
            </a:r>
            <a:r>
              <a:rPr sz="2000" b="1" spc="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&amp;</a:t>
            </a:r>
            <a:r>
              <a:rPr sz="2000" b="1" spc="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F243E"/>
                </a:solidFill>
                <a:latin typeface="Trebuchet MS"/>
                <a:cs typeface="Trebuchet MS"/>
              </a:rPr>
              <a:t>moral </a:t>
            </a:r>
            <a:r>
              <a:rPr sz="2000" b="1" spc="-58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(Sidang</a:t>
            </a:r>
            <a:r>
              <a:rPr sz="2000" b="1" spc="-3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Umum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PBB</a:t>
            </a:r>
            <a:r>
              <a:rPr sz="2000" b="1" spc="-1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1966)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The</a:t>
            </a:r>
            <a:r>
              <a:rPr sz="2000" b="1" spc="-1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International</a:t>
            </a:r>
            <a:r>
              <a:rPr sz="2000" b="1" spc="-1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Convenant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on </a:t>
            </a:r>
            <a:r>
              <a:rPr sz="2000" b="1" spc="5" dirty="0">
                <a:solidFill>
                  <a:srgbClr val="0F243E"/>
                </a:solidFill>
                <a:latin typeface="Trebuchet MS"/>
                <a:cs typeface="Trebuchet MS"/>
              </a:rPr>
              <a:t>Civil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and</a:t>
            </a:r>
            <a:r>
              <a:rPr sz="2000" b="1" spc="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F243E"/>
                </a:solidFill>
                <a:latin typeface="Trebuchet MS"/>
                <a:cs typeface="Trebuchet MS"/>
              </a:rPr>
              <a:t>Political</a:t>
            </a:r>
            <a:r>
              <a:rPr sz="2000" b="1" spc="-1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Rights</a:t>
            </a: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2000" dirty="0">
                <a:solidFill>
                  <a:srgbClr val="0F243E"/>
                </a:solidFill>
                <a:latin typeface="Symbol"/>
                <a:cs typeface="Symbol"/>
              </a:rPr>
              <a:t>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Artikel</a:t>
            </a:r>
            <a:r>
              <a:rPr sz="2000" b="1" spc="-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7</a:t>
            </a:r>
            <a:r>
              <a:rPr sz="2000" b="1" spc="-3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408940" marR="5080" algn="just">
              <a:lnSpc>
                <a:spcPct val="87300"/>
              </a:lnSpc>
              <a:spcBef>
                <a:spcPts val="865"/>
              </a:spcBef>
            </a:pP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“No one </a:t>
            </a:r>
            <a:r>
              <a:rPr sz="2000" b="1" spc="-10" dirty="0">
                <a:solidFill>
                  <a:srgbClr val="0F243E"/>
                </a:solidFill>
                <a:latin typeface="Trebuchet MS"/>
                <a:cs typeface="Trebuchet MS"/>
              </a:rPr>
              <a:t>shall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be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subjected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to torture or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to cruel, inhuman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or </a:t>
            </a:r>
            <a:r>
              <a:rPr sz="2000" b="1" spc="-59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F243E"/>
                </a:solidFill>
                <a:latin typeface="Trebuchet MS"/>
                <a:cs typeface="Trebuchet MS"/>
              </a:rPr>
              <a:t>degrading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treatment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or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punishment. </a:t>
            </a:r>
            <a:r>
              <a:rPr sz="2000" b="1" spc="-25" dirty="0">
                <a:solidFill>
                  <a:srgbClr val="0F243E"/>
                </a:solidFill>
                <a:latin typeface="Trebuchet MS"/>
                <a:cs typeface="Trebuchet MS"/>
              </a:rPr>
              <a:t>Inparticular,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no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one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shal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 be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subjected without his free </a:t>
            </a:r>
            <a:r>
              <a:rPr sz="2000" b="1" spc="-10" dirty="0">
                <a:solidFill>
                  <a:srgbClr val="0F243E"/>
                </a:solidFill>
                <a:latin typeface="Trebuchet MS"/>
                <a:cs typeface="Trebuchet MS"/>
              </a:rPr>
              <a:t>consent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to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medical </a:t>
            </a:r>
            <a:r>
              <a:rPr sz="2000" b="1" dirty="0">
                <a:solidFill>
                  <a:srgbClr val="0F243E"/>
                </a:solidFill>
                <a:latin typeface="Trebuchet MS"/>
                <a:cs typeface="Trebuchet MS"/>
              </a:rPr>
              <a:t>or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scientific </a:t>
            </a:r>
            <a:r>
              <a:rPr sz="2000" b="1" spc="-59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Trebuchet MS"/>
                <a:cs typeface="Trebuchet MS"/>
              </a:rPr>
              <a:t>experimentation”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rebuchet MS"/>
              <a:cs typeface="Trebuchet MS"/>
            </a:endParaRPr>
          </a:p>
          <a:p>
            <a:pPr marL="129539" algn="just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Artikel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7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29539" marR="370840">
              <a:lnSpc>
                <a:spcPct val="100000"/>
              </a:lnSpc>
            </a:pPr>
            <a:r>
              <a:rPr sz="2000" b="1" spc="-20" dirty="0">
                <a:latin typeface="Trebuchet MS"/>
                <a:cs typeface="Trebuchet MS"/>
              </a:rPr>
              <a:t>Penegasan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perlindungan</a:t>
            </a:r>
            <a:r>
              <a:rPr sz="2000" b="1" spc="-5" dirty="0">
                <a:latin typeface="Trebuchet MS"/>
                <a:cs typeface="Trebuchet MS"/>
              </a:rPr>
              <a:t> hak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asasi manusia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&amp;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kesejahteraan </a:t>
            </a:r>
            <a:r>
              <a:rPr sz="2000" b="1" spc="-5" dirty="0">
                <a:latin typeface="Trebuchet MS"/>
                <a:cs typeface="Trebuchet MS"/>
              </a:rPr>
              <a:t> setiap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relawan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manusia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sebagai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subjek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penelitian</a:t>
            </a:r>
            <a:r>
              <a:rPr sz="2000" b="1" spc="-5" dirty="0">
                <a:latin typeface="Trebuchet MS"/>
                <a:cs typeface="Trebuchet MS"/>
              </a:rPr>
              <a:t> kesehatan.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0664" y="871219"/>
            <a:ext cx="8073390" cy="779780"/>
            <a:chOff x="590664" y="871219"/>
            <a:chExt cx="8073390" cy="779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57" y="1156505"/>
              <a:ext cx="458023" cy="380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579" y="871219"/>
              <a:ext cx="904239" cy="779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979" y="871219"/>
              <a:ext cx="7680959" cy="7797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7014" y="1143380"/>
              <a:ext cx="446405" cy="363855"/>
            </a:xfrm>
            <a:custGeom>
              <a:avLst/>
              <a:gdLst/>
              <a:ahLst/>
              <a:cxnLst/>
              <a:rect l="l" t="t" r="r" b="b"/>
              <a:pathLst>
                <a:path w="446405" h="363855">
                  <a:moveTo>
                    <a:pt x="186893" y="0"/>
                  </a:moveTo>
                  <a:lnTo>
                    <a:pt x="107264" y="0"/>
                  </a:lnTo>
                  <a:lnTo>
                    <a:pt x="237235" y="363601"/>
                  </a:lnTo>
                  <a:lnTo>
                    <a:pt x="315620" y="363601"/>
                  </a:lnTo>
                  <a:lnTo>
                    <a:pt x="349461" y="269113"/>
                  </a:lnTo>
                  <a:lnTo>
                    <a:pt x="278917" y="269113"/>
                  </a:lnTo>
                  <a:lnTo>
                    <a:pt x="186893" y="0"/>
                  </a:lnTo>
                  <a:close/>
                </a:path>
                <a:path w="446405" h="363855">
                  <a:moveTo>
                    <a:pt x="445846" y="0"/>
                  </a:moveTo>
                  <a:lnTo>
                    <a:pt x="367957" y="0"/>
                  </a:lnTo>
                  <a:lnTo>
                    <a:pt x="278917" y="269113"/>
                  </a:lnTo>
                  <a:lnTo>
                    <a:pt x="349461" y="269113"/>
                  </a:lnTo>
                  <a:lnTo>
                    <a:pt x="445846" y="0"/>
                  </a:lnTo>
                  <a:close/>
                </a:path>
                <a:path w="446405" h="363855">
                  <a:moveTo>
                    <a:pt x="73418" y="0"/>
                  </a:moveTo>
                  <a:lnTo>
                    <a:pt x="0" y="0"/>
                  </a:lnTo>
                  <a:lnTo>
                    <a:pt x="0" y="363601"/>
                  </a:lnTo>
                  <a:lnTo>
                    <a:pt x="73418" y="363601"/>
                  </a:lnTo>
                  <a:lnTo>
                    <a:pt x="73418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014" y="1143380"/>
              <a:ext cx="446405" cy="363855"/>
            </a:xfrm>
            <a:custGeom>
              <a:avLst/>
              <a:gdLst/>
              <a:ahLst/>
              <a:cxnLst/>
              <a:rect l="l" t="t" r="r" b="b"/>
              <a:pathLst>
                <a:path w="446405" h="363855">
                  <a:moveTo>
                    <a:pt x="107264" y="0"/>
                  </a:moveTo>
                  <a:lnTo>
                    <a:pt x="186893" y="0"/>
                  </a:lnTo>
                  <a:lnTo>
                    <a:pt x="278917" y="269113"/>
                  </a:lnTo>
                  <a:lnTo>
                    <a:pt x="367957" y="0"/>
                  </a:lnTo>
                  <a:lnTo>
                    <a:pt x="445846" y="0"/>
                  </a:lnTo>
                  <a:lnTo>
                    <a:pt x="315620" y="363601"/>
                  </a:lnTo>
                  <a:lnTo>
                    <a:pt x="237235" y="363601"/>
                  </a:lnTo>
                  <a:lnTo>
                    <a:pt x="107264" y="0"/>
                  </a:lnTo>
                  <a:close/>
                </a:path>
                <a:path w="446405" h="363855">
                  <a:moveTo>
                    <a:pt x="0" y="0"/>
                  </a:moveTo>
                  <a:lnTo>
                    <a:pt x="73418" y="0"/>
                  </a:lnTo>
                  <a:lnTo>
                    <a:pt x="73418" y="363601"/>
                  </a:lnTo>
                  <a:lnTo>
                    <a:pt x="0" y="36360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3094" y="1437280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01" y="0"/>
                  </a:moveTo>
                  <a:lnTo>
                    <a:pt x="0" y="0"/>
                  </a:lnTo>
                  <a:lnTo>
                    <a:pt x="0" y="69701"/>
                  </a:lnTo>
                  <a:lnTo>
                    <a:pt x="69701" y="69701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3094" y="1437280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69701"/>
                  </a:moveTo>
                  <a:lnTo>
                    <a:pt x="69701" y="69701"/>
                  </a:lnTo>
                  <a:lnTo>
                    <a:pt x="69701" y="0"/>
                  </a:lnTo>
                  <a:lnTo>
                    <a:pt x="0" y="0"/>
                  </a:lnTo>
                  <a:lnTo>
                    <a:pt x="0" y="697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6575" y="1137030"/>
              <a:ext cx="6998081" cy="47650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87400" y="3340100"/>
            <a:ext cx="7569200" cy="2159000"/>
            <a:chOff x="787400" y="3340100"/>
            <a:chExt cx="7569200" cy="2159000"/>
          </a:xfrm>
        </p:grpSpPr>
        <p:sp>
          <p:nvSpPr>
            <p:cNvPr id="12" name="object 12"/>
            <p:cNvSpPr/>
            <p:nvPr/>
          </p:nvSpPr>
          <p:spPr>
            <a:xfrm>
              <a:off x="800100" y="3352800"/>
              <a:ext cx="7543800" cy="2133600"/>
            </a:xfrm>
            <a:custGeom>
              <a:avLst/>
              <a:gdLst/>
              <a:ahLst/>
              <a:cxnLst/>
              <a:rect l="l" t="t" r="r" b="b"/>
              <a:pathLst>
                <a:path w="7543800" h="2133600">
                  <a:moveTo>
                    <a:pt x="7188200" y="0"/>
                  </a:moveTo>
                  <a:lnTo>
                    <a:pt x="355612" y="0"/>
                  </a:lnTo>
                  <a:lnTo>
                    <a:pt x="307356" y="3247"/>
                  </a:lnTo>
                  <a:lnTo>
                    <a:pt x="261074" y="12705"/>
                  </a:lnTo>
                  <a:lnTo>
                    <a:pt x="217189" y="27951"/>
                  </a:lnTo>
                  <a:lnTo>
                    <a:pt x="176125" y="48561"/>
                  </a:lnTo>
                  <a:lnTo>
                    <a:pt x="138305" y="74109"/>
                  </a:lnTo>
                  <a:lnTo>
                    <a:pt x="104154" y="104171"/>
                  </a:lnTo>
                  <a:lnTo>
                    <a:pt x="74094" y="138324"/>
                  </a:lnTo>
                  <a:lnTo>
                    <a:pt x="48550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600"/>
                  </a:lnTo>
                  <a:lnTo>
                    <a:pt x="0" y="1778000"/>
                  </a:lnTo>
                  <a:lnTo>
                    <a:pt x="3246" y="1826242"/>
                  </a:lnTo>
                  <a:lnTo>
                    <a:pt x="12702" y="1872515"/>
                  </a:lnTo>
                  <a:lnTo>
                    <a:pt x="27944" y="1916394"/>
                  </a:lnTo>
                  <a:lnTo>
                    <a:pt x="48550" y="1957455"/>
                  </a:lnTo>
                  <a:lnTo>
                    <a:pt x="74094" y="1995275"/>
                  </a:lnTo>
                  <a:lnTo>
                    <a:pt x="104154" y="2029428"/>
                  </a:lnTo>
                  <a:lnTo>
                    <a:pt x="138305" y="2059490"/>
                  </a:lnTo>
                  <a:lnTo>
                    <a:pt x="176125" y="2085038"/>
                  </a:lnTo>
                  <a:lnTo>
                    <a:pt x="217189" y="2105648"/>
                  </a:lnTo>
                  <a:lnTo>
                    <a:pt x="261074" y="2120894"/>
                  </a:lnTo>
                  <a:lnTo>
                    <a:pt x="307356" y="2130352"/>
                  </a:lnTo>
                  <a:lnTo>
                    <a:pt x="355612" y="2133600"/>
                  </a:lnTo>
                  <a:lnTo>
                    <a:pt x="7188200" y="2133600"/>
                  </a:lnTo>
                  <a:lnTo>
                    <a:pt x="7236442" y="2130352"/>
                  </a:lnTo>
                  <a:lnTo>
                    <a:pt x="7282715" y="2120894"/>
                  </a:lnTo>
                  <a:lnTo>
                    <a:pt x="7326594" y="2105648"/>
                  </a:lnTo>
                  <a:lnTo>
                    <a:pt x="7367655" y="2085038"/>
                  </a:lnTo>
                  <a:lnTo>
                    <a:pt x="7405475" y="2059490"/>
                  </a:lnTo>
                  <a:lnTo>
                    <a:pt x="7439628" y="2029428"/>
                  </a:lnTo>
                  <a:lnTo>
                    <a:pt x="7469690" y="1995275"/>
                  </a:lnTo>
                  <a:lnTo>
                    <a:pt x="7495238" y="1957455"/>
                  </a:lnTo>
                  <a:lnTo>
                    <a:pt x="7515848" y="1916394"/>
                  </a:lnTo>
                  <a:lnTo>
                    <a:pt x="7531094" y="1872515"/>
                  </a:lnTo>
                  <a:lnTo>
                    <a:pt x="7540552" y="1826242"/>
                  </a:lnTo>
                  <a:lnTo>
                    <a:pt x="7543800" y="1778000"/>
                  </a:lnTo>
                  <a:lnTo>
                    <a:pt x="7543800" y="355600"/>
                  </a:lnTo>
                  <a:lnTo>
                    <a:pt x="7540552" y="307357"/>
                  </a:lnTo>
                  <a:lnTo>
                    <a:pt x="7531094" y="261084"/>
                  </a:lnTo>
                  <a:lnTo>
                    <a:pt x="7515848" y="217205"/>
                  </a:lnTo>
                  <a:lnTo>
                    <a:pt x="7495238" y="176144"/>
                  </a:lnTo>
                  <a:lnTo>
                    <a:pt x="7469690" y="138324"/>
                  </a:lnTo>
                  <a:lnTo>
                    <a:pt x="7439628" y="104171"/>
                  </a:lnTo>
                  <a:lnTo>
                    <a:pt x="7405475" y="74109"/>
                  </a:lnTo>
                  <a:lnTo>
                    <a:pt x="7367655" y="48561"/>
                  </a:lnTo>
                  <a:lnTo>
                    <a:pt x="7326594" y="27951"/>
                  </a:lnTo>
                  <a:lnTo>
                    <a:pt x="7282715" y="12705"/>
                  </a:lnTo>
                  <a:lnTo>
                    <a:pt x="7236442" y="3247"/>
                  </a:lnTo>
                  <a:lnTo>
                    <a:pt x="71882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0100" y="3352800"/>
              <a:ext cx="7543800" cy="2133600"/>
            </a:xfrm>
            <a:custGeom>
              <a:avLst/>
              <a:gdLst/>
              <a:ahLst/>
              <a:cxnLst/>
              <a:rect l="l" t="t" r="r" b="b"/>
              <a:pathLst>
                <a:path w="7543800" h="2133600">
                  <a:moveTo>
                    <a:pt x="0" y="355600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50" y="176144"/>
                  </a:lnTo>
                  <a:lnTo>
                    <a:pt x="74094" y="138324"/>
                  </a:lnTo>
                  <a:lnTo>
                    <a:pt x="104154" y="104171"/>
                  </a:lnTo>
                  <a:lnTo>
                    <a:pt x="138305" y="74109"/>
                  </a:lnTo>
                  <a:lnTo>
                    <a:pt x="176125" y="48561"/>
                  </a:lnTo>
                  <a:lnTo>
                    <a:pt x="217189" y="27951"/>
                  </a:lnTo>
                  <a:lnTo>
                    <a:pt x="261074" y="12705"/>
                  </a:lnTo>
                  <a:lnTo>
                    <a:pt x="307356" y="3247"/>
                  </a:lnTo>
                  <a:lnTo>
                    <a:pt x="355612" y="0"/>
                  </a:lnTo>
                  <a:lnTo>
                    <a:pt x="7188200" y="0"/>
                  </a:lnTo>
                  <a:lnTo>
                    <a:pt x="7236442" y="3247"/>
                  </a:lnTo>
                  <a:lnTo>
                    <a:pt x="7282715" y="12705"/>
                  </a:lnTo>
                  <a:lnTo>
                    <a:pt x="7326594" y="27951"/>
                  </a:lnTo>
                  <a:lnTo>
                    <a:pt x="7367655" y="48561"/>
                  </a:lnTo>
                  <a:lnTo>
                    <a:pt x="7405475" y="74109"/>
                  </a:lnTo>
                  <a:lnTo>
                    <a:pt x="7439628" y="104171"/>
                  </a:lnTo>
                  <a:lnTo>
                    <a:pt x="7469690" y="138324"/>
                  </a:lnTo>
                  <a:lnTo>
                    <a:pt x="7495238" y="176144"/>
                  </a:lnTo>
                  <a:lnTo>
                    <a:pt x="7515848" y="217205"/>
                  </a:lnTo>
                  <a:lnTo>
                    <a:pt x="7531094" y="261084"/>
                  </a:lnTo>
                  <a:lnTo>
                    <a:pt x="7540552" y="307357"/>
                  </a:lnTo>
                  <a:lnTo>
                    <a:pt x="7543800" y="355600"/>
                  </a:lnTo>
                  <a:lnTo>
                    <a:pt x="7543800" y="1778000"/>
                  </a:lnTo>
                  <a:lnTo>
                    <a:pt x="7540552" y="1826242"/>
                  </a:lnTo>
                  <a:lnTo>
                    <a:pt x="7531094" y="1872515"/>
                  </a:lnTo>
                  <a:lnTo>
                    <a:pt x="7515848" y="1916394"/>
                  </a:lnTo>
                  <a:lnTo>
                    <a:pt x="7495238" y="1957455"/>
                  </a:lnTo>
                  <a:lnTo>
                    <a:pt x="7469690" y="1995275"/>
                  </a:lnTo>
                  <a:lnTo>
                    <a:pt x="7439628" y="2029428"/>
                  </a:lnTo>
                  <a:lnTo>
                    <a:pt x="7405475" y="2059490"/>
                  </a:lnTo>
                  <a:lnTo>
                    <a:pt x="7367655" y="2085038"/>
                  </a:lnTo>
                  <a:lnTo>
                    <a:pt x="7326594" y="2105648"/>
                  </a:lnTo>
                  <a:lnTo>
                    <a:pt x="7282715" y="2120894"/>
                  </a:lnTo>
                  <a:lnTo>
                    <a:pt x="7236442" y="2130352"/>
                  </a:lnTo>
                  <a:lnTo>
                    <a:pt x="7188200" y="2133600"/>
                  </a:lnTo>
                  <a:lnTo>
                    <a:pt x="355612" y="2133600"/>
                  </a:lnTo>
                  <a:lnTo>
                    <a:pt x="307356" y="2130352"/>
                  </a:lnTo>
                  <a:lnTo>
                    <a:pt x="261074" y="2120894"/>
                  </a:lnTo>
                  <a:lnTo>
                    <a:pt x="217189" y="2105648"/>
                  </a:lnTo>
                  <a:lnTo>
                    <a:pt x="176125" y="2085038"/>
                  </a:lnTo>
                  <a:lnTo>
                    <a:pt x="138305" y="2059490"/>
                  </a:lnTo>
                  <a:lnTo>
                    <a:pt x="104154" y="2029428"/>
                  </a:lnTo>
                  <a:lnTo>
                    <a:pt x="74094" y="1995275"/>
                  </a:lnTo>
                  <a:lnTo>
                    <a:pt x="48550" y="1957455"/>
                  </a:lnTo>
                  <a:lnTo>
                    <a:pt x="27944" y="1916394"/>
                  </a:lnTo>
                  <a:lnTo>
                    <a:pt x="12702" y="1872515"/>
                  </a:lnTo>
                  <a:lnTo>
                    <a:pt x="3246" y="1826242"/>
                  </a:lnTo>
                  <a:lnTo>
                    <a:pt x="0" y="1778000"/>
                  </a:lnTo>
                  <a:lnTo>
                    <a:pt x="0" y="3556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2797" y="2233548"/>
            <a:ext cx="7574280" cy="298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Semua </a:t>
            </a:r>
            <a:r>
              <a:rPr sz="2800" b="1" dirty="0">
                <a:latin typeface="Arial"/>
                <a:cs typeface="Arial"/>
              </a:rPr>
              <a:t>penelitian kesehatan dengan subjek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manusia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wajib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didasarkan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pada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prinsip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774700" marR="365760" indent="-572135">
              <a:lnSpc>
                <a:spcPct val="100000"/>
              </a:lnSpc>
              <a:buFont typeface="Arial MT"/>
              <a:buChar char="•"/>
              <a:tabLst>
                <a:tab pos="774700" algn="l"/>
                <a:tab pos="77533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Menghormati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harkat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martabat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manusia </a:t>
            </a:r>
            <a:r>
              <a:rPr sz="2800" b="1" spc="-8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(respect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persons)</a:t>
            </a:r>
            <a:endParaRPr sz="2800">
              <a:latin typeface="Trebuchet MS"/>
              <a:cs typeface="Trebuchet MS"/>
            </a:endParaRPr>
          </a:p>
          <a:p>
            <a:pPr marL="774700" indent="-572135">
              <a:lnSpc>
                <a:spcPct val="100000"/>
              </a:lnSpc>
              <a:buFont typeface="Arial MT"/>
              <a:buChar char="•"/>
              <a:tabLst>
                <a:tab pos="774700" algn="l"/>
                <a:tab pos="775335" algn="l"/>
              </a:tabLst>
            </a:pP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Berbuat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baik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(beneficience)</a:t>
            </a:r>
            <a:endParaRPr sz="2800">
              <a:latin typeface="Trebuchet MS"/>
              <a:cs typeface="Trebuchet MS"/>
            </a:endParaRPr>
          </a:p>
          <a:p>
            <a:pPr marL="774700" indent="-572135">
              <a:lnSpc>
                <a:spcPct val="100000"/>
              </a:lnSpc>
              <a:buFont typeface="Arial MT"/>
              <a:buChar char="•"/>
              <a:tabLst>
                <a:tab pos="774700" algn="l"/>
                <a:tab pos="77533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Keadilan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(justice)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98" y="1293749"/>
            <a:ext cx="8077200" cy="107759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6195" rIns="0" bIns="0" rtlCol="0">
            <a:spAutoFit/>
          </a:bodyPr>
          <a:lstStyle/>
          <a:p>
            <a:pPr marL="322580" marR="1169035" indent="-231140">
              <a:lnSpc>
                <a:spcPct val="100000"/>
              </a:lnSpc>
              <a:spcBef>
                <a:spcPts val="285"/>
              </a:spcBef>
            </a:pP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*</a:t>
            </a:r>
            <a:r>
              <a:rPr sz="3200" spc="-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Menghormati</a:t>
            </a:r>
            <a:r>
              <a:rPr sz="3200" spc="-4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harkat</a:t>
            </a:r>
            <a:r>
              <a:rPr sz="3200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dan</a:t>
            </a:r>
            <a:r>
              <a:rPr sz="3200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martabat </a:t>
            </a:r>
            <a:r>
              <a:rPr sz="3200" spc="-87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manusia</a:t>
            </a:r>
            <a:r>
              <a:rPr sz="3200" spc="-4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(respect</a:t>
            </a:r>
            <a:r>
              <a:rPr sz="3200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persons)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0567" rIns="0" bIns="0" rtlCol="0">
            <a:spAutoFit/>
          </a:bodyPr>
          <a:lstStyle/>
          <a:p>
            <a:pPr marL="545465" marR="5080" indent="-4572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Symbol"/>
                <a:cs typeface="Symbol"/>
              </a:rPr>
              <a:t>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dirty="0"/>
              <a:t>Penghormatan</a:t>
            </a:r>
            <a:r>
              <a:rPr spc="-40" dirty="0"/>
              <a:t> </a:t>
            </a:r>
            <a:r>
              <a:rPr dirty="0"/>
              <a:t>terhadap</a:t>
            </a:r>
            <a:r>
              <a:rPr spc="-20" dirty="0"/>
              <a:t> </a:t>
            </a:r>
            <a:r>
              <a:rPr spc="-5" dirty="0"/>
              <a:t>martabat </a:t>
            </a:r>
            <a:r>
              <a:rPr dirty="0"/>
              <a:t> manusia sebagai pribadi </a:t>
            </a:r>
            <a:r>
              <a:rPr spc="-10" dirty="0"/>
              <a:t>yang </a:t>
            </a:r>
            <a:r>
              <a:rPr dirty="0"/>
              <a:t>bebas </a:t>
            </a:r>
            <a:r>
              <a:rPr spc="-765" dirty="0"/>
              <a:t> </a:t>
            </a:r>
            <a:r>
              <a:rPr dirty="0"/>
              <a:t>berkehendak,</a:t>
            </a:r>
            <a:r>
              <a:rPr spc="-45" dirty="0"/>
              <a:t> </a:t>
            </a:r>
            <a:r>
              <a:rPr spc="-5" dirty="0"/>
              <a:t>memiliki</a:t>
            </a:r>
            <a:r>
              <a:rPr spc="-10" dirty="0"/>
              <a:t> </a:t>
            </a:r>
            <a:r>
              <a:rPr dirty="0"/>
              <a:t>dan</a:t>
            </a:r>
            <a:r>
              <a:rPr spc="-25" dirty="0"/>
              <a:t> </a:t>
            </a:r>
            <a:r>
              <a:rPr dirty="0"/>
              <a:t>sekaligus </a:t>
            </a:r>
            <a:r>
              <a:rPr spc="-765" dirty="0"/>
              <a:t> </a:t>
            </a:r>
            <a:r>
              <a:rPr dirty="0"/>
              <a:t>bertanggung </a:t>
            </a:r>
            <a:r>
              <a:rPr spc="5" dirty="0"/>
              <a:t>jawab </a:t>
            </a:r>
            <a:r>
              <a:rPr dirty="0"/>
              <a:t>secara pribadi </a:t>
            </a:r>
            <a:r>
              <a:rPr spc="5" dirty="0"/>
              <a:t> </a:t>
            </a:r>
            <a:r>
              <a:rPr dirty="0"/>
              <a:t>terhadap</a:t>
            </a:r>
            <a:r>
              <a:rPr spc="-40" dirty="0"/>
              <a:t> </a:t>
            </a:r>
            <a:r>
              <a:rPr spc="-5" dirty="0"/>
              <a:t>keputusannya</a:t>
            </a:r>
            <a:r>
              <a:rPr spc="20" dirty="0"/>
              <a:t> </a:t>
            </a:r>
            <a:r>
              <a:rPr dirty="0"/>
              <a:t>sendiri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657" y="584136"/>
            <a:ext cx="183768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solidFill>
                  <a:srgbClr val="943735"/>
                </a:solidFill>
                <a:latin typeface="Symbol"/>
                <a:cs typeface="Symbol"/>
              </a:rPr>
              <a:t></a:t>
            </a:r>
            <a:r>
              <a:rPr sz="2800" b="0" spc="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943735"/>
                </a:solidFill>
                <a:latin typeface="Arial"/>
                <a:cs typeface="Arial"/>
              </a:rPr>
              <a:t>Tujuan</a:t>
            </a:r>
            <a:r>
              <a:rPr sz="2800" spc="-9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943735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4557" y="1209675"/>
            <a:ext cx="7327900" cy="1771650"/>
            <a:chOff x="1104557" y="1209675"/>
            <a:chExt cx="7327900" cy="1771650"/>
          </a:xfrm>
        </p:grpSpPr>
        <p:sp>
          <p:nvSpPr>
            <p:cNvPr id="4" name="object 4"/>
            <p:cNvSpPr/>
            <p:nvPr/>
          </p:nvSpPr>
          <p:spPr>
            <a:xfrm>
              <a:off x="1114082" y="1219200"/>
              <a:ext cx="7308850" cy="1752600"/>
            </a:xfrm>
            <a:custGeom>
              <a:avLst/>
              <a:gdLst/>
              <a:ahLst/>
              <a:cxnLst/>
              <a:rect l="l" t="t" r="r" b="b"/>
              <a:pathLst>
                <a:path w="7308850" h="1752600">
                  <a:moveTo>
                    <a:pt x="7016584" y="0"/>
                  </a:moveTo>
                  <a:lnTo>
                    <a:pt x="292061" y="0"/>
                  </a:lnTo>
                  <a:lnTo>
                    <a:pt x="244693" y="3823"/>
                  </a:lnTo>
                  <a:lnTo>
                    <a:pt x="199756" y="14894"/>
                  </a:lnTo>
                  <a:lnTo>
                    <a:pt x="157853" y="32609"/>
                  </a:lnTo>
                  <a:lnTo>
                    <a:pt x="119584" y="56367"/>
                  </a:lnTo>
                  <a:lnTo>
                    <a:pt x="85551" y="85566"/>
                  </a:lnTo>
                  <a:lnTo>
                    <a:pt x="56357" y="119603"/>
                  </a:lnTo>
                  <a:lnTo>
                    <a:pt x="32603" y="157877"/>
                  </a:lnTo>
                  <a:lnTo>
                    <a:pt x="14891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1" y="1552813"/>
                  </a:lnTo>
                  <a:lnTo>
                    <a:pt x="32603" y="1594722"/>
                  </a:lnTo>
                  <a:lnTo>
                    <a:pt x="56357" y="1632996"/>
                  </a:lnTo>
                  <a:lnTo>
                    <a:pt x="85551" y="1667033"/>
                  </a:lnTo>
                  <a:lnTo>
                    <a:pt x="119584" y="1696232"/>
                  </a:lnTo>
                  <a:lnTo>
                    <a:pt x="157853" y="1719990"/>
                  </a:lnTo>
                  <a:lnTo>
                    <a:pt x="199756" y="1737705"/>
                  </a:lnTo>
                  <a:lnTo>
                    <a:pt x="244693" y="1748776"/>
                  </a:lnTo>
                  <a:lnTo>
                    <a:pt x="292061" y="1752600"/>
                  </a:lnTo>
                  <a:lnTo>
                    <a:pt x="7016584" y="1752600"/>
                  </a:lnTo>
                  <a:lnTo>
                    <a:pt x="7063957" y="1748776"/>
                  </a:lnTo>
                  <a:lnTo>
                    <a:pt x="7108898" y="1737705"/>
                  </a:lnTo>
                  <a:lnTo>
                    <a:pt x="7150807" y="1719990"/>
                  </a:lnTo>
                  <a:lnTo>
                    <a:pt x="7189081" y="1696232"/>
                  </a:lnTo>
                  <a:lnTo>
                    <a:pt x="7223118" y="1667033"/>
                  </a:lnTo>
                  <a:lnTo>
                    <a:pt x="7252317" y="1632996"/>
                  </a:lnTo>
                  <a:lnTo>
                    <a:pt x="7276075" y="1594722"/>
                  </a:lnTo>
                  <a:lnTo>
                    <a:pt x="7293790" y="1552813"/>
                  </a:lnTo>
                  <a:lnTo>
                    <a:pt x="7304860" y="1507872"/>
                  </a:lnTo>
                  <a:lnTo>
                    <a:pt x="7308684" y="1460500"/>
                  </a:lnTo>
                  <a:lnTo>
                    <a:pt x="7308684" y="292100"/>
                  </a:lnTo>
                  <a:lnTo>
                    <a:pt x="7304860" y="244727"/>
                  </a:lnTo>
                  <a:lnTo>
                    <a:pt x="7293790" y="199786"/>
                  </a:lnTo>
                  <a:lnTo>
                    <a:pt x="7276075" y="157877"/>
                  </a:lnTo>
                  <a:lnTo>
                    <a:pt x="7252317" y="119603"/>
                  </a:lnTo>
                  <a:lnTo>
                    <a:pt x="7223118" y="85566"/>
                  </a:lnTo>
                  <a:lnTo>
                    <a:pt x="7189081" y="56367"/>
                  </a:lnTo>
                  <a:lnTo>
                    <a:pt x="7150807" y="32609"/>
                  </a:lnTo>
                  <a:lnTo>
                    <a:pt x="7108898" y="14894"/>
                  </a:lnTo>
                  <a:lnTo>
                    <a:pt x="7063957" y="3823"/>
                  </a:lnTo>
                  <a:lnTo>
                    <a:pt x="7016584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4082" y="1219200"/>
              <a:ext cx="7308850" cy="1752600"/>
            </a:xfrm>
            <a:custGeom>
              <a:avLst/>
              <a:gdLst/>
              <a:ahLst/>
              <a:cxnLst/>
              <a:rect l="l" t="t" r="r" b="b"/>
              <a:pathLst>
                <a:path w="730885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1" y="199786"/>
                  </a:lnTo>
                  <a:lnTo>
                    <a:pt x="32603" y="157877"/>
                  </a:lnTo>
                  <a:lnTo>
                    <a:pt x="56357" y="119603"/>
                  </a:lnTo>
                  <a:lnTo>
                    <a:pt x="85551" y="85566"/>
                  </a:lnTo>
                  <a:lnTo>
                    <a:pt x="119584" y="56367"/>
                  </a:lnTo>
                  <a:lnTo>
                    <a:pt x="157853" y="32609"/>
                  </a:lnTo>
                  <a:lnTo>
                    <a:pt x="199756" y="14894"/>
                  </a:lnTo>
                  <a:lnTo>
                    <a:pt x="244693" y="3823"/>
                  </a:lnTo>
                  <a:lnTo>
                    <a:pt x="292061" y="0"/>
                  </a:lnTo>
                  <a:lnTo>
                    <a:pt x="7016584" y="0"/>
                  </a:lnTo>
                  <a:lnTo>
                    <a:pt x="7063957" y="3823"/>
                  </a:lnTo>
                  <a:lnTo>
                    <a:pt x="7108898" y="14894"/>
                  </a:lnTo>
                  <a:lnTo>
                    <a:pt x="7150807" y="32609"/>
                  </a:lnTo>
                  <a:lnTo>
                    <a:pt x="7189081" y="56367"/>
                  </a:lnTo>
                  <a:lnTo>
                    <a:pt x="7223118" y="85566"/>
                  </a:lnTo>
                  <a:lnTo>
                    <a:pt x="7252317" y="119603"/>
                  </a:lnTo>
                  <a:lnTo>
                    <a:pt x="7276075" y="157877"/>
                  </a:lnTo>
                  <a:lnTo>
                    <a:pt x="7293790" y="199786"/>
                  </a:lnTo>
                  <a:lnTo>
                    <a:pt x="7304860" y="244727"/>
                  </a:lnTo>
                  <a:lnTo>
                    <a:pt x="7308684" y="292100"/>
                  </a:lnTo>
                  <a:lnTo>
                    <a:pt x="7308684" y="1460500"/>
                  </a:lnTo>
                  <a:lnTo>
                    <a:pt x="7304860" y="1507872"/>
                  </a:lnTo>
                  <a:lnTo>
                    <a:pt x="7293790" y="1552813"/>
                  </a:lnTo>
                  <a:lnTo>
                    <a:pt x="7276075" y="1594722"/>
                  </a:lnTo>
                  <a:lnTo>
                    <a:pt x="7252317" y="1632996"/>
                  </a:lnTo>
                  <a:lnTo>
                    <a:pt x="7223118" y="1667033"/>
                  </a:lnTo>
                  <a:lnTo>
                    <a:pt x="7189081" y="1696232"/>
                  </a:lnTo>
                  <a:lnTo>
                    <a:pt x="7150807" y="1719990"/>
                  </a:lnTo>
                  <a:lnTo>
                    <a:pt x="7108898" y="1737705"/>
                  </a:lnTo>
                  <a:lnTo>
                    <a:pt x="7063957" y="1748776"/>
                  </a:lnTo>
                  <a:lnTo>
                    <a:pt x="7016584" y="1752600"/>
                  </a:lnTo>
                  <a:lnTo>
                    <a:pt x="292061" y="1752600"/>
                  </a:lnTo>
                  <a:lnTo>
                    <a:pt x="244693" y="1748776"/>
                  </a:lnTo>
                  <a:lnTo>
                    <a:pt x="199756" y="1737705"/>
                  </a:lnTo>
                  <a:lnTo>
                    <a:pt x="157853" y="1719990"/>
                  </a:lnTo>
                  <a:lnTo>
                    <a:pt x="119584" y="1696232"/>
                  </a:lnTo>
                  <a:lnTo>
                    <a:pt x="85551" y="1667033"/>
                  </a:lnTo>
                  <a:lnTo>
                    <a:pt x="56357" y="1632996"/>
                  </a:lnTo>
                  <a:lnTo>
                    <a:pt x="32603" y="1594722"/>
                  </a:lnTo>
                  <a:lnTo>
                    <a:pt x="14891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04557" y="3140836"/>
            <a:ext cx="7515859" cy="3498215"/>
            <a:chOff x="1104557" y="3140836"/>
            <a:chExt cx="7515859" cy="3498215"/>
          </a:xfrm>
        </p:grpSpPr>
        <p:sp>
          <p:nvSpPr>
            <p:cNvPr id="7" name="object 7"/>
            <p:cNvSpPr/>
            <p:nvPr/>
          </p:nvSpPr>
          <p:spPr>
            <a:xfrm>
              <a:off x="1114082" y="3150361"/>
              <a:ext cx="7496809" cy="3479165"/>
            </a:xfrm>
            <a:custGeom>
              <a:avLst/>
              <a:gdLst/>
              <a:ahLst/>
              <a:cxnLst/>
              <a:rect l="l" t="t" r="r" b="b"/>
              <a:pathLst>
                <a:path w="7496809" h="3479165">
                  <a:moveTo>
                    <a:pt x="6916635" y="0"/>
                  </a:moveTo>
                  <a:lnTo>
                    <a:pt x="579843" y="0"/>
                  </a:lnTo>
                  <a:lnTo>
                    <a:pt x="532297" y="1922"/>
                  </a:lnTo>
                  <a:lnTo>
                    <a:pt x="485807" y="7588"/>
                  </a:lnTo>
                  <a:lnTo>
                    <a:pt x="440524" y="16850"/>
                  </a:lnTo>
                  <a:lnTo>
                    <a:pt x="396596" y="29559"/>
                  </a:lnTo>
                  <a:lnTo>
                    <a:pt x="354172" y="45565"/>
                  </a:lnTo>
                  <a:lnTo>
                    <a:pt x="313403" y="64718"/>
                  </a:lnTo>
                  <a:lnTo>
                    <a:pt x="274438" y="86871"/>
                  </a:lnTo>
                  <a:lnTo>
                    <a:pt x="237426" y="111873"/>
                  </a:lnTo>
                  <a:lnTo>
                    <a:pt x="202517" y="139576"/>
                  </a:lnTo>
                  <a:lnTo>
                    <a:pt x="169859" y="169830"/>
                  </a:lnTo>
                  <a:lnTo>
                    <a:pt x="139602" y="202487"/>
                  </a:lnTo>
                  <a:lnTo>
                    <a:pt x="111896" y="237396"/>
                  </a:lnTo>
                  <a:lnTo>
                    <a:pt x="86891" y="274409"/>
                  </a:lnTo>
                  <a:lnTo>
                    <a:pt x="64734" y="313377"/>
                  </a:lnTo>
                  <a:lnTo>
                    <a:pt x="45577" y="354151"/>
                  </a:lnTo>
                  <a:lnTo>
                    <a:pt x="29567" y="396581"/>
                  </a:lnTo>
                  <a:lnTo>
                    <a:pt x="16855" y="440518"/>
                  </a:lnTo>
                  <a:lnTo>
                    <a:pt x="7591" y="485813"/>
                  </a:lnTo>
                  <a:lnTo>
                    <a:pt x="1922" y="532318"/>
                  </a:lnTo>
                  <a:lnTo>
                    <a:pt x="0" y="579881"/>
                  </a:lnTo>
                  <a:lnTo>
                    <a:pt x="0" y="2899181"/>
                  </a:lnTo>
                  <a:lnTo>
                    <a:pt x="1922" y="2946738"/>
                  </a:lnTo>
                  <a:lnTo>
                    <a:pt x="7591" y="2993236"/>
                  </a:lnTo>
                  <a:lnTo>
                    <a:pt x="16855" y="3038526"/>
                  </a:lnTo>
                  <a:lnTo>
                    <a:pt x="29567" y="3082459"/>
                  </a:lnTo>
                  <a:lnTo>
                    <a:pt x="45577" y="3124886"/>
                  </a:lnTo>
                  <a:lnTo>
                    <a:pt x="64734" y="3165657"/>
                  </a:lnTo>
                  <a:lnTo>
                    <a:pt x="86891" y="3204623"/>
                  </a:lnTo>
                  <a:lnTo>
                    <a:pt x="111896" y="3241635"/>
                  </a:lnTo>
                  <a:lnTo>
                    <a:pt x="139602" y="3276544"/>
                  </a:lnTo>
                  <a:lnTo>
                    <a:pt x="169859" y="3309200"/>
                  </a:lnTo>
                  <a:lnTo>
                    <a:pt x="202517" y="3339455"/>
                  </a:lnTo>
                  <a:lnTo>
                    <a:pt x="237426" y="3367158"/>
                  </a:lnTo>
                  <a:lnTo>
                    <a:pt x="274438" y="3392161"/>
                  </a:lnTo>
                  <a:lnTo>
                    <a:pt x="313403" y="3414314"/>
                  </a:lnTo>
                  <a:lnTo>
                    <a:pt x="354172" y="3433469"/>
                  </a:lnTo>
                  <a:lnTo>
                    <a:pt x="396596" y="3449476"/>
                  </a:lnTo>
                  <a:lnTo>
                    <a:pt x="440524" y="3462185"/>
                  </a:lnTo>
                  <a:lnTo>
                    <a:pt x="485807" y="3471448"/>
                  </a:lnTo>
                  <a:lnTo>
                    <a:pt x="532297" y="3477115"/>
                  </a:lnTo>
                  <a:lnTo>
                    <a:pt x="579843" y="3479038"/>
                  </a:lnTo>
                  <a:lnTo>
                    <a:pt x="6916635" y="3479038"/>
                  </a:lnTo>
                  <a:lnTo>
                    <a:pt x="6964199" y="3477115"/>
                  </a:lnTo>
                  <a:lnTo>
                    <a:pt x="7010704" y="3471448"/>
                  </a:lnTo>
                  <a:lnTo>
                    <a:pt x="7055999" y="3462185"/>
                  </a:lnTo>
                  <a:lnTo>
                    <a:pt x="7099936" y="3449476"/>
                  </a:lnTo>
                  <a:lnTo>
                    <a:pt x="7142366" y="3433469"/>
                  </a:lnTo>
                  <a:lnTo>
                    <a:pt x="7183140" y="3414314"/>
                  </a:lnTo>
                  <a:lnTo>
                    <a:pt x="7222108" y="3392161"/>
                  </a:lnTo>
                  <a:lnTo>
                    <a:pt x="7259121" y="3367158"/>
                  </a:lnTo>
                  <a:lnTo>
                    <a:pt x="7294030" y="3339455"/>
                  </a:lnTo>
                  <a:lnTo>
                    <a:pt x="7326687" y="3309200"/>
                  </a:lnTo>
                  <a:lnTo>
                    <a:pt x="7356941" y="3276544"/>
                  </a:lnTo>
                  <a:lnTo>
                    <a:pt x="7384644" y="3241635"/>
                  </a:lnTo>
                  <a:lnTo>
                    <a:pt x="7409646" y="3204623"/>
                  </a:lnTo>
                  <a:lnTo>
                    <a:pt x="7431798" y="3165657"/>
                  </a:lnTo>
                  <a:lnTo>
                    <a:pt x="7450952" y="3124886"/>
                  </a:lnTo>
                  <a:lnTo>
                    <a:pt x="7466958" y="3082459"/>
                  </a:lnTo>
                  <a:lnTo>
                    <a:pt x="7479666" y="3038526"/>
                  </a:lnTo>
                  <a:lnTo>
                    <a:pt x="7488929" y="2993236"/>
                  </a:lnTo>
                  <a:lnTo>
                    <a:pt x="7494595" y="2946738"/>
                  </a:lnTo>
                  <a:lnTo>
                    <a:pt x="7496517" y="2899181"/>
                  </a:lnTo>
                  <a:lnTo>
                    <a:pt x="7496517" y="579882"/>
                  </a:lnTo>
                  <a:lnTo>
                    <a:pt x="7494595" y="532318"/>
                  </a:lnTo>
                  <a:lnTo>
                    <a:pt x="7488929" y="485813"/>
                  </a:lnTo>
                  <a:lnTo>
                    <a:pt x="7479666" y="440518"/>
                  </a:lnTo>
                  <a:lnTo>
                    <a:pt x="7466958" y="396581"/>
                  </a:lnTo>
                  <a:lnTo>
                    <a:pt x="7450952" y="354151"/>
                  </a:lnTo>
                  <a:lnTo>
                    <a:pt x="7431798" y="313377"/>
                  </a:lnTo>
                  <a:lnTo>
                    <a:pt x="7409646" y="274409"/>
                  </a:lnTo>
                  <a:lnTo>
                    <a:pt x="7384644" y="237396"/>
                  </a:lnTo>
                  <a:lnTo>
                    <a:pt x="7356941" y="202487"/>
                  </a:lnTo>
                  <a:lnTo>
                    <a:pt x="7326687" y="169830"/>
                  </a:lnTo>
                  <a:lnTo>
                    <a:pt x="7294030" y="139576"/>
                  </a:lnTo>
                  <a:lnTo>
                    <a:pt x="7259121" y="111873"/>
                  </a:lnTo>
                  <a:lnTo>
                    <a:pt x="7222108" y="86871"/>
                  </a:lnTo>
                  <a:lnTo>
                    <a:pt x="7183140" y="64718"/>
                  </a:lnTo>
                  <a:lnTo>
                    <a:pt x="7142366" y="45565"/>
                  </a:lnTo>
                  <a:lnTo>
                    <a:pt x="7099936" y="29559"/>
                  </a:lnTo>
                  <a:lnTo>
                    <a:pt x="7055999" y="16850"/>
                  </a:lnTo>
                  <a:lnTo>
                    <a:pt x="7010704" y="7588"/>
                  </a:lnTo>
                  <a:lnTo>
                    <a:pt x="6964199" y="1922"/>
                  </a:lnTo>
                  <a:lnTo>
                    <a:pt x="691663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4082" y="3150361"/>
              <a:ext cx="7496809" cy="3479165"/>
            </a:xfrm>
            <a:custGeom>
              <a:avLst/>
              <a:gdLst/>
              <a:ahLst/>
              <a:cxnLst/>
              <a:rect l="l" t="t" r="r" b="b"/>
              <a:pathLst>
                <a:path w="7496809" h="3479165">
                  <a:moveTo>
                    <a:pt x="0" y="579882"/>
                  </a:moveTo>
                  <a:lnTo>
                    <a:pt x="1922" y="532318"/>
                  </a:lnTo>
                  <a:lnTo>
                    <a:pt x="7591" y="485813"/>
                  </a:lnTo>
                  <a:lnTo>
                    <a:pt x="16855" y="440518"/>
                  </a:lnTo>
                  <a:lnTo>
                    <a:pt x="29567" y="396581"/>
                  </a:lnTo>
                  <a:lnTo>
                    <a:pt x="45577" y="354151"/>
                  </a:lnTo>
                  <a:lnTo>
                    <a:pt x="64734" y="313377"/>
                  </a:lnTo>
                  <a:lnTo>
                    <a:pt x="86891" y="274409"/>
                  </a:lnTo>
                  <a:lnTo>
                    <a:pt x="111896" y="237396"/>
                  </a:lnTo>
                  <a:lnTo>
                    <a:pt x="139602" y="202487"/>
                  </a:lnTo>
                  <a:lnTo>
                    <a:pt x="169859" y="169830"/>
                  </a:lnTo>
                  <a:lnTo>
                    <a:pt x="202517" y="139576"/>
                  </a:lnTo>
                  <a:lnTo>
                    <a:pt x="237426" y="111873"/>
                  </a:lnTo>
                  <a:lnTo>
                    <a:pt x="274438" y="86871"/>
                  </a:lnTo>
                  <a:lnTo>
                    <a:pt x="313403" y="64718"/>
                  </a:lnTo>
                  <a:lnTo>
                    <a:pt x="354172" y="45565"/>
                  </a:lnTo>
                  <a:lnTo>
                    <a:pt x="396596" y="29559"/>
                  </a:lnTo>
                  <a:lnTo>
                    <a:pt x="440524" y="16850"/>
                  </a:lnTo>
                  <a:lnTo>
                    <a:pt x="485807" y="7588"/>
                  </a:lnTo>
                  <a:lnTo>
                    <a:pt x="532297" y="1922"/>
                  </a:lnTo>
                  <a:lnTo>
                    <a:pt x="579843" y="0"/>
                  </a:lnTo>
                  <a:lnTo>
                    <a:pt x="6916635" y="0"/>
                  </a:lnTo>
                  <a:lnTo>
                    <a:pt x="6964199" y="1922"/>
                  </a:lnTo>
                  <a:lnTo>
                    <a:pt x="7010704" y="7588"/>
                  </a:lnTo>
                  <a:lnTo>
                    <a:pt x="7055999" y="16850"/>
                  </a:lnTo>
                  <a:lnTo>
                    <a:pt x="7099936" y="29559"/>
                  </a:lnTo>
                  <a:lnTo>
                    <a:pt x="7142366" y="45565"/>
                  </a:lnTo>
                  <a:lnTo>
                    <a:pt x="7183140" y="64718"/>
                  </a:lnTo>
                  <a:lnTo>
                    <a:pt x="7222108" y="86871"/>
                  </a:lnTo>
                  <a:lnTo>
                    <a:pt x="7259121" y="111873"/>
                  </a:lnTo>
                  <a:lnTo>
                    <a:pt x="7294030" y="139576"/>
                  </a:lnTo>
                  <a:lnTo>
                    <a:pt x="7326687" y="169830"/>
                  </a:lnTo>
                  <a:lnTo>
                    <a:pt x="7356941" y="202487"/>
                  </a:lnTo>
                  <a:lnTo>
                    <a:pt x="7384644" y="237396"/>
                  </a:lnTo>
                  <a:lnTo>
                    <a:pt x="7409646" y="274409"/>
                  </a:lnTo>
                  <a:lnTo>
                    <a:pt x="7431798" y="313377"/>
                  </a:lnTo>
                  <a:lnTo>
                    <a:pt x="7450952" y="354151"/>
                  </a:lnTo>
                  <a:lnTo>
                    <a:pt x="7466958" y="396581"/>
                  </a:lnTo>
                  <a:lnTo>
                    <a:pt x="7479666" y="440518"/>
                  </a:lnTo>
                  <a:lnTo>
                    <a:pt x="7488929" y="485813"/>
                  </a:lnTo>
                  <a:lnTo>
                    <a:pt x="7494595" y="532318"/>
                  </a:lnTo>
                  <a:lnTo>
                    <a:pt x="7496517" y="579882"/>
                  </a:lnTo>
                  <a:lnTo>
                    <a:pt x="7496517" y="2899181"/>
                  </a:lnTo>
                  <a:lnTo>
                    <a:pt x="7494595" y="2946738"/>
                  </a:lnTo>
                  <a:lnTo>
                    <a:pt x="7488929" y="2993236"/>
                  </a:lnTo>
                  <a:lnTo>
                    <a:pt x="7479666" y="3038526"/>
                  </a:lnTo>
                  <a:lnTo>
                    <a:pt x="7466958" y="3082459"/>
                  </a:lnTo>
                  <a:lnTo>
                    <a:pt x="7450952" y="3124886"/>
                  </a:lnTo>
                  <a:lnTo>
                    <a:pt x="7431798" y="3165657"/>
                  </a:lnTo>
                  <a:lnTo>
                    <a:pt x="7409646" y="3204623"/>
                  </a:lnTo>
                  <a:lnTo>
                    <a:pt x="7384644" y="3241635"/>
                  </a:lnTo>
                  <a:lnTo>
                    <a:pt x="7356941" y="3276544"/>
                  </a:lnTo>
                  <a:lnTo>
                    <a:pt x="7326687" y="3309200"/>
                  </a:lnTo>
                  <a:lnTo>
                    <a:pt x="7294030" y="3339455"/>
                  </a:lnTo>
                  <a:lnTo>
                    <a:pt x="7259121" y="3367158"/>
                  </a:lnTo>
                  <a:lnTo>
                    <a:pt x="7222108" y="3392161"/>
                  </a:lnTo>
                  <a:lnTo>
                    <a:pt x="7183140" y="3414314"/>
                  </a:lnTo>
                  <a:lnTo>
                    <a:pt x="7142366" y="3433469"/>
                  </a:lnTo>
                  <a:lnTo>
                    <a:pt x="7099936" y="3449476"/>
                  </a:lnTo>
                  <a:lnTo>
                    <a:pt x="7055999" y="3462185"/>
                  </a:lnTo>
                  <a:lnTo>
                    <a:pt x="7010704" y="3471448"/>
                  </a:lnTo>
                  <a:lnTo>
                    <a:pt x="6964199" y="3477115"/>
                  </a:lnTo>
                  <a:lnTo>
                    <a:pt x="6916635" y="3479038"/>
                  </a:lnTo>
                  <a:lnTo>
                    <a:pt x="579843" y="3479038"/>
                  </a:lnTo>
                  <a:lnTo>
                    <a:pt x="532297" y="3477115"/>
                  </a:lnTo>
                  <a:lnTo>
                    <a:pt x="485807" y="3471448"/>
                  </a:lnTo>
                  <a:lnTo>
                    <a:pt x="440524" y="3462185"/>
                  </a:lnTo>
                  <a:lnTo>
                    <a:pt x="396596" y="3449476"/>
                  </a:lnTo>
                  <a:lnTo>
                    <a:pt x="354172" y="3433469"/>
                  </a:lnTo>
                  <a:lnTo>
                    <a:pt x="313403" y="3414314"/>
                  </a:lnTo>
                  <a:lnTo>
                    <a:pt x="274438" y="3392161"/>
                  </a:lnTo>
                  <a:lnTo>
                    <a:pt x="237426" y="3367158"/>
                  </a:lnTo>
                  <a:lnTo>
                    <a:pt x="202517" y="3339455"/>
                  </a:lnTo>
                  <a:lnTo>
                    <a:pt x="169859" y="3309200"/>
                  </a:lnTo>
                  <a:lnTo>
                    <a:pt x="139602" y="3276544"/>
                  </a:lnTo>
                  <a:lnTo>
                    <a:pt x="111896" y="3241635"/>
                  </a:lnTo>
                  <a:lnTo>
                    <a:pt x="86891" y="3204623"/>
                  </a:lnTo>
                  <a:lnTo>
                    <a:pt x="64734" y="3165657"/>
                  </a:lnTo>
                  <a:lnTo>
                    <a:pt x="45577" y="3124886"/>
                  </a:lnTo>
                  <a:lnTo>
                    <a:pt x="29567" y="3082459"/>
                  </a:lnTo>
                  <a:lnTo>
                    <a:pt x="16855" y="3038526"/>
                  </a:lnTo>
                  <a:lnTo>
                    <a:pt x="7591" y="2993236"/>
                  </a:lnTo>
                  <a:lnTo>
                    <a:pt x="1922" y="2946738"/>
                  </a:lnTo>
                  <a:lnTo>
                    <a:pt x="0" y="2899181"/>
                  </a:lnTo>
                  <a:lnTo>
                    <a:pt x="0" y="579882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78889" y="1159795"/>
            <a:ext cx="5821680" cy="53098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532765" algn="l"/>
                <a:tab pos="533400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Menghormati</a:t>
            </a: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otonomi</a:t>
            </a:r>
            <a:endParaRPr sz="2400">
              <a:latin typeface="Trebuchet MS"/>
              <a:cs typeface="Trebuchet MS"/>
            </a:endParaRPr>
          </a:p>
          <a:p>
            <a:pPr marL="2235835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469265">
              <a:lnSpc>
                <a:spcPts val="2740"/>
              </a:lnSpc>
              <a:spcBef>
                <a:spcPts val="72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Mengambil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keputusan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mandiri</a:t>
            </a:r>
            <a:endParaRPr sz="2400">
              <a:latin typeface="Trebuchet MS"/>
              <a:cs typeface="Trebuchet MS"/>
            </a:endParaRPr>
          </a:p>
          <a:p>
            <a:pPr marL="469265">
              <a:lnSpc>
                <a:spcPts val="274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(self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determination)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 marL="492759" lvl="1" indent="-396875">
              <a:lnSpc>
                <a:spcPts val="2740"/>
              </a:lnSpc>
              <a:buFont typeface="Arial MT"/>
              <a:buChar char="•"/>
              <a:tabLst>
                <a:tab pos="492759" algn="l"/>
                <a:tab pos="493395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Melindungi</a:t>
            </a: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otonominya</a:t>
            </a:r>
            <a:endParaRPr sz="2400">
              <a:latin typeface="Trebuchet MS"/>
              <a:cs typeface="Trebuchet MS"/>
            </a:endParaRPr>
          </a:p>
          <a:p>
            <a:pPr marL="492759">
              <a:lnSpc>
                <a:spcPts val="274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terganggu</a:t>
            </a: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kurang</a:t>
            </a:r>
            <a:endParaRPr sz="2400">
              <a:latin typeface="Trebuchet MS"/>
              <a:cs typeface="Trebuchet MS"/>
            </a:endParaRPr>
          </a:p>
          <a:p>
            <a:pPr marL="2319655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553720">
              <a:lnSpc>
                <a:spcPts val="2730"/>
              </a:lnSpc>
              <a:spcBef>
                <a:spcPts val="72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berketergantungan</a:t>
            </a:r>
            <a:endParaRPr sz="2400">
              <a:latin typeface="Trebuchet MS"/>
              <a:cs typeface="Trebuchet MS"/>
            </a:endParaRPr>
          </a:p>
          <a:p>
            <a:pPr marL="553720">
              <a:lnSpc>
                <a:spcPts val="273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(dependent)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rentan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(vulnerable)</a:t>
            </a:r>
            <a:endParaRPr sz="2400">
              <a:latin typeface="Trebuchet MS"/>
              <a:cs typeface="Trebuchet MS"/>
            </a:endParaRPr>
          </a:p>
          <a:p>
            <a:pPr marL="2319655">
              <a:lnSpc>
                <a:spcPct val="100000"/>
              </a:lnSpc>
              <a:spcBef>
                <a:spcPts val="740"/>
              </a:spcBef>
            </a:pP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553720">
              <a:lnSpc>
                <a:spcPts val="2740"/>
              </a:lnSpc>
              <a:spcBef>
                <a:spcPts val="700"/>
              </a:spcBef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Perlindungan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terhadap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kerugian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endParaRPr sz="2400">
              <a:latin typeface="Trebuchet MS"/>
              <a:cs typeface="Trebuchet MS"/>
            </a:endParaRPr>
          </a:p>
          <a:p>
            <a:pPr marL="553720">
              <a:lnSpc>
                <a:spcPts val="274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penyalahgunaan</a:t>
            </a:r>
            <a:r>
              <a:rPr sz="2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(harm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&amp;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abuse)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98" y="1293749"/>
            <a:ext cx="8077200" cy="107759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6195" rIns="0" bIns="0" rtlCol="0">
            <a:spAutoFit/>
          </a:bodyPr>
          <a:lstStyle/>
          <a:p>
            <a:pPr marL="322580" marR="202565" indent="-231140">
              <a:lnSpc>
                <a:spcPct val="100000"/>
              </a:lnSpc>
              <a:spcBef>
                <a:spcPts val="285"/>
              </a:spcBef>
            </a:pP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*</a:t>
            </a:r>
            <a:r>
              <a:rPr sz="3200" spc="-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Etik</a:t>
            </a:r>
            <a:r>
              <a:rPr sz="3200" spc="-1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berbuat</a:t>
            </a:r>
            <a:r>
              <a:rPr sz="3200" spc="-3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baik</a:t>
            </a:r>
            <a:r>
              <a:rPr sz="3200" spc="-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(Beneficence)</a:t>
            </a:r>
            <a:r>
              <a:rPr sz="3200" spc="-5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F243E"/>
                </a:solidFill>
                <a:latin typeface="Arial"/>
                <a:cs typeface="Arial"/>
              </a:rPr>
              <a:t>&amp;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tidak </a:t>
            </a:r>
            <a:r>
              <a:rPr sz="3200" spc="-87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merugikan</a:t>
            </a:r>
            <a:r>
              <a:rPr sz="3200" spc="-4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Arial"/>
                <a:cs typeface="Arial"/>
              </a:rPr>
              <a:t>(non-maleficence)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6582" y="2657475"/>
            <a:ext cx="8084184" cy="3067050"/>
            <a:chOff x="496582" y="2657475"/>
            <a:chExt cx="8084184" cy="3067050"/>
          </a:xfrm>
        </p:grpSpPr>
        <p:sp>
          <p:nvSpPr>
            <p:cNvPr id="4" name="object 4"/>
            <p:cNvSpPr/>
            <p:nvPr/>
          </p:nvSpPr>
          <p:spPr>
            <a:xfrm>
              <a:off x="506107" y="2667000"/>
              <a:ext cx="8065134" cy="3048000"/>
            </a:xfrm>
            <a:custGeom>
              <a:avLst/>
              <a:gdLst/>
              <a:ahLst/>
              <a:cxnLst/>
              <a:rect l="l" t="t" r="r" b="b"/>
              <a:pathLst>
                <a:path w="8065134" h="3048000">
                  <a:moveTo>
                    <a:pt x="7556614" y="0"/>
                  </a:moveTo>
                  <a:lnTo>
                    <a:pt x="508012" y="0"/>
                  </a:lnTo>
                  <a:lnTo>
                    <a:pt x="459087" y="2325"/>
                  </a:lnTo>
                  <a:lnTo>
                    <a:pt x="411478" y="9160"/>
                  </a:lnTo>
                  <a:lnTo>
                    <a:pt x="365397" y="20292"/>
                  </a:lnTo>
                  <a:lnTo>
                    <a:pt x="321058" y="35506"/>
                  </a:lnTo>
                  <a:lnTo>
                    <a:pt x="278674" y="54592"/>
                  </a:lnTo>
                  <a:lnTo>
                    <a:pt x="238456" y="77335"/>
                  </a:lnTo>
                  <a:lnTo>
                    <a:pt x="200619" y="103522"/>
                  </a:lnTo>
                  <a:lnTo>
                    <a:pt x="165376" y="132941"/>
                  </a:lnTo>
                  <a:lnTo>
                    <a:pt x="132938" y="165379"/>
                  </a:lnTo>
                  <a:lnTo>
                    <a:pt x="103519" y="200622"/>
                  </a:lnTo>
                  <a:lnTo>
                    <a:pt x="77332" y="238459"/>
                  </a:lnTo>
                  <a:lnTo>
                    <a:pt x="54590" y="278675"/>
                  </a:lnTo>
                  <a:lnTo>
                    <a:pt x="35505" y="321058"/>
                  </a:lnTo>
                  <a:lnTo>
                    <a:pt x="20291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0" y="2540000"/>
                  </a:lnTo>
                  <a:lnTo>
                    <a:pt x="2325" y="2588921"/>
                  </a:lnTo>
                  <a:lnTo>
                    <a:pt x="9160" y="2636526"/>
                  </a:lnTo>
                  <a:lnTo>
                    <a:pt x="20291" y="2682604"/>
                  </a:lnTo>
                  <a:lnTo>
                    <a:pt x="35505" y="2726941"/>
                  </a:lnTo>
                  <a:lnTo>
                    <a:pt x="54590" y="2769324"/>
                  </a:lnTo>
                  <a:lnTo>
                    <a:pt x="77332" y="2809540"/>
                  </a:lnTo>
                  <a:lnTo>
                    <a:pt x="103519" y="2847377"/>
                  </a:lnTo>
                  <a:lnTo>
                    <a:pt x="132938" y="2882620"/>
                  </a:lnTo>
                  <a:lnTo>
                    <a:pt x="165376" y="2915058"/>
                  </a:lnTo>
                  <a:lnTo>
                    <a:pt x="200619" y="2944477"/>
                  </a:lnTo>
                  <a:lnTo>
                    <a:pt x="238456" y="2970664"/>
                  </a:lnTo>
                  <a:lnTo>
                    <a:pt x="278674" y="2993407"/>
                  </a:lnTo>
                  <a:lnTo>
                    <a:pt x="321058" y="3012493"/>
                  </a:lnTo>
                  <a:lnTo>
                    <a:pt x="365397" y="3027707"/>
                  </a:lnTo>
                  <a:lnTo>
                    <a:pt x="411478" y="3038839"/>
                  </a:lnTo>
                  <a:lnTo>
                    <a:pt x="459087" y="3045674"/>
                  </a:lnTo>
                  <a:lnTo>
                    <a:pt x="508012" y="3048000"/>
                  </a:lnTo>
                  <a:lnTo>
                    <a:pt x="7556614" y="3048000"/>
                  </a:lnTo>
                  <a:lnTo>
                    <a:pt x="7605556" y="3045674"/>
                  </a:lnTo>
                  <a:lnTo>
                    <a:pt x="7653181" y="3038839"/>
                  </a:lnTo>
                  <a:lnTo>
                    <a:pt x="7699275" y="3027707"/>
                  </a:lnTo>
                  <a:lnTo>
                    <a:pt x="7743626" y="3012493"/>
                  </a:lnTo>
                  <a:lnTo>
                    <a:pt x="7786021" y="2993407"/>
                  </a:lnTo>
                  <a:lnTo>
                    <a:pt x="7826247" y="2970664"/>
                  </a:lnTo>
                  <a:lnTo>
                    <a:pt x="7864092" y="2944477"/>
                  </a:lnTo>
                  <a:lnTo>
                    <a:pt x="7899343" y="2915058"/>
                  </a:lnTo>
                  <a:lnTo>
                    <a:pt x="7931786" y="2882620"/>
                  </a:lnTo>
                  <a:lnTo>
                    <a:pt x="7961209" y="2847377"/>
                  </a:lnTo>
                  <a:lnTo>
                    <a:pt x="7987400" y="2809540"/>
                  </a:lnTo>
                  <a:lnTo>
                    <a:pt x="8010145" y="2769324"/>
                  </a:lnTo>
                  <a:lnTo>
                    <a:pt x="8029232" y="2726941"/>
                  </a:lnTo>
                  <a:lnTo>
                    <a:pt x="8044448" y="2682604"/>
                  </a:lnTo>
                  <a:lnTo>
                    <a:pt x="8055580" y="2636526"/>
                  </a:lnTo>
                  <a:lnTo>
                    <a:pt x="8062415" y="2588921"/>
                  </a:lnTo>
                  <a:lnTo>
                    <a:pt x="8064741" y="2540000"/>
                  </a:lnTo>
                  <a:lnTo>
                    <a:pt x="8064741" y="508000"/>
                  </a:lnTo>
                  <a:lnTo>
                    <a:pt x="8062415" y="459078"/>
                  </a:lnTo>
                  <a:lnTo>
                    <a:pt x="8055580" y="411473"/>
                  </a:lnTo>
                  <a:lnTo>
                    <a:pt x="8044448" y="365395"/>
                  </a:lnTo>
                  <a:lnTo>
                    <a:pt x="8029232" y="321058"/>
                  </a:lnTo>
                  <a:lnTo>
                    <a:pt x="8010145" y="278675"/>
                  </a:lnTo>
                  <a:lnTo>
                    <a:pt x="7987400" y="238459"/>
                  </a:lnTo>
                  <a:lnTo>
                    <a:pt x="7961209" y="200622"/>
                  </a:lnTo>
                  <a:lnTo>
                    <a:pt x="7931786" y="165379"/>
                  </a:lnTo>
                  <a:lnTo>
                    <a:pt x="7899343" y="132941"/>
                  </a:lnTo>
                  <a:lnTo>
                    <a:pt x="7864092" y="103522"/>
                  </a:lnTo>
                  <a:lnTo>
                    <a:pt x="7826247" y="77335"/>
                  </a:lnTo>
                  <a:lnTo>
                    <a:pt x="7786021" y="54592"/>
                  </a:lnTo>
                  <a:lnTo>
                    <a:pt x="7743626" y="35506"/>
                  </a:lnTo>
                  <a:lnTo>
                    <a:pt x="7699275" y="20292"/>
                  </a:lnTo>
                  <a:lnTo>
                    <a:pt x="7653181" y="9160"/>
                  </a:lnTo>
                  <a:lnTo>
                    <a:pt x="7605556" y="2325"/>
                  </a:lnTo>
                  <a:lnTo>
                    <a:pt x="7556614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107" y="2667000"/>
              <a:ext cx="8065134" cy="3048000"/>
            </a:xfrm>
            <a:custGeom>
              <a:avLst/>
              <a:gdLst/>
              <a:ahLst/>
              <a:cxnLst/>
              <a:rect l="l" t="t" r="r" b="b"/>
              <a:pathLst>
                <a:path w="8065134" h="3048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1" y="365395"/>
                  </a:lnTo>
                  <a:lnTo>
                    <a:pt x="35505" y="321058"/>
                  </a:lnTo>
                  <a:lnTo>
                    <a:pt x="54590" y="278675"/>
                  </a:lnTo>
                  <a:lnTo>
                    <a:pt x="77332" y="238459"/>
                  </a:lnTo>
                  <a:lnTo>
                    <a:pt x="103519" y="200622"/>
                  </a:lnTo>
                  <a:lnTo>
                    <a:pt x="132938" y="165379"/>
                  </a:lnTo>
                  <a:lnTo>
                    <a:pt x="165376" y="132941"/>
                  </a:lnTo>
                  <a:lnTo>
                    <a:pt x="200619" y="103522"/>
                  </a:lnTo>
                  <a:lnTo>
                    <a:pt x="238456" y="77335"/>
                  </a:lnTo>
                  <a:lnTo>
                    <a:pt x="278674" y="54592"/>
                  </a:lnTo>
                  <a:lnTo>
                    <a:pt x="321058" y="35506"/>
                  </a:lnTo>
                  <a:lnTo>
                    <a:pt x="365397" y="20292"/>
                  </a:lnTo>
                  <a:lnTo>
                    <a:pt x="411478" y="9160"/>
                  </a:lnTo>
                  <a:lnTo>
                    <a:pt x="459087" y="2325"/>
                  </a:lnTo>
                  <a:lnTo>
                    <a:pt x="508012" y="0"/>
                  </a:lnTo>
                  <a:lnTo>
                    <a:pt x="7556614" y="0"/>
                  </a:lnTo>
                  <a:lnTo>
                    <a:pt x="7605556" y="2325"/>
                  </a:lnTo>
                  <a:lnTo>
                    <a:pt x="7653181" y="9160"/>
                  </a:lnTo>
                  <a:lnTo>
                    <a:pt x="7699275" y="20292"/>
                  </a:lnTo>
                  <a:lnTo>
                    <a:pt x="7743626" y="35506"/>
                  </a:lnTo>
                  <a:lnTo>
                    <a:pt x="7786021" y="54592"/>
                  </a:lnTo>
                  <a:lnTo>
                    <a:pt x="7826247" y="77335"/>
                  </a:lnTo>
                  <a:lnTo>
                    <a:pt x="7864092" y="103522"/>
                  </a:lnTo>
                  <a:lnTo>
                    <a:pt x="7899343" y="132941"/>
                  </a:lnTo>
                  <a:lnTo>
                    <a:pt x="7931786" y="165379"/>
                  </a:lnTo>
                  <a:lnTo>
                    <a:pt x="7961209" y="200622"/>
                  </a:lnTo>
                  <a:lnTo>
                    <a:pt x="7987400" y="238459"/>
                  </a:lnTo>
                  <a:lnTo>
                    <a:pt x="8010145" y="278675"/>
                  </a:lnTo>
                  <a:lnTo>
                    <a:pt x="8029232" y="321058"/>
                  </a:lnTo>
                  <a:lnTo>
                    <a:pt x="8044448" y="365395"/>
                  </a:lnTo>
                  <a:lnTo>
                    <a:pt x="8055580" y="411473"/>
                  </a:lnTo>
                  <a:lnTo>
                    <a:pt x="8062415" y="459078"/>
                  </a:lnTo>
                  <a:lnTo>
                    <a:pt x="8064741" y="508000"/>
                  </a:lnTo>
                  <a:lnTo>
                    <a:pt x="8064741" y="2540000"/>
                  </a:lnTo>
                  <a:lnTo>
                    <a:pt x="8062415" y="2588921"/>
                  </a:lnTo>
                  <a:lnTo>
                    <a:pt x="8055580" y="2636526"/>
                  </a:lnTo>
                  <a:lnTo>
                    <a:pt x="8044448" y="2682604"/>
                  </a:lnTo>
                  <a:lnTo>
                    <a:pt x="8029232" y="2726941"/>
                  </a:lnTo>
                  <a:lnTo>
                    <a:pt x="8010145" y="2769324"/>
                  </a:lnTo>
                  <a:lnTo>
                    <a:pt x="7987400" y="2809540"/>
                  </a:lnTo>
                  <a:lnTo>
                    <a:pt x="7961209" y="2847377"/>
                  </a:lnTo>
                  <a:lnTo>
                    <a:pt x="7931786" y="2882620"/>
                  </a:lnTo>
                  <a:lnTo>
                    <a:pt x="7899343" y="2915058"/>
                  </a:lnTo>
                  <a:lnTo>
                    <a:pt x="7864092" y="2944477"/>
                  </a:lnTo>
                  <a:lnTo>
                    <a:pt x="7826247" y="2970664"/>
                  </a:lnTo>
                  <a:lnTo>
                    <a:pt x="7786021" y="2993407"/>
                  </a:lnTo>
                  <a:lnTo>
                    <a:pt x="7743626" y="3012493"/>
                  </a:lnTo>
                  <a:lnTo>
                    <a:pt x="7699275" y="3027707"/>
                  </a:lnTo>
                  <a:lnTo>
                    <a:pt x="7653181" y="3038839"/>
                  </a:lnTo>
                  <a:lnTo>
                    <a:pt x="7605556" y="3045674"/>
                  </a:lnTo>
                  <a:lnTo>
                    <a:pt x="7556614" y="3048000"/>
                  </a:lnTo>
                  <a:lnTo>
                    <a:pt x="508000" y="3048000"/>
                  </a:lnTo>
                  <a:lnTo>
                    <a:pt x="459087" y="3045674"/>
                  </a:lnTo>
                  <a:lnTo>
                    <a:pt x="411478" y="3038839"/>
                  </a:lnTo>
                  <a:lnTo>
                    <a:pt x="365397" y="3027707"/>
                  </a:lnTo>
                  <a:lnTo>
                    <a:pt x="321058" y="3012493"/>
                  </a:lnTo>
                  <a:lnTo>
                    <a:pt x="278674" y="2993407"/>
                  </a:lnTo>
                  <a:lnTo>
                    <a:pt x="238456" y="2970664"/>
                  </a:lnTo>
                  <a:lnTo>
                    <a:pt x="200619" y="2944477"/>
                  </a:lnTo>
                  <a:lnTo>
                    <a:pt x="165376" y="2915058"/>
                  </a:lnTo>
                  <a:lnTo>
                    <a:pt x="132938" y="2882620"/>
                  </a:lnTo>
                  <a:lnTo>
                    <a:pt x="103519" y="2847377"/>
                  </a:lnTo>
                  <a:lnTo>
                    <a:pt x="77332" y="2809540"/>
                  </a:lnTo>
                  <a:lnTo>
                    <a:pt x="54590" y="2769324"/>
                  </a:lnTo>
                  <a:lnTo>
                    <a:pt x="35505" y="2726941"/>
                  </a:lnTo>
                  <a:lnTo>
                    <a:pt x="20291" y="2682604"/>
                  </a:lnTo>
                  <a:lnTo>
                    <a:pt x="9160" y="2636526"/>
                  </a:lnTo>
                  <a:lnTo>
                    <a:pt x="2325" y="2588921"/>
                  </a:lnTo>
                  <a:lnTo>
                    <a:pt x="0" y="2540000"/>
                  </a:lnTo>
                  <a:lnTo>
                    <a:pt x="0" y="5080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3742" y="2725420"/>
            <a:ext cx="7414259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1334">
              <a:lnSpc>
                <a:spcPts val="2740"/>
              </a:lnSpc>
              <a:spcBef>
                <a:spcPts val="100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Meningkatkan</a:t>
            </a: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kesejahteraan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&amp; tidak</a:t>
            </a:r>
            <a:endParaRPr sz="2400">
              <a:latin typeface="Trebuchet MS"/>
              <a:cs typeface="Trebuchet MS"/>
            </a:endParaRPr>
          </a:p>
          <a:p>
            <a:pPr marL="533400">
              <a:lnSpc>
                <a:spcPts val="2740"/>
              </a:lnSpc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mencelakan</a:t>
            </a:r>
            <a:endParaRPr sz="2400">
              <a:latin typeface="Trebuchet MS"/>
              <a:cs typeface="Trebuchet MS"/>
            </a:endParaRPr>
          </a:p>
          <a:p>
            <a:pPr marL="2235835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Prinsip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fundamental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 etika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</a:t>
            </a:r>
            <a:endParaRPr sz="24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  <a:tabLst>
                <a:tab pos="901700" algn="l"/>
              </a:tabLst>
            </a:pP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Riset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927100" marR="5080">
              <a:lnSpc>
                <a:spcPts val="2580"/>
              </a:lnSpc>
              <a:spcBef>
                <a:spcPts val="106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Suatu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kewajiban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meminimalisir risiko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dibanding</a:t>
            </a:r>
            <a:r>
              <a:rPr sz="2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potensi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keuntungan</a:t>
            </a: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dari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458" y="523875"/>
            <a:ext cx="8084184" cy="5581650"/>
            <a:chOff x="520458" y="523875"/>
            <a:chExt cx="8084184" cy="5581650"/>
          </a:xfrm>
        </p:grpSpPr>
        <p:sp>
          <p:nvSpPr>
            <p:cNvPr id="3" name="object 3"/>
            <p:cNvSpPr/>
            <p:nvPr/>
          </p:nvSpPr>
          <p:spPr>
            <a:xfrm>
              <a:off x="529983" y="533400"/>
              <a:ext cx="8065134" cy="5562600"/>
            </a:xfrm>
            <a:custGeom>
              <a:avLst/>
              <a:gdLst/>
              <a:ahLst/>
              <a:cxnLst/>
              <a:rect l="l" t="t" r="r" b="b"/>
              <a:pathLst>
                <a:path w="8065134" h="5562600">
                  <a:moveTo>
                    <a:pt x="7137514" y="0"/>
                  </a:moveTo>
                  <a:lnTo>
                    <a:pt x="927087" y="0"/>
                  </a:lnTo>
                  <a:lnTo>
                    <a:pt x="879380" y="1206"/>
                  </a:lnTo>
                  <a:lnTo>
                    <a:pt x="832300" y="4786"/>
                  </a:lnTo>
                  <a:lnTo>
                    <a:pt x="785904" y="10681"/>
                  </a:lnTo>
                  <a:lnTo>
                    <a:pt x="740251" y="18833"/>
                  </a:lnTo>
                  <a:lnTo>
                    <a:pt x="695398" y="29185"/>
                  </a:lnTo>
                  <a:lnTo>
                    <a:pt x="651405" y="41677"/>
                  </a:lnTo>
                  <a:lnTo>
                    <a:pt x="608329" y="56251"/>
                  </a:lnTo>
                  <a:lnTo>
                    <a:pt x="566229" y="72850"/>
                  </a:lnTo>
                  <a:lnTo>
                    <a:pt x="525163" y="91415"/>
                  </a:lnTo>
                  <a:lnTo>
                    <a:pt x="485189" y="111887"/>
                  </a:lnTo>
                  <a:lnTo>
                    <a:pt x="446365" y="134209"/>
                  </a:lnTo>
                  <a:lnTo>
                    <a:pt x="408750" y="158323"/>
                  </a:lnTo>
                  <a:lnTo>
                    <a:pt x="372402" y="184169"/>
                  </a:lnTo>
                  <a:lnTo>
                    <a:pt x="337380" y="211691"/>
                  </a:lnTo>
                  <a:lnTo>
                    <a:pt x="303740" y="240829"/>
                  </a:lnTo>
                  <a:lnTo>
                    <a:pt x="271543" y="271526"/>
                  </a:lnTo>
                  <a:lnTo>
                    <a:pt x="240845" y="303722"/>
                  </a:lnTo>
                  <a:lnTo>
                    <a:pt x="211706" y="337361"/>
                  </a:lnTo>
                  <a:lnTo>
                    <a:pt x="184184" y="372383"/>
                  </a:lnTo>
                  <a:lnTo>
                    <a:pt x="158336" y="408731"/>
                  </a:lnTo>
                  <a:lnTo>
                    <a:pt x="134221" y="446346"/>
                  </a:lnTo>
                  <a:lnTo>
                    <a:pt x="111897" y="485171"/>
                  </a:lnTo>
                  <a:lnTo>
                    <a:pt x="91423" y="525146"/>
                  </a:lnTo>
                  <a:lnTo>
                    <a:pt x="72857" y="566213"/>
                  </a:lnTo>
                  <a:lnTo>
                    <a:pt x="56257" y="608315"/>
                  </a:lnTo>
                  <a:lnTo>
                    <a:pt x="41681" y="651393"/>
                  </a:lnTo>
                  <a:lnTo>
                    <a:pt x="29188" y="695389"/>
                  </a:lnTo>
                  <a:lnTo>
                    <a:pt x="18835" y="740245"/>
                  </a:lnTo>
                  <a:lnTo>
                    <a:pt x="10682" y="785902"/>
                  </a:lnTo>
                  <a:lnTo>
                    <a:pt x="4786" y="832302"/>
                  </a:lnTo>
                  <a:lnTo>
                    <a:pt x="1206" y="879387"/>
                  </a:lnTo>
                  <a:lnTo>
                    <a:pt x="0" y="927100"/>
                  </a:lnTo>
                  <a:lnTo>
                    <a:pt x="0" y="4635500"/>
                  </a:lnTo>
                  <a:lnTo>
                    <a:pt x="1206" y="4683207"/>
                  </a:lnTo>
                  <a:lnTo>
                    <a:pt x="4786" y="4730288"/>
                  </a:lnTo>
                  <a:lnTo>
                    <a:pt x="10682" y="4776685"/>
                  </a:lnTo>
                  <a:lnTo>
                    <a:pt x="18835" y="4822340"/>
                  </a:lnTo>
                  <a:lnTo>
                    <a:pt x="29188" y="4867193"/>
                  </a:lnTo>
                  <a:lnTo>
                    <a:pt x="41681" y="4911187"/>
                  </a:lnTo>
                  <a:lnTo>
                    <a:pt x="56257" y="4954264"/>
                  </a:lnTo>
                  <a:lnTo>
                    <a:pt x="72857" y="4996364"/>
                  </a:lnTo>
                  <a:lnTo>
                    <a:pt x="91423" y="5037431"/>
                  </a:lnTo>
                  <a:lnTo>
                    <a:pt x="111897" y="5077406"/>
                  </a:lnTo>
                  <a:lnTo>
                    <a:pt x="134221" y="5116230"/>
                  </a:lnTo>
                  <a:lnTo>
                    <a:pt x="158336" y="5153846"/>
                  </a:lnTo>
                  <a:lnTo>
                    <a:pt x="184184" y="5190194"/>
                  </a:lnTo>
                  <a:lnTo>
                    <a:pt x="211706" y="5225217"/>
                  </a:lnTo>
                  <a:lnTo>
                    <a:pt x="240845" y="5258857"/>
                  </a:lnTo>
                  <a:lnTo>
                    <a:pt x="271543" y="5291054"/>
                  </a:lnTo>
                  <a:lnTo>
                    <a:pt x="303740" y="5321752"/>
                  </a:lnTo>
                  <a:lnTo>
                    <a:pt x="337380" y="5350892"/>
                  </a:lnTo>
                  <a:lnTo>
                    <a:pt x="372402" y="5378415"/>
                  </a:lnTo>
                  <a:lnTo>
                    <a:pt x="408750" y="5404263"/>
                  </a:lnTo>
                  <a:lnTo>
                    <a:pt x="446365" y="5428378"/>
                  </a:lnTo>
                  <a:lnTo>
                    <a:pt x="485189" y="5450702"/>
                  </a:lnTo>
                  <a:lnTo>
                    <a:pt x="525163" y="5471176"/>
                  </a:lnTo>
                  <a:lnTo>
                    <a:pt x="566229" y="5489742"/>
                  </a:lnTo>
                  <a:lnTo>
                    <a:pt x="608329" y="5506342"/>
                  </a:lnTo>
                  <a:lnTo>
                    <a:pt x="651405" y="5520918"/>
                  </a:lnTo>
                  <a:lnTo>
                    <a:pt x="695398" y="5533411"/>
                  </a:lnTo>
                  <a:lnTo>
                    <a:pt x="740251" y="5543764"/>
                  </a:lnTo>
                  <a:lnTo>
                    <a:pt x="785904" y="5551917"/>
                  </a:lnTo>
                  <a:lnTo>
                    <a:pt x="832300" y="5557813"/>
                  </a:lnTo>
                  <a:lnTo>
                    <a:pt x="879380" y="5561393"/>
                  </a:lnTo>
                  <a:lnTo>
                    <a:pt x="927087" y="5562600"/>
                  </a:lnTo>
                  <a:lnTo>
                    <a:pt x="7137514" y="5562600"/>
                  </a:lnTo>
                  <a:lnTo>
                    <a:pt x="7185226" y="5561393"/>
                  </a:lnTo>
                  <a:lnTo>
                    <a:pt x="7232313" y="5557813"/>
                  </a:lnTo>
                  <a:lnTo>
                    <a:pt x="7278715" y="5551917"/>
                  </a:lnTo>
                  <a:lnTo>
                    <a:pt x="7324374" y="5543764"/>
                  </a:lnTo>
                  <a:lnTo>
                    <a:pt x="7369232" y="5533411"/>
                  </a:lnTo>
                  <a:lnTo>
                    <a:pt x="7413232" y="5520918"/>
                  </a:lnTo>
                  <a:lnTo>
                    <a:pt x="7456314" y="5506342"/>
                  </a:lnTo>
                  <a:lnTo>
                    <a:pt x="7498420" y="5489742"/>
                  </a:lnTo>
                  <a:lnTo>
                    <a:pt x="7539492" y="5471176"/>
                  </a:lnTo>
                  <a:lnTo>
                    <a:pt x="7579472" y="5450702"/>
                  </a:lnTo>
                  <a:lnTo>
                    <a:pt x="7618302" y="5428378"/>
                  </a:lnTo>
                  <a:lnTo>
                    <a:pt x="7655922" y="5404263"/>
                  </a:lnTo>
                  <a:lnTo>
                    <a:pt x="7692276" y="5378415"/>
                  </a:lnTo>
                  <a:lnTo>
                    <a:pt x="7727304" y="5350892"/>
                  </a:lnTo>
                  <a:lnTo>
                    <a:pt x="7760949" y="5321752"/>
                  </a:lnTo>
                  <a:lnTo>
                    <a:pt x="7793151" y="5291054"/>
                  </a:lnTo>
                  <a:lnTo>
                    <a:pt x="7823854" y="5258857"/>
                  </a:lnTo>
                  <a:lnTo>
                    <a:pt x="7852998" y="5225217"/>
                  </a:lnTo>
                  <a:lnTo>
                    <a:pt x="7880525" y="5190194"/>
                  </a:lnTo>
                  <a:lnTo>
                    <a:pt x="7906377" y="5153846"/>
                  </a:lnTo>
                  <a:lnTo>
                    <a:pt x="7930496" y="5116230"/>
                  </a:lnTo>
                  <a:lnTo>
                    <a:pt x="7952824" y="5077406"/>
                  </a:lnTo>
                  <a:lnTo>
                    <a:pt x="7973301" y="5037431"/>
                  </a:lnTo>
                  <a:lnTo>
                    <a:pt x="7991871" y="4996364"/>
                  </a:lnTo>
                  <a:lnTo>
                    <a:pt x="8008474" y="4954264"/>
                  </a:lnTo>
                  <a:lnTo>
                    <a:pt x="8023052" y="4911187"/>
                  </a:lnTo>
                  <a:lnTo>
                    <a:pt x="8035547" y="4867193"/>
                  </a:lnTo>
                  <a:lnTo>
                    <a:pt x="8045902" y="4822340"/>
                  </a:lnTo>
                  <a:lnTo>
                    <a:pt x="8054056" y="4776685"/>
                  </a:lnTo>
                  <a:lnTo>
                    <a:pt x="8059953" y="4730288"/>
                  </a:lnTo>
                  <a:lnTo>
                    <a:pt x="8063534" y="4683207"/>
                  </a:lnTo>
                  <a:lnTo>
                    <a:pt x="8064741" y="4635500"/>
                  </a:lnTo>
                  <a:lnTo>
                    <a:pt x="8064741" y="927100"/>
                  </a:lnTo>
                  <a:lnTo>
                    <a:pt x="8063534" y="879387"/>
                  </a:lnTo>
                  <a:lnTo>
                    <a:pt x="8059953" y="832302"/>
                  </a:lnTo>
                  <a:lnTo>
                    <a:pt x="8054056" y="785902"/>
                  </a:lnTo>
                  <a:lnTo>
                    <a:pt x="8045902" y="740245"/>
                  </a:lnTo>
                  <a:lnTo>
                    <a:pt x="8035547" y="695389"/>
                  </a:lnTo>
                  <a:lnTo>
                    <a:pt x="8023052" y="651393"/>
                  </a:lnTo>
                  <a:lnTo>
                    <a:pt x="8008474" y="608315"/>
                  </a:lnTo>
                  <a:lnTo>
                    <a:pt x="7991871" y="566213"/>
                  </a:lnTo>
                  <a:lnTo>
                    <a:pt x="7973301" y="525146"/>
                  </a:lnTo>
                  <a:lnTo>
                    <a:pt x="7952824" y="485171"/>
                  </a:lnTo>
                  <a:lnTo>
                    <a:pt x="7930496" y="446346"/>
                  </a:lnTo>
                  <a:lnTo>
                    <a:pt x="7906377" y="408731"/>
                  </a:lnTo>
                  <a:lnTo>
                    <a:pt x="7880525" y="372383"/>
                  </a:lnTo>
                  <a:lnTo>
                    <a:pt x="7852998" y="337361"/>
                  </a:lnTo>
                  <a:lnTo>
                    <a:pt x="7823854" y="303722"/>
                  </a:lnTo>
                  <a:lnTo>
                    <a:pt x="7793151" y="271526"/>
                  </a:lnTo>
                  <a:lnTo>
                    <a:pt x="7760949" y="240829"/>
                  </a:lnTo>
                  <a:lnTo>
                    <a:pt x="7727304" y="211691"/>
                  </a:lnTo>
                  <a:lnTo>
                    <a:pt x="7692276" y="184169"/>
                  </a:lnTo>
                  <a:lnTo>
                    <a:pt x="7655922" y="158323"/>
                  </a:lnTo>
                  <a:lnTo>
                    <a:pt x="7618302" y="134209"/>
                  </a:lnTo>
                  <a:lnTo>
                    <a:pt x="7579472" y="111887"/>
                  </a:lnTo>
                  <a:lnTo>
                    <a:pt x="7539492" y="91415"/>
                  </a:lnTo>
                  <a:lnTo>
                    <a:pt x="7498420" y="72850"/>
                  </a:lnTo>
                  <a:lnTo>
                    <a:pt x="7456314" y="56251"/>
                  </a:lnTo>
                  <a:lnTo>
                    <a:pt x="7413232" y="41677"/>
                  </a:lnTo>
                  <a:lnTo>
                    <a:pt x="7369232" y="29185"/>
                  </a:lnTo>
                  <a:lnTo>
                    <a:pt x="7324374" y="18833"/>
                  </a:lnTo>
                  <a:lnTo>
                    <a:pt x="7278715" y="10681"/>
                  </a:lnTo>
                  <a:lnTo>
                    <a:pt x="7232313" y="4786"/>
                  </a:lnTo>
                  <a:lnTo>
                    <a:pt x="7185226" y="1206"/>
                  </a:lnTo>
                  <a:lnTo>
                    <a:pt x="7137514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983" y="533400"/>
              <a:ext cx="8065134" cy="5562600"/>
            </a:xfrm>
            <a:custGeom>
              <a:avLst/>
              <a:gdLst/>
              <a:ahLst/>
              <a:cxnLst/>
              <a:rect l="l" t="t" r="r" b="b"/>
              <a:pathLst>
                <a:path w="8065134" h="5562600">
                  <a:moveTo>
                    <a:pt x="0" y="927100"/>
                  </a:moveTo>
                  <a:lnTo>
                    <a:pt x="1206" y="879387"/>
                  </a:lnTo>
                  <a:lnTo>
                    <a:pt x="4786" y="832302"/>
                  </a:lnTo>
                  <a:lnTo>
                    <a:pt x="10682" y="785902"/>
                  </a:lnTo>
                  <a:lnTo>
                    <a:pt x="18835" y="740245"/>
                  </a:lnTo>
                  <a:lnTo>
                    <a:pt x="29188" y="695389"/>
                  </a:lnTo>
                  <a:lnTo>
                    <a:pt x="41681" y="651393"/>
                  </a:lnTo>
                  <a:lnTo>
                    <a:pt x="56257" y="608315"/>
                  </a:lnTo>
                  <a:lnTo>
                    <a:pt x="72857" y="566213"/>
                  </a:lnTo>
                  <a:lnTo>
                    <a:pt x="91423" y="525146"/>
                  </a:lnTo>
                  <a:lnTo>
                    <a:pt x="111897" y="485171"/>
                  </a:lnTo>
                  <a:lnTo>
                    <a:pt x="134221" y="446346"/>
                  </a:lnTo>
                  <a:lnTo>
                    <a:pt x="158336" y="408731"/>
                  </a:lnTo>
                  <a:lnTo>
                    <a:pt x="184184" y="372383"/>
                  </a:lnTo>
                  <a:lnTo>
                    <a:pt x="211706" y="337361"/>
                  </a:lnTo>
                  <a:lnTo>
                    <a:pt x="240845" y="303722"/>
                  </a:lnTo>
                  <a:lnTo>
                    <a:pt x="271543" y="271525"/>
                  </a:lnTo>
                  <a:lnTo>
                    <a:pt x="303740" y="240829"/>
                  </a:lnTo>
                  <a:lnTo>
                    <a:pt x="337380" y="211691"/>
                  </a:lnTo>
                  <a:lnTo>
                    <a:pt x="372402" y="184169"/>
                  </a:lnTo>
                  <a:lnTo>
                    <a:pt x="408750" y="158323"/>
                  </a:lnTo>
                  <a:lnTo>
                    <a:pt x="446365" y="134209"/>
                  </a:lnTo>
                  <a:lnTo>
                    <a:pt x="485189" y="111887"/>
                  </a:lnTo>
                  <a:lnTo>
                    <a:pt x="525163" y="91415"/>
                  </a:lnTo>
                  <a:lnTo>
                    <a:pt x="566229" y="72850"/>
                  </a:lnTo>
                  <a:lnTo>
                    <a:pt x="608329" y="56251"/>
                  </a:lnTo>
                  <a:lnTo>
                    <a:pt x="651405" y="41677"/>
                  </a:lnTo>
                  <a:lnTo>
                    <a:pt x="695398" y="29185"/>
                  </a:lnTo>
                  <a:lnTo>
                    <a:pt x="740251" y="18833"/>
                  </a:lnTo>
                  <a:lnTo>
                    <a:pt x="785904" y="10681"/>
                  </a:lnTo>
                  <a:lnTo>
                    <a:pt x="832300" y="4786"/>
                  </a:lnTo>
                  <a:lnTo>
                    <a:pt x="879380" y="1206"/>
                  </a:lnTo>
                  <a:lnTo>
                    <a:pt x="927087" y="0"/>
                  </a:lnTo>
                  <a:lnTo>
                    <a:pt x="7137514" y="0"/>
                  </a:lnTo>
                  <a:lnTo>
                    <a:pt x="7185226" y="1206"/>
                  </a:lnTo>
                  <a:lnTo>
                    <a:pt x="7232313" y="4786"/>
                  </a:lnTo>
                  <a:lnTo>
                    <a:pt x="7278715" y="10681"/>
                  </a:lnTo>
                  <a:lnTo>
                    <a:pt x="7324374" y="18833"/>
                  </a:lnTo>
                  <a:lnTo>
                    <a:pt x="7369232" y="29185"/>
                  </a:lnTo>
                  <a:lnTo>
                    <a:pt x="7413232" y="41677"/>
                  </a:lnTo>
                  <a:lnTo>
                    <a:pt x="7456314" y="56251"/>
                  </a:lnTo>
                  <a:lnTo>
                    <a:pt x="7498420" y="72850"/>
                  </a:lnTo>
                  <a:lnTo>
                    <a:pt x="7539492" y="91415"/>
                  </a:lnTo>
                  <a:lnTo>
                    <a:pt x="7579472" y="111887"/>
                  </a:lnTo>
                  <a:lnTo>
                    <a:pt x="7618302" y="134209"/>
                  </a:lnTo>
                  <a:lnTo>
                    <a:pt x="7655922" y="158323"/>
                  </a:lnTo>
                  <a:lnTo>
                    <a:pt x="7692276" y="184169"/>
                  </a:lnTo>
                  <a:lnTo>
                    <a:pt x="7727304" y="211691"/>
                  </a:lnTo>
                  <a:lnTo>
                    <a:pt x="7760949" y="240829"/>
                  </a:lnTo>
                  <a:lnTo>
                    <a:pt x="7793151" y="271526"/>
                  </a:lnTo>
                  <a:lnTo>
                    <a:pt x="7823854" y="303722"/>
                  </a:lnTo>
                  <a:lnTo>
                    <a:pt x="7852998" y="337361"/>
                  </a:lnTo>
                  <a:lnTo>
                    <a:pt x="7880525" y="372383"/>
                  </a:lnTo>
                  <a:lnTo>
                    <a:pt x="7906377" y="408731"/>
                  </a:lnTo>
                  <a:lnTo>
                    <a:pt x="7930496" y="446346"/>
                  </a:lnTo>
                  <a:lnTo>
                    <a:pt x="7952824" y="485171"/>
                  </a:lnTo>
                  <a:lnTo>
                    <a:pt x="7973301" y="525146"/>
                  </a:lnTo>
                  <a:lnTo>
                    <a:pt x="7991871" y="566213"/>
                  </a:lnTo>
                  <a:lnTo>
                    <a:pt x="8008474" y="608315"/>
                  </a:lnTo>
                  <a:lnTo>
                    <a:pt x="8023052" y="651393"/>
                  </a:lnTo>
                  <a:lnTo>
                    <a:pt x="8035547" y="695389"/>
                  </a:lnTo>
                  <a:lnTo>
                    <a:pt x="8045902" y="740245"/>
                  </a:lnTo>
                  <a:lnTo>
                    <a:pt x="8054056" y="785902"/>
                  </a:lnTo>
                  <a:lnTo>
                    <a:pt x="8059953" y="832302"/>
                  </a:lnTo>
                  <a:lnTo>
                    <a:pt x="8063534" y="879387"/>
                  </a:lnTo>
                  <a:lnTo>
                    <a:pt x="8064741" y="927100"/>
                  </a:lnTo>
                  <a:lnTo>
                    <a:pt x="8064741" y="4635500"/>
                  </a:lnTo>
                  <a:lnTo>
                    <a:pt x="8063534" y="4683207"/>
                  </a:lnTo>
                  <a:lnTo>
                    <a:pt x="8059953" y="4730288"/>
                  </a:lnTo>
                  <a:lnTo>
                    <a:pt x="8054056" y="4776685"/>
                  </a:lnTo>
                  <a:lnTo>
                    <a:pt x="8045902" y="4822340"/>
                  </a:lnTo>
                  <a:lnTo>
                    <a:pt x="8035547" y="4867193"/>
                  </a:lnTo>
                  <a:lnTo>
                    <a:pt x="8023052" y="4911187"/>
                  </a:lnTo>
                  <a:lnTo>
                    <a:pt x="8008474" y="4954264"/>
                  </a:lnTo>
                  <a:lnTo>
                    <a:pt x="7991871" y="4996364"/>
                  </a:lnTo>
                  <a:lnTo>
                    <a:pt x="7973301" y="5037431"/>
                  </a:lnTo>
                  <a:lnTo>
                    <a:pt x="7952824" y="5077406"/>
                  </a:lnTo>
                  <a:lnTo>
                    <a:pt x="7930496" y="5116230"/>
                  </a:lnTo>
                  <a:lnTo>
                    <a:pt x="7906377" y="5153846"/>
                  </a:lnTo>
                  <a:lnTo>
                    <a:pt x="7880525" y="5190194"/>
                  </a:lnTo>
                  <a:lnTo>
                    <a:pt x="7852998" y="5225217"/>
                  </a:lnTo>
                  <a:lnTo>
                    <a:pt x="7823854" y="5258857"/>
                  </a:lnTo>
                  <a:lnTo>
                    <a:pt x="7793151" y="5291054"/>
                  </a:lnTo>
                  <a:lnTo>
                    <a:pt x="7760949" y="5321752"/>
                  </a:lnTo>
                  <a:lnTo>
                    <a:pt x="7727304" y="5350892"/>
                  </a:lnTo>
                  <a:lnTo>
                    <a:pt x="7692276" y="5378415"/>
                  </a:lnTo>
                  <a:lnTo>
                    <a:pt x="7655922" y="5404263"/>
                  </a:lnTo>
                  <a:lnTo>
                    <a:pt x="7618302" y="5428378"/>
                  </a:lnTo>
                  <a:lnTo>
                    <a:pt x="7579472" y="5450702"/>
                  </a:lnTo>
                  <a:lnTo>
                    <a:pt x="7539492" y="5471176"/>
                  </a:lnTo>
                  <a:lnTo>
                    <a:pt x="7498420" y="5489742"/>
                  </a:lnTo>
                  <a:lnTo>
                    <a:pt x="7456314" y="5506342"/>
                  </a:lnTo>
                  <a:lnTo>
                    <a:pt x="7413232" y="5520918"/>
                  </a:lnTo>
                  <a:lnTo>
                    <a:pt x="7369232" y="5533411"/>
                  </a:lnTo>
                  <a:lnTo>
                    <a:pt x="7324374" y="5543764"/>
                  </a:lnTo>
                  <a:lnTo>
                    <a:pt x="7278715" y="5551917"/>
                  </a:lnTo>
                  <a:lnTo>
                    <a:pt x="7232313" y="5557813"/>
                  </a:lnTo>
                  <a:lnTo>
                    <a:pt x="7185226" y="5561393"/>
                  </a:lnTo>
                  <a:lnTo>
                    <a:pt x="7137514" y="5562600"/>
                  </a:lnTo>
                  <a:lnTo>
                    <a:pt x="927087" y="5562600"/>
                  </a:lnTo>
                  <a:lnTo>
                    <a:pt x="879380" y="5561393"/>
                  </a:lnTo>
                  <a:lnTo>
                    <a:pt x="832300" y="5557813"/>
                  </a:lnTo>
                  <a:lnTo>
                    <a:pt x="785904" y="5551917"/>
                  </a:lnTo>
                  <a:lnTo>
                    <a:pt x="740251" y="5543764"/>
                  </a:lnTo>
                  <a:lnTo>
                    <a:pt x="695398" y="5533411"/>
                  </a:lnTo>
                  <a:lnTo>
                    <a:pt x="651405" y="5520918"/>
                  </a:lnTo>
                  <a:lnTo>
                    <a:pt x="608329" y="5506342"/>
                  </a:lnTo>
                  <a:lnTo>
                    <a:pt x="566229" y="5489742"/>
                  </a:lnTo>
                  <a:lnTo>
                    <a:pt x="525163" y="5471176"/>
                  </a:lnTo>
                  <a:lnTo>
                    <a:pt x="485189" y="5450702"/>
                  </a:lnTo>
                  <a:lnTo>
                    <a:pt x="446365" y="5428378"/>
                  </a:lnTo>
                  <a:lnTo>
                    <a:pt x="408750" y="5404263"/>
                  </a:lnTo>
                  <a:lnTo>
                    <a:pt x="372402" y="5378415"/>
                  </a:lnTo>
                  <a:lnTo>
                    <a:pt x="337380" y="5350892"/>
                  </a:lnTo>
                  <a:lnTo>
                    <a:pt x="303740" y="5321752"/>
                  </a:lnTo>
                  <a:lnTo>
                    <a:pt x="271543" y="5291054"/>
                  </a:lnTo>
                  <a:lnTo>
                    <a:pt x="240845" y="5258857"/>
                  </a:lnTo>
                  <a:lnTo>
                    <a:pt x="211706" y="5225217"/>
                  </a:lnTo>
                  <a:lnTo>
                    <a:pt x="184184" y="5190194"/>
                  </a:lnTo>
                  <a:lnTo>
                    <a:pt x="158336" y="5153846"/>
                  </a:lnTo>
                  <a:lnTo>
                    <a:pt x="134221" y="5116230"/>
                  </a:lnTo>
                  <a:lnTo>
                    <a:pt x="111897" y="5077406"/>
                  </a:lnTo>
                  <a:lnTo>
                    <a:pt x="91423" y="5037431"/>
                  </a:lnTo>
                  <a:lnTo>
                    <a:pt x="72857" y="4996364"/>
                  </a:lnTo>
                  <a:lnTo>
                    <a:pt x="56257" y="4954264"/>
                  </a:lnTo>
                  <a:lnTo>
                    <a:pt x="41681" y="4911187"/>
                  </a:lnTo>
                  <a:lnTo>
                    <a:pt x="29188" y="4867193"/>
                  </a:lnTo>
                  <a:lnTo>
                    <a:pt x="18835" y="4822340"/>
                  </a:lnTo>
                  <a:lnTo>
                    <a:pt x="10682" y="4776685"/>
                  </a:lnTo>
                  <a:lnTo>
                    <a:pt x="4786" y="4730288"/>
                  </a:lnTo>
                  <a:lnTo>
                    <a:pt x="1206" y="4683207"/>
                  </a:lnTo>
                  <a:lnTo>
                    <a:pt x="0" y="4635500"/>
                  </a:lnTo>
                  <a:lnTo>
                    <a:pt x="0" y="9271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0427" y="923956"/>
            <a:ext cx="7357745" cy="461454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800" b="1" dirty="0">
                <a:latin typeface="Trebuchet MS"/>
                <a:cs typeface="Trebuchet MS"/>
              </a:rPr>
              <a:t>Prinsip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etik</a:t>
            </a:r>
            <a:r>
              <a:rPr sz="2800" b="1" spc="-1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berbuat</a:t>
            </a:r>
            <a:r>
              <a:rPr sz="2800" b="1" spc="-1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baik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533400" marR="1979295" indent="-521334">
              <a:lnSpc>
                <a:spcPts val="3020"/>
              </a:lnSpc>
              <a:spcBef>
                <a:spcPts val="1225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5" dirty="0">
                <a:latin typeface="Trebuchet MS"/>
                <a:cs typeface="Trebuchet MS"/>
              </a:rPr>
              <a:t>Risiko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penelitian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harus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wajar </a:t>
            </a:r>
            <a:r>
              <a:rPr sz="2800" b="1" spc="-82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(reasonable)</a:t>
            </a:r>
            <a:endParaRPr sz="2800">
              <a:latin typeface="Trebuchet MS"/>
              <a:cs typeface="Trebuchet MS"/>
            </a:endParaRPr>
          </a:p>
          <a:p>
            <a:pPr marL="533400" marR="960119" indent="-521334">
              <a:lnSpc>
                <a:spcPts val="3020"/>
              </a:lnSpc>
              <a:spcBef>
                <a:spcPts val="1185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5" dirty="0">
                <a:latin typeface="Trebuchet MS"/>
                <a:cs typeface="Trebuchet MS"/>
              </a:rPr>
              <a:t>Desain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penelitian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memenuhi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syarat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ilmiah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(scientific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sound)</a:t>
            </a:r>
            <a:endParaRPr sz="2800">
              <a:latin typeface="Trebuchet MS"/>
              <a:cs typeface="Trebuchet MS"/>
            </a:endParaRPr>
          </a:p>
          <a:p>
            <a:pPr marL="533400" marR="5080" indent="-521334">
              <a:lnSpc>
                <a:spcPct val="90200"/>
              </a:lnSpc>
              <a:spcBef>
                <a:spcPts val="1130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25" dirty="0">
                <a:latin typeface="Trebuchet MS"/>
                <a:cs typeface="Trebuchet MS"/>
              </a:rPr>
              <a:t>Peneliti </a:t>
            </a:r>
            <a:r>
              <a:rPr sz="2800" b="1" spc="-5" dirty="0">
                <a:latin typeface="Trebuchet MS"/>
                <a:cs typeface="Trebuchet MS"/>
              </a:rPr>
              <a:t>mampu </a:t>
            </a:r>
            <a:r>
              <a:rPr sz="2800" b="1" spc="-10" dirty="0">
                <a:latin typeface="Trebuchet MS"/>
                <a:cs typeface="Trebuchet MS"/>
              </a:rPr>
              <a:t>melaksanakan </a:t>
            </a:r>
            <a:r>
              <a:rPr sz="2800" b="1" dirty="0">
                <a:latin typeface="Trebuchet MS"/>
                <a:cs typeface="Trebuchet MS"/>
              </a:rPr>
              <a:t>penelitian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dan </a:t>
            </a:r>
            <a:r>
              <a:rPr sz="2800" b="1" spc="-15" dirty="0">
                <a:latin typeface="Trebuchet MS"/>
                <a:cs typeface="Trebuchet MS"/>
              </a:rPr>
              <a:t>sekaligus </a:t>
            </a:r>
            <a:r>
              <a:rPr sz="2800" b="1" spc="-5" dirty="0">
                <a:latin typeface="Trebuchet MS"/>
                <a:cs typeface="Trebuchet MS"/>
              </a:rPr>
              <a:t>mampu menjaga </a:t>
            </a:r>
            <a:r>
              <a:rPr sz="2800" b="1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kesejahteraan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subjek</a:t>
            </a:r>
            <a:r>
              <a:rPr sz="2800" b="1" spc="-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penelitian</a:t>
            </a:r>
            <a:endParaRPr sz="2800">
              <a:latin typeface="Trebuchet MS"/>
              <a:cs typeface="Trebuchet MS"/>
            </a:endParaRPr>
          </a:p>
          <a:p>
            <a:pPr marL="533400" marR="131445" indent="-521334">
              <a:lnSpc>
                <a:spcPts val="3020"/>
              </a:lnSpc>
              <a:spcBef>
                <a:spcPts val="1225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5" dirty="0">
                <a:latin typeface="Trebuchet MS"/>
                <a:cs typeface="Trebuchet MS"/>
              </a:rPr>
              <a:t>Menentang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kesengajaan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yang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merugikan </a:t>
            </a:r>
            <a:r>
              <a:rPr sz="2800" b="1" spc="-82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subjek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penelitian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(do</a:t>
            </a:r>
            <a:r>
              <a:rPr sz="2800" b="1" dirty="0">
                <a:latin typeface="Trebuchet MS"/>
                <a:cs typeface="Trebuchet MS"/>
              </a:rPr>
              <a:t> no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harm)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0540"/>
            <a:ext cx="8641080" cy="6347460"/>
            <a:chOff x="0" y="510540"/>
            <a:chExt cx="8641080" cy="6347460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00" y="510540"/>
              <a:ext cx="8158480" cy="56565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983" y="533400"/>
              <a:ext cx="8064741" cy="5562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9983" y="533400"/>
              <a:ext cx="8065134" cy="5562600"/>
            </a:xfrm>
            <a:custGeom>
              <a:avLst/>
              <a:gdLst/>
              <a:ahLst/>
              <a:cxnLst/>
              <a:rect l="l" t="t" r="r" b="b"/>
              <a:pathLst>
                <a:path w="8065134" h="5562600">
                  <a:moveTo>
                    <a:pt x="0" y="927100"/>
                  </a:moveTo>
                  <a:lnTo>
                    <a:pt x="1206" y="879387"/>
                  </a:lnTo>
                  <a:lnTo>
                    <a:pt x="4786" y="832302"/>
                  </a:lnTo>
                  <a:lnTo>
                    <a:pt x="10682" y="785902"/>
                  </a:lnTo>
                  <a:lnTo>
                    <a:pt x="18835" y="740245"/>
                  </a:lnTo>
                  <a:lnTo>
                    <a:pt x="29188" y="695389"/>
                  </a:lnTo>
                  <a:lnTo>
                    <a:pt x="41681" y="651393"/>
                  </a:lnTo>
                  <a:lnTo>
                    <a:pt x="56257" y="608315"/>
                  </a:lnTo>
                  <a:lnTo>
                    <a:pt x="72857" y="566213"/>
                  </a:lnTo>
                  <a:lnTo>
                    <a:pt x="91423" y="525146"/>
                  </a:lnTo>
                  <a:lnTo>
                    <a:pt x="111897" y="485171"/>
                  </a:lnTo>
                  <a:lnTo>
                    <a:pt x="134221" y="446346"/>
                  </a:lnTo>
                  <a:lnTo>
                    <a:pt x="158336" y="408731"/>
                  </a:lnTo>
                  <a:lnTo>
                    <a:pt x="184184" y="372383"/>
                  </a:lnTo>
                  <a:lnTo>
                    <a:pt x="211706" y="337361"/>
                  </a:lnTo>
                  <a:lnTo>
                    <a:pt x="240845" y="303722"/>
                  </a:lnTo>
                  <a:lnTo>
                    <a:pt x="271543" y="271525"/>
                  </a:lnTo>
                  <a:lnTo>
                    <a:pt x="303740" y="240829"/>
                  </a:lnTo>
                  <a:lnTo>
                    <a:pt x="337380" y="211691"/>
                  </a:lnTo>
                  <a:lnTo>
                    <a:pt x="372402" y="184169"/>
                  </a:lnTo>
                  <a:lnTo>
                    <a:pt x="408750" y="158323"/>
                  </a:lnTo>
                  <a:lnTo>
                    <a:pt x="446365" y="134209"/>
                  </a:lnTo>
                  <a:lnTo>
                    <a:pt x="485189" y="111887"/>
                  </a:lnTo>
                  <a:lnTo>
                    <a:pt x="525163" y="91415"/>
                  </a:lnTo>
                  <a:lnTo>
                    <a:pt x="566229" y="72850"/>
                  </a:lnTo>
                  <a:lnTo>
                    <a:pt x="608329" y="56251"/>
                  </a:lnTo>
                  <a:lnTo>
                    <a:pt x="651405" y="41677"/>
                  </a:lnTo>
                  <a:lnTo>
                    <a:pt x="695398" y="29185"/>
                  </a:lnTo>
                  <a:lnTo>
                    <a:pt x="740251" y="18833"/>
                  </a:lnTo>
                  <a:lnTo>
                    <a:pt x="785904" y="10681"/>
                  </a:lnTo>
                  <a:lnTo>
                    <a:pt x="832300" y="4786"/>
                  </a:lnTo>
                  <a:lnTo>
                    <a:pt x="879380" y="1206"/>
                  </a:lnTo>
                  <a:lnTo>
                    <a:pt x="927087" y="0"/>
                  </a:lnTo>
                  <a:lnTo>
                    <a:pt x="7137514" y="0"/>
                  </a:lnTo>
                  <a:lnTo>
                    <a:pt x="7185226" y="1206"/>
                  </a:lnTo>
                  <a:lnTo>
                    <a:pt x="7232313" y="4786"/>
                  </a:lnTo>
                  <a:lnTo>
                    <a:pt x="7278715" y="10681"/>
                  </a:lnTo>
                  <a:lnTo>
                    <a:pt x="7324374" y="18833"/>
                  </a:lnTo>
                  <a:lnTo>
                    <a:pt x="7369232" y="29185"/>
                  </a:lnTo>
                  <a:lnTo>
                    <a:pt x="7413232" y="41677"/>
                  </a:lnTo>
                  <a:lnTo>
                    <a:pt x="7456314" y="56251"/>
                  </a:lnTo>
                  <a:lnTo>
                    <a:pt x="7498420" y="72850"/>
                  </a:lnTo>
                  <a:lnTo>
                    <a:pt x="7539492" y="91415"/>
                  </a:lnTo>
                  <a:lnTo>
                    <a:pt x="7579472" y="111887"/>
                  </a:lnTo>
                  <a:lnTo>
                    <a:pt x="7618302" y="134209"/>
                  </a:lnTo>
                  <a:lnTo>
                    <a:pt x="7655922" y="158323"/>
                  </a:lnTo>
                  <a:lnTo>
                    <a:pt x="7692276" y="184169"/>
                  </a:lnTo>
                  <a:lnTo>
                    <a:pt x="7727304" y="211691"/>
                  </a:lnTo>
                  <a:lnTo>
                    <a:pt x="7760949" y="240829"/>
                  </a:lnTo>
                  <a:lnTo>
                    <a:pt x="7793151" y="271526"/>
                  </a:lnTo>
                  <a:lnTo>
                    <a:pt x="7823854" y="303722"/>
                  </a:lnTo>
                  <a:lnTo>
                    <a:pt x="7852998" y="337361"/>
                  </a:lnTo>
                  <a:lnTo>
                    <a:pt x="7880525" y="372383"/>
                  </a:lnTo>
                  <a:lnTo>
                    <a:pt x="7906377" y="408731"/>
                  </a:lnTo>
                  <a:lnTo>
                    <a:pt x="7930496" y="446346"/>
                  </a:lnTo>
                  <a:lnTo>
                    <a:pt x="7952824" y="485171"/>
                  </a:lnTo>
                  <a:lnTo>
                    <a:pt x="7973301" y="525146"/>
                  </a:lnTo>
                  <a:lnTo>
                    <a:pt x="7991871" y="566213"/>
                  </a:lnTo>
                  <a:lnTo>
                    <a:pt x="8008474" y="608315"/>
                  </a:lnTo>
                  <a:lnTo>
                    <a:pt x="8023052" y="651393"/>
                  </a:lnTo>
                  <a:lnTo>
                    <a:pt x="8035547" y="695389"/>
                  </a:lnTo>
                  <a:lnTo>
                    <a:pt x="8045902" y="740245"/>
                  </a:lnTo>
                  <a:lnTo>
                    <a:pt x="8054056" y="785902"/>
                  </a:lnTo>
                  <a:lnTo>
                    <a:pt x="8059953" y="832302"/>
                  </a:lnTo>
                  <a:lnTo>
                    <a:pt x="8063534" y="879387"/>
                  </a:lnTo>
                  <a:lnTo>
                    <a:pt x="8064741" y="927100"/>
                  </a:lnTo>
                  <a:lnTo>
                    <a:pt x="8064741" y="4635500"/>
                  </a:lnTo>
                  <a:lnTo>
                    <a:pt x="8063534" y="4683207"/>
                  </a:lnTo>
                  <a:lnTo>
                    <a:pt x="8059953" y="4730288"/>
                  </a:lnTo>
                  <a:lnTo>
                    <a:pt x="8054056" y="4776685"/>
                  </a:lnTo>
                  <a:lnTo>
                    <a:pt x="8045902" y="4822340"/>
                  </a:lnTo>
                  <a:lnTo>
                    <a:pt x="8035547" y="4867193"/>
                  </a:lnTo>
                  <a:lnTo>
                    <a:pt x="8023052" y="4911187"/>
                  </a:lnTo>
                  <a:lnTo>
                    <a:pt x="8008474" y="4954264"/>
                  </a:lnTo>
                  <a:lnTo>
                    <a:pt x="7991871" y="4996364"/>
                  </a:lnTo>
                  <a:lnTo>
                    <a:pt x="7973301" y="5037431"/>
                  </a:lnTo>
                  <a:lnTo>
                    <a:pt x="7952824" y="5077406"/>
                  </a:lnTo>
                  <a:lnTo>
                    <a:pt x="7930496" y="5116230"/>
                  </a:lnTo>
                  <a:lnTo>
                    <a:pt x="7906377" y="5153846"/>
                  </a:lnTo>
                  <a:lnTo>
                    <a:pt x="7880525" y="5190194"/>
                  </a:lnTo>
                  <a:lnTo>
                    <a:pt x="7852998" y="5225217"/>
                  </a:lnTo>
                  <a:lnTo>
                    <a:pt x="7823854" y="5258857"/>
                  </a:lnTo>
                  <a:lnTo>
                    <a:pt x="7793151" y="5291054"/>
                  </a:lnTo>
                  <a:lnTo>
                    <a:pt x="7760949" y="5321752"/>
                  </a:lnTo>
                  <a:lnTo>
                    <a:pt x="7727304" y="5350892"/>
                  </a:lnTo>
                  <a:lnTo>
                    <a:pt x="7692276" y="5378415"/>
                  </a:lnTo>
                  <a:lnTo>
                    <a:pt x="7655922" y="5404263"/>
                  </a:lnTo>
                  <a:lnTo>
                    <a:pt x="7618302" y="5428378"/>
                  </a:lnTo>
                  <a:lnTo>
                    <a:pt x="7579472" y="5450702"/>
                  </a:lnTo>
                  <a:lnTo>
                    <a:pt x="7539492" y="5471176"/>
                  </a:lnTo>
                  <a:lnTo>
                    <a:pt x="7498420" y="5489742"/>
                  </a:lnTo>
                  <a:lnTo>
                    <a:pt x="7456314" y="5506342"/>
                  </a:lnTo>
                  <a:lnTo>
                    <a:pt x="7413232" y="5520918"/>
                  </a:lnTo>
                  <a:lnTo>
                    <a:pt x="7369232" y="5533411"/>
                  </a:lnTo>
                  <a:lnTo>
                    <a:pt x="7324374" y="5543764"/>
                  </a:lnTo>
                  <a:lnTo>
                    <a:pt x="7278715" y="5551917"/>
                  </a:lnTo>
                  <a:lnTo>
                    <a:pt x="7232313" y="5557813"/>
                  </a:lnTo>
                  <a:lnTo>
                    <a:pt x="7185226" y="5561393"/>
                  </a:lnTo>
                  <a:lnTo>
                    <a:pt x="7137514" y="5562600"/>
                  </a:lnTo>
                  <a:lnTo>
                    <a:pt x="927087" y="5562600"/>
                  </a:lnTo>
                  <a:lnTo>
                    <a:pt x="879380" y="5561393"/>
                  </a:lnTo>
                  <a:lnTo>
                    <a:pt x="832300" y="5557813"/>
                  </a:lnTo>
                  <a:lnTo>
                    <a:pt x="785904" y="5551917"/>
                  </a:lnTo>
                  <a:lnTo>
                    <a:pt x="740251" y="5543764"/>
                  </a:lnTo>
                  <a:lnTo>
                    <a:pt x="695398" y="5533411"/>
                  </a:lnTo>
                  <a:lnTo>
                    <a:pt x="651405" y="5520918"/>
                  </a:lnTo>
                  <a:lnTo>
                    <a:pt x="608329" y="5506342"/>
                  </a:lnTo>
                  <a:lnTo>
                    <a:pt x="566229" y="5489742"/>
                  </a:lnTo>
                  <a:lnTo>
                    <a:pt x="525163" y="5471176"/>
                  </a:lnTo>
                  <a:lnTo>
                    <a:pt x="485189" y="5450702"/>
                  </a:lnTo>
                  <a:lnTo>
                    <a:pt x="446365" y="5428378"/>
                  </a:lnTo>
                  <a:lnTo>
                    <a:pt x="408750" y="5404263"/>
                  </a:lnTo>
                  <a:lnTo>
                    <a:pt x="372402" y="5378415"/>
                  </a:lnTo>
                  <a:lnTo>
                    <a:pt x="337380" y="5350892"/>
                  </a:lnTo>
                  <a:lnTo>
                    <a:pt x="303740" y="5321752"/>
                  </a:lnTo>
                  <a:lnTo>
                    <a:pt x="271543" y="5291054"/>
                  </a:lnTo>
                  <a:lnTo>
                    <a:pt x="240845" y="5258857"/>
                  </a:lnTo>
                  <a:lnTo>
                    <a:pt x="211706" y="5225217"/>
                  </a:lnTo>
                  <a:lnTo>
                    <a:pt x="184184" y="5190194"/>
                  </a:lnTo>
                  <a:lnTo>
                    <a:pt x="158336" y="5153846"/>
                  </a:lnTo>
                  <a:lnTo>
                    <a:pt x="134221" y="5116230"/>
                  </a:lnTo>
                  <a:lnTo>
                    <a:pt x="111897" y="5077406"/>
                  </a:lnTo>
                  <a:lnTo>
                    <a:pt x="91423" y="5037431"/>
                  </a:lnTo>
                  <a:lnTo>
                    <a:pt x="72857" y="4996364"/>
                  </a:lnTo>
                  <a:lnTo>
                    <a:pt x="56257" y="4954264"/>
                  </a:lnTo>
                  <a:lnTo>
                    <a:pt x="41681" y="4911187"/>
                  </a:lnTo>
                  <a:lnTo>
                    <a:pt x="29188" y="4867193"/>
                  </a:lnTo>
                  <a:lnTo>
                    <a:pt x="18835" y="4822340"/>
                  </a:lnTo>
                  <a:lnTo>
                    <a:pt x="10682" y="4776685"/>
                  </a:lnTo>
                  <a:lnTo>
                    <a:pt x="4786" y="4730288"/>
                  </a:lnTo>
                  <a:lnTo>
                    <a:pt x="1206" y="4683207"/>
                  </a:lnTo>
                  <a:lnTo>
                    <a:pt x="0" y="4635500"/>
                  </a:lnTo>
                  <a:lnTo>
                    <a:pt x="0" y="927100"/>
                  </a:lnTo>
                  <a:close/>
                </a:path>
              </a:pathLst>
            </a:custGeom>
            <a:ln w="127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8" name="object 8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80427" y="1308131"/>
            <a:ext cx="6889750" cy="384682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Prinsip</a:t>
            </a:r>
            <a:r>
              <a:rPr sz="2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keadilan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(Justice)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533400" marR="742315" indent="-521334">
              <a:lnSpc>
                <a:spcPts val="3020"/>
              </a:lnSpc>
              <a:spcBef>
                <a:spcPts val="1225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Kewajiban</a:t>
            </a:r>
            <a:r>
              <a:rPr sz="2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memperlakukan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setiap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r>
              <a:rPr sz="2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secara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baik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benar</a:t>
            </a:r>
            <a:endParaRPr sz="2800">
              <a:latin typeface="Trebuchet MS"/>
              <a:cs typeface="Trebuchet MS"/>
            </a:endParaRPr>
          </a:p>
          <a:p>
            <a:pPr marL="533400" indent="-521334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Memberikan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apa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menjadi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haknya</a:t>
            </a:r>
            <a:endParaRPr sz="2800">
              <a:latin typeface="Trebuchet MS"/>
              <a:cs typeface="Trebuchet MS"/>
            </a:endParaRPr>
          </a:p>
          <a:p>
            <a:pPr marL="533400" marR="535305" indent="-521334">
              <a:lnSpc>
                <a:spcPts val="3020"/>
              </a:lnSpc>
              <a:spcBef>
                <a:spcPts val="1225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membebani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dengan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apa yang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bukan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menjadi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kewajibannya</a:t>
            </a:r>
            <a:endParaRPr sz="2800">
              <a:latin typeface="Trebuchet MS"/>
              <a:cs typeface="Trebuchet MS"/>
            </a:endParaRPr>
          </a:p>
          <a:p>
            <a:pPr marL="533400" marR="316230" indent="-521334">
              <a:lnSpc>
                <a:spcPts val="3040"/>
              </a:lnSpc>
              <a:spcBef>
                <a:spcPts val="1165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Memperhatikan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masalah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kerentanan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(vulnerability)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2036" y="208279"/>
            <a:ext cx="6750684" cy="779780"/>
            <a:chOff x="542036" y="208279"/>
            <a:chExt cx="6750684" cy="779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186" y="493565"/>
              <a:ext cx="353403" cy="380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208279"/>
              <a:ext cx="904240" cy="7797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040" y="208279"/>
              <a:ext cx="6464300" cy="7797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8386" y="479679"/>
              <a:ext cx="339090" cy="363855"/>
            </a:xfrm>
            <a:custGeom>
              <a:avLst/>
              <a:gdLst/>
              <a:ahLst/>
              <a:cxnLst/>
              <a:rect l="l" t="t" r="r" b="b"/>
              <a:pathLst>
                <a:path w="339090" h="363855">
                  <a:moveTo>
                    <a:pt x="338594" y="0"/>
                  </a:moveTo>
                  <a:lnTo>
                    <a:pt x="260705" y="0"/>
                  </a:lnTo>
                  <a:lnTo>
                    <a:pt x="171653" y="269113"/>
                  </a:lnTo>
                  <a:lnTo>
                    <a:pt x="79629" y="0"/>
                  </a:lnTo>
                  <a:lnTo>
                    <a:pt x="0" y="0"/>
                  </a:lnTo>
                  <a:lnTo>
                    <a:pt x="129984" y="363600"/>
                  </a:lnTo>
                  <a:lnTo>
                    <a:pt x="208368" y="363600"/>
                  </a:lnTo>
                  <a:lnTo>
                    <a:pt x="338594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386" y="479679"/>
              <a:ext cx="339090" cy="363855"/>
            </a:xfrm>
            <a:custGeom>
              <a:avLst/>
              <a:gdLst/>
              <a:ahLst/>
              <a:cxnLst/>
              <a:rect l="l" t="t" r="r" b="b"/>
              <a:pathLst>
                <a:path w="339090" h="363855">
                  <a:moveTo>
                    <a:pt x="0" y="0"/>
                  </a:moveTo>
                  <a:lnTo>
                    <a:pt x="79629" y="0"/>
                  </a:lnTo>
                  <a:lnTo>
                    <a:pt x="171653" y="269113"/>
                  </a:lnTo>
                  <a:lnTo>
                    <a:pt x="260705" y="0"/>
                  </a:lnTo>
                  <a:lnTo>
                    <a:pt x="338594" y="0"/>
                  </a:lnTo>
                  <a:lnTo>
                    <a:pt x="208368" y="363600"/>
                  </a:lnTo>
                  <a:lnTo>
                    <a:pt x="129984" y="363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201" y="773578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01" y="0"/>
                  </a:moveTo>
                  <a:lnTo>
                    <a:pt x="0" y="0"/>
                  </a:lnTo>
                  <a:lnTo>
                    <a:pt x="0" y="69701"/>
                  </a:lnTo>
                  <a:lnTo>
                    <a:pt x="69701" y="69701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7201" y="773578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69701"/>
                  </a:moveTo>
                  <a:lnTo>
                    <a:pt x="69701" y="69701"/>
                  </a:lnTo>
                  <a:lnTo>
                    <a:pt x="69701" y="0"/>
                  </a:lnTo>
                  <a:lnTo>
                    <a:pt x="0" y="0"/>
                  </a:lnTo>
                  <a:lnTo>
                    <a:pt x="0" y="697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8511" y="467105"/>
              <a:ext cx="5790133" cy="48945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35989" y="1318895"/>
            <a:ext cx="7542530" cy="517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26390" indent="-4578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Masalah</a:t>
            </a:r>
            <a:r>
              <a:rPr sz="2600" b="1" spc="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kunci</a:t>
            </a:r>
            <a:r>
              <a:rPr sz="2600" b="1" spc="4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penelitian</a:t>
            </a:r>
            <a:r>
              <a:rPr sz="2600" b="1" spc="7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kesehatan</a:t>
            </a:r>
            <a:r>
              <a:rPr sz="2600" b="1" spc="7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subjek </a:t>
            </a:r>
            <a:r>
              <a:rPr sz="2600" b="1" spc="-7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manusia</a:t>
            </a:r>
            <a:endParaRPr sz="2600">
              <a:latin typeface="Arial"/>
              <a:cs typeface="Arial"/>
            </a:endParaRPr>
          </a:p>
          <a:p>
            <a:pPr marL="469900" marR="1779905">
              <a:lnSpc>
                <a:spcPct val="100000"/>
              </a:lnSpc>
            </a:pP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Unsur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 –</a:t>
            </a:r>
            <a:r>
              <a:rPr sz="2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unsur</a:t>
            </a:r>
            <a:r>
              <a:rPr sz="2600" b="1" spc="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penting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622422"/>
                </a:solidFill>
                <a:latin typeface="Arial"/>
                <a:cs typeface="Arial"/>
              </a:rPr>
              <a:t>yang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perlu </a:t>
            </a:r>
            <a:r>
              <a:rPr sz="2600" b="1" spc="-7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diperhatikan</a:t>
            </a:r>
            <a:r>
              <a:rPr sz="2600" b="1" spc="4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927100" marR="5080" lvl="1" indent="-457834">
              <a:lnSpc>
                <a:spcPct val="100000"/>
              </a:lnSpc>
              <a:spcBef>
                <a:spcPts val="5"/>
              </a:spcBef>
              <a:buFont typeface="Arial MT"/>
              <a:buChar char="-"/>
              <a:tabLst>
                <a:tab pos="927100" algn="l"/>
                <a:tab pos="927735" algn="l"/>
              </a:tabLst>
            </a:pP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Persetujuan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melindungi</a:t>
            </a:r>
            <a:r>
              <a:rPr sz="2600" b="1" spc="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dan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menghormati </a:t>
            </a:r>
            <a:r>
              <a:rPr sz="2600" b="1" spc="-70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otonomi</a:t>
            </a:r>
            <a:r>
              <a:rPr sz="2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seseorang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sebagai</a:t>
            </a:r>
            <a:r>
              <a:rPr sz="2600" b="1" spc="6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subjek</a:t>
            </a:r>
            <a:endParaRPr sz="2600">
              <a:latin typeface="Arial"/>
              <a:cs typeface="Arial"/>
            </a:endParaRPr>
          </a:p>
          <a:p>
            <a:pPr marL="927100" marR="351790" lvl="1" indent="-457834">
              <a:lnSpc>
                <a:spcPct val="100000"/>
              </a:lnSpc>
              <a:buFont typeface="Arial MT"/>
              <a:buChar char="-"/>
              <a:tabLst>
                <a:tab pos="927100" algn="l"/>
                <a:tab pos="927735" algn="l"/>
              </a:tabLst>
            </a:pP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Persetujuan</a:t>
            </a:r>
            <a:r>
              <a:rPr sz="2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melindungi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harkat</a:t>
            </a:r>
            <a:r>
              <a:rPr sz="2600" b="1" spc="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manusia </a:t>
            </a:r>
            <a:r>
              <a:rPr sz="2600" b="1" spc="-70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sebagai</a:t>
            </a:r>
            <a:r>
              <a:rPr sz="2600" b="1" spc="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makhluk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mulia</a:t>
            </a:r>
            <a:endParaRPr sz="2600">
              <a:latin typeface="Arial"/>
              <a:cs typeface="Arial"/>
            </a:endParaRPr>
          </a:p>
          <a:p>
            <a:pPr marL="927100" marR="510540" lvl="1" indent="-457834">
              <a:lnSpc>
                <a:spcPct val="100000"/>
              </a:lnSpc>
              <a:spcBef>
                <a:spcPts val="5"/>
              </a:spcBef>
              <a:buFont typeface="Arial MT"/>
              <a:buChar char="-"/>
              <a:tabLst>
                <a:tab pos="927100" algn="l"/>
                <a:tab pos="927735" algn="l"/>
              </a:tabLst>
            </a:pP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Persetujuan</a:t>
            </a:r>
            <a:r>
              <a:rPr sz="2600" b="1" spc="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berfungsi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menunjukkan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kepada</a:t>
            </a:r>
            <a:r>
              <a:rPr sz="2600" b="1" spc="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masyarakat</a:t>
            </a:r>
            <a:r>
              <a:rPr sz="2600" b="1" spc="7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bahwa</a:t>
            </a:r>
            <a:r>
              <a:rPr sz="2600" b="1" spc="-2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para</a:t>
            </a:r>
            <a:r>
              <a:rPr sz="2600" b="1" spc="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subjek </a:t>
            </a:r>
            <a:r>
              <a:rPr sz="2600" b="1" spc="-7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tidak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dimanipulasi</a:t>
            </a:r>
            <a:r>
              <a:rPr sz="2600" b="1" spc="6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atau</a:t>
            </a:r>
            <a:r>
              <a:rPr sz="2600" b="1" spc="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ditipu</a:t>
            </a:r>
            <a:endParaRPr sz="2600">
              <a:latin typeface="Arial"/>
              <a:cs typeface="Arial"/>
            </a:endParaRPr>
          </a:p>
          <a:p>
            <a:pPr marL="927100" marR="808990" lvl="1" indent="-457834">
              <a:lnSpc>
                <a:spcPct val="100000"/>
              </a:lnSpc>
              <a:buFont typeface="Arial MT"/>
              <a:buChar char="-"/>
              <a:tabLst>
                <a:tab pos="927100" algn="l"/>
                <a:tab pos="927735" algn="l"/>
              </a:tabLst>
            </a:pP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Menciptakan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suasana</a:t>
            </a:r>
            <a:r>
              <a:rPr sz="2600" b="1" spc="7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saling</a:t>
            </a:r>
            <a:r>
              <a:rPr sz="2600" b="1" spc="2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percaya </a:t>
            </a:r>
            <a:r>
              <a:rPr sz="2600" b="1" spc="-70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antara</a:t>
            </a:r>
            <a:r>
              <a:rPr sz="2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peneliti</a:t>
            </a:r>
            <a:r>
              <a:rPr sz="26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dan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 subjek</a:t>
            </a:r>
            <a:r>
              <a:rPr sz="2600" b="1" spc="4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penelitian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33475"/>
            <a:ext cx="8772525" cy="5724525"/>
            <a:chOff x="0" y="1133475"/>
            <a:chExt cx="8772525" cy="57245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1143000"/>
              <a:ext cx="8382000" cy="4495800"/>
            </a:xfrm>
            <a:custGeom>
              <a:avLst/>
              <a:gdLst/>
              <a:ahLst/>
              <a:cxnLst/>
              <a:rect l="l" t="t" r="r" b="b"/>
              <a:pathLst>
                <a:path w="8382000" h="4495800">
                  <a:moveTo>
                    <a:pt x="7632700" y="0"/>
                  </a:moveTo>
                  <a:lnTo>
                    <a:pt x="749312" y="0"/>
                  </a:lnTo>
                  <a:lnTo>
                    <a:pt x="701925" y="1474"/>
                  </a:lnTo>
                  <a:lnTo>
                    <a:pt x="655321" y="5839"/>
                  </a:lnTo>
                  <a:lnTo>
                    <a:pt x="609588" y="13006"/>
                  </a:lnTo>
                  <a:lnTo>
                    <a:pt x="564813" y="22887"/>
                  </a:lnTo>
                  <a:lnTo>
                    <a:pt x="521085" y="35396"/>
                  </a:lnTo>
                  <a:lnTo>
                    <a:pt x="478492" y="50443"/>
                  </a:lnTo>
                  <a:lnTo>
                    <a:pt x="437120" y="67942"/>
                  </a:lnTo>
                  <a:lnTo>
                    <a:pt x="397059" y="87804"/>
                  </a:lnTo>
                  <a:lnTo>
                    <a:pt x="358394" y="109941"/>
                  </a:lnTo>
                  <a:lnTo>
                    <a:pt x="321216" y="134266"/>
                  </a:lnTo>
                  <a:lnTo>
                    <a:pt x="285610" y="160690"/>
                  </a:lnTo>
                  <a:lnTo>
                    <a:pt x="251666" y="189127"/>
                  </a:lnTo>
                  <a:lnTo>
                    <a:pt x="219470" y="219487"/>
                  </a:lnTo>
                  <a:lnTo>
                    <a:pt x="189110" y="251684"/>
                  </a:lnTo>
                  <a:lnTo>
                    <a:pt x="160675" y="285629"/>
                  </a:lnTo>
                  <a:lnTo>
                    <a:pt x="134253" y="321235"/>
                  </a:lnTo>
                  <a:lnTo>
                    <a:pt x="109930" y="358413"/>
                  </a:lnTo>
                  <a:lnTo>
                    <a:pt x="87794" y="397077"/>
                  </a:lnTo>
                  <a:lnTo>
                    <a:pt x="67934" y="437137"/>
                  </a:lnTo>
                  <a:lnTo>
                    <a:pt x="50437" y="478507"/>
                  </a:lnTo>
                  <a:lnTo>
                    <a:pt x="35392" y="521098"/>
                  </a:lnTo>
                  <a:lnTo>
                    <a:pt x="22884" y="564822"/>
                  </a:lnTo>
                  <a:lnTo>
                    <a:pt x="13004" y="609593"/>
                  </a:lnTo>
                  <a:lnTo>
                    <a:pt x="5838" y="655321"/>
                  </a:lnTo>
                  <a:lnTo>
                    <a:pt x="1474" y="701919"/>
                  </a:lnTo>
                  <a:lnTo>
                    <a:pt x="0" y="749300"/>
                  </a:lnTo>
                  <a:lnTo>
                    <a:pt x="0" y="3746500"/>
                  </a:lnTo>
                  <a:lnTo>
                    <a:pt x="1474" y="3793880"/>
                  </a:lnTo>
                  <a:lnTo>
                    <a:pt x="5838" y="3840478"/>
                  </a:lnTo>
                  <a:lnTo>
                    <a:pt x="13004" y="3886206"/>
                  </a:lnTo>
                  <a:lnTo>
                    <a:pt x="22884" y="3930977"/>
                  </a:lnTo>
                  <a:lnTo>
                    <a:pt x="35392" y="3974701"/>
                  </a:lnTo>
                  <a:lnTo>
                    <a:pt x="50437" y="4017292"/>
                  </a:lnTo>
                  <a:lnTo>
                    <a:pt x="67934" y="4058662"/>
                  </a:lnTo>
                  <a:lnTo>
                    <a:pt x="87794" y="4098722"/>
                  </a:lnTo>
                  <a:lnTo>
                    <a:pt x="109930" y="4137386"/>
                  </a:lnTo>
                  <a:lnTo>
                    <a:pt x="134253" y="4174564"/>
                  </a:lnTo>
                  <a:lnTo>
                    <a:pt x="160675" y="4210170"/>
                  </a:lnTo>
                  <a:lnTo>
                    <a:pt x="189110" y="4244115"/>
                  </a:lnTo>
                  <a:lnTo>
                    <a:pt x="219470" y="4276312"/>
                  </a:lnTo>
                  <a:lnTo>
                    <a:pt x="251666" y="4306672"/>
                  </a:lnTo>
                  <a:lnTo>
                    <a:pt x="285610" y="4335109"/>
                  </a:lnTo>
                  <a:lnTo>
                    <a:pt x="321216" y="4361533"/>
                  </a:lnTo>
                  <a:lnTo>
                    <a:pt x="358394" y="4385858"/>
                  </a:lnTo>
                  <a:lnTo>
                    <a:pt x="397059" y="4407995"/>
                  </a:lnTo>
                  <a:lnTo>
                    <a:pt x="437120" y="4427857"/>
                  </a:lnTo>
                  <a:lnTo>
                    <a:pt x="478492" y="4445356"/>
                  </a:lnTo>
                  <a:lnTo>
                    <a:pt x="521085" y="4460403"/>
                  </a:lnTo>
                  <a:lnTo>
                    <a:pt x="564813" y="4472912"/>
                  </a:lnTo>
                  <a:lnTo>
                    <a:pt x="609588" y="4482793"/>
                  </a:lnTo>
                  <a:lnTo>
                    <a:pt x="655321" y="4489960"/>
                  </a:lnTo>
                  <a:lnTo>
                    <a:pt x="701925" y="4494325"/>
                  </a:lnTo>
                  <a:lnTo>
                    <a:pt x="749312" y="4495800"/>
                  </a:lnTo>
                  <a:lnTo>
                    <a:pt x="7632700" y="4495800"/>
                  </a:lnTo>
                  <a:lnTo>
                    <a:pt x="7680080" y="4494325"/>
                  </a:lnTo>
                  <a:lnTo>
                    <a:pt x="7726678" y="4489960"/>
                  </a:lnTo>
                  <a:lnTo>
                    <a:pt x="7772406" y="4482793"/>
                  </a:lnTo>
                  <a:lnTo>
                    <a:pt x="7817177" y="4472912"/>
                  </a:lnTo>
                  <a:lnTo>
                    <a:pt x="7860901" y="4460403"/>
                  </a:lnTo>
                  <a:lnTo>
                    <a:pt x="7903492" y="4445356"/>
                  </a:lnTo>
                  <a:lnTo>
                    <a:pt x="7944862" y="4427857"/>
                  </a:lnTo>
                  <a:lnTo>
                    <a:pt x="7984922" y="4407995"/>
                  </a:lnTo>
                  <a:lnTo>
                    <a:pt x="8023586" y="4385858"/>
                  </a:lnTo>
                  <a:lnTo>
                    <a:pt x="8060764" y="4361533"/>
                  </a:lnTo>
                  <a:lnTo>
                    <a:pt x="8096370" y="4335109"/>
                  </a:lnTo>
                  <a:lnTo>
                    <a:pt x="8130315" y="4306672"/>
                  </a:lnTo>
                  <a:lnTo>
                    <a:pt x="8162512" y="4276312"/>
                  </a:lnTo>
                  <a:lnTo>
                    <a:pt x="8192872" y="4244115"/>
                  </a:lnTo>
                  <a:lnTo>
                    <a:pt x="8221309" y="4210170"/>
                  </a:lnTo>
                  <a:lnTo>
                    <a:pt x="8247733" y="4174564"/>
                  </a:lnTo>
                  <a:lnTo>
                    <a:pt x="8272058" y="4137386"/>
                  </a:lnTo>
                  <a:lnTo>
                    <a:pt x="8294195" y="4098722"/>
                  </a:lnTo>
                  <a:lnTo>
                    <a:pt x="8314057" y="4058662"/>
                  </a:lnTo>
                  <a:lnTo>
                    <a:pt x="8331556" y="4017292"/>
                  </a:lnTo>
                  <a:lnTo>
                    <a:pt x="8346603" y="3974701"/>
                  </a:lnTo>
                  <a:lnTo>
                    <a:pt x="8359112" y="3930977"/>
                  </a:lnTo>
                  <a:lnTo>
                    <a:pt x="8368993" y="3886206"/>
                  </a:lnTo>
                  <a:lnTo>
                    <a:pt x="8376160" y="3840478"/>
                  </a:lnTo>
                  <a:lnTo>
                    <a:pt x="8380525" y="3793880"/>
                  </a:lnTo>
                  <a:lnTo>
                    <a:pt x="8382000" y="3746500"/>
                  </a:lnTo>
                  <a:lnTo>
                    <a:pt x="8382000" y="749300"/>
                  </a:lnTo>
                  <a:lnTo>
                    <a:pt x="8380525" y="701919"/>
                  </a:lnTo>
                  <a:lnTo>
                    <a:pt x="8376160" y="655321"/>
                  </a:lnTo>
                  <a:lnTo>
                    <a:pt x="8368993" y="609593"/>
                  </a:lnTo>
                  <a:lnTo>
                    <a:pt x="8359112" y="564822"/>
                  </a:lnTo>
                  <a:lnTo>
                    <a:pt x="8346603" y="521098"/>
                  </a:lnTo>
                  <a:lnTo>
                    <a:pt x="8331556" y="478507"/>
                  </a:lnTo>
                  <a:lnTo>
                    <a:pt x="8314057" y="437137"/>
                  </a:lnTo>
                  <a:lnTo>
                    <a:pt x="8294195" y="397077"/>
                  </a:lnTo>
                  <a:lnTo>
                    <a:pt x="8272058" y="358413"/>
                  </a:lnTo>
                  <a:lnTo>
                    <a:pt x="8247733" y="321235"/>
                  </a:lnTo>
                  <a:lnTo>
                    <a:pt x="8221309" y="285629"/>
                  </a:lnTo>
                  <a:lnTo>
                    <a:pt x="8192872" y="251684"/>
                  </a:lnTo>
                  <a:lnTo>
                    <a:pt x="8162512" y="219487"/>
                  </a:lnTo>
                  <a:lnTo>
                    <a:pt x="8130315" y="189127"/>
                  </a:lnTo>
                  <a:lnTo>
                    <a:pt x="8096370" y="160690"/>
                  </a:lnTo>
                  <a:lnTo>
                    <a:pt x="8060764" y="134266"/>
                  </a:lnTo>
                  <a:lnTo>
                    <a:pt x="8023586" y="109941"/>
                  </a:lnTo>
                  <a:lnTo>
                    <a:pt x="7984922" y="87804"/>
                  </a:lnTo>
                  <a:lnTo>
                    <a:pt x="7944862" y="67942"/>
                  </a:lnTo>
                  <a:lnTo>
                    <a:pt x="7903492" y="50443"/>
                  </a:lnTo>
                  <a:lnTo>
                    <a:pt x="7860901" y="35396"/>
                  </a:lnTo>
                  <a:lnTo>
                    <a:pt x="7817177" y="22887"/>
                  </a:lnTo>
                  <a:lnTo>
                    <a:pt x="7772406" y="13006"/>
                  </a:lnTo>
                  <a:lnTo>
                    <a:pt x="7726678" y="5839"/>
                  </a:lnTo>
                  <a:lnTo>
                    <a:pt x="7680080" y="1474"/>
                  </a:lnTo>
                  <a:lnTo>
                    <a:pt x="7632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1143000"/>
              <a:ext cx="8382000" cy="4495800"/>
            </a:xfrm>
            <a:custGeom>
              <a:avLst/>
              <a:gdLst/>
              <a:ahLst/>
              <a:cxnLst/>
              <a:rect l="l" t="t" r="r" b="b"/>
              <a:pathLst>
                <a:path w="8382000" h="4495800">
                  <a:moveTo>
                    <a:pt x="0" y="749300"/>
                  </a:moveTo>
                  <a:lnTo>
                    <a:pt x="1474" y="701919"/>
                  </a:lnTo>
                  <a:lnTo>
                    <a:pt x="5838" y="655321"/>
                  </a:lnTo>
                  <a:lnTo>
                    <a:pt x="13004" y="609593"/>
                  </a:lnTo>
                  <a:lnTo>
                    <a:pt x="22884" y="564822"/>
                  </a:lnTo>
                  <a:lnTo>
                    <a:pt x="35392" y="521098"/>
                  </a:lnTo>
                  <a:lnTo>
                    <a:pt x="50437" y="478507"/>
                  </a:lnTo>
                  <a:lnTo>
                    <a:pt x="67934" y="437137"/>
                  </a:lnTo>
                  <a:lnTo>
                    <a:pt x="87794" y="397077"/>
                  </a:lnTo>
                  <a:lnTo>
                    <a:pt x="109930" y="358413"/>
                  </a:lnTo>
                  <a:lnTo>
                    <a:pt x="134253" y="321235"/>
                  </a:lnTo>
                  <a:lnTo>
                    <a:pt x="160675" y="285629"/>
                  </a:lnTo>
                  <a:lnTo>
                    <a:pt x="189110" y="251684"/>
                  </a:lnTo>
                  <a:lnTo>
                    <a:pt x="219470" y="219487"/>
                  </a:lnTo>
                  <a:lnTo>
                    <a:pt x="251666" y="189127"/>
                  </a:lnTo>
                  <a:lnTo>
                    <a:pt x="285610" y="160690"/>
                  </a:lnTo>
                  <a:lnTo>
                    <a:pt x="321216" y="134266"/>
                  </a:lnTo>
                  <a:lnTo>
                    <a:pt x="358394" y="109941"/>
                  </a:lnTo>
                  <a:lnTo>
                    <a:pt x="397059" y="87804"/>
                  </a:lnTo>
                  <a:lnTo>
                    <a:pt x="437120" y="67942"/>
                  </a:lnTo>
                  <a:lnTo>
                    <a:pt x="478492" y="50443"/>
                  </a:lnTo>
                  <a:lnTo>
                    <a:pt x="521085" y="35396"/>
                  </a:lnTo>
                  <a:lnTo>
                    <a:pt x="564813" y="22887"/>
                  </a:lnTo>
                  <a:lnTo>
                    <a:pt x="609588" y="13006"/>
                  </a:lnTo>
                  <a:lnTo>
                    <a:pt x="655321" y="5839"/>
                  </a:lnTo>
                  <a:lnTo>
                    <a:pt x="701925" y="1474"/>
                  </a:lnTo>
                  <a:lnTo>
                    <a:pt x="749312" y="0"/>
                  </a:lnTo>
                  <a:lnTo>
                    <a:pt x="7632700" y="0"/>
                  </a:lnTo>
                  <a:lnTo>
                    <a:pt x="7680080" y="1474"/>
                  </a:lnTo>
                  <a:lnTo>
                    <a:pt x="7726678" y="5839"/>
                  </a:lnTo>
                  <a:lnTo>
                    <a:pt x="7772406" y="13006"/>
                  </a:lnTo>
                  <a:lnTo>
                    <a:pt x="7817177" y="22887"/>
                  </a:lnTo>
                  <a:lnTo>
                    <a:pt x="7860901" y="35396"/>
                  </a:lnTo>
                  <a:lnTo>
                    <a:pt x="7903492" y="50443"/>
                  </a:lnTo>
                  <a:lnTo>
                    <a:pt x="7944862" y="67942"/>
                  </a:lnTo>
                  <a:lnTo>
                    <a:pt x="7984922" y="87804"/>
                  </a:lnTo>
                  <a:lnTo>
                    <a:pt x="8023586" y="109941"/>
                  </a:lnTo>
                  <a:lnTo>
                    <a:pt x="8060764" y="134266"/>
                  </a:lnTo>
                  <a:lnTo>
                    <a:pt x="8096370" y="160690"/>
                  </a:lnTo>
                  <a:lnTo>
                    <a:pt x="8130315" y="189127"/>
                  </a:lnTo>
                  <a:lnTo>
                    <a:pt x="8162512" y="219487"/>
                  </a:lnTo>
                  <a:lnTo>
                    <a:pt x="8192872" y="251684"/>
                  </a:lnTo>
                  <a:lnTo>
                    <a:pt x="8221309" y="285629"/>
                  </a:lnTo>
                  <a:lnTo>
                    <a:pt x="8247733" y="321235"/>
                  </a:lnTo>
                  <a:lnTo>
                    <a:pt x="8272058" y="358413"/>
                  </a:lnTo>
                  <a:lnTo>
                    <a:pt x="8294195" y="397077"/>
                  </a:lnTo>
                  <a:lnTo>
                    <a:pt x="8314057" y="437137"/>
                  </a:lnTo>
                  <a:lnTo>
                    <a:pt x="8331556" y="478507"/>
                  </a:lnTo>
                  <a:lnTo>
                    <a:pt x="8346603" y="521098"/>
                  </a:lnTo>
                  <a:lnTo>
                    <a:pt x="8359112" y="564822"/>
                  </a:lnTo>
                  <a:lnTo>
                    <a:pt x="8368993" y="609593"/>
                  </a:lnTo>
                  <a:lnTo>
                    <a:pt x="8376160" y="655321"/>
                  </a:lnTo>
                  <a:lnTo>
                    <a:pt x="8380525" y="701919"/>
                  </a:lnTo>
                  <a:lnTo>
                    <a:pt x="8382000" y="749300"/>
                  </a:lnTo>
                  <a:lnTo>
                    <a:pt x="8382000" y="3746500"/>
                  </a:lnTo>
                  <a:lnTo>
                    <a:pt x="8380525" y="3793880"/>
                  </a:lnTo>
                  <a:lnTo>
                    <a:pt x="8376160" y="3840478"/>
                  </a:lnTo>
                  <a:lnTo>
                    <a:pt x="8368993" y="3886206"/>
                  </a:lnTo>
                  <a:lnTo>
                    <a:pt x="8359112" y="3930977"/>
                  </a:lnTo>
                  <a:lnTo>
                    <a:pt x="8346603" y="3974701"/>
                  </a:lnTo>
                  <a:lnTo>
                    <a:pt x="8331556" y="4017292"/>
                  </a:lnTo>
                  <a:lnTo>
                    <a:pt x="8314057" y="4058662"/>
                  </a:lnTo>
                  <a:lnTo>
                    <a:pt x="8294195" y="4098722"/>
                  </a:lnTo>
                  <a:lnTo>
                    <a:pt x="8272058" y="4137386"/>
                  </a:lnTo>
                  <a:lnTo>
                    <a:pt x="8247733" y="4174564"/>
                  </a:lnTo>
                  <a:lnTo>
                    <a:pt x="8221309" y="4210170"/>
                  </a:lnTo>
                  <a:lnTo>
                    <a:pt x="8192872" y="4244115"/>
                  </a:lnTo>
                  <a:lnTo>
                    <a:pt x="8162512" y="4276312"/>
                  </a:lnTo>
                  <a:lnTo>
                    <a:pt x="8130315" y="4306672"/>
                  </a:lnTo>
                  <a:lnTo>
                    <a:pt x="8096370" y="4335109"/>
                  </a:lnTo>
                  <a:lnTo>
                    <a:pt x="8060764" y="4361533"/>
                  </a:lnTo>
                  <a:lnTo>
                    <a:pt x="8023586" y="4385858"/>
                  </a:lnTo>
                  <a:lnTo>
                    <a:pt x="7984922" y="4407995"/>
                  </a:lnTo>
                  <a:lnTo>
                    <a:pt x="7944862" y="4427857"/>
                  </a:lnTo>
                  <a:lnTo>
                    <a:pt x="7903492" y="4445356"/>
                  </a:lnTo>
                  <a:lnTo>
                    <a:pt x="7860901" y="4460403"/>
                  </a:lnTo>
                  <a:lnTo>
                    <a:pt x="7817177" y="4472912"/>
                  </a:lnTo>
                  <a:lnTo>
                    <a:pt x="7772406" y="4482793"/>
                  </a:lnTo>
                  <a:lnTo>
                    <a:pt x="7726678" y="4489960"/>
                  </a:lnTo>
                  <a:lnTo>
                    <a:pt x="7680080" y="4494325"/>
                  </a:lnTo>
                  <a:lnTo>
                    <a:pt x="7632700" y="4495800"/>
                  </a:lnTo>
                  <a:lnTo>
                    <a:pt x="749312" y="4495800"/>
                  </a:lnTo>
                  <a:lnTo>
                    <a:pt x="701925" y="4494325"/>
                  </a:lnTo>
                  <a:lnTo>
                    <a:pt x="655321" y="4489960"/>
                  </a:lnTo>
                  <a:lnTo>
                    <a:pt x="609588" y="4482793"/>
                  </a:lnTo>
                  <a:lnTo>
                    <a:pt x="564813" y="4472912"/>
                  </a:lnTo>
                  <a:lnTo>
                    <a:pt x="521085" y="4460403"/>
                  </a:lnTo>
                  <a:lnTo>
                    <a:pt x="478492" y="4445356"/>
                  </a:lnTo>
                  <a:lnTo>
                    <a:pt x="437120" y="4427857"/>
                  </a:lnTo>
                  <a:lnTo>
                    <a:pt x="397059" y="4407995"/>
                  </a:lnTo>
                  <a:lnTo>
                    <a:pt x="358394" y="4385858"/>
                  </a:lnTo>
                  <a:lnTo>
                    <a:pt x="321216" y="4361533"/>
                  </a:lnTo>
                  <a:lnTo>
                    <a:pt x="285610" y="4335109"/>
                  </a:lnTo>
                  <a:lnTo>
                    <a:pt x="251666" y="4306672"/>
                  </a:lnTo>
                  <a:lnTo>
                    <a:pt x="219470" y="4276312"/>
                  </a:lnTo>
                  <a:lnTo>
                    <a:pt x="189110" y="4244115"/>
                  </a:lnTo>
                  <a:lnTo>
                    <a:pt x="160675" y="4210170"/>
                  </a:lnTo>
                  <a:lnTo>
                    <a:pt x="134253" y="4174564"/>
                  </a:lnTo>
                  <a:lnTo>
                    <a:pt x="109930" y="4137386"/>
                  </a:lnTo>
                  <a:lnTo>
                    <a:pt x="87794" y="4098722"/>
                  </a:lnTo>
                  <a:lnTo>
                    <a:pt x="67934" y="4058662"/>
                  </a:lnTo>
                  <a:lnTo>
                    <a:pt x="50437" y="4017292"/>
                  </a:lnTo>
                  <a:lnTo>
                    <a:pt x="35392" y="3974701"/>
                  </a:lnTo>
                  <a:lnTo>
                    <a:pt x="22884" y="3930977"/>
                  </a:lnTo>
                  <a:lnTo>
                    <a:pt x="13004" y="3886206"/>
                  </a:lnTo>
                  <a:lnTo>
                    <a:pt x="5838" y="3840478"/>
                  </a:lnTo>
                  <a:lnTo>
                    <a:pt x="1474" y="3793880"/>
                  </a:lnTo>
                  <a:lnTo>
                    <a:pt x="0" y="3746500"/>
                  </a:lnTo>
                  <a:lnTo>
                    <a:pt x="0" y="7493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9450" y="1671891"/>
            <a:ext cx="565848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FFFF00"/>
                </a:solidFill>
                <a:latin typeface="Trebuchet MS"/>
                <a:cs typeface="Trebuchet MS"/>
              </a:rPr>
              <a:t>Informed </a:t>
            </a:r>
            <a:r>
              <a:rPr sz="4000" b="0" spc="-10" dirty="0">
                <a:solidFill>
                  <a:srgbClr val="FFFF00"/>
                </a:solidFill>
                <a:latin typeface="Trebuchet MS"/>
                <a:cs typeface="Trebuchet MS"/>
              </a:rPr>
              <a:t>consent bidang </a:t>
            </a:r>
            <a:r>
              <a:rPr sz="4000" b="0" spc="-11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FFFF00"/>
                </a:solidFill>
                <a:latin typeface="Trebuchet MS"/>
                <a:cs typeface="Trebuchet MS"/>
              </a:rPr>
              <a:t>kesehatan</a:t>
            </a:r>
            <a:r>
              <a:rPr sz="4000" b="0" spc="-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4000" b="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9450" y="3107690"/>
            <a:ext cx="775843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76884" algn="l"/>
                <a:tab pos="477520" algn="l"/>
              </a:tabLst>
            </a:pP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Informed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consent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32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tindakan</a:t>
            </a:r>
            <a:r>
              <a:rPr sz="3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medik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rebuchet MS"/>
                <a:cs typeface="Trebuchet MS"/>
              </a:rPr>
              <a:t>(Persetujuan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rebuchet MS"/>
                <a:cs typeface="Trebuchet MS"/>
              </a:rPr>
              <a:t>Tindakan</a:t>
            </a:r>
            <a:r>
              <a:rPr sz="3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Medik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 =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PTM)</a:t>
            </a:r>
            <a:endParaRPr sz="3200">
              <a:latin typeface="Trebuchet MS"/>
              <a:cs typeface="Trebuchet MS"/>
            </a:endParaRPr>
          </a:p>
          <a:p>
            <a:pPr marL="469900" marR="144780" indent="-457200">
              <a:lnSpc>
                <a:spcPct val="100000"/>
              </a:lnSpc>
              <a:buFont typeface="Arial MT"/>
              <a:buChar char="•"/>
              <a:tabLst>
                <a:tab pos="476884" algn="l"/>
                <a:tab pos="477520" algn="l"/>
              </a:tabLst>
            </a:pP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Informed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consent</a:t>
            </a:r>
            <a:r>
              <a:rPr sz="3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3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rebuchet MS"/>
                <a:cs typeface="Trebuchet MS"/>
              </a:rPr>
              <a:t>(Persetujuan</a:t>
            </a: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Setelah</a:t>
            </a:r>
            <a:r>
              <a:rPr sz="3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rebuchet MS"/>
                <a:cs typeface="Trebuchet MS"/>
              </a:rPr>
              <a:t>Penjelasan</a:t>
            </a: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PSP)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313" y="371475"/>
            <a:ext cx="8401685" cy="2000250"/>
            <a:chOff x="403313" y="371475"/>
            <a:chExt cx="8401685" cy="2000250"/>
          </a:xfrm>
        </p:grpSpPr>
        <p:sp>
          <p:nvSpPr>
            <p:cNvPr id="3" name="object 3"/>
            <p:cNvSpPr/>
            <p:nvPr/>
          </p:nvSpPr>
          <p:spPr>
            <a:xfrm>
              <a:off x="412838" y="381000"/>
              <a:ext cx="8382634" cy="1981200"/>
            </a:xfrm>
            <a:custGeom>
              <a:avLst/>
              <a:gdLst/>
              <a:ahLst/>
              <a:cxnLst/>
              <a:rect l="l" t="t" r="r" b="b"/>
              <a:pathLst>
                <a:path w="8382634" h="1981200">
                  <a:moveTo>
                    <a:pt x="8051838" y="0"/>
                  </a:moveTo>
                  <a:lnTo>
                    <a:pt x="330212" y="0"/>
                  </a:lnTo>
                  <a:lnTo>
                    <a:pt x="281416" y="3580"/>
                  </a:lnTo>
                  <a:lnTo>
                    <a:pt x="234842" y="13979"/>
                  </a:lnTo>
                  <a:lnTo>
                    <a:pt x="191003" y="30688"/>
                  </a:lnTo>
                  <a:lnTo>
                    <a:pt x="150408" y="53195"/>
                  </a:lnTo>
                  <a:lnTo>
                    <a:pt x="113568" y="80989"/>
                  </a:lnTo>
                  <a:lnTo>
                    <a:pt x="80995" y="113561"/>
                  </a:lnTo>
                  <a:lnTo>
                    <a:pt x="53199" y="150399"/>
                  </a:lnTo>
                  <a:lnTo>
                    <a:pt x="30690" y="190992"/>
                  </a:lnTo>
                  <a:lnTo>
                    <a:pt x="13980" y="234831"/>
                  </a:lnTo>
                  <a:lnTo>
                    <a:pt x="3580" y="281403"/>
                  </a:lnTo>
                  <a:lnTo>
                    <a:pt x="0" y="330200"/>
                  </a:lnTo>
                  <a:lnTo>
                    <a:pt x="0" y="1651000"/>
                  </a:lnTo>
                  <a:lnTo>
                    <a:pt x="3580" y="1699796"/>
                  </a:lnTo>
                  <a:lnTo>
                    <a:pt x="13980" y="1746368"/>
                  </a:lnTo>
                  <a:lnTo>
                    <a:pt x="30690" y="1790207"/>
                  </a:lnTo>
                  <a:lnTo>
                    <a:pt x="53199" y="1830800"/>
                  </a:lnTo>
                  <a:lnTo>
                    <a:pt x="80995" y="1867638"/>
                  </a:lnTo>
                  <a:lnTo>
                    <a:pt x="113568" y="1900210"/>
                  </a:lnTo>
                  <a:lnTo>
                    <a:pt x="150408" y="1928004"/>
                  </a:lnTo>
                  <a:lnTo>
                    <a:pt x="191003" y="1950511"/>
                  </a:lnTo>
                  <a:lnTo>
                    <a:pt x="234842" y="1967220"/>
                  </a:lnTo>
                  <a:lnTo>
                    <a:pt x="281416" y="1977619"/>
                  </a:lnTo>
                  <a:lnTo>
                    <a:pt x="330212" y="1981200"/>
                  </a:lnTo>
                  <a:lnTo>
                    <a:pt x="8051838" y="1981200"/>
                  </a:lnTo>
                  <a:lnTo>
                    <a:pt x="8100634" y="1977619"/>
                  </a:lnTo>
                  <a:lnTo>
                    <a:pt x="8147206" y="1967220"/>
                  </a:lnTo>
                  <a:lnTo>
                    <a:pt x="8191045" y="1950511"/>
                  </a:lnTo>
                  <a:lnTo>
                    <a:pt x="8231638" y="1928004"/>
                  </a:lnTo>
                  <a:lnTo>
                    <a:pt x="8268476" y="1900210"/>
                  </a:lnTo>
                  <a:lnTo>
                    <a:pt x="8301048" y="1867638"/>
                  </a:lnTo>
                  <a:lnTo>
                    <a:pt x="8328842" y="1830800"/>
                  </a:lnTo>
                  <a:lnTo>
                    <a:pt x="8351349" y="1790207"/>
                  </a:lnTo>
                  <a:lnTo>
                    <a:pt x="8368058" y="1746368"/>
                  </a:lnTo>
                  <a:lnTo>
                    <a:pt x="8378458" y="1699796"/>
                  </a:lnTo>
                  <a:lnTo>
                    <a:pt x="8382038" y="1651000"/>
                  </a:lnTo>
                  <a:lnTo>
                    <a:pt x="8382038" y="330200"/>
                  </a:lnTo>
                  <a:lnTo>
                    <a:pt x="8378458" y="281403"/>
                  </a:lnTo>
                  <a:lnTo>
                    <a:pt x="8368058" y="234831"/>
                  </a:lnTo>
                  <a:lnTo>
                    <a:pt x="8351349" y="190992"/>
                  </a:lnTo>
                  <a:lnTo>
                    <a:pt x="8328842" y="150399"/>
                  </a:lnTo>
                  <a:lnTo>
                    <a:pt x="8301048" y="113561"/>
                  </a:lnTo>
                  <a:lnTo>
                    <a:pt x="8268476" y="80989"/>
                  </a:lnTo>
                  <a:lnTo>
                    <a:pt x="8231638" y="53195"/>
                  </a:lnTo>
                  <a:lnTo>
                    <a:pt x="8191045" y="30688"/>
                  </a:lnTo>
                  <a:lnTo>
                    <a:pt x="8147206" y="13979"/>
                  </a:lnTo>
                  <a:lnTo>
                    <a:pt x="8100634" y="3580"/>
                  </a:lnTo>
                  <a:lnTo>
                    <a:pt x="8051838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838" y="381000"/>
              <a:ext cx="8382634" cy="1981200"/>
            </a:xfrm>
            <a:custGeom>
              <a:avLst/>
              <a:gdLst/>
              <a:ahLst/>
              <a:cxnLst/>
              <a:rect l="l" t="t" r="r" b="b"/>
              <a:pathLst>
                <a:path w="8382634" h="1981200">
                  <a:moveTo>
                    <a:pt x="0" y="330200"/>
                  </a:moveTo>
                  <a:lnTo>
                    <a:pt x="3580" y="281403"/>
                  </a:lnTo>
                  <a:lnTo>
                    <a:pt x="13980" y="234831"/>
                  </a:lnTo>
                  <a:lnTo>
                    <a:pt x="30690" y="190992"/>
                  </a:lnTo>
                  <a:lnTo>
                    <a:pt x="53199" y="150399"/>
                  </a:lnTo>
                  <a:lnTo>
                    <a:pt x="80995" y="113561"/>
                  </a:lnTo>
                  <a:lnTo>
                    <a:pt x="113568" y="80989"/>
                  </a:lnTo>
                  <a:lnTo>
                    <a:pt x="150408" y="53195"/>
                  </a:lnTo>
                  <a:lnTo>
                    <a:pt x="191003" y="30688"/>
                  </a:lnTo>
                  <a:lnTo>
                    <a:pt x="234842" y="13979"/>
                  </a:lnTo>
                  <a:lnTo>
                    <a:pt x="281416" y="3580"/>
                  </a:lnTo>
                  <a:lnTo>
                    <a:pt x="330212" y="0"/>
                  </a:lnTo>
                  <a:lnTo>
                    <a:pt x="8051838" y="0"/>
                  </a:lnTo>
                  <a:lnTo>
                    <a:pt x="8100634" y="3580"/>
                  </a:lnTo>
                  <a:lnTo>
                    <a:pt x="8147206" y="13979"/>
                  </a:lnTo>
                  <a:lnTo>
                    <a:pt x="8191045" y="30688"/>
                  </a:lnTo>
                  <a:lnTo>
                    <a:pt x="8231638" y="53195"/>
                  </a:lnTo>
                  <a:lnTo>
                    <a:pt x="8268476" y="80989"/>
                  </a:lnTo>
                  <a:lnTo>
                    <a:pt x="8301048" y="113561"/>
                  </a:lnTo>
                  <a:lnTo>
                    <a:pt x="8328842" y="150399"/>
                  </a:lnTo>
                  <a:lnTo>
                    <a:pt x="8351349" y="190992"/>
                  </a:lnTo>
                  <a:lnTo>
                    <a:pt x="8368058" y="234831"/>
                  </a:lnTo>
                  <a:lnTo>
                    <a:pt x="8378458" y="281403"/>
                  </a:lnTo>
                  <a:lnTo>
                    <a:pt x="8382038" y="330200"/>
                  </a:lnTo>
                  <a:lnTo>
                    <a:pt x="8382038" y="1651000"/>
                  </a:lnTo>
                  <a:lnTo>
                    <a:pt x="8378458" y="1699796"/>
                  </a:lnTo>
                  <a:lnTo>
                    <a:pt x="8368058" y="1746368"/>
                  </a:lnTo>
                  <a:lnTo>
                    <a:pt x="8351349" y="1790207"/>
                  </a:lnTo>
                  <a:lnTo>
                    <a:pt x="8328842" y="1830800"/>
                  </a:lnTo>
                  <a:lnTo>
                    <a:pt x="8301048" y="1867638"/>
                  </a:lnTo>
                  <a:lnTo>
                    <a:pt x="8268476" y="1900210"/>
                  </a:lnTo>
                  <a:lnTo>
                    <a:pt x="8231638" y="1928004"/>
                  </a:lnTo>
                  <a:lnTo>
                    <a:pt x="8191045" y="1950511"/>
                  </a:lnTo>
                  <a:lnTo>
                    <a:pt x="8147206" y="1967220"/>
                  </a:lnTo>
                  <a:lnTo>
                    <a:pt x="8100634" y="1977619"/>
                  </a:lnTo>
                  <a:lnTo>
                    <a:pt x="8051838" y="1981200"/>
                  </a:lnTo>
                  <a:lnTo>
                    <a:pt x="330212" y="1981200"/>
                  </a:lnTo>
                  <a:lnTo>
                    <a:pt x="281416" y="1977619"/>
                  </a:lnTo>
                  <a:lnTo>
                    <a:pt x="234842" y="1967220"/>
                  </a:lnTo>
                  <a:lnTo>
                    <a:pt x="191003" y="1950511"/>
                  </a:lnTo>
                  <a:lnTo>
                    <a:pt x="150408" y="1928004"/>
                  </a:lnTo>
                  <a:lnTo>
                    <a:pt x="113568" y="1900210"/>
                  </a:lnTo>
                  <a:lnTo>
                    <a:pt x="80995" y="1867638"/>
                  </a:lnTo>
                  <a:lnTo>
                    <a:pt x="53199" y="1830800"/>
                  </a:lnTo>
                  <a:lnTo>
                    <a:pt x="30690" y="1790207"/>
                  </a:lnTo>
                  <a:lnTo>
                    <a:pt x="13980" y="1746368"/>
                  </a:lnTo>
                  <a:lnTo>
                    <a:pt x="3580" y="1699796"/>
                  </a:lnTo>
                  <a:lnTo>
                    <a:pt x="0" y="1651000"/>
                  </a:lnTo>
                  <a:lnTo>
                    <a:pt x="0" y="3302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8327" y="462534"/>
            <a:ext cx="5922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25" dirty="0">
                <a:solidFill>
                  <a:srgbClr val="FFFF00"/>
                </a:solidFill>
                <a:latin typeface="Trebuchet MS"/>
                <a:cs typeface="Trebuchet MS"/>
              </a:rPr>
              <a:t>Kode</a:t>
            </a:r>
            <a:r>
              <a:rPr sz="3200" b="0" spc="-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FFFF00"/>
                </a:solidFill>
                <a:latin typeface="Trebuchet MS"/>
                <a:cs typeface="Trebuchet MS"/>
              </a:rPr>
              <a:t>Etik</a:t>
            </a:r>
            <a:r>
              <a:rPr sz="3200" b="0" spc="-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b="0" spc="-15" dirty="0">
                <a:solidFill>
                  <a:srgbClr val="FFFF00"/>
                </a:solidFill>
                <a:latin typeface="Trebuchet MS"/>
                <a:cs typeface="Trebuchet MS"/>
              </a:rPr>
              <a:t>Kedokteran</a:t>
            </a:r>
            <a:r>
              <a:rPr sz="3200" b="0" spc="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b="0" spc="-5" dirty="0">
                <a:solidFill>
                  <a:srgbClr val="FFFF00"/>
                </a:solidFill>
                <a:latin typeface="Trebuchet MS"/>
                <a:cs typeface="Trebuchet MS"/>
              </a:rPr>
              <a:t>Indonesia: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5127" y="2657475"/>
            <a:ext cx="8401050" cy="3829050"/>
            <a:chOff x="385127" y="2657475"/>
            <a:chExt cx="8401050" cy="3829050"/>
          </a:xfrm>
        </p:grpSpPr>
        <p:sp>
          <p:nvSpPr>
            <p:cNvPr id="7" name="object 7"/>
            <p:cNvSpPr/>
            <p:nvPr/>
          </p:nvSpPr>
          <p:spPr>
            <a:xfrm>
              <a:off x="394652" y="2667000"/>
              <a:ext cx="8382000" cy="3810000"/>
            </a:xfrm>
            <a:custGeom>
              <a:avLst/>
              <a:gdLst/>
              <a:ahLst/>
              <a:cxnLst/>
              <a:rect l="l" t="t" r="r" b="b"/>
              <a:pathLst>
                <a:path w="8382000" h="3810000">
                  <a:moveTo>
                    <a:pt x="7746936" y="0"/>
                  </a:moveTo>
                  <a:lnTo>
                    <a:pt x="635012" y="0"/>
                  </a:lnTo>
                  <a:lnTo>
                    <a:pt x="587620" y="1742"/>
                  </a:lnTo>
                  <a:lnTo>
                    <a:pt x="541174" y="6886"/>
                  </a:lnTo>
                  <a:lnTo>
                    <a:pt x="495797" y="15309"/>
                  </a:lnTo>
                  <a:lnTo>
                    <a:pt x="451611" y="26889"/>
                  </a:lnTo>
                  <a:lnTo>
                    <a:pt x="408740" y="41503"/>
                  </a:lnTo>
                  <a:lnTo>
                    <a:pt x="367306" y="59027"/>
                  </a:lnTo>
                  <a:lnTo>
                    <a:pt x="327431" y="79339"/>
                  </a:lnTo>
                  <a:lnTo>
                    <a:pt x="289240" y="102316"/>
                  </a:lnTo>
                  <a:lnTo>
                    <a:pt x="252854" y="127834"/>
                  </a:lnTo>
                  <a:lnTo>
                    <a:pt x="218396" y="155772"/>
                  </a:lnTo>
                  <a:lnTo>
                    <a:pt x="185989" y="186007"/>
                  </a:lnTo>
                  <a:lnTo>
                    <a:pt x="155757" y="218415"/>
                  </a:lnTo>
                  <a:lnTo>
                    <a:pt x="127820" y="252873"/>
                  </a:lnTo>
                  <a:lnTo>
                    <a:pt x="102303" y="289259"/>
                  </a:lnTo>
                  <a:lnTo>
                    <a:pt x="79329" y="327450"/>
                  </a:lnTo>
                  <a:lnTo>
                    <a:pt x="59019" y="367323"/>
                  </a:lnTo>
                  <a:lnTo>
                    <a:pt x="41497" y="408755"/>
                  </a:lnTo>
                  <a:lnTo>
                    <a:pt x="26885" y="451623"/>
                  </a:lnTo>
                  <a:lnTo>
                    <a:pt x="15307" y="495804"/>
                  </a:lnTo>
                  <a:lnTo>
                    <a:pt x="6885" y="541176"/>
                  </a:lnTo>
                  <a:lnTo>
                    <a:pt x="1741" y="587615"/>
                  </a:lnTo>
                  <a:lnTo>
                    <a:pt x="0" y="635000"/>
                  </a:lnTo>
                  <a:lnTo>
                    <a:pt x="0" y="3174987"/>
                  </a:lnTo>
                  <a:lnTo>
                    <a:pt x="1741" y="3222379"/>
                  </a:lnTo>
                  <a:lnTo>
                    <a:pt x="6885" y="3268825"/>
                  </a:lnTo>
                  <a:lnTo>
                    <a:pt x="15307" y="3314202"/>
                  </a:lnTo>
                  <a:lnTo>
                    <a:pt x="26885" y="3358388"/>
                  </a:lnTo>
                  <a:lnTo>
                    <a:pt x="41497" y="3401259"/>
                  </a:lnTo>
                  <a:lnTo>
                    <a:pt x="59019" y="3442693"/>
                  </a:lnTo>
                  <a:lnTo>
                    <a:pt x="79329" y="3482568"/>
                  </a:lnTo>
                  <a:lnTo>
                    <a:pt x="102303" y="3520759"/>
                  </a:lnTo>
                  <a:lnTo>
                    <a:pt x="127820" y="3557145"/>
                  </a:lnTo>
                  <a:lnTo>
                    <a:pt x="155757" y="3591603"/>
                  </a:lnTo>
                  <a:lnTo>
                    <a:pt x="185989" y="3624010"/>
                  </a:lnTo>
                  <a:lnTo>
                    <a:pt x="218396" y="3654242"/>
                  </a:lnTo>
                  <a:lnTo>
                    <a:pt x="252854" y="3682179"/>
                  </a:lnTo>
                  <a:lnTo>
                    <a:pt x="289240" y="3707696"/>
                  </a:lnTo>
                  <a:lnTo>
                    <a:pt x="327431" y="3730670"/>
                  </a:lnTo>
                  <a:lnTo>
                    <a:pt x="367306" y="3750980"/>
                  </a:lnTo>
                  <a:lnTo>
                    <a:pt x="408740" y="3768502"/>
                  </a:lnTo>
                  <a:lnTo>
                    <a:pt x="451611" y="3783114"/>
                  </a:lnTo>
                  <a:lnTo>
                    <a:pt x="495797" y="3794692"/>
                  </a:lnTo>
                  <a:lnTo>
                    <a:pt x="541174" y="3803114"/>
                  </a:lnTo>
                  <a:lnTo>
                    <a:pt x="587620" y="3808258"/>
                  </a:lnTo>
                  <a:lnTo>
                    <a:pt x="635012" y="3810000"/>
                  </a:lnTo>
                  <a:lnTo>
                    <a:pt x="7746936" y="3810000"/>
                  </a:lnTo>
                  <a:lnTo>
                    <a:pt x="7794336" y="3808258"/>
                  </a:lnTo>
                  <a:lnTo>
                    <a:pt x="7840788" y="3803114"/>
                  </a:lnTo>
                  <a:lnTo>
                    <a:pt x="7886170" y="3794692"/>
                  </a:lnTo>
                  <a:lnTo>
                    <a:pt x="7930359" y="3783114"/>
                  </a:lnTo>
                  <a:lnTo>
                    <a:pt x="7973233" y="3768502"/>
                  </a:lnTo>
                  <a:lnTo>
                    <a:pt x="8014668" y="3750980"/>
                  </a:lnTo>
                  <a:lnTo>
                    <a:pt x="8054542" y="3730670"/>
                  </a:lnTo>
                  <a:lnTo>
                    <a:pt x="8092732" y="3707696"/>
                  </a:lnTo>
                  <a:lnTo>
                    <a:pt x="8129117" y="3682179"/>
                  </a:lnTo>
                  <a:lnTo>
                    <a:pt x="8163572" y="3654242"/>
                  </a:lnTo>
                  <a:lnTo>
                    <a:pt x="8195976" y="3624010"/>
                  </a:lnTo>
                  <a:lnTo>
                    <a:pt x="8226206" y="3591603"/>
                  </a:lnTo>
                  <a:lnTo>
                    <a:pt x="8254139" y="3557145"/>
                  </a:lnTo>
                  <a:lnTo>
                    <a:pt x="8279652" y="3520759"/>
                  </a:lnTo>
                  <a:lnTo>
                    <a:pt x="8302623" y="3482568"/>
                  </a:lnTo>
                  <a:lnTo>
                    <a:pt x="8322929" y="3442693"/>
                  </a:lnTo>
                  <a:lnTo>
                    <a:pt x="8340448" y="3401259"/>
                  </a:lnTo>
                  <a:lnTo>
                    <a:pt x="8355057" y="3358388"/>
                  </a:lnTo>
                  <a:lnTo>
                    <a:pt x="8366632" y="3314202"/>
                  </a:lnTo>
                  <a:lnTo>
                    <a:pt x="8375053" y="3268825"/>
                  </a:lnTo>
                  <a:lnTo>
                    <a:pt x="8380195" y="3222379"/>
                  </a:lnTo>
                  <a:lnTo>
                    <a:pt x="8381936" y="3174987"/>
                  </a:lnTo>
                  <a:lnTo>
                    <a:pt x="8381936" y="635000"/>
                  </a:lnTo>
                  <a:lnTo>
                    <a:pt x="8380195" y="587615"/>
                  </a:lnTo>
                  <a:lnTo>
                    <a:pt x="8375053" y="541176"/>
                  </a:lnTo>
                  <a:lnTo>
                    <a:pt x="8366632" y="495804"/>
                  </a:lnTo>
                  <a:lnTo>
                    <a:pt x="8355057" y="451623"/>
                  </a:lnTo>
                  <a:lnTo>
                    <a:pt x="8340448" y="408755"/>
                  </a:lnTo>
                  <a:lnTo>
                    <a:pt x="8322929" y="367323"/>
                  </a:lnTo>
                  <a:lnTo>
                    <a:pt x="8302623" y="327450"/>
                  </a:lnTo>
                  <a:lnTo>
                    <a:pt x="8279652" y="289259"/>
                  </a:lnTo>
                  <a:lnTo>
                    <a:pt x="8254139" y="252873"/>
                  </a:lnTo>
                  <a:lnTo>
                    <a:pt x="8226206" y="218415"/>
                  </a:lnTo>
                  <a:lnTo>
                    <a:pt x="8195976" y="186007"/>
                  </a:lnTo>
                  <a:lnTo>
                    <a:pt x="8163572" y="155772"/>
                  </a:lnTo>
                  <a:lnTo>
                    <a:pt x="8129117" y="127834"/>
                  </a:lnTo>
                  <a:lnTo>
                    <a:pt x="8092732" y="102316"/>
                  </a:lnTo>
                  <a:lnTo>
                    <a:pt x="8054542" y="79339"/>
                  </a:lnTo>
                  <a:lnTo>
                    <a:pt x="8014668" y="59027"/>
                  </a:lnTo>
                  <a:lnTo>
                    <a:pt x="7973233" y="41503"/>
                  </a:lnTo>
                  <a:lnTo>
                    <a:pt x="7930359" y="26889"/>
                  </a:lnTo>
                  <a:lnTo>
                    <a:pt x="7886170" y="15309"/>
                  </a:lnTo>
                  <a:lnTo>
                    <a:pt x="7840788" y="6886"/>
                  </a:lnTo>
                  <a:lnTo>
                    <a:pt x="7794336" y="1742"/>
                  </a:lnTo>
                  <a:lnTo>
                    <a:pt x="774693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652" y="2667000"/>
              <a:ext cx="8382000" cy="3810000"/>
            </a:xfrm>
            <a:custGeom>
              <a:avLst/>
              <a:gdLst/>
              <a:ahLst/>
              <a:cxnLst/>
              <a:rect l="l" t="t" r="r" b="b"/>
              <a:pathLst>
                <a:path w="8382000" h="3810000">
                  <a:moveTo>
                    <a:pt x="0" y="635000"/>
                  </a:moveTo>
                  <a:lnTo>
                    <a:pt x="1741" y="587615"/>
                  </a:lnTo>
                  <a:lnTo>
                    <a:pt x="6885" y="541176"/>
                  </a:lnTo>
                  <a:lnTo>
                    <a:pt x="15307" y="495804"/>
                  </a:lnTo>
                  <a:lnTo>
                    <a:pt x="26885" y="451623"/>
                  </a:lnTo>
                  <a:lnTo>
                    <a:pt x="41497" y="408755"/>
                  </a:lnTo>
                  <a:lnTo>
                    <a:pt x="59019" y="367323"/>
                  </a:lnTo>
                  <a:lnTo>
                    <a:pt x="79329" y="327450"/>
                  </a:lnTo>
                  <a:lnTo>
                    <a:pt x="102303" y="289259"/>
                  </a:lnTo>
                  <a:lnTo>
                    <a:pt x="127820" y="252873"/>
                  </a:lnTo>
                  <a:lnTo>
                    <a:pt x="155757" y="218415"/>
                  </a:lnTo>
                  <a:lnTo>
                    <a:pt x="185989" y="186007"/>
                  </a:lnTo>
                  <a:lnTo>
                    <a:pt x="218396" y="155772"/>
                  </a:lnTo>
                  <a:lnTo>
                    <a:pt x="252854" y="127834"/>
                  </a:lnTo>
                  <a:lnTo>
                    <a:pt x="289240" y="102316"/>
                  </a:lnTo>
                  <a:lnTo>
                    <a:pt x="327431" y="79339"/>
                  </a:lnTo>
                  <a:lnTo>
                    <a:pt x="367306" y="59027"/>
                  </a:lnTo>
                  <a:lnTo>
                    <a:pt x="408740" y="41503"/>
                  </a:lnTo>
                  <a:lnTo>
                    <a:pt x="451611" y="26889"/>
                  </a:lnTo>
                  <a:lnTo>
                    <a:pt x="495797" y="15309"/>
                  </a:lnTo>
                  <a:lnTo>
                    <a:pt x="541174" y="6886"/>
                  </a:lnTo>
                  <a:lnTo>
                    <a:pt x="587620" y="1742"/>
                  </a:lnTo>
                  <a:lnTo>
                    <a:pt x="635012" y="0"/>
                  </a:lnTo>
                  <a:lnTo>
                    <a:pt x="7746936" y="0"/>
                  </a:lnTo>
                  <a:lnTo>
                    <a:pt x="7794336" y="1742"/>
                  </a:lnTo>
                  <a:lnTo>
                    <a:pt x="7840788" y="6886"/>
                  </a:lnTo>
                  <a:lnTo>
                    <a:pt x="7886170" y="15309"/>
                  </a:lnTo>
                  <a:lnTo>
                    <a:pt x="7930359" y="26889"/>
                  </a:lnTo>
                  <a:lnTo>
                    <a:pt x="7973233" y="41503"/>
                  </a:lnTo>
                  <a:lnTo>
                    <a:pt x="8014668" y="59027"/>
                  </a:lnTo>
                  <a:lnTo>
                    <a:pt x="8054542" y="79339"/>
                  </a:lnTo>
                  <a:lnTo>
                    <a:pt x="8092732" y="102316"/>
                  </a:lnTo>
                  <a:lnTo>
                    <a:pt x="8129117" y="127834"/>
                  </a:lnTo>
                  <a:lnTo>
                    <a:pt x="8163572" y="155772"/>
                  </a:lnTo>
                  <a:lnTo>
                    <a:pt x="8195976" y="186007"/>
                  </a:lnTo>
                  <a:lnTo>
                    <a:pt x="8226206" y="218415"/>
                  </a:lnTo>
                  <a:lnTo>
                    <a:pt x="8254139" y="252873"/>
                  </a:lnTo>
                  <a:lnTo>
                    <a:pt x="8279652" y="289259"/>
                  </a:lnTo>
                  <a:lnTo>
                    <a:pt x="8302623" y="327450"/>
                  </a:lnTo>
                  <a:lnTo>
                    <a:pt x="8322929" y="367323"/>
                  </a:lnTo>
                  <a:lnTo>
                    <a:pt x="8340448" y="408755"/>
                  </a:lnTo>
                  <a:lnTo>
                    <a:pt x="8355057" y="451623"/>
                  </a:lnTo>
                  <a:lnTo>
                    <a:pt x="8366632" y="495804"/>
                  </a:lnTo>
                  <a:lnTo>
                    <a:pt x="8375053" y="541176"/>
                  </a:lnTo>
                  <a:lnTo>
                    <a:pt x="8380195" y="587615"/>
                  </a:lnTo>
                  <a:lnTo>
                    <a:pt x="8381936" y="635000"/>
                  </a:lnTo>
                  <a:lnTo>
                    <a:pt x="8381936" y="3174987"/>
                  </a:lnTo>
                  <a:lnTo>
                    <a:pt x="8380195" y="3222379"/>
                  </a:lnTo>
                  <a:lnTo>
                    <a:pt x="8375053" y="3268825"/>
                  </a:lnTo>
                  <a:lnTo>
                    <a:pt x="8366632" y="3314202"/>
                  </a:lnTo>
                  <a:lnTo>
                    <a:pt x="8355057" y="3358388"/>
                  </a:lnTo>
                  <a:lnTo>
                    <a:pt x="8340448" y="3401259"/>
                  </a:lnTo>
                  <a:lnTo>
                    <a:pt x="8322929" y="3442693"/>
                  </a:lnTo>
                  <a:lnTo>
                    <a:pt x="8302623" y="3482568"/>
                  </a:lnTo>
                  <a:lnTo>
                    <a:pt x="8279652" y="3520759"/>
                  </a:lnTo>
                  <a:lnTo>
                    <a:pt x="8254139" y="3557145"/>
                  </a:lnTo>
                  <a:lnTo>
                    <a:pt x="8226206" y="3591603"/>
                  </a:lnTo>
                  <a:lnTo>
                    <a:pt x="8195976" y="3624010"/>
                  </a:lnTo>
                  <a:lnTo>
                    <a:pt x="8163572" y="3654242"/>
                  </a:lnTo>
                  <a:lnTo>
                    <a:pt x="8129117" y="3682179"/>
                  </a:lnTo>
                  <a:lnTo>
                    <a:pt x="8092732" y="3707696"/>
                  </a:lnTo>
                  <a:lnTo>
                    <a:pt x="8054542" y="3730670"/>
                  </a:lnTo>
                  <a:lnTo>
                    <a:pt x="8014668" y="3750980"/>
                  </a:lnTo>
                  <a:lnTo>
                    <a:pt x="7973233" y="3768502"/>
                  </a:lnTo>
                  <a:lnTo>
                    <a:pt x="7930359" y="3783114"/>
                  </a:lnTo>
                  <a:lnTo>
                    <a:pt x="7886170" y="3794692"/>
                  </a:lnTo>
                  <a:lnTo>
                    <a:pt x="7840788" y="3803114"/>
                  </a:lnTo>
                  <a:lnTo>
                    <a:pt x="7794336" y="3808258"/>
                  </a:lnTo>
                  <a:lnTo>
                    <a:pt x="7746936" y="3810000"/>
                  </a:lnTo>
                  <a:lnTo>
                    <a:pt x="635012" y="3810000"/>
                  </a:lnTo>
                  <a:lnTo>
                    <a:pt x="587620" y="3808258"/>
                  </a:lnTo>
                  <a:lnTo>
                    <a:pt x="541174" y="3803114"/>
                  </a:lnTo>
                  <a:lnTo>
                    <a:pt x="495797" y="3794692"/>
                  </a:lnTo>
                  <a:lnTo>
                    <a:pt x="451611" y="3783114"/>
                  </a:lnTo>
                  <a:lnTo>
                    <a:pt x="408740" y="3768502"/>
                  </a:lnTo>
                  <a:lnTo>
                    <a:pt x="367306" y="3750980"/>
                  </a:lnTo>
                  <a:lnTo>
                    <a:pt x="327431" y="3730670"/>
                  </a:lnTo>
                  <a:lnTo>
                    <a:pt x="289240" y="3707696"/>
                  </a:lnTo>
                  <a:lnTo>
                    <a:pt x="252854" y="3682179"/>
                  </a:lnTo>
                  <a:lnTo>
                    <a:pt x="218396" y="3654242"/>
                  </a:lnTo>
                  <a:lnTo>
                    <a:pt x="185989" y="3624010"/>
                  </a:lnTo>
                  <a:lnTo>
                    <a:pt x="155757" y="3591603"/>
                  </a:lnTo>
                  <a:lnTo>
                    <a:pt x="127820" y="3557145"/>
                  </a:lnTo>
                  <a:lnTo>
                    <a:pt x="102303" y="3520759"/>
                  </a:lnTo>
                  <a:lnTo>
                    <a:pt x="79329" y="3482568"/>
                  </a:lnTo>
                  <a:lnTo>
                    <a:pt x="59019" y="3442693"/>
                  </a:lnTo>
                  <a:lnTo>
                    <a:pt x="41497" y="3401259"/>
                  </a:lnTo>
                  <a:lnTo>
                    <a:pt x="26885" y="3358388"/>
                  </a:lnTo>
                  <a:lnTo>
                    <a:pt x="15307" y="3314202"/>
                  </a:lnTo>
                  <a:lnTo>
                    <a:pt x="6885" y="3268825"/>
                  </a:lnTo>
                  <a:lnTo>
                    <a:pt x="1741" y="3222379"/>
                  </a:lnTo>
                  <a:lnTo>
                    <a:pt x="0" y="3174987"/>
                  </a:lnTo>
                  <a:lnTo>
                    <a:pt x="0" y="6350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8327" y="1379854"/>
            <a:ext cx="7944484" cy="504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20" marR="5080" indent="-4654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77520" algn="l"/>
                <a:tab pos="478155" algn="l"/>
              </a:tabLst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Hubungan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antara sang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pengobat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penderita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disebut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sebagai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transaksi</a:t>
            </a:r>
            <a:r>
              <a:rPr sz="2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terapeutic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•"/>
            </a:pPr>
            <a:endParaRPr sz="3150" dirty="0">
              <a:latin typeface="Trebuchet MS"/>
              <a:cs typeface="Trebuchet MS"/>
            </a:endParaRPr>
          </a:p>
          <a:p>
            <a:pPr marL="83185">
              <a:lnSpc>
                <a:spcPct val="100000"/>
              </a:lnSpc>
            </a:pPr>
            <a:r>
              <a:rPr sz="3200" dirty="0">
                <a:solidFill>
                  <a:srgbClr val="FFFF00"/>
                </a:solidFill>
                <a:latin typeface="Trebuchet MS"/>
                <a:cs typeface="Trebuchet MS"/>
              </a:rPr>
              <a:t>Sumpah</a:t>
            </a:r>
            <a:r>
              <a:rPr sz="3200" spc="-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rebuchet MS"/>
                <a:cs typeface="Trebuchet MS"/>
              </a:rPr>
              <a:t>Dokter</a:t>
            </a:r>
            <a:r>
              <a:rPr sz="3200" spc="-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rebuchet MS"/>
                <a:cs typeface="Trebuchet MS"/>
              </a:rPr>
              <a:t>Indonesia:</a:t>
            </a:r>
            <a:endParaRPr sz="3200" dirty="0">
              <a:latin typeface="Trebuchet MS"/>
              <a:cs typeface="Trebuchet MS"/>
            </a:endParaRPr>
          </a:p>
          <a:p>
            <a:pPr marL="548640" marR="1469390" lvl="1" indent="-465455">
              <a:lnSpc>
                <a:spcPct val="100000"/>
              </a:lnSpc>
              <a:spcBef>
                <a:spcPts val="1700"/>
              </a:spcBef>
              <a:buFont typeface="Arial MT"/>
              <a:buChar char="•"/>
              <a:tabLst>
                <a:tab pos="548640" algn="l"/>
                <a:tab pos="549275" algn="l"/>
              </a:tabLst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Dokter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bersumpah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akan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menjalankan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tugasnya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 dirty="0">
              <a:latin typeface="Trebuchet MS"/>
              <a:cs typeface="Trebuchet MS"/>
            </a:endParaRPr>
          </a:p>
          <a:p>
            <a:pPr marL="998219" lvl="2" indent="-457834">
              <a:lnSpc>
                <a:spcPct val="100000"/>
              </a:lnSpc>
              <a:spcBef>
                <a:spcPts val="5"/>
              </a:spcBef>
              <a:buChar char="-"/>
              <a:tabLst>
                <a:tab pos="998219" algn="l"/>
                <a:tab pos="998855" algn="l"/>
              </a:tabLst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Cara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terhormat</a:t>
            </a:r>
            <a:endParaRPr sz="2800" dirty="0">
              <a:latin typeface="Trebuchet MS"/>
              <a:cs typeface="Trebuchet MS"/>
            </a:endParaRPr>
          </a:p>
          <a:p>
            <a:pPr marL="998219" lvl="2" indent="-457834">
              <a:lnSpc>
                <a:spcPct val="100000"/>
              </a:lnSpc>
              <a:buChar char="-"/>
              <a:tabLst>
                <a:tab pos="998219" algn="l"/>
                <a:tab pos="998855" algn="l"/>
              </a:tabLst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Bersusila</a:t>
            </a:r>
            <a:endParaRPr sz="2800" dirty="0">
              <a:latin typeface="Trebuchet MS"/>
              <a:cs typeface="Trebuchet MS"/>
            </a:endParaRPr>
          </a:p>
          <a:p>
            <a:pPr marL="541020" marR="66230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Sesuai martabat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pekerjaan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sebagai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dokter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senantiasa mengutamakan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kesehatan 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penderita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371600"/>
            <a:ext cx="6019800" cy="1447800"/>
          </a:xfrm>
          <a:custGeom>
            <a:avLst/>
            <a:gdLst/>
            <a:ahLst/>
            <a:cxnLst/>
            <a:rect l="l" t="t" r="r" b="b"/>
            <a:pathLst>
              <a:path w="6019800" h="1447800">
                <a:moveTo>
                  <a:pt x="5778500" y="0"/>
                </a:moveTo>
                <a:lnTo>
                  <a:pt x="241300" y="0"/>
                </a:lnTo>
                <a:lnTo>
                  <a:pt x="192671" y="4904"/>
                </a:lnTo>
                <a:lnTo>
                  <a:pt x="147377" y="18968"/>
                </a:lnTo>
                <a:lnTo>
                  <a:pt x="106389" y="41221"/>
                </a:lnTo>
                <a:lnTo>
                  <a:pt x="70677" y="70691"/>
                </a:lnTo>
                <a:lnTo>
                  <a:pt x="41211" y="106405"/>
                </a:lnTo>
                <a:lnTo>
                  <a:pt x="18963" y="147393"/>
                </a:lnTo>
                <a:lnTo>
                  <a:pt x="4902" y="192682"/>
                </a:lnTo>
                <a:lnTo>
                  <a:pt x="0" y="241300"/>
                </a:lnTo>
                <a:lnTo>
                  <a:pt x="0" y="1206500"/>
                </a:lnTo>
                <a:lnTo>
                  <a:pt x="4902" y="1255117"/>
                </a:lnTo>
                <a:lnTo>
                  <a:pt x="18963" y="1300406"/>
                </a:lnTo>
                <a:lnTo>
                  <a:pt x="41211" y="1341394"/>
                </a:lnTo>
                <a:lnTo>
                  <a:pt x="70677" y="1377108"/>
                </a:lnTo>
                <a:lnTo>
                  <a:pt x="106389" y="1406578"/>
                </a:lnTo>
                <a:lnTo>
                  <a:pt x="147377" y="1428831"/>
                </a:lnTo>
                <a:lnTo>
                  <a:pt x="192671" y="1442895"/>
                </a:lnTo>
                <a:lnTo>
                  <a:pt x="241300" y="1447800"/>
                </a:lnTo>
                <a:lnTo>
                  <a:pt x="5778500" y="1447800"/>
                </a:lnTo>
                <a:lnTo>
                  <a:pt x="5827117" y="1442895"/>
                </a:lnTo>
                <a:lnTo>
                  <a:pt x="5872406" y="1428831"/>
                </a:lnTo>
                <a:lnTo>
                  <a:pt x="5913394" y="1406578"/>
                </a:lnTo>
                <a:lnTo>
                  <a:pt x="5949108" y="1377108"/>
                </a:lnTo>
                <a:lnTo>
                  <a:pt x="5978578" y="1341394"/>
                </a:lnTo>
                <a:lnTo>
                  <a:pt x="6000831" y="1300406"/>
                </a:lnTo>
                <a:lnTo>
                  <a:pt x="6014895" y="1255117"/>
                </a:lnTo>
                <a:lnTo>
                  <a:pt x="6019800" y="1206500"/>
                </a:lnTo>
                <a:lnTo>
                  <a:pt x="6019800" y="241300"/>
                </a:lnTo>
                <a:lnTo>
                  <a:pt x="6014895" y="192682"/>
                </a:lnTo>
                <a:lnTo>
                  <a:pt x="6000831" y="147393"/>
                </a:lnTo>
                <a:lnTo>
                  <a:pt x="5978578" y="106405"/>
                </a:lnTo>
                <a:lnTo>
                  <a:pt x="5949108" y="70691"/>
                </a:lnTo>
                <a:lnTo>
                  <a:pt x="5913394" y="41221"/>
                </a:lnTo>
                <a:lnTo>
                  <a:pt x="5872406" y="18968"/>
                </a:lnTo>
                <a:lnTo>
                  <a:pt x="5827117" y="4904"/>
                </a:lnTo>
                <a:lnTo>
                  <a:pt x="577850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017" y="1796478"/>
            <a:ext cx="5488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Trebuchet MS"/>
                <a:cs typeface="Trebuchet MS"/>
              </a:rPr>
              <a:t>Etik </a:t>
            </a:r>
            <a:r>
              <a:rPr sz="3600" b="1" spc="-2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3600" b="1" spc="-5" dirty="0">
                <a:solidFill>
                  <a:srgbClr val="FFFFFF"/>
                </a:solidFill>
                <a:latin typeface="Trebuchet MS"/>
                <a:cs typeface="Trebuchet MS"/>
              </a:rPr>
              <a:t> Kesehatan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8875" y="3267075"/>
            <a:ext cx="5581650" cy="1782445"/>
            <a:chOff x="2428875" y="3267075"/>
            <a:chExt cx="5581650" cy="1782445"/>
          </a:xfrm>
        </p:grpSpPr>
        <p:sp>
          <p:nvSpPr>
            <p:cNvPr id="5" name="object 5"/>
            <p:cNvSpPr/>
            <p:nvPr/>
          </p:nvSpPr>
          <p:spPr>
            <a:xfrm>
              <a:off x="2438400" y="3276600"/>
              <a:ext cx="5562600" cy="1763395"/>
            </a:xfrm>
            <a:custGeom>
              <a:avLst/>
              <a:gdLst/>
              <a:ahLst/>
              <a:cxnLst/>
              <a:rect l="l" t="t" r="r" b="b"/>
              <a:pathLst>
                <a:path w="5562600" h="1763395">
                  <a:moveTo>
                    <a:pt x="5268722" y="0"/>
                  </a:moveTo>
                  <a:lnTo>
                    <a:pt x="293877" y="0"/>
                  </a:lnTo>
                  <a:lnTo>
                    <a:pt x="246209" y="3846"/>
                  </a:lnTo>
                  <a:lnTo>
                    <a:pt x="200989" y="14981"/>
                  </a:lnTo>
                  <a:lnTo>
                    <a:pt x="158823" y="32801"/>
                  </a:lnTo>
                  <a:lnTo>
                    <a:pt x="120316" y="56700"/>
                  </a:lnTo>
                  <a:lnTo>
                    <a:pt x="86074" y="86074"/>
                  </a:lnTo>
                  <a:lnTo>
                    <a:pt x="56700" y="120316"/>
                  </a:lnTo>
                  <a:lnTo>
                    <a:pt x="32801" y="158823"/>
                  </a:lnTo>
                  <a:lnTo>
                    <a:pt x="14981" y="200989"/>
                  </a:lnTo>
                  <a:lnTo>
                    <a:pt x="3846" y="246209"/>
                  </a:lnTo>
                  <a:lnTo>
                    <a:pt x="0" y="293877"/>
                  </a:lnTo>
                  <a:lnTo>
                    <a:pt x="0" y="1469136"/>
                  </a:lnTo>
                  <a:lnTo>
                    <a:pt x="3846" y="1516804"/>
                  </a:lnTo>
                  <a:lnTo>
                    <a:pt x="14981" y="1562024"/>
                  </a:lnTo>
                  <a:lnTo>
                    <a:pt x="32801" y="1604190"/>
                  </a:lnTo>
                  <a:lnTo>
                    <a:pt x="56700" y="1642697"/>
                  </a:lnTo>
                  <a:lnTo>
                    <a:pt x="86074" y="1676939"/>
                  </a:lnTo>
                  <a:lnTo>
                    <a:pt x="120316" y="1706313"/>
                  </a:lnTo>
                  <a:lnTo>
                    <a:pt x="158823" y="1730212"/>
                  </a:lnTo>
                  <a:lnTo>
                    <a:pt x="200989" y="1748032"/>
                  </a:lnTo>
                  <a:lnTo>
                    <a:pt x="246209" y="1759167"/>
                  </a:lnTo>
                  <a:lnTo>
                    <a:pt x="293877" y="1763014"/>
                  </a:lnTo>
                  <a:lnTo>
                    <a:pt x="5268722" y="1763014"/>
                  </a:lnTo>
                  <a:lnTo>
                    <a:pt x="5316390" y="1759167"/>
                  </a:lnTo>
                  <a:lnTo>
                    <a:pt x="5361610" y="1748032"/>
                  </a:lnTo>
                  <a:lnTo>
                    <a:pt x="5403776" y="1730212"/>
                  </a:lnTo>
                  <a:lnTo>
                    <a:pt x="5442283" y="1706313"/>
                  </a:lnTo>
                  <a:lnTo>
                    <a:pt x="5476525" y="1676939"/>
                  </a:lnTo>
                  <a:lnTo>
                    <a:pt x="5505899" y="1642697"/>
                  </a:lnTo>
                  <a:lnTo>
                    <a:pt x="5529798" y="1604190"/>
                  </a:lnTo>
                  <a:lnTo>
                    <a:pt x="5547618" y="1562024"/>
                  </a:lnTo>
                  <a:lnTo>
                    <a:pt x="5558753" y="1516804"/>
                  </a:lnTo>
                  <a:lnTo>
                    <a:pt x="5562600" y="1469136"/>
                  </a:lnTo>
                  <a:lnTo>
                    <a:pt x="5562600" y="293877"/>
                  </a:lnTo>
                  <a:lnTo>
                    <a:pt x="5558753" y="246209"/>
                  </a:lnTo>
                  <a:lnTo>
                    <a:pt x="5547618" y="200989"/>
                  </a:lnTo>
                  <a:lnTo>
                    <a:pt x="5529798" y="158823"/>
                  </a:lnTo>
                  <a:lnTo>
                    <a:pt x="5505899" y="120316"/>
                  </a:lnTo>
                  <a:lnTo>
                    <a:pt x="5476525" y="86074"/>
                  </a:lnTo>
                  <a:lnTo>
                    <a:pt x="5442283" y="56700"/>
                  </a:lnTo>
                  <a:lnTo>
                    <a:pt x="5403776" y="32801"/>
                  </a:lnTo>
                  <a:lnTo>
                    <a:pt x="5361610" y="14981"/>
                  </a:lnTo>
                  <a:lnTo>
                    <a:pt x="5316390" y="3846"/>
                  </a:lnTo>
                  <a:lnTo>
                    <a:pt x="52687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0" y="3276600"/>
              <a:ext cx="5562600" cy="1763395"/>
            </a:xfrm>
            <a:custGeom>
              <a:avLst/>
              <a:gdLst/>
              <a:ahLst/>
              <a:cxnLst/>
              <a:rect l="l" t="t" r="r" b="b"/>
              <a:pathLst>
                <a:path w="5562600" h="1763395">
                  <a:moveTo>
                    <a:pt x="0" y="293877"/>
                  </a:moveTo>
                  <a:lnTo>
                    <a:pt x="3846" y="246209"/>
                  </a:lnTo>
                  <a:lnTo>
                    <a:pt x="14981" y="200989"/>
                  </a:lnTo>
                  <a:lnTo>
                    <a:pt x="32801" y="158823"/>
                  </a:lnTo>
                  <a:lnTo>
                    <a:pt x="56700" y="120316"/>
                  </a:lnTo>
                  <a:lnTo>
                    <a:pt x="86074" y="86074"/>
                  </a:lnTo>
                  <a:lnTo>
                    <a:pt x="120316" y="56700"/>
                  </a:lnTo>
                  <a:lnTo>
                    <a:pt x="158823" y="32801"/>
                  </a:lnTo>
                  <a:lnTo>
                    <a:pt x="200989" y="14981"/>
                  </a:lnTo>
                  <a:lnTo>
                    <a:pt x="246209" y="3846"/>
                  </a:lnTo>
                  <a:lnTo>
                    <a:pt x="293877" y="0"/>
                  </a:lnTo>
                  <a:lnTo>
                    <a:pt x="5268722" y="0"/>
                  </a:lnTo>
                  <a:lnTo>
                    <a:pt x="5316390" y="3846"/>
                  </a:lnTo>
                  <a:lnTo>
                    <a:pt x="5361610" y="14981"/>
                  </a:lnTo>
                  <a:lnTo>
                    <a:pt x="5403776" y="32801"/>
                  </a:lnTo>
                  <a:lnTo>
                    <a:pt x="5442283" y="56700"/>
                  </a:lnTo>
                  <a:lnTo>
                    <a:pt x="5476525" y="86074"/>
                  </a:lnTo>
                  <a:lnTo>
                    <a:pt x="5505899" y="120316"/>
                  </a:lnTo>
                  <a:lnTo>
                    <a:pt x="5529798" y="158823"/>
                  </a:lnTo>
                  <a:lnTo>
                    <a:pt x="5547618" y="200989"/>
                  </a:lnTo>
                  <a:lnTo>
                    <a:pt x="5558753" y="246209"/>
                  </a:lnTo>
                  <a:lnTo>
                    <a:pt x="5562600" y="293877"/>
                  </a:lnTo>
                  <a:lnTo>
                    <a:pt x="5562600" y="1469136"/>
                  </a:lnTo>
                  <a:lnTo>
                    <a:pt x="5558753" y="1516804"/>
                  </a:lnTo>
                  <a:lnTo>
                    <a:pt x="5547618" y="1562024"/>
                  </a:lnTo>
                  <a:lnTo>
                    <a:pt x="5529798" y="1604190"/>
                  </a:lnTo>
                  <a:lnTo>
                    <a:pt x="5505899" y="1642697"/>
                  </a:lnTo>
                  <a:lnTo>
                    <a:pt x="5476525" y="1676939"/>
                  </a:lnTo>
                  <a:lnTo>
                    <a:pt x="5442283" y="1706313"/>
                  </a:lnTo>
                  <a:lnTo>
                    <a:pt x="5403776" y="1730212"/>
                  </a:lnTo>
                  <a:lnTo>
                    <a:pt x="5361610" y="1748032"/>
                  </a:lnTo>
                  <a:lnTo>
                    <a:pt x="5316390" y="1759167"/>
                  </a:lnTo>
                  <a:lnTo>
                    <a:pt x="5268722" y="1763014"/>
                  </a:lnTo>
                  <a:lnTo>
                    <a:pt x="293877" y="1763014"/>
                  </a:lnTo>
                  <a:lnTo>
                    <a:pt x="246209" y="1759167"/>
                  </a:lnTo>
                  <a:lnTo>
                    <a:pt x="200989" y="1748032"/>
                  </a:lnTo>
                  <a:lnTo>
                    <a:pt x="158823" y="1730212"/>
                  </a:lnTo>
                  <a:lnTo>
                    <a:pt x="120316" y="1706313"/>
                  </a:lnTo>
                  <a:lnTo>
                    <a:pt x="86074" y="1676939"/>
                  </a:lnTo>
                  <a:lnTo>
                    <a:pt x="56700" y="1642697"/>
                  </a:lnTo>
                  <a:lnTo>
                    <a:pt x="32801" y="1604190"/>
                  </a:lnTo>
                  <a:lnTo>
                    <a:pt x="14981" y="1562024"/>
                  </a:lnTo>
                  <a:lnTo>
                    <a:pt x="3846" y="1516804"/>
                  </a:lnTo>
                  <a:lnTo>
                    <a:pt x="0" y="1469136"/>
                  </a:lnTo>
                  <a:lnTo>
                    <a:pt x="0" y="293877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12516" y="3646423"/>
            <a:ext cx="42195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Moralitas</a:t>
            </a:r>
            <a:r>
              <a:rPr sz="3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bagi</a:t>
            </a:r>
            <a:r>
              <a:rPr sz="32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peneliti </a:t>
            </a:r>
            <a:r>
              <a:rPr sz="3200" b="1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dibidang</a:t>
            </a:r>
            <a:r>
              <a:rPr sz="3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1D42-5108-0BE5-3B2B-A623548B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70CA3-D760-168F-A5DD-9F68DFAF6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24B4B398-FD42-4250-DE32-7BB6A809F22E}"/>
              </a:ext>
            </a:extLst>
          </p:cNvPr>
          <p:cNvGrpSpPr/>
          <p:nvPr/>
        </p:nvGrpSpPr>
        <p:grpSpPr>
          <a:xfrm>
            <a:off x="385127" y="533400"/>
            <a:ext cx="8401050" cy="5953125"/>
            <a:chOff x="385127" y="2657475"/>
            <a:chExt cx="8401050" cy="382905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C27A2641-ECC1-1F55-C2C3-5BC95F6EC738}"/>
                </a:ext>
              </a:extLst>
            </p:cNvPr>
            <p:cNvSpPr/>
            <p:nvPr/>
          </p:nvSpPr>
          <p:spPr>
            <a:xfrm>
              <a:off x="394652" y="2667000"/>
              <a:ext cx="8382000" cy="3810000"/>
            </a:xfrm>
            <a:custGeom>
              <a:avLst/>
              <a:gdLst/>
              <a:ahLst/>
              <a:cxnLst/>
              <a:rect l="l" t="t" r="r" b="b"/>
              <a:pathLst>
                <a:path w="8382000" h="3810000">
                  <a:moveTo>
                    <a:pt x="7746936" y="0"/>
                  </a:moveTo>
                  <a:lnTo>
                    <a:pt x="635012" y="0"/>
                  </a:lnTo>
                  <a:lnTo>
                    <a:pt x="587620" y="1742"/>
                  </a:lnTo>
                  <a:lnTo>
                    <a:pt x="541174" y="6886"/>
                  </a:lnTo>
                  <a:lnTo>
                    <a:pt x="495797" y="15309"/>
                  </a:lnTo>
                  <a:lnTo>
                    <a:pt x="451611" y="26889"/>
                  </a:lnTo>
                  <a:lnTo>
                    <a:pt x="408740" y="41503"/>
                  </a:lnTo>
                  <a:lnTo>
                    <a:pt x="367306" y="59027"/>
                  </a:lnTo>
                  <a:lnTo>
                    <a:pt x="327431" y="79339"/>
                  </a:lnTo>
                  <a:lnTo>
                    <a:pt x="289240" y="102316"/>
                  </a:lnTo>
                  <a:lnTo>
                    <a:pt x="252854" y="127834"/>
                  </a:lnTo>
                  <a:lnTo>
                    <a:pt x="218396" y="155772"/>
                  </a:lnTo>
                  <a:lnTo>
                    <a:pt x="185989" y="186007"/>
                  </a:lnTo>
                  <a:lnTo>
                    <a:pt x="155757" y="218415"/>
                  </a:lnTo>
                  <a:lnTo>
                    <a:pt x="127820" y="252873"/>
                  </a:lnTo>
                  <a:lnTo>
                    <a:pt x="102303" y="289259"/>
                  </a:lnTo>
                  <a:lnTo>
                    <a:pt x="79329" y="327450"/>
                  </a:lnTo>
                  <a:lnTo>
                    <a:pt x="59019" y="367323"/>
                  </a:lnTo>
                  <a:lnTo>
                    <a:pt x="41497" y="408755"/>
                  </a:lnTo>
                  <a:lnTo>
                    <a:pt x="26885" y="451623"/>
                  </a:lnTo>
                  <a:lnTo>
                    <a:pt x="15307" y="495804"/>
                  </a:lnTo>
                  <a:lnTo>
                    <a:pt x="6885" y="541176"/>
                  </a:lnTo>
                  <a:lnTo>
                    <a:pt x="1741" y="587615"/>
                  </a:lnTo>
                  <a:lnTo>
                    <a:pt x="0" y="635000"/>
                  </a:lnTo>
                  <a:lnTo>
                    <a:pt x="0" y="3174987"/>
                  </a:lnTo>
                  <a:lnTo>
                    <a:pt x="1741" y="3222379"/>
                  </a:lnTo>
                  <a:lnTo>
                    <a:pt x="6885" y="3268825"/>
                  </a:lnTo>
                  <a:lnTo>
                    <a:pt x="15307" y="3314202"/>
                  </a:lnTo>
                  <a:lnTo>
                    <a:pt x="26885" y="3358388"/>
                  </a:lnTo>
                  <a:lnTo>
                    <a:pt x="41497" y="3401259"/>
                  </a:lnTo>
                  <a:lnTo>
                    <a:pt x="59019" y="3442693"/>
                  </a:lnTo>
                  <a:lnTo>
                    <a:pt x="79329" y="3482568"/>
                  </a:lnTo>
                  <a:lnTo>
                    <a:pt x="102303" y="3520759"/>
                  </a:lnTo>
                  <a:lnTo>
                    <a:pt x="127820" y="3557145"/>
                  </a:lnTo>
                  <a:lnTo>
                    <a:pt x="155757" y="3591603"/>
                  </a:lnTo>
                  <a:lnTo>
                    <a:pt x="185989" y="3624010"/>
                  </a:lnTo>
                  <a:lnTo>
                    <a:pt x="218396" y="3654242"/>
                  </a:lnTo>
                  <a:lnTo>
                    <a:pt x="252854" y="3682179"/>
                  </a:lnTo>
                  <a:lnTo>
                    <a:pt x="289240" y="3707696"/>
                  </a:lnTo>
                  <a:lnTo>
                    <a:pt x="327431" y="3730670"/>
                  </a:lnTo>
                  <a:lnTo>
                    <a:pt x="367306" y="3750980"/>
                  </a:lnTo>
                  <a:lnTo>
                    <a:pt x="408740" y="3768502"/>
                  </a:lnTo>
                  <a:lnTo>
                    <a:pt x="451611" y="3783114"/>
                  </a:lnTo>
                  <a:lnTo>
                    <a:pt x="495797" y="3794692"/>
                  </a:lnTo>
                  <a:lnTo>
                    <a:pt x="541174" y="3803114"/>
                  </a:lnTo>
                  <a:lnTo>
                    <a:pt x="587620" y="3808258"/>
                  </a:lnTo>
                  <a:lnTo>
                    <a:pt x="635012" y="3810000"/>
                  </a:lnTo>
                  <a:lnTo>
                    <a:pt x="7746936" y="3810000"/>
                  </a:lnTo>
                  <a:lnTo>
                    <a:pt x="7794336" y="3808258"/>
                  </a:lnTo>
                  <a:lnTo>
                    <a:pt x="7840788" y="3803114"/>
                  </a:lnTo>
                  <a:lnTo>
                    <a:pt x="7886170" y="3794692"/>
                  </a:lnTo>
                  <a:lnTo>
                    <a:pt x="7930359" y="3783114"/>
                  </a:lnTo>
                  <a:lnTo>
                    <a:pt x="7973233" y="3768502"/>
                  </a:lnTo>
                  <a:lnTo>
                    <a:pt x="8014668" y="3750980"/>
                  </a:lnTo>
                  <a:lnTo>
                    <a:pt x="8054542" y="3730670"/>
                  </a:lnTo>
                  <a:lnTo>
                    <a:pt x="8092732" y="3707696"/>
                  </a:lnTo>
                  <a:lnTo>
                    <a:pt x="8129117" y="3682179"/>
                  </a:lnTo>
                  <a:lnTo>
                    <a:pt x="8163572" y="3654242"/>
                  </a:lnTo>
                  <a:lnTo>
                    <a:pt x="8195976" y="3624010"/>
                  </a:lnTo>
                  <a:lnTo>
                    <a:pt x="8226206" y="3591603"/>
                  </a:lnTo>
                  <a:lnTo>
                    <a:pt x="8254139" y="3557145"/>
                  </a:lnTo>
                  <a:lnTo>
                    <a:pt x="8279652" y="3520759"/>
                  </a:lnTo>
                  <a:lnTo>
                    <a:pt x="8302623" y="3482568"/>
                  </a:lnTo>
                  <a:lnTo>
                    <a:pt x="8322929" y="3442693"/>
                  </a:lnTo>
                  <a:lnTo>
                    <a:pt x="8340448" y="3401259"/>
                  </a:lnTo>
                  <a:lnTo>
                    <a:pt x="8355057" y="3358388"/>
                  </a:lnTo>
                  <a:lnTo>
                    <a:pt x="8366632" y="3314202"/>
                  </a:lnTo>
                  <a:lnTo>
                    <a:pt x="8375053" y="3268825"/>
                  </a:lnTo>
                  <a:lnTo>
                    <a:pt x="8380195" y="3222379"/>
                  </a:lnTo>
                  <a:lnTo>
                    <a:pt x="8381936" y="3174987"/>
                  </a:lnTo>
                  <a:lnTo>
                    <a:pt x="8381936" y="635000"/>
                  </a:lnTo>
                  <a:lnTo>
                    <a:pt x="8380195" y="587615"/>
                  </a:lnTo>
                  <a:lnTo>
                    <a:pt x="8375053" y="541176"/>
                  </a:lnTo>
                  <a:lnTo>
                    <a:pt x="8366632" y="495804"/>
                  </a:lnTo>
                  <a:lnTo>
                    <a:pt x="8355057" y="451623"/>
                  </a:lnTo>
                  <a:lnTo>
                    <a:pt x="8340448" y="408755"/>
                  </a:lnTo>
                  <a:lnTo>
                    <a:pt x="8322929" y="367323"/>
                  </a:lnTo>
                  <a:lnTo>
                    <a:pt x="8302623" y="327450"/>
                  </a:lnTo>
                  <a:lnTo>
                    <a:pt x="8279652" y="289259"/>
                  </a:lnTo>
                  <a:lnTo>
                    <a:pt x="8254139" y="252873"/>
                  </a:lnTo>
                  <a:lnTo>
                    <a:pt x="8226206" y="218415"/>
                  </a:lnTo>
                  <a:lnTo>
                    <a:pt x="8195976" y="186007"/>
                  </a:lnTo>
                  <a:lnTo>
                    <a:pt x="8163572" y="155772"/>
                  </a:lnTo>
                  <a:lnTo>
                    <a:pt x="8129117" y="127834"/>
                  </a:lnTo>
                  <a:lnTo>
                    <a:pt x="8092732" y="102316"/>
                  </a:lnTo>
                  <a:lnTo>
                    <a:pt x="8054542" y="79339"/>
                  </a:lnTo>
                  <a:lnTo>
                    <a:pt x="8014668" y="59027"/>
                  </a:lnTo>
                  <a:lnTo>
                    <a:pt x="7973233" y="41503"/>
                  </a:lnTo>
                  <a:lnTo>
                    <a:pt x="7930359" y="26889"/>
                  </a:lnTo>
                  <a:lnTo>
                    <a:pt x="7886170" y="15309"/>
                  </a:lnTo>
                  <a:lnTo>
                    <a:pt x="7840788" y="6886"/>
                  </a:lnTo>
                  <a:lnTo>
                    <a:pt x="7794336" y="1742"/>
                  </a:lnTo>
                  <a:lnTo>
                    <a:pt x="774693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851BBFD6-0C16-E82B-F665-F4E87E6002AD}"/>
                </a:ext>
              </a:extLst>
            </p:cNvPr>
            <p:cNvSpPr/>
            <p:nvPr/>
          </p:nvSpPr>
          <p:spPr>
            <a:xfrm>
              <a:off x="394652" y="2667000"/>
              <a:ext cx="8382000" cy="3810000"/>
            </a:xfrm>
            <a:custGeom>
              <a:avLst/>
              <a:gdLst/>
              <a:ahLst/>
              <a:cxnLst/>
              <a:rect l="l" t="t" r="r" b="b"/>
              <a:pathLst>
                <a:path w="8382000" h="3810000">
                  <a:moveTo>
                    <a:pt x="0" y="635000"/>
                  </a:moveTo>
                  <a:lnTo>
                    <a:pt x="1741" y="587615"/>
                  </a:lnTo>
                  <a:lnTo>
                    <a:pt x="6885" y="541176"/>
                  </a:lnTo>
                  <a:lnTo>
                    <a:pt x="15307" y="495804"/>
                  </a:lnTo>
                  <a:lnTo>
                    <a:pt x="26885" y="451623"/>
                  </a:lnTo>
                  <a:lnTo>
                    <a:pt x="41497" y="408755"/>
                  </a:lnTo>
                  <a:lnTo>
                    <a:pt x="59019" y="367323"/>
                  </a:lnTo>
                  <a:lnTo>
                    <a:pt x="79329" y="327450"/>
                  </a:lnTo>
                  <a:lnTo>
                    <a:pt x="102303" y="289259"/>
                  </a:lnTo>
                  <a:lnTo>
                    <a:pt x="127820" y="252873"/>
                  </a:lnTo>
                  <a:lnTo>
                    <a:pt x="155757" y="218415"/>
                  </a:lnTo>
                  <a:lnTo>
                    <a:pt x="185989" y="186007"/>
                  </a:lnTo>
                  <a:lnTo>
                    <a:pt x="218396" y="155772"/>
                  </a:lnTo>
                  <a:lnTo>
                    <a:pt x="252854" y="127834"/>
                  </a:lnTo>
                  <a:lnTo>
                    <a:pt x="289240" y="102316"/>
                  </a:lnTo>
                  <a:lnTo>
                    <a:pt x="327431" y="79339"/>
                  </a:lnTo>
                  <a:lnTo>
                    <a:pt x="367306" y="59027"/>
                  </a:lnTo>
                  <a:lnTo>
                    <a:pt x="408740" y="41503"/>
                  </a:lnTo>
                  <a:lnTo>
                    <a:pt x="451611" y="26889"/>
                  </a:lnTo>
                  <a:lnTo>
                    <a:pt x="495797" y="15309"/>
                  </a:lnTo>
                  <a:lnTo>
                    <a:pt x="541174" y="6886"/>
                  </a:lnTo>
                  <a:lnTo>
                    <a:pt x="587620" y="1742"/>
                  </a:lnTo>
                  <a:lnTo>
                    <a:pt x="635012" y="0"/>
                  </a:lnTo>
                  <a:lnTo>
                    <a:pt x="7746936" y="0"/>
                  </a:lnTo>
                  <a:lnTo>
                    <a:pt x="7794336" y="1742"/>
                  </a:lnTo>
                  <a:lnTo>
                    <a:pt x="7840788" y="6886"/>
                  </a:lnTo>
                  <a:lnTo>
                    <a:pt x="7886170" y="15309"/>
                  </a:lnTo>
                  <a:lnTo>
                    <a:pt x="7930359" y="26889"/>
                  </a:lnTo>
                  <a:lnTo>
                    <a:pt x="7973233" y="41503"/>
                  </a:lnTo>
                  <a:lnTo>
                    <a:pt x="8014668" y="59027"/>
                  </a:lnTo>
                  <a:lnTo>
                    <a:pt x="8054542" y="79339"/>
                  </a:lnTo>
                  <a:lnTo>
                    <a:pt x="8092732" y="102316"/>
                  </a:lnTo>
                  <a:lnTo>
                    <a:pt x="8129117" y="127834"/>
                  </a:lnTo>
                  <a:lnTo>
                    <a:pt x="8163572" y="155772"/>
                  </a:lnTo>
                  <a:lnTo>
                    <a:pt x="8195976" y="186007"/>
                  </a:lnTo>
                  <a:lnTo>
                    <a:pt x="8226206" y="218415"/>
                  </a:lnTo>
                  <a:lnTo>
                    <a:pt x="8254139" y="252873"/>
                  </a:lnTo>
                  <a:lnTo>
                    <a:pt x="8279652" y="289259"/>
                  </a:lnTo>
                  <a:lnTo>
                    <a:pt x="8302623" y="327450"/>
                  </a:lnTo>
                  <a:lnTo>
                    <a:pt x="8322929" y="367323"/>
                  </a:lnTo>
                  <a:lnTo>
                    <a:pt x="8340448" y="408755"/>
                  </a:lnTo>
                  <a:lnTo>
                    <a:pt x="8355057" y="451623"/>
                  </a:lnTo>
                  <a:lnTo>
                    <a:pt x="8366632" y="495804"/>
                  </a:lnTo>
                  <a:lnTo>
                    <a:pt x="8375053" y="541176"/>
                  </a:lnTo>
                  <a:lnTo>
                    <a:pt x="8380195" y="587615"/>
                  </a:lnTo>
                  <a:lnTo>
                    <a:pt x="8381936" y="635000"/>
                  </a:lnTo>
                  <a:lnTo>
                    <a:pt x="8381936" y="3174987"/>
                  </a:lnTo>
                  <a:lnTo>
                    <a:pt x="8380195" y="3222379"/>
                  </a:lnTo>
                  <a:lnTo>
                    <a:pt x="8375053" y="3268825"/>
                  </a:lnTo>
                  <a:lnTo>
                    <a:pt x="8366632" y="3314202"/>
                  </a:lnTo>
                  <a:lnTo>
                    <a:pt x="8355057" y="3358388"/>
                  </a:lnTo>
                  <a:lnTo>
                    <a:pt x="8340448" y="3401259"/>
                  </a:lnTo>
                  <a:lnTo>
                    <a:pt x="8322929" y="3442693"/>
                  </a:lnTo>
                  <a:lnTo>
                    <a:pt x="8302623" y="3482568"/>
                  </a:lnTo>
                  <a:lnTo>
                    <a:pt x="8279652" y="3520759"/>
                  </a:lnTo>
                  <a:lnTo>
                    <a:pt x="8254139" y="3557145"/>
                  </a:lnTo>
                  <a:lnTo>
                    <a:pt x="8226206" y="3591603"/>
                  </a:lnTo>
                  <a:lnTo>
                    <a:pt x="8195976" y="3624010"/>
                  </a:lnTo>
                  <a:lnTo>
                    <a:pt x="8163572" y="3654242"/>
                  </a:lnTo>
                  <a:lnTo>
                    <a:pt x="8129117" y="3682179"/>
                  </a:lnTo>
                  <a:lnTo>
                    <a:pt x="8092732" y="3707696"/>
                  </a:lnTo>
                  <a:lnTo>
                    <a:pt x="8054542" y="3730670"/>
                  </a:lnTo>
                  <a:lnTo>
                    <a:pt x="8014668" y="3750980"/>
                  </a:lnTo>
                  <a:lnTo>
                    <a:pt x="7973233" y="3768502"/>
                  </a:lnTo>
                  <a:lnTo>
                    <a:pt x="7930359" y="3783114"/>
                  </a:lnTo>
                  <a:lnTo>
                    <a:pt x="7886170" y="3794692"/>
                  </a:lnTo>
                  <a:lnTo>
                    <a:pt x="7840788" y="3803114"/>
                  </a:lnTo>
                  <a:lnTo>
                    <a:pt x="7794336" y="3808258"/>
                  </a:lnTo>
                  <a:lnTo>
                    <a:pt x="7746936" y="3810000"/>
                  </a:lnTo>
                  <a:lnTo>
                    <a:pt x="635012" y="3810000"/>
                  </a:lnTo>
                  <a:lnTo>
                    <a:pt x="587620" y="3808258"/>
                  </a:lnTo>
                  <a:lnTo>
                    <a:pt x="541174" y="3803114"/>
                  </a:lnTo>
                  <a:lnTo>
                    <a:pt x="495797" y="3794692"/>
                  </a:lnTo>
                  <a:lnTo>
                    <a:pt x="451611" y="3783114"/>
                  </a:lnTo>
                  <a:lnTo>
                    <a:pt x="408740" y="3768502"/>
                  </a:lnTo>
                  <a:lnTo>
                    <a:pt x="367306" y="3750980"/>
                  </a:lnTo>
                  <a:lnTo>
                    <a:pt x="327431" y="3730670"/>
                  </a:lnTo>
                  <a:lnTo>
                    <a:pt x="289240" y="3707696"/>
                  </a:lnTo>
                  <a:lnTo>
                    <a:pt x="252854" y="3682179"/>
                  </a:lnTo>
                  <a:lnTo>
                    <a:pt x="218396" y="3654242"/>
                  </a:lnTo>
                  <a:lnTo>
                    <a:pt x="185989" y="3624010"/>
                  </a:lnTo>
                  <a:lnTo>
                    <a:pt x="155757" y="3591603"/>
                  </a:lnTo>
                  <a:lnTo>
                    <a:pt x="127820" y="3557145"/>
                  </a:lnTo>
                  <a:lnTo>
                    <a:pt x="102303" y="3520759"/>
                  </a:lnTo>
                  <a:lnTo>
                    <a:pt x="79329" y="3482568"/>
                  </a:lnTo>
                  <a:lnTo>
                    <a:pt x="59019" y="3442693"/>
                  </a:lnTo>
                  <a:lnTo>
                    <a:pt x="41497" y="3401259"/>
                  </a:lnTo>
                  <a:lnTo>
                    <a:pt x="26885" y="3358388"/>
                  </a:lnTo>
                  <a:lnTo>
                    <a:pt x="15307" y="3314202"/>
                  </a:lnTo>
                  <a:lnTo>
                    <a:pt x="6885" y="3268825"/>
                  </a:lnTo>
                  <a:lnTo>
                    <a:pt x="1741" y="3222379"/>
                  </a:lnTo>
                  <a:lnTo>
                    <a:pt x="0" y="3174987"/>
                  </a:lnTo>
                  <a:lnTo>
                    <a:pt x="0" y="6350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166EB7-DB85-BB69-70DA-0544168A97AB}"/>
              </a:ext>
            </a:extLst>
          </p:cNvPr>
          <p:cNvSpPr txBox="1"/>
          <p:nvPr/>
        </p:nvSpPr>
        <p:spPr>
          <a:xfrm>
            <a:off x="1002822" y="749768"/>
            <a:ext cx="7559675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477520" algn="l"/>
                <a:tab pos="478155" algn="l"/>
              </a:tabLst>
            </a:pPr>
            <a:r>
              <a:rPr lang="en-US" sz="2800" b="1" spc="-5" dirty="0">
                <a:solidFill>
                  <a:srgbClr val="FFFF00"/>
                </a:solidFill>
                <a:latin typeface="Trebuchet MS"/>
                <a:cs typeface="Trebuchet MS"/>
              </a:rPr>
              <a:t>SUMPAH ETIK BIDAN:</a:t>
            </a:r>
          </a:p>
          <a:p>
            <a:pPr marL="477520" marR="5080" indent="-4654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77520" algn="l"/>
                <a:tab pos="47815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Akan </a:t>
            </a:r>
            <a:r>
              <a:rPr lang="en-US" sz="2800" dirty="0" err="1">
                <a:solidFill>
                  <a:schemeClr val="bg1"/>
                </a:solidFill>
              </a:rPr>
              <a:t>mengabdikan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ilmu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jujur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adil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sejalan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profesi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bidan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marL="477520" marR="5080" indent="-4654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77520" algn="l"/>
                <a:tab pos="47815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Akan </a:t>
            </a:r>
            <a:r>
              <a:rPr lang="en-US" sz="2800" dirty="0" err="1">
                <a:solidFill>
                  <a:schemeClr val="bg1"/>
                </a:solidFill>
              </a:rPr>
              <a:t>mengabdikan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pelayanan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kebidanan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kesehatan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tanpa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membedakan</a:t>
            </a:r>
            <a:r>
              <a:rPr lang="en-US" sz="2800" dirty="0">
                <a:solidFill>
                  <a:schemeClr val="bg1"/>
                </a:solidFill>
              </a:rPr>
              <a:t> agama, </a:t>
            </a:r>
            <a:r>
              <a:rPr lang="en-US" sz="2800" dirty="0" err="1">
                <a:solidFill>
                  <a:schemeClr val="bg1"/>
                </a:solidFill>
              </a:rPr>
              <a:t>pangkat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suku</a:t>
            </a:r>
            <a:r>
              <a:rPr lang="en-US" sz="2800" dirty="0">
                <a:solidFill>
                  <a:schemeClr val="bg1"/>
                </a:solidFill>
              </a:rPr>
              <a:t>, dan </a:t>
            </a:r>
            <a:r>
              <a:rPr lang="en-US" sz="2800" dirty="0" err="1">
                <a:solidFill>
                  <a:schemeClr val="bg1"/>
                </a:solidFill>
              </a:rPr>
              <a:t>bangsa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marL="477520" marR="5080" indent="-4654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77520" algn="l"/>
                <a:tab pos="47815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Akan </a:t>
            </a:r>
            <a:r>
              <a:rPr lang="en-US" sz="2800" dirty="0" err="1">
                <a:solidFill>
                  <a:schemeClr val="bg1"/>
                </a:solidFill>
              </a:rPr>
              <a:t>menghormati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kehidupan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manusia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sejak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pembuahan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477520" marR="5080" indent="-4654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77520" algn="l"/>
                <a:tab pos="478155" algn="l"/>
              </a:tabLst>
            </a:pP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menceritakan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siapapun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menjaga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segala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rahasia</a:t>
            </a:r>
            <a:r>
              <a:rPr lang="en-US" sz="2800" dirty="0">
                <a:solidFill>
                  <a:schemeClr val="bg1"/>
                </a:solidFill>
              </a:rPr>
              <a:t>, yang </a:t>
            </a:r>
            <a:r>
              <a:rPr lang="en-US" sz="2800" dirty="0" err="1">
                <a:solidFill>
                  <a:schemeClr val="bg1"/>
                </a:solidFill>
              </a:rPr>
              <a:t>berhubungan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tugas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kecuali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jika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diminta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pengadilan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keperluan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kesaksian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12400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1143000"/>
            <a:ext cx="8324850" cy="5505450"/>
            <a:chOff x="342900" y="1143000"/>
            <a:chExt cx="8324850" cy="5505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325" y="1143000"/>
              <a:ext cx="7658100" cy="1181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475" y="2314575"/>
              <a:ext cx="685800" cy="590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325" y="2714625"/>
              <a:ext cx="7658100" cy="10382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9100" y="3790950"/>
              <a:ext cx="619125" cy="533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" y="4095750"/>
              <a:ext cx="8324850" cy="2552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7377" y="1163589"/>
            <a:ext cx="7727315" cy="5414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7620" marR="1159510" algn="ctr">
              <a:lnSpc>
                <a:spcPct val="1209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Kode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Etik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Kedokteran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Indonesia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(KODEKI)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Trebuchet MS"/>
              <a:cs typeface="Trebuchet MS"/>
            </a:endParaRPr>
          </a:p>
          <a:p>
            <a:pPr marL="570230" marR="445134" algn="ctr">
              <a:lnSpc>
                <a:spcPts val="2940"/>
              </a:lnSpc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Panduan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etik “Informed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consent”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tindakan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Trebuchet MS"/>
              <a:cs typeface="Trebuchet MS"/>
            </a:endParaRPr>
          </a:p>
          <a:p>
            <a:pPr marL="24384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Dasar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Hukum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248920" indent="-236220">
              <a:lnSpc>
                <a:spcPct val="100000"/>
              </a:lnSpc>
              <a:spcBef>
                <a:spcPts val="705"/>
              </a:spcBef>
              <a:buChar char="-"/>
              <a:tabLst>
                <a:tab pos="248920" algn="l"/>
              </a:tabLst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No.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32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1996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tentang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Tenaga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endParaRPr sz="2800">
              <a:latin typeface="Trebuchet MS"/>
              <a:cs typeface="Trebuchet MS"/>
            </a:endParaRPr>
          </a:p>
          <a:p>
            <a:pPr marL="248920" indent="-236220">
              <a:lnSpc>
                <a:spcPts val="3140"/>
              </a:lnSpc>
              <a:spcBef>
                <a:spcPts val="720"/>
              </a:spcBef>
              <a:buChar char="-"/>
              <a:tabLst>
                <a:tab pos="248920" algn="l"/>
              </a:tabLst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UU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No.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29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th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2004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tentang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Praktek</a:t>
            </a:r>
            <a:endParaRPr sz="2800">
              <a:latin typeface="Trebuchet MS"/>
              <a:cs typeface="Trebuchet MS"/>
            </a:endParaRPr>
          </a:p>
          <a:p>
            <a:pPr marL="4817110">
              <a:lnSpc>
                <a:spcPts val="3140"/>
              </a:lnSpc>
            </a:pP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Kedokteran</a:t>
            </a:r>
            <a:endParaRPr sz="2800">
              <a:latin typeface="Trebuchet MS"/>
              <a:cs typeface="Trebuchet MS"/>
            </a:endParaRPr>
          </a:p>
          <a:p>
            <a:pPr marL="248920" indent="-236220">
              <a:lnSpc>
                <a:spcPct val="100000"/>
              </a:lnSpc>
              <a:spcBef>
                <a:spcPts val="705"/>
              </a:spcBef>
              <a:buChar char="-"/>
              <a:tabLst>
                <a:tab pos="248920" algn="l"/>
              </a:tabLst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UU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No.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th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2009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tentang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650" y="314325"/>
            <a:ext cx="5591175" cy="6762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4857" y="344170"/>
            <a:ext cx="4845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43735"/>
                </a:solidFill>
              </a:rPr>
              <a:t>Sumpah</a:t>
            </a:r>
            <a:r>
              <a:rPr sz="3200" spc="-70" dirty="0">
                <a:solidFill>
                  <a:srgbClr val="943735"/>
                </a:solidFill>
              </a:rPr>
              <a:t> </a:t>
            </a:r>
            <a:r>
              <a:rPr sz="3200" dirty="0">
                <a:solidFill>
                  <a:srgbClr val="943735"/>
                </a:solidFill>
              </a:rPr>
              <a:t>Dokter</a:t>
            </a:r>
            <a:r>
              <a:rPr sz="3200" spc="-40" dirty="0">
                <a:solidFill>
                  <a:srgbClr val="943735"/>
                </a:solidFill>
              </a:rPr>
              <a:t> </a:t>
            </a:r>
            <a:r>
              <a:rPr sz="3200" spc="-5" dirty="0">
                <a:solidFill>
                  <a:srgbClr val="943735"/>
                </a:solidFill>
              </a:rPr>
              <a:t>Indonesia</a:t>
            </a:r>
            <a:endParaRPr sz="3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43275"/>
            <a:ext cx="7775575" cy="3514725"/>
            <a:chOff x="0" y="3343275"/>
            <a:chExt cx="7775575" cy="35147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352800"/>
              <a:ext cx="7308850" cy="1752600"/>
            </a:xfrm>
            <a:custGeom>
              <a:avLst/>
              <a:gdLst/>
              <a:ahLst/>
              <a:cxnLst/>
              <a:rect l="l" t="t" r="r" b="b"/>
              <a:pathLst>
                <a:path w="7308850" h="1752600">
                  <a:moveTo>
                    <a:pt x="7016496" y="0"/>
                  </a:moveTo>
                  <a:lnTo>
                    <a:pt x="292100" y="0"/>
                  </a:lnTo>
                  <a:lnTo>
                    <a:pt x="244721" y="3823"/>
                  </a:lnTo>
                  <a:lnTo>
                    <a:pt x="199776" y="14894"/>
                  </a:lnTo>
                  <a:lnTo>
                    <a:pt x="157866" y="32609"/>
                  </a:lnTo>
                  <a:lnTo>
                    <a:pt x="119592" y="56367"/>
                  </a:lnTo>
                  <a:lnTo>
                    <a:pt x="85556" y="85566"/>
                  </a:lnTo>
                  <a:lnTo>
                    <a:pt x="56360" y="119603"/>
                  </a:lnTo>
                  <a:lnTo>
                    <a:pt x="32604" y="157877"/>
                  </a:lnTo>
                  <a:lnTo>
                    <a:pt x="14892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2" y="1552813"/>
                  </a:lnTo>
                  <a:lnTo>
                    <a:pt x="32604" y="1594722"/>
                  </a:lnTo>
                  <a:lnTo>
                    <a:pt x="56360" y="1632996"/>
                  </a:lnTo>
                  <a:lnTo>
                    <a:pt x="85556" y="1667033"/>
                  </a:lnTo>
                  <a:lnTo>
                    <a:pt x="119592" y="1696232"/>
                  </a:lnTo>
                  <a:lnTo>
                    <a:pt x="157866" y="1719990"/>
                  </a:lnTo>
                  <a:lnTo>
                    <a:pt x="199776" y="1737705"/>
                  </a:lnTo>
                  <a:lnTo>
                    <a:pt x="244721" y="1748776"/>
                  </a:lnTo>
                  <a:lnTo>
                    <a:pt x="292100" y="1752600"/>
                  </a:lnTo>
                  <a:lnTo>
                    <a:pt x="7016496" y="1752600"/>
                  </a:lnTo>
                  <a:lnTo>
                    <a:pt x="7063899" y="1748776"/>
                  </a:lnTo>
                  <a:lnTo>
                    <a:pt x="7108858" y="1737705"/>
                  </a:lnTo>
                  <a:lnTo>
                    <a:pt x="7150774" y="1719990"/>
                  </a:lnTo>
                  <a:lnTo>
                    <a:pt x="7189047" y="1696232"/>
                  </a:lnTo>
                  <a:lnTo>
                    <a:pt x="7223077" y="1667033"/>
                  </a:lnTo>
                  <a:lnTo>
                    <a:pt x="7252264" y="1632996"/>
                  </a:lnTo>
                  <a:lnTo>
                    <a:pt x="7276010" y="1594722"/>
                  </a:lnTo>
                  <a:lnTo>
                    <a:pt x="7293713" y="1552813"/>
                  </a:lnTo>
                  <a:lnTo>
                    <a:pt x="7304775" y="1507872"/>
                  </a:lnTo>
                  <a:lnTo>
                    <a:pt x="7308596" y="1460500"/>
                  </a:lnTo>
                  <a:lnTo>
                    <a:pt x="7308596" y="292100"/>
                  </a:lnTo>
                  <a:lnTo>
                    <a:pt x="7304775" y="244727"/>
                  </a:lnTo>
                  <a:lnTo>
                    <a:pt x="7293713" y="199786"/>
                  </a:lnTo>
                  <a:lnTo>
                    <a:pt x="7276010" y="157877"/>
                  </a:lnTo>
                  <a:lnTo>
                    <a:pt x="7252264" y="119603"/>
                  </a:lnTo>
                  <a:lnTo>
                    <a:pt x="7223077" y="85566"/>
                  </a:lnTo>
                  <a:lnTo>
                    <a:pt x="7189047" y="56367"/>
                  </a:lnTo>
                  <a:lnTo>
                    <a:pt x="7150774" y="32609"/>
                  </a:lnTo>
                  <a:lnTo>
                    <a:pt x="7108858" y="14894"/>
                  </a:lnTo>
                  <a:lnTo>
                    <a:pt x="7063899" y="3823"/>
                  </a:lnTo>
                  <a:lnTo>
                    <a:pt x="7016496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352800"/>
              <a:ext cx="7308850" cy="1752600"/>
            </a:xfrm>
            <a:custGeom>
              <a:avLst/>
              <a:gdLst/>
              <a:ahLst/>
              <a:cxnLst/>
              <a:rect l="l" t="t" r="r" b="b"/>
              <a:pathLst>
                <a:path w="730885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2" y="199786"/>
                  </a:lnTo>
                  <a:lnTo>
                    <a:pt x="32604" y="157877"/>
                  </a:lnTo>
                  <a:lnTo>
                    <a:pt x="56360" y="119603"/>
                  </a:lnTo>
                  <a:lnTo>
                    <a:pt x="85556" y="85566"/>
                  </a:lnTo>
                  <a:lnTo>
                    <a:pt x="119592" y="56367"/>
                  </a:lnTo>
                  <a:lnTo>
                    <a:pt x="157866" y="32609"/>
                  </a:lnTo>
                  <a:lnTo>
                    <a:pt x="199776" y="14894"/>
                  </a:lnTo>
                  <a:lnTo>
                    <a:pt x="244721" y="3823"/>
                  </a:lnTo>
                  <a:lnTo>
                    <a:pt x="292100" y="0"/>
                  </a:lnTo>
                  <a:lnTo>
                    <a:pt x="7016496" y="0"/>
                  </a:lnTo>
                  <a:lnTo>
                    <a:pt x="7063899" y="3823"/>
                  </a:lnTo>
                  <a:lnTo>
                    <a:pt x="7108858" y="14894"/>
                  </a:lnTo>
                  <a:lnTo>
                    <a:pt x="7150774" y="32609"/>
                  </a:lnTo>
                  <a:lnTo>
                    <a:pt x="7189047" y="56367"/>
                  </a:lnTo>
                  <a:lnTo>
                    <a:pt x="7223077" y="85566"/>
                  </a:lnTo>
                  <a:lnTo>
                    <a:pt x="7252264" y="119603"/>
                  </a:lnTo>
                  <a:lnTo>
                    <a:pt x="7276010" y="157877"/>
                  </a:lnTo>
                  <a:lnTo>
                    <a:pt x="7293713" y="199786"/>
                  </a:lnTo>
                  <a:lnTo>
                    <a:pt x="7304775" y="244727"/>
                  </a:lnTo>
                  <a:lnTo>
                    <a:pt x="7308596" y="292100"/>
                  </a:lnTo>
                  <a:lnTo>
                    <a:pt x="7308596" y="1460500"/>
                  </a:lnTo>
                  <a:lnTo>
                    <a:pt x="7304775" y="1507872"/>
                  </a:lnTo>
                  <a:lnTo>
                    <a:pt x="7293713" y="1552813"/>
                  </a:lnTo>
                  <a:lnTo>
                    <a:pt x="7276010" y="1594722"/>
                  </a:lnTo>
                  <a:lnTo>
                    <a:pt x="7252264" y="1632996"/>
                  </a:lnTo>
                  <a:lnTo>
                    <a:pt x="7223077" y="1667033"/>
                  </a:lnTo>
                  <a:lnTo>
                    <a:pt x="7189047" y="1696232"/>
                  </a:lnTo>
                  <a:lnTo>
                    <a:pt x="7150774" y="1719990"/>
                  </a:lnTo>
                  <a:lnTo>
                    <a:pt x="7108858" y="1737705"/>
                  </a:lnTo>
                  <a:lnTo>
                    <a:pt x="7063899" y="1748776"/>
                  </a:lnTo>
                  <a:lnTo>
                    <a:pt x="7016496" y="1752600"/>
                  </a:lnTo>
                  <a:lnTo>
                    <a:pt x="292100" y="1752600"/>
                  </a:lnTo>
                  <a:lnTo>
                    <a:pt x="244721" y="1748776"/>
                  </a:lnTo>
                  <a:lnTo>
                    <a:pt x="199776" y="1737705"/>
                  </a:lnTo>
                  <a:lnTo>
                    <a:pt x="157866" y="1719990"/>
                  </a:lnTo>
                  <a:lnTo>
                    <a:pt x="119592" y="1696232"/>
                  </a:lnTo>
                  <a:lnTo>
                    <a:pt x="85556" y="1667033"/>
                  </a:lnTo>
                  <a:lnTo>
                    <a:pt x="56360" y="1632996"/>
                  </a:lnTo>
                  <a:lnTo>
                    <a:pt x="32604" y="1594722"/>
                  </a:lnTo>
                  <a:lnTo>
                    <a:pt x="14892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2452" y="1542415"/>
            <a:ext cx="75831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Arial"/>
                <a:cs typeface="Arial"/>
              </a:rPr>
              <a:t>Panduan</a:t>
            </a:r>
            <a:r>
              <a:rPr sz="4000" b="1" spc="-3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etik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informed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consent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untuk</a:t>
            </a:r>
            <a:r>
              <a:rPr sz="4000" b="1" spc="-4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penelitian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kesehatan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665" y="3498595"/>
            <a:ext cx="6734809" cy="1392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Pedoman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Nasional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Etik 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oleh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KNEPK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(Komisi </a:t>
            </a:r>
            <a:r>
              <a:rPr sz="3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Nasional</a:t>
            </a:r>
            <a:r>
              <a:rPr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Etik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57" y="253936"/>
            <a:ext cx="800100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0000"/>
                </a:solidFill>
                <a:latin typeface="Arial"/>
                <a:cs typeface="Arial"/>
              </a:rPr>
              <a:t>Tentang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keharusan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adanya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informed</a:t>
            </a:r>
            <a:r>
              <a:rPr sz="20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consent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untuk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penelitian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ditemukan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dasarnya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dalam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Ps. 8 Peraturan Pemerintah Nomor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39 </a:t>
            </a:r>
            <a:r>
              <a:rPr sz="20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0000"/>
                </a:solidFill>
                <a:latin typeface="Arial"/>
                <a:cs typeface="Arial"/>
              </a:rPr>
              <a:t>Tahun</a:t>
            </a:r>
            <a:r>
              <a:rPr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1995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0000"/>
                </a:solidFill>
                <a:latin typeface="Arial"/>
                <a:cs typeface="Arial"/>
              </a:rPr>
              <a:t>Tentang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Penelitian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 Pengembangan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Kesehatan </a:t>
            </a:r>
            <a:r>
              <a:rPr sz="2000" spc="-5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disebutkan,</a:t>
            </a:r>
            <a:r>
              <a:rPr sz="20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sebagai</a:t>
            </a:r>
            <a:r>
              <a:rPr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berikut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1540" y="2751835"/>
            <a:ext cx="8037195" cy="2211070"/>
            <a:chOff x="591540" y="2751835"/>
            <a:chExt cx="8037195" cy="2211070"/>
          </a:xfrm>
        </p:grpSpPr>
        <p:sp>
          <p:nvSpPr>
            <p:cNvPr id="4" name="object 4"/>
            <p:cNvSpPr/>
            <p:nvPr/>
          </p:nvSpPr>
          <p:spPr>
            <a:xfrm>
              <a:off x="601065" y="2761360"/>
              <a:ext cx="8018145" cy="2192020"/>
            </a:xfrm>
            <a:custGeom>
              <a:avLst/>
              <a:gdLst/>
              <a:ahLst/>
              <a:cxnLst/>
              <a:rect l="l" t="t" r="r" b="b"/>
              <a:pathLst>
                <a:path w="8018145" h="2192020">
                  <a:moveTo>
                    <a:pt x="7652791" y="0"/>
                  </a:moveTo>
                  <a:lnTo>
                    <a:pt x="365277" y="0"/>
                  </a:lnTo>
                  <a:lnTo>
                    <a:pt x="315710" y="3335"/>
                  </a:lnTo>
                  <a:lnTo>
                    <a:pt x="268171" y="13050"/>
                  </a:lnTo>
                  <a:lnTo>
                    <a:pt x="223093" y="28709"/>
                  </a:lnTo>
                  <a:lnTo>
                    <a:pt x="180913" y="49878"/>
                  </a:lnTo>
                  <a:lnTo>
                    <a:pt x="142066" y="76119"/>
                  </a:lnTo>
                  <a:lnTo>
                    <a:pt x="106986" y="106997"/>
                  </a:lnTo>
                  <a:lnTo>
                    <a:pt x="76109" y="142077"/>
                  </a:lnTo>
                  <a:lnTo>
                    <a:pt x="49870" y="180923"/>
                  </a:lnTo>
                  <a:lnTo>
                    <a:pt x="28704" y="223099"/>
                  </a:lnTo>
                  <a:lnTo>
                    <a:pt x="13047" y="268169"/>
                  </a:lnTo>
                  <a:lnTo>
                    <a:pt x="3334" y="315699"/>
                  </a:lnTo>
                  <a:lnTo>
                    <a:pt x="0" y="365251"/>
                  </a:lnTo>
                  <a:lnTo>
                    <a:pt x="0" y="1826387"/>
                  </a:lnTo>
                  <a:lnTo>
                    <a:pt x="3334" y="1875939"/>
                  </a:lnTo>
                  <a:lnTo>
                    <a:pt x="13047" y="1923469"/>
                  </a:lnTo>
                  <a:lnTo>
                    <a:pt x="28704" y="1968539"/>
                  </a:lnTo>
                  <a:lnTo>
                    <a:pt x="49870" y="2010715"/>
                  </a:lnTo>
                  <a:lnTo>
                    <a:pt x="76109" y="2049561"/>
                  </a:lnTo>
                  <a:lnTo>
                    <a:pt x="106986" y="2084641"/>
                  </a:lnTo>
                  <a:lnTo>
                    <a:pt x="142066" y="2115519"/>
                  </a:lnTo>
                  <a:lnTo>
                    <a:pt x="180913" y="2141760"/>
                  </a:lnTo>
                  <a:lnTo>
                    <a:pt x="223093" y="2162929"/>
                  </a:lnTo>
                  <a:lnTo>
                    <a:pt x="268171" y="2178588"/>
                  </a:lnTo>
                  <a:lnTo>
                    <a:pt x="315710" y="2188303"/>
                  </a:lnTo>
                  <a:lnTo>
                    <a:pt x="365277" y="2191639"/>
                  </a:lnTo>
                  <a:lnTo>
                    <a:pt x="7652791" y="2191639"/>
                  </a:lnTo>
                  <a:lnTo>
                    <a:pt x="7702344" y="2188303"/>
                  </a:lnTo>
                  <a:lnTo>
                    <a:pt x="7749873" y="2178588"/>
                  </a:lnTo>
                  <a:lnTo>
                    <a:pt x="7794944" y="2162929"/>
                  </a:lnTo>
                  <a:lnTo>
                    <a:pt x="7837120" y="2141760"/>
                  </a:lnTo>
                  <a:lnTo>
                    <a:pt x="7875965" y="2115519"/>
                  </a:lnTo>
                  <a:lnTo>
                    <a:pt x="7911045" y="2084641"/>
                  </a:lnTo>
                  <a:lnTo>
                    <a:pt x="7941924" y="2049561"/>
                  </a:lnTo>
                  <a:lnTo>
                    <a:pt x="7968165" y="2010715"/>
                  </a:lnTo>
                  <a:lnTo>
                    <a:pt x="7989333" y="1968539"/>
                  </a:lnTo>
                  <a:lnTo>
                    <a:pt x="8004992" y="1923469"/>
                  </a:lnTo>
                  <a:lnTo>
                    <a:pt x="8014708" y="1875939"/>
                  </a:lnTo>
                  <a:lnTo>
                    <a:pt x="8018043" y="1826387"/>
                  </a:lnTo>
                  <a:lnTo>
                    <a:pt x="8018043" y="365251"/>
                  </a:lnTo>
                  <a:lnTo>
                    <a:pt x="8014708" y="315699"/>
                  </a:lnTo>
                  <a:lnTo>
                    <a:pt x="8004992" y="268169"/>
                  </a:lnTo>
                  <a:lnTo>
                    <a:pt x="7989333" y="223099"/>
                  </a:lnTo>
                  <a:lnTo>
                    <a:pt x="7968165" y="180923"/>
                  </a:lnTo>
                  <a:lnTo>
                    <a:pt x="7941924" y="142077"/>
                  </a:lnTo>
                  <a:lnTo>
                    <a:pt x="7911045" y="106997"/>
                  </a:lnTo>
                  <a:lnTo>
                    <a:pt x="7875965" y="76119"/>
                  </a:lnTo>
                  <a:lnTo>
                    <a:pt x="7837120" y="49878"/>
                  </a:lnTo>
                  <a:lnTo>
                    <a:pt x="7794944" y="28709"/>
                  </a:lnTo>
                  <a:lnTo>
                    <a:pt x="7749873" y="13050"/>
                  </a:lnTo>
                  <a:lnTo>
                    <a:pt x="7702344" y="3335"/>
                  </a:lnTo>
                  <a:lnTo>
                    <a:pt x="765279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065" y="2761360"/>
              <a:ext cx="8018145" cy="2192020"/>
            </a:xfrm>
            <a:custGeom>
              <a:avLst/>
              <a:gdLst/>
              <a:ahLst/>
              <a:cxnLst/>
              <a:rect l="l" t="t" r="r" b="b"/>
              <a:pathLst>
                <a:path w="8018145" h="2192020">
                  <a:moveTo>
                    <a:pt x="0" y="365251"/>
                  </a:moveTo>
                  <a:lnTo>
                    <a:pt x="3334" y="315699"/>
                  </a:lnTo>
                  <a:lnTo>
                    <a:pt x="13047" y="268169"/>
                  </a:lnTo>
                  <a:lnTo>
                    <a:pt x="28704" y="223099"/>
                  </a:lnTo>
                  <a:lnTo>
                    <a:pt x="49870" y="180923"/>
                  </a:lnTo>
                  <a:lnTo>
                    <a:pt x="76109" y="142077"/>
                  </a:lnTo>
                  <a:lnTo>
                    <a:pt x="106986" y="106997"/>
                  </a:lnTo>
                  <a:lnTo>
                    <a:pt x="142066" y="76119"/>
                  </a:lnTo>
                  <a:lnTo>
                    <a:pt x="180913" y="49878"/>
                  </a:lnTo>
                  <a:lnTo>
                    <a:pt x="223093" y="28709"/>
                  </a:lnTo>
                  <a:lnTo>
                    <a:pt x="268171" y="13050"/>
                  </a:lnTo>
                  <a:lnTo>
                    <a:pt x="315710" y="3335"/>
                  </a:lnTo>
                  <a:lnTo>
                    <a:pt x="365277" y="0"/>
                  </a:lnTo>
                  <a:lnTo>
                    <a:pt x="7652791" y="0"/>
                  </a:lnTo>
                  <a:lnTo>
                    <a:pt x="7702344" y="3335"/>
                  </a:lnTo>
                  <a:lnTo>
                    <a:pt x="7749873" y="13050"/>
                  </a:lnTo>
                  <a:lnTo>
                    <a:pt x="7794944" y="28709"/>
                  </a:lnTo>
                  <a:lnTo>
                    <a:pt x="7837120" y="49878"/>
                  </a:lnTo>
                  <a:lnTo>
                    <a:pt x="7875965" y="76119"/>
                  </a:lnTo>
                  <a:lnTo>
                    <a:pt x="7911045" y="106997"/>
                  </a:lnTo>
                  <a:lnTo>
                    <a:pt x="7941924" y="142077"/>
                  </a:lnTo>
                  <a:lnTo>
                    <a:pt x="7968165" y="180923"/>
                  </a:lnTo>
                  <a:lnTo>
                    <a:pt x="7989333" y="223099"/>
                  </a:lnTo>
                  <a:lnTo>
                    <a:pt x="8004992" y="268169"/>
                  </a:lnTo>
                  <a:lnTo>
                    <a:pt x="8014708" y="315699"/>
                  </a:lnTo>
                  <a:lnTo>
                    <a:pt x="8018043" y="365251"/>
                  </a:lnTo>
                  <a:lnTo>
                    <a:pt x="8018043" y="1826387"/>
                  </a:lnTo>
                  <a:lnTo>
                    <a:pt x="8014708" y="1875939"/>
                  </a:lnTo>
                  <a:lnTo>
                    <a:pt x="8004992" y="1923469"/>
                  </a:lnTo>
                  <a:lnTo>
                    <a:pt x="7989333" y="1968539"/>
                  </a:lnTo>
                  <a:lnTo>
                    <a:pt x="7968165" y="2010715"/>
                  </a:lnTo>
                  <a:lnTo>
                    <a:pt x="7941924" y="2049561"/>
                  </a:lnTo>
                  <a:lnTo>
                    <a:pt x="7911045" y="2084641"/>
                  </a:lnTo>
                  <a:lnTo>
                    <a:pt x="7875965" y="2115519"/>
                  </a:lnTo>
                  <a:lnTo>
                    <a:pt x="7837120" y="2141760"/>
                  </a:lnTo>
                  <a:lnTo>
                    <a:pt x="7794944" y="2162929"/>
                  </a:lnTo>
                  <a:lnTo>
                    <a:pt x="7749873" y="2178588"/>
                  </a:lnTo>
                  <a:lnTo>
                    <a:pt x="7702344" y="2188303"/>
                  </a:lnTo>
                  <a:lnTo>
                    <a:pt x="7652791" y="2191639"/>
                  </a:lnTo>
                  <a:lnTo>
                    <a:pt x="365277" y="2191639"/>
                  </a:lnTo>
                  <a:lnTo>
                    <a:pt x="315710" y="2188303"/>
                  </a:lnTo>
                  <a:lnTo>
                    <a:pt x="268171" y="2178588"/>
                  </a:lnTo>
                  <a:lnTo>
                    <a:pt x="223093" y="2162929"/>
                  </a:lnTo>
                  <a:lnTo>
                    <a:pt x="180913" y="2141760"/>
                  </a:lnTo>
                  <a:lnTo>
                    <a:pt x="142066" y="2115519"/>
                  </a:lnTo>
                  <a:lnTo>
                    <a:pt x="106986" y="2084641"/>
                  </a:lnTo>
                  <a:lnTo>
                    <a:pt x="76109" y="2049561"/>
                  </a:lnTo>
                  <a:lnTo>
                    <a:pt x="49870" y="2010715"/>
                  </a:lnTo>
                  <a:lnTo>
                    <a:pt x="28704" y="1968539"/>
                  </a:lnTo>
                  <a:lnTo>
                    <a:pt x="13047" y="1923469"/>
                  </a:lnTo>
                  <a:lnTo>
                    <a:pt x="3334" y="1875939"/>
                  </a:lnTo>
                  <a:lnTo>
                    <a:pt x="0" y="1826387"/>
                  </a:lnTo>
                  <a:lnTo>
                    <a:pt x="0" y="365251"/>
                  </a:lnTo>
                  <a:close/>
                </a:path>
              </a:pathLst>
            </a:custGeom>
            <a:ln w="1904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91540" y="5095875"/>
            <a:ext cx="8037195" cy="1543050"/>
            <a:chOff x="591540" y="5095875"/>
            <a:chExt cx="8037195" cy="1543050"/>
          </a:xfrm>
        </p:grpSpPr>
        <p:sp>
          <p:nvSpPr>
            <p:cNvPr id="7" name="object 7"/>
            <p:cNvSpPr/>
            <p:nvPr/>
          </p:nvSpPr>
          <p:spPr>
            <a:xfrm>
              <a:off x="601065" y="5105400"/>
              <a:ext cx="8018145" cy="1524000"/>
            </a:xfrm>
            <a:custGeom>
              <a:avLst/>
              <a:gdLst/>
              <a:ahLst/>
              <a:cxnLst/>
              <a:rect l="l" t="t" r="r" b="b"/>
              <a:pathLst>
                <a:path w="8018145" h="1524000">
                  <a:moveTo>
                    <a:pt x="7764043" y="0"/>
                  </a:moveTo>
                  <a:lnTo>
                    <a:pt x="254012" y="0"/>
                  </a:lnTo>
                  <a:lnTo>
                    <a:pt x="208354" y="4090"/>
                  </a:lnTo>
                  <a:lnTo>
                    <a:pt x="165380" y="15884"/>
                  </a:lnTo>
                  <a:lnTo>
                    <a:pt x="125809" y="34666"/>
                  </a:lnTo>
                  <a:lnTo>
                    <a:pt x="90356" y="59719"/>
                  </a:lnTo>
                  <a:lnTo>
                    <a:pt x="59741" y="90328"/>
                  </a:lnTo>
                  <a:lnTo>
                    <a:pt x="34680" y="125777"/>
                  </a:lnTo>
                  <a:lnTo>
                    <a:pt x="15892" y="165349"/>
                  </a:lnTo>
                  <a:lnTo>
                    <a:pt x="4092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2" y="1315654"/>
                  </a:lnTo>
                  <a:lnTo>
                    <a:pt x="15892" y="1358625"/>
                  </a:lnTo>
                  <a:lnTo>
                    <a:pt x="34680" y="1398194"/>
                  </a:lnTo>
                  <a:lnTo>
                    <a:pt x="59741" y="1433645"/>
                  </a:lnTo>
                  <a:lnTo>
                    <a:pt x="90356" y="1464259"/>
                  </a:lnTo>
                  <a:lnTo>
                    <a:pt x="125809" y="1489319"/>
                  </a:lnTo>
                  <a:lnTo>
                    <a:pt x="165380" y="1508108"/>
                  </a:lnTo>
                  <a:lnTo>
                    <a:pt x="208354" y="1519907"/>
                  </a:lnTo>
                  <a:lnTo>
                    <a:pt x="254012" y="1524000"/>
                  </a:lnTo>
                  <a:lnTo>
                    <a:pt x="7764043" y="1524000"/>
                  </a:lnTo>
                  <a:lnTo>
                    <a:pt x="7809714" y="1519907"/>
                  </a:lnTo>
                  <a:lnTo>
                    <a:pt x="7852694" y="1508108"/>
                  </a:lnTo>
                  <a:lnTo>
                    <a:pt x="7892266" y="1489319"/>
                  </a:lnTo>
                  <a:lnTo>
                    <a:pt x="7927714" y="1464259"/>
                  </a:lnTo>
                  <a:lnTo>
                    <a:pt x="7958323" y="1433645"/>
                  </a:lnTo>
                  <a:lnTo>
                    <a:pt x="7983377" y="1398194"/>
                  </a:lnTo>
                  <a:lnTo>
                    <a:pt x="8002158" y="1358625"/>
                  </a:lnTo>
                  <a:lnTo>
                    <a:pt x="8013952" y="1315654"/>
                  </a:lnTo>
                  <a:lnTo>
                    <a:pt x="8018043" y="1270000"/>
                  </a:lnTo>
                  <a:lnTo>
                    <a:pt x="8018043" y="254000"/>
                  </a:lnTo>
                  <a:lnTo>
                    <a:pt x="8013952" y="208328"/>
                  </a:lnTo>
                  <a:lnTo>
                    <a:pt x="8002158" y="165349"/>
                  </a:lnTo>
                  <a:lnTo>
                    <a:pt x="7983377" y="125777"/>
                  </a:lnTo>
                  <a:lnTo>
                    <a:pt x="7958323" y="90328"/>
                  </a:lnTo>
                  <a:lnTo>
                    <a:pt x="7927714" y="59719"/>
                  </a:lnTo>
                  <a:lnTo>
                    <a:pt x="7892266" y="34666"/>
                  </a:lnTo>
                  <a:lnTo>
                    <a:pt x="7852694" y="15884"/>
                  </a:lnTo>
                  <a:lnTo>
                    <a:pt x="7809714" y="4090"/>
                  </a:lnTo>
                  <a:lnTo>
                    <a:pt x="7764043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065" y="5105400"/>
              <a:ext cx="8018145" cy="1524000"/>
            </a:xfrm>
            <a:custGeom>
              <a:avLst/>
              <a:gdLst/>
              <a:ahLst/>
              <a:cxnLst/>
              <a:rect l="l" t="t" r="r" b="b"/>
              <a:pathLst>
                <a:path w="8018145" h="1524000">
                  <a:moveTo>
                    <a:pt x="0" y="254000"/>
                  </a:moveTo>
                  <a:lnTo>
                    <a:pt x="4092" y="208328"/>
                  </a:lnTo>
                  <a:lnTo>
                    <a:pt x="15892" y="165349"/>
                  </a:lnTo>
                  <a:lnTo>
                    <a:pt x="34680" y="125777"/>
                  </a:lnTo>
                  <a:lnTo>
                    <a:pt x="59741" y="90328"/>
                  </a:lnTo>
                  <a:lnTo>
                    <a:pt x="90356" y="59719"/>
                  </a:lnTo>
                  <a:lnTo>
                    <a:pt x="125809" y="34666"/>
                  </a:lnTo>
                  <a:lnTo>
                    <a:pt x="165380" y="15884"/>
                  </a:lnTo>
                  <a:lnTo>
                    <a:pt x="208354" y="4090"/>
                  </a:lnTo>
                  <a:lnTo>
                    <a:pt x="254012" y="0"/>
                  </a:lnTo>
                  <a:lnTo>
                    <a:pt x="7764043" y="0"/>
                  </a:lnTo>
                  <a:lnTo>
                    <a:pt x="7809714" y="4090"/>
                  </a:lnTo>
                  <a:lnTo>
                    <a:pt x="7852694" y="15884"/>
                  </a:lnTo>
                  <a:lnTo>
                    <a:pt x="7892266" y="34666"/>
                  </a:lnTo>
                  <a:lnTo>
                    <a:pt x="7927714" y="59719"/>
                  </a:lnTo>
                  <a:lnTo>
                    <a:pt x="7958323" y="90328"/>
                  </a:lnTo>
                  <a:lnTo>
                    <a:pt x="7983377" y="125777"/>
                  </a:lnTo>
                  <a:lnTo>
                    <a:pt x="8002158" y="165349"/>
                  </a:lnTo>
                  <a:lnTo>
                    <a:pt x="8013952" y="208328"/>
                  </a:lnTo>
                  <a:lnTo>
                    <a:pt x="8018043" y="254000"/>
                  </a:lnTo>
                  <a:lnTo>
                    <a:pt x="8018043" y="1270000"/>
                  </a:lnTo>
                  <a:lnTo>
                    <a:pt x="8013952" y="1315654"/>
                  </a:lnTo>
                  <a:lnTo>
                    <a:pt x="8002158" y="1358625"/>
                  </a:lnTo>
                  <a:lnTo>
                    <a:pt x="7983377" y="1398194"/>
                  </a:lnTo>
                  <a:lnTo>
                    <a:pt x="7958323" y="1433645"/>
                  </a:lnTo>
                  <a:lnTo>
                    <a:pt x="7927714" y="1464259"/>
                  </a:lnTo>
                  <a:lnTo>
                    <a:pt x="7892266" y="1489319"/>
                  </a:lnTo>
                  <a:lnTo>
                    <a:pt x="7852694" y="1508108"/>
                  </a:lnTo>
                  <a:lnTo>
                    <a:pt x="7809714" y="1519907"/>
                  </a:lnTo>
                  <a:lnTo>
                    <a:pt x="7764043" y="1524000"/>
                  </a:lnTo>
                  <a:lnTo>
                    <a:pt x="254012" y="1524000"/>
                  </a:lnTo>
                  <a:lnTo>
                    <a:pt x="208354" y="1519907"/>
                  </a:lnTo>
                  <a:lnTo>
                    <a:pt x="165380" y="1508108"/>
                  </a:lnTo>
                  <a:lnTo>
                    <a:pt x="125809" y="1489319"/>
                  </a:lnTo>
                  <a:lnTo>
                    <a:pt x="90356" y="1464259"/>
                  </a:lnTo>
                  <a:lnTo>
                    <a:pt x="59741" y="1433645"/>
                  </a:lnTo>
                  <a:lnTo>
                    <a:pt x="34680" y="1398194"/>
                  </a:lnTo>
                  <a:lnTo>
                    <a:pt x="15892" y="1358625"/>
                  </a:lnTo>
                  <a:lnTo>
                    <a:pt x="4092" y="1315654"/>
                  </a:lnTo>
                  <a:lnTo>
                    <a:pt x="0" y="1270000"/>
                  </a:lnTo>
                  <a:lnTo>
                    <a:pt x="0" y="2540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1540" y="1666875"/>
            <a:ext cx="8037195" cy="976630"/>
            <a:chOff x="591540" y="1666875"/>
            <a:chExt cx="8037195" cy="976630"/>
          </a:xfrm>
        </p:grpSpPr>
        <p:sp>
          <p:nvSpPr>
            <p:cNvPr id="10" name="object 10"/>
            <p:cNvSpPr/>
            <p:nvPr/>
          </p:nvSpPr>
          <p:spPr>
            <a:xfrm>
              <a:off x="601065" y="1676400"/>
              <a:ext cx="8018145" cy="957580"/>
            </a:xfrm>
            <a:custGeom>
              <a:avLst/>
              <a:gdLst/>
              <a:ahLst/>
              <a:cxnLst/>
              <a:rect l="l" t="t" r="r" b="b"/>
              <a:pathLst>
                <a:path w="8018145" h="957580">
                  <a:moveTo>
                    <a:pt x="7858531" y="0"/>
                  </a:moveTo>
                  <a:lnTo>
                    <a:pt x="159550" y="0"/>
                  </a:lnTo>
                  <a:lnTo>
                    <a:pt x="109121" y="8128"/>
                  </a:lnTo>
                  <a:lnTo>
                    <a:pt x="65323" y="30764"/>
                  </a:lnTo>
                  <a:lnTo>
                    <a:pt x="30785" y="65288"/>
                  </a:lnTo>
                  <a:lnTo>
                    <a:pt x="8134" y="109077"/>
                  </a:lnTo>
                  <a:lnTo>
                    <a:pt x="0" y="159512"/>
                  </a:lnTo>
                  <a:lnTo>
                    <a:pt x="0" y="797687"/>
                  </a:lnTo>
                  <a:lnTo>
                    <a:pt x="8134" y="848121"/>
                  </a:lnTo>
                  <a:lnTo>
                    <a:pt x="30785" y="891910"/>
                  </a:lnTo>
                  <a:lnTo>
                    <a:pt x="65323" y="926434"/>
                  </a:lnTo>
                  <a:lnTo>
                    <a:pt x="109121" y="949071"/>
                  </a:lnTo>
                  <a:lnTo>
                    <a:pt x="159550" y="957199"/>
                  </a:lnTo>
                  <a:lnTo>
                    <a:pt x="7858531" y="957199"/>
                  </a:lnTo>
                  <a:lnTo>
                    <a:pt x="7908965" y="949071"/>
                  </a:lnTo>
                  <a:lnTo>
                    <a:pt x="7952755" y="926434"/>
                  </a:lnTo>
                  <a:lnTo>
                    <a:pt x="7987278" y="891910"/>
                  </a:lnTo>
                  <a:lnTo>
                    <a:pt x="8009915" y="848121"/>
                  </a:lnTo>
                  <a:lnTo>
                    <a:pt x="8018043" y="797687"/>
                  </a:lnTo>
                  <a:lnTo>
                    <a:pt x="8018043" y="159512"/>
                  </a:lnTo>
                  <a:lnTo>
                    <a:pt x="8009915" y="109077"/>
                  </a:lnTo>
                  <a:lnTo>
                    <a:pt x="7987278" y="65288"/>
                  </a:lnTo>
                  <a:lnTo>
                    <a:pt x="7952755" y="30764"/>
                  </a:lnTo>
                  <a:lnTo>
                    <a:pt x="7908965" y="8128"/>
                  </a:lnTo>
                  <a:lnTo>
                    <a:pt x="7858531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1065" y="1676400"/>
              <a:ext cx="8018145" cy="957580"/>
            </a:xfrm>
            <a:custGeom>
              <a:avLst/>
              <a:gdLst/>
              <a:ahLst/>
              <a:cxnLst/>
              <a:rect l="l" t="t" r="r" b="b"/>
              <a:pathLst>
                <a:path w="8018145" h="957580">
                  <a:moveTo>
                    <a:pt x="0" y="159512"/>
                  </a:moveTo>
                  <a:lnTo>
                    <a:pt x="8134" y="109077"/>
                  </a:lnTo>
                  <a:lnTo>
                    <a:pt x="30785" y="65288"/>
                  </a:lnTo>
                  <a:lnTo>
                    <a:pt x="65323" y="30764"/>
                  </a:lnTo>
                  <a:lnTo>
                    <a:pt x="109121" y="8128"/>
                  </a:lnTo>
                  <a:lnTo>
                    <a:pt x="159550" y="0"/>
                  </a:lnTo>
                  <a:lnTo>
                    <a:pt x="7858531" y="0"/>
                  </a:lnTo>
                  <a:lnTo>
                    <a:pt x="7908965" y="8127"/>
                  </a:lnTo>
                  <a:lnTo>
                    <a:pt x="7952755" y="30764"/>
                  </a:lnTo>
                  <a:lnTo>
                    <a:pt x="7987278" y="65288"/>
                  </a:lnTo>
                  <a:lnTo>
                    <a:pt x="8009915" y="109077"/>
                  </a:lnTo>
                  <a:lnTo>
                    <a:pt x="8018043" y="159512"/>
                  </a:lnTo>
                  <a:lnTo>
                    <a:pt x="8018043" y="797687"/>
                  </a:lnTo>
                  <a:lnTo>
                    <a:pt x="8009915" y="848121"/>
                  </a:lnTo>
                  <a:lnTo>
                    <a:pt x="7987278" y="891910"/>
                  </a:lnTo>
                  <a:lnTo>
                    <a:pt x="7952755" y="926434"/>
                  </a:lnTo>
                  <a:lnTo>
                    <a:pt x="7908965" y="949070"/>
                  </a:lnTo>
                  <a:lnTo>
                    <a:pt x="7858531" y="957199"/>
                  </a:lnTo>
                  <a:lnTo>
                    <a:pt x="159550" y="957199"/>
                  </a:lnTo>
                  <a:lnTo>
                    <a:pt x="109121" y="949071"/>
                  </a:lnTo>
                  <a:lnTo>
                    <a:pt x="65323" y="926434"/>
                  </a:lnTo>
                  <a:lnTo>
                    <a:pt x="30785" y="891910"/>
                  </a:lnTo>
                  <a:lnTo>
                    <a:pt x="8134" y="848121"/>
                  </a:lnTo>
                  <a:lnTo>
                    <a:pt x="0" y="797687"/>
                  </a:lnTo>
                  <a:lnTo>
                    <a:pt x="0" y="159512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6757" y="1677987"/>
            <a:ext cx="7708900" cy="480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 marR="561340" indent="-3879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87985" algn="l"/>
                <a:tab pos="388620" algn="l"/>
              </a:tabLst>
            </a:pPr>
            <a:r>
              <a:rPr sz="2000" dirty="0">
                <a:latin typeface="Trebuchet MS"/>
                <a:cs typeface="Trebuchet MS"/>
              </a:rPr>
              <a:t>Penelitian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dan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pengembangan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kesehatan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terhadap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manusia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hanya dapat </a:t>
            </a:r>
            <a:r>
              <a:rPr sz="2000" spc="-5" dirty="0">
                <a:latin typeface="Trebuchet MS"/>
                <a:cs typeface="Trebuchet MS"/>
              </a:rPr>
              <a:t>dilakukan </a:t>
            </a:r>
            <a:r>
              <a:rPr sz="2000" dirty="0">
                <a:latin typeface="Trebuchet MS"/>
                <a:cs typeface="Trebuchet MS"/>
              </a:rPr>
              <a:t>atas dasar persetujuan tertulis dari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manusia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yang </a:t>
            </a:r>
            <a:r>
              <a:rPr sz="2000" dirty="0">
                <a:latin typeface="Trebuchet MS"/>
                <a:cs typeface="Trebuchet MS"/>
              </a:rPr>
              <a:t>bersangkutan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900">
              <a:latin typeface="Trebuchet MS"/>
              <a:cs typeface="Trebuchet MS"/>
            </a:endParaRPr>
          </a:p>
          <a:p>
            <a:pPr marL="403225" indent="-330200">
              <a:lnSpc>
                <a:spcPct val="100000"/>
              </a:lnSpc>
              <a:buAutoNum type="arabicPeriod"/>
              <a:tabLst>
                <a:tab pos="403225" algn="l"/>
                <a:tab pos="1746885" algn="l"/>
                <a:tab pos="2621280" algn="l"/>
                <a:tab pos="3332479" algn="l"/>
                <a:tab pos="5006975" algn="l"/>
                <a:tab pos="6734809" algn="l"/>
              </a:tabLst>
            </a:pPr>
            <a:r>
              <a:rPr sz="1800" spc="-15" dirty="0">
                <a:latin typeface="Trebuchet MS"/>
                <a:cs typeface="Trebuchet MS"/>
              </a:rPr>
              <a:t>Persetujuan	</a:t>
            </a:r>
            <a:r>
              <a:rPr sz="1800" spc="-5" dirty="0">
                <a:latin typeface="Trebuchet MS"/>
                <a:cs typeface="Trebuchet MS"/>
              </a:rPr>
              <a:t>tertulis	</a:t>
            </a:r>
            <a:r>
              <a:rPr sz="1800" spc="-10" dirty="0">
                <a:latin typeface="Trebuchet MS"/>
                <a:cs typeface="Trebuchet MS"/>
              </a:rPr>
              <a:t>dapat	</a:t>
            </a:r>
            <a:r>
              <a:rPr sz="1800" spc="-5" dirty="0">
                <a:latin typeface="Trebuchet MS"/>
                <a:cs typeface="Trebuchet MS"/>
              </a:rPr>
              <a:t>pula</a:t>
            </a:r>
            <a:r>
              <a:rPr sz="1800" spc="459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dilakukan	oleh</a:t>
            </a:r>
            <a:r>
              <a:rPr sz="1800" spc="4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orang</a:t>
            </a:r>
            <a:r>
              <a:rPr sz="1800" spc="45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tua	atau</a:t>
            </a:r>
            <a:r>
              <a:rPr sz="1800" spc="3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ahli</a:t>
            </a:r>
            <a:endParaRPr sz="1800">
              <a:latin typeface="Trebuchet MS"/>
              <a:cs typeface="Trebuchet MS"/>
            </a:endParaRPr>
          </a:p>
          <a:p>
            <a:pPr marL="41529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rebuchet MS"/>
                <a:cs typeface="Trebuchet MS"/>
              </a:rPr>
              <a:t>warisnya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apabila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manusia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sebagaimana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dimaksud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dalam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ayat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(1)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628650" lvl="1" indent="-213995">
              <a:lnSpc>
                <a:spcPts val="2160"/>
              </a:lnSpc>
              <a:buChar char="-"/>
              <a:tabLst>
                <a:tab pos="628650" algn="l"/>
                <a:tab pos="629285" algn="l"/>
              </a:tabLst>
            </a:pPr>
            <a:r>
              <a:rPr sz="1800" spc="-20" dirty="0">
                <a:latin typeface="Trebuchet MS"/>
                <a:cs typeface="Trebuchet MS"/>
              </a:rPr>
              <a:t>Tidak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mampu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melakukan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tindakan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hukum;</a:t>
            </a:r>
            <a:endParaRPr sz="1800">
              <a:latin typeface="Trebuchet MS"/>
              <a:cs typeface="Trebuchet MS"/>
            </a:endParaRPr>
          </a:p>
          <a:p>
            <a:pPr marL="634365" lvl="1" indent="-219710">
              <a:lnSpc>
                <a:spcPct val="100000"/>
              </a:lnSpc>
              <a:buChar char="-"/>
              <a:tabLst>
                <a:tab pos="634365" algn="l"/>
                <a:tab pos="635000" algn="l"/>
              </a:tabLst>
            </a:pPr>
            <a:r>
              <a:rPr sz="1800" spc="-5" dirty="0">
                <a:latin typeface="Trebuchet MS"/>
                <a:cs typeface="Trebuchet MS"/>
              </a:rPr>
              <a:t>Karena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keadaan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kesehatan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atau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jasmaninya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sama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sekali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tidak</a:t>
            </a:r>
            <a:endParaRPr sz="1800">
              <a:latin typeface="Trebuchet MS"/>
              <a:cs typeface="Trebuchet MS"/>
            </a:endParaRPr>
          </a:p>
          <a:p>
            <a:pPr marL="647065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memungkinkan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dapat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menyatakan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persetujuan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secara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tertulis;</a:t>
            </a:r>
            <a:endParaRPr sz="1800">
              <a:latin typeface="Trebuchet MS"/>
              <a:cs typeface="Trebuchet MS"/>
            </a:endParaRPr>
          </a:p>
          <a:p>
            <a:pPr marL="647065" marR="6985" lvl="1" indent="-231775">
              <a:lnSpc>
                <a:spcPct val="100000"/>
              </a:lnSpc>
              <a:buChar char="-"/>
              <a:tabLst>
                <a:tab pos="591185" algn="l"/>
              </a:tabLst>
            </a:pPr>
            <a:r>
              <a:rPr sz="1800" spc="-50" dirty="0">
                <a:latin typeface="Trebuchet MS"/>
                <a:cs typeface="Trebuchet MS"/>
              </a:rPr>
              <a:t>Telah</a:t>
            </a:r>
            <a:r>
              <a:rPr sz="1800" spc="1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meninggal</a:t>
            </a:r>
            <a:r>
              <a:rPr sz="1800" spc="1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dunia,</a:t>
            </a:r>
            <a:r>
              <a:rPr sz="1800" spc="204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dalam</a:t>
            </a:r>
            <a:r>
              <a:rPr sz="1800" spc="18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hal</a:t>
            </a:r>
            <a:r>
              <a:rPr sz="1800" spc="1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jasadnya</a:t>
            </a:r>
            <a:r>
              <a:rPr sz="1800" spc="2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akan</a:t>
            </a:r>
            <a:r>
              <a:rPr sz="1800" spc="1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digunakan</a:t>
            </a:r>
            <a:r>
              <a:rPr sz="1800" spc="1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sebagai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subyek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penelitian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dan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pengembangan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kesehatan.</a:t>
            </a:r>
            <a:endParaRPr sz="18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Trebuchet MS"/>
              <a:buChar char="-"/>
            </a:pPr>
            <a:endParaRPr sz="2950">
              <a:latin typeface="Trebuchet MS"/>
              <a:cs typeface="Trebuchet MS"/>
            </a:endParaRPr>
          </a:p>
          <a:p>
            <a:pPr marL="327025" marR="13970" indent="-287020">
              <a:lnSpc>
                <a:spcPct val="100000"/>
              </a:lnSpc>
              <a:buAutoNum type="arabicPeriod" startAt="3"/>
              <a:tabLst>
                <a:tab pos="340360" algn="l"/>
              </a:tabLst>
            </a:pPr>
            <a:r>
              <a:rPr sz="2000" dirty="0">
                <a:latin typeface="Trebuchet MS"/>
                <a:cs typeface="Trebuchet MS"/>
              </a:rPr>
              <a:t>Persetujuan tertulis bagi penelitian dan pengembangan 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kesehatan terhadap </a:t>
            </a:r>
            <a:r>
              <a:rPr sz="2000" spc="-5" dirty="0">
                <a:latin typeface="Trebuchet MS"/>
                <a:cs typeface="Trebuchet MS"/>
              </a:rPr>
              <a:t>keluarga </a:t>
            </a:r>
            <a:r>
              <a:rPr sz="2000" dirty="0">
                <a:latin typeface="Trebuchet MS"/>
                <a:cs typeface="Trebuchet MS"/>
              </a:rPr>
              <a:t>diberikan </a:t>
            </a:r>
            <a:r>
              <a:rPr sz="2000" spc="-5" dirty="0">
                <a:latin typeface="Trebuchet MS"/>
                <a:cs typeface="Trebuchet MS"/>
              </a:rPr>
              <a:t>oleh kepala keluarga 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yang </a:t>
            </a:r>
            <a:r>
              <a:rPr sz="2000" dirty="0">
                <a:latin typeface="Trebuchet MS"/>
                <a:cs typeface="Trebuchet MS"/>
              </a:rPr>
              <a:t>bersangkutan dan terhadap </a:t>
            </a:r>
            <a:r>
              <a:rPr sz="2000" spc="-5" dirty="0">
                <a:latin typeface="Trebuchet MS"/>
                <a:cs typeface="Trebuchet MS"/>
              </a:rPr>
              <a:t>masyarakat </a:t>
            </a:r>
            <a:r>
              <a:rPr sz="2000" dirty="0">
                <a:latin typeface="Trebuchet MS"/>
                <a:cs typeface="Trebuchet MS"/>
              </a:rPr>
              <a:t>dalam </a:t>
            </a:r>
            <a:r>
              <a:rPr sz="2000" spc="-5" dirty="0">
                <a:latin typeface="Trebuchet MS"/>
                <a:cs typeface="Trebuchet MS"/>
              </a:rPr>
              <a:t>wilayah </a:t>
            </a:r>
            <a:r>
              <a:rPr sz="2000" dirty="0">
                <a:latin typeface="Trebuchet MS"/>
                <a:cs typeface="Trebuchet MS"/>
              </a:rPr>
              <a:t> tertentu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oleh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Bupati/Walikota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Kepala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Daerah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yang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bersangkutan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0"/>
            <a:ext cx="8615680" cy="6096000"/>
            <a:chOff x="0" y="762000"/>
            <a:chExt cx="8615680" cy="6096000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2318" y="762000"/>
              <a:ext cx="8153400" cy="5414645"/>
            </a:xfrm>
            <a:custGeom>
              <a:avLst/>
              <a:gdLst/>
              <a:ahLst/>
              <a:cxnLst/>
              <a:rect l="l" t="t" r="r" b="b"/>
              <a:pathLst>
                <a:path w="8153400" h="5414645">
                  <a:moveTo>
                    <a:pt x="7251026" y="0"/>
                  </a:moveTo>
                  <a:lnTo>
                    <a:pt x="902423" y="0"/>
                  </a:lnTo>
                  <a:lnTo>
                    <a:pt x="854495" y="1250"/>
                  </a:lnTo>
                  <a:lnTo>
                    <a:pt x="807219" y="4961"/>
                  </a:lnTo>
                  <a:lnTo>
                    <a:pt x="760656" y="11069"/>
                  </a:lnTo>
                  <a:lnTo>
                    <a:pt x="714870" y="19513"/>
                  </a:lnTo>
                  <a:lnTo>
                    <a:pt x="669923" y="30229"/>
                  </a:lnTo>
                  <a:lnTo>
                    <a:pt x="625877" y="43156"/>
                  </a:lnTo>
                  <a:lnTo>
                    <a:pt x="582794" y="58231"/>
                  </a:lnTo>
                  <a:lnTo>
                    <a:pt x="540738" y="75391"/>
                  </a:lnTo>
                  <a:lnTo>
                    <a:pt x="499769" y="94576"/>
                  </a:lnTo>
                  <a:lnTo>
                    <a:pt x="459952" y="115721"/>
                  </a:lnTo>
                  <a:lnTo>
                    <a:pt x="421347" y="138765"/>
                  </a:lnTo>
                  <a:lnTo>
                    <a:pt x="384017" y="163645"/>
                  </a:lnTo>
                  <a:lnTo>
                    <a:pt x="348025" y="190299"/>
                  </a:lnTo>
                  <a:lnTo>
                    <a:pt x="313433" y="218665"/>
                  </a:lnTo>
                  <a:lnTo>
                    <a:pt x="280304" y="248680"/>
                  </a:lnTo>
                  <a:lnTo>
                    <a:pt x="248699" y="280282"/>
                  </a:lnTo>
                  <a:lnTo>
                    <a:pt x="218682" y="313408"/>
                  </a:lnTo>
                  <a:lnTo>
                    <a:pt x="190313" y="347997"/>
                  </a:lnTo>
                  <a:lnTo>
                    <a:pt x="163657" y="383986"/>
                  </a:lnTo>
                  <a:lnTo>
                    <a:pt x="138775" y="421312"/>
                  </a:lnTo>
                  <a:lnTo>
                    <a:pt x="115729" y="459913"/>
                  </a:lnTo>
                  <a:lnTo>
                    <a:pt x="94582" y="499726"/>
                  </a:lnTo>
                  <a:lnTo>
                    <a:pt x="75397" y="540691"/>
                  </a:lnTo>
                  <a:lnTo>
                    <a:pt x="58235" y="582743"/>
                  </a:lnTo>
                  <a:lnTo>
                    <a:pt x="43159" y="625821"/>
                  </a:lnTo>
                  <a:lnTo>
                    <a:pt x="30231" y="669862"/>
                  </a:lnTo>
                  <a:lnTo>
                    <a:pt x="19514" y="714804"/>
                  </a:lnTo>
                  <a:lnTo>
                    <a:pt x="11070" y="760585"/>
                  </a:lnTo>
                  <a:lnTo>
                    <a:pt x="4961" y="807141"/>
                  </a:lnTo>
                  <a:lnTo>
                    <a:pt x="1250" y="854412"/>
                  </a:lnTo>
                  <a:lnTo>
                    <a:pt x="0" y="902335"/>
                  </a:lnTo>
                  <a:lnTo>
                    <a:pt x="0" y="4511802"/>
                  </a:lnTo>
                  <a:lnTo>
                    <a:pt x="1250" y="4559731"/>
                  </a:lnTo>
                  <a:lnTo>
                    <a:pt x="4961" y="4607009"/>
                  </a:lnTo>
                  <a:lnTo>
                    <a:pt x="11070" y="4653572"/>
                  </a:lnTo>
                  <a:lnTo>
                    <a:pt x="19514" y="4699360"/>
                  </a:lnTo>
                  <a:lnTo>
                    <a:pt x="30231" y="4744308"/>
                  </a:lnTo>
                  <a:lnTo>
                    <a:pt x="43159" y="4788355"/>
                  </a:lnTo>
                  <a:lnTo>
                    <a:pt x="58235" y="4831439"/>
                  </a:lnTo>
                  <a:lnTo>
                    <a:pt x="75397" y="4873497"/>
                  </a:lnTo>
                  <a:lnTo>
                    <a:pt x="94582" y="4914466"/>
                  </a:lnTo>
                  <a:lnTo>
                    <a:pt x="115729" y="4954285"/>
                  </a:lnTo>
                  <a:lnTo>
                    <a:pt x="138775" y="4992891"/>
                  </a:lnTo>
                  <a:lnTo>
                    <a:pt x="163657" y="5030222"/>
                  </a:lnTo>
                  <a:lnTo>
                    <a:pt x="190313" y="5066215"/>
                  </a:lnTo>
                  <a:lnTo>
                    <a:pt x="218682" y="5100807"/>
                  </a:lnTo>
                  <a:lnTo>
                    <a:pt x="248699" y="5133938"/>
                  </a:lnTo>
                  <a:lnTo>
                    <a:pt x="280304" y="5165544"/>
                  </a:lnTo>
                  <a:lnTo>
                    <a:pt x="313433" y="5195562"/>
                  </a:lnTo>
                  <a:lnTo>
                    <a:pt x="348025" y="5223931"/>
                  </a:lnTo>
                  <a:lnTo>
                    <a:pt x="384017" y="5250588"/>
                  </a:lnTo>
                  <a:lnTo>
                    <a:pt x="421347" y="5275471"/>
                  </a:lnTo>
                  <a:lnTo>
                    <a:pt x="459952" y="5298518"/>
                  </a:lnTo>
                  <a:lnTo>
                    <a:pt x="499769" y="5319665"/>
                  </a:lnTo>
                  <a:lnTo>
                    <a:pt x="540738" y="5338851"/>
                  </a:lnTo>
                  <a:lnTo>
                    <a:pt x="582794" y="5356014"/>
                  </a:lnTo>
                  <a:lnTo>
                    <a:pt x="625877" y="5371090"/>
                  </a:lnTo>
                  <a:lnTo>
                    <a:pt x="669923" y="5384018"/>
                  </a:lnTo>
                  <a:lnTo>
                    <a:pt x="714870" y="5394736"/>
                  </a:lnTo>
                  <a:lnTo>
                    <a:pt x="760656" y="5403180"/>
                  </a:lnTo>
                  <a:lnTo>
                    <a:pt x="807219" y="5409289"/>
                  </a:lnTo>
                  <a:lnTo>
                    <a:pt x="854495" y="5413000"/>
                  </a:lnTo>
                  <a:lnTo>
                    <a:pt x="902423" y="5414251"/>
                  </a:lnTo>
                  <a:lnTo>
                    <a:pt x="7251026" y="5414251"/>
                  </a:lnTo>
                  <a:lnTo>
                    <a:pt x="7298949" y="5413000"/>
                  </a:lnTo>
                  <a:lnTo>
                    <a:pt x="7346219" y="5409289"/>
                  </a:lnTo>
                  <a:lnTo>
                    <a:pt x="7392776" y="5403180"/>
                  </a:lnTo>
                  <a:lnTo>
                    <a:pt x="7438557" y="5394736"/>
                  </a:lnTo>
                  <a:lnTo>
                    <a:pt x="7483499" y="5384018"/>
                  </a:lnTo>
                  <a:lnTo>
                    <a:pt x="7527540" y="5371090"/>
                  </a:lnTo>
                  <a:lnTo>
                    <a:pt x="7570618" y="5356014"/>
                  </a:lnTo>
                  <a:lnTo>
                    <a:pt x="7612670" y="5338851"/>
                  </a:lnTo>
                  <a:lnTo>
                    <a:pt x="7653634" y="5319665"/>
                  </a:lnTo>
                  <a:lnTo>
                    <a:pt x="7693448" y="5298518"/>
                  </a:lnTo>
                  <a:lnTo>
                    <a:pt x="7732049" y="5275471"/>
                  </a:lnTo>
                  <a:lnTo>
                    <a:pt x="7769375" y="5250588"/>
                  </a:lnTo>
                  <a:lnTo>
                    <a:pt x="7805364" y="5223931"/>
                  </a:lnTo>
                  <a:lnTo>
                    <a:pt x="7839952" y="5195562"/>
                  </a:lnTo>
                  <a:lnTo>
                    <a:pt x="7873079" y="5165544"/>
                  </a:lnTo>
                  <a:lnTo>
                    <a:pt x="7904681" y="5133938"/>
                  </a:lnTo>
                  <a:lnTo>
                    <a:pt x="7934696" y="5100807"/>
                  </a:lnTo>
                  <a:lnTo>
                    <a:pt x="7963062" y="5066215"/>
                  </a:lnTo>
                  <a:lnTo>
                    <a:pt x="7989716" y="5030222"/>
                  </a:lnTo>
                  <a:lnTo>
                    <a:pt x="8014596" y="4992891"/>
                  </a:lnTo>
                  <a:lnTo>
                    <a:pt x="8037640" y="4954285"/>
                  </a:lnTo>
                  <a:lnTo>
                    <a:pt x="8058785" y="4914466"/>
                  </a:lnTo>
                  <a:lnTo>
                    <a:pt x="8077969" y="4873497"/>
                  </a:lnTo>
                  <a:lnTo>
                    <a:pt x="8095130" y="4831439"/>
                  </a:lnTo>
                  <a:lnTo>
                    <a:pt x="8110205" y="4788355"/>
                  </a:lnTo>
                  <a:lnTo>
                    <a:pt x="8123132" y="4744308"/>
                  </a:lnTo>
                  <a:lnTo>
                    <a:pt x="8133848" y="4699360"/>
                  </a:lnTo>
                  <a:lnTo>
                    <a:pt x="8142292" y="4653572"/>
                  </a:lnTo>
                  <a:lnTo>
                    <a:pt x="8148400" y="4607009"/>
                  </a:lnTo>
                  <a:lnTo>
                    <a:pt x="8152111" y="4559731"/>
                  </a:lnTo>
                  <a:lnTo>
                    <a:pt x="8153361" y="4511802"/>
                  </a:lnTo>
                  <a:lnTo>
                    <a:pt x="8153361" y="902335"/>
                  </a:lnTo>
                  <a:lnTo>
                    <a:pt x="8152111" y="854412"/>
                  </a:lnTo>
                  <a:lnTo>
                    <a:pt x="8148400" y="807141"/>
                  </a:lnTo>
                  <a:lnTo>
                    <a:pt x="8142292" y="760585"/>
                  </a:lnTo>
                  <a:lnTo>
                    <a:pt x="8133848" y="714804"/>
                  </a:lnTo>
                  <a:lnTo>
                    <a:pt x="8123132" y="669862"/>
                  </a:lnTo>
                  <a:lnTo>
                    <a:pt x="8110205" y="625821"/>
                  </a:lnTo>
                  <a:lnTo>
                    <a:pt x="8095130" y="582743"/>
                  </a:lnTo>
                  <a:lnTo>
                    <a:pt x="8077969" y="540691"/>
                  </a:lnTo>
                  <a:lnTo>
                    <a:pt x="8058785" y="499726"/>
                  </a:lnTo>
                  <a:lnTo>
                    <a:pt x="8037640" y="459913"/>
                  </a:lnTo>
                  <a:lnTo>
                    <a:pt x="8014596" y="421312"/>
                  </a:lnTo>
                  <a:lnTo>
                    <a:pt x="7989716" y="383986"/>
                  </a:lnTo>
                  <a:lnTo>
                    <a:pt x="7963062" y="347997"/>
                  </a:lnTo>
                  <a:lnTo>
                    <a:pt x="7934696" y="313408"/>
                  </a:lnTo>
                  <a:lnTo>
                    <a:pt x="7904681" y="280282"/>
                  </a:lnTo>
                  <a:lnTo>
                    <a:pt x="7873079" y="248680"/>
                  </a:lnTo>
                  <a:lnTo>
                    <a:pt x="7839952" y="218665"/>
                  </a:lnTo>
                  <a:lnTo>
                    <a:pt x="7805364" y="190299"/>
                  </a:lnTo>
                  <a:lnTo>
                    <a:pt x="7769375" y="163645"/>
                  </a:lnTo>
                  <a:lnTo>
                    <a:pt x="7732049" y="138765"/>
                  </a:lnTo>
                  <a:lnTo>
                    <a:pt x="7693448" y="115721"/>
                  </a:lnTo>
                  <a:lnTo>
                    <a:pt x="7653634" y="94576"/>
                  </a:lnTo>
                  <a:lnTo>
                    <a:pt x="7612670" y="75391"/>
                  </a:lnTo>
                  <a:lnTo>
                    <a:pt x="7570618" y="58231"/>
                  </a:lnTo>
                  <a:lnTo>
                    <a:pt x="7527540" y="43156"/>
                  </a:lnTo>
                  <a:lnTo>
                    <a:pt x="7483499" y="30229"/>
                  </a:lnTo>
                  <a:lnTo>
                    <a:pt x="7438557" y="19513"/>
                  </a:lnTo>
                  <a:lnTo>
                    <a:pt x="7392776" y="11069"/>
                  </a:lnTo>
                  <a:lnTo>
                    <a:pt x="7346219" y="4961"/>
                  </a:lnTo>
                  <a:lnTo>
                    <a:pt x="7298949" y="1250"/>
                  </a:lnTo>
                  <a:lnTo>
                    <a:pt x="7251026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6" name="object 6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5497" y="1049654"/>
            <a:ext cx="747014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5000" algn="l"/>
                <a:tab pos="1028700" algn="l"/>
                <a:tab pos="1191260" algn="l"/>
                <a:tab pos="1231900" algn="l"/>
                <a:tab pos="2202815" algn="l"/>
                <a:tab pos="2268855" algn="l"/>
                <a:tab pos="2448560" algn="l"/>
                <a:tab pos="2759075" algn="l"/>
                <a:tab pos="3350895" algn="l"/>
                <a:tab pos="3594735" algn="l"/>
                <a:tab pos="3988435" algn="l"/>
                <a:tab pos="4123690" algn="l"/>
                <a:tab pos="4245610" algn="l"/>
                <a:tab pos="5126990" algn="l"/>
                <a:tab pos="5325110" algn="l"/>
                <a:tab pos="5599430" algn="l"/>
                <a:tab pos="5680710" algn="l"/>
                <a:tab pos="5854065" algn="l"/>
                <a:tab pos="6699250" algn="l"/>
                <a:tab pos="6735445" algn="l"/>
                <a:tab pos="6882765" algn="l"/>
              </a:tabLst>
            </a:pPr>
            <a:r>
              <a:rPr sz="2400" b="1" spc="-10" dirty="0">
                <a:latin typeface="Trebuchet MS"/>
                <a:cs typeface="Trebuchet MS"/>
              </a:rPr>
              <a:t>P</a:t>
            </a:r>
            <a:r>
              <a:rPr sz="2400" b="1" spc="5" dirty="0">
                <a:latin typeface="Trebuchet MS"/>
                <a:cs typeface="Trebuchet MS"/>
              </a:rPr>
              <a:t>s</a:t>
            </a:r>
            <a:r>
              <a:rPr sz="2400" b="1" dirty="0">
                <a:latin typeface="Trebuchet MS"/>
                <a:cs typeface="Trebuchet MS"/>
              </a:rPr>
              <a:t>.	</a:t>
            </a:r>
            <a:r>
              <a:rPr sz="2400" b="1" spc="-10" dirty="0">
                <a:latin typeface="Trebuchet MS"/>
                <a:cs typeface="Trebuchet MS"/>
              </a:rPr>
              <a:t>2</a:t>
            </a:r>
            <a:r>
              <a:rPr sz="2400" b="1" dirty="0">
                <a:latin typeface="Trebuchet MS"/>
                <a:cs typeface="Trebuchet MS"/>
              </a:rPr>
              <a:t>1		Unda</a:t>
            </a:r>
            <a:r>
              <a:rPr sz="2400" b="1" spc="5" dirty="0">
                <a:latin typeface="Trebuchet MS"/>
                <a:cs typeface="Trebuchet MS"/>
              </a:rPr>
              <a:t>n</a:t>
            </a:r>
            <a:r>
              <a:rPr sz="2400" b="1" dirty="0">
                <a:latin typeface="Trebuchet MS"/>
                <a:cs typeface="Trebuchet MS"/>
              </a:rPr>
              <a:t>g		–	un</a:t>
            </a:r>
            <a:r>
              <a:rPr sz="2400" b="1" spc="10" dirty="0">
                <a:latin typeface="Trebuchet MS"/>
                <a:cs typeface="Trebuchet MS"/>
              </a:rPr>
              <a:t>d</a:t>
            </a:r>
            <a:r>
              <a:rPr sz="2400" b="1" spc="-20" dirty="0">
                <a:latin typeface="Trebuchet MS"/>
                <a:cs typeface="Trebuchet MS"/>
              </a:rPr>
              <a:t>a</a:t>
            </a:r>
            <a:r>
              <a:rPr sz="2400" b="1" spc="-5" dirty="0">
                <a:latin typeface="Trebuchet MS"/>
                <a:cs typeface="Trebuchet MS"/>
              </a:rPr>
              <a:t>n</a:t>
            </a:r>
            <a:r>
              <a:rPr sz="2400" b="1" dirty="0">
                <a:latin typeface="Trebuchet MS"/>
                <a:cs typeface="Trebuchet MS"/>
              </a:rPr>
              <a:t>g	</a:t>
            </a:r>
            <a:r>
              <a:rPr sz="2400" b="1" spc="-5" dirty="0">
                <a:latin typeface="Trebuchet MS"/>
                <a:cs typeface="Trebuchet MS"/>
              </a:rPr>
              <a:t>Nomo</a:t>
            </a:r>
            <a:r>
              <a:rPr sz="2400" b="1" dirty="0">
                <a:latin typeface="Trebuchet MS"/>
                <a:cs typeface="Trebuchet MS"/>
              </a:rPr>
              <a:t>r	</a:t>
            </a:r>
            <a:r>
              <a:rPr sz="2400" b="1" spc="-10" dirty="0">
                <a:latin typeface="Trebuchet MS"/>
                <a:cs typeface="Trebuchet MS"/>
              </a:rPr>
              <a:t>3</a:t>
            </a:r>
            <a:r>
              <a:rPr sz="2400" b="1" dirty="0">
                <a:latin typeface="Trebuchet MS"/>
                <a:cs typeface="Trebuchet MS"/>
              </a:rPr>
              <a:t>9		</a:t>
            </a:r>
            <a:r>
              <a:rPr sz="2400" b="1" spc="-270" dirty="0">
                <a:latin typeface="Trebuchet MS"/>
                <a:cs typeface="Trebuchet MS"/>
              </a:rPr>
              <a:t>T</a:t>
            </a:r>
            <a:r>
              <a:rPr sz="2400" b="1" dirty="0">
                <a:latin typeface="Trebuchet MS"/>
                <a:cs typeface="Trebuchet MS"/>
              </a:rPr>
              <a:t>ahun		</a:t>
            </a:r>
            <a:r>
              <a:rPr sz="2400" b="1" spc="10" dirty="0">
                <a:latin typeface="Trebuchet MS"/>
                <a:cs typeface="Trebuchet MS"/>
              </a:rPr>
              <a:t>1999  </a:t>
            </a:r>
            <a:r>
              <a:rPr sz="2400" b="1" spc="-40" dirty="0">
                <a:latin typeface="Trebuchet MS"/>
                <a:cs typeface="Trebuchet MS"/>
              </a:rPr>
              <a:t>Tentang </a:t>
            </a:r>
            <a:r>
              <a:rPr sz="2400" b="1" dirty="0">
                <a:latin typeface="Trebuchet MS"/>
                <a:cs typeface="Trebuchet MS"/>
              </a:rPr>
              <a:t>Hak </a:t>
            </a:r>
            <a:r>
              <a:rPr sz="2400" b="1" spc="-5" dirty="0">
                <a:latin typeface="Trebuchet MS"/>
                <a:cs typeface="Trebuchet MS"/>
              </a:rPr>
              <a:t>Asasi Manusia </a:t>
            </a:r>
            <a:r>
              <a:rPr sz="2400" b="1" spc="-10" dirty="0">
                <a:latin typeface="Trebuchet MS"/>
                <a:cs typeface="Trebuchet MS"/>
              </a:rPr>
              <a:t>ditegaskan, </a:t>
            </a:r>
            <a:r>
              <a:rPr sz="2400" b="1" dirty="0">
                <a:latin typeface="Trebuchet MS"/>
                <a:cs typeface="Trebuchet MS"/>
              </a:rPr>
              <a:t>bahwa : 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“</a:t>
            </a:r>
            <a:r>
              <a:rPr sz="2400" dirty="0">
                <a:latin typeface="Trebuchet MS"/>
                <a:cs typeface="Trebuchet MS"/>
              </a:rPr>
              <a:t>S</a:t>
            </a:r>
            <a:r>
              <a:rPr sz="2400" spc="-10" dirty="0">
                <a:latin typeface="Trebuchet MS"/>
                <a:cs typeface="Trebuchet MS"/>
              </a:rPr>
              <a:t>e</a:t>
            </a:r>
            <a:r>
              <a:rPr sz="2400" spc="5" dirty="0">
                <a:latin typeface="Trebuchet MS"/>
                <a:cs typeface="Trebuchet MS"/>
              </a:rPr>
              <a:t>t</a:t>
            </a:r>
            <a:r>
              <a:rPr sz="2400" spc="-5" dirty="0">
                <a:latin typeface="Trebuchet MS"/>
                <a:cs typeface="Trebuchet MS"/>
              </a:rPr>
              <a:t>ia</a:t>
            </a:r>
            <a:r>
              <a:rPr sz="2400" dirty="0">
                <a:latin typeface="Trebuchet MS"/>
                <a:cs typeface="Trebuchet MS"/>
              </a:rPr>
              <a:t>p			</a:t>
            </a:r>
            <a:r>
              <a:rPr sz="2400" spc="-10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ra</a:t>
            </a:r>
            <a:r>
              <a:rPr sz="2400" spc="15" dirty="0">
                <a:latin typeface="Trebuchet MS"/>
                <a:cs typeface="Trebuchet MS"/>
              </a:rPr>
              <a:t>n</a:t>
            </a:r>
            <a:r>
              <a:rPr sz="2400" dirty="0">
                <a:latin typeface="Trebuchet MS"/>
                <a:cs typeface="Trebuchet MS"/>
              </a:rPr>
              <a:t>g	</a:t>
            </a:r>
            <a:r>
              <a:rPr sz="2400" spc="-5" dirty="0">
                <a:latin typeface="Trebuchet MS"/>
                <a:cs typeface="Trebuchet MS"/>
              </a:rPr>
              <a:t>b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r</a:t>
            </a:r>
            <a:r>
              <a:rPr sz="2400" spc="15" dirty="0">
                <a:latin typeface="Trebuchet MS"/>
                <a:cs typeface="Trebuchet MS"/>
              </a:rPr>
              <a:t>h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k	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spc="5" dirty="0">
                <a:latin typeface="Trebuchet MS"/>
                <a:cs typeface="Trebuchet MS"/>
              </a:rPr>
              <a:t>t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s		</a:t>
            </a:r>
            <a:r>
              <a:rPr sz="2400" spc="5" dirty="0">
                <a:latin typeface="Trebuchet MS"/>
                <a:cs typeface="Trebuchet MS"/>
              </a:rPr>
              <a:t>k</a:t>
            </a:r>
            <a:r>
              <a:rPr sz="2400" spc="-10" dirty="0">
                <a:latin typeface="Trebuchet MS"/>
                <a:cs typeface="Trebuchet MS"/>
              </a:rPr>
              <a:t>e</a:t>
            </a:r>
            <a:r>
              <a:rPr sz="2400" spc="5" dirty="0">
                <a:latin typeface="Trebuchet MS"/>
                <a:cs typeface="Trebuchet MS"/>
              </a:rPr>
              <a:t>ut</a:t>
            </a:r>
            <a:r>
              <a:rPr sz="2400" spc="-15" dirty="0">
                <a:latin typeface="Trebuchet MS"/>
                <a:cs typeface="Trebuchet MS"/>
              </a:rPr>
              <a:t>uh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n	</a:t>
            </a:r>
            <a:r>
              <a:rPr sz="2400" spc="-5" dirty="0">
                <a:latin typeface="Trebuchet MS"/>
                <a:cs typeface="Trebuchet MS"/>
              </a:rPr>
              <a:t>p</a:t>
            </a:r>
            <a:r>
              <a:rPr sz="2400" spc="5" dirty="0">
                <a:latin typeface="Trebuchet MS"/>
                <a:cs typeface="Trebuchet MS"/>
              </a:rPr>
              <a:t>r</a:t>
            </a:r>
            <a:r>
              <a:rPr sz="2400" spc="-5" dirty="0">
                <a:latin typeface="Trebuchet MS"/>
                <a:cs typeface="Trebuchet MS"/>
              </a:rPr>
              <a:t>ibadi</a:t>
            </a:r>
            <a:r>
              <a:rPr sz="2400" dirty="0">
                <a:latin typeface="Trebuchet MS"/>
                <a:cs typeface="Trebuchet MS"/>
              </a:rPr>
              <a:t>,			</a:t>
            </a:r>
            <a:r>
              <a:rPr sz="2400" spc="-5" dirty="0">
                <a:latin typeface="Trebuchet MS"/>
                <a:cs typeface="Trebuchet MS"/>
              </a:rPr>
              <a:t>baik  </a:t>
            </a:r>
            <a:r>
              <a:rPr sz="2400" dirty="0">
                <a:latin typeface="Trebuchet MS"/>
                <a:cs typeface="Trebuchet MS"/>
              </a:rPr>
              <a:t>ro</a:t>
            </a:r>
            <a:r>
              <a:rPr sz="2400" spc="5" dirty="0">
                <a:latin typeface="Trebuchet MS"/>
                <a:cs typeface="Trebuchet MS"/>
              </a:rPr>
              <a:t>h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spc="5" dirty="0">
                <a:latin typeface="Trebuchet MS"/>
                <a:cs typeface="Trebuchet MS"/>
              </a:rPr>
              <a:t>n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5" dirty="0">
                <a:latin typeface="Trebuchet MS"/>
                <a:cs typeface="Trebuchet MS"/>
              </a:rPr>
              <a:t>m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spc="5" dirty="0">
                <a:latin typeface="Trebuchet MS"/>
                <a:cs typeface="Trebuchet MS"/>
              </a:rPr>
              <a:t>u</a:t>
            </a:r>
            <a:r>
              <a:rPr sz="2400" spc="-5" dirty="0">
                <a:latin typeface="Trebuchet MS"/>
                <a:cs typeface="Trebuchet MS"/>
              </a:rPr>
              <a:t>p</a:t>
            </a:r>
            <a:r>
              <a:rPr sz="2400" spc="5" dirty="0">
                <a:latin typeface="Trebuchet MS"/>
                <a:cs typeface="Trebuchet MS"/>
              </a:rPr>
              <a:t>u</a:t>
            </a:r>
            <a:r>
              <a:rPr sz="2400" dirty="0">
                <a:latin typeface="Trebuchet MS"/>
                <a:cs typeface="Trebuchet MS"/>
              </a:rPr>
              <a:t>n		j</a:t>
            </a:r>
            <a:r>
              <a:rPr sz="2400" spc="-25" dirty="0">
                <a:latin typeface="Trebuchet MS"/>
                <a:cs typeface="Trebuchet MS"/>
              </a:rPr>
              <a:t>a</a:t>
            </a:r>
            <a:r>
              <a:rPr sz="2400" spc="5" dirty="0">
                <a:latin typeface="Trebuchet MS"/>
                <a:cs typeface="Trebuchet MS"/>
              </a:rPr>
              <a:t>sm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spc="5" dirty="0">
                <a:latin typeface="Trebuchet MS"/>
                <a:cs typeface="Trebuchet MS"/>
              </a:rPr>
              <a:t>n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,	</a:t>
            </a:r>
            <a:r>
              <a:rPr sz="2400" spc="-5" dirty="0">
                <a:latin typeface="Trebuchet MS"/>
                <a:cs typeface="Trebuchet MS"/>
              </a:rPr>
              <a:t>da</a:t>
            </a:r>
            <a:r>
              <a:rPr sz="2400" dirty="0">
                <a:latin typeface="Trebuchet MS"/>
                <a:cs typeface="Trebuchet MS"/>
              </a:rPr>
              <a:t>n		</a:t>
            </a:r>
            <a:r>
              <a:rPr sz="2400" spc="5" dirty="0">
                <a:latin typeface="Trebuchet MS"/>
                <a:cs typeface="Trebuchet MS"/>
              </a:rPr>
              <a:t>k</a:t>
            </a:r>
            <a:r>
              <a:rPr sz="2400" spc="-5" dirty="0">
                <a:latin typeface="Trebuchet MS"/>
                <a:cs typeface="Trebuchet MS"/>
              </a:rPr>
              <a:t>are</a:t>
            </a:r>
            <a:r>
              <a:rPr sz="2400" dirty="0">
                <a:latin typeface="Trebuchet MS"/>
                <a:cs typeface="Trebuchet MS"/>
              </a:rPr>
              <a:t>na	</a:t>
            </a:r>
            <a:r>
              <a:rPr sz="2400" spc="-5" dirty="0">
                <a:latin typeface="Trebuchet MS"/>
                <a:cs typeface="Trebuchet MS"/>
              </a:rPr>
              <a:t>it</a:t>
            </a:r>
            <a:r>
              <a:rPr sz="2400" dirty="0">
                <a:latin typeface="Trebuchet MS"/>
                <a:cs typeface="Trebuchet MS"/>
              </a:rPr>
              <a:t>u	</a:t>
            </a:r>
            <a:r>
              <a:rPr sz="2400" spc="5" dirty="0">
                <a:latin typeface="Trebuchet MS"/>
                <a:cs typeface="Trebuchet MS"/>
              </a:rPr>
              <a:t>t</a:t>
            </a:r>
            <a:r>
              <a:rPr sz="2400" spc="-5" dirty="0">
                <a:latin typeface="Trebuchet MS"/>
                <a:cs typeface="Trebuchet MS"/>
              </a:rPr>
              <a:t>ida</a:t>
            </a:r>
            <a:r>
              <a:rPr sz="2400" dirty="0">
                <a:latin typeface="Trebuchet MS"/>
                <a:cs typeface="Trebuchet MS"/>
              </a:rPr>
              <a:t>k	</a:t>
            </a:r>
            <a:r>
              <a:rPr sz="2400" spc="-5" dirty="0">
                <a:latin typeface="Trebuchet MS"/>
                <a:cs typeface="Trebuchet MS"/>
              </a:rPr>
              <a:t>bo</a:t>
            </a:r>
            <a:r>
              <a:rPr sz="2400" spc="-15" dirty="0">
                <a:latin typeface="Trebuchet MS"/>
                <a:cs typeface="Trebuchet MS"/>
              </a:rPr>
              <a:t>l</a:t>
            </a:r>
            <a:r>
              <a:rPr sz="2400" spc="-1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h  </a:t>
            </a:r>
            <a:r>
              <a:rPr sz="2400" spc="-5" dirty="0">
                <a:latin typeface="Trebuchet MS"/>
                <a:cs typeface="Trebuchet MS"/>
              </a:rPr>
              <a:t>menjadi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objek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penelitian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tanpa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persetujuan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darinya”.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>
                <a:latin typeface="Trebuchet MS"/>
                <a:cs typeface="Trebuchet MS"/>
              </a:rPr>
              <a:t>Sehubungan</a:t>
            </a:r>
            <a:r>
              <a:rPr sz="2400" b="1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dengan</a:t>
            </a:r>
            <a:r>
              <a:rPr sz="2400" b="1" spc="-5" dirty="0">
                <a:latin typeface="Trebuchet MS"/>
                <a:cs typeface="Trebuchet MS"/>
              </a:rPr>
              <a:t> itu,</a:t>
            </a:r>
            <a:r>
              <a:rPr sz="2400" b="1" dirty="0">
                <a:latin typeface="Trebuchet MS"/>
                <a:cs typeface="Trebuchet MS"/>
              </a:rPr>
              <a:t> di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dalam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Ps.</a:t>
            </a:r>
            <a:r>
              <a:rPr sz="2400" b="1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47</a:t>
            </a:r>
            <a:r>
              <a:rPr sz="2400" b="1" dirty="0">
                <a:latin typeface="Trebuchet MS"/>
                <a:cs typeface="Trebuchet MS"/>
              </a:rPr>
              <a:t> ayat</a:t>
            </a:r>
            <a:r>
              <a:rPr sz="2400" b="1" spc="7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2 </a:t>
            </a:r>
            <a:r>
              <a:rPr sz="2400" b="1" spc="-7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butir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c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UU</a:t>
            </a:r>
            <a:r>
              <a:rPr sz="2400" b="1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Nomor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23</a:t>
            </a:r>
            <a:r>
              <a:rPr sz="2400" b="1" spc="10" dirty="0">
                <a:latin typeface="Trebuchet MS"/>
                <a:cs typeface="Trebuchet MS"/>
              </a:rPr>
              <a:t> </a:t>
            </a:r>
            <a:r>
              <a:rPr sz="2400" b="1" spc="-55" dirty="0">
                <a:latin typeface="Trebuchet MS"/>
                <a:cs typeface="Trebuchet MS"/>
              </a:rPr>
              <a:t>Tahun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2002</a:t>
            </a:r>
            <a:r>
              <a:rPr sz="2400" b="1" spc="5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Tentang 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Perlindungan</a:t>
            </a:r>
            <a:r>
              <a:rPr sz="2400" b="1" spc="-16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Anak</a:t>
            </a:r>
            <a:r>
              <a:rPr sz="2400" b="1" spc="-10" dirty="0">
                <a:latin typeface="Trebuchet MS"/>
                <a:cs typeface="Trebuchet MS"/>
              </a:rPr>
              <a:t> ditegaskan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bahwa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rebuchet MS"/>
                <a:cs typeface="Trebuchet MS"/>
              </a:rPr>
              <a:t>“Negara, </a:t>
            </a:r>
            <a:r>
              <a:rPr sz="2400" dirty="0">
                <a:latin typeface="Trebuchet MS"/>
                <a:cs typeface="Trebuchet MS"/>
              </a:rPr>
              <a:t>pemerintah, </a:t>
            </a:r>
            <a:r>
              <a:rPr sz="2400" spc="-5" dirty="0">
                <a:latin typeface="Trebuchet MS"/>
                <a:cs typeface="Trebuchet MS"/>
              </a:rPr>
              <a:t>keluarga, </a:t>
            </a:r>
            <a:r>
              <a:rPr sz="2400" spc="5" dirty="0">
                <a:latin typeface="Trebuchet MS"/>
                <a:cs typeface="Trebuchet MS"/>
              </a:rPr>
              <a:t>dan </a:t>
            </a:r>
            <a:r>
              <a:rPr sz="2400" dirty="0">
                <a:latin typeface="Trebuchet MS"/>
                <a:cs typeface="Trebuchet MS"/>
              </a:rPr>
              <a:t>orangtua </a:t>
            </a:r>
            <a:r>
              <a:rPr sz="2400" spc="-5" dirty="0">
                <a:latin typeface="Trebuchet MS"/>
                <a:cs typeface="Trebuchet MS"/>
              </a:rPr>
              <a:t>wajib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melindungi anak dari perbuatan penelitian kesehatan </a:t>
            </a:r>
            <a:r>
              <a:rPr sz="2400" dirty="0">
                <a:latin typeface="Trebuchet MS"/>
                <a:cs typeface="Trebuchet MS"/>
              </a:rPr>
              <a:t> tanpa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seizin</a:t>
            </a:r>
            <a:r>
              <a:rPr sz="2400" dirty="0">
                <a:latin typeface="Trebuchet MS"/>
                <a:cs typeface="Trebuchet MS"/>
              </a:rPr>
              <a:t> orangtua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dan</a:t>
            </a:r>
            <a:r>
              <a:rPr sz="2400" spc="-5" dirty="0">
                <a:latin typeface="Trebuchet MS"/>
                <a:cs typeface="Trebuchet MS"/>
              </a:rPr>
              <a:t> tidak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mengutamakan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kepentingan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terbaik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bagi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anak”.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0"/>
            <a:ext cx="8615680" cy="6096000"/>
            <a:chOff x="0" y="762000"/>
            <a:chExt cx="8615680" cy="6096000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2318" y="762000"/>
              <a:ext cx="8153400" cy="5005705"/>
            </a:xfrm>
            <a:custGeom>
              <a:avLst/>
              <a:gdLst/>
              <a:ahLst/>
              <a:cxnLst/>
              <a:rect l="l" t="t" r="r" b="b"/>
              <a:pathLst>
                <a:path w="8153400" h="5005705">
                  <a:moveTo>
                    <a:pt x="7319098" y="0"/>
                  </a:moveTo>
                  <a:lnTo>
                    <a:pt x="834224" y="0"/>
                  </a:lnTo>
                  <a:lnTo>
                    <a:pt x="786888" y="1320"/>
                  </a:lnTo>
                  <a:lnTo>
                    <a:pt x="740244" y="5235"/>
                  </a:lnTo>
                  <a:lnTo>
                    <a:pt x="694363" y="11674"/>
                  </a:lnTo>
                  <a:lnTo>
                    <a:pt x="649315" y="20566"/>
                  </a:lnTo>
                  <a:lnTo>
                    <a:pt x="605171" y="31842"/>
                  </a:lnTo>
                  <a:lnTo>
                    <a:pt x="562002" y="45429"/>
                  </a:lnTo>
                  <a:lnTo>
                    <a:pt x="519877" y="61260"/>
                  </a:lnTo>
                  <a:lnTo>
                    <a:pt x="478867" y="79262"/>
                  </a:lnTo>
                  <a:lnTo>
                    <a:pt x="439042" y="99365"/>
                  </a:lnTo>
                  <a:lnTo>
                    <a:pt x="400474" y="121499"/>
                  </a:lnTo>
                  <a:lnTo>
                    <a:pt x="363232" y="145594"/>
                  </a:lnTo>
                  <a:lnTo>
                    <a:pt x="327387" y="171579"/>
                  </a:lnTo>
                  <a:lnTo>
                    <a:pt x="293009" y="199383"/>
                  </a:lnTo>
                  <a:lnTo>
                    <a:pt x="260169" y="228937"/>
                  </a:lnTo>
                  <a:lnTo>
                    <a:pt x="228937" y="260169"/>
                  </a:lnTo>
                  <a:lnTo>
                    <a:pt x="199384" y="293010"/>
                  </a:lnTo>
                  <a:lnTo>
                    <a:pt x="171580" y="327389"/>
                  </a:lnTo>
                  <a:lnTo>
                    <a:pt x="145595" y="363235"/>
                  </a:lnTo>
                  <a:lnTo>
                    <a:pt x="121500" y="400479"/>
                  </a:lnTo>
                  <a:lnTo>
                    <a:pt x="99366" y="439049"/>
                  </a:lnTo>
                  <a:lnTo>
                    <a:pt x="79263" y="478876"/>
                  </a:lnTo>
                  <a:lnTo>
                    <a:pt x="61261" y="519888"/>
                  </a:lnTo>
                  <a:lnTo>
                    <a:pt x="45430" y="562016"/>
                  </a:lnTo>
                  <a:lnTo>
                    <a:pt x="31842" y="605188"/>
                  </a:lnTo>
                  <a:lnTo>
                    <a:pt x="20567" y="649336"/>
                  </a:lnTo>
                  <a:lnTo>
                    <a:pt x="11674" y="694387"/>
                  </a:lnTo>
                  <a:lnTo>
                    <a:pt x="5235" y="740273"/>
                  </a:lnTo>
                  <a:lnTo>
                    <a:pt x="1320" y="786921"/>
                  </a:lnTo>
                  <a:lnTo>
                    <a:pt x="0" y="834263"/>
                  </a:lnTo>
                  <a:lnTo>
                    <a:pt x="0" y="4171315"/>
                  </a:lnTo>
                  <a:lnTo>
                    <a:pt x="1320" y="4218656"/>
                  </a:lnTo>
                  <a:lnTo>
                    <a:pt x="5235" y="4265305"/>
                  </a:lnTo>
                  <a:lnTo>
                    <a:pt x="11674" y="4311191"/>
                  </a:lnTo>
                  <a:lnTo>
                    <a:pt x="20567" y="4356244"/>
                  </a:lnTo>
                  <a:lnTo>
                    <a:pt x="31842" y="4400393"/>
                  </a:lnTo>
                  <a:lnTo>
                    <a:pt x="45430" y="4443567"/>
                  </a:lnTo>
                  <a:lnTo>
                    <a:pt x="61261" y="4485697"/>
                  </a:lnTo>
                  <a:lnTo>
                    <a:pt x="79263" y="4526711"/>
                  </a:lnTo>
                  <a:lnTo>
                    <a:pt x="99366" y="4566540"/>
                  </a:lnTo>
                  <a:lnTo>
                    <a:pt x="121500" y="4605112"/>
                  </a:lnTo>
                  <a:lnTo>
                    <a:pt x="145595" y="4642358"/>
                  </a:lnTo>
                  <a:lnTo>
                    <a:pt x="171580" y="4678207"/>
                  </a:lnTo>
                  <a:lnTo>
                    <a:pt x="199384" y="4712588"/>
                  </a:lnTo>
                  <a:lnTo>
                    <a:pt x="228937" y="4745432"/>
                  </a:lnTo>
                  <a:lnTo>
                    <a:pt x="260169" y="4776667"/>
                  </a:lnTo>
                  <a:lnTo>
                    <a:pt x="293009" y="4806223"/>
                  </a:lnTo>
                  <a:lnTo>
                    <a:pt x="327387" y="4834030"/>
                  </a:lnTo>
                  <a:lnTo>
                    <a:pt x="363232" y="4860018"/>
                  </a:lnTo>
                  <a:lnTo>
                    <a:pt x="400474" y="4884115"/>
                  </a:lnTo>
                  <a:lnTo>
                    <a:pt x="439042" y="4906251"/>
                  </a:lnTo>
                  <a:lnTo>
                    <a:pt x="478867" y="4926357"/>
                  </a:lnTo>
                  <a:lnTo>
                    <a:pt x="519877" y="4944361"/>
                  </a:lnTo>
                  <a:lnTo>
                    <a:pt x="562002" y="4960193"/>
                  </a:lnTo>
                  <a:lnTo>
                    <a:pt x="605171" y="4973782"/>
                  </a:lnTo>
                  <a:lnTo>
                    <a:pt x="649315" y="4985059"/>
                  </a:lnTo>
                  <a:lnTo>
                    <a:pt x="694363" y="4993952"/>
                  </a:lnTo>
                  <a:lnTo>
                    <a:pt x="740244" y="5000392"/>
                  </a:lnTo>
                  <a:lnTo>
                    <a:pt x="786888" y="5004307"/>
                  </a:lnTo>
                  <a:lnTo>
                    <a:pt x="834224" y="5005628"/>
                  </a:lnTo>
                  <a:lnTo>
                    <a:pt x="7319098" y="5005628"/>
                  </a:lnTo>
                  <a:lnTo>
                    <a:pt x="7366440" y="5004307"/>
                  </a:lnTo>
                  <a:lnTo>
                    <a:pt x="7413088" y="5000392"/>
                  </a:lnTo>
                  <a:lnTo>
                    <a:pt x="7458974" y="4993952"/>
                  </a:lnTo>
                  <a:lnTo>
                    <a:pt x="7504025" y="4985059"/>
                  </a:lnTo>
                  <a:lnTo>
                    <a:pt x="7548172" y="4973782"/>
                  </a:lnTo>
                  <a:lnTo>
                    <a:pt x="7591345" y="4960193"/>
                  </a:lnTo>
                  <a:lnTo>
                    <a:pt x="7633473" y="4944361"/>
                  </a:lnTo>
                  <a:lnTo>
                    <a:pt x="7674485" y="4926357"/>
                  </a:lnTo>
                  <a:lnTo>
                    <a:pt x="7714312" y="4906251"/>
                  </a:lnTo>
                  <a:lnTo>
                    <a:pt x="7752882" y="4884115"/>
                  </a:lnTo>
                  <a:lnTo>
                    <a:pt x="7790126" y="4860018"/>
                  </a:lnTo>
                  <a:lnTo>
                    <a:pt x="7825972" y="4834030"/>
                  </a:lnTo>
                  <a:lnTo>
                    <a:pt x="7860351" y="4806223"/>
                  </a:lnTo>
                  <a:lnTo>
                    <a:pt x="7893192" y="4776667"/>
                  </a:lnTo>
                  <a:lnTo>
                    <a:pt x="7924424" y="4745432"/>
                  </a:lnTo>
                  <a:lnTo>
                    <a:pt x="7953978" y="4712588"/>
                  </a:lnTo>
                  <a:lnTo>
                    <a:pt x="7981782" y="4678207"/>
                  </a:lnTo>
                  <a:lnTo>
                    <a:pt x="8007767" y="4642358"/>
                  </a:lnTo>
                  <a:lnTo>
                    <a:pt x="8031862" y="4605112"/>
                  </a:lnTo>
                  <a:lnTo>
                    <a:pt x="8053996" y="4566540"/>
                  </a:lnTo>
                  <a:lnTo>
                    <a:pt x="8074099" y="4526711"/>
                  </a:lnTo>
                  <a:lnTo>
                    <a:pt x="8092101" y="4485697"/>
                  </a:lnTo>
                  <a:lnTo>
                    <a:pt x="8107931" y="4443567"/>
                  </a:lnTo>
                  <a:lnTo>
                    <a:pt x="8121519" y="4400393"/>
                  </a:lnTo>
                  <a:lnTo>
                    <a:pt x="8132795" y="4356244"/>
                  </a:lnTo>
                  <a:lnTo>
                    <a:pt x="8141687" y="4311191"/>
                  </a:lnTo>
                  <a:lnTo>
                    <a:pt x="8148126" y="4265305"/>
                  </a:lnTo>
                  <a:lnTo>
                    <a:pt x="8152041" y="4218656"/>
                  </a:lnTo>
                  <a:lnTo>
                    <a:pt x="8153361" y="4171315"/>
                  </a:lnTo>
                  <a:lnTo>
                    <a:pt x="8153361" y="834263"/>
                  </a:lnTo>
                  <a:lnTo>
                    <a:pt x="8152041" y="786921"/>
                  </a:lnTo>
                  <a:lnTo>
                    <a:pt x="8148126" y="740273"/>
                  </a:lnTo>
                  <a:lnTo>
                    <a:pt x="8141687" y="694387"/>
                  </a:lnTo>
                  <a:lnTo>
                    <a:pt x="8132795" y="649336"/>
                  </a:lnTo>
                  <a:lnTo>
                    <a:pt x="8121519" y="605188"/>
                  </a:lnTo>
                  <a:lnTo>
                    <a:pt x="8107931" y="562016"/>
                  </a:lnTo>
                  <a:lnTo>
                    <a:pt x="8092101" y="519888"/>
                  </a:lnTo>
                  <a:lnTo>
                    <a:pt x="8074099" y="478876"/>
                  </a:lnTo>
                  <a:lnTo>
                    <a:pt x="8053996" y="439049"/>
                  </a:lnTo>
                  <a:lnTo>
                    <a:pt x="8031862" y="400479"/>
                  </a:lnTo>
                  <a:lnTo>
                    <a:pt x="8007767" y="363235"/>
                  </a:lnTo>
                  <a:lnTo>
                    <a:pt x="7981782" y="327389"/>
                  </a:lnTo>
                  <a:lnTo>
                    <a:pt x="7953978" y="293010"/>
                  </a:lnTo>
                  <a:lnTo>
                    <a:pt x="7924424" y="260169"/>
                  </a:lnTo>
                  <a:lnTo>
                    <a:pt x="7893192" y="228937"/>
                  </a:lnTo>
                  <a:lnTo>
                    <a:pt x="7860351" y="199383"/>
                  </a:lnTo>
                  <a:lnTo>
                    <a:pt x="7825972" y="171579"/>
                  </a:lnTo>
                  <a:lnTo>
                    <a:pt x="7790126" y="145594"/>
                  </a:lnTo>
                  <a:lnTo>
                    <a:pt x="7752882" y="121499"/>
                  </a:lnTo>
                  <a:lnTo>
                    <a:pt x="7714312" y="99365"/>
                  </a:lnTo>
                  <a:lnTo>
                    <a:pt x="7674485" y="79262"/>
                  </a:lnTo>
                  <a:lnTo>
                    <a:pt x="7633473" y="61260"/>
                  </a:lnTo>
                  <a:lnTo>
                    <a:pt x="7591345" y="45429"/>
                  </a:lnTo>
                  <a:lnTo>
                    <a:pt x="7548172" y="31842"/>
                  </a:lnTo>
                  <a:lnTo>
                    <a:pt x="7504025" y="20566"/>
                  </a:lnTo>
                  <a:lnTo>
                    <a:pt x="7458974" y="11674"/>
                  </a:lnTo>
                  <a:lnTo>
                    <a:pt x="7413088" y="5235"/>
                  </a:lnTo>
                  <a:lnTo>
                    <a:pt x="7366440" y="1320"/>
                  </a:lnTo>
                  <a:lnTo>
                    <a:pt x="731909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6" name="object 6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5494" y="1029715"/>
            <a:ext cx="751268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Bentuk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yang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diberikan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penderita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(pengguna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jasa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tindakan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medis)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kepada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pihak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pelaksana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(dokter)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melakukan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tindakan</a:t>
            </a:r>
            <a:r>
              <a:rPr sz="2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tiga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bentuk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355600" marR="5715" indent="-343535" algn="just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Persetujuan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tertulis untuk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tindakan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mengandung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risiko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besar</a:t>
            </a:r>
            <a:endParaRPr sz="2400">
              <a:latin typeface="Trebuchet MS"/>
              <a:cs typeface="Trebuchet MS"/>
            </a:endParaRPr>
          </a:p>
          <a:p>
            <a:pPr marL="355600" indent="-34353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Persetujuan</a:t>
            </a:r>
            <a:r>
              <a:rPr sz="2400" b="1" spc="86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lisan</a:t>
            </a:r>
            <a:r>
              <a:rPr sz="2400" b="1" spc="8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2400" b="1" spc="8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tindakan</a:t>
            </a:r>
            <a:r>
              <a:rPr sz="2400" b="1" spc="8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</a:t>
            </a:r>
            <a:r>
              <a:rPr sz="2400" b="1" spc="89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non</a:t>
            </a:r>
            <a:r>
              <a:rPr sz="2400" b="1" spc="8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8712" y="3224847"/>
            <a:ext cx="7165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2982595" algn="l"/>
                <a:tab pos="4171315" algn="l"/>
                <a:tab pos="5175250" algn="l"/>
                <a:tab pos="6244590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vas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f	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spc="-9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n	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med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	y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g	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	s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langsung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0489" y="3590925"/>
            <a:ext cx="5645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0780" algn="l"/>
                <a:tab pos="4067175" algn="l"/>
                <a:tab pos="5513070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mem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ng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ruh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i	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uh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n	a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spc="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omi	/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494" y="3956748"/>
            <a:ext cx="5485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ts val="2880"/>
              </a:lnSpc>
              <a:spcBef>
                <a:spcPts val="100"/>
              </a:spcBef>
              <a:tabLst>
                <a:tab pos="1460500" algn="l"/>
                <a:tab pos="2883535" algn="l"/>
                <a:tab pos="3978275" algn="l"/>
                <a:tab pos="475361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fungsi	jar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nga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n	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ub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h	d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n	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resiko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tinggi)</a:t>
            </a:r>
            <a:endParaRPr sz="24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  <a:tab pos="2372995" algn="l"/>
                <a:tab pos="3584575" algn="l"/>
                <a:tab pos="4946650" algn="l"/>
              </a:tabLst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Persetujuan	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secara	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tersirat	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bila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99859" y="3956748"/>
            <a:ext cx="1797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memberikan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58419">
              <a:lnSpc>
                <a:spcPct val="100000"/>
              </a:lnSpc>
              <a:tabLst>
                <a:tab pos="870585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PSP	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secara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8712" y="5054600"/>
            <a:ext cx="428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eksplisit</a:t>
            </a: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tidak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perlu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diberikan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800"/>
            <a:ext cx="8615680" cy="6553200"/>
            <a:chOff x="0" y="304800"/>
            <a:chExt cx="8615680" cy="6553200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2318" y="304800"/>
              <a:ext cx="8153400" cy="6231890"/>
            </a:xfrm>
            <a:custGeom>
              <a:avLst/>
              <a:gdLst/>
              <a:ahLst/>
              <a:cxnLst/>
              <a:rect l="l" t="t" r="r" b="b"/>
              <a:pathLst>
                <a:path w="8153400" h="6231890">
                  <a:moveTo>
                    <a:pt x="7114755" y="0"/>
                  </a:moveTo>
                  <a:lnTo>
                    <a:pt x="1038567" y="0"/>
                  </a:lnTo>
                  <a:lnTo>
                    <a:pt x="991029" y="1068"/>
                  </a:lnTo>
                  <a:lnTo>
                    <a:pt x="944039" y="4243"/>
                  </a:lnTo>
                  <a:lnTo>
                    <a:pt x="897643" y="9480"/>
                  </a:lnTo>
                  <a:lnTo>
                    <a:pt x="851887" y="16731"/>
                  </a:lnTo>
                  <a:lnTo>
                    <a:pt x="806818" y="25952"/>
                  </a:lnTo>
                  <a:lnTo>
                    <a:pt x="762480" y="37096"/>
                  </a:lnTo>
                  <a:lnTo>
                    <a:pt x="718920" y="50118"/>
                  </a:lnTo>
                  <a:lnTo>
                    <a:pt x="676184" y="64971"/>
                  </a:lnTo>
                  <a:lnTo>
                    <a:pt x="634316" y="81611"/>
                  </a:lnTo>
                  <a:lnTo>
                    <a:pt x="593364" y="99991"/>
                  </a:lnTo>
                  <a:lnTo>
                    <a:pt x="553373" y="120065"/>
                  </a:lnTo>
                  <a:lnTo>
                    <a:pt x="514389" y="141788"/>
                  </a:lnTo>
                  <a:lnTo>
                    <a:pt x="476458" y="165114"/>
                  </a:lnTo>
                  <a:lnTo>
                    <a:pt x="439625" y="189996"/>
                  </a:lnTo>
                  <a:lnTo>
                    <a:pt x="403936" y="216390"/>
                  </a:lnTo>
                  <a:lnTo>
                    <a:pt x="369438" y="244249"/>
                  </a:lnTo>
                  <a:lnTo>
                    <a:pt x="336175" y="273528"/>
                  </a:lnTo>
                  <a:lnTo>
                    <a:pt x="304195" y="304180"/>
                  </a:lnTo>
                  <a:lnTo>
                    <a:pt x="273542" y="336161"/>
                  </a:lnTo>
                  <a:lnTo>
                    <a:pt x="244263" y="369423"/>
                  </a:lnTo>
                  <a:lnTo>
                    <a:pt x="216403" y="403922"/>
                  </a:lnTo>
                  <a:lnTo>
                    <a:pt x="190008" y="439611"/>
                  </a:lnTo>
                  <a:lnTo>
                    <a:pt x="165125" y="476445"/>
                  </a:lnTo>
                  <a:lnTo>
                    <a:pt x="141798" y="514378"/>
                  </a:lnTo>
                  <a:lnTo>
                    <a:pt x="120074" y="553363"/>
                  </a:lnTo>
                  <a:lnTo>
                    <a:pt x="99998" y="593357"/>
                  </a:lnTo>
                  <a:lnTo>
                    <a:pt x="81617" y="634311"/>
                  </a:lnTo>
                  <a:lnTo>
                    <a:pt x="64977" y="676181"/>
                  </a:lnTo>
                  <a:lnTo>
                    <a:pt x="50122" y="718921"/>
                  </a:lnTo>
                  <a:lnTo>
                    <a:pt x="37099" y="762485"/>
                  </a:lnTo>
                  <a:lnTo>
                    <a:pt x="25954" y="806827"/>
                  </a:lnTo>
                  <a:lnTo>
                    <a:pt x="16733" y="851901"/>
                  </a:lnTo>
                  <a:lnTo>
                    <a:pt x="9481" y="897662"/>
                  </a:lnTo>
                  <a:lnTo>
                    <a:pt x="4244" y="944063"/>
                  </a:lnTo>
                  <a:lnTo>
                    <a:pt x="1068" y="991060"/>
                  </a:lnTo>
                  <a:lnTo>
                    <a:pt x="0" y="1038605"/>
                  </a:lnTo>
                  <a:lnTo>
                    <a:pt x="0" y="5192903"/>
                  </a:lnTo>
                  <a:lnTo>
                    <a:pt x="1068" y="5240443"/>
                  </a:lnTo>
                  <a:lnTo>
                    <a:pt x="4244" y="5287435"/>
                  </a:lnTo>
                  <a:lnTo>
                    <a:pt x="9481" y="5333833"/>
                  </a:lnTo>
                  <a:lnTo>
                    <a:pt x="16733" y="5379590"/>
                  </a:lnTo>
                  <a:lnTo>
                    <a:pt x="25954" y="5424661"/>
                  </a:lnTo>
                  <a:lnTo>
                    <a:pt x="37099" y="5469000"/>
                  </a:lnTo>
                  <a:lnTo>
                    <a:pt x="50122" y="5512562"/>
                  </a:lnTo>
                  <a:lnTo>
                    <a:pt x="64977" y="5555300"/>
                  </a:lnTo>
                  <a:lnTo>
                    <a:pt x="81617" y="5597168"/>
                  </a:lnTo>
                  <a:lnTo>
                    <a:pt x="99998" y="5638122"/>
                  </a:lnTo>
                  <a:lnTo>
                    <a:pt x="120074" y="5678114"/>
                  </a:lnTo>
                  <a:lnTo>
                    <a:pt x="141798" y="5717099"/>
                  </a:lnTo>
                  <a:lnTo>
                    <a:pt x="165125" y="5755031"/>
                  </a:lnTo>
                  <a:lnTo>
                    <a:pt x="190008" y="5791865"/>
                  </a:lnTo>
                  <a:lnTo>
                    <a:pt x="216403" y="5827554"/>
                  </a:lnTo>
                  <a:lnTo>
                    <a:pt x="244263" y="5862053"/>
                  </a:lnTo>
                  <a:lnTo>
                    <a:pt x="273542" y="5895316"/>
                  </a:lnTo>
                  <a:lnTo>
                    <a:pt x="304195" y="5927297"/>
                  </a:lnTo>
                  <a:lnTo>
                    <a:pt x="336175" y="5957951"/>
                  </a:lnTo>
                  <a:lnTo>
                    <a:pt x="369438" y="5987230"/>
                  </a:lnTo>
                  <a:lnTo>
                    <a:pt x="403936" y="6015091"/>
                  </a:lnTo>
                  <a:lnTo>
                    <a:pt x="439625" y="6041486"/>
                  </a:lnTo>
                  <a:lnTo>
                    <a:pt x="476458" y="6066370"/>
                  </a:lnTo>
                  <a:lnTo>
                    <a:pt x="514389" y="6089697"/>
                  </a:lnTo>
                  <a:lnTo>
                    <a:pt x="553373" y="6111421"/>
                  </a:lnTo>
                  <a:lnTo>
                    <a:pt x="593364" y="6131496"/>
                  </a:lnTo>
                  <a:lnTo>
                    <a:pt x="634316" y="6149877"/>
                  </a:lnTo>
                  <a:lnTo>
                    <a:pt x="676184" y="6166518"/>
                  </a:lnTo>
                  <a:lnTo>
                    <a:pt x="718920" y="6181373"/>
                  </a:lnTo>
                  <a:lnTo>
                    <a:pt x="762480" y="6194396"/>
                  </a:lnTo>
                  <a:lnTo>
                    <a:pt x="806818" y="6205541"/>
                  </a:lnTo>
                  <a:lnTo>
                    <a:pt x="851887" y="6214763"/>
                  </a:lnTo>
                  <a:lnTo>
                    <a:pt x="897643" y="6222015"/>
                  </a:lnTo>
                  <a:lnTo>
                    <a:pt x="944039" y="6227251"/>
                  </a:lnTo>
                  <a:lnTo>
                    <a:pt x="991029" y="6230427"/>
                  </a:lnTo>
                  <a:lnTo>
                    <a:pt x="1038567" y="6231496"/>
                  </a:lnTo>
                  <a:lnTo>
                    <a:pt x="7114755" y="6231496"/>
                  </a:lnTo>
                  <a:lnTo>
                    <a:pt x="7162301" y="6230427"/>
                  </a:lnTo>
                  <a:lnTo>
                    <a:pt x="7209298" y="6227251"/>
                  </a:lnTo>
                  <a:lnTo>
                    <a:pt x="7255699" y="6222015"/>
                  </a:lnTo>
                  <a:lnTo>
                    <a:pt x="7301460" y="6214763"/>
                  </a:lnTo>
                  <a:lnTo>
                    <a:pt x="7346534" y="6205541"/>
                  </a:lnTo>
                  <a:lnTo>
                    <a:pt x="7390876" y="6194396"/>
                  </a:lnTo>
                  <a:lnTo>
                    <a:pt x="7434440" y="6181373"/>
                  </a:lnTo>
                  <a:lnTo>
                    <a:pt x="7477180" y="6166518"/>
                  </a:lnTo>
                  <a:lnTo>
                    <a:pt x="7519050" y="6149877"/>
                  </a:lnTo>
                  <a:lnTo>
                    <a:pt x="7560004" y="6131496"/>
                  </a:lnTo>
                  <a:lnTo>
                    <a:pt x="7599997" y="6111421"/>
                  </a:lnTo>
                  <a:lnTo>
                    <a:pt x="7638983" y="6089697"/>
                  </a:lnTo>
                  <a:lnTo>
                    <a:pt x="7676916" y="6066370"/>
                  </a:lnTo>
                  <a:lnTo>
                    <a:pt x="7713750" y="6041486"/>
                  </a:lnTo>
                  <a:lnTo>
                    <a:pt x="7749439" y="6015091"/>
                  </a:lnTo>
                  <a:lnTo>
                    <a:pt x="7783938" y="5987230"/>
                  </a:lnTo>
                  <a:lnTo>
                    <a:pt x="7817200" y="5957951"/>
                  </a:lnTo>
                  <a:lnTo>
                    <a:pt x="7849181" y="5927297"/>
                  </a:lnTo>
                  <a:lnTo>
                    <a:pt x="7879833" y="5895316"/>
                  </a:lnTo>
                  <a:lnTo>
                    <a:pt x="7909112" y="5862053"/>
                  </a:lnTo>
                  <a:lnTo>
                    <a:pt x="7936971" y="5827554"/>
                  </a:lnTo>
                  <a:lnTo>
                    <a:pt x="7963365" y="5791865"/>
                  </a:lnTo>
                  <a:lnTo>
                    <a:pt x="7988247" y="5755031"/>
                  </a:lnTo>
                  <a:lnTo>
                    <a:pt x="8011573" y="5717099"/>
                  </a:lnTo>
                  <a:lnTo>
                    <a:pt x="8033296" y="5678114"/>
                  </a:lnTo>
                  <a:lnTo>
                    <a:pt x="8053370" y="5638122"/>
                  </a:lnTo>
                  <a:lnTo>
                    <a:pt x="8071750" y="5597168"/>
                  </a:lnTo>
                  <a:lnTo>
                    <a:pt x="8088390" y="5555300"/>
                  </a:lnTo>
                  <a:lnTo>
                    <a:pt x="8103243" y="5512562"/>
                  </a:lnTo>
                  <a:lnTo>
                    <a:pt x="8116265" y="5469000"/>
                  </a:lnTo>
                  <a:lnTo>
                    <a:pt x="8127409" y="5424661"/>
                  </a:lnTo>
                  <a:lnTo>
                    <a:pt x="8136630" y="5379590"/>
                  </a:lnTo>
                  <a:lnTo>
                    <a:pt x="8143881" y="5333833"/>
                  </a:lnTo>
                  <a:lnTo>
                    <a:pt x="8149117" y="5287435"/>
                  </a:lnTo>
                  <a:lnTo>
                    <a:pt x="8152293" y="5240443"/>
                  </a:lnTo>
                  <a:lnTo>
                    <a:pt x="8153361" y="5192903"/>
                  </a:lnTo>
                  <a:lnTo>
                    <a:pt x="8153361" y="1038605"/>
                  </a:lnTo>
                  <a:lnTo>
                    <a:pt x="8152293" y="991060"/>
                  </a:lnTo>
                  <a:lnTo>
                    <a:pt x="8149117" y="944063"/>
                  </a:lnTo>
                  <a:lnTo>
                    <a:pt x="8143881" y="897662"/>
                  </a:lnTo>
                  <a:lnTo>
                    <a:pt x="8136630" y="851901"/>
                  </a:lnTo>
                  <a:lnTo>
                    <a:pt x="8127409" y="806827"/>
                  </a:lnTo>
                  <a:lnTo>
                    <a:pt x="8116265" y="762485"/>
                  </a:lnTo>
                  <a:lnTo>
                    <a:pt x="8103243" y="718921"/>
                  </a:lnTo>
                  <a:lnTo>
                    <a:pt x="8088390" y="676181"/>
                  </a:lnTo>
                  <a:lnTo>
                    <a:pt x="8071750" y="634311"/>
                  </a:lnTo>
                  <a:lnTo>
                    <a:pt x="8053370" y="593357"/>
                  </a:lnTo>
                  <a:lnTo>
                    <a:pt x="8033296" y="553363"/>
                  </a:lnTo>
                  <a:lnTo>
                    <a:pt x="8011573" y="514378"/>
                  </a:lnTo>
                  <a:lnTo>
                    <a:pt x="7988247" y="476445"/>
                  </a:lnTo>
                  <a:lnTo>
                    <a:pt x="7963365" y="439611"/>
                  </a:lnTo>
                  <a:lnTo>
                    <a:pt x="7936971" y="403922"/>
                  </a:lnTo>
                  <a:lnTo>
                    <a:pt x="7909112" y="369423"/>
                  </a:lnTo>
                  <a:lnTo>
                    <a:pt x="7879833" y="336161"/>
                  </a:lnTo>
                  <a:lnTo>
                    <a:pt x="7849181" y="304180"/>
                  </a:lnTo>
                  <a:lnTo>
                    <a:pt x="7817200" y="273528"/>
                  </a:lnTo>
                  <a:lnTo>
                    <a:pt x="7783938" y="244249"/>
                  </a:lnTo>
                  <a:lnTo>
                    <a:pt x="7749439" y="216390"/>
                  </a:lnTo>
                  <a:lnTo>
                    <a:pt x="7713750" y="189996"/>
                  </a:lnTo>
                  <a:lnTo>
                    <a:pt x="7676916" y="165114"/>
                  </a:lnTo>
                  <a:lnTo>
                    <a:pt x="7638983" y="141788"/>
                  </a:lnTo>
                  <a:lnTo>
                    <a:pt x="7599997" y="120065"/>
                  </a:lnTo>
                  <a:lnTo>
                    <a:pt x="7560004" y="99991"/>
                  </a:lnTo>
                  <a:lnTo>
                    <a:pt x="7519050" y="81611"/>
                  </a:lnTo>
                  <a:lnTo>
                    <a:pt x="7477180" y="64971"/>
                  </a:lnTo>
                  <a:lnTo>
                    <a:pt x="7434440" y="50118"/>
                  </a:lnTo>
                  <a:lnTo>
                    <a:pt x="7390876" y="37096"/>
                  </a:lnTo>
                  <a:lnTo>
                    <a:pt x="7346534" y="25952"/>
                  </a:lnTo>
                  <a:lnTo>
                    <a:pt x="7301460" y="16731"/>
                  </a:lnTo>
                  <a:lnTo>
                    <a:pt x="7255699" y="9480"/>
                  </a:lnTo>
                  <a:lnTo>
                    <a:pt x="7209298" y="4243"/>
                  </a:lnTo>
                  <a:lnTo>
                    <a:pt x="7162301" y="1068"/>
                  </a:lnTo>
                  <a:lnTo>
                    <a:pt x="7114755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6" name="object 6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5502" y="632078"/>
            <a:ext cx="7391400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hal terjadi kerugian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menimpa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subjek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penelitian, adalah menjadi kewajiban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peneliti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mengganti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atas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kerugian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subjek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tersebut,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bahkan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didalam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uji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klinis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diwajibkan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pula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adanya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asuransi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bagi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subjek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penelitian.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Mengenai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kewajiban tenaga kesehatan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peneliti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untuk mengganti kerugian diatur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Pasal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Trebuchet MS"/>
                <a:cs typeface="Trebuchet MS"/>
              </a:rPr>
              <a:t>55 </a:t>
            </a:r>
            <a:r>
              <a:rPr sz="24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Undang –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undang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Nomor 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23 </a:t>
            </a: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Tahun</a:t>
            </a:r>
            <a:r>
              <a:rPr sz="2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1992 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Tentang 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menyebutkan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469265" marR="6350" indent="-457200" algn="just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469900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Setiap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orang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berhak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atas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ganti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rugi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akibat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kesalahan atau kelalaian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dilakukan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tenaga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endParaRPr sz="2400">
              <a:latin typeface="Trebuchet MS"/>
              <a:cs typeface="Trebuchet MS"/>
            </a:endParaRPr>
          </a:p>
          <a:p>
            <a:pPr marL="469265" marR="508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Ganti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rugi sebagaimana dimaksud dalam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Ayat (1)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dilaksanakan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sesuai dengan 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aturan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perundang-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 undangan.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475"/>
            <a:ext cx="8750300" cy="6486525"/>
            <a:chOff x="0" y="371475"/>
            <a:chExt cx="8750300" cy="64865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254" y="381000"/>
              <a:ext cx="8382634" cy="6096000"/>
            </a:xfrm>
            <a:custGeom>
              <a:avLst/>
              <a:gdLst/>
              <a:ahLst/>
              <a:cxnLst/>
              <a:rect l="l" t="t" r="r" b="b"/>
              <a:pathLst>
                <a:path w="8382634" h="6096000">
                  <a:moveTo>
                    <a:pt x="7366012" y="0"/>
                  </a:moveTo>
                  <a:lnTo>
                    <a:pt x="1016012" y="0"/>
                  </a:lnTo>
                  <a:lnTo>
                    <a:pt x="968184" y="1105"/>
                  </a:lnTo>
                  <a:lnTo>
                    <a:pt x="920925" y="4391"/>
                  </a:lnTo>
                  <a:lnTo>
                    <a:pt x="874284" y="9807"/>
                  </a:lnTo>
                  <a:lnTo>
                    <a:pt x="828310" y="17304"/>
                  </a:lnTo>
                  <a:lnTo>
                    <a:pt x="783051" y="26835"/>
                  </a:lnTo>
                  <a:lnTo>
                    <a:pt x="738557" y="38349"/>
                  </a:lnTo>
                  <a:lnTo>
                    <a:pt x="694875" y="51799"/>
                  </a:lnTo>
                  <a:lnTo>
                    <a:pt x="652056" y="67136"/>
                  </a:lnTo>
                  <a:lnTo>
                    <a:pt x="610147" y="84310"/>
                  </a:lnTo>
                  <a:lnTo>
                    <a:pt x="569197" y="103273"/>
                  </a:lnTo>
                  <a:lnTo>
                    <a:pt x="529256" y="123976"/>
                  </a:lnTo>
                  <a:lnTo>
                    <a:pt x="490372" y="146371"/>
                  </a:lnTo>
                  <a:lnTo>
                    <a:pt x="452594" y="170408"/>
                  </a:lnTo>
                  <a:lnTo>
                    <a:pt x="415970" y="196039"/>
                  </a:lnTo>
                  <a:lnTo>
                    <a:pt x="380550" y="223214"/>
                  </a:lnTo>
                  <a:lnTo>
                    <a:pt x="346382" y="251886"/>
                  </a:lnTo>
                  <a:lnTo>
                    <a:pt x="313515" y="282005"/>
                  </a:lnTo>
                  <a:lnTo>
                    <a:pt x="281997" y="313523"/>
                  </a:lnTo>
                  <a:lnTo>
                    <a:pt x="251879" y="346390"/>
                  </a:lnTo>
                  <a:lnTo>
                    <a:pt x="223207" y="380558"/>
                  </a:lnTo>
                  <a:lnTo>
                    <a:pt x="196032" y="415978"/>
                  </a:lnTo>
                  <a:lnTo>
                    <a:pt x="170402" y="452602"/>
                  </a:lnTo>
                  <a:lnTo>
                    <a:pt x="146366" y="490380"/>
                  </a:lnTo>
                  <a:lnTo>
                    <a:pt x="123972" y="529263"/>
                  </a:lnTo>
                  <a:lnTo>
                    <a:pt x="103269" y="569204"/>
                  </a:lnTo>
                  <a:lnTo>
                    <a:pt x="84306" y="610152"/>
                  </a:lnTo>
                  <a:lnTo>
                    <a:pt x="67133" y="652060"/>
                  </a:lnTo>
                  <a:lnTo>
                    <a:pt x="51797" y="694878"/>
                  </a:lnTo>
                  <a:lnTo>
                    <a:pt x="38347" y="738558"/>
                  </a:lnTo>
                  <a:lnTo>
                    <a:pt x="26833" y="783051"/>
                  </a:lnTo>
                  <a:lnTo>
                    <a:pt x="17303" y="828308"/>
                  </a:lnTo>
                  <a:lnTo>
                    <a:pt x="9806" y="874280"/>
                  </a:lnTo>
                  <a:lnTo>
                    <a:pt x="4390" y="920918"/>
                  </a:lnTo>
                  <a:lnTo>
                    <a:pt x="1105" y="968175"/>
                  </a:lnTo>
                  <a:lnTo>
                    <a:pt x="0" y="1016000"/>
                  </a:lnTo>
                  <a:lnTo>
                    <a:pt x="0" y="5080000"/>
                  </a:lnTo>
                  <a:lnTo>
                    <a:pt x="1105" y="5127826"/>
                  </a:lnTo>
                  <a:lnTo>
                    <a:pt x="4390" y="5175084"/>
                  </a:lnTo>
                  <a:lnTo>
                    <a:pt x="9806" y="5221724"/>
                  </a:lnTo>
                  <a:lnTo>
                    <a:pt x="17303" y="5267698"/>
                  </a:lnTo>
                  <a:lnTo>
                    <a:pt x="26833" y="5312956"/>
                  </a:lnTo>
                  <a:lnTo>
                    <a:pt x="38347" y="5357450"/>
                  </a:lnTo>
                  <a:lnTo>
                    <a:pt x="51797" y="5401130"/>
                  </a:lnTo>
                  <a:lnTo>
                    <a:pt x="67133" y="5443949"/>
                  </a:lnTo>
                  <a:lnTo>
                    <a:pt x="84306" y="5485857"/>
                  </a:lnTo>
                  <a:lnTo>
                    <a:pt x="103269" y="5526806"/>
                  </a:lnTo>
                  <a:lnTo>
                    <a:pt x="123972" y="5566747"/>
                  </a:lnTo>
                  <a:lnTo>
                    <a:pt x="146366" y="5605631"/>
                  </a:lnTo>
                  <a:lnTo>
                    <a:pt x="170402" y="5643408"/>
                  </a:lnTo>
                  <a:lnTo>
                    <a:pt x="196032" y="5680032"/>
                  </a:lnTo>
                  <a:lnTo>
                    <a:pt x="223207" y="5715452"/>
                  </a:lnTo>
                  <a:lnTo>
                    <a:pt x="251879" y="5749619"/>
                  </a:lnTo>
                  <a:lnTo>
                    <a:pt x="281997" y="5782486"/>
                  </a:lnTo>
                  <a:lnTo>
                    <a:pt x="313515" y="5814003"/>
                  </a:lnTo>
                  <a:lnTo>
                    <a:pt x="346382" y="5844121"/>
                  </a:lnTo>
                  <a:lnTo>
                    <a:pt x="380550" y="5872793"/>
                  </a:lnTo>
                  <a:lnTo>
                    <a:pt x="415970" y="5899968"/>
                  </a:lnTo>
                  <a:lnTo>
                    <a:pt x="452594" y="5925598"/>
                  </a:lnTo>
                  <a:lnTo>
                    <a:pt x="490372" y="5949634"/>
                  </a:lnTo>
                  <a:lnTo>
                    <a:pt x="529256" y="5972028"/>
                  </a:lnTo>
                  <a:lnTo>
                    <a:pt x="569197" y="5992730"/>
                  </a:lnTo>
                  <a:lnTo>
                    <a:pt x="610147" y="6011693"/>
                  </a:lnTo>
                  <a:lnTo>
                    <a:pt x="652056" y="6028866"/>
                  </a:lnTo>
                  <a:lnTo>
                    <a:pt x="694875" y="6044202"/>
                  </a:lnTo>
                  <a:lnTo>
                    <a:pt x="738557" y="6057652"/>
                  </a:lnTo>
                  <a:lnTo>
                    <a:pt x="783051" y="6069166"/>
                  </a:lnTo>
                  <a:lnTo>
                    <a:pt x="828310" y="6078696"/>
                  </a:lnTo>
                  <a:lnTo>
                    <a:pt x="874284" y="6086193"/>
                  </a:lnTo>
                  <a:lnTo>
                    <a:pt x="920925" y="6091609"/>
                  </a:lnTo>
                  <a:lnTo>
                    <a:pt x="968184" y="6094894"/>
                  </a:lnTo>
                  <a:lnTo>
                    <a:pt x="1016012" y="6096000"/>
                  </a:lnTo>
                  <a:lnTo>
                    <a:pt x="7366012" y="6096000"/>
                  </a:lnTo>
                  <a:lnTo>
                    <a:pt x="7413837" y="6094894"/>
                  </a:lnTo>
                  <a:lnTo>
                    <a:pt x="7461093" y="6091609"/>
                  </a:lnTo>
                  <a:lnTo>
                    <a:pt x="7507732" y="6086193"/>
                  </a:lnTo>
                  <a:lnTo>
                    <a:pt x="7553704" y="6078696"/>
                  </a:lnTo>
                  <a:lnTo>
                    <a:pt x="7598961" y="6069166"/>
                  </a:lnTo>
                  <a:lnTo>
                    <a:pt x="7643453" y="6057652"/>
                  </a:lnTo>
                  <a:lnTo>
                    <a:pt x="7687133" y="6044202"/>
                  </a:lnTo>
                  <a:lnTo>
                    <a:pt x="7729951" y="6028866"/>
                  </a:lnTo>
                  <a:lnTo>
                    <a:pt x="7771859" y="6011693"/>
                  </a:lnTo>
                  <a:lnTo>
                    <a:pt x="7812808" y="5992730"/>
                  </a:lnTo>
                  <a:lnTo>
                    <a:pt x="7852748" y="5972028"/>
                  </a:lnTo>
                  <a:lnTo>
                    <a:pt x="7891632" y="5949634"/>
                  </a:lnTo>
                  <a:lnTo>
                    <a:pt x="7929410" y="5925598"/>
                  </a:lnTo>
                  <a:lnTo>
                    <a:pt x="7966033" y="5899968"/>
                  </a:lnTo>
                  <a:lnTo>
                    <a:pt x="8001454" y="5872793"/>
                  </a:lnTo>
                  <a:lnTo>
                    <a:pt x="8035622" y="5844121"/>
                  </a:lnTo>
                  <a:lnTo>
                    <a:pt x="8068489" y="5814003"/>
                  </a:lnTo>
                  <a:lnTo>
                    <a:pt x="8100006" y="5782486"/>
                  </a:lnTo>
                  <a:lnTo>
                    <a:pt x="8130126" y="5749619"/>
                  </a:lnTo>
                  <a:lnTo>
                    <a:pt x="8158797" y="5715452"/>
                  </a:lnTo>
                  <a:lnTo>
                    <a:pt x="8185973" y="5680032"/>
                  </a:lnTo>
                  <a:lnTo>
                    <a:pt x="8211604" y="5643408"/>
                  </a:lnTo>
                  <a:lnTo>
                    <a:pt x="8235641" y="5605631"/>
                  </a:lnTo>
                  <a:lnTo>
                    <a:pt x="8258035" y="5566747"/>
                  </a:lnTo>
                  <a:lnTo>
                    <a:pt x="8278739" y="5526806"/>
                  </a:lnTo>
                  <a:lnTo>
                    <a:pt x="8297702" y="5485857"/>
                  </a:lnTo>
                  <a:lnTo>
                    <a:pt x="8314876" y="5443949"/>
                  </a:lnTo>
                  <a:lnTo>
                    <a:pt x="8330212" y="5401130"/>
                  </a:lnTo>
                  <a:lnTo>
                    <a:pt x="8343662" y="5357450"/>
                  </a:lnTo>
                  <a:lnTo>
                    <a:pt x="8355177" y="5312956"/>
                  </a:lnTo>
                  <a:lnTo>
                    <a:pt x="8364708" y="5267698"/>
                  </a:lnTo>
                  <a:lnTo>
                    <a:pt x="8372205" y="5221724"/>
                  </a:lnTo>
                  <a:lnTo>
                    <a:pt x="8377621" y="5175084"/>
                  </a:lnTo>
                  <a:lnTo>
                    <a:pt x="8380906" y="5127826"/>
                  </a:lnTo>
                  <a:lnTo>
                    <a:pt x="8382012" y="5080000"/>
                  </a:lnTo>
                  <a:lnTo>
                    <a:pt x="8382012" y="1016000"/>
                  </a:lnTo>
                  <a:lnTo>
                    <a:pt x="8380906" y="968175"/>
                  </a:lnTo>
                  <a:lnTo>
                    <a:pt x="8377621" y="920918"/>
                  </a:lnTo>
                  <a:lnTo>
                    <a:pt x="8372205" y="874280"/>
                  </a:lnTo>
                  <a:lnTo>
                    <a:pt x="8364708" y="828308"/>
                  </a:lnTo>
                  <a:lnTo>
                    <a:pt x="8355177" y="783051"/>
                  </a:lnTo>
                  <a:lnTo>
                    <a:pt x="8343662" y="738558"/>
                  </a:lnTo>
                  <a:lnTo>
                    <a:pt x="8330212" y="694878"/>
                  </a:lnTo>
                  <a:lnTo>
                    <a:pt x="8314876" y="652060"/>
                  </a:lnTo>
                  <a:lnTo>
                    <a:pt x="8297702" y="610152"/>
                  </a:lnTo>
                  <a:lnTo>
                    <a:pt x="8278739" y="569204"/>
                  </a:lnTo>
                  <a:lnTo>
                    <a:pt x="8258035" y="529263"/>
                  </a:lnTo>
                  <a:lnTo>
                    <a:pt x="8235641" y="490380"/>
                  </a:lnTo>
                  <a:lnTo>
                    <a:pt x="8211604" y="452602"/>
                  </a:lnTo>
                  <a:lnTo>
                    <a:pt x="8185973" y="415978"/>
                  </a:lnTo>
                  <a:lnTo>
                    <a:pt x="8158797" y="380558"/>
                  </a:lnTo>
                  <a:lnTo>
                    <a:pt x="8130126" y="346390"/>
                  </a:lnTo>
                  <a:lnTo>
                    <a:pt x="8100006" y="313523"/>
                  </a:lnTo>
                  <a:lnTo>
                    <a:pt x="8068489" y="282005"/>
                  </a:lnTo>
                  <a:lnTo>
                    <a:pt x="8035622" y="251886"/>
                  </a:lnTo>
                  <a:lnTo>
                    <a:pt x="8001454" y="223214"/>
                  </a:lnTo>
                  <a:lnTo>
                    <a:pt x="7966033" y="196039"/>
                  </a:lnTo>
                  <a:lnTo>
                    <a:pt x="7929410" y="170408"/>
                  </a:lnTo>
                  <a:lnTo>
                    <a:pt x="7891632" y="146371"/>
                  </a:lnTo>
                  <a:lnTo>
                    <a:pt x="7852748" y="123976"/>
                  </a:lnTo>
                  <a:lnTo>
                    <a:pt x="7812808" y="103273"/>
                  </a:lnTo>
                  <a:lnTo>
                    <a:pt x="7771859" y="84310"/>
                  </a:lnTo>
                  <a:lnTo>
                    <a:pt x="7729951" y="67136"/>
                  </a:lnTo>
                  <a:lnTo>
                    <a:pt x="7687133" y="51799"/>
                  </a:lnTo>
                  <a:lnTo>
                    <a:pt x="7643453" y="38349"/>
                  </a:lnTo>
                  <a:lnTo>
                    <a:pt x="7598961" y="26835"/>
                  </a:lnTo>
                  <a:lnTo>
                    <a:pt x="7553704" y="17304"/>
                  </a:lnTo>
                  <a:lnTo>
                    <a:pt x="7507732" y="9807"/>
                  </a:lnTo>
                  <a:lnTo>
                    <a:pt x="7461093" y="4391"/>
                  </a:lnTo>
                  <a:lnTo>
                    <a:pt x="7413837" y="1105"/>
                  </a:lnTo>
                  <a:lnTo>
                    <a:pt x="73660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254" y="381000"/>
              <a:ext cx="8382634" cy="6096000"/>
            </a:xfrm>
            <a:custGeom>
              <a:avLst/>
              <a:gdLst/>
              <a:ahLst/>
              <a:cxnLst/>
              <a:rect l="l" t="t" r="r" b="b"/>
              <a:pathLst>
                <a:path w="8382634" h="6096000">
                  <a:moveTo>
                    <a:pt x="0" y="1016000"/>
                  </a:moveTo>
                  <a:lnTo>
                    <a:pt x="1105" y="968175"/>
                  </a:lnTo>
                  <a:lnTo>
                    <a:pt x="4390" y="920918"/>
                  </a:lnTo>
                  <a:lnTo>
                    <a:pt x="9806" y="874280"/>
                  </a:lnTo>
                  <a:lnTo>
                    <a:pt x="17303" y="828308"/>
                  </a:lnTo>
                  <a:lnTo>
                    <a:pt x="26833" y="783051"/>
                  </a:lnTo>
                  <a:lnTo>
                    <a:pt x="38347" y="738558"/>
                  </a:lnTo>
                  <a:lnTo>
                    <a:pt x="51797" y="694878"/>
                  </a:lnTo>
                  <a:lnTo>
                    <a:pt x="67133" y="652060"/>
                  </a:lnTo>
                  <a:lnTo>
                    <a:pt x="84306" y="610152"/>
                  </a:lnTo>
                  <a:lnTo>
                    <a:pt x="103269" y="569204"/>
                  </a:lnTo>
                  <a:lnTo>
                    <a:pt x="123972" y="529263"/>
                  </a:lnTo>
                  <a:lnTo>
                    <a:pt x="146366" y="490380"/>
                  </a:lnTo>
                  <a:lnTo>
                    <a:pt x="170402" y="452602"/>
                  </a:lnTo>
                  <a:lnTo>
                    <a:pt x="196032" y="415978"/>
                  </a:lnTo>
                  <a:lnTo>
                    <a:pt x="223207" y="380558"/>
                  </a:lnTo>
                  <a:lnTo>
                    <a:pt x="251879" y="346390"/>
                  </a:lnTo>
                  <a:lnTo>
                    <a:pt x="281997" y="313523"/>
                  </a:lnTo>
                  <a:lnTo>
                    <a:pt x="313515" y="282005"/>
                  </a:lnTo>
                  <a:lnTo>
                    <a:pt x="346382" y="251886"/>
                  </a:lnTo>
                  <a:lnTo>
                    <a:pt x="380550" y="223214"/>
                  </a:lnTo>
                  <a:lnTo>
                    <a:pt x="415970" y="196039"/>
                  </a:lnTo>
                  <a:lnTo>
                    <a:pt x="452594" y="170408"/>
                  </a:lnTo>
                  <a:lnTo>
                    <a:pt x="490372" y="146371"/>
                  </a:lnTo>
                  <a:lnTo>
                    <a:pt x="529256" y="123976"/>
                  </a:lnTo>
                  <a:lnTo>
                    <a:pt x="569197" y="103273"/>
                  </a:lnTo>
                  <a:lnTo>
                    <a:pt x="610147" y="84310"/>
                  </a:lnTo>
                  <a:lnTo>
                    <a:pt x="652056" y="67136"/>
                  </a:lnTo>
                  <a:lnTo>
                    <a:pt x="694875" y="51799"/>
                  </a:lnTo>
                  <a:lnTo>
                    <a:pt x="738557" y="38349"/>
                  </a:lnTo>
                  <a:lnTo>
                    <a:pt x="783051" y="26835"/>
                  </a:lnTo>
                  <a:lnTo>
                    <a:pt x="828310" y="17304"/>
                  </a:lnTo>
                  <a:lnTo>
                    <a:pt x="874284" y="9807"/>
                  </a:lnTo>
                  <a:lnTo>
                    <a:pt x="920925" y="4391"/>
                  </a:lnTo>
                  <a:lnTo>
                    <a:pt x="968184" y="1105"/>
                  </a:lnTo>
                  <a:lnTo>
                    <a:pt x="1016012" y="0"/>
                  </a:lnTo>
                  <a:lnTo>
                    <a:pt x="7366012" y="0"/>
                  </a:lnTo>
                  <a:lnTo>
                    <a:pt x="7413837" y="1105"/>
                  </a:lnTo>
                  <a:lnTo>
                    <a:pt x="7461093" y="4391"/>
                  </a:lnTo>
                  <a:lnTo>
                    <a:pt x="7507732" y="9807"/>
                  </a:lnTo>
                  <a:lnTo>
                    <a:pt x="7553704" y="17304"/>
                  </a:lnTo>
                  <a:lnTo>
                    <a:pt x="7598961" y="26835"/>
                  </a:lnTo>
                  <a:lnTo>
                    <a:pt x="7643453" y="38349"/>
                  </a:lnTo>
                  <a:lnTo>
                    <a:pt x="7687133" y="51799"/>
                  </a:lnTo>
                  <a:lnTo>
                    <a:pt x="7729951" y="67136"/>
                  </a:lnTo>
                  <a:lnTo>
                    <a:pt x="7771859" y="84310"/>
                  </a:lnTo>
                  <a:lnTo>
                    <a:pt x="7812808" y="103273"/>
                  </a:lnTo>
                  <a:lnTo>
                    <a:pt x="7852748" y="123976"/>
                  </a:lnTo>
                  <a:lnTo>
                    <a:pt x="7891632" y="146371"/>
                  </a:lnTo>
                  <a:lnTo>
                    <a:pt x="7929410" y="170408"/>
                  </a:lnTo>
                  <a:lnTo>
                    <a:pt x="7966033" y="196039"/>
                  </a:lnTo>
                  <a:lnTo>
                    <a:pt x="8001454" y="223214"/>
                  </a:lnTo>
                  <a:lnTo>
                    <a:pt x="8035622" y="251886"/>
                  </a:lnTo>
                  <a:lnTo>
                    <a:pt x="8068489" y="282005"/>
                  </a:lnTo>
                  <a:lnTo>
                    <a:pt x="8100006" y="313523"/>
                  </a:lnTo>
                  <a:lnTo>
                    <a:pt x="8130126" y="346390"/>
                  </a:lnTo>
                  <a:lnTo>
                    <a:pt x="8158797" y="380558"/>
                  </a:lnTo>
                  <a:lnTo>
                    <a:pt x="8185973" y="415978"/>
                  </a:lnTo>
                  <a:lnTo>
                    <a:pt x="8211604" y="452602"/>
                  </a:lnTo>
                  <a:lnTo>
                    <a:pt x="8235641" y="490380"/>
                  </a:lnTo>
                  <a:lnTo>
                    <a:pt x="8258035" y="529263"/>
                  </a:lnTo>
                  <a:lnTo>
                    <a:pt x="8278739" y="569204"/>
                  </a:lnTo>
                  <a:lnTo>
                    <a:pt x="8297702" y="610152"/>
                  </a:lnTo>
                  <a:lnTo>
                    <a:pt x="8314876" y="652060"/>
                  </a:lnTo>
                  <a:lnTo>
                    <a:pt x="8330212" y="694878"/>
                  </a:lnTo>
                  <a:lnTo>
                    <a:pt x="8343662" y="738558"/>
                  </a:lnTo>
                  <a:lnTo>
                    <a:pt x="8355177" y="783051"/>
                  </a:lnTo>
                  <a:lnTo>
                    <a:pt x="8364708" y="828308"/>
                  </a:lnTo>
                  <a:lnTo>
                    <a:pt x="8372205" y="874280"/>
                  </a:lnTo>
                  <a:lnTo>
                    <a:pt x="8377621" y="920918"/>
                  </a:lnTo>
                  <a:lnTo>
                    <a:pt x="8380906" y="968175"/>
                  </a:lnTo>
                  <a:lnTo>
                    <a:pt x="8382012" y="1016000"/>
                  </a:lnTo>
                  <a:lnTo>
                    <a:pt x="8382012" y="5080000"/>
                  </a:lnTo>
                  <a:lnTo>
                    <a:pt x="8380906" y="5127826"/>
                  </a:lnTo>
                  <a:lnTo>
                    <a:pt x="8377621" y="5175084"/>
                  </a:lnTo>
                  <a:lnTo>
                    <a:pt x="8372205" y="5221724"/>
                  </a:lnTo>
                  <a:lnTo>
                    <a:pt x="8364708" y="5267698"/>
                  </a:lnTo>
                  <a:lnTo>
                    <a:pt x="8355177" y="5312956"/>
                  </a:lnTo>
                  <a:lnTo>
                    <a:pt x="8343662" y="5357450"/>
                  </a:lnTo>
                  <a:lnTo>
                    <a:pt x="8330212" y="5401130"/>
                  </a:lnTo>
                  <a:lnTo>
                    <a:pt x="8314876" y="5443949"/>
                  </a:lnTo>
                  <a:lnTo>
                    <a:pt x="8297702" y="5485857"/>
                  </a:lnTo>
                  <a:lnTo>
                    <a:pt x="8278739" y="5526806"/>
                  </a:lnTo>
                  <a:lnTo>
                    <a:pt x="8258035" y="5566747"/>
                  </a:lnTo>
                  <a:lnTo>
                    <a:pt x="8235641" y="5605631"/>
                  </a:lnTo>
                  <a:lnTo>
                    <a:pt x="8211604" y="5643408"/>
                  </a:lnTo>
                  <a:lnTo>
                    <a:pt x="8185973" y="5680032"/>
                  </a:lnTo>
                  <a:lnTo>
                    <a:pt x="8158797" y="5715452"/>
                  </a:lnTo>
                  <a:lnTo>
                    <a:pt x="8130126" y="5749619"/>
                  </a:lnTo>
                  <a:lnTo>
                    <a:pt x="8100006" y="5782486"/>
                  </a:lnTo>
                  <a:lnTo>
                    <a:pt x="8068489" y="5814003"/>
                  </a:lnTo>
                  <a:lnTo>
                    <a:pt x="8035622" y="5844121"/>
                  </a:lnTo>
                  <a:lnTo>
                    <a:pt x="8001454" y="5872793"/>
                  </a:lnTo>
                  <a:lnTo>
                    <a:pt x="7966033" y="5899968"/>
                  </a:lnTo>
                  <a:lnTo>
                    <a:pt x="7929410" y="5925598"/>
                  </a:lnTo>
                  <a:lnTo>
                    <a:pt x="7891632" y="5949634"/>
                  </a:lnTo>
                  <a:lnTo>
                    <a:pt x="7852748" y="5972028"/>
                  </a:lnTo>
                  <a:lnTo>
                    <a:pt x="7812808" y="5992730"/>
                  </a:lnTo>
                  <a:lnTo>
                    <a:pt x="7771859" y="6011693"/>
                  </a:lnTo>
                  <a:lnTo>
                    <a:pt x="7729951" y="6028866"/>
                  </a:lnTo>
                  <a:lnTo>
                    <a:pt x="7687133" y="6044202"/>
                  </a:lnTo>
                  <a:lnTo>
                    <a:pt x="7643453" y="6057652"/>
                  </a:lnTo>
                  <a:lnTo>
                    <a:pt x="7598961" y="6069166"/>
                  </a:lnTo>
                  <a:lnTo>
                    <a:pt x="7553704" y="6078696"/>
                  </a:lnTo>
                  <a:lnTo>
                    <a:pt x="7507732" y="6086193"/>
                  </a:lnTo>
                  <a:lnTo>
                    <a:pt x="7461093" y="6091609"/>
                  </a:lnTo>
                  <a:lnTo>
                    <a:pt x="7413837" y="6094894"/>
                  </a:lnTo>
                  <a:lnTo>
                    <a:pt x="7366012" y="6096000"/>
                  </a:lnTo>
                  <a:lnTo>
                    <a:pt x="1016012" y="6096000"/>
                  </a:lnTo>
                  <a:lnTo>
                    <a:pt x="968184" y="6094894"/>
                  </a:lnTo>
                  <a:lnTo>
                    <a:pt x="920925" y="6091609"/>
                  </a:lnTo>
                  <a:lnTo>
                    <a:pt x="874284" y="6086193"/>
                  </a:lnTo>
                  <a:lnTo>
                    <a:pt x="828310" y="6078696"/>
                  </a:lnTo>
                  <a:lnTo>
                    <a:pt x="783051" y="6069166"/>
                  </a:lnTo>
                  <a:lnTo>
                    <a:pt x="738557" y="6057652"/>
                  </a:lnTo>
                  <a:lnTo>
                    <a:pt x="694875" y="6044202"/>
                  </a:lnTo>
                  <a:lnTo>
                    <a:pt x="652056" y="6028866"/>
                  </a:lnTo>
                  <a:lnTo>
                    <a:pt x="610147" y="6011693"/>
                  </a:lnTo>
                  <a:lnTo>
                    <a:pt x="569197" y="5992730"/>
                  </a:lnTo>
                  <a:lnTo>
                    <a:pt x="529256" y="5972028"/>
                  </a:lnTo>
                  <a:lnTo>
                    <a:pt x="490372" y="5949634"/>
                  </a:lnTo>
                  <a:lnTo>
                    <a:pt x="452594" y="5925598"/>
                  </a:lnTo>
                  <a:lnTo>
                    <a:pt x="415970" y="5899968"/>
                  </a:lnTo>
                  <a:lnTo>
                    <a:pt x="380550" y="5872793"/>
                  </a:lnTo>
                  <a:lnTo>
                    <a:pt x="346382" y="5844121"/>
                  </a:lnTo>
                  <a:lnTo>
                    <a:pt x="313515" y="5814003"/>
                  </a:lnTo>
                  <a:lnTo>
                    <a:pt x="281997" y="5782486"/>
                  </a:lnTo>
                  <a:lnTo>
                    <a:pt x="251879" y="5749619"/>
                  </a:lnTo>
                  <a:lnTo>
                    <a:pt x="223207" y="5715452"/>
                  </a:lnTo>
                  <a:lnTo>
                    <a:pt x="196032" y="5680032"/>
                  </a:lnTo>
                  <a:lnTo>
                    <a:pt x="170402" y="5643408"/>
                  </a:lnTo>
                  <a:lnTo>
                    <a:pt x="146366" y="5605631"/>
                  </a:lnTo>
                  <a:lnTo>
                    <a:pt x="123972" y="5566747"/>
                  </a:lnTo>
                  <a:lnTo>
                    <a:pt x="103269" y="5526806"/>
                  </a:lnTo>
                  <a:lnTo>
                    <a:pt x="84306" y="5485857"/>
                  </a:lnTo>
                  <a:lnTo>
                    <a:pt x="67133" y="5443949"/>
                  </a:lnTo>
                  <a:lnTo>
                    <a:pt x="51797" y="5401130"/>
                  </a:lnTo>
                  <a:lnTo>
                    <a:pt x="38347" y="5357450"/>
                  </a:lnTo>
                  <a:lnTo>
                    <a:pt x="26833" y="5312956"/>
                  </a:lnTo>
                  <a:lnTo>
                    <a:pt x="17303" y="5267698"/>
                  </a:lnTo>
                  <a:lnTo>
                    <a:pt x="9806" y="5221724"/>
                  </a:lnTo>
                  <a:lnTo>
                    <a:pt x="4390" y="5175084"/>
                  </a:lnTo>
                  <a:lnTo>
                    <a:pt x="1105" y="5127826"/>
                  </a:lnTo>
                  <a:lnTo>
                    <a:pt x="0" y="5080000"/>
                  </a:lnTo>
                  <a:lnTo>
                    <a:pt x="0" y="10160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34694" y="782573"/>
            <a:ext cx="2239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" dirty="0">
                <a:solidFill>
                  <a:srgbClr val="FFFF00"/>
                </a:solidFill>
                <a:latin typeface="Trebuchet MS"/>
                <a:cs typeface="Trebuchet MS"/>
              </a:rPr>
              <a:t>Kesimpulan: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4694" y="1638934"/>
            <a:ext cx="756856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262890" indent="-51625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Informed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consent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adalah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persetujuan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diberikan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oleh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pasien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subjek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tentang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segala tindakan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perlakuan yang hendak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dilakukan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terhadap dirinya,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setelah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memperoleh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penjelasan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adekuat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dari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tenaga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pelaksana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penelitian,</a:t>
            </a:r>
            <a:endParaRPr sz="2400">
              <a:latin typeface="Trebuchet MS"/>
              <a:cs typeface="Trebuchet MS"/>
            </a:endParaRPr>
          </a:p>
          <a:p>
            <a:pPr marL="528320" marR="5080" indent="-5162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Informed consent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harus </a:t>
            </a:r>
            <a:r>
              <a:rPr sz="2400" spc="-7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memperoleh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perhatian dan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kedudukan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lebih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tinggi dibanding informed consent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tindakan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medis,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karena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subyek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tidak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memperoleh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manfaat langsung dari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keikutsertaannya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suatu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0075"/>
            <a:ext cx="8750300" cy="6257925"/>
            <a:chOff x="0" y="600075"/>
            <a:chExt cx="8750300" cy="62579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254" y="609600"/>
              <a:ext cx="8382634" cy="5486400"/>
            </a:xfrm>
            <a:custGeom>
              <a:avLst/>
              <a:gdLst/>
              <a:ahLst/>
              <a:cxnLst/>
              <a:rect l="l" t="t" r="r" b="b"/>
              <a:pathLst>
                <a:path w="8382634" h="5486400">
                  <a:moveTo>
                    <a:pt x="7467612" y="0"/>
                  </a:moveTo>
                  <a:lnTo>
                    <a:pt x="914412" y="0"/>
                  </a:lnTo>
                  <a:lnTo>
                    <a:pt x="865849" y="1267"/>
                  </a:lnTo>
                  <a:lnTo>
                    <a:pt x="817946" y="5028"/>
                  </a:lnTo>
                  <a:lnTo>
                    <a:pt x="770766" y="11219"/>
                  </a:lnTo>
                  <a:lnTo>
                    <a:pt x="724372" y="19776"/>
                  </a:lnTo>
                  <a:lnTo>
                    <a:pt x="678829" y="30637"/>
                  </a:lnTo>
                  <a:lnTo>
                    <a:pt x="634198" y="43738"/>
                  </a:lnTo>
                  <a:lnTo>
                    <a:pt x="590544" y="59016"/>
                  </a:lnTo>
                  <a:lnTo>
                    <a:pt x="547929" y="76408"/>
                  </a:lnTo>
                  <a:lnTo>
                    <a:pt x="506417" y="95851"/>
                  </a:lnTo>
                  <a:lnTo>
                    <a:pt x="466070" y="117281"/>
                  </a:lnTo>
                  <a:lnTo>
                    <a:pt x="426952" y="140635"/>
                  </a:lnTo>
                  <a:lnTo>
                    <a:pt x="389127" y="165849"/>
                  </a:lnTo>
                  <a:lnTo>
                    <a:pt x="352656" y="192862"/>
                  </a:lnTo>
                  <a:lnTo>
                    <a:pt x="317605" y="221609"/>
                  </a:lnTo>
                  <a:lnTo>
                    <a:pt x="284035" y="252027"/>
                  </a:lnTo>
                  <a:lnTo>
                    <a:pt x="252010" y="284053"/>
                  </a:lnTo>
                  <a:lnTo>
                    <a:pt x="221593" y="317623"/>
                  </a:lnTo>
                  <a:lnTo>
                    <a:pt x="192847" y="352675"/>
                  </a:lnTo>
                  <a:lnTo>
                    <a:pt x="165836" y="389146"/>
                  </a:lnTo>
                  <a:lnTo>
                    <a:pt x="140623" y="426971"/>
                  </a:lnTo>
                  <a:lnTo>
                    <a:pt x="117270" y="466088"/>
                  </a:lnTo>
                  <a:lnTo>
                    <a:pt x="95842" y="506434"/>
                  </a:lnTo>
                  <a:lnTo>
                    <a:pt x="76401" y="547945"/>
                  </a:lnTo>
                  <a:lnTo>
                    <a:pt x="59011" y="590559"/>
                  </a:lnTo>
                  <a:lnTo>
                    <a:pt x="43734" y="634211"/>
                  </a:lnTo>
                  <a:lnTo>
                    <a:pt x="30634" y="678839"/>
                  </a:lnTo>
                  <a:lnTo>
                    <a:pt x="19774" y="724379"/>
                  </a:lnTo>
                  <a:lnTo>
                    <a:pt x="11217" y="770768"/>
                  </a:lnTo>
                  <a:lnTo>
                    <a:pt x="5027" y="817944"/>
                  </a:lnTo>
                  <a:lnTo>
                    <a:pt x="1267" y="865842"/>
                  </a:lnTo>
                  <a:lnTo>
                    <a:pt x="0" y="914400"/>
                  </a:lnTo>
                  <a:lnTo>
                    <a:pt x="0" y="4572000"/>
                  </a:lnTo>
                  <a:lnTo>
                    <a:pt x="1267" y="4620562"/>
                  </a:lnTo>
                  <a:lnTo>
                    <a:pt x="5027" y="4668464"/>
                  </a:lnTo>
                  <a:lnTo>
                    <a:pt x="11217" y="4715643"/>
                  </a:lnTo>
                  <a:lnTo>
                    <a:pt x="19774" y="4762035"/>
                  </a:lnTo>
                  <a:lnTo>
                    <a:pt x="30634" y="4807578"/>
                  </a:lnTo>
                  <a:lnTo>
                    <a:pt x="43734" y="4852207"/>
                  </a:lnTo>
                  <a:lnTo>
                    <a:pt x="59011" y="4895861"/>
                  </a:lnTo>
                  <a:lnTo>
                    <a:pt x="76401" y="4938475"/>
                  </a:lnTo>
                  <a:lnTo>
                    <a:pt x="95842" y="4979987"/>
                  </a:lnTo>
                  <a:lnTo>
                    <a:pt x="117270" y="5020333"/>
                  </a:lnTo>
                  <a:lnTo>
                    <a:pt x="140623" y="5059450"/>
                  </a:lnTo>
                  <a:lnTo>
                    <a:pt x="165836" y="5097275"/>
                  </a:lnTo>
                  <a:lnTo>
                    <a:pt x="192847" y="5133745"/>
                  </a:lnTo>
                  <a:lnTo>
                    <a:pt x="221593" y="5168797"/>
                  </a:lnTo>
                  <a:lnTo>
                    <a:pt x="252010" y="5202366"/>
                  </a:lnTo>
                  <a:lnTo>
                    <a:pt x="284035" y="5234391"/>
                  </a:lnTo>
                  <a:lnTo>
                    <a:pt x="317605" y="5264807"/>
                  </a:lnTo>
                  <a:lnTo>
                    <a:pt x="352656" y="5293553"/>
                  </a:lnTo>
                  <a:lnTo>
                    <a:pt x="389127" y="5320564"/>
                  </a:lnTo>
                  <a:lnTo>
                    <a:pt x="426952" y="5345777"/>
                  </a:lnTo>
                  <a:lnTo>
                    <a:pt x="466070" y="5369129"/>
                  </a:lnTo>
                  <a:lnTo>
                    <a:pt x="506417" y="5390557"/>
                  </a:lnTo>
                  <a:lnTo>
                    <a:pt x="547929" y="5409998"/>
                  </a:lnTo>
                  <a:lnTo>
                    <a:pt x="590544" y="5427389"/>
                  </a:lnTo>
                  <a:lnTo>
                    <a:pt x="634198" y="5442665"/>
                  </a:lnTo>
                  <a:lnTo>
                    <a:pt x="678829" y="5455765"/>
                  </a:lnTo>
                  <a:lnTo>
                    <a:pt x="724372" y="5466625"/>
                  </a:lnTo>
                  <a:lnTo>
                    <a:pt x="770766" y="5475182"/>
                  </a:lnTo>
                  <a:lnTo>
                    <a:pt x="817946" y="5481372"/>
                  </a:lnTo>
                  <a:lnTo>
                    <a:pt x="865849" y="5485132"/>
                  </a:lnTo>
                  <a:lnTo>
                    <a:pt x="914412" y="5486400"/>
                  </a:lnTo>
                  <a:lnTo>
                    <a:pt x="7467612" y="5486400"/>
                  </a:lnTo>
                  <a:lnTo>
                    <a:pt x="7516170" y="5485132"/>
                  </a:lnTo>
                  <a:lnTo>
                    <a:pt x="7564068" y="5481372"/>
                  </a:lnTo>
                  <a:lnTo>
                    <a:pt x="7611243" y="5475182"/>
                  </a:lnTo>
                  <a:lnTo>
                    <a:pt x="7657633" y="5466625"/>
                  </a:lnTo>
                  <a:lnTo>
                    <a:pt x="7703173" y="5455765"/>
                  </a:lnTo>
                  <a:lnTo>
                    <a:pt x="7747801" y="5442665"/>
                  </a:lnTo>
                  <a:lnTo>
                    <a:pt x="7791453" y="5427389"/>
                  </a:lnTo>
                  <a:lnTo>
                    <a:pt x="7834066" y="5409998"/>
                  </a:lnTo>
                  <a:lnTo>
                    <a:pt x="7875577" y="5390557"/>
                  </a:lnTo>
                  <a:lnTo>
                    <a:pt x="7915923" y="5369129"/>
                  </a:lnTo>
                  <a:lnTo>
                    <a:pt x="7955041" y="5345777"/>
                  </a:lnTo>
                  <a:lnTo>
                    <a:pt x="7992866" y="5320564"/>
                  </a:lnTo>
                  <a:lnTo>
                    <a:pt x="8029336" y="5293553"/>
                  </a:lnTo>
                  <a:lnTo>
                    <a:pt x="8064389" y="5264807"/>
                  </a:lnTo>
                  <a:lnTo>
                    <a:pt x="8097959" y="5234391"/>
                  </a:lnTo>
                  <a:lnTo>
                    <a:pt x="8129985" y="5202366"/>
                  </a:lnTo>
                  <a:lnTo>
                    <a:pt x="8160403" y="5168797"/>
                  </a:lnTo>
                  <a:lnTo>
                    <a:pt x="8189150" y="5133745"/>
                  </a:lnTo>
                  <a:lnTo>
                    <a:pt x="8216162" y="5097275"/>
                  </a:lnTo>
                  <a:lnTo>
                    <a:pt x="8241377" y="5059450"/>
                  </a:lnTo>
                  <a:lnTo>
                    <a:pt x="8264731" y="5020333"/>
                  </a:lnTo>
                  <a:lnTo>
                    <a:pt x="8286161" y="4979987"/>
                  </a:lnTo>
                  <a:lnTo>
                    <a:pt x="8305603" y="4938475"/>
                  </a:lnTo>
                  <a:lnTo>
                    <a:pt x="8322995" y="4895861"/>
                  </a:lnTo>
                  <a:lnTo>
                    <a:pt x="8338273" y="4852207"/>
                  </a:lnTo>
                  <a:lnTo>
                    <a:pt x="8351375" y="4807578"/>
                  </a:lnTo>
                  <a:lnTo>
                    <a:pt x="8362236" y="4762035"/>
                  </a:lnTo>
                  <a:lnTo>
                    <a:pt x="8370793" y="4715643"/>
                  </a:lnTo>
                  <a:lnTo>
                    <a:pt x="8376984" y="4668464"/>
                  </a:lnTo>
                  <a:lnTo>
                    <a:pt x="8380745" y="4620562"/>
                  </a:lnTo>
                  <a:lnTo>
                    <a:pt x="8382012" y="4572000"/>
                  </a:lnTo>
                  <a:lnTo>
                    <a:pt x="8382012" y="914400"/>
                  </a:lnTo>
                  <a:lnTo>
                    <a:pt x="8380745" y="865842"/>
                  </a:lnTo>
                  <a:lnTo>
                    <a:pt x="8376984" y="817944"/>
                  </a:lnTo>
                  <a:lnTo>
                    <a:pt x="8370793" y="770768"/>
                  </a:lnTo>
                  <a:lnTo>
                    <a:pt x="8362236" y="724379"/>
                  </a:lnTo>
                  <a:lnTo>
                    <a:pt x="8351375" y="678839"/>
                  </a:lnTo>
                  <a:lnTo>
                    <a:pt x="8338273" y="634211"/>
                  </a:lnTo>
                  <a:lnTo>
                    <a:pt x="8322995" y="590559"/>
                  </a:lnTo>
                  <a:lnTo>
                    <a:pt x="8305603" y="547945"/>
                  </a:lnTo>
                  <a:lnTo>
                    <a:pt x="8286161" y="506434"/>
                  </a:lnTo>
                  <a:lnTo>
                    <a:pt x="8264731" y="466088"/>
                  </a:lnTo>
                  <a:lnTo>
                    <a:pt x="8241377" y="426971"/>
                  </a:lnTo>
                  <a:lnTo>
                    <a:pt x="8216162" y="389146"/>
                  </a:lnTo>
                  <a:lnTo>
                    <a:pt x="8189150" y="352675"/>
                  </a:lnTo>
                  <a:lnTo>
                    <a:pt x="8160403" y="317623"/>
                  </a:lnTo>
                  <a:lnTo>
                    <a:pt x="8129985" y="284053"/>
                  </a:lnTo>
                  <a:lnTo>
                    <a:pt x="8097959" y="252027"/>
                  </a:lnTo>
                  <a:lnTo>
                    <a:pt x="8064389" y="221609"/>
                  </a:lnTo>
                  <a:lnTo>
                    <a:pt x="8029336" y="192862"/>
                  </a:lnTo>
                  <a:lnTo>
                    <a:pt x="7992866" y="165849"/>
                  </a:lnTo>
                  <a:lnTo>
                    <a:pt x="7955041" y="140635"/>
                  </a:lnTo>
                  <a:lnTo>
                    <a:pt x="7915923" y="117281"/>
                  </a:lnTo>
                  <a:lnTo>
                    <a:pt x="7875577" y="95851"/>
                  </a:lnTo>
                  <a:lnTo>
                    <a:pt x="7834066" y="76408"/>
                  </a:lnTo>
                  <a:lnTo>
                    <a:pt x="7791453" y="59016"/>
                  </a:lnTo>
                  <a:lnTo>
                    <a:pt x="7747801" y="43738"/>
                  </a:lnTo>
                  <a:lnTo>
                    <a:pt x="7703173" y="30637"/>
                  </a:lnTo>
                  <a:lnTo>
                    <a:pt x="7657633" y="19776"/>
                  </a:lnTo>
                  <a:lnTo>
                    <a:pt x="7611243" y="11219"/>
                  </a:lnTo>
                  <a:lnTo>
                    <a:pt x="7564068" y="5028"/>
                  </a:lnTo>
                  <a:lnTo>
                    <a:pt x="7516170" y="1267"/>
                  </a:lnTo>
                  <a:lnTo>
                    <a:pt x="74676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254" y="609600"/>
              <a:ext cx="8382634" cy="5486400"/>
            </a:xfrm>
            <a:custGeom>
              <a:avLst/>
              <a:gdLst/>
              <a:ahLst/>
              <a:cxnLst/>
              <a:rect l="l" t="t" r="r" b="b"/>
              <a:pathLst>
                <a:path w="8382634" h="5486400">
                  <a:moveTo>
                    <a:pt x="0" y="914400"/>
                  </a:moveTo>
                  <a:lnTo>
                    <a:pt x="1267" y="865842"/>
                  </a:lnTo>
                  <a:lnTo>
                    <a:pt x="5027" y="817944"/>
                  </a:lnTo>
                  <a:lnTo>
                    <a:pt x="11217" y="770768"/>
                  </a:lnTo>
                  <a:lnTo>
                    <a:pt x="19774" y="724379"/>
                  </a:lnTo>
                  <a:lnTo>
                    <a:pt x="30634" y="678839"/>
                  </a:lnTo>
                  <a:lnTo>
                    <a:pt x="43734" y="634211"/>
                  </a:lnTo>
                  <a:lnTo>
                    <a:pt x="59011" y="590559"/>
                  </a:lnTo>
                  <a:lnTo>
                    <a:pt x="76401" y="547945"/>
                  </a:lnTo>
                  <a:lnTo>
                    <a:pt x="95842" y="506434"/>
                  </a:lnTo>
                  <a:lnTo>
                    <a:pt x="117270" y="466088"/>
                  </a:lnTo>
                  <a:lnTo>
                    <a:pt x="140623" y="426971"/>
                  </a:lnTo>
                  <a:lnTo>
                    <a:pt x="165836" y="389146"/>
                  </a:lnTo>
                  <a:lnTo>
                    <a:pt x="192847" y="352675"/>
                  </a:lnTo>
                  <a:lnTo>
                    <a:pt x="221593" y="317623"/>
                  </a:lnTo>
                  <a:lnTo>
                    <a:pt x="252010" y="284053"/>
                  </a:lnTo>
                  <a:lnTo>
                    <a:pt x="284035" y="252027"/>
                  </a:lnTo>
                  <a:lnTo>
                    <a:pt x="317605" y="221609"/>
                  </a:lnTo>
                  <a:lnTo>
                    <a:pt x="352656" y="192862"/>
                  </a:lnTo>
                  <a:lnTo>
                    <a:pt x="389127" y="165849"/>
                  </a:lnTo>
                  <a:lnTo>
                    <a:pt x="426952" y="140635"/>
                  </a:lnTo>
                  <a:lnTo>
                    <a:pt x="466070" y="117281"/>
                  </a:lnTo>
                  <a:lnTo>
                    <a:pt x="506417" y="95851"/>
                  </a:lnTo>
                  <a:lnTo>
                    <a:pt x="547929" y="76408"/>
                  </a:lnTo>
                  <a:lnTo>
                    <a:pt x="590544" y="59016"/>
                  </a:lnTo>
                  <a:lnTo>
                    <a:pt x="634198" y="43738"/>
                  </a:lnTo>
                  <a:lnTo>
                    <a:pt x="678829" y="30637"/>
                  </a:lnTo>
                  <a:lnTo>
                    <a:pt x="724372" y="19776"/>
                  </a:lnTo>
                  <a:lnTo>
                    <a:pt x="770766" y="11219"/>
                  </a:lnTo>
                  <a:lnTo>
                    <a:pt x="817946" y="5028"/>
                  </a:lnTo>
                  <a:lnTo>
                    <a:pt x="865849" y="1267"/>
                  </a:lnTo>
                  <a:lnTo>
                    <a:pt x="914412" y="0"/>
                  </a:lnTo>
                  <a:lnTo>
                    <a:pt x="7467612" y="0"/>
                  </a:lnTo>
                  <a:lnTo>
                    <a:pt x="7516170" y="1267"/>
                  </a:lnTo>
                  <a:lnTo>
                    <a:pt x="7564068" y="5028"/>
                  </a:lnTo>
                  <a:lnTo>
                    <a:pt x="7611243" y="11219"/>
                  </a:lnTo>
                  <a:lnTo>
                    <a:pt x="7657633" y="19776"/>
                  </a:lnTo>
                  <a:lnTo>
                    <a:pt x="7703173" y="30637"/>
                  </a:lnTo>
                  <a:lnTo>
                    <a:pt x="7747801" y="43738"/>
                  </a:lnTo>
                  <a:lnTo>
                    <a:pt x="7791453" y="59016"/>
                  </a:lnTo>
                  <a:lnTo>
                    <a:pt x="7834066" y="76408"/>
                  </a:lnTo>
                  <a:lnTo>
                    <a:pt x="7875577" y="95851"/>
                  </a:lnTo>
                  <a:lnTo>
                    <a:pt x="7915923" y="117281"/>
                  </a:lnTo>
                  <a:lnTo>
                    <a:pt x="7955041" y="140635"/>
                  </a:lnTo>
                  <a:lnTo>
                    <a:pt x="7992866" y="165849"/>
                  </a:lnTo>
                  <a:lnTo>
                    <a:pt x="8029336" y="192862"/>
                  </a:lnTo>
                  <a:lnTo>
                    <a:pt x="8064389" y="221609"/>
                  </a:lnTo>
                  <a:lnTo>
                    <a:pt x="8097959" y="252027"/>
                  </a:lnTo>
                  <a:lnTo>
                    <a:pt x="8129985" y="284053"/>
                  </a:lnTo>
                  <a:lnTo>
                    <a:pt x="8160403" y="317623"/>
                  </a:lnTo>
                  <a:lnTo>
                    <a:pt x="8189150" y="352675"/>
                  </a:lnTo>
                  <a:lnTo>
                    <a:pt x="8216162" y="389146"/>
                  </a:lnTo>
                  <a:lnTo>
                    <a:pt x="8241377" y="426971"/>
                  </a:lnTo>
                  <a:lnTo>
                    <a:pt x="8264731" y="466088"/>
                  </a:lnTo>
                  <a:lnTo>
                    <a:pt x="8286161" y="506434"/>
                  </a:lnTo>
                  <a:lnTo>
                    <a:pt x="8305603" y="547945"/>
                  </a:lnTo>
                  <a:lnTo>
                    <a:pt x="8322995" y="590559"/>
                  </a:lnTo>
                  <a:lnTo>
                    <a:pt x="8338273" y="634211"/>
                  </a:lnTo>
                  <a:lnTo>
                    <a:pt x="8351375" y="678839"/>
                  </a:lnTo>
                  <a:lnTo>
                    <a:pt x="8362236" y="724379"/>
                  </a:lnTo>
                  <a:lnTo>
                    <a:pt x="8370793" y="770768"/>
                  </a:lnTo>
                  <a:lnTo>
                    <a:pt x="8376984" y="817944"/>
                  </a:lnTo>
                  <a:lnTo>
                    <a:pt x="8380745" y="865842"/>
                  </a:lnTo>
                  <a:lnTo>
                    <a:pt x="8382012" y="914400"/>
                  </a:lnTo>
                  <a:lnTo>
                    <a:pt x="8382012" y="4572000"/>
                  </a:lnTo>
                  <a:lnTo>
                    <a:pt x="8380745" y="4620562"/>
                  </a:lnTo>
                  <a:lnTo>
                    <a:pt x="8376984" y="4668464"/>
                  </a:lnTo>
                  <a:lnTo>
                    <a:pt x="8370793" y="4715643"/>
                  </a:lnTo>
                  <a:lnTo>
                    <a:pt x="8362236" y="4762035"/>
                  </a:lnTo>
                  <a:lnTo>
                    <a:pt x="8351375" y="4807578"/>
                  </a:lnTo>
                  <a:lnTo>
                    <a:pt x="8338273" y="4852207"/>
                  </a:lnTo>
                  <a:lnTo>
                    <a:pt x="8322995" y="4895861"/>
                  </a:lnTo>
                  <a:lnTo>
                    <a:pt x="8305603" y="4938475"/>
                  </a:lnTo>
                  <a:lnTo>
                    <a:pt x="8286161" y="4979987"/>
                  </a:lnTo>
                  <a:lnTo>
                    <a:pt x="8264731" y="5020333"/>
                  </a:lnTo>
                  <a:lnTo>
                    <a:pt x="8241377" y="5059450"/>
                  </a:lnTo>
                  <a:lnTo>
                    <a:pt x="8216162" y="5097275"/>
                  </a:lnTo>
                  <a:lnTo>
                    <a:pt x="8189150" y="5133745"/>
                  </a:lnTo>
                  <a:lnTo>
                    <a:pt x="8160403" y="5168797"/>
                  </a:lnTo>
                  <a:lnTo>
                    <a:pt x="8129985" y="5202366"/>
                  </a:lnTo>
                  <a:lnTo>
                    <a:pt x="8097959" y="5234391"/>
                  </a:lnTo>
                  <a:lnTo>
                    <a:pt x="8064389" y="5264807"/>
                  </a:lnTo>
                  <a:lnTo>
                    <a:pt x="8029336" y="5293553"/>
                  </a:lnTo>
                  <a:lnTo>
                    <a:pt x="7992866" y="5320564"/>
                  </a:lnTo>
                  <a:lnTo>
                    <a:pt x="7955041" y="5345777"/>
                  </a:lnTo>
                  <a:lnTo>
                    <a:pt x="7915923" y="5369129"/>
                  </a:lnTo>
                  <a:lnTo>
                    <a:pt x="7875577" y="5390557"/>
                  </a:lnTo>
                  <a:lnTo>
                    <a:pt x="7834066" y="5409998"/>
                  </a:lnTo>
                  <a:lnTo>
                    <a:pt x="7791453" y="5427389"/>
                  </a:lnTo>
                  <a:lnTo>
                    <a:pt x="7747801" y="5442665"/>
                  </a:lnTo>
                  <a:lnTo>
                    <a:pt x="7703173" y="5455765"/>
                  </a:lnTo>
                  <a:lnTo>
                    <a:pt x="7657633" y="5466625"/>
                  </a:lnTo>
                  <a:lnTo>
                    <a:pt x="7611243" y="5475182"/>
                  </a:lnTo>
                  <a:lnTo>
                    <a:pt x="7564068" y="5481372"/>
                  </a:lnTo>
                  <a:lnTo>
                    <a:pt x="7516170" y="5485132"/>
                  </a:lnTo>
                  <a:lnTo>
                    <a:pt x="7467612" y="5486400"/>
                  </a:lnTo>
                  <a:lnTo>
                    <a:pt x="914412" y="5486400"/>
                  </a:lnTo>
                  <a:lnTo>
                    <a:pt x="865849" y="5485132"/>
                  </a:lnTo>
                  <a:lnTo>
                    <a:pt x="817946" y="5481372"/>
                  </a:lnTo>
                  <a:lnTo>
                    <a:pt x="770766" y="5475182"/>
                  </a:lnTo>
                  <a:lnTo>
                    <a:pt x="724372" y="5466625"/>
                  </a:lnTo>
                  <a:lnTo>
                    <a:pt x="678829" y="5455765"/>
                  </a:lnTo>
                  <a:lnTo>
                    <a:pt x="634198" y="5442665"/>
                  </a:lnTo>
                  <a:lnTo>
                    <a:pt x="590544" y="5427389"/>
                  </a:lnTo>
                  <a:lnTo>
                    <a:pt x="547929" y="5409998"/>
                  </a:lnTo>
                  <a:lnTo>
                    <a:pt x="506417" y="5390557"/>
                  </a:lnTo>
                  <a:lnTo>
                    <a:pt x="466070" y="5369129"/>
                  </a:lnTo>
                  <a:lnTo>
                    <a:pt x="426952" y="5345777"/>
                  </a:lnTo>
                  <a:lnTo>
                    <a:pt x="389127" y="5320564"/>
                  </a:lnTo>
                  <a:lnTo>
                    <a:pt x="352656" y="5293553"/>
                  </a:lnTo>
                  <a:lnTo>
                    <a:pt x="317605" y="5264807"/>
                  </a:lnTo>
                  <a:lnTo>
                    <a:pt x="284035" y="5234391"/>
                  </a:lnTo>
                  <a:lnTo>
                    <a:pt x="252010" y="5202366"/>
                  </a:lnTo>
                  <a:lnTo>
                    <a:pt x="221593" y="5168797"/>
                  </a:lnTo>
                  <a:lnTo>
                    <a:pt x="192847" y="5133745"/>
                  </a:lnTo>
                  <a:lnTo>
                    <a:pt x="165836" y="5097275"/>
                  </a:lnTo>
                  <a:lnTo>
                    <a:pt x="140623" y="5059450"/>
                  </a:lnTo>
                  <a:lnTo>
                    <a:pt x="117270" y="5020333"/>
                  </a:lnTo>
                  <a:lnTo>
                    <a:pt x="95842" y="4979987"/>
                  </a:lnTo>
                  <a:lnTo>
                    <a:pt x="76401" y="4938475"/>
                  </a:lnTo>
                  <a:lnTo>
                    <a:pt x="59011" y="4895861"/>
                  </a:lnTo>
                  <a:lnTo>
                    <a:pt x="43734" y="4852207"/>
                  </a:lnTo>
                  <a:lnTo>
                    <a:pt x="30634" y="4807578"/>
                  </a:lnTo>
                  <a:lnTo>
                    <a:pt x="19774" y="4762035"/>
                  </a:lnTo>
                  <a:lnTo>
                    <a:pt x="11217" y="4715643"/>
                  </a:lnTo>
                  <a:lnTo>
                    <a:pt x="5027" y="4668464"/>
                  </a:lnTo>
                  <a:lnTo>
                    <a:pt x="1267" y="4620562"/>
                  </a:lnTo>
                  <a:lnTo>
                    <a:pt x="0" y="4572000"/>
                  </a:lnTo>
                  <a:lnTo>
                    <a:pt x="0" y="9144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5167" y="952753"/>
            <a:ext cx="7599680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00660" indent="-4572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Selain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mengandung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aspek etik, Informed consent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juga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mempunyai implikasi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hukum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dalam peraturan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perundang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– undangan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 Indonesia, yang bila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dilanggar akan berdampak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sanksi hukum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pidana,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perdata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maupun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administratif,</a:t>
            </a:r>
            <a:endParaRPr sz="2400">
              <a:latin typeface="Trebuchet MS"/>
              <a:cs typeface="Trebuchet MS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Informed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consent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harus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selalu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ada sebelum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dilaksanakan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menggunakan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subjek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manusia,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masyarakat, data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rekam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medik pasien dan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spesimen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biologik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berasal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sel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jaringan 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tubuh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endParaRPr sz="2400">
              <a:latin typeface="Trebuchet MS"/>
              <a:cs typeface="Trebuchet MS"/>
            </a:endParaRPr>
          </a:p>
          <a:p>
            <a:pPr marL="469900" marR="484505" indent="-4572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Informed consent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adalah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dokumen yang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melekat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pada Ethical Clearance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Ethical Approval yang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dikeluarkan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oleh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KEPK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0235" y="561340"/>
            <a:ext cx="5335270" cy="779780"/>
            <a:chOff x="560235" y="561340"/>
            <a:chExt cx="5335270" cy="779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19" y="846625"/>
              <a:ext cx="466724" cy="380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79" y="561340"/>
              <a:ext cx="904239" cy="779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779" y="561340"/>
              <a:ext cx="4861560" cy="7797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6585" y="833628"/>
              <a:ext cx="446405" cy="363855"/>
            </a:xfrm>
            <a:custGeom>
              <a:avLst/>
              <a:gdLst/>
              <a:ahLst/>
              <a:cxnLst/>
              <a:rect l="l" t="t" r="r" b="b"/>
              <a:pathLst>
                <a:path w="446405" h="363855">
                  <a:moveTo>
                    <a:pt x="446214" y="0"/>
                  </a:moveTo>
                  <a:lnTo>
                    <a:pt x="372795" y="0"/>
                  </a:lnTo>
                  <a:lnTo>
                    <a:pt x="372795" y="363600"/>
                  </a:lnTo>
                  <a:lnTo>
                    <a:pt x="446214" y="363600"/>
                  </a:lnTo>
                  <a:lnTo>
                    <a:pt x="446214" y="0"/>
                  </a:lnTo>
                  <a:close/>
                </a:path>
                <a:path w="446405" h="363855">
                  <a:moveTo>
                    <a:pt x="79629" y="0"/>
                  </a:moveTo>
                  <a:lnTo>
                    <a:pt x="0" y="0"/>
                  </a:lnTo>
                  <a:lnTo>
                    <a:pt x="129984" y="363600"/>
                  </a:lnTo>
                  <a:lnTo>
                    <a:pt x="208368" y="363600"/>
                  </a:lnTo>
                  <a:lnTo>
                    <a:pt x="242207" y="269113"/>
                  </a:lnTo>
                  <a:lnTo>
                    <a:pt x="171653" y="269113"/>
                  </a:lnTo>
                  <a:lnTo>
                    <a:pt x="79629" y="0"/>
                  </a:lnTo>
                  <a:close/>
                </a:path>
                <a:path w="446405" h="363855">
                  <a:moveTo>
                    <a:pt x="338581" y="0"/>
                  </a:moveTo>
                  <a:lnTo>
                    <a:pt x="260705" y="0"/>
                  </a:lnTo>
                  <a:lnTo>
                    <a:pt x="171653" y="269113"/>
                  </a:lnTo>
                  <a:lnTo>
                    <a:pt x="242207" y="269113"/>
                  </a:lnTo>
                  <a:lnTo>
                    <a:pt x="33858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6585" y="833628"/>
              <a:ext cx="446405" cy="363855"/>
            </a:xfrm>
            <a:custGeom>
              <a:avLst/>
              <a:gdLst/>
              <a:ahLst/>
              <a:cxnLst/>
              <a:rect l="l" t="t" r="r" b="b"/>
              <a:pathLst>
                <a:path w="446405" h="363855">
                  <a:moveTo>
                    <a:pt x="372795" y="0"/>
                  </a:moveTo>
                  <a:lnTo>
                    <a:pt x="446214" y="0"/>
                  </a:lnTo>
                  <a:lnTo>
                    <a:pt x="446214" y="363600"/>
                  </a:lnTo>
                  <a:lnTo>
                    <a:pt x="372795" y="363600"/>
                  </a:lnTo>
                  <a:lnTo>
                    <a:pt x="372795" y="0"/>
                  </a:lnTo>
                  <a:close/>
                </a:path>
                <a:path w="446405" h="363855">
                  <a:moveTo>
                    <a:pt x="0" y="0"/>
                  </a:moveTo>
                  <a:lnTo>
                    <a:pt x="79629" y="0"/>
                  </a:lnTo>
                  <a:lnTo>
                    <a:pt x="171653" y="269113"/>
                  </a:lnTo>
                  <a:lnTo>
                    <a:pt x="260705" y="0"/>
                  </a:lnTo>
                  <a:lnTo>
                    <a:pt x="338581" y="0"/>
                  </a:lnTo>
                  <a:lnTo>
                    <a:pt x="208368" y="363600"/>
                  </a:lnTo>
                  <a:lnTo>
                    <a:pt x="129984" y="363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360" y="1127527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01" y="0"/>
                  </a:moveTo>
                  <a:lnTo>
                    <a:pt x="0" y="0"/>
                  </a:lnTo>
                  <a:lnTo>
                    <a:pt x="0" y="69701"/>
                  </a:lnTo>
                  <a:lnTo>
                    <a:pt x="69701" y="69701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3360" y="1127527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69701"/>
                  </a:moveTo>
                  <a:lnTo>
                    <a:pt x="69701" y="69701"/>
                  </a:lnTo>
                  <a:lnTo>
                    <a:pt x="69701" y="0"/>
                  </a:lnTo>
                  <a:lnTo>
                    <a:pt x="0" y="0"/>
                  </a:lnTo>
                  <a:lnTo>
                    <a:pt x="0" y="697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4708" y="827278"/>
              <a:ext cx="4178554" cy="48323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10894" y="1623695"/>
            <a:ext cx="7720330" cy="411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E36C09"/>
                </a:solidFill>
                <a:latin typeface="Arial"/>
                <a:cs typeface="Arial"/>
              </a:rPr>
              <a:t>Integritas</a:t>
            </a:r>
            <a:r>
              <a:rPr sz="2800" b="1" spc="-8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36C09"/>
                </a:solidFill>
                <a:latin typeface="Arial"/>
                <a:cs typeface="Arial"/>
              </a:rPr>
              <a:t>Etik</a:t>
            </a:r>
            <a:endParaRPr sz="28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latin typeface="Arial"/>
                <a:cs typeface="Arial"/>
              </a:rPr>
              <a:t>Ketiga prinsip </a:t>
            </a:r>
            <a:r>
              <a:rPr sz="2400" b="1" dirty="0">
                <a:latin typeface="Arial"/>
                <a:cs typeface="Arial"/>
              </a:rPr>
              <a:t>etik </a:t>
            </a:r>
            <a:r>
              <a:rPr sz="2400" b="1" spc="-5" dirty="0">
                <a:latin typeface="Arial"/>
                <a:cs typeface="Arial"/>
              </a:rPr>
              <a:t>penelitian </a:t>
            </a:r>
            <a:r>
              <a:rPr sz="2400" b="1" dirty="0">
                <a:latin typeface="Arial"/>
                <a:cs typeface="Arial"/>
              </a:rPr>
              <a:t>(respect </a:t>
            </a:r>
            <a:r>
              <a:rPr sz="2400" b="1" spc="-5" dirty="0">
                <a:latin typeface="Arial"/>
                <a:cs typeface="Arial"/>
              </a:rPr>
              <a:t>for person,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beneficence, justice) menggaris </a:t>
            </a:r>
            <a:r>
              <a:rPr sz="2400" b="1" spc="5" dirty="0">
                <a:latin typeface="Arial"/>
                <a:cs typeface="Arial"/>
              </a:rPr>
              <a:t>bawahi </a:t>
            </a:r>
            <a:r>
              <a:rPr sz="2400" b="1" spc="-5" dirty="0">
                <a:latin typeface="Arial"/>
                <a:cs typeface="Arial"/>
              </a:rPr>
              <a:t>apa </a:t>
            </a:r>
            <a:r>
              <a:rPr sz="2400" b="1" dirty="0">
                <a:latin typeface="Arial"/>
                <a:cs typeface="Arial"/>
              </a:rPr>
              <a:t>saja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yang </a:t>
            </a:r>
            <a:r>
              <a:rPr sz="2400" b="1" spc="-5" dirty="0">
                <a:latin typeface="Arial"/>
                <a:cs typeface="Arial"/>
              </a:rPr>
              <a:t>menjadi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tanggung </a:t>
            </a:r>
            <a:r>
              <a:rPr sz="2400" b="1" spc="5" dirty="0">
                <a:latin typeface="Arial"/>
                <a:cs typeface="Arial"/>
              </a:rPr>
              <a:t>jawab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peneliti </a:t>
            </a:r>
            <a:r>
              <a:rPr sz="2400" b="1" dirty="0">
                <a:latin typeface="Arial"/>
                <a:cs typeface="Arial"/>
              </a:rPr>
              <a:t>selama</a:t>
            </a:r>
            <a:r>
              <a:rPr sz="2400" b="1" spc="-5" dirty="0">
                <a:latin typeface="Arial"/>
                <a:cs typeface="Arial"/>
              </a:rPr>
              <a:t> dan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sesudah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penelitian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berlangsung</a:t>
            </a:r>
            <a:endParaRPr sz="2400">
              <a:latin typeface="Arial"/>
              <a:cs typeface="Arial"/>
            </a:endParaRPr>
          </a:p>
          <a:p>
            <a:pPr marL="812800" marR="21590" lvl="1" indent="-343535">
              <a:lnSpc>
                <a:spcPct val="100000"/>
              </a:lnSpc>
              <a:spcBef>
                <a:spcPts val="5"/>
              </a:spcBef>
              <a:buFont typeface="Arial MT"/>
              <a:buChar char="-"/>
              <a:tabLst>
                <a:tab pos="812800" algn="l"/>
                <a:tab pos="813435" algn="l"/>
              </a:tabLst>
            </a:pPr>
            <a:r>
              <a:rPr sz="2400" b="1" spc="-5" dirty="0">
                <a:latin typeface="Arial"/>
                <a:cs typeface="Arial"/>
              </a:rPr>
              <a:t>Peneliti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utama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dan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anggota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peneliti</a:t>
            </a:r>
            <a:r>
              <a:rPr sz="2400" b="1" spc="-10" dirty="0">
                <a:latin typeface="Arial"/>
                <a:cs typeface="Arial"/>
              </a:rPr>
              <a:t> mempunyai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tanggung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jawab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menyangkut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etika,</a:t>
            </a:r>
            <a:endParaRPr sz="2400">
              <a:latin typeface="Arial"/>
              <a:cs typeface="Arial"/>
            </a:endParaRPr>
          </a:p>
          <a:p>
            <a:pPr marL="812800" marR="66675" lvl="1" indent="-343535">
              <a:lnSpc>
                <a:spcPct val="100000"/>
              </a:lnSpc>
              <a:buFont typeface="Arial MT"/>
              <a:buChar char="-"/>
              <a:tabLst>
                <a:tab pos="812800" algn="l"/>
                <a:tab pos="813435" algn="l"/>
              </a:tabLst>
            </a:pPr>
            <a:r>
              <a:rPr sz="2400" b="1" spc="-5" dirty="0">
                <a:latin typeface="Arial"/>
                <a:cs typeface="Arial"/>
              </a:rPr>
              <a:t>Perhatian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khusus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pada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subjek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yang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vulnerable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(kelompok </a:t>
            </a:r>
            <a:r>
              <a:rPr sz="2400" b="1" dirty="0">
                <a:latin typeface="Arial"/>
                <a:cs typeface="Arial"/>
              </a:rPr>
              <a:t>anak – anak, </a:t>
            </a:r>
            <a:r>
              <a:rPr sz="2400" b="1" spc="-5" dirty="0">
                <a:latin typeface="Arial"/>
                <a:cs typeface="Arial"/>
              </a:rPr>
              <a:t>orang </a:t>
            </a:r>
            <a:r>
              <a:rPr sz="2400" b="1" dirty="0">
                <a:latin typeface="Arial"/>
                <a:cs typeface="Arial"/>
              </a:rPr>
              <a:t>cacat </a:t>
            </a:r>
            <a:r>
              <a:rPr sz="2400" b="1" spc="-5" dirty="0">
                <a:latin typeface="Arial"/>
                <a:cs typeface="Arial"/>
              </a:rPr>
              <a:t>mental </a:t>
            </a:r>
            <a:r>
              <a:rPr sz="2400" b="1" dirty="0">
                <a:latin typeface="Arial"/>
                <a:cs typeface="Arial"/>
              </a:rPr>
              <a:t>/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fisik,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wanita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hamil,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janin,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etnis </a:t>
            </a:r>
            <a:r>
              <a:rPr sz="2400" b="1" spc="-5" dirty="0">
                <a:latin typeface="Arial"/>
                <a:cs typeface="Arial"/>
              </a:rPr>
              <a:t>minoritas,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orang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miskin,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tahanan, </a:t>
            </a:r>
            <a:r>
              <a:rPr sz="2400" b="1" spc="10" dirty="0">
                <a:latin typeface="Arial"/>
                <a:cs typeface="Arial"/>
              </a:rPr>
              <a:t>siswa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mahasiswa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dll)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095375"/>
            <a:ext cx="6953250" cy="5476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03754" y="1593215"/>
            <a:ext cx="6303010" cy="472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Peneliti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adalah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ilmuwan,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akademisi</a:t>
            </a:r>
            <a:endParaRPr sz="2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Mengembangkan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fungsi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ilmu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408305" marR="1049020" indent="-39624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-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nd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skri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2800" b="1" spc="-8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ne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usuri  hubungan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sebab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akibat, 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meramalkan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alam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semesta</a:t>
            </a:r>
            <a:endParaRPr sz="2800">
              <a:latin typeface="Trebuchet MS"/>
              <a:cs typeface="Trebuchet MS"/>
            </a:endParaRPr>
          </a:p>
          <a:p>
            <a:pPr marL="408305" marR="5080" indent="-39624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8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nge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800" b="1" spc="-8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800" b="1" spc="-8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ah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nsi 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agar alam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semesta lebih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bermanfaat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bersahabat</a:t>
            </a:r>
            <a:endParaRPr sz="2800">
              <a:latin typeface="Trebuchet MS"/>
              <a:cs typeface="Trebuchet MS"/>
            </a:endParaRPr>
          </a:p>
          <a:p>
            <a:pPr marR="567055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R="63119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Kemaslahatan</a:t>
            </a:r>
            <a:r>
              <a:rPr sz="2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umat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725" y="609600"/>
            <a:ext cx="3705225" cy="9334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1052" y="767334"/>
            <a:ext cx="3044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pc="-15" dirty="0"/>
              <a:t>t</a:t>
            </a:r>
            <a:r>
              <a:rPr spc="-5" dirty="0"/>
              <a:t>i</a:t>
            </a:r>
            <a:r>
              <a:rPr dirty="0"/>
              <a:t>k</a:t>
            </a:r>
            <a:r>
              <a:rPr spc="-200" dirty="0"/>
              <a:t> </a:t>
            </a:r>
            <a:r>
              <a:rPr spc="-5" dirty="0"/>
              <a:t>A</a:t>
            </a:r>
            <a:r>
              <a:rPr spc="-114" dirty="0"/>
              <a:t>k</a:t>
            </a:r>
            <a:r>
              <a:rPr dirty="0"/>
              <a:t>adem</a:t>
            </a:r>
            <a:r>
              <a:rPr spc="10" dirty="0"/>
              <a:t>i</a:t>
            </a:r>
            <a:r>
              <a:rPr dirty="0"/>
              <a:t>k</a:t>
            </a:r>
          </a:p>
        </p:txBody>
      </p:sp>
      <p:sp>
        <p:nvSpPr>
          <p:cNvPr id="6" name="object 6"/>
          <p:cNvSpPr/>
          <p:nvPr/>
        </p:nvSpPr>
        <p:spPr>
          <a:xfrm>
            <a:off x="895655" y="1600072"/>
            <a:ext cx="1167130" cy="2038985"/>
          </a:xfrm>
          <a:custGeom>
            <a:avLst/>
            <a:gdLst/>
            <a:ahLst/>
            <a:cxnLst/>
            <a:rect l="l" t="t" r="r" b="b"/>
            <a:pathLst>
              <a:path w="1167130" h="2038985">
                <a:moveTo>
                  <a:pt x="171144" y="151151"/>
                </a:moveTo>
                <a:lnTo>
                  <a:pt x="133044" y="216466"/>
                </a:lnTo>
                <a:lnTo>
                  <a:pt x="133044" y="2000630"/>
                </a:lnTo>
                <a:lnTo>
                  <a:pt x="136037" y="2015478"/>
                </a:lnTo>
                <a:lnTo>
                  <a:pt x="144202" y="2027586"/>
                </a:lnTo>
                <a:lnTo>
                  <a:pt x="156312" y="2035742"/>
                </a:lnTo>
                <a:lnTo>
                  <a:pt x="171144" y="2038731"/>
                </a:lnTo>
                <a:lnTo>
                  <a:pt x="1128724" y="2038731"/>
                </a:lnTo>
                <a:lnTo>
                  <a:pt x="1143571" y="2035742"/>
                </a:lnTo>
                <a:lnTo>
                  <a:pt x="1155679" y="2027586"/>
                </a:lnTo>
                <a:lnTo>
                  <a:pt x="1163835" y="2015478"/>
                </a:lnTo>
                <a:lnTo>
                  <a:pt x="1166824" y="2000630"/>
                </a:lnTo>
                <a:lnTo>
                  <a:pt x="209244" y="2000630"/>
                </a:lnTo>
                <a:lnTo>
                  <a:pt x="171144" y="1962530"/>
                </a:lnTo>
                <a:lnTo>
                  <a:pt x="209244" y="1962530"/>
                </a:lnTo>
                <a:lnTo>
                  <a:pt x="209244" y="216466"/>
                </a:lnTo>
                <a:lnTo>
                  <a:pt x="171144" y="151151"/>
                </a:lnTo>
                <a:close/>
              </a:path>
              <a:path w="1167130" h="2038985">
                <a:moveTo>
                  <a:pt x="209244" y="1962530"/>
                </a:moveTo>
                <a:lnTo>
                  <a:pt x="171144" y="1962530"/>
                </a:lnTo>
                <a:lnTo>
                  <a:pt x="209244" y="2000630"/>
                </a:lnTo>
                <a:lnTo>
                  <a:pt x="209244" y="1962530"/>
                </a:lnTo>
                <a:close/>
              </a:path>
              <a:path w="1167130" h="2038985">
                <a:moveTo>
                  <a:pt x="1096299" y="1962530"/>
                </a:moveTo>
                <a:lnTo>
                  <a:pt x="209244" y="1962530"/>
                </a:lnTo>
                <a:lnTo>
                  <a:pt x="209244" y="2000630"/>
                </a:lnTo>
                <a:lnTo>
                  <a:pt x="1090624" y="2000630"/>
                </a:lnTo>
                <a:lnTo>
                  <a:pt x="1090624" y="1981327"/>
                </a:lnTo>
                <a:lnTo>
                  <a:pt x="1093630" y="1966479"/>
                </a:lnTo>
                <a:lnTo>
                  <a:pt x="1096299" y="1962530"/>
                </a:lnTo>
                <a:close/>
              </a:path>
              <a:path w="1167130" h="2038985">
                <a:moveTo>
                  <a:pt x="1128724" y="1943227"/>
                </a:moveTo>
                <a:lnTo>
                  <a:pt x="1113930" y="1946215"/>
                </a:lnTo>
                <a:lnTo>
                  <a:pt x="1101815" y="1954371"/>
                </a:lnTo>
                <a:lnTo>
                  <a:pt x="1093630" y="1966479"/>
                </a:lnTo>
                <a:lnTo>
                  <a:pt x="1090624" y="1981327"/>
                </a:lnTo>
                <a:lnTo>
                  <a:pt x="1090624" y="2000630"/>
                </a:lnTo>
                <a:lnTo>
                  <a:pt x="1128724" y="1962530"/>
                </a:lnTo>
                <a:lnTo>
                  <a:pt x="1161175" y="1962530"/>
                </a:lnTo>
                <a:lnTo>
                  <a:pt x="1155679" y="1954371"/>
                </a:lnTo>
                <a:lnTo>
                  <a:pt x="1143571" y="1946215"/>
                </a:lnTo>
                <a:lnTo>
                  <a:pt x="1128724" y="1943227"/>
                </a:lnTo>
                <a:close/>
              </a:path>
              <a:path w="1167130" h="2038985">
                <a:moveTo>
                  <a:pt x="1161175" y="1962530"/>
                </a:moveTo>
                <a:lnTo>
                  <a:pt x="1128724" y="1962530"/>
                </a:lnTo>
                <a:lnTo>
                  <a:pt x="1090624" y="2000630"/>
                </a:lnTo>
                <a:lnTo>
                  <a:pt x="1166824" y="2000630"/>
                </a:lnTo>
                <a:lnTo>
                  <a:pt x="1166824" y="1981327"/>
                </a:lnTo>
                <a:lnTo>
                  <a:pt x="1163835" y="1966479"/>
                </a:lnTo>
                <a:lnTo>
                  <a:pt x="1161175" y="1962530"/>
                </a:lnTo>
                <a:close/>
              </a:path>
              <a:path w="1167130" h="2038985">
                <a:moveTo>
                  <a:pt x="171144" y="0"/>
                </a:moveTo>
                <a:lnTo>
                  <a:pt x="4888" y="284988"/>
                </a:lnTo>
                <a:lnTo>
                  <a:pt x="0" y="299303"/>
                </a:lnTo>
                <a:lnTo>
                  <a:pt x="948" y="313880"/>
                </a:lnTo>
                <a:lnTo>
                  <a:pt x="7292" y="327028"/>
                </a:lnTo>
                <a:lnTo>
                  <a:pt x="18591" y="337057"/>
                </a:lnTo>
                <a:lnTo>
                  <a:pt x="32914" y="341969"/>
                </a:lnTo>
                <a:lnTo>
                  <a:pt x="47488" y="341010"/>
                </a:lnTo>
                <a:lnTo>
                  <a:pt x="60641" y="334646"/>
                </a:lnTo>
                <a:lnTo>
                  <a:pt x="70699" y="323341"/>
                </a:lnTo>
                <a:lnTo>
                  <a:pt x="133044" y="216466"/>
                </a:lnTo>
                <a:lnTo>
                  <a:pt x="133044" y="75564"/>
                </a:lnTo>
                <a:lnTo>
                  <a:pt x="136037" y="60717"/>
                </a:lnTo>
                <a:lnTo>
                  <a:pt x="144202" y="48609"/>
                </a:lnTo>
                <a:lnTo>
                  <a:pt x="156312" y="40453"/>
                </a:lnTo>
                <a:lnTo>
                  <a:pt x="171144" y="37464"/>
                </a:lnTo>
                <a:lnTo>
                  <a:pt x="193000" y="37464"/>
                </a:lnTo>
                <a:lnTo>
                  <a:pt x="171144" y="0"/>
                </a:lnTo>
                <a:close/>
              </a:path>
              <a:path w="1167130" h="2038985">
                <a:moveTo>
                  <a:pt x="193000" y="37464"/>
                </a:moveTo>
                <a:lnTo>
                  <a:pt x="171144" y="37464"/>
                </a:lnTo>
                <a:lnTo>
                  <a:pt x="185975" y="40453"/>
                </a:lnTo>
                <a:lnTo>
                  <a:pt x="198085" y="48609"/>
                </a:lnTo>
                <a:lnTo>
                  <a:pt x="206250" y="60717"/>
                </a:lnTo>
                <a:lnTo>
                  <a:pt x="209244" y="75564"/>
                </a:lnTo>
                <a:lnTo>
                  <a:pt x="209244" y="216466"/>
                </a:lnTo>
                <a:lnTo>
                  <a:pt x="271588" y="323341"/>
                </a:lnTo>
                <a:lnTo>
                  <a:pt x="281641" y="334646"/>
                </a:lnTo>
                <a:lnTo>
                  <a:pt x="294794" y="341010"/>
                </a:lnTo>
                <a:lnTo>
                  <a:pt x="309371" y="341969"/>
                </a:lnTo>
                <a:lnTo>
                  <a:pt x="323696" y="337057"/>
                </a:lnTo>
                <a:lnTo>
                  <a:pt x="334995" y="327028"/>
                </a:lnTo>
                <a:lnTo>
                  <a:pt x="341339" y="313880"/>
                </a:lnTo>
                <a:lnTo>
                  <a:pt x="342288" y="299303"/>
                </a:lnTo>
                <a:lnTo>
                  <a:pt x="337399" y="284988"/>
                </a:lnTo>
                <a:lnTo>
                  <a:pt x="193000" y="37464"/>
                </a:lnTo>
                <a:close/>
              </a:path>
              <a:path w="1167130" h="2038985">
                <a:moveTo>
                  <a:pt x="171144" y="37464"/>
                </a:moveTo>
                <a:lnTo>
                  <a:pt x="156312" y="40453"/>
                </a:lnTo>
                <a:lnTo>
                  <a:pt x="144202" y="48609"/>
                </a:lnTo>
                <a:lnTo>
                  <a:pt x="136037" y="60717"/>
                </a:lnTo>
                <a:lnTo>
                  <a:pt x="133044" y="75564"/>
                </a:lnTo>
                <a:lnTo>
                  <a:pt x="133044" y="216466"/>
                </a:lnTo>
                <a:lnTo>
                  <a:pt x="171144" y="151151"/>
                </a:lnTo>
                <a:lnTo>
                  <a:pt x="138238" y="94741"/>
                </a:lnTo>
                <a:lnTo>
                  <a:pt x="209244" y="94741"/>
                </a:lnTo>
                <a:lnTo>
                  <a:pt x="209244" y="75564"/>
                </a:lnTo>
                <a:lnTo>
                  <a:pt x="206250" y="60717"/>
                </a:lnTo>
                <a:lnTo>
                  <a:pt x="198085" y="48609"/>
                </a:lnTo>
                <a:lnTo>
                  <a:pt x="185975" y="40453"/>
                </a:lnTo>
                <a:lnTo>
                  <a:pt x="171144" y="37464"/>
                </a:lnTo>
                <a:close/>
              </a:path>
              <a:path w="1167130" h="2038985">
                <a:moveTo>
                  <a:pt x="209244" y="94741"/>
                </a:moveTo>
                <a:lnTo>
                  <a:pt x="204049" y="94741"/>
                </a:lnTo>
                <a:lnTo>
                  <a:pt x="171144" y="151151"/>
                </a:lnTo>
                <a:lnTo>
                  <a:pt x="209244" y="216466"/>
                </a:lnTo>
                <a:lnTo>
                  <a:pt x="209244" y="94741"/>
                </a:lnTo>
                <a:close/>
              </a:path>
              <a:path w="1167130" h="2038985">
                <a:moveTo>
                  <a:pt x="204049" y="94741"/>
                </a:moveTo>
                <a:lnTo>
                  <a:pt x="138238" y="94741"/>
                </a:lnTo>
                <a:lnTo>
                  <a:pt x="171144" y="151151"/>
                </a:lnTo>
                <a:lnTo>
                  <a:pt x="204049" y="94741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894" y="1621154"/>
            <a:ext cx="7800340" cy="313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solidFill>
                  <a:srgbClr val="E36C09"/>
                </a:solidFill>
                <a:latin typeface="Arial"/>
                <a:cs typeface="Arial"/>
              </a:rPr>
              <a:t>Integritas</a:t>
            </a:r>
            <a:r>
              <a:rPr sz="3600" b="1" spc="-17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E36C09"/>
                </a:solidFill>
                <a:latin typeface="Arial"/>
                <a:cs typeface="Arial"/>
              </a:rPr>
              <a:t>Akademis</a:t>
            </a:r>
            <a:endParaRPr sz="3600">
              <a:latin typeface="Arial"/>
              <a:cs typeface="Arial"/>
            </a:endParaRPr>
          </a:p>
          <a:p>
            <a:pPr marL="812800" marR="5080" indent="-343535" algn="just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latin typeface="Arial MT"/>
                <a:cs typeface="Arial MT"/>
              </a:rPr>
              <a:t>-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Mengetahui dan </a:t>
            </a:r>
            <a:r>
              <a:rPr sz="2800" b="1" spc="-5" dirty="0">
                <a:latin typeface="Arial"/>
                <a:cs typeface="Arial"/>
              </a:rPr>
              <a:t>menghormati </a:t>
            </a:r>
            <a:r>
              <a:rPr sz="2800" b="1" dirty="0">
                <a:latin typeface="Arial"/>
                <a:cs typeface="Arial"/>
              </a:rPr>
              <a:t>kebenaran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dasar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yang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sangat penting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bagi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tegaknya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institusi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pendidikan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ataupun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penelitian</a:t>
            </a:r>
            <a:endParaRPr sz="2800">
              <a:latin typeface="Arial"/>
              <a:cs typeface="Arial"/>
            </a:endParaRPr>
          </a:p>
          <a:p>
            <a:pPr marL="257619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L="805180" marR="270510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Pencapaian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ilmu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pengetahuan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dari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riset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menguntungkan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semua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pihak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" y="876300"/>
            <a:ext cx="7810500" cy="20002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2052" y="1159573"/>
            <a:ext cx="6862445" cy="12807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035175" marR="5080" indent="-2023110">
              <a:lnSpc>
                <a:spcPts val="4600"/>
              </a:lnSpc>
              <a:spcBef>
                <a:spcPts val="819"/>
              </a:spcBef>
            </a:pPr>
            <a:r>
              <a:rPr sz="4400" dirty="0"/>
              <a:t>Lima</a:t>
            </a:r>
            <a:r>
              <a:rPr sz="4400" spc="-50" dirty="0"/>
              <a:t> </a:t>
            </a:r>
            <a:r>
              <a:rPr sz="4400" dirty="0"/>
              <a:t>pilar</a:t>
            </a:r>
            <a:r>
              <a:rPr sz="4400" spc="-10" dirty="0"/>
              <a:t> </a:t>
            </a:r>
            <a:r>
              <a:rPr sz="4400" spc="-5" dirty="0"/>
              <a:t>dasar</a:t>
            </a:r>
            <a:r>
              <a:rPr sz="4400" spc="-15" dirty="0"/>
              <a:t> </a:t>
            </a:r>
            <a:r>
              <a:rPr sz="4400" spc="-5" dirty="0"/>
              <a:t>integritas </a:t>
            </a:r>
            <a:r>
              <a:rPr sz="4400" spc="-1310" dirty="0"/>
              <a:t> </a:t>
            </a:r>
            <a:r>
              <a:rPr sz="4400" spc="-20" dirty="0"/>
              <a:t>akademis</a:t>
            </a:r>
            <a:r>
              <a:rPr sz="4400" spc="-35" dirty="0"/>
              <a:t> </a:t>
            </a:r>
            <a:r>
              <a:rPr sz="4400" dirty="0"/>
              <a:t>: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850" y="2743200"/>
            <a:ext cx="7743825" cy="34385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6632" y="2878709"/>
            <a:ext cx="6379210" cy="291973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9085" marR="131445" indent="-287020">
              <a:lnSpc>
                <a:spcPts val="3340"/>
              </a:lnSpc>
              <a:spcBef>
                <a:spcPts val="62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3200" b="1" spc="-5" dirty="0">
                <a:latin typeface="Trebuchet MS"/>
                <a:cs typeface="Trebuchet MS"/>
              </a:rPr>
              <a:t>Honesty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(Kejujuran</a:t>
            </a:r>
            <a:r>
              <a:rPr sz="3200" b="1" spc="-4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–</a:t>
            </a:r>
            <a:r>
              <a:rPr sz="3200" b="1" spc="-1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kelurusan </a:t>
            </a:r>
            <a:r>
              <a:rPr sz="3200" b="1" spc="-95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hati)</a:t>
            </a:r>
            <a:endParaRPr sz="32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3200" b="1" spc="-70" dirty="0">
                <a:latin typeface="Trebuchet MS"/>
                <a:cs typeface="Trebuchet MS"/>
              </a:rPr>
              <a:t>Trust</a:t>
            </a:r>
            <a:r>
              <a:rPr sz="3200" b="1" spc="-55" dirty="0">
                <a:latin typeface="Trebuchet MS"/>
                <a:cs typeface="Trebuchet MS"/>
              </a:rPr>
              <a:t> </a:t>
            </a:r>
            <a:r>
              <a:rPr sz="3200" b="1" spc="-25" dirty="0">
                <a:latin typeface="Trebuchet MS"/>
                <a:cs typeface="Trebuchet MS"/>
              </a:rPr>
              <a:t>(Percaya)</a:t>
            </a:r>
            <a:endParaRPr sz="32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6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3200" b="1" spc="-25" dirty="0">
                <a:latin typeface="Trebuchet MS"/>
                <a:cs typeface="Trebuchet MS"/>
              </a:rPr>
              <a:t>Fairness</a:t>
            </a:r>
            <a:r>
              <a:rPr sz="3200" b="1" spc="5" dirty="0">
                <a:latin typeface="Trebuchet MS"/>
                <a:cs typeface="Trebuchet MS"/>
              </a:rPr>
              <a:t> </a:t>
            </a:r>
            <a:r>
              <a:rPr sz="3200" b="1" spc="-20" dirty="0">
                <a:latin typeface="Trebuchet MS"/>
                <a:cs typeface="Trebuchet MS"/>
              </a:rPr>
              <a:t>(Perlakuan</a:t>
            </a:r>
            <a:r>
              <a:rPr sz="3200" b="1" spc="-25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yang</a:t>
            </a:r>
            <a:r>
              <a:rPr sz="3200" b="1" spc="1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adil)</a:t>
            </a:r>
            <a:endParaRPr sz="32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60"/>
              </a:spcBef>
              <a:buFont typeface="Trebuchet MS"/>
              <a:buChar char="•"/>
              <a:tabLst>
                <a:tab pos="299720" algn="l"/>
              </a:tabLst>
            </a:pPr>
            <a:r>
              <a:rPr sz="3200" b="1" dirty="0">
                <a:latin typeface="Trebuchet MS"/>
                <a:cs typeface="Trebuchet MS"/>
              </a:rPr>
              <a:t>Respect</a:t>
            </a:r>
            <a:r>
              <a:rPr sz="3200" b="1" spc="-8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(Hormat)</a:t>
            </a:r>
            <a:endParaRPr sz="32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60"/>
              </a:spcBef>
              <a:buFont typeface="Trebuchet MS"/>
              <a:buChar char="•"/>
              <a:tabLst>
                <a:tab pos="299720" algn="l"/>
              </a:tabLst>
            </a:pPr>
            <a:r>
              <a:rPr sz="3200" b="1" dirty="0">
                <a:latin typeface="Trebuchet MS"/>
                <a:cs typeface="Trebuchet MS"/>
              </a:rPr>
              <a:t>Responsibility</a:t>
            </a:r>
            <a:r>
              <a:rPr sz="3200" b="1" spc="-70" dirty="0">
                <a:latin typeface="Trebuchet MS"/>
                <a:cs typeface="Trebuchet MS"/>
              </a:rPr>
              <a:t> </a:t>
            </a:r>
            <a:r>
              <a:rPr sz="3200" b="1" spc="-45" dirty="0">
                <a:latin typeface="Trebuchet MS"/>
                <a:cs typeface="Trebuchet MS"/>
              </a:rPr>
              <a:t>(Tanggung</a:t>
            </a:r>
            <a:r>
              <a:rPr sz="3200" b="1" spc="-5" dirty="0">
                <a:latin typeface="Trebuchet MS"/>
                <a:cs typeface="Trebuchet MS"/>
              </a:rPr>
              <a:t> jawab)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8675" y="1438275"/>
            <a:ext cx="7486650" cy="4667250"/>
            <a:chOff x="828675" y="1438275"/>
            <a:chExt cx="7486650" cy="4667250"/>
          </a:xfrm>
        </p:grpSpPr>
        <p:sp>
          <p:nvSpPr>
            <p:cNvPr id="3" name="object 3"/>
            <p:cNvSpPr/>
            <p:nvPr/>
          </p:nvSpPr>
          <p:spPr>
            <a:xfrm>
              <a:off x="838200" y="1447800"/>
              <a:ext cx="7467600" cy="4648200"/>
            </a:xfrm>
            <a:custGeom>
              <a:avLst/>
              <a:gdLst/>
              <a:ahLst/>
              <a:cxnLst/>
              <a:rect l="l" t="t" r="r" b="b"/>
              <a:pathLst>
                <a:path w="7467600" h="4648200">
                  <a:moveTo>
                    <a:pt x="6692900" y="0"/>
                  </a:moveTo>
                  <a:lnTo>
                    <a:pt x="774700" y="0"/>
                  </a:lnTo>
                  <a:lnTo>
                    <a:pt x="727507" y="1413"/>
                  </a:lnTo>
                  <a:lnTo>
                    <a:pt x="681063" y="5601"/>
                  </a:lnTo>
                  <a:lnTo>
                    <a:pt x="635447" y="12481"/>
                  </a:lnTo>
                  <a:lnTo>
                    <a:pt x="590742" y="21972"/>
                  </a:lnTo>
                  <a:lnTo>
                    <a:pt x="547027" y="33994"/>
                  </a:lnTo>
                  <a:lnTo>
                    <a:pt x="504383" y="48466"/>
                  </a:lnTo>
                  <a:lnTo>
                    <a:pt x="462893" y="65306"/>
                  </a:lnTo>
                  <a:lnTo>
                    <a:pt x="422637" y="84433"/>
                  </a:lnTo>
                  <a:lnTo>
                    <a:pt x="383696" y="105767"/>
                  </a:lnTo>
                  <a:lnTo>
                    <a:pt x="346150" y="129226"/>
                  </a:lnTo>
                  <a:lnTo>
                    <a:pt x="310082" y="154730"/>
                  </a:lnTo>
                  <a:lnTo>
                    <a:pt x="275572" y="182197"/>
                  </a:lnTo>
                  <a:lnTo>
                    <a:pt x="242701" y="211546"/>
                  </a:lnTo>
                  <a:lnTo>
                    <a:pt x="211550" y="242696"/>
                  </a:lnTo>
                  <a:lnTo>
                    <a:pt x="182201" y="275567"/>
                  </a:lnTo>
                  <a:lnTo>
                    <a:pt x="154733" y="310077"/>
                  </a:lnTo>
                  <a:lnTo>
                    <a:pt x="129229" y="346145"/>
                  </a:lnTo>
                  <a:lnTo>
                    <a:pt x="105770" y="383690"/>
                  </a:lnTo>
                  <a:lnTo>
                    <a:pt x="84436" y="422631"/>
                  </a:lnTo>
                  <a:lnTo>
                    <a:pt x="65308" y="462888"/>
                  </a:lnTo>
                  <a:lnTo>
                    <a:pt x="48467" y="504378"/>
                  </a:lnTo>
                  <a:lnTo>
                    <a:pt x="33995" y="547022"/>
                  </a:lnTo>
                  <a:lnTo>
                    <a:pt x="21973" y="590738"/>
                  </a:lnTo>
                  <a:lnTo>
                    <a:pt x="12481" y="635444"/>
                  </a:lnTo>
                  <a:lnTo>
                    <a:pt x="5601" y="681061"/>
                  </a:lnTo>
                  <a:lnTo>
                    <a:pt x="1413" y="727506"/>
                  </a:lnTo>
                  <a:lnTo>
                    <a:pt x="0" y="774700"/>
                  </a:lnTo>
                  <a:lnTo>
                    <a:pt x="0" y="3873500"/>
                  </a:lnTo>
                  <a:lnTo>
                    <a:pt x="1413" y="3920692"/>
                  </a:lnTo>
                  <a:lnTo>
                    <a:pt x="5601" y="3967136"/>
                  </a:lnTo>
                  <a:lnTo>
                    <a:pt x="12481" y="4012752"/>
                  </a:lnTo>
                  <a:lnTo>
                    <a:pt x="21973" y="4057457"/>
                  </a:lnTo>
                  <a:lnTo>
                    <a:pt x="33995" y="4101172"/>
                  </a:lnTo>
                  <a:lnTo>
                    <a:pt x="48467" y="4143816"/>
                  </a:lnTo>
                  <a:lnTo>
                    <a:pt x="65308" y="4185306"/>
                  </a:lnTo>
                  <a:lnTo>
                    <a:pt x="84436" y="4225562"/>
                  </a:lnTo>
                  <a:lnTo>
                    <a:pt x="105770" y="4264503"/>
                  </a:lnTo>
                  <a:lnTo>
                    <a:pt x="129229" y="4302049"/>
                  </a:lnTo>
                  <a:lnTo>
                    <a:pt x="154733" y="4338117"/>
                  </a:lnTo>
                  <a:lnTo>
                    <a:pt x="182201" y="4372627"/>
                  </a:lnTo>
                  <a:lnTo>
                    <a:pt x="211550" y="4405498"/>
                  </a:lnTo>
                  <a:lnTo>
                    <a:pt x="242701" y="4436649"/>
                  </a:lnTo>
                  <a:lnTo>
                    <a:pt x="275572" y="4465998"/>
                  </a:lnTo>
                  <a:lnTo>
                    <a:pt x="310082" y="4493466"/>
                  </a:lnTo>
                  <a:lnTo>
                    <a:pt x="346150" y="4518970"/>
                  </a:lnTo>
                  <a:lnTo>
                    <a:pt x="383696" y="4542429"/>
                  </a:lnTo>
                  <a:lnTo>
                    <a:pt x="422637" y="4563763"/>
                  </a:lnTo>
                  <a:lnTo>
                    <a:pt x="462893" y="4582891"/>
                  </a:lnTo>
                  <a:lnTo>
                    <a:pt x="504383" y="4599732"/>
                  </a:lnTo>
                  <a:lnTo>
                    <a:pt x="547027" y="4614204"/>
                  </a:lnTo>
                  <a:lnTo>
                    <a:pt x="590742" y="4626226"/>
                  </a:lnTo>
                  <a:lnTo>
                    <a:pt x="635447" y="4635718"/>
                  </a:lnTo>
                  <a:lnTo>
                    <a:pt x="681063" y="4642598"/>
                  </a:lnTo>
                  <a:lnTo>
                    <a:pt x="727507" y="4646786"/>
                  </a:lnTo>
                  <a:lnTo>
                    <a:pt x="774700" y="4648200"/>
                  </a:lnTo>
                  <a:lnTo>
                    <a:pt x="6692900" y="4648200"/>
                  </a:lnTo>
                  <a:lnTo>
                    <a:pt x="6740093" y="4646786"/>
                  </a:lnTo>
                  <a:lnTo>
                    <a:pt x="6786538" y="4642598"/>
                  </a:lnTo>
                  <a:lnTo>
                    <a:pt x="6832155" y="4635718"/>
                  </a:lnTo>
                  <a:lnTo>
                    <a:pt x="6876861" y="4626226"/>
                  </a:lnTo>
                  <a:lnTo>
                    <a:pt x="6920577" y="4614204"/>
                  </a:lnTo>
                  <a:lnTo>
                    <a:pt x="6963221" y="4599732"/>
                  </a:lnTo>
                  <a:lnTo>
                    <a:pt x="7004711" y="4582891"/>
                  </a:lnTo>
                  <a:lnTo>
                    <a:pt x="7044968" y="4563763"/>
                  </a:lnTo>
                  <a:lnTo>
                    <a:pt x="7083909" y="4542429"/>
                  </a:lnTo>
                  <a:lnTo>
                    <a:pt x="7121454" y="4518970"/>
                  </a:lnTo>
                  <a:lnTo>
                    <a:pt x="7157522" y="4493466"/>
                  </a:lnTo>
                  <a:lnTo>
                    <a:pt x="7192032" y="4465998"/>
                  </a:lnTo>
                  <a:lnTo>
                    <a:pt x="7224903" y="4436649"/>
                  </a:lnTo>
                  <a:lnTo>
                    <a:pt x="7256053" y="4405498"/>
                  </a:lnTo>
                  <a:lnTo>
                    <a:pt x="7285402" y="4372627"/>
                  </a:lnTo>
                  <a:lnTo>
                    <a:pt x="7312869" y="4338117"/>
                  </a:lnTo>
                  <a:lnTo>
                    <a:pt x="7338373" y="4302049"/>
                  </a:lnTo>
                  <a:lnTo>
                    <a:pt x="7361832" y="4264503"/>
                  </a:lnTo>
                  <a:lnTo>
                    <a:pt x="7383166" y="4225562"/>
                  </a:lnTo>
                  <a:lnTo>
                    <a:pt x="7402293" y="4185306"/>
                  </a:lnTo>
                  <a:lnTo>
                    <a:pt x="7419133" y="4143816"/>
                  </a:lnTo>
                  <a:lnTo>
                    <a:pt x="7433605" y="4101172"/>
                  </a:lnTo>
                  <a:lnTo>
                    <a:pt x="7445627" y="4057457"/>
                  </a:lnTo>
                  <a:lnTo>
                    <a:pt x="7455118" y="4012752"/>
                  </a:lnTo>
                  <a:lnTo>
                    <a:pt x="7461998" y="3967136"/>
                  </a:lnTo>
                  <a:lnTo>
                    <a:pt x="7466186" y="3920692"/>
                  </a:lnTo>
                  <a:lnTo>
                    <a:pt x="7467600" y="3873500"/>
                  </a:lnTo>
                  <a:lnTo>
                    <a:pt x="7467600" y="774700"/>
                  </a:lnTo>
                  <a:lnTo>
                    <a:pt x="7466186" y="727506"/>
                  </a:lnTo>
                  <a:lnTo>
                    <a:pt x="7461998" y="681061"/>
                  </a:lnTo>
                  <a:lnTo>
                    <a:pt x="7455118" y="635444"/>
                  </a:lnTo>
                  <a:lnTo>
                    <a:pt x="7445627" y="590738"/>
                  </a:lnTo>
                  <a:lnTo>
                    <a:pt x="7433605" y="547022"/>
                  </a:lnTo>
                  <a:lnTo>
                    <a:pt x="7419133" y="504378"/>
                  </a:lnTo>
                  <a:lnTo>
                    <a:pt x="7402293" y="462888"/>
                  </a:lnTo>
                  <a:lnTo>
                    <a:pt x="7383166" y="422631"/>
                  </a:lnTo>
                  <a:lnTo>
                    <a:pt x="7361832" y="383690"/>
                  </a:lnTo>
                  <a:lnTo>
                    <a:pt x="7338373" y="346145"/>
                  </a:lnTo>
                  <a:lnTo>
                    <a:pt x="7312869" y="310077"/>
                  </a:lnTo>
                  <a:lnTo>
                    <a:pt x="7285402" y="275567"/>
                  </a:lnTo>
                  <a:lnTo>
                    <a:pt x="7256053" y="242696"/>
                  </a:lnTo>
                  <a:lnTo>
                    <a:pt x="7224903" y="211546"/>
                  </a:lnTo>
                  <a:lnTo>
                    <a:pt x="7192032" y="182197"/>
                  </a:lnTo>
                  <a:lnTo>
                    <a:pt x="7157522" y="154730"/>
                  </a:lnTo>
                  <a:lnTo>
                    <a:pt x="7121454" y="129226"/>
                  </a:lnTo>
                  <a:lnTo>
                    <a:pt x="7083909" y="105767"/>
                  </a:lnTo>
                  <a:lnTo>
                    <a:pt x="7044968" y="84433"/>
                  </a:lnTo>
                  <a:lnTo>
                    <a:pt x="7004711" y="65306"/>
                  </a:lnTo>
                  <a:lnTo>
                    <a:pt x="6963221" y="48466"/>
                  </a:lnTo>
                  <a:lnTo>
                    <a:pt x="6920577" y="33994"/>
                  </a:lnTo>
                  <a:lnTo>
                    <a:pt x="6876861" y="21972"/>
                  </a:lnTo>
                  <a:lnTo>
                    <a:pt x="6832155" y="12481"/>
                  </a:lnTo>
                  <a:lnTo>
                    <a:pt x="6786538" y="5601"/>
                  </a:lnTo>
                  <a:lnTo>
                    <a:pt x="6740093" y="1413"/>
                  </a:lnTo>
                  <a:lnTo>
                    <a:pt x="669290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1447800"/>
              <a:ext cx="7467600" cy="4648200"/>
            </a:xfrm>
            <a:custGeom>
              <a:avLst/>
              <a:gdLst/>
              <a:ahLst/>
              <a:cxnLst/>
              <a:rect l="l" t="t" r="r" b="b"/>
              <a:pathLst>
                <a:path w="7467600" h="4648200">
                  <a:moveTo>
                    <a:pt x="0" y="774700"/>
                  </a:moveTo>
                  <a:lnTo>
                    <a:pt x="1413" y="727506"/>
                  </a:lnTo>
                  <a:lnTo>
                    <a:pt x="5601" y="681061"/>
                  </a:lnTo>
                  <a:lnTo>
                    <a:pt x="12481" y="635444"/>
                  </a:lnTo>
                  <a:lnTo>
                    <a:pt x="21973" y="590738"/>
                  </a:lnTo>
                  <a:lnTo>
                    <a:pt x="33995" y="547022"/>
                  </a:lnTo>
                  <a:lnTo>
                    <a:pt x="48467" y="504378"/>
                  </a:lnTo>
                  <a:lnTo>
                    <a:pt x="65308" y="462888"/>
                  </a:lnTo>
                  <a:lnTo>
                    <a:pt x="84436" y="422631"/>
                  </a:lnTo>
                  <a:lnTo>
                    <a:pt x="105770" y="383690"/>
                  </a:lnTo>
                  <a:lnTo>
                    <a:pt x="129229" y="346145"/>
                  </a:lnTo>
                  <a:lnTo>
                    <a:pt x="154733" y="310077"/>
                  </a:lnTo>
                  <a:lnTo>
                    <a:pt x="182201" y="275567"/>
                  </a:lnTo>
                  <a:lnTo>
                    <a:pt x="211550" y="242696"/>
                  </a:lnTo>
                  <a:lnTo>
                    <a:pt x="242701" y="211546"/>
                  </a:lnTo>
                  <a:lnTo>
                    <a:pt x="275572" y="182197"/>
                  </a:lnTo>
                  <a:lnTo>
                    <a:pt x="310082" y="154730"/>
                  </a:lnTo>
                  <a:lnTo>
                    <a:pt x="346150" y="129226"/>
                  </a:lnTo>
                  <a:lnTo>
                    <a:pt x="383696" y="105767"/>
                  </a:lnTo>
                  <a:lnTo>
                    <a:pt x="422637" y="84433"/>
                  </a:lnTo>
                  <a:lnTo>
                    <a:pt x="462893" y="65306"/>
                  </a:lnTo>
                  <a:lnTo>
                    <a:pt x="504383" y="48466"/>
                  </a:lnTo>
                  <a:lnTo>
                    <a:pt x="547027" y="33994"/>
                  </a:lnTo>
                  <a:lnTo>
                    <a:pt x="590742" y="21972"/>
                  </a:lnTo>
                  <a:lnTo>
                    <a:pt x="635447" y="12481"/>
                  </a:lnTo>
                  <a:lnTo>
                    <a:pt x="681063" y="5601"/>
                  </a:lnTo>
                  <a:lnTo>
                    <a:pt x="727507" y="1413"/>
                  </a:lnTo>
                  <a:lnTo>
                    <a:pt x="774700" y="0"/>
                  </a:lnTo>
                  <a:lnTo>
                    <a:pt x="6692900" y="0"/>
                  </a:lnTo>
                  <a:lnTo>
                    <a:pt x="6740093" y="1413"/>
                  </a:lnTo>
                  <a:lnTo>
                    <a:pt x="6786538" y="5601"/>
                  </a:lnTo>
                  <a:lnTo>
                    <a:pt x="6832155" y="12481"/>
                  </a:lnTo>
                  <a:lnTo>
                    <a:pt x="6876861" y="21972"/>
                  </a:lnTo>
                  <a:lnTo>
                    <a:pt x="6920577" y="33994"/>
                  </a:lnTo>
                  <a:lnTo>
                    <a:pt x="6963221" y="48466"/>
                  </a:lnTo>
                  <a:lnTo>
                    <a:pt x="7004711" y="65306"/>
                  </a:lnTo>
                  <a:lnTo>
                    <a:pt x="7044968" y="84433"/>
                  </a:lnTo>
                  <a:lnTo>
                    <a:pt x="7083909" y="105767"/>
                  </a:lnTo>
                  <a:lnTo>
                    <a:pt x="7121454" y="129226"/>
                  </a:lnTo>
                  <a:lnTo>
                    <a:pt x="7157522" y="154730"/>
                  </a:lnTo>
                  <a:lnTo>
                    <a:pt x="7192032" y="182197"/>
                  </a:lnTo>
                  <a:lnTo>
                    <a:pt x="7224903" y="211546"/>
                  </a:lnTo>
                  <a:lnTo>
                    <a:pt x="7256053" y="242696"/>
                  </a:lnTo>
                  <a:lnTo>
                    <a:pt x="7285402" y="275567"/>
                  </a:lnTo>
                  <a:lnTo>
                    <a:pt x="7312869" y="310077"/>
                  </a:lnTo>
                  <a:lnTo>
                    <a:pt x="7338373" y="346145"/>
                  </a:lnTo>
                  <a:lnTo>
                    <a:pt x="7361832" y="383690"/>
                  </a:lnTo>
                  <a:lnTo>
                    <a:pt x="7383166" y="422631"/>
                  </a:lnTo>
                  <a:lnTo>
                    <a:pt x="7402293" y="462888"/>
                  </a:lnTo>
                  <a:lnTo>
                    <a:pt x="7419133" y="504378"/>
                  </a:lnTo>
                  <a:lnTo>
                    <a:pt x="7433605" y="547022"/>
                  </a:lnTo>
                  <a:lnTo>
                    <a:pt x="7445627" y="590738"/>
                  </a:lnTo>
                  <a:lnTo>
                    <a:pt x="7455118" y="635444"/>
                  </a:lnTo>
                  <a:lnTo>
                    <a:pt x="7461998" y="681061"/>
                  </a:lnTo>
                  <a:lnTo>
                    <a:pt x="7466186" y="727506"/>
                  </a:lnTo>
                  <a:lnTo>
                    <a:pt x="7467600" y="774700"/>
                  </a:lnTo>
                  <a:lnTo>
                    <a:pt x="7467600" y="3873500"/>
                  </a:lnTo>
                  <a:lnTo>
                    <a:pt x="7466186" y="3920692"/>
                  </a:lnTo>
                  <a:lnTo>
                    <a:pt x="7461998" y="3967136"/>
                  </a:lnTo>
                  <a:lnTo>
                    <a:pt x="7455118" y="4012752"/>
                  </a:lnTo>
                  <a:lnTo>
                    <a:pt x="7445627" y="4057457"/>
                  </a:lnTo>
                  <a:lnTo>
                    <a:pt x="7433605" y="4101172"/>
                  </a:lnTo>
                  <a:lnTo>
                    <a:pt x="7419133" y="4143816"/>
                  </a:lnTo>
                  <a:lnTo>
                    <a:pt x="7402293" y="4185306"/>
                  </a:lnTo>
                  <a:lnTo>
                    <a:pt x="7383166" y="4225562"/>
                  </a:lnTo>
                  <a:lnTo>
                    <a:pt x="7361832" y="4264503"/>
                  </a:lnTo>
                  <a:lnTo>
                    <a:pt x="7338373" y="4302049"/>
                  </a:lnTo>
                  <a:lnTo>
                    <a:pt x="7312869" y="4338117"/>
                  </a:lnTo>
                  <a:lnTo>
                    <a:pt x="7285402" y="4372627"/>
                  </a:lnTo>
                  <a:lnTo>
                    <a:pt x="7256053" y="4405498"/>
                  </a:lnTo>
                  <a:lnTo>
                    <a:pt x="7224903" y="4436649"/>
                  </a:lnTo>
                  <a:lnTo>
                    <a:pt x="7192032" y="4465998"/>
                  </a:lnTo>
                  <a:lnTo>
                    <a:pt x="7157522" y="4493466"/>
                  </a:lnTo>
                  <a:lnTo>
                    <a:pt x="7121454" y="4518970"/>
                  </a:lnTo>
                  <a:lnTo>
                    <a:pt x="7083909" y="4542429"/>
                  </a:lnTo>
                  <a:lnTo>
                    <a:pt x="7044968" y="4563763"/>
                  </a:lnTo>
                  <a:lnTo>
                    <a:pt x="7004711" y="4582891"/>
                  </a:lnTo>
                  <a:lnTo>
                    <a:pt x="6963221" y="4599732"/>
                  </a:lnTo>
                  <a:lnTo>
                    <a:pt x="6920577" y="4614204"/>
                  </a:lnTo>
                  <a:lnTo>
                    <a:pt x="6876861" y="4626226"/>
                  </a:lnTo>
                  <a:lnTo>
                    <a:pt x="6832155" y="4635718"/>
                  </a:lnTo>
                  <a:lnTo>
                    <a:pt x="6786538" y="4642598"/>
                  </a:lnTo>
                  <a:lnTo>
                    <a:pt x="6740093" y="4646786"/>
                  </a:lnTo>
                  <a:lnTo>
                    <a:pt x="6692900" y="4648200"/>
                  </a:lnTo>
                  <a:lnTo>
                    <a:pt x="774700" y="4648200"/>
                  </a:lnTo>
                  <a:lnTo>
                    <a:pt x="727507" y="4646786"/>
                  </a:lnTo>
                  <a:lnTo>
                    <a:pt x="681063" y="4642598"/>
                  </a:lnTo>
                  <a:lnTo>
                    <a:pt x="635447" y="4635718"/>
                  </a:lnTo>
                  <a:lnTo>
                    <a:pt x="590742" y="4626226"/>
                  </a:lnTo>
                  <a:lnTo>
                    <a:pt x="547027" y="4614204"/>
                  </a:lnTo>
                  <a:lnTo>
                    <a:pt x="504383" y="4599732"/>
                  </a:lnTo>
                  <a:lnTo>
                    <a:pt x="462893" y="4582891"/>
                  </a:lnTo>
                  <a:lnTo>
                    <a:pt x="422637" y="4563763"/>
                  </a:lnTo>
                  <a:lnTo>
                    <a:pt x="383696" y="4542429"/>
                  </a:lnTo>
                  <a:lnTo>
                    <a:pt x="346150" y="4518970"/>
                  </a:lnTo>
                  <a:lnTo>
                    <a:pt x="310082" y="4493466"/>
                  </a:lnTo>
                  <a:lnTo>
                    <a:pt x="275572" y="4465998"/>
                  </a:lnTo>
                  <a:lnTo>
                    <a:pt x="242701" y="4436649"/>
                  </a:lnTo>
                  <a:lnTo>
                    <a:pt x="211550" y="4405498"/>
                  </a:lnTo>
                  <a:lnTo>
                    <a:pt x="182201" y="4372627"/>
                  </a:lnTo>
                  <a:lnTo>
                    <a:pt x="154733" y="4338117"/>
                  </a:lnTo>
                  <a:lnTo>
                    <a:pt x="129229" y="4302049"/>
                  </a:lnTo>
                  <a:lnTo>
                    <a:pt x="105770" y="4264503"/>
                  </a:lnTo>
                  <a:lnTo>
                    <a:pt x="84436" y="4225562"/>
                  </a:lnTo>
                  <a:lnTo>
                    <a:pt x="65308" y="4185306"/>
                  </a:lnTo>
                  <a:lnTo>
                    <a:pt x="48467" y="4143816"/>
                  </a:lnTo>
                  <a:lnTo>
                    <a:pt x="33995" y="4101172"/>
                  </a:lnTo>
                  <a:lnTo>
                    <a:pt x="21973" y="4057457"/>
                  </a:lnTo>
                  <a:lnTo>
                    <a:pt x="12481" y="4012752"/>
                  </a:lnTo>
                  <a:lnTo>
                    <a:pt x="5601" y="3967136"/>
                  </a:lnTo>
                  <a:lnTo>
                    <a:pt x="1413" y="3920692"/>
                  </a:lnTo>
                  <a:lnTo>
                    <a:pt x="0" y="3873500"/>
                  </a:lnTo>
                  <a:lnTo>
                    <a:pt x="0" y="7747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1480" y="630173"/>
            <a:ext cx="7555230" cy="528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3600" b="1" spc="-5" dirty="0">
                <a:solidFill>
                  <a:srgbClr val="E36C09"/>
                </a:solidFill>
                <a:latin typeface="Arial"/>
                <a:cs typeface="Arial"/>
              </a:rPr>
              <a:t>Integritas</a:t>
            </a:r>
            <a:r>
              <a:rPr sz="3600" b="1" spc="-2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E36C09"/>
                </a:solidFill>
                <a:latin typeface="Arial"/>
                <a:cs typeface="Arial"/>
              </a:rPr>
              <a:t>Selama</a:t>
            </a:r>
            <a:r>
              <a:rPr sz="3600" b="1" spc="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E36C09"/>
                </a:solidFill>
                <a:latin typeface="Arial"/>
                <a:cs typeface="Arial"/>
              </a:rPr>
              <a:t>Penelitian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Arial"/>
              <a:cs typeface="Arial"/>
            </a:endParaRPr>
          </a:p>
          <a:p>
            <a:pPr marL="744855" marR="209550">
              <a:lnSpc>
                <a:spcPct val="100000"/>
              </a:lnSpc>
            </a:pPr>
            <a:r>
              <a:rPr sz="2500" b="1" spc="-10" dirty="0">
                <a:solidFill>
                  <a:srgbClr val="FFFFFF"/>
                </a:solidFill>
                <a:latin typeface="Trebuchet MS"/>
                <a:cs typeface="Trebuchet MS"/>
              </a:rPr>
              <a:t>Deklarasi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Helsinki </a:t>
            </a:r>
            <a:r>
              <a:rPr sz="2500" b="1" spc="-20" dirty="0">
                <a:solidFill>
                  <a:srgbClr val="FFFFFF"/>
                </a:solidFill>
                <a:latin typeface="Trebuchet MS"/>
                <a:cs typeface="Trebuchet MS"/>
              </a:rPr>
              <a:t>paragraf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10 </a:t>
            </a:r>
            <a:r>
              <a:rPr sz="25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menyatakan,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“It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the duty of the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physician in medical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research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protect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life,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health, </a:t>
            </a:r>
            <a:r>
              <a:rPr sz="2500" b="1" spc="-40" dirty="0">
                <a:solidFill>
                  <a:srgbClr val="FFFFFF"/>
                </a:solidFill>
                <a:latin typeface="Trebuchet MS"/>
                <a:cs typeface="Trebuchet MS"/>
              </a:rPr>
              <a:t>privacy, </a:t>
            </a:r>
            <a:r>
              <a:rPr sz="2500" b="1" spc="-7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dignity</a:t>
            </a:r>
            <a:r>
              <a:rPr sz="2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human</a:t>
            </a:r>
            <a:r>
              <a:rPr sz="2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subject.”</a:t>
            </a:r>
            <a:endParaRPr sz="2500">
              <a:latin typeface="Trebuchet MS"/>
              <a:cs typeface="Trebuchet MS"/>
            </a:endParaRPr>
          </a:p>
          <a:p>
            <a:pPr marL="744855" marR="5080">
              <a:lnSpc>
                <a:spcPct val="100000"/>
              </a:lnSpc>
              <a:spcBef>
                <a:spcPts val="5"/>
              </a:spcBef>
            </a:pP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titik 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pangkal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ini 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kiranya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menjadi jelas </a:t>
            </a:r>
            <a:r>
              <a:rPr sz="2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bahwa selama penelitian berlangsung yang </a:t>
            </a:r>
            <a:r>
              <a:rPr sz="2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menyangkut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subjek manusia, 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seorang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peneliti </a:t>
            </a:r>
            <a:r>
              <a:rPr sz="2500" b="1" spc="-7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harus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memegang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teguh tugasnya untuk </a:t>
            </a:r>
            <a:r>
              <a:rPr sz="2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menjaga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hidup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dan kesehatan pesertanya </a:t>
            </a:r>
            <a:r>
              <a:rPr sz="25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sedemikian rupa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sehingga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hidup manusia </a:t>
            </a:r>
            <a:r>
              <a:rPr sz="2500" b="1" dirty="0">
                <a:solidFill>
                  <a:srgbClr val="FFFFFF"/>
                </a:solidFill>
                <a:latin typeface="Trebuchet MS"/>
                <a:cs typeface="Trebuchet MS"/>
              </a:rPr>
              <a:t> tidak</a:t>
            </a:r>
            <a:r>
              <a:rPr sz="2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rebuchet MS"/>
                <a:cs typeface="Trebuchet MS"/>
              </a:rPr>
              <a:t>dibahayakan.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33475"/>
            <a:ext cx="8696325" cy="5724525"/>
            <a:chOff x="0" y="1133475"/>
            <a:chExt cx="8696325" cy="57245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143000"/>
              <a:ext cx="8229600" cy="5334000"/>
            </a:xfrm>
            <a:custGeom>
              <a:avLst/>
              <a:gdLst/>
              <a:ahLst/>
              <a:cxnLst/>
              <a:rect l="l" t="t" r="r" b="b"/>
              <a:pathLst>
                <a:path w="8229600" h="5334000">
                  <a:moveTo>
                    <a:pt x="7340600" y="0"/>
                  </a:moveTo>
                  <a:lnTo>
                    <a:pt x="889000" y="0"/>
                  </a:lnTo>
                  <a:lnTo>
                    <a:pt x="840224" y="1315"/>
                  </a:lnTo>
                  <a:lnTo>
                    <a:pt x="792135" y="5216"/>
                  </a:lnTo>
                  <a:lnTo>
                    <a:pt x="744802" y="11635"/>
                  </a:lnTo>
                  <a:lnTo>
                    <a:pt x="698292" y="20504"/>
                  </a:lnTo>
                  <a:lnTo>
                    <a:pt x="652672" y="31755"/>
                  </a:lnTo>
                  <a:lnTo>
                    <a:pt x="608011" y="45321"/>
                  </a:lnTo>
                  <a:lnTo>
                    <a:pt x="564377" y="61134"/>
                  </a:lnTo>
                  <a:lnTo>
                    <a:pt x="521836" y="79125"/>
                  </a:lnTo>
                  <a:lnTo>
                    <a:pt x="480458" y="99228"/>
                  </a:lnTo>
                  <a:lnTo>
                    <a:pt x="440309" y="121374"/>
                  </a:lnTo>
                  <a:lnTo>
                    <a:pt x="401458" y="145495"/>
                  </a:lnTo>
                  <a:lnTo>
                    <a:pt x="363973" y="171525"/>
                  </a:lnTo>
                  <a:lnTo>
                    <a:pt x="327920" y="199394"/>
                  </a:lnTo>
                  <a:lnTo>
                    <a:pt x="293369" y="229035"/>
                  </a:lnTo>
                  <a:lnTo>
                    <a:pt x="260386" y="260381"/>
                  </a:lnTo>
                  <a:lnTo>
                    <a:pt x="229040" y="293364"/>
                  </a:lnTo>
                  <a:lnTo>
                    <a:pt x="199398" y="327915"/>
                  </a:lnTo>
                  <a:lnTo>
                    <a:pt x="171528" y="363967"/>
                  </a:lnTo>
                  <a:lnTo>
                    <a:pt x="145499" y="401453"/>
                  </a:lnTo>
                  <a:lnTo>
                    <a:pt x="121377" y="440304"/>
                  </a:lnTo>
                  <a:lnTo>
                    <a:pt x="99230" y="480452"/>
                  </a:lnTo>
                  <a:lnTo>
                    <a:pt x="79127" y="521831"/>
                  </a:lnTo>
                  <a:lnTo>
                    <a:pt x="61135" y="564372"/>
                  </a:lnTo>
                  <a:lnTo>
                    <a:pt x="45322" y="608006"/>
                  </a:lnTo>
                  <a:lnTo>
                    <a:pt x="31756" y="652668"/>
                  </a:lnTo>
                  <a:lnTo>
                    <a:pt x="20505" y="698288"/>
                  </a:lnTo>
                  <a:lnTo>
                    <a:pt x="11635" y="744799"/>
                  </a:lnTo>
                  <a:lnTo>
                    <a:pt x="5216" y="792133"/>
                  </a:lnTo>
                  <a:lnTo>
                    <a:pt x="1315" y="840222"/>
                  </a:lnTo>
                  <a:lnTo>
                    <a:pt x="0" y="889000"/>
                  </a:lnTo>
                  <a:lnTo>
                    <a:pt x="0" y="4445000"/>
                  </a:lnTo>
                  <a:lnTo>
                    <a:pt x="1315" y="4493775"/>
                  </a:lnTo>
                  <a:lnTo>
                    <a:pt x="5216" y="4541864"/>
                  </a:lnTo>
                  <a:lnTo>
                    <a:pt x="11635" y="4589197"/>
                  </a:lnTo>
                  <a:lnTo>
                    <a:pt x="20505" y="4635707"/>
                  </a:lnTo>
                  <a:lnTo>
                    <a:pt x="31756" y="4681327"/>
                  </a:lnTo>
                  <a:lnTo>
                    <a:pt x="45322" y="4725988"/>
                  </a:lnTo>
                  <a:lnTo>
                    <a:pt x="61135" y="4769622"/>
                  </a:lnTo>
                  <a:lnTo>
                    <a:pt x="79127" y="4812163"/>
                  </a:lnTo>
                  <a:lnTo>
                    <a:pt x="99230" y="4853541"/>
                  </a:lnTo>
                  <a:lnTo>
                    <a:pt x="121377" y="4893690"/>
                  </a:lnTo>
                  <a:lnTo>
                    <a:pt x="145499" y="4932541"/>
                  </a:lnTo>
                  <a:lnTo>
                    <a:pt x="171528" y="4970026"/>
                  </a:lnTo>
                  <a:lnTo>
                    <a:pt x="199398" y="5006079"/>
                  </a:lnTo>
                  <a:lnTo>
                    <a:pt x="229040" y="5040630"/>
                  </a:lnTo>
                  <a:lnTo>
                    <a:pt x="260386" y="5073613"/>
                  </a:lnTo>
                  <a:lnTo>
                    <a:pt x="293369" y="5104959"/>
                  </a:lnTo>
                  <a:lnTo>
                    <a:pt x="327920" y="5134601"/>
                  </a:lnTo>
                  <a:lnTo>
                    <a:pt x="363973" y="5162471"/>
                  </a:lnTo>
                  <a:lnTo>
                    <a:pt x="401458" y="5188500"/>
                  </a:lnTo>
                  <a:lnTo>
                    <a:pt x="440309" y="5212622"/>
                  </a:lnTo>
                  <a:lnTo>
                    <a:pt x="480458" y="5234769"/>
                  </a:lnTo>
                  <a:lnTo>
                    <a:pt x="521836" y="5254872"/>
                  </a:lnTo>
                  <a:lnTo>
                    <a:pt x="564377" y="5272864"/>
                  </a:lnTo>
                  <a:lnTo>
                    <a:pt x="608011" y="5288677"/>
                  </a:lnTo>
                  <a:lnTo>
                    <a:pt x="652672" y="5302243"/>
                  </a:lnTo>
                  <a:lnTo>
                    <a:pt x="698292" y="5313494"/>
                  </a:lnTo>
                  <a:lnTo>
                    <a:pt x="744802" y="5322364"/>
                  </a:lnTo>
                  <a:lnTo>
                    <a:pt x="792135" y="5328783"/>
                  </a:lnTo>
                  <a:lnTo>
                    <a:pt x="840224" y="5332684"/>
                  </a:lnTo>
                  <a:lnTo>
                    <a:pt x="889000" y="5334000"/>
                  </a:lnTo>
                  <a:lnTo>
                    <a:pt x="7340600" y="5334000"/>
                  </a:lnTo>
                  <a:lnTo>
                    <a:pt x="7389377" y="5332684"/>
                  </a:lnTo>
                  <a:lnTo>
                    <a:pt x="7437466" y="5328783"/>
                  </a:lnTo>
                  <a:lnTo>
                    <a:pt x="7484800" y="5322364"/>
                  </a:lnTo>
                  <a:lnTo>
                    <a:pt x="7531311" y="5313494"/>
                  </a:lnTo>
                  <a:lnTo>
                    <a:pt x="7576931" y="5302243"/>
                  </a:lnTo>
                  <a:lnTo>
                    <a:pt x="7621593" y="5288677"/>
                  </a:lnTo>
                  <a:lnTo>
                    <a:pt x="7665227" y="5272864"/>
                  </a:lnTo>
                  <a:lnTo>
                    <a:pt x="7707768" y="5254872"/>
                  </a:lnTo>
                  <a:lnTo>
                    <a:pt x="7749147" y="5234769"/>
                  </a:lnTo>
                  <a:lnTo>
                    <a:pt x="7789295" y="5212622"/>
                  </a:lnTo>
                  <a:lnTo>
                    <a:pt x="7828146" y="5188500"/>
                  </a:lnTo>
                  <a:lnTo>
                    <a:pt x="7865632" y="5162471"/>
                  </a:lnTo>
                  <a:lnTo>
                    <a:pt x="7901684" y="5134601"/>
                  </a:lnTo>
                  <a:lnTo>
                    <a:pt x="7936235" y="5104959"/>
                  </a:lnTo>
                  <a:lnTo>
                    <a:pt x="7969218" y="5073613"/>
                  </a:lnTo>
                  <a:lnTo>
                    <a:pt x="8000564" y="5040630"/>
                  </a:lnTo>
                  <a:lnTo>
                    <a:pt x="8030205" y="5006079"/>
                  </a:lnTo>
                  <a:lnTo>
                    <a:pt x="8058074" y="4970026"/>
                  </a:lnTo>
                  <a:lnTo>
                    <a:pt x="8084104" y="4932541"/>
                  </a:lnTo>
                  <a:lnTo>
                    <a:pt x="8108225" y="4893690"/>
                  </a:lnTo>
                  <a:lnTo>
                    <a:pt x="8130371" y="4853541"/>
                  </a:lnTo>
                  <a:lnTo>
                    <a:pt x="8150474" y="4812163"/>
                  </a:lnTo>
                  <a:lnTo>
                    <a:pt x="8168465" y="4769622"/>
                  </a:lnTo>
                  <a:lnTo>
                    <a:pt x="8184278" y="4725988"/>
                  </a:lnTo>
                  <a:lnTo>
                    <a:pt x="8197844" y="4681327"/>
                  </a:lnTo>
                  <a:lnTo>
                    <a:pt x="8209095" y="4635707"/>
                  </a:lnTo>
                  <a:lnTo>
                    <a:pt x="8217964" y="4589197"/>
                  </a:lnTo>
                  <a:lnTo>
                    <a:pt x="8224383" y="4541864"/>
                  </a:lnTo>
                  <a:lnTo>
                    <a:pt x="8228284" y="4493775"/>
                  </a:lnTo>
                  <a:lnTo>
                    <a:pt x="8229600" y="4445000"/>
                  </a:lnTo>
                  <a:lnTo>
                    <a:pt x="8229600" y="889000"/>
                  </a:lnTo>
                  <a:lnTo>
                    <a:pt x="8228284" y="840222"/>
                  </a:lnTo>
                  <a:lnTo>
                    <a:pt x="8224383" y="792133"/>
                  </a:lnTo>
                  <a:lnTo>
                    <a:pt x="8217964" y="744799"/>
                  </a:lnTo>
                  <a:lnTo>
                    <a:pt x="8209095" y="698288"/>
                  </a:lnTo>
                  <a:lnTo>
                    <a:pt x="8197844" y="652668"/>
                  </a:lnTo>
                  <a:lnTo>
                    <a:pt x="8184278" y="608006"/>
                  </a:lnTo>
                  <a:lnTo>
                    <a:pt x="8168465" y="564372"/>
                  </a:lnTo>
                  <a:lnTo>
                    <a:pt x="8150474" y="521831"/>
                  </a:lnTo>
                  <a:lnTo>
                    <a:pt x="8130371" y="480452"/>
                  </a:lnTo>
                  <a:lnTo>
                    <a:pt x="8108225" y="440304"/>
                  </a:lnTo>
                  <a:lnTo>
                    <a:pt x="8084104" y="401453"/>
                  </a:lnTo>
                  <a:lnTo>
                    <a:pt x="8058074" y="363967"/>
                  </a:lnTo>
                  <a:lnTo>
                    <a:pt x="8030205" y="327915"/>
                  </a:lnTo>
                  <a:lnTo>
                    <a:pt x="8000564" y="293364"/>
                  </a:lnTo>
                  <a:lnTo>
                    <a:pt x="7969218" y="260381"/>
                  </a:lnTo>
                  <a:lnTo>
                    <a:pt x="7936235" y="229035"/>
                  </a:lnTo>
                  <a:lnTo>
                    <a:pt x="7901684" y="199394"/>
                  </a:lnTo>
                  <a:lnTo>
                    <a:pt x="7865632" y="171525"/>
                  </a:lnTo>
                  <a:lnTo>
                    <a:pt x="7828146" y="145495"/>
                  </a:lnTo>
                  <a:lnTo>
                    <a:pt x="7789295" y="121374"/>
                  </a:lnTo>
                  <a:lnTo>
                    <a:pt x="7749147" y="99228"/>
                  </a:lnTo>
                  <a:lnTo>
                    <a:pt x="7707768" y="79125"/>
                  </a:lnTo>
                  <a:lnTo>
                    <a:pt x="7665227" y="61134"/>
                  </a:lnTo>
                  <a:lnTo>
                    <a:pt x="7621593" y="45321"/>
                  </a:lnTo>
                  <a:lnTo>
                    <a:pt x="7576931" y="31755"/>
                  </a:lnTo>
                  <a:lnTo>
                    <a:pt x="7531311" y="20504"/>
                  </a:lnTo>
                  <a:lnTo>
                    <a:pt x="7484800" y="11635"/>
                  </a:lnTo>
                  <a:lnTo>
                    <a:pt x="7437466" y="5216"/>
                  </a:lnTo>
                  <a:lnTo>
                    <a:pt x="7389377" y="1315"/>
                  </a:lnTo>
                  <a:lnTo>
                    <a:pt x="73406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143000"/>
              <a:ext cx="8229600" cy="5334000"/>
            </a:xfrm>
            <a:custGeom>
              <a:avLst/>
              <a:gdLst/>
              <a:ahLst/>
              <a:cxnLst/>
              <a:rect l="l" t="t" r="r" b="b"/>
              <a:pathLst>
                <a:path w="8229600" h="5334000">
                  <a:moveTo>
                    <a:pt x="0" y="889000"/>
                  </a:moveTo>
                  <a:lnTo>
                    <a:pt x="1315" y="840222"/>
                  </a:lnTo>
                  <a:lnTo>
                    <a:pt x="5216" y="792133"/>
                  </a:lnTo>
                  <a:lnTo>
                    <a:pt x="11635" y="744799"/>
                  </a:lnTo>
                  <a:lnTo>
                    <a:pt x="20505" y="698288"/>
                  </a:lnTo>
                  <a:lnTo>
                    <a:pt x="31756" y="652668"/>
                  </a:lnTo>
                  <a:lnTo>
                    <a:pt x="45322" y="608006"/>
                  </a:lnTo>
                  <a:lnTo>
                    <a:pt x="61135" y="564372"/>
                  </a:lnTo>
                  <a:lnTo>
                    <a:pt x="79127" y="521831"/>
                  </a:lnTo>
                  <a:lnTo>
                    <a:pt x="99230" y="480452"/>
                  </a:lnTo>
                  <a:lnTo>
                    <a:pt x="121377" y="440304"/>
                  </a:lnTo>
                  <a:lnTo>
                    <a:pt x="145499" y="401453"/>
                  </a:lnTo>
                  <a:lnTo>
                    <a:pt x="171528" y="363967"/>
                  </a:lnTo>
                  <a:lnTo>
                    <a:pt x="199398" y="327915"/>
                  </a:lnTo>
                  <a:lnTo>
                    <a:pt x="229040" y="293364"/>
                  </a:lnTo>
                  <a:lnTo>
                    <a:pt x="260386" y="260381"/>
                  </a:lnTo>
                  <a:lnTo>
                    <a:pt x="293369" y="229035"/>
                  </a:lnTo>
                  <a:lnTo>
                    <a:pt x="327920" y="199394"/>
                  </a:lnTo>
                  <a:lnTo>
                    <a:pt x="363973" y="171525"/>
                  </a:lnTo>
                  <a:lnTo>
                    <a:pt x="401458" y="145495"/>
                  </a:lnTo>
                  <a:lnTo>
                    <a:pt x="440309" y="121374"/>
                  </a:lnTo>
                  <a:lnTo>
                    <a:pt x="480458" y="99228"/>
                  </a:lnTo>
                  <a:lnTo>
                    <a:pt x="521836" y="79125"/>
                  </a:lnTo>
                  <a:lnTo>
                    <a:pt x="564377" y="61134"/>
                  </a:lnTo>
                  <a:lnTo>
                    <a:pt x="608011" y="45321"/>
                  </a:lnTo>
                  <a:lnTo>
                    <a:pt x="652672" y="31755"/>
                  </a:lnTo>
                  <a:lnTo>
                    <a:pt x="698292" y="20504"/>
                  </a:lnTo>
                  <a:lnTo>
                    <a:pt x="744802" y="11635"/>
                  </a:lnTo>
                  <a:lnTo>
                    <a:pt x="792135" y="5216"/>
                  </a:lnTo>
                  <a:lnTo>
                    <a:pt x="840224" y="1315"/>
                  </a:lnTo>
                  <a:lnTo>
                    <a:pt x="889000" y="0"/>
                  </a:lnTo>
                  <a:lnTo>
                    <a:pt x="7340600" y="0"/>
                  </a:lnTo>
                  <a:lnTo>
                    <a:pt x="7389377" y="1315"/>
                  </a:lnTo>
                  <a:lnTo>
                    <a:pt x="7437466" y="5216"/>
                  </a:lnTo>
                  <a:lnTo>
                    <a:pt x="7484800" y="11635"/>
                  </a:lnTo>
                  <a:lnTo>
                    <a:pt x="7531311" y="20504"/>
                  </a:lnTo>
                  <a:lnTo>
                    <a:pt x="7576931" y="31755"/>
                  </a:lnTo>
                  <a:lnTo>
                    <a:pt x="7621593" y="45321"/>
                  </a:lnTo>
                  <a:lnTo>
                    <a:pt x="7665227" y="61134"/>
                  </a:lnTo>
                  <a:lnTo>
                    <a:pt x="7707768" y="79125"/>
                  </a:lnTo>
                  <a:lnTo>
                    <a:pt x="7749147" y="99228"/>
                  </a:lnTo>
                  <a:lnTo>
                    <a:pt x="7789295" y="121374"/>
                  </a:lnTo>
                  <a:lnTo>
                    <a:pt x="7828146" y="145495"/>
                  </a:lnTo>
                  <a:lnTo>
                    <a:pt x="7865632" y="171525"/>
                  </a:lnTo>
                  <a:lnTo>
                    <a:pt x="7901684" y="199394"/>
                  </a:lnTo>
                  <a:lnTo>
                    <a:pt x="7936235" y="229035"/>
                  </a:lnTo>
                  <a:lnTo>
                    <a:pt x="7969218" y="260381"/>
                  </a:lnTo>
                  <a:lnTo>
                    <a:pt x="8000564" y="293364"/>
                  </a:lnTo>
                  <a:lnTo>
                    <a:pt x="8030205" y="327915"/>
                  </a:lnTo>
                  <a:lnTo>
                    <a:pt x="8058074" y="363967"/>
                  </a:lnTo>
                  <a:lnTo>
                    <a:pt x="8084104" y="401453"/>
                  </a:lnTo>
                  <a:lnTo>
                    <a:pt x="8108225" y="440304"/>
                  </a:lnTo>
                  <a:lnTo>
                    <a:pt x="8130371" y="480452"/>
                  </a:lnTo>
                  <a:lnTo>
                    <a:pt x="8150474" y="521831"/>
                  </a:lnTo>
                  <a:lnTo>
                    <a:pt x="8168465" y="564372"/>
                  </a:lnTo>
                  <a:lnTo>
                    <a:pt x="8184278" y="608006"/>
                  </a:lnTo>
                  <a:lnTo>
                    <a:pt x="8197844" y="652668"/>
                  </a:lnTo>
                  <a:lnTo>
                    <a:pt x="8209095" y="698288"/>
                  </a:lnTo>
                  <a:lnTo>
                    <a:pt x="8217964" y="744799"/>
                  </a:lnTo>
                  <a:lnTo>
                    <a:pt x="8224383" y="792133"/>
                  </a:lnTo>
                  <a:lnTo>
                    <a:pt x="8228284" y="840222"/>
                  </a:lnTo>
                  <a:lnTo>
                    <a:pt x="8229600" y="889000"/>
                  </a:lnTo>
                  <a:lnTo>
                    <a:pt x="8229600" y="4445000"/>
                  </a:lnTo>
                  <a:lnTo>
                    <a:pt x="8228284" y="4493775"/>
                  </a:lnTo>
                  <a:lnTo>
                    <a:pt x="8224383" y="4541864"/>
                  </a:lnTo>
                  <a:lnTo>
                    <a:pt x="8217964" y="4589197"/>
                  </a:lnTo>
                  <a:lnTo>
                    <a:pt x="8209095" y="4635707"/>
                  </a:lnTo>
                  <a:lnTo>
                    <a:pt x="8197844" y="4681327"/>
                  </a:lnTo>
                  <a:lnTo>
                    <a:pt x="8184278" y="4725988"/>
                  </a:lnTo>
                  <a:lnTo>
                    <a:pt x="8168465" y="4769622"/>
                  </a:lnTo>
                  <a:lnTo>
                    <a:pt x="8150474" y="4812163"/>
                  </a:lnTo>
                  <a:lnTo>
                    <a:pt x="8130371" y="4853541"/>
                  </a:lnTo>
                  <a:lnTo>
                    <a:pt x="8108225" y="4893690"/>
                  </a:lnTo>
                  <a:lnTo>
                    <a:pt x="8084104" y="4932541"/>
                  </a:lnTo>
                  <a:lnTo>
                    <a:pt x="8058074" y="4970026"/>
                  </a:lnTo>
                  <a:lnTo>
                    <a:pt x="8030205" y="5006079"/>
                  </a:lnTo>
                  <a:lnTo>
                    <a:pt x="8000564" y="5040630"/>
                  </a:lnTo>
                  <a:lnTo>
                    <a:pt x="7969218" y="5073613"/>
                  </a:lnTo>
                  <a:lnTo>
                    <a:pt x="7936235" y="5104959"/>
                  </a:lnTo>
                  <a:lnTo>
                    <a:pt x="7901684" y="5134601"/>
                  </a:lnTo>
                  <a:lnTo>
                    <a:pt x="7865632" y="5162471"/>
                  </a:lnTo>
                  <a:lnTo>
                    <a:pt x="7828146" y="5188500"/>
                  </a:lnTo>
                  <a:lnTo>
                    <a:pt x="7789295" y="5212622"/>
                  </a:lnTo>
                  <a:lnTo>
                    <a:pt x="7749147" y="5234769"/>
                  </a:lnTo>
                  <a:lnTo>
                    <a:pt x="7707768" y="5254872"/>
                  </a:lnTo>
                  <a:lnTo>
                    <a:pt x="7665227" y="5272864"/>
                  </a:lnTo>
                  <a:lnTo>
                    <a:pt x="7621593" y="5288677"/>
                  </a:lnTo>
                  <a:lnTo>
                    <a:pt x="7576931" y="5302243"/>
                  </a:lnTo>
                  <a:lnTo>
                    <a:pt x="7531311" y="5313494"/>
                  </a:lnTo>
                  <a:lnTo>
                    <a:pt x="7484800" y="5322364"/>
                  </a:lnTo>
                  <a:lnTo>
                    <a:pt x="7437466" y="5328783"/>
                  </a:lnTo>
                  <a:lnTo>
                    <a:pt x="7389377" y="5332684"/>
                  </a:lnTo>
                  <a:lnTo>
                    <a:pt x="7340600" y="5334000"/>
                  </a:lnTo>
                  <a:lnTo>
                    <a:pt x="889000" y="5334000"/>
                  </a:lnTo>
                  <a:lnTo>
                    <a:pt x="840224" y="5332684"/>
                  </a:lnTo>
                  <a:lnTo>
                    <a:pt x="792135" y="5328783"/>
                  </a:lnTo>
                  <a:lnTo>
                    <a:pt x="744802" y="5322364"/>
                  </a:lnTo>
                  <a:lnTo>
                    <a:pt x="698292" y="5313494"/>
                  </a:lnTo>
                  <a:lnTo>
                    <a:pt x="652672" y="5302243"/>
                  </a:lnTo>
                  <a:lnTo>
                    <a:pt x="608011" y="5288677"/>
                  </a:lnTo>
                  <a:lnTo>
                    <a:pt x="564377" y="5272864"/>
                  </a:lnTo>
                  <a:lnTo>
                    <a:pt x="521836" y="5254872"/>
                  </a:lnTo>
                  <a:lnTo>
                    <a:pt x="480458" y="5234769"/>
                  </a:lnTo>
                  <a:lnTo>
                    <a:pt x="440309" y="5212622"/>
                  </a:lnTo>
                  <a:lnTo>
                    <a:pt x="401458" y="5188500"/>
                  </a:lnTo>
                  <a:lnTo>
                    <a:pt x="363973" y="5162471"/>
                  </a:lnTo>
                  <a:lnTo>
                    <a:pt x="327920" y="5134601"/>
                  </a:lnTo>
                  <a:lnTo>
                    <a:pt x="293369" y="5104959"/>
                  </a:lnTo>
                  <a:lnTo>
                    <a:pt x="260386" y="5073613"/>
                  </a:lnTo>
                  <a:lnTo>
                    <a:pt x="229040" y="5040630"/>
                  </a:lnTo>
                  <a:lnTo>
                    <a:pt x="199398" y="5006079"/>
                  </a:lnTo>
                  <a:lnTo>
                    <a:pt x="171528" y="4970026"/>
                  </a:lnTo>
                  <a:lnTo>
                    <a:pt x="145499" y="4932541"/>
                  </a:lnTo>
                  <a:lnTo>
                    <a:pt x="121377" y="4893690"/>
                  </a:lnTo>
                  <a:lnTo>
                    <a:pt x="99230" y="4853541"/>
                  </a:lnTo>
                  <a:lnTo>
                    <a:pt x="79127" y="4812163"/>
                  </a:lnTo>
                  <a:lnTo>
                    <a:pt x="61135" y="4769622"/>
                  </a:lnTo>
                  <a:lnTo>
                    <a:pt x="45322" y="4725988"/>
                  </a:lnTo>
                  <a:lnTo>
                    <a:pt x="31756" y="4681327"/>
                  </a:lnTo>
                  <a:lnTo>
                    <a:pt x="20505" y="4635707"/>
                  </a:lnTo>
                  <a:lnTo>
                    <a:pt x="11635" y="4589197"/>
                  </a:lnTo>
                  <a:lnTo>
                    <a:pt x="5216" y="4541864"/>
                  </a:lnTo>
                  <a:lnTo>
                    <a:pt x="1315" y="4493775"/>
                  </a:lnTo>
                  <a:lnTo>
                    <a:pt x="0" y="4445000"/>
                  </a:lnTo>
                  <a:lnTo>
                    <a:pt x="0" y="8890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4197" y="480440"/>
            <a:ext cx="7632700" cy="585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E36C09"/>
                </a:solidFill>
                <a:latin typeface="Arial"/>
                <a:cs typeface="Arial"/>
              </a:rPr>
              <a:t>Integritas</a:t>
            </a:r>
            <a:r>
              <a:rPr sz="2800" b="1" spc="-5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36C09"/>
                </a:solidFill>
                <a:latin typeface="Arial"/>
                <a:cs typeface="Arial"/>
              </a:rPr>
              <a:t>Sesudah</a:t>
            </a:r>
            <a:r>
              <a:rPr sz="2800" b="1" spc="-2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36C09"/>
                </a:solidFill>
                <a:latin typeface="Arial"/>
                <a:cs typeface="Arial"/>
              </a:rPr>
              <a:t>Penelitian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36C09"/>
              </a:buClr>
              <a:buFont typeface="Arial MT"/>
              <a:buChar char="•"/>
            </a:pPr>
            <a:endParaRPr sz="3550">
              <a:latin typeface="Arial"/>
              <a:cs typeface="Arial"/>
            </a:endParaRPr>
          </a:p>
          <a:p>
            <a:pPr marL="702310" lvl="1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01675" algn="l"/>
                <a:tab pos="702310" algn="l"/>
              </a:tabLst>
            </a:pPr>
            <a:r>
              <a:rPr sz="2000" b="1" spc="-5" dirty="0">
                <a:solidFill>
                  <a:srgbClr val="FFFF00"/>
                </a:solidFill>
                <a:latin typeface="Trebuchet MS"/>
                <a:cs typeface="Trebuchet MS"/>
              </a:rPr>
              <a:t>Akses</a:t>
            </a:r>
            <a:r>
              <a:rPr sz="2000" b="1" spc="-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rebuchet MS"/>
                <a:cs typeface="Trebuchet MS"/>
              </a:rPr>
              <a:t>kepada</a:t>
            </a:r>
            <a:r>
              <a:rPr sz="2000" b="1" spc="-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rebuchet MS"/>
                <a:cs typeface="Trebuchet MS"/>
              </a:rPr>
              <a:t>hasil</a:t>
            </a:r>
            <a:r>
              <a:rPr sz="2000" b="1" spc="-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rebuchet MS"/>
                <a:cs typeface="Trebuchet MS"/>
              </a:rPr>
              <a:t>riset</a:t>
            </a:r>
            <a:endParaRPr sz="2000">
              <a:latin typeface="Trebuchet MS"/>
              <a:cs typeface="Trebuchet MS"/>
            </a:endParaRPr>
          </a:p>
          <a:p>
            <a:pPr marL="702310" marR="26924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Mengenai akses terhadap hasil riset ini ada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dua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hal yang </a:t>
            </a:r>
            <a:r>
              <a:rPr sz="2000" b="1" spc="-5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perlu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kita</a:t>
            </a:r>
            <a:r>
              <a:rPr sz="20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perhatikan</a:t>
            </a:r>
            <a:r>
              <a:rPr sz="20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deklarasi</a:t>
            </a:r>
            <a:r>
              <a:rPr sz="20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Helsinki</a:t>
            </a:r>
            <a:r>
              <a:rPr sz="20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159510" marR="41910" lvl="2" indent="-457834">
              <a:lnSpc>
                <a:spcPct val="100000"/>
              </a:lnSpc>
              <a:buAutoNum type="alphaLcPeriod"/>
              <a:tabLst>
                <a:tab pos="1159510" algn="l"/>
                <a:tab pos="1160145" algn="l"/>
              </a:tabLst>
            </a:pP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Nomor 19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mengatakan,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“Medical research is only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justified if there is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reasonable likelihood that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populations in which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research is carried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out stand </a:t>
            </a:r>
            <a:r>
              <a:rPr sz="2000" b="1" spc="-5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benefit</a:t>
            </a:r>
            <a:r>
              <a:rPr sz="20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results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research.”</a:t>
            </a:r>
            <a:endParaRPr sz="2000">
              <a:latin typeface="Trebuchet MS"/>
              <a:cs typeface="Trebuchet MS"/>
            </a:endParaRPr>
          </a:p>
          <a:p>
            <a:pPr marL="1159510" marR="27686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Sebuah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medis</a:t>
            </a:r>
            <a:r>
              <a:rPr sz="20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hanya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dibenarkan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kalau </a:t>
            </a:r>
            <a:r>
              <a:rPr sz="20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memang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ada</a:t>
            </a:r>
            <a:r>
              <a:rPr sz="20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alasan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0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masuk</a:t>
            </a:r>
            <a:r>
              <a:rPr sz="20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akal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bahwa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hasilnya </a:t>
            </a:r>
            <a:r>
              <a:rPr sz="2000" b="1" spc="-5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akan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bermanfaat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juga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bagi populasi yang ikut serta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didalam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 penelitian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itu.</a:t>
            </a:r>
            <a:endParaRPr sz="2000">
              <a:latin typeface="Trebuchet MS"/>
              <a:cs typeface="Trebuchet MS"/>
            </a:endParaRPr>
          </a:p>
          <a:p>
            <a:pPr marL="1159510" marR="5080" lvl="2" indent="-457834">
              <a:lnSpc>
                <a:spcPct val="100000"/>
              </a:lnSpc>
              <a:spcBef>
                <a:spcPts val="5"/>
              </a:spcBef>
              <a:buAutoNum type="alphaLcPeriod" startAt="2"/>
              <a:tabLst>
                <a:tab pos="1159510" algn="l"/>
                <a:tab pos="1160145" algn="l"/>
              </a:tabLst>
            </a:pPr>
            <a:r>
              <a:rPr sz="2000" b="1" spc="-30" dirty="0">
                <a:solidFill>
                  <a:srgbClr val="FFFFFF"/>
                </a:solidFill>
                <a:latin typeface="Trebuchet MS"/>
                <a:cs typeface="Trebuchet MS"/>
              </a:rPr>
              <a:t>Paragraf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30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menyatakan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bahwa “At the conclusion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study,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every patient entered into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the study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2000" b="1" spc="-5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assured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access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the best proven prophylactic,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diagnostic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therapeutic 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methods identified by the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study.”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90675"/>
            <a:ext cx="8696325" cy="5267325"/>
            <a:chOff x="0" y="1590675"/>
            <a:chExt cx="8696325" cy="52673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600200"/>
              <a:ext cx="8229600" cy="3276600"/>
            </a:xfrm>
            <a:custGeom>
              <a:avLst/>
              <a:gdLst/>
              <a:ahLst/>
              <a:cxnLst/>
              <a:rect l="l" t="t" r="r" b="b"/>
              <a:pathLst>
                <a:path w="8229600" h="3276600">
                  <a:moveTo>
                    <a:pt x="7683500" y="0"/>
                  </a:moveTo>
                  <a:lnTo>
                    <a:pt x="546112" y="0"/>
                  </a:lnTo>
                  <a:lnTo>
                    <a:pt x="498991" y="2004"/>
                  </a:lnTo>
                  <a:lnTo>
                    <a:pt x="452983" y="7908"/>
                  </a:lnTo>
                  <a:lnTo>
                    <a:pt x="408252" y="17547"/>
                  </a:lnTo>
                  <a:lnTo>
                    <a:pt x="364963" y="30758"/>
                  </a:lnTo>
                  <a:lnTo>
                    <a:pt x="323278" y="47377"/>
                  </a:lnTo>
                  <a:lnTo>
                    <a:pt x="283361" y="67240"/>
                  </a:lnTo>
                  <a:lnTo>
                    <a:pt x="245378" y="90183"/>
                  </a:lnTo>
                  <a:lnTo>
                    <a:pt x="209491" y="116042"/>
                  </a:lnTo>
                  <a:lnTo>
                    <a:pt x="175865" y="144653"/>
                  </a:lnTo>
                  <a:lnTo>
                    <a:pt x="144664" y="175853"/>
                  </a:lnTo>
                  <a:lnTo>
                    <a:pt x="116051" y="209478"/>
                  </a:lnTo>
                  <a:lnTo>
                    <a:pt x="90190" y="245364"/>
                  </a:lnTo>
                  <a:lnTo>
                    <a:pt x="67245" y="283346"/>
                  </a:lnTo>
                  <a:lnTo>
                    <a:pt x="47381" y="323262"/>
                  </a:lnTo>
                  <a:lnTo>
                    <a:pt x="30761" y="364946"/>
                  </a:lnTo>
                  <a:lnTo>
                    <a:pt x="17549" y="408236"/>
                  </a:lnTo>
                  <a:lnTo>
                    <a:pt x="7908" y="452968"/>
                  </a:lnTo>
                  <a:lnTo>
                    <a:pt x="2004" y="498977"/>
                  </a:lnTo>
                  <a:lnTo>
                    <a:pt x="0" y="546100"/>
                  </a:lnTo>
                  <a:lnTo>
                    <a:pt x="0" y="2730500"/>
                  </a:lnTo>
                  <a:lnTo>
                    <a:pt x="2004" y="2777622"/>
                  </a:lnTo>
                  <a:lnTo>
                    <a:pt x="7908" y="2823631"/>
                  </a:lnTo>
                  <a:lnTo>
                    <a:pt x="17549" y="2868363"/>
                  </a:lnTo>
                  <a:lnTo>
                    <a:pt x="30761" y="2911653"/>
                  </a:lnTo>
                  <a:lnTo>
                    <a:pt x="47381" y="2953337"/>
                  </a:lnTo>
                  <a:lnTo>
                    <a:pt x="67245" y="2993253"/>
                  </a:lnTo>
                  <a:lnTo>
                    <a:pt x="90190" y="3031235"/>
                  </a:lnTo>
                  <a:lnTo>
                    <a:pt x="116051" y="3067121"/>
                  </a:lnTo>
                  <a:lnTo>
                    <a:pt x="144664" y="3100746"/>
                  </a:lnTo>
                  <a:lnTo>
                    <a:pt x="175865" y="3131946"/>
                  </a:lnTo>
                  <a:lnTo>
                    <a:pt x="209491" y="3160557"/>
                  </a:lnTo>
                  <a:lnTo>
                    <a:pt x="245378" y="3186416"/>
                  </a:lnTo>
                  <a:lnTo>
                    <a:pt x="283361" y="3209359"/>
                  </a:lnTo>
                  <a:lnTo>
                    <a:pt x="323278" y="3229222"/>
                  </a:lnTo>
                  <a:lnTo>
                    <a:pt x="364963" y="3245841"/>
                  </a:lnTo>
                  <a:lnTo>
                    <a:pt x="408252" y="3259052"/>
                  </a:lnTo>
                  <a:lnTo>
                    <a:pt x="452983" y="3268691"/>
                  </a:lnTo>
                  <a:lnTo>
                    <a:pt x="498991" y="3274595"/>
                  </a:lnTo>
                  <a:lnTo>
                    <a:pt x="546112" y="3276600"/>
                  </a:lnTo>
                  <a:lnTo>
                    <a:pt x="7683500" y="3276600"/>
                  </a:lnTo>
                  <a:lnTo>
                    <a:pt x="7730622" y="3274595"/>
                  </a:lnTo>
                  <a:lnTo>
                    <a:pt x="7776631" y="3268691"/>
                  </a:lnTo>
                  <a:lnTo>
                    <a:pt x="7821363" y="3259052"/>
                  </a:lnTo>
                  <a:lnTo>
                    <a:pt x="7864653" y="3245841"/>
                  </a:lnTo>
                  <a:lnTo>
                    <a:pt x="7906337" y="3229222"/>
                  </a:lnTo>
                  <a:lnTo>
                    <a:pt x="7946253" y="3209359"/>
                  </a:lnTo>
                  <a:lnTo>
                    <a:pt x="7984235" y="3186416"/>
                  </a:lnTo>
                  <a:lnTo>
                    <a:pt x="8020121" y="3160557"/>
                  </a:lnTo>
                  <a:lnTo>
                    <a:pt x="8053746" y="3131946"/>
                  </a:lnTo>
                  <a:lnTo>
                    <a:pt x="8084946" y="3100746"/>
                  </a:lnTo>
                  <a:lnTo>
                    <a:pt x="8113557" y="3067121"/>
                  </a:lnTo>
                  <a:lnTo>
                    <a:pt x="8139416" y="3031235"/>
                  </a:lnTo>
                  <a:lnTo>
                    <a:pt x="8162359" y="2993253"/>
                  </a:lnTo>
                  <a:lnTo>
                    <a:pt x="8182222" y="2953337"/>
                  </a:lnTo>
                  <a:lnTo>
                    <a:pt x="8198841" y="2911653"/>
                  </a:lnTo>
                  <a:lnTo>
                    <a:pt x="8212052" y="2868363"/>
                  </a:lnTo>
                  <a:lnTo>
                    <a:pt x="8221691" y="2823631"/>
                  </a:lnTo>
                  <a:lnTo>
                    <a:pt x="8227595" y="2777622"/>
                  </a:lnTo>
                  <a:lnTo>
                    <a:pt x="8229600" y="2730500"/>
                  </a:lnTo>
                  <a:lnTo>
                    <a:pt x="8229600" y="546100"/>
                  </a:lnTo>
                  <a:lnTo>
                    <a:pt x="8227595" y="498977"/>
                  </a:lnTo>
                  <a:lnTo>
                    <a:pt x="8221691" y="452968"/>
                  </a:lnTo>
                  <a:lnTo>
                    <a:pt x="8212052" y="408236"/>
                  </a:lnTo>
                  <a:lnTo>
                    <a:pt x="8198841" y="364946"/>
                  </a:lnTo>
                  <a:lnTo>
                    <a:pt x="8182222" y="323262"/>
                  </a:lnTo>
                  <a:lnTo>
                    <a:pt x="8162359" y="283346"/>
                  </a:lnTo>
                  <a:lnTo>
                    <a:pt x="8139416" y="245364"/>
                  </a:lnTo>
                  <a:lnTo>
                    <a:pt x="8113557" y="209478"/>
                  </a:lnTo>
                  <a:lnTo>
                    <a:pt x="8084946" y="175853"/>
                  </a:lnTo>
                  <a:lnTo>
                    <a:pt x="8053746" y="144653"/>
                  </a:lnTo>
                  <a:lnTo>
                    <a:pt x="8020121" y="116042"/>
                  </a:lnTo>
                  <a:lnTo>
                    <a:pt x="7984235" y="90183"/>
                  </a:lnTo>
                  <a:lnTo>
                    <a:pt x="7946253" y="67240"/>
                  </a:lnTo>
                  <a:lnTo>
                    <a:pt x="7906337" y="47377"/>
                  </a:lnTo>
                  <a:lnTo>
                    <a:pt x="7864653" y="30758"/>
                  </a:lnTo>
                  <a:lnTo>
                    <a:pt x="7821363" y="17547"/>
                  </a:lnTo>
                  <a:lnTo>
                    <a:pt x="7776631" y="7908"/>
                  </a:lnTo>
                  <a:lnTo>
                    <a:pt x="7730622" y="2004"/>
                  </a:lnTo>
                  <a:lnTo>
                    <a:pt x="76835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600200"/>
              <a:ext cx="8229600" cy="3276600"/>
            </a:xfrm>
            <a:custGeom>
              <a:avLst/>
              <a:gdLst/>
              <a:ahLst/>
              <a:cxnLst/>
              <a:rect l="l" t="t" r="r" b="b"/>
              <a:pathLst>
                <a:path w="8229600" h="3276600">
                  <a:moveTo>
                    <a:pt x="0" y="546100"/>
                  </a:moveTo>
                  <a:lnTo>
                    <a:pt x="2004" y="498977"/>
                  </a:lnTo>
                  <a:lnTo>
                    <a:pt x="7908" y="452968"/>
                  </a:lnTo>
                  <a:lnTo>
                    <a:pt x="17549" y="408236"/>
                  </a:lnTo>
                  <a:lnTo>
                    <a:pt x="30761" y="364946"/>
                  </a:lnTo>
                  <a:lnTo>
                    <a:pt x="47381" y="323262"/>
                  </a:lnTo>
                  <a:lnTo>
                    <a:pt x="67245" y="283346"/>
                  </a:lnTo>
                  <a:lnTo>
                    <a:pt x="90190" y="245364"/>
                  </a:lnTo>
                  <a:lnTo>
                    <a:pt x="116051" y="209478"/>
                  </a:lnTo>
                  <a:lnTo>
                    <a:pt x="144664" y="175853"/>
                  </a:lnTo>
                  <a:lnTo>
                    <a:pt x="175865" y="144653"/>
                  </a:lnTo>
                  <a:lnTo>
                    <a:pt x="209491" y="116042"/>
                  </a:lnTo>
                  <a:lnTo>
                    <a:pt x="245378" y="90183"/>
                  </a:lnTo>
                  <a:lnTo>
                    <a:pt x="283361" y="67240"/>
                  </a:lnTo>
                  <a:lnTo>
                    <a:pt x="323278" y="47377"/>
                  </a:lnTo>
                  <a:lnTo>
                    <a:pt x="364963" y="30758"/>
                  </a:lnTo>
                  <a:lnTo>
                    <a:pt x="408252" y="17547"/>
                  </a:lnTo>
                  <a:lnTo>
                    <a:pt x="452983" y="7908"/>
                  </a:lnTo>
                  <a:lnTo>
                    <a:pt x="498991" y="2004"/>
                  </a:lnTo>
                  <a:lnTo>
                    <a:pt x="546112" y="0"/>
                  </a:lnTo>
                  <a:lnTo>
                    <a:pt x="7683500" y="0"/>
                  </a:lnTo>
                  <a:lnTo>
                    <a:pt x="7730622" y="2004"/>
                  </a:lnTo>
                  <a:lnTo>
                    <a:pt x="7776631" y="7908"/>
                  </a:lnTo>
                  <a:lnTo>
                    <a:pt x="7821363" y="17547"/>
                  </a:lnTo>
                  <a:lnTo>
                    <a:pt x="7864653" y="30758"/>
                  </a:lnTo>
                  <a:lnTo>
                    <a:pt x="7906337" y="47377"/>
                  </a:lnTo>
                  <a:lnTo>
                    <a:pt x="7946253" y="67240"/>
                  </a:lnTo>
                  <a:lnTo>
                    <a:pt x="7984235" y="90183"/>
                  </a:lnTo>
                  <a:lnTo>
                    <a:pt x="8020121" y="116042"/>
                  </a:lnTo>
                  <a:lnTo>
                    <a:pt x="8053746" y="144653"/>
                  </a:lnTo>
                  <a:lnTo>
                    <a:pt x="8084946" y="175853"/>
                  </a:lnTo>
                  <a:lnTo>
                    <a:pt x="8113557" y="209478"/>
                  </a:lnTo>
                  <a:lnTo>
                    <a:pt x="8139416" y="245364"/>
                  </a:lnTo>
                  <a:lnTo>
                    <a:pt x="8162359" y="283346"/>
                  </a:lnTo>
                  <a:lnTo>
                    <a:pt x="8182222" y="323262"/>
                  </a:lnTo>
                  <a:lnTo>
                    <a:pt x="8198841" y="364946"/>
                  </a:lnTo>
                  <a:lnTo>
                    <a:pt x="8212052" y="408236"/>
                  </a:lnTo>
                  <a:lnTo>
                    <a:pt x="8221691" y="452968"/>
                  </a:lnTo>
                  <a:lnTo>
                    <a:pt x="8227595" y="498977"/>
                  </a:lnTo>
                  <a:lnTo>
                    <a:pt x="8229600" y="546100"/>
                  </a:lnTo>
                  <a:lnTo>
                    <a:pt x="8229600" y="2730500"/>
                  </a:lnTo>
                  <a:lnTo>
                    <a:pt x="8227595" y="2777622"/>
                  </a:lnTo>
                  <a:lnTo>
                    <a:pt x="8221691" y="2823631"/>
                  </a:lnTo>
                  <a:lnTo>
                    <a:pt x="8212052" y="2868363"/>
                  </a:lnTo>
                  <a:lnTo>
                    <a:pt x="8198841" y="2911653"/>
                  </a:lnTo>
                  <a:lnTo>
                    <a:pt x="8182222" y="2953337"/>
                  </a:lnTo>
                  <a:lnTo>
                    <a:pt x="8162359" y="2993253"/>
                  </a:lnTo>
                  <a:lnTo>
                    <a:pt x="8139416" y="3031235"/>
                  </a:lnTo>
                  <a:lnTo>
                    <a:pt x="8113557" y="3067121"/>
                  </a:lnTo>
                  <a:lnTo>
                    <a:pt x="8084946" y="3100746"/>
                  </a:lnTo>
                  <a:lnTo>
                    <a:pt x="8053746" y="3131946"/>
                  </a:lnTo>
                  <a:lnTo>
                    <a:pt x="8020121" y="3160557"/>
                  </a:lnTo>
                  <a:lnTo>
                    <a:pt x="7984235" y="3186416"/>
                  </a:lnTo>
                  <a:lnTo>
                    <a:pt x="7946253" y="3209359"/>
                  </a:lnTo>
                  <a:lnTo>
                    <a:pt x="7906337" y="3229222"/>
                  </a:lnTo>
                  <a:lnTo>
                    <a:pt x="7864653" y="3245841"/>
                  </a:lnTo>
                  <a:lnTo>
                    <a:pt x="7821363" y="3259052"/>
                  </a:lnTo>
                  <a:lnTo>
                    <a:pt x="7776631" y="3268691"/>
                  </a:lnTo>
                  <a:lnTo>
                    <a:pt x="7730622" y="3274595"/>
                  </a:lnTo>
                  <a:lnTo>
                    <a:pt x="7683500" y="3276600"/>
                  </a:lnTo>
                  <a:lnTo>
                    <a:pt x="546112" y="3276600"/>
                  </a:lnTo>
                  <a:lnTo>
                    <a:pt x="498991" y="3274595"/>
                  </a:lnTo>
                  <a:lnTo>
                    <a:pt x="452983" y="3268691"/>
                  </a:lnTo>
                  <a:lnTo>
                    <a:pt x="408252" y="3259052"/>
                  </a:lnTo>
                  <a:lnTo>
                    <a:pt x="364963" y="3245841"/>
                  </a:lnTo>
                  <a:lnTo>
                    <a:pt x="323278" y="3229222"/>
                  </a:lnTo>
                  <a:lnTo>
                    <a:pt x="283361" y="3209359"/>
                  </a:lnTo>
                  <a:lnTo>
                    <a:pt x="245378" y="3186416"/>
                  </a:lnTo>
                  <a:lnTo>
                    <a:pt x="209491" y="3160557"/>
                  </a:lnTo>
                  <a:lnTo>
                    <a:pt x="175865" y="3131946"/>
                  </a:lnTo>
                  <a:lnTo>
                    <a:pt x="144664" y="3100746"/>
                  </a:lnTo>
                  <a:lnTo>
                    <a:pt x="116051" y="3067121"/>
                  </a:lnTo>
                  <a:lnTo>
                    <a:pt x="90190" y="3031235"/>
                  </a:lnTo>
                  <a:lnTo>
                    <a:pt x="67245" y="2993253"/>
                  </a:lnTo>
                  <a:lnTo>
                    <a:pt x="47381" y="2953337"/>
                  </a:lnTo>
                  <a:lnTo>
                    <a:pt x="30761" y="2911653"/>
                  </a:lnTo>
                  <a:lnTo>
                    <a:pt x="17549" y="2868363"/>
                  </a:lnTo>
                  <a:lnTo>
                    <a:pt x="7908" y="2823631"/>
                  </a:lnTo>
                  <a:lnTo>
                    <a:pt x="2004" y="2777622"/>
                  </a:lnTo>
                  <a:lnTo>
                    <a:pt x="0" y="2730500"/>
                  </a:lnTo>
                  <a:lnTo>
                    <a:pt x="0" y="5461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95959" y="1781175"/>
            <a:ext cx="304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2</a:t>
            </a:r>
            <a:r>
              <a:rPr spc="175" dirty="0">
                <a:solidFill>
                  <a:srgbClr val="FFFF00"/>
                </a:solidFill>
              </a:rPr>
              <a:t>.</a:t>
            </a:r>
            <a:r>
              <a:rPr spc="-155" dirty="0">
                <a:solidFill>
                  <a:srgbClr val="FFFF00"/>
                </a:solidFill>
              </a:rPr>
              <a:t>P</a:t>
            </a:r>
            <a:r>
              <a:rPr dirty="0">
                <a:solidFill>
                  <a:srgbClr val="FFFF00"/>
                </a:solidFill>
              </a:rPr>
              <a:t>en</a:t>
            </a:r>
            <a:r>
              <a:rPr spc="-15" dirty="0">
                <a:solidFill>
                  <a:srgbClr val="FFFF00"/>
                </a:solidFill>
              </a:rPr>
              <a:t>g</a:t>
            </a:r>
            <a:r>
              <a:rPr dirty="0">
                <a:solidFill>
                  <a:srgbClr val="FFFF00"/>
                </a:solidFill>
              </a:rPr>
              <a:t>ar</a:t>
            </a:r>
            <a:r>
              <a:rPr spc="15" dirty="0">
                <a:solidFill>
                  <a:srgbClr val="FFFF00"/>
                </a:solidFill>
              </a:rPr>
              <a:t>s</a:t>
            </a:r>
            <a:r>
              <a:rPr spc="-5" dirty="0">
                <a:solidFill>
                  <a:srgbClr val="FFFF00"/>
                </a:solidFill>
              </a:rPr>
              <a:t>i</a:t>
            </a:r>
            <a:r>
              <a:rPr spc="5" dirty="0">
                <a:solidFill>
                  <a:srgbClr val="FFFF00"/>
                </a:solidFill>
              </a:rPr>
              <a:t>p</a:t>
            </a:r>
            <a:r>
              <a:rPr dirty="0">
                <a:solidFill>
                  <a:srgbClr val="FFFF00"/>
                </a:solidFill>
              </a:rPr>
              <a:t>an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3477" y="2332609"/>
            <a:ext cx="660717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71755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Akhir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harus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dilakukan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pencatatan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pengarsipan.</a:t>
            </a:r>
            <a:endParaRPr sz="2800">
              <a:latin typeface="Trebuchet MS"/>
              <a:cs typeface="Trebuchet MS"/>
            </a:endParaRPr>
          </a:p>
          <a:p>
            <a:pPr marL="469265" marR="508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asli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harus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disimpan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baik</a:t>
            </a:r>
            <a:r>
              <a:rPr sz="2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baik untuk keperluan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klarifikasi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bila 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diperlukan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475"/>
            <a:ext cx="8696325" cy="6486525"/>
            <a:chOff x="0" y="371475"/>
            <a:chExt cx="8696325" cy="64865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81000"/>
              <a:ext cx="8229600" cy="6019800"/>
            </a:xfrm>
            <a:custGeom>
              <a:avLst/>
              <a:gdLst/>
              <a:ahLst/>
              <a:cxnLst/>
              <a:rect l="l" t="t" r="r" b="b"/>
              <a:pathLst>
                <a:path w="8229600" h="6019800">
                  <a:moveTo>
                    <a:pt x="7226300" y="0"/>
                  </a:moveTo>
                  <a:lnTo>
                    <a:pt x="1003300" y="0"/>
                  </a:lnTo>
                  <a:lnTo>
                    <a:pt x="954689" y="1156"/>
                  </a:lnTo>
                  <a:lnTo>
                    <a:pt x="906676" y="4592"/>
                  </a:lnTo>
                  <a:lnTo>
                    <a:pt x="859312" y="10255"/>
                  </a:lnTo>
                  <a:lnTo>
                    <a:pt x="812651" y="18091"/>
                  </a:lnTo>
                  <a:lnTo>
                    <a:pt x="766744" y="28048"/>
                  </a:lnTo>
                  <a:lnTo>
                    <a:pt x="721645" y="40074"/>
                  </a:lnTo>
                  <a:lnTo>
                    <a:pt x="677405" y="54116"/>
                  </a:lnTo>
                  <a:lnTo>
                    <a:pt x="634078" y="70122"/>
                  </a:lnTo>
                  <a:lnTo>
                    <a:pt x="591715" y="88039"/>
                  </a:lnTo>
                  <a:lnTo>
                    <a:pt x="550370" y="107814"/>
                  </a:lnTo>
                  <a:lnTo>
                    <a:pt x="510096" y="129395"/>
                  </a:lnTo>
                  <a:lnTo>
                    <a:pt x="470943" y="152729"/>
                  </a:lnTo>
                  <a:lnTo>
                    <a:pt x="432966" y="177764"/>
                  </a:lnTo>
                  <a:lnTo>
                    <a:pt x="396217" y="204448"/>
                  </a:lnTo>
                  <a:lnTo>
                    <a:pt x="360748" y="232727"/>
                  </a:lnTo>
                  <a:lnTo>
                    <a:pt x="326612" y="262549"/>
                  </a:lnTo>
                  <a:lnTo>
                    <a:pt x="293862" y="293862"/>
                  </a:lnTo>
                  <a:lnTo>
                    <a:pt x="262549" y="326612"/>
                  </a:lnTo>
                  <a:lnTo>
                    <a:pt x="232727" y="360748"/>
                  </a:lnTo>
                  <a:lnTo>
                    <a:pt x="204448" y="396217"/>
                  </a:lnTo>
                  <a:lnTo>
                    <a:pt x="177764" y="432966"/>
                  </a:lnTo>
                  <a:lnTo>
                    <a:pt x="152729" y="470943"/>
                  </a:lnTo>
                  <a:lnTo>
                    <a:pt x="129395" y="510096"/>
                  </a:lnTo>
                  <a:lnTo>
                    <a:pt x="107814" y="550370"/>
                  </a:lnTo>
                  <a:lnTo>
                    <a:pt x="88039" y="591715"/>
                  </a:lnTo>
                  <a:lnTo>
                    <a:pt x="70122" y="634078"/>
                  </a:lnTo>
                  <a:lnTo>
                    <a:pt x="54116" y="677405"/>
                  </a:lnTo>
                  <a:lnTo>
                    <a:pt x="40074" y="721645"/>
                  </a:lnTo>
                  <a:lnTo>
                    <a:pt x="28048" y="766744"/>
                  </a:lnTo>
                  <a:lnTo>
                    <a:pt x="18091" y="812651"/>
                  </a:lnTo>
                  <a:lnTo>
                    <a:pt x="10255" y="859312"/>
                  </a:lnTo>
                  <a:lnTo>
                    <a:pt x="4592" y="906676"/>
                  </a:lnTo>
                  <a:lnTo>
                    <a:pt x="1156" y="954689"/>
                  </a:lnTo>
                  <a:lnTo>
                    <a:pt x="0" y="1003300"/>
                  </a:lnTo>
                  <a:lnTo>
                    <a:pt x="0" y="5016500"/>
                  </a:lnTo>
                  <a:lnTo>
                    <a:pt x="1156" y="5065110"/>
                  </a:lnTo>
                  <a:lnTo>
                    <a:pt x="4592" y="5113123"/>
                  </a:lnTo>
                  <a:lnTo>
                    <a:pt x="10255" y="5160487"/>
                  </a:lnTo>
                  <a:lnTo>
                    <a:pt x="18091" y="5207148"/>
                  </a:lnTo>
                  <a:lnTo>
                    <a:pt x="28048" y="5253055"/>
                  </a:lnTo>
                  <a:lnTo>
                    <a:pt x="40074" y="5298154"/>
                  </a:lnTo>
                  <a:lnTo>
                    <a:pt x="54116" y="5342394"/>
                  </a:lnTo>
                  <a:lnTo>
                    <a:pt x="70122" y="5385721"/>
                  </a:lnTo>
                  <a:lnTo>
                    <a:pt x="88039" y="5428084"/>
                  </a:lnTo>
                  <a:lnTo>
                    <a:pt x="107814" y="5469429"/>
                  </a:lnTo>
                  <a:lnTo>
                    <a:pt x="129395" y="5509703"/>
                  </a:lnTo>
                  <a:lnTo>
                    <a:pt x="152729" y="5548856"/>
                  </a:lnTo>
                  <a:lnTo>
                    <a:pt x="177764" y="5586833"/>
                  </a:lnTo>
                  <a:lnTo>
                    <a:pt x="204448" y="5623582"/>
                  </a:lnTo>
                  <a:lnTo>
                    <a:pt x="232727" y="5659051"/>
                  </a:lnTo>
                  <a:lnTo>
                    <a:pt x="262549" y="5693187"/>
                  </a:lnTo>
                  <a:lnTo>
                    <a:pt x="293862" y="5725937"/>
                  </a:lnTo>
                  <a:lnTo>
                    <a:pt x="326612" y="5757250"/>
                  </a:lnTo>
                  <a:lnTo>
                    <a:pt x="360748" y="5787072"/>
                  </a:lnTo>
                  <a:lnTo>
                    <a:pt x="396217" y="5815351"/>
                  </a:lnTo>
                  <a:lnTo>
                    <a:pt x="432966" y="5842035"/>
                  </a:lnTo>
                  <a:lnTo>
                    <a:pt x="470943" y="5867070"/>
                  </a:lnTo>
                  <a:lnTo>
                    <a:pt x="510096" y="5890404"/>
                  </a:lnTo>
                  <a:lnTo>
                    <a:pt x="550370" y="5911985"/>
                  </a:lnTo>
                  <a:lnTo>
                    <a:pt x="591715" y="5931760"/>
                  </a:lnTo>
                  <a:lnTo>
                    <a:pt x="634078" y="5949677"/>
                  </a:lnTo>
                  <a:lnTo>
                    <a:pt x="677405" y="5965683"/>
                  </a:lnTo>
                  <a:lnTo>
                    <a:pt x="721645" y="5979725"/>
                  </a:lnTo>
                  <a:lnTo>
                    <a:pt x="766744" y="5991751"/>
                  </a:lnTo>
                  <a:lnTo>
                    <a:pt x="812651" y="6001708"/>
                  </a:lnTo>
                  <a:lnTo>
                    <a:pt x="859312" y="6009544"/>
                  </a:lnTo>
                  <a:lnTo>
                    <a:pt x="906676" y="6015207"/>
                  </a:lnTo>
                  <a:lnTo>
                    <a:pt x="954689" y="6018643"/>
                  </a:lnTo>
                  <a:lnTo>
                    <a:pt x="1003300" y="6019800"/>
                  </a:lnTo>
                  <a:lnTo>
                    <a:pt x="7226300" y="6019800"/>
                  </a:lnTo>
                  <a:lnTo>
                    <a:pt x="7274910" y="6018643"/>
                  </a:lnTo>
                  <a:lnTo>
                    <a:pt x="7322923" y="6015207"/>
                  </a:lnTo>
                  <a:lnTo>
                    <a:pt x="7370287" y="6009544"/>
                  </a:lnTo>
                  <a:lnTo>
                    <a:pt x="7416948" y="6001708"/>
                  </a:lnTo>
                  <a:lnTo>
                    <a:pt x="7462855" y="5991751"/>
                  </a:lnTo>
                  <a:lnTo>
                    <a:pt x="7507954" y="5979725"/>
                  </a:lnTo>
                  <a:lnTo>
                    <a:pt x="7552194" y="5965683"/>
                  </a:lnTo>
                  <a:lnTo>
                    <a:pt x="7595521" y="5949677"/>
                  </a:lnTo>
                  <a:lnTo>
                    <a:pt x="7637884" y="5931760"/>
                  </a:lnTo>
                  <a:lnTo>
                    <a:pt x="7679229" y="5911985"/>
                  </a:lnTo>
                  <a:lnTo>
                    <a:pt x="7719503" y="5890404"/>
                  </a:lnTo>
                  <a:lnTo>
                    <a:pt x="7758656" y="5867070"/>
                  </a:lnTo>
                  <a:lnTo>
                    <a:pt x="7796633" y="5842035"/>
                  </a:lnTo>
                  <a:lnTo>
                    <a:pt x="7833382" y="5815351"/>
                  </a:lnTo>
                  <a:lnTo>
                    <a:pt x="7868851" y="5787072"/>
                  </a:lnTo>
                  <a:lnTo>
                    <a:pt x="7902987" y="5757250"/>
                  </a:lnTo>
                  <a:lnTo>
                    <a:pt x="7935737" y="5725937"/>
                  </a:lnTo>
                  <a:lnTo>
                    <a:pt x="7967050" y="5693187"/>
                  </a:lnTo>
                  <a:lnTo>
                    <a:pt x="7996872" y="5659051"/>
                  </a:lnTo>
                  <a:lnTo>
                    <a:pt x="8025151" y="5623582"/>
                  </a:lnTo>
                  <a:lnTo>
                    <a:pt x="8051835" y="5586833"/>
                  </a:lnTo>
                  <a:lnTo>
                    <a:pt x="8076870" y="5548856"/>
                  </a:lnTo>
                  <a:lnTo>
                    <a:pt x="8100204" y="5509703"/>
                  </a:lnTo>
                  <a:lnTo>
                    <a:pt x="8121785" y="5469429"/>
                  </a:lnTo>
                  <a:lnTo>
                    <a:pt x="8141560" y="5428084"/>
                  </a:lnTo>
                  <a:lnTo>
                    <a:pt x="8159477" y="5385721"/>
                  </a:lnTo>
                  <a:lnTo>
                    <a:pt x="8175483" y="5342394"/>
                  </a:lnTo>
                  <a:lnTo>
                    <a:pt x="8189525" y="5298154"/>
                  </a:lnTo>
                  <a:lnTo>
                    <a:pt x="8201551" y="5253055"/>
                  </a:lnTo>
                  <a:lnTo>
                    <a:pt x="8211508" y="5207148"/>
                  </a:lnTo>
                  <a:lnTo>
                    <a:pt x="8219344" y="5160487"/>
                  </a:lnTo>
                  <a:lnTo>
                    <a:pt x="8225007" y="5113123"/>
                  </a:lnTo>
                  <a:lnTo>
                    <a:pt x="8228443" y="5065110"/>
                  </a:lnTo>
                  <a:lnTo>
                    <a:pt x="8229600" y="5016500"/>
                  </a:lnTo>
                  <a:lnTo>
                    <a:pt x="8229600" y="1003300"/>
                  </a:lnTo>
                  <a:lnTo>
                    <a:pt x="8228443" y="954689"/>
                  </a:lnTo>
                  <a:lnTo>
                    <a:pt x="8225007" y="906676"/>
                  </a:lnTo>
                  <a:lnTo>
                    <a:pt x="8219344" y="859312"/>
                  </a:lnTo>
                  <a:lnTo>
                    <a:pt x="8211508" y="812651"/>
                  </a:lnTo>
                  <a:lnTo>
                    <a:pt x="8201551" y="766744"/>
                  </a:lnTo>
                  <a:lnTo>
                    <a:pt x="8189525" y="721645"/>
                  </a:lnTo>
                  <a:lnTo>
                    <a:pt x="8175483" y="677405"/>
                  </a:lnTo>
                  <a:lnTo>
                    <a:pt x="8159477" y="634078"/>
                  </a:lnTo>
                  <a:lnTo>
                    <a:pt x="8141560" y="591715"/>
                  </a:lnTo>
                  <a:lnTo>
                    <a:pt x="8121785" y="550370"/>
                  </a:lnTo>
                  <a:lnTo>
                    <a:pt x="8100204" y="510096"/>
                  </a:lnTo>
                  <a:lnTo>
                    <a:pt x="8076870" y="470943"/>
                  </a:lnTo>
                  <a:lnTo>
                    <a:pt x="8051835" y="432966"/>
                  </a:lnTo>
                  <a:lnTo>
                    <a:pt x="8025151" y="396217"/>
                  </a:lnTo>
                  <a:lnTo>
                    <a:pt x="7996872" y="360748"/>
                  </a:lnTo>
                  <a:lnTo>
                    <a:pt x="7967050" y="326612"/>
                  </a:lnTo>
                  <a:lnTo>
                    <a:pt x="7935737" y="293862"/>
                  </a:lnTo>
                  <a:lnTo>
                    <a:pt x="7902987" y="262549"/>
                  </a:lnTo>
                  <a:lnTo>
                    <a:pt x="7868851" y="232727"/>
                  </a:lnTo>
                  <a:lnTo>
                    <a:pt x="7833382" y="204448"/>
                  </a:lnTo>
                  <a:lnTo>
                    <a:pt x="7796633" y="177764"/>
                  </a:lnTo>
                  <a:lnTo>
                    <a:pt x="7758656" y="152729"/>
                  </a:lnTo>
                  <a:lnTo>
                    <a:pt x="7719503" y="129395"/>
                  </a:lnTo>
                  <a:lnTo>
                    <a:pt x="7679229" y="107814"/>
                  </a:lnTo>
                  <a:lnTo>
                    <a:pt x="7637884" y="88039"/>
                  </a:lnTo>
                  <a:lnTo>
                    <a:pt x="7595521" y="70122"/>
                  </a:lnTo>
                  <a:lnTo>
                    <a:pt x="7552194" y="54116"/>
                  </a:lnTo>
                  <a:lnTo>
                    <a:pt x="7507954" y="40074"/>
                  </a:lnTo>
                  <a:lnTo>
                    <a:pt x="7462855" y="28048"/>
                  </a:lnTo>
                  <a:lnTo>
                    <a:pt x="7416948" y="18091"/>
                  </a:lnTo>
                  <a:lnTo>
                    <a:pt x="7370287" y="10255"/>
                  </a:lnTo>
                  <a:lnTo>
                    <a:pt x="7322923" y="4592"/>
                  </a:lnTo>
                  <a:lnTo>
                    <a:pt x="7274910" y="1156"/>
                  </a:lnTo>
                  <a:lnTo>
                    <a:pt x="72263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81000"/>
              <a:ext cx="8229600" cy="6019800"/>
            </a:xfrm>
            <a:custGeom>
              <a:avLst/>
              <a:gdLst/>
              <a:ahLst/>
              <a:cxnLst/>
              <a:rect l="l" t="t" r="r" b="b"/>
              <a:pathLst>
                <a:path w="8229600" h="6019800">
                  <a:moveTo>
                    <a:pt x="0" y="1003300"/>
                  </a:moveTo>
                  <a:lnTo>
                    <a:pt x="1156" y="954689"/>
                  </a:lnTo>
                  <a:lnTo>
                    <a:pt x="4592" y="906676"/>
                  </a:lnTo>
                  <a:lnTo>
                    <a:pt x="10255" y="859312"/>
                  </a:lnTo>
                  <a:lnTo>
                    <a:pt x="18091" y="812651"/>
                  </a:lnTo>
                  <a:lnTo>
                    <a:pt x="28048" y="766744"/>
                  </a:lnTo>
                  <a:lnTo>
                    <a:pt x="40074" y="721645"/>
                  </a:lnTo>
                  <a:lnTo>
                    <a:pt x="54116" y="677405"/>
                  </a:lnTo>
                  <a:lnTo>
                    <a:pt x="70122" y="634078"/>
                  </a:lnTo>
                  <a:lnTo>
                    <a:pt x="88039" y="591715"/>
                  </a:lnTo>
                  <a:lnTo>
                    <a:pt x="107814" y="550370"/>
                  </a:lnTo>
                  <a:lnTo>
                    <a:pt x="129395" y="510096"/>
                  </a:lnTo>
                  <a:lnTo>
                    <a:pt x="152729" y="470943"/>
                  </a:lnTo>
                  <a:lnTo>
                    <a:pt x="177764" y="432966"/>
                  </a:lnTo>
                  <a:lnTo>
                    <a:pt x="204448" y="396217"/>
                  </a:lnTo>
                  <a:lnTo>
                    <a:pt x="232727" y="360748"/>
                  </a:lnTo>
                  <a:lnTo>
                    <a:pt x="262549" y="326612"/>
                  </a:lnTo>
                  <a:lnTo>
                    <a:pt x="293862" y="293862"/>
                  </a:lnTo>
                  <a:lnTo>
                    <a:pt x="326612" y="262549"/>
                  </a:lnTo>
                  <a:lnTo>
                    <a:pt x="360748" y="232727"/>
                  </a:lnTo>
                  <a:lnTo>
                    <a:pt x="396217" y="204448"/>
                  </a:lnTo>
                  <a:lnTo>
                    <a:pt x="432966" y="177764"/>
                  </a:lnTo>
                  <a:lnTo>
                    <a:pt x="470943" y="152729"/>
                  </a:lnTo>
                  <a:lnTo>
                    <a:pt x="510096" y="129395"/>
                  </a:lnTo>
                  <a:lnTo>
                    <a:pt x="550370" y="107814"/>
                  </a:lnTo>
                  <a:lnTo>
                    <a:pt x="591715" y="88039"/>
                  </a:lnTo>
                  <a:lnTo>
                    <a:pt x="634078" y="70122"/>
                  </a:lnTo>
                  <a:lnTo>
                    <a:pt x="677405" y="54116"/>
                  </a:lnTo>
                  <a:lnTo>
                    <a:pt x="721645" y="40074"/>
                  </a:lnTo>
                  <a:lnTo>
                    <a:pt x="766744" y="28048"/>
                  </a:lnTo>
                  <a:lnTo>
                    <a:pt x="812651" y="18091"/>
                  </a:lnTo>
                  <a:lnTo>
                    <a:pt x="859312" y="10255"/>
                  </a:lnTo>
                  <a:lnTo>
                    <a:pt x="906676" y="4592"/>
                  </a:lnTo>
                  <a:lnTo>
                    <a:pt x="954689" y="1156"/>
                  </a:lnTo>
                  <a:lnTo>
                    <a:pt x="1003300" y="0"/>
                  </a:lnTo>
                  <a:lnTo>
                    <a:pt x="7226300" y="0"/>
                  </a:lnTo>
                  <a:lnTo>
                    <a:pt x="7274910" y="1156"/>
                  </a:lnTo>
                  <a:lnTo>
                    <a:pt x="7322923" y="4592"/>
                  </a:lnTo>
                  <a:lnTo>
                    <a:pt x="7370287" y="10255"/>
                  </a:lnTo>
                  <a:lnTo>
                    <a:pt x="7416948" y="18091"/>
                  </a:lnTo>
                  <a:lnTo>
                    <a:pt x="7462855" y="28048"/>
                  </a:lnTo>
                  <a:lnTo>
                    <a:pt x="7507954" y="40074"/>
                  </a:lnTo>
                  <a:lnTo>
                    <a:pt x="7552194" y="54116"/>
                  </a:lnTo>
                  <a:lnTo>
                    <a:pt x="7595521" y="70122"/>
                  </a:lnTo>
                  <a:lnTo>
                    <a:pt x="7637884" y="88039"/>
                  </a:lnTo>
                  <a:lnTo>
                    <a:pt x="7679229" y="107814"/>
                  </a:lnTo>
                  <a:lnTo>
                    <a:pt x="7719503" y="129395"/>
                  </a:lnTo>
                  <a:lnTo>
                    <a:pt x="7758656" y="152729"/>
                  </a:lnTo>
                  <a:lnTo>
                    <a:pt x="7796633" y="177764"/>
                  </a:lnTo>
                  <a:lnTo>
                    <a:pt x="7833382" y="204448"/>
                  </a:lnTo>
                  <a:lnTo>
                    <a:pt x="7868851" y="232727"/>
                  </a:lnTo>
                  <a:lnTo>
                    <a:pt x="7902987" y="262549"/>
                  </a:lnTo>
                  <a:lnTo>
                    <a:pt x="7935737" y="293862"/>
                  </a:lnTo>
                  <a:lnTo>
                    <a:pt x="7967050" y="326612"/>
                  </a:lnTo>
                  <a:lnTo>
                    <a:pt x="7996872" y="360748"/>
                  </a:lnTo>
                  <a:lnTo>
                    <a:pt x="8025151" y="396217"/>
                  </a:lnTo>
                  <a:lnTo>
                    <a:pt x="8051835" y="432966"/>
                  </a:lnTo>
                  <a:lnTo>
                    <a:pt x="8076870" y="470943"/>
                  </a:lnTo>
                  <a:lnTo>
                    <a:pt x="8100204" y="510096"/>
                  </a:lnTo>
                  <a:lnTo>
                    <a:pt x="8121785" y="550370"/>
                  </a:lnTo>
                  <a:lnTo>
                    <a:pt x="8141560" y="591715"/>
                  </a:lnTo>
                  <a:lnTo>
                    <a:pt x="8159477" y="634078"/>
                  </a:lnTo>
                  <a:lnTo>
                    <a:pt x="8175483" y="677405"/>
                  </a:lnTo>
                  <a:lnTo>
                    <a:pt x="8189525" y="721645"/>
                  </a:lnTo>
                  <a:lnTo>
                    <a:pt x="8201551" y="766744"/>
                  </a:lnTo>
                  <a:lnTo>
                    <a:pt x="8211508" y="812651"/>
                  </a:lnTo>
                  <a:lnTo>
                    <a:pt x="8219344" y="859312"/>
                  </a:lnTo>
                  <a:lnTo>
                    <a:pt x="8225007" y="906676"/>
                  </a:lnTo>
                  <a:lnTo>
                    <a:pt x="8228443" y="954689"/>
                  </a:lnTo>
                  <a:lnTo>
                    <a:pt x="8229600" y="1003300"/>
                  </a:lnTo>
                  <a:lnTo>
                    <a:pt x="8229600" y="5016500"/>
                  </a:lnTo>
                  <a:lnTo>
                    <a:pt x="8228443" y="5065110"/>
                  </a:lnTo>
                  <a:lnTo>
                    <a:pt x="8225007" y="5113123"/>
                  </a:lnTo>
                  <a:lnTo>
                    <a:pt x="8219344" y="5160487"/>
                  </a:lnTo>
                  <a:lnTo>
                    <a:pt x="8211508" y="5207148"/>
                  </a:lnTo>
                  <a:lnTo>
                    <a:pt x="8201551" y="5253055"/>
                  </a:lnTo>
                  <a:lnTo>
                    <a:pt x="8189525" y="5298154"/>
                  </a:lnTo>
                  <a:lnTo>
                    <a:pt x="8175483" y="5342394"/>
                  </a:lnTo>
                  <a:lnTo>
                    <a:pt x="8159477" y="5385721"/>
                  </a:lnTo>
                  <a:lnTo>
                    <a:pt x="8141560" y="5428084"/>
                  </a:lnTo>
                  <a:lnTo>
                    <a:pt x="8121785" y="5469429"/>
                  </a:lnTo>
                  <a:lnTo>
                    <a:pt x="8100204" y="5509703"/>
                  </a:lnTo>
                  <a:lnTo>
                    <a:pt x="8076870" y="5548856"/>
                  </a:lnTo>
                  <a:lnTo>
                    <a:pt x="8051835" y="5586833"/>
                  </a:lnTo>
                  <a:lnTo>
                    <a:pt x="8025151" y="5623582"/>
                  </a:lnTo>
                  <a:lnTo>
                    <a:pt x="7996872" y="5659051"/>
                  </a:lnTo>
                  <a:lnTo>
                    <a:pt x="7967050" y="5693187"/>
                  </a:lnTo>
                  <a:lnTo>
                    <a:pt x="7935737" y="5725937"/>
                  </a:lnTo>
                  <a:lnTo>
                    <a:pt x="7902987" y="5757250"/>
                  </a:lnTo>
                  <a:lnTo>
                    <a:pt x="7868851" y="5787072"/>
                  </a:lnTo>
                  <a:lnTo>
                    <a:pt x="7833382" y="5815351"/>
                  </a:lnTo>
                  <a:lnTo>
                    <a:pt x="7796633" y="5842035"/>
                  </a:lnTo>
                  <a:lnTo>
                    <a:pt x="7758656" y="5867070"/>
                  </a:lnTo>
                  <a:lnTo>
                    <a:pt x="7719503" y="5890404"/>
                  </a:lnTo>
                  <a:lnTo>
                    <a:pt x="7679229" y="5911985"/>
                  </a:lnTo>
                  <a:lnTo>
                    <a:pt x="7637884" y="5931760"/>
                  </a:lnTo>
                  <a:lnTo>
                    <a:pt x="7595521" y="5949677"/>
                  </a:lnTo>
                  <a:lnTo>
                    <a:pt x="7552194" y="5965683"/>
                  </a:lnTo>
                  <a:lnTo>
                    <a:pt x="7507954" y="5979725"/>
                  </a:lnTo>
                  <a:lnTo>
                    <a:pt x="7462855" y="5991751"/>
                  </a:lnTo>
                  <a:lnTo>
                    <a:pt x="7416948" y="6001708"/>
                  </a:lnTo>
                  <a:lnTo>
                    <a:pt x="7370287" y="6009544"/>
                  </a:lnTo>
                  <a:lnTo>
                    <a:pt x="7322923" y="6015207"/>
                  </a:lnTo>
                  <a:lnTo>
                    <a:pt x="7274910" y="6018643"/>
                  </a:lnTo>
                  <a:lnTo>
                    <a:pt x="7226300" y="6019800"/>
                  </a:lnTo>
                  <a:lnTo>
                    <a:pt x="1003300" y="6019800"/>
                  </a:lnTo>
                  <a:lnTo>
                    <a:pt x="954689" y="6018643"/>
                  </a:lnTo>
                  <a:lnTo>
                    <a:pt x="906676" y="6015207"/>
                  </a:lnTo>
                  <a:lnTo>
                    <a:pt x="859312" y="6009544"/>
                  </a:lnTo>
                  <a:lnTo>
                    <a:pt x="812651" y="6001708"/>
                  </a:lnTo>
                  <a:lnTo>
                    <a:pt x="766744" y="5991751"/>
                  </a:lnTo>
                  <a:lnTo>
                    <a:pt x="721645" y="5979725"/>
                  </a:lnTo>
                  <a:lnTo>
                    <a:pt x="677405" y="5965683"/>
                  </a:lnTo>
                  <a:lnTo>
                    <a:pt x="634078" y="5949677"/>
                  </a:lnTo>
                  <a:lnTo>
                    <a:pt x="591715" y="5931760"/>
                  </a:lnTo>
                  <a:lnTo>
                    <a:pt x="550370" y="5911985"/>
                  </a:lnTo>
                  <a:lnTo>
                    <a:pt x="510096" y="5890404"/>
                  </a:lnTo>
                  <a:lnTo>
                    <a:pt x="470943" y="5867070"/>
                  </a:lnTo>
                  <a:lnTo>
                    <a:pt x="432966" y="5842035"/>
                  </a:lnTo>
                  <a:lnTo>
                    <a:pt x="396217" y="5815351"/>
                  </a:lnTo>
                  <a:lnTo>
                    <a:pt x="360748" y="5787072"/>
                  </a:lnTo>
                  <a:lnTo>
                    <a:pt x="326612" y="5757250"/>
                  </a:lnTo>
                  <a:lnTo>
                    <a:pt x="293862" y="5725937"/>
                  </a:lnTo>
                  <a:lnTo>
                    <a:pt x="262549" y="5693187"/>
                  </a:lnTo>
                  <a:lnTo>
                    <a:pt x="232727" y="5659051"/>
                  </a:lnTo>
                  <a:lnTo>
                    <a:pt x="204448" y="5623582"/>
                  </a:lnTo>
                  <a:lnTo>
                    <a:pt x="177764" y="5586833"/>
                  </a:lnTo>
                  <a:lnTo>
                    <a:pt x="152729" y="5548856"/>
                  </a:lnTo>
                  <a:lnTo>
                    <a:pt x="129395" y="5509703"/>
                  </a:lnTo>
                  <a:lnTo>
                    <a:pt x="107814" y="5469429"/>
                  </a:lnTo>
                  <a:lnTo>
                    <a:pt x="88039" y="5428084"/>
                  </a:lnTo>
                  <a:lnTo>
                    <a:pt x="70122" y="5385721"/>
                  </a:lnTo>
                  <a:lnTo>
                    <a:pt x="54116" y="5342394"/>
                  </a:lnTo>
                  <a:lnTo>
                    <a:pt x="40074" y="5298154"/>
                  </a:lnTo>
                  <a:lnTo>
                    <a:pt x="28048" y="5253055"/>
                  </a:lnTo>
                  <a:lnTo>
                    <a:pt x="18091" y="5207148"/>
                  </a:lnTo>
                  <a:lnTo>
                    <a:pt x="10255" y="5160487"/>
                  </a:lnTo>
                  <a:lnTo>
                    <a:pt x="4592" y="5113123"/>
                  </a:lnTo>
                  <a:lnTo>
                    <a:pt x="1156" y="5065110"/>
                  </a:lnTo>
                  <a:lnTo>
                    <a:pt x="0" y="5016500"/>
                  </a:lnTo>
                  <a:lnTo>
                    <a:pt x="0" y="10033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9944" y="695261"/>
            <a:ext cx="2661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920" algn="l"/>
              </a:tabLst>
            </a:pPr>
            <a:r>
              <a:rPr spc="-5" dirty="0">
                <a:solidFill>
                  <a:srgbClr val="FFFF00"/>
                </a:solidFill>
              </a:rPr>
              <a:t>3.	</a:t>
            </a:r>
            <a:r>
              <a:rPr spc="-15" dirty="0">
                <a:solidFill>
                  <a:srgbClr val="FFFF00"/>
                </a:solidFill>
              </a:rPr>
              <a:t>Publikasi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74419" y="1246759"/>
            <a:ext cx="639381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Font typeface="Trebuchet MS"/>
              <a:buChar char="-"/>
              <a:tabLst>
                <a:tab pos="469900" algn="l"/>
                <a:tab pos="470534" algn="l"/>
              </a:tabLst>
            </a:pP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Peneliti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dituntut integritas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etisnya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agar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melakukan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kejahatan 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ilmiah sehubungan dengan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intelektual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property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ownership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data.</a:t>
            </a:r>
            <a:endParaRPr sz="28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Trebuchet MS"/>
              <a:buChar char="-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Ownership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(Thomas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D.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May)</a:t>
            </a:r>
            <a:endParaRPr sz="2800">
              <a:latin typeface="Trebuchet MS"/>
              <a:cs typeface="Trebuchet MS"/>
            </a:endParaRPr>
          </a:p>
          <a:p>
            <a:pPr marL="927100" lvl="1" indent="-457834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Siapa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mengumpulkan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2800">
              <a:latin typeface="Trebuchet MS"/>
              <a:cs typeface="Trebuchet MS"/>
            </a:endParaRPr>
          </a:p>
          <a:p>
            <a:pPr marL="927100" marR="808355" lvl="1" indent="-457834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Bimbingan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siapakah</a:t>
            </a:r>
            <a:r>
              <a:rPr sz="2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itu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dikumpulkan</a:t>
            </a:r>
            <a:endParaRPr sz="2800">
              <a:latin typeface="Trebuchet MS"/>
              <a:cs typeface="Trebuchet MS"/>
            </a:endParaRPr>
          </a:p>
          <a:p>
            <a:pPr marL="927100" marR="204470" lvl="1" indent="-457834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Apakah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ada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kewajiban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menyerahkan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hak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kepada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pihak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lain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33475"/>
            <a:ext cx="8696325" cy="5724525"/>
            <a:chOff x="0" y="1133475"/>
            <a:chExt cx="8696325" cy="572452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143000"/>
              <a:ext cx="8229600" cy="4495800"/>
            </a:xfrm>
            <a:custGeom>
              <a:avLst/>
              <a:gdLst/>
              <a:ahLst/>
              <a:cxnLst/>
              <a:rect l="l" t="t" r="r" b="b"/>
              <a:pathLst>
                <a:path w="8229600" h="4495800">
                  <a:moveTo>
                    <a:pt x="7480300" y="0"/>
                  </a:moveTo>
                  <a:lnTo>
                    <a:pt x="749312" y="0"/>
                  </a:lnTo>
                  <a:lnTo>
                    <a:pt x="701925" y="1474"/>
                  </a:lnTo>
                  <a:lnTo>
                    <a:pt x="655321" y="5839"/>
                  </a:lnTo>
                  <a:lnTo>
                    <a:pt x="609588" y="13006"/>
                  </a:lnTo>
                  <a:lnTo>
                    <a:pt x="564813" y="22887"/>
                  </a:lnTo>
                  <a:lnTo>
                    <a:pt x="521085" y="35396"/>
                  </a:lnTo>
                  <a:lnTo>
                    <a:pt x="478492" y="50443"/>
                  </a:lnTo>
                  <a:lnTo>
                    <a:pt x="437120" y="67942"/>
                  </a:lnTo>
                  <a:lnTo>
                    <a:pt x="397059" y="87804"/>
                  </a:lnTo>
                  <a:lnTo>
                    <a:pt x="358394" y="109941"/>
                  </a:lnTo>
                  <a:lnTo>
                    <a:pt x="321216" y="134266"/>
                  </a:lnTo>
                  <a:lnTo>
                    <a:pt x="285610" y="160690"/>
                  </a:lnTo>
                  <a:lnTo>
                    <a:pt x="251666" y="189127"/>
                  </a:lnTo>
                  <a:lnTo>
                    <a:pt x="219470" y="219487"/>
                  </a:lnTo>
                  <a:lnTo>
                    <a:pt x="189110" y="251684"/>
                  </a:lnTo>
                  <a:lnTo>
                    <a:pt x="160675" y="285629"/>
                  </a:lnTo>
                  <a:lnTo>
                    <a:pt x="134253" y="321235"/>
                  </a:lnTo>
                  <a:lnTo>
                    <a:pt x="109930" y="358413"/>
                  </a:lnTo>
                  <a:lnTo>
                    <a:pt x="87794" y="397077"/>
                  </a:lnTo>
                  <a:lnTo>
                    <a:pt x="67934" y="437137"/>
                  </a:lnTo>
                  <a:lnTo>
                    <a:pt x="50437" y="478507"/>
                  </a:lnTo>
                  <a:lnTo>
                    <a:pt x="35392" y="521098"/>
                  </a:lnTo>
                  <a:lnTo>
                    <a:pt x="22884" y="564822"/>
                  </a:lnTo>
                  <a:lnTo>
                    <a:pt x="13004" y="609593"/>
                  </a:lnTo>
                  <a:lnTo>
                    <a:pt x="5838" y="655321"/>
                  </a:lnTo>
                  <a:lnTo>
                    <a:pt x="1474" y="701919"/>
                  </a:lnTo>
                  <a:lnTo>
                    <a:pt x="0" y="749300"/>
                  </a:lnTo>
                  <a:lnTo>
                    <a:pt x="0" y="3746500"/>
                  </a:lnTo>
                  <a:lnTo>
                    <a:pt x="1474" y="3793880"/>
                  </a:lnTo>
                  <a:lnTo>
                    <a:pt x="5838" y="3840478"/>
                  </a:lnTo>
                  <a:lnTo>
                    <a:pt x="13004" y="3886206"/>
                  </a:lnTo>
                  <a:lnTo>
                    <a:pt x="22884" y="3930977"/>
                  </a:lnTo>
                  <a:lnTo>
                    <a:pt x="35392" y="3974701"/>
                  </a:lnTo>
                  <a:lnTo>
                    <a:pt x="50437" y="4017292"/>
                  </a:lnTo>
                  <a:lnTo>
                    <a:pt x="67934" y="4058662"/>
                  </a:lnTo>
                  <a:lnTo>
                    <a:pt x="87794" y="4098722"/>
                  </a:lnTo>
                  <a:lnTo>
                    <a:pt x="109930" y="4137386"/>
                  </a:lnTo>
                  <a:lnTo>
                    <a:pt x="134253" y="4174564"/>
                  </a:lnTo>
                  <a:lnTo>
                    <a:pt x="160675" y="4210170"/>
                  </a:lnTo>
                  <a:lnTo>
                    <a:pt x="189110" y="4244115"/>
                  </a:lnTo>
                  <a:lnTo>
                    <a:pt x="219470" y="4276312"/>
                  </a:lnTo>
                  <a:lnTo>
                    <a:pt x="251666" y="4306672"/>
                  </a:lnTo>
                  <a:lnTo>
                    <a:pt x="285610" y="4335109"/>
                  </a:lnTo>
                  <a:lnTo>
                    <a:pt x="321216" y="4361533"/>
                  </a:lnTo>
                  <a:lnTo>
                    <a:pt x="358394" y="4385858"/>
                  </a:lnTo>
                  <a:lnTo>
                    <a:pt x="397059" y="4407995"/>
                  </a:lnTo>
                  <a:lnTo>
                    <a:pt x="437120" y="4427857"/>
                  </a:lnTo>
                  <a:lnTo>
                    <a:pt x="478492" y="4445356"/>
                  </a:lnTo>
                  <a:lnTo>
                    <a:pt x="521085" y="4460403"/>
                  </a:lnTo>
                  <a:lnTo>
                    <a:pt x="564813" y="4472912"/>
                  </a:lnTo>
                  <a:lnTo>
                    <a:pt x="609588" y="4482793"/>
                  </a:lnTo>
                  <a:lnTo>
                    <a:pt x="655321" y="4489960"/>
                  </a:lnTo>
                  <a:lnTo>
                    <a:pt x="701925" y="4494325"/>
                  </a:lnTo>
                  <a:lnTo>
                    <a:pt x="749312" y="4495800"/>
                  </a:lnTo>
                  <a:lnTo>
                    <a:pt x="7480300" y="4495800"/>
                  </a:lnTo>
                  <a:lnTo>
                    <a:pt x="7527680" y="4494325"/>
                  </a:lnTo>
                  <a:lnTo>
                    <a:pt x="7574278" y="4489960"/>
                  </a:lnTo>
                  <a:lnTo>
                    <a:pt x="7620006" y="4482793"/>
                  </a:lnTo>
                  <a:lnTo>
                    <a:pt x="7664777" y="4472912"/>
                  </a:lnTo>
                  <a:lnTo>
                    <a:pt x="7708501" y="4460403"/>
                  </a:lnTo>
                  <a:lnTo>
                    <a:pt x="7751092" y="4445356"/>
                  </a:lnTo>
                  <a:lnTo>
                    <a:pt x="7792462" y="4427857"/>
                  </a:lnTo>
                  <a:lnTo>
                    <a:pt x="7832522" y="4407995"/>
                  </a:lnTo>
                  <a:lnTo>
                    <a:pt x="7871186" y="4385858"/>
                  </a:lnTo>
                  <a:lnTo>
                    <a:pt x="7908364" y="4361533"/>
                  </a:lnTo>
                  <a:lnTo>
                    <a:pt x="7943970" y="4335109"/>
                  </a:lnTo>
                  <a:lnTo>
                    <a:pt x="7977915" y="4306672"/>
                  </a:lnTo>
                  <a:lnTo>
                    <a:pt x="8010112" y="4276312"/>
                  </a:lnTo>
                  <a:lnTo>
                    <a:pt x="8040472" y="4244115"/>
                  </a:lnTo>
                  <a:lnTo>
                    <a:pt x="8068909" y="4210170"/>
                  </a:lnTo>
                  <a:lnTo>
                    <a:pt x="8095333" y="4174564"/>
                  </a:lnTo>
                  <a:lnTo>
                    <a:pt x="8119658" y="4137386"/>
                  </a:lnTo>
                  <a:lnTo>
                    <a:pt x="8141795" y="4098722"/>
                  </a:lnTo>
                  <a:lnTo>
                    <a:pt x="8161657" y="4058662"/>
                  </a:lnTo>
                  <a:lnTo>
                    <a:pt x="8179156" y="4017292"/>
                  </a:lnTo>
                  <a:lnTo>
                    <a:pt x="8194203" y="3974701"/>
                  </a:lnTo>
                  <a:lnTo>
                    <a:pt x="8206712" y="3930977"/>
                  </a:lnTo>
                  <a:lnTo>
                    <a:pt x="8216593" y="3886206"/>
                  </a:lnTo>
                  <a:lnTo>
                    <a:pt x="8223760" y="3840478"/>
                  </a:lnTo>
                  <a:lnTo>
                    <a:pt x="8228125" y="3793880"/>
                  </a:lnTo>
                  <a:lnTo>
                    <a:pt x="8229600" y="3746500"/>
                  </a:lnTo>
                  <a:lnTo>
                    <a:pt x="8229600" y="749300"/>
                  </a:lnTo>
                  <a:lnTo>
                    <a:pt x="8228125" y="701919"/>
                  </a:lnTo>
                  <a:lnTo>
                    <a:pt x="8223760" y="655321"/>
                  </a:lnTo>
                  <a:lnTo>
                    <a:pt x="8216593" y="609593"/>
                  </a:lnTo>
                  <a:lnTo>
                    <a:pt x="8206712" y="564822"/>
                  </a:lnTo>
                  <a:lnTo>
                    <a:pt x="8194203" y="521098"/>
                  </a:lnTo>
                  <a:lnTo>
                    <a:pt x="8179156" y="478507"/>
                  </a:lnTo>
                  <a:lnTo>
                    <a:pt x="8161657" y="437137"/>
                  </a:lnTo>
                  <a:lnTo>
                    <a:pt x="8141795" y="397077"/>
                  </a:lnTo>
                  <a:lnTo>
                    <a:pt x="8119658" y="358413"/>
                  </a:lnTo>
                  <a:lnTo>
                    <a:pt x="8095333" y="321235"/>
                  </a:lnTo>
                  <a:lnTo>
                    <a:pt x="8068909" y="285629"/>
                  </a:lnTo>
                  <a:lnTo>
                    <a:pt x="8040472" y="251684"/>
                  </a:lnTo>
                  <a:lnTo>
                    <a:pt x="8010112" y="219487"/>
                  </a:lnTo>
                  <a:lnTo>
                    <a:pt x="7977915" y="189127"/>
                  </a:lnTo>
                  <a:lnTo>
                    <a:pt x="7943970" y="160690"/>
                  </a:lnTo>
                  <a:lnTo>
                    <a:pt x="7908364" y="134266"/>
                  </a:lnTo>
                  <a:lnTo>
                    <a:pt x="7871186" y="109941"/>
                  </a:lnTo>
                  <a:lnTo>
                    <a:pt x="7832522" y="87804"/>
                  </a:lnTo>
                  <a:lnTo>
                    <a:pt x="7792462" y="67942"/>
                  </a:lnTo>
                  <a:lnTo>
                    <a:pt x="7751092" y="50443"/>
                  </a:lnTo>
                  <a:lnTo>
                    <a:pt x="7708501" y="35396"/>
                  </a:lnTo>
                  <a:lnTo>
                    <a:pt x="7664777" y="22887"/>
                  </a:lnTo>
                  <a:lnTo>
                    <a:pt x="7620006" y="13006"/>
                  </a:lnTo>
                  <a:lnTo>
                    <a:pt x="7574278" y="5839"/>
                  </a:lnTo>
                  <a:lnTo>
                    <a:pt x="7527680" y="1474"/>
                  </a:lnTo>
                  <a:lnTo>
                    <a:pt x="74803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143000"/>
              <a:ext cx="8229600" cy="4495800"/>
            </a:xfrm>
            <a:custGeom>
              <a:avLst/>
              <a:gdLst/>
              <a:ahLst/>
              <a:cxnLst/>
              <a:rect l="l" t="t" r="r" b="b"/>
              <a:pathLst>
                <a:path w="8229600" h="4495800">
                  <a:moveTo>
                    <a:pt x="0" y="749300"/>
                  </a:moveTo>
                  <a:lnTo>
                    <a:pt x="1474" y="701919"/>
                  </a:lnTo>
                  <a:lnTo>
                    <a:pt x="5838" y="655321"/>
                  </a:lnTo>
                  <a:lnTo>
                    <a:pt x="13004" y="609593"/>
                  </a:lnTo>
                  <a:lnTo>
                    <a:pt x="22884" y="564822"/>
                  </a:lnTo>
                  <a:lnTo>
                    <a:pt x="35392" y="521098"/>
                  </a:lnTo>
                  <a:lnTo>
                    <a:pt x="50437" y="478507"/>
                  </a:lnTo>
                  <a:lnTo>
                    <a:pt x="67934" y="437137"/>
                  </a:lnTo>
                  <a:lnTo>
                    <a:pt x="87794" y="397077"/>
                  </a:lnTo>
                  <a:lnTo>
                    <a:pt x="109930" y="358413"/>
                  </a:lnTo>
                  <a:lnTo>
                    <a:pt x="134253" y="321235"/>
                  </a:lnTo>
                  <a:lnTo>
                    <a:pt x="160675" y="285629"/>
                  </a:lnTo>
                  <a:lnTo>
                    <a:pt x="189110" y="251684"/>
                  </a:lnTo>
                  <a:lnTo>
                    <a:pt x="219470" y="219487"/>
                  </a:lnTo>
                  <a:lnTo>
                    <a:pt x="251666" y="189127"/>
                  </a:lnTo>
                  <a:lnTo>
                    <a:pt x="285610" y="160690"/>
                  </a:lnTo>
                  <a:lnTo>
                    <a:pt x="321216" y="134266"/>
                  </a:lnTo>
                  <a:lnTo>
                    <a:pt x="358394" y="109941"/>
                  </a:lnTo>
                  <a:lnTo>
                    <a:pt x="397059" y="87804"/>
                  </a:lnTo>
                  <a:lnTo>
                    <a:pt x="437120" y="67942"/>
                  </a:lnTo>
                  <a:lnTo>
                    <a:pt x="478492" y="50443"/>
                  </a:lnTo>
                  <a:lnTo>
                    <a:pt x="521085" y="35396"/>
                  </a:lnTo>
                  <a:lnTo>
                    <a:pt x="564813" y="22887"/>
                  </a:lnTo>
                  <a:lnTo>
                    <a:pt x="609588" y="13006"/>
                  </a:lnTo>
                  <a:lnTo>
                    <a:pt x="655321" y="5839"/>
                  </a:lnTo>
                  <a:lnTo>
                    <a:pt x="701925" y="1474"/>
                  </a:lnTo>
                  <a:lnTo>
                    <a:pt x="749312" y="0"/>
                  </a:lnTo>
                  <a:lnTo>
                    <a:pt x="7480300" y="0"/>
                  </a:lnTo>
                  <a:lnTo>
                    <a:pt x="7527680" y="1474"/>
                  </a:lnTo>
                  <a:lnTo>
                    <a:pt x="7574278" y="5839"/>
                  </a:lnTo>
                  <a:lnTo>
                    <a:pt x="7620006" y="13006"/>
                  </a:lnTo>
                  <a:lnTo>
                    <a:pt x="7664777" y="22887"/>
                  </a:lnTo>
                  <a:lnTo>
                    <a:pt x="7708501" y="35396"/>
                  </a:lnTo>
                  <a:lnTo>
                    <a:pt x="7751092" y="50443"/>
                  </a:lnTo>
                  <a:lnTo>
                    <a:pt x="7792462" y="67942"/>
                  </a:lnTo>
                  <a:lnTo>
                    <a:pt x="7832522" y="87804"/>
                  </a:lnTo>
                  <a:lnTo>
                    <a:pt x="7871186" y="109941"/>
                  </a:lnTo>
                  <a:lnTo>
                    <a:pt x="7908364" y="134266"/>
                  </a:lnTo>
                  <a:lnTo>
                    <a:pt x="7943970" y="160690"/>
                  </a:lnTo>
                  <a:lnTo>
                    <a:pt x="7977915" y="189127"/>
                  </a:lnTo>
                  <a:lnTo>
                    <a:pt x="8010112" y="219487"/>
                  </a:lnTo>
                  <a:lnTo>
                    <a:pt x="8040472" y="251684"/>
                  </a:lnTo>
                  <a:lnTo>
                    <a:pt x="8068909" y="285629"/>
                  </a:lnTo>
                  <a:lnTo>
                    <a:pt x="8095333" y="321235"/>
                  </a:lnTo>
                  <a:lnTo>
                    <a:pt x="8119658" y="358413"/>
                  </a:lnTo>
                  <a:lnTo>
                    <a:pt x="8141795" y="397077"/>
                  </a:lnTo>
                  <a:lnTo>
                    <a:pt x="8161657" y="437137"/>
                  </a:lnTo>
                  <a:lnTo>
                    <a:pt x="8179156" y="478507"/>
                  </a:lnTo>
                  <a:lnTo>
                    <a:pt x="8194203" y="521098"/>
                  </a:lnTo>
                  <a:lnTo>
                    <a:pt x="8206712" y="564822"/>
                  </a:lnTo>
                  <a:lnTo>
                    <a:pt x="8216593" y="609593"/>
                  </a:lnTo>
                  <a:lnTo>
                    <a:pt x="8223760" y="655321"/>
                  </a:lnTo>
                  <a:lnTo>
                    <a:pt x="8228125" y="701919"/>
                  </a:lnTo>
                  <a:lnTo>
                    <a:pt x="8229600" y="749300"/>
                  </a:lnTo>
                  <a:lnTo>
                    <a:pt x="8229600" y="3746500"/>
                  </a:lnTo>
                  <a:lnTo>
                    <a:pt x="8228125" y="3793880"/>
                  </a:lnTo>
                  <a:lnTo>
                    <a:pt x="8223760" y="3840478"/>
                  </a:lnTo>
                  <a:lnTo>
                    <a:pt x="8216593" y="3886206"/>
                  </a:lnTo>
                  <a:lnTo>
                    <a:pt x="8206712" y="3930977"/>
                  </a:lnTo>
                  <a:lnTo>
                    <a:pt x="8194203" y="3974701"/>
                  </a:lnTo>
                  <a:lnTo>
                    <a:pt x="8179156" y="4017292"/>
                  </a:lnTo>
                  <a:lnTo>
                    <a:pt x="8161657" y="4058662"/>
                  </a:lnTo>
                  <a:lnTo>
                    <a:pt x="8141795" y="4098722"/>
                  </a:lnTo>
                  <a:lnTo>
                    <a:pt x="8119658" y="4137386"/>
                  </a:lnTo>
                  <a:lnTo>
                    <a:pt x="8095333" y="4174564"/>
                  </a:lnTo>
                  <a:lnTo>
                    <a:pt x="8068909" y="4210170"/>
                  </a:lnTo>
                  <a:lnTo>
                    <a:pt x="8040472" y="4244115"/>
                  </a:lnTo>
                  <a:lnTo>
                    <a:pt x="8010112" y="4276312"/>
                  </a:lnTo>
                  <a:lnTo>
                    <a:pt x="7977915" y="4306672"/>
                  </a:lnTo>
                  <a:lnTo>
                    <a:pt x="7943970" y="4335109"/>
                  </a:lnTo>
                  <a:lnTo>
                    <a:pt x="7908364" y="4361533"/>
                  </a:lnTo>
                  <a:lnTo>
                    <a:pt x="7871186" y="4385858"/>
                  </a:lnTo>
                  <a:lnTo>
                    <a:pt x="7832522" y="4407995"/>
                  </a:lnTo>
                  <a:lnTo>
                    <a:pt x="7792462" y="4427857"/>
                  </a:lnTo>
                  <a:lnTo>
                    <a:pt x="7751092" y="4445356"/>
                  </a:lnTo>
                  <a:lnTo>
                    <a:pt x="7708501" y="4460403"/>
                  </a:lnTo>
                  <a:lnTo>
                    <a:pt x="7664777" y="4472912"/>
                  </a:lnTo>
                  <a:lnTo>
                    <a:pt x="7620006" y="4482793"/>
                  </a:lnTo>
                  <a:lnTo>
                    <a:pt x="7574278" y="4489960"/>
                  </a:lnTo>
                  <a:lnTo>
                    <a:pt x="7527680" y="4494325"/>
                  </a:lnTo>
                  <a:lnTo>
                    <a:pt x="7480300" y="4495800"/>
                  </a:lnTo>
                  <a:lnTo>
                    <a:pt x="749312" y="4495800"/>
                  </a:lnTo>
                  <a:lnTo>
                    <a:pt x="701925" y="4494325"/>
                  </a:lnTo>
                  <a:lnTo>
                    <a:pt x="655321" y="4489960"/>
                  </a:lnTo>
                  <a:lnTo>
                    <a:pt x="609588" y="4482793"/>
                  </a:lnTo>
                  <a:lnTo>
                    <a:pt x="564813" y="4472912"/>
                  </a:lnTo>
                  <a:lnTo>
                    <a:pt x="521085" y="4460403"/>
                  </a:lnTo>
                  <a:lnTo>
                    <a:pt x="478492" y="4445356"/>
                  </a:lnTo>
                  <a:lnTo>
                    <a:pt x="437120" y="4427857"/>
                  </a:lnTo>
                  <a:lnTo>
                    <a:pt x="397059" y="4407995"/>
                  </a:lnTo>
                  <a:lnTo>
                    <a:pt x="358394" y="4385858"/>
                  </a:lnTo>
                  <a:lnTo>
                    <a:pt x="321216" y="4361533"/>
                  </a:lnTo>
                  <a:lnTo>
                    <a:pt x="285610" y="4335109"/>
                  </a:lnTo>
                  <a:lnTo>
                    <a:pt x="251666" y="4306672"/>
                  </a:lnTo>
                  <a:lnTo>
                    <a:pt x="219470" y="4276312"/>
                  </a:lnTo>
                  <a:lnTo>
                    <a:pt x="189110" y="4244115"/>
                  </a:lnTo>
                  <a:lnTo>
                    <a:pt x="160675" y="4210170"/>
                  </a:lnTo>
                  <a:lnTo>
                    <a:pt x="134253" y="4174564"/>
                  </a:lnTo>
                  <a:lnTo>
                    <a:pt x="109930" y="4137386"/>
                  </a:lnTo>
                  <a:lnTo>
                    <a:pt x="87794" y="4098722"/>
                  </a:lnTo>
                  <a:lnTo>
                    <a:pt x="67934" y="4058662"/>
                  </a:lnTo>
                  <a:lnTo>
                    <a:pt x="50437" y="4017292"/>
                  </a:lnTo>
                  <a:lnTo>
                    <a:pt x="35392" y="3974701"/>
                  </a:lnTo>
                  <a:lnTo>
                    <a:pt x="22884" y="3930977"/>
                  </a:lnTo>
                  <a:lnTo>
                    <a:pt x="13004" y="3886206"/>
                  </a:lnTo>
                  <a:lnTo>
                    <a:pt x="5838" y="3840478"/>
                  </a:lnTo>
                  <a:lnTo>
                    <a:pt x="1474" y="3793880"/>
                  </a:lnTo>
                  <a:lnTo>
                    <a:pt x="0" y="3746500"/>
                  </a:lnTo>
                  <a:lnTo>
                    <a:pt x="0" y="7493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7" name="object 7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0730" y="1385823"/>
            <a:ext cx="7571740" cy="344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71855" indent="-457200">
              <a:lnSpc>
                <a:spcPct val="100000"/>
              </a:lnSpc>
              <a:spcBef>
                <a:spcPts val="100"/>
              </a:spcBef>
              <a:buFont typeface="Trebuchet MS"/>
              <a:buChar char="-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Intelektual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property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(Thomas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D.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May) </a:t>
            </a:r>
            <a:r>
              <a:rPr sz="2800" b="1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menyangkut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soal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982980" lvl="1" indent="-457834">
              <a:lnSpc>
                <a:spcPct val="100000"/>
              </a:lnSpc>
              <a:buFont typeface="Arial MT"/>
              <a:buChar char="•"/>
              <a:tabLst>
                <a:tab pos="982980" algn="l"/>
                <a:tab pos="983615" algn="l"/>
              </a:tabLst>
            </a:pP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Patent</a:t>
            </a:r>
            <a:endParaRPr sz="2800">
              <a:latin typeface="Trebuchet MS"/>
              <a:cs typeface="Trebuchet MS"/>
            </a:endParaRPr>
          </a:p>
          <a:p>
            <a:pPr marL="982980" lvl="1" indent="-457834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982980" algn="l"/>
                <a:tab pos="98361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Copyrights</a:t>
            </a:r>
            <a:endParaRPr sz="2800">
              <a:latin typeface="Trebuchet MS"/>
              <a:cs typeface="Trebuchet MS"/>
            </a:endParaRPr>
          </a:p>
          <a:p>
            <a:pPr marL="982980" lvl="1" indent="-457834">
              <a:lnSpc>
                <a:spcPct val="100000"/>
              </a:lnSpc>
              <a:buFont typeface="Arial MT"/>
              <a:buChar char="•"/>
              <a:tabLst>
                <a:tab pos="982980" algn="l"/>
                <a:tab pos="983615" algn="l"/>
              </a:tabLst>
            </a:pP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Trademarks</a:t>
            </a:r>
            <a:endParaRPr sz="2800">
              <a:latin typeface="Trebuchet MS"/>
              <a:cs typeface="Trebuchet MS"/>
            </a:endParaRPr>
          </a:p>
          <a:p>
            <a:pPr marL="982980" lvl="1" indent="-457834">
              <a:lnSpc>
                <a:spcPct val="100000"/>
              </a:lnSpc>
              <a:buFont typeface="Arial MT"/>
              <a:buChar char="•"/>
              <a:tabLst>
                <a:tab pos="982980" algn="l"/>
                <a:tab pos="983615" algn="l"/>
              </a:tabLst>
            </a:pPr>
            <a:r>
              <a:rPr sz="2800" b="1" spc="-70" dirty="0">
                <a:solidFill>
                  <a:srgbClr val="FFFFFF"/>
                </a:solidFill>
                <a:latin typeface="Trebuchet MS"/>
                <a:cs typeface="Trebuchet MS"/>
              </a:rPr>
              <a:t>Trade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secrets</a:t>
            </a:r>
            <a:endParaRPr sz="2800">
              <a:latin typeface="Trebuchet MS"/>
              <a:cs typeface="Trebuchet MS"/>
            </a:endParaRPr>
          </a:p>
          <a:p>
            <a:pPr marL="525780" marR="5080">
              <a:lnSpc>
                <a:spcPct val="100000"/>
              </a:lnSpc>
            </a:pP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menjadi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milik peneliti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(perorangan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kelompok)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dilindungi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oleh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 UU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Negara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3031" y="693419"/>
            <a:ext cx="7580630" cy="1112520"/>
            <a:chOff x="583031" y="693419"/>
            <a:chExt cx="7580630" cy="1112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238" y="920634"/>
              <a:ext cx="484849" cy="312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360" y="693419"/>
              <a:ext cx="726440" cy="6248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880" y="693419"/>
              <a:ext cx="6903720" cy="624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459" y="1181100"/>
              <a:ext cx="6896100" cy="624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9381" y="913002"/>
              <a:ext cx="470534" cy="291465"/>
            </a:xfrm>
            <a:custGeom>
              <a:avLst/>
              <a:gdLst/>
              <a:ahLst/>
              <a:cxnLst/>
              <a:rect l="l" t="t" r="r" b="b"/>
              <a:pathLst>
                <a:path w="470534" h="291465">
                  <a:moveTo>
                    <a:pt x="470255" y="0"/>
                  </a:moveTo>
                  <a:lnTo>
                    <a:pt x="411518" y="0"/>
                  </a:lnTo>
                  <a:lnTo>
                    <a:pt x="411518" y="290957"/>
                  </a:lnTo>
                  <a:lnTo>
                    <a:pt x="470255" y="290957"/>
                  </a:lnTo>
                  <a:lnTo>
                    <a:pt x="470255" y="0"/>
                  </a:lnTo>
                  <a:close/>
                </a:path>
                <a:path w="470534" h="291465">
                  <a:moveTo>
                    <a:pt x="358495" y="0"/>
                  </a:moveTo>
                  <a:lnTo>
                    <a:pt x="299758" y="0"/>
                  </a:lnTo>
                  <a:lnTo>
                    <a:pt x="299758" y="290957"/>
                  </a:lnTo>
                  <a:lnTo>
                    <a:pt x="358495" y="290957"/>
                  </a:lnTo>
                  <a:lnTo>
                    <a:pt x="358495" y="0"/>
                  </a:lnTo>
                  <a:close/>
                </a:path>
                <a:path w="470534" h="291465">
                  <a:moveTo>
                    <a:pt x="63703" y="0"/>
                  </a:moveTo>
                  <a:lnTo>
                    <a:pt x="0" y="0"/>
                  </a:lnTo>
                  <a:lnTo>
                    <a:pt x="103987" y="290957"/>
                  </a:lnTo>
                  <a:lnTo>
                    <a:pt x="166687" y="290957"/>
                  </a:lnTo>
                  <a:lnTo>
                    <a:pt x="193743" y="215392"/>
                  </a:lnTo>
                  <a:lnTo>
                    <a:pt x="137325" y="215392"/>
                  </a:lnTo>
                  <a:lnTo>
                    <a:pt x="63703" y="0"/>
                  </a:lnTo>
                  <a:close/>
                </a:path>
                <a:path w="470534" h="291465">
                  <a:moveTo>
                    <a:pt x="270865" y="0"/>
                  </a:moveTo>
                  <a:lnTo>
                    <a:pt x="208559" y="0"/>
                  </a:lnTo>
                  <a:lnTo>
                    <a:pt x="137325" y="215392"/>
                  </a:lnTo>
                  <a:lnTo>
                    <a:pt x="193743" y="21539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381" y="913002"/>
              <a:ext cx="470534" cy="291465"/>
            </a:xfrm>
            <a:custGeom>
              <a:avLst/>
              <a:gdLst/>
              <a:ahLst/>
              <a:cxnLst/>
              <a:rect l="l" t="t" r="r" b="b"/>
              <a:pathLst>
                <a:path w="470534" h="291465">
                  <a:moveTo>
                    <a:pt x="411518" y="0"/>
                  </a:moveTo>
                  <a:lnTo>
                    <a:pt x="470255" y="0"/>
                  </a:lnTo>
                  <a:lnTo>
                    <a:pt x="470255" y="290957"/>
                  </a:lnTo>
                  <a:lnTo>
                    <a:pt x="411518" y="290957"/>
                  </a:lnTo>
                  <a:lnTo>
                    <a:pt x="411518" y="0"/>
                  </a:lnTo>
                  <a:close/>
                </a:path>
                <a:path w="470534" h="291465">
                  <a:moveTo>
                    <a:pt x="299758" y="0"/>
                  </a:moveTo>
                  <a:lnTo>
                    <a:pt x="358495" y="0"/>
                  </a:lnTo>
                  <a:lnTo>
                    <a:pt x="358495" y="290957"/>
                  </a:lnTo>
                  <a:lnTo>
                    <a:pt x="299758" y="290957"/>
                  </a:lnTo>
                  <a:lnTo>
                    <a:pt x="299758" y="0"/>
                  </a:lnTo>
                  <a:close/>
                </a:path>
                <a:path w="470534" h="291465">
                  <a:moveTo>
                    <a:pt x="0" y="0"/>
                  </a:moveTo>
                  <a:lnTo>
                    <a:pt x="63703" y="0"/>
                  </a:lnTo>
                  <a:lnTo>
                    <a:pt x="137325" y="215392"/>
                  </a:lnTo>
                  <a:lnTo>
                    <a:pt x="208559" y="0"/>
                  </a:lnTo>
                  <a:lnTo>
                    <a:pt x="270865" y="0"/>
                  </a:lnTo>
                  <a:lnTo>
                    <a:pt x="166687" y="290957"/>
                  </a:lnTo>
                  <a:lnTo>
                    <a:pt x="103987" y="290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4056" y="114819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55760" y="0"/>
                  </a:moveTo>
                  <a:lnTo>
                    <a:pt x="0" y="0"/>
                  </a:lnTo>
                  <a:lnTo>
                    <a:pt x="0" y="55760"/>
                  </a:lnTo>
                  <a:lnTo>
                    <a:pt x="55760" y="55760"/>
                  </a:lnTo>
                  <a:lnTo>
                    <a:pt x="55760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4056" y="114819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0" y="55760"/>
                  </a:moveTo>
                  <a:lnTo>
                    <a:pt x="55760" y="55760"/>
                  </a:lnTo>
                  <a:lnTo>
                    <a:pt x="55760" y="0"/>
                  </a:lnTo>
                  <a:lnTo>
                    <a:pt x="0" y="0"/>
                  </a:lnTo>
                  <a:lnTo>
                    <a:pt x="0" y="557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988" y="906652"/>
              <a:ext cx="6265545" cy="3891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6667" y="1394332"/>
              <a:ext cx="6363081" cy="38912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57555" y="2309748"/>
            <a:ext cx="7679690" cy="301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25" dirty="0">
                <a:latin typeface="Arial"/>
                <a:cs typeface="Arial"/>
              </a:rPr>
              <a:t>Aspek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penelitian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genetika</a:t>
            </a:r>
            <a:endParaRPr sz="2800">
              <a:latin typeface="Arial"/>
              <a:cs typeface="Arial"/>
            </a:endParaRPr>
          </a:p>
          <a:p>
            <a:pPr marL="52832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20" dirty="0">
                <a:latin typeface="Arial"/>
                <a:cs typeface="Arial"/>
              </a:rPr>
              <a:t>Aspek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penelitian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sel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punca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(stem cell)</a:t>
            </a:r>
            <a:endParaRPr sz="2800">
              <a:latin typeface="Arial"/>
              <a:cs typeface="Arial"/>
            </a:endParaRPr>
          </a:p>
          <a:p>
            <a:pPr marL="528320" marR="45720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25" dirty="0">
                <a:latin typeface="Arial"/>
                <a:cs typeface="Arial"/>
              </a:rPr>
              <a:t>Aspek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pemanfaatan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bahan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biologik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tersimpan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(BBT)</a:t>
            </a:r>
            <a:endParaRPr sz="2800">
              <a:latin typeface="Arial"/>
              <a:cs typeface="Arial"/>
            </a:endParaRPr>
          </a:p>
          <a:p>
            <a:pPr marL="528320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25" dirty="0">
                <a:latin typeface="Arial"/>
                <a:cs typeface="Arial"/>
              </a:rPr>
              <a:t>Aspek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uji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klinik</a:t>
            </a:r>
            <a:endParaRPr sz="2800">
              <a:latin typeface="Arial"/>
              <a:cs typeface="Arial"/>
            </a:endParaRPr>
          </a:p>
          <a:p>
            <a:pPr marL="52832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20" dirty="0">
                <a:latin typeface="Arial"/>
                <a:cs typeface="Arial"/>
              </a:rPr>
              <a:t>Aspek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penelitian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epidemiologi</a:t>
            </a:r>
            <a:endParaRPr sz="2800">
              <a:latin typeface="Arial"/>
              <a:cs typeface="Arial"/>
            </a:endParaRPr>
          </a:p>
          <a:p>
            <a:pPr marL="52832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25" dirty="0">
                <a:latin typeface="Arial"/>
                <a:cs typeface="Arial"/>
              </a:rPr>
              <a:t>Aspek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etik penggunaan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hewan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percobaan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66040"/>
            <a:ext cx="8351520" cy="2792095"/>
            <a:chOff x="0" y="4066040"/>
            <a:chExt cx="8351520" cy="2792095"/>
          </a:xfrm>
        </p:grpSpPr>
        <p:sp>
          <p:nvSpPr>
            <p:cNvPr id="3" name="object 3"/>
            <p:cNvSpPr/>
            <p:nvPr/>
          </p:nvSpPr>
          <p:spPr>
            <a:xfrm>
              <a:off x="0" y="4066040"/>
              <a:ext cx="447675" cy="2792095"/>
            </a:xfrm>
            <a:custGeom>
              <a:avLst/>
              <a:gdLst/>
              <a:ahLst/>
              <a:cxnLst/>
              <a:rect l="l" t="t" r="r" b="b"/>
              <a:pathLst>
                <a:path w="447675" h="2792095">
                  <a:moveTo>
                    <a:pt x="0" y="0"/>
                  </a:moveTo>
                  <a:lnTo>
                    <a:pt x="0" y="2791957"/>
                  </a:lnTo>
                  <a:lnTo>
                    <a:pt x="447372" y="279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" y="5006339"/>
              <a:ext cx="7787640" cy="129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219" y="4968239"/>
              <a:ext cx="7391400" cy="1270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5029200"/>
              <a:ext cx="7696200" cy="12003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24452" y="0"/>
            <a:ext cx="4025900" cy="6870700"/>
            <a:chOff x="5124452" y="0"/>
            <a:chExt cx="4025900" cy="6870700"/>
          </a:xfrm>
        </p:grpSpPr>
        <p:sp>
          <p:nvSpPr>
            <p:cNvPr id="8" name="object 8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8"/>
                  </a:lnTo>
                  <a:lnTo>
                    <a:pt x="1937292" y="6857998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7"/>
                  </a:lnTo>
                  <a:lnTo>
                    <a:pt x="2506091" y="2936847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C0504D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8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94373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8"/>
                  </a:lnTo>
                  <a:lnTo>
                    <a:pt x="848232" y="6857998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94B3D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78363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8"/>
                  </a:lnTo>
                  <a:lnTo>
                    <a:pt x="1065382" y="6857998"/>
                  </a:lnTo>
                  <a:lnTo>
                    <a:pt x="1050989" y="246091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0309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90" y="0"/>
                  </a:moveTo>
                  <a:lnTo>
                    <a:pt x="0" y="1954686"/>
                  </a:lnTo>
                  <a:lnTo>
                    <a:pt x="1083690" y="1949646"/>
                  </a:lnTo>
                  <a:lnTo>
                    <a:pt x="1083690" y="0"/>
                  </a:lnTo>
                  <a:close/>
                </a:path>
              </a:pathLst>
            </a:custGeom>
            <a:solidFill>
              <a:srgbClr val="4F81B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9740" y="325056"/>
            <a:ext cx="2618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Kesimpulan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596900" y="1206500"/>
            <a:ext cx="7721600" cy="1595120"/>
            <a:chOff x="596900" y="1206500"/>
            <a:chExt cx="7721600" cy="1595120"/>
          </a:xfrm>
        </p:grpSpPr>
        <p:sp>
          <p:nvSpPr>
            <p:cNvPr id="19" name="object 19"/>
            <p:cNvSpPr/>
            <p:nvPr/>
          </p:nvSpPr>
          <p:spPr>
            <a:xfrm>
              <a:off x="609600" y="1219200"/>
              <a:ext cx="7696200" cy="1569720"/>
            </a:xfrm>
            <a:custGeom>
              <a:avLst/>
              <a:gdLst/>
              <a:ahLst/>
              <a:cxnLst/>
              <a:rect l="l" t="t" r="r" b="b"/>
              <a:pathLst>
                <a:path w="7696200" h="1569720">
                  <a:moveTo>
                    <a:pt x="7696200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7696200" y="156972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600" y="1219200"/>
              <a:ext cx="7696200" cy="1569720"/>
            </a:xfrm>
            <a:custGeom>
              <a:avLst/>
              <a:gdLst/>
              <a:ahLst/>
              <a:cxnLst/>
              <a:rect l="l" t="t" r="r" b="b"/>
              <a:pathLst>
                <a:path w="7696200" h="1569720">
                  <a:moveTo>
                    <a:pt x="0" y="1569720"/>
                  </a:moveTo>
                  <a:lnTo>
                    <a:pt x="7696200" y="1569720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9600" y="1219200"/>
            <a:ext cx="7696200" cy="15697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78460" marR="353695" indent="-287020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merupakan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bentuk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penelitian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sarat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dengan rambu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rambu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etika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karena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melibatkan subjek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manusia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 dipaparkan pada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rasa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tidak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enak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resiko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6900" y="3078352"/>
            <a:ext cx="7721600" cy="1595120"/>
            <a:chOff x="596900" y="3078352"/>
            <a:chExt cx="7721600" cy="1595120"/>
          </a:xfrm>
        </p:grpSpPr>
        <p:sp>
          <p:nvSpPr>
            <p:cNvPr id="23" name="object 23"/>
            <p:cNvSpPr/>
            <p:nvPr/>
          </p:nvSpPr>
          <p:spPr>
            <a:xfrm>
              <a:off x="609600" y="3091052"/>
              <a:ext cx="7696200" cy="1569720"/>
            </a:xfrm>
            <a:custGeom>
              <a:avLst/>
              <a:gdLst/>
              <a:ahLst/>
              <a:cxnLst/>
              <a:rect l="l" t="t" r="r" b="b"/>
              <a:pathLst>
                <a:path w="7696200" h="1569720">
                  <a:moveTo>
                    <a:pt x="7696200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7696200" y="156972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600" y="3091052"/>
              <a:ext cx="7696200" cy="1569720"/>
            </a:xfrm>
            <a:custGeom>
              <a:avLst/>
              <a:gdLst/>
              <a:ahLst/>
              <a:cxnLst/>
              <a:rect l="l" t="t" r="r" b="b"/>
              <a:pathLst>
                <a:path w="7696200" h="1569720">
                  <a:moveTo>
                    <a:pt x="0" y="1569720"/>
                  </a:moveTo>
                  <a:lnTo>
                    <a:pt x="7696200" y="1569720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9600" y="3091052"/>
            <a:ext cx="7696200" cy="15697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78460" marR="159385" indent="-28702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Metode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kurang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baik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adalah</a:t>
            </a:r>
            <a:r>
              <a:rPr sz="24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etis karena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akan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memberikan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hasil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kurang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baik </a:t>
            </a:r>
            <a:r>
              <a:rPr sz="2400" spc="-7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dan tidak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akurat,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berarti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terjadi penyia-nyiaan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pengorbanan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subjek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9600" y="5029200"/>
            <a:ext cx="7696200" cy="1200785"/>
          </a:xfrm>
          <a:prstGeom prst="rect">
            <a:avLst/>
          </a:prstGeom>
          <a:ln w="12700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8460" marR="730250" indent="-28702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Penelitian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memikul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tanggung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jawab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besar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menjunjung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tinggi nilai moral dan etik dalam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melakukan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penelitiannya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725" y="2695575"/>
            <a:ext cx="6800850" cy="15716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34514" y="2978086"/>
            <a:ext cx="56095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latin typeface="Trebuchet MS"/>
                <a:cs typeface="Trebuchet MS"/>
              </a:rPr>
              <a:t>TERIMA</a:t>
            </a:r>
            <a:r>
              <a:rPr sz="7200" spc="-484" dirty="0">
                <a:latin typeface="Trebuchet MS"/>
                <a:cs typeface="Trebuchet MS"/>
              </a:rPr>
              <a:t> </a:t>
            </a:r>
            <a:r>
              <a:rPr sz="7200" dirty="0">
                <a:latin typeface="Trebuchet MS"/>
                <a:cs typeface="Trebuchet MS"/>
              </a:rPr>
              <a:t>KASIH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2246" y="5216461"/>
            <a:ext cx="21901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PRS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25042015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419225"/>
            <a:ext cx="7839075" cy="13430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8849" y="1661477"/>
            <a:ext cx="63030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85" dirty="0">
                <a:solidFill>
                  <a:srgbClr val="000000"/>
                </a:solidFill>
                <a:latin typeface="Trebuchet MS"/>
                <a:cs typeface="Trebuchet MS"/>
              </a:rPr>
              <a:t>SELAMAT</a:t>
            </a:r>
            <a:r>
              <a:rPr sz="6000" b="0" spc="-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000" b="0" spc="-5" dirty="0">
                <a:solidFill>
                  <a:srgbClr val="000000"/>
                </a:solidFill>
                <a:latin typeface="Trebuchet MS"/>
                <a:cs typeface="Trebuchet MS"/>
              </a:rPr>
              <a:t>MENELITI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4825" y="723900"/>
            <a:ext cx="2667000" cy="2276475"/>
            <a:chOff x="504825" y="723900"/>
            <a:chExt cx="2667000" cy="2276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050" y="1952625"/>
              <a:ext cx="1190625" cy="10477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5" y="723900"/>
              <a:ext cx="2667000" cy="1333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7572" y="861631"/>
            <a:ext cx="1884045" cy="93789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15240">
              <a:lnSpc>
                <a:spcPts val="3340"/>
              </a:lnSpc>
              <a:spcBef>
                <a:spcPts val="630"/>
              </a:spcBef>
            </a:pPr>
            <a:r>
              <a:rPr sz="3200" b="0" spc="-25" dirty="0">
                <a:latin typeface="Trebuchet MS"/>
                <a:cs typeface="Trebuchet MS"/>
              </a:rPr>
              <a:t>Pelayanan </a:t>
            </a:r>
            <a:r>
              <a:rPr sz="3200" b="0" spc="-950" dirty="0">
                <a:latin typeface="Trebuchet MS"/>
                <a:cs typeface="Trebuchet MS"/>
              </a:rPr>
              <a:t> </a:t>
            </a:r>
            <a:r>
              <a:rPr sz="3200" b="0" spc="-105" dirty="0">
                <a:latin typeface="Trebuchet MS"/>
                <a:cs typeface="Trebuchet MS"/>
              </a:rPr>
              <a:t>K</a:t>
            </a:r>
            <a:r>
              <a:rPr sz="3200" b="0" spc="-5" dirty="0">
                <a:latin typeface="Trebuchet MS"/>
                <a:cs typeface="Trebuchet MS"/>
              </a:rPr>
              <a:t>ese</a:t>
            </a:r>
            <a:r>
              <a:rPr sz="3200" b="0" spc="-15" dirty="0">
                <a:latin typeface="Trebuchet MS"/>
                <a:cs typeface="Trebuchet MS"/>
              </a:rPr>
              <a:t>h</a:t>
            </a:r>
            <a:r>
              <a:rPr sz="3200" b="0" spc="-5" dirty="0">
                <a:latin typeface="Trebuchet MS"/>
                <a:cs typeface="Trebuchet MS"/>
              </a:rPr>
              <a:t>atan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76475" y="1943100"/>
            <a:ext cx="2743200" cy="2419350"/>
            <a:chOff x="2276475" y="1943100"/>
            <a:chExt cx="2743200" cy="24193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8925" y="3314700"/>
              <a:ext cx="1190625" cy="1047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6475" y="1943100"/>
              <a:ext cx="2743200" cy="14859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76601" y="2061590"/>
            <a:ext cx="1746885" cy="12807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140"/>
              </a:lnSpc>
              <a:spcBef>
                <a:spcPts val="585"/>
              </a:spcBef>
            </a:pPr>
            <a:r>
              <a:rPr sz="3000" spc="-10" dirty="0">
                <a:solidFill>
                  <a:srgbClr val="FFFFFF"/>
                </a:solidFill>
                <a:latin typeface="Trebuchet MS"/>
                <a:cs typeface="Trebuchet MS"/>
              </a:rPr>
              <a:t>Etik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elayan</a:t>
            </a:r>
            <a:r>
              <a:rPr sz="3000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Medik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71925" y="3457575"/>
            <a:ext cx="2590800" cy="3028950"/>
            <a:chOff x="3971925" y="3457575"/>
            <a:chExt cx="2590800" cy="302895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1925" y="3457575"/>
              <a:ext cx="2590800" cy="1333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8125" y="5172075"/>
              <a:ext cx="2486025" cy="13144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21504" y="3595941"/>
            <a:ext cx="1698625" cy="24345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065" marR="5080" indent="3810" algn="ctr">
              <a:lnSpc>
                <a:spcPts val="3340"/>
              </a:lnSpc>
              <a:spcBef>
                <a:spcPts val="630"/>
              </a:spcBef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Etik </a:t>
            </a:r>
            <a:r>
              <a:rPr sz="3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200" spc="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omedik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rebuchet MS"/>
              <a:cs typeface="Trebuchet MS"/>
            </a:endParaRPr>
          </a:p>
          <a:p>
            <a:pPr marL="49530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Bioetik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24525" y="2095500"/>
            <a:ext cx="2381250" cy="130492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72251" y="2212022"/>
            <a:ext cx="169862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438784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Ilmu </a:t>
            </a:r>
            <a:r>
              <a:rPr sz="3200" spc="5" dirty="0">
                <a:solidFill>
                  <a:srgbClr val="FFFFFF"/>
                </a:solidFill>
                <a:latin typeface="Trebuchet MS"/>
                <a:cs typeface="Trebuchet MS"/>
              </a:rPr>
              <a:t> Bi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edik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33979" y="1065149"/>
            <a:ext cx="4552950" cy="4125595"/>
            <a:chOff x="3133979" y="1065149"/>
            <a:chExt cx="4552950" cy="412559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7475" y="3305175"/>
              <a:ext cx="1219200" cy="10858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09133" y="2546045"/>
              <a:ext cx="728345" cy="358775"/>
            </a:xfrm>
            <a:custGeom>
              <a:avLst/>
              <a:gdLst/>
              <a:ahLst/>
              <a:cxnLst/>
              <a:rect l="l" t="t" r="r" b="b"/>
              <a:pathLst>
                <a:path w="728345" h="358775">
                  <a:moveTo>
                    <a:pt x="727989" y="0"/>
                  </a:moveTo>
                  <a:lnTo>
                    <a:pt x="0" y="0"/>
                  </a:lnTo>
                  <a:lnTo>
                    <a:pt x="0" y="358444"/>
                  </a:lnTo>
                  <a:lnTo>
                    <a:pt x="727989" y="358444"/>
                  </a:lnTo>
                  <a:lnTo>
                    <a:pt x="727989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09133" y="2546045"/>
              <a:ext cx="728345" cy="358775"/>
            </a:xfrm>
            <a:custGeom>
              <a:avLst/>
              <a:gdLst/>
              <a:ahLst/>
              <a:cxnLst/>
              <a:rect l="l" t="t" r="r" b="b"/>
              <a:pathLst>
                <a:path w="728345" h="358775">
                  <a:moveTo>
                    <a:pt x="0" y="358444"/>
                  </a:moveTo>
                  <a:lnTo>
                    <a:pt x="727989" y="358444"/>
                  </a:lnTo>
                  <a:lnTo>
                    <a:pt x="727989" y="0"/>
                  </a:lnTo>
                  <a:lnTo>
                    <a:pt x="0" y="0"/>
                  </a:lnTo>
                  <a:lnTo>
                    <a:pt x="0" y="358444"/>
                  </a:lnTo>
                  <a:close/>
                </a:path>
              </a:pathLst>
            </a:custGeom>
            <a:ln w="19050">
              <a:solidFill>
                <a:srgbClr val="CCC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39055" y="4754499"/>
              <a:ext cx="313690" cy="426720"/>
            </a:xfrm>
            <a:custGeom>
              <a:avLst/>
              <a:gdLst/>
              <a:ahLst/>
              <a:cxnLst/>
              <a:rect l="l" t="t" r="r" b="b"/>
              <a:pathLst>
                <a:path w="313689" h="426720">
                  <a:moveTo>
                    <a:pt x="125476" y="0"/>
                  </a:moveTo>
                  <a:lnTo>
                    <a:pt x="0" y="0"/>
                  </a:lnTo>
                  <a:lnTo>
                    <a:pt x="0" y="426339"/>
                  </a:lnTo>
                  <a:lnTo>
                    <a:pt x="125476" y="426339"/>
                  </a:lnTo>
                  <a:lnTo>
                    <a:pt x="125476" y="0"/>
                  </a:lnTo>
                  <a:close/>
                </a:path>
                <a:path w="313689" h="426720">
                  <a:moveTo>
                    <a:pt x="313690" y="0"/>
                  </a:moveTo>
                  <a:lnTo>
                    <a:pt x="188214" y="0"/>
                  </a:lnTo>
                  <a:lnTo>
                    <a:pt x="188214" y="426339"/>
                  </a:lnTo>
                  <a:lnTo>
                    <a:pt x="313690" y="426339"/>
                  </a:lnTo>
                  <a:lnTo>
                    <a:pt x="313690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39055" y="4754499"/>
              <a:ext cx="313690" cy="426720"/>
            </a:xfrm>
            <a:custGeom>
              <a:avLst/>
              <a:gdLst/>
              <a:ahLst/>
              <a:cxnLst/>
              <a:rect l="l" t="t" r="r" b="b"/>
              <a:pathLst>
                <a:path w="313689" h="426720">
                  <a:moveTo>
                    <a:pt x="0" y="426338"/>
                  </a:moveTo>
                  <a:lnTo>
                    <a:pt x="0" y="0"/>
                  </a:lnTo>
                  <a:lnTo>
                    <a:pt x="125475" y="0"/>
                  </a:lnTo>
                  <a:lnTo>
                    <a:pt x="125475" y="426338"/>
                  </a:lnTo>
                  <a:lnTo>
                    <a:pt x="0" y="426338"/>
                  </a:lnTo>
                  <a:close/>
                </a:path>
                <a:path w="313689" h="426720">
                  <a:moveTo>
                    <a:pt x="188214" y="426338"/>
                  </a:moveTo>
                  <a:lnTo>
                    <a:pt x="188214" y="0"/>
                  </a:lnTo>
                  <a:lnTo>
                    <a:pt x="313690" y="0"/>
                  </a:lnTo>
                  <a:lnTo>
                    <a:pt x="313690" y="426338"/>
                  </a:lnTo>
                  <a:lnTo>
                    <a:pt x="188214" y="426338"/>
                  </a:lnTo>
                  <a:close/>
                </a:path>
              </a:pathLst>
            </a:custGeom>
            <a:ln w="19050">
              <a:solidFill>
                <a:srgbClr val="CCC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6854" y="1208024"/>
              <a:ext cx="3644900" cy="762000"/>
            </a:xfrm>
            <a:custGeom>
              <a:avLst/>
              <a:gdLst/>
              <a:ahLst/>
              <a:cxnLst/>
              <a:rect l="l" t="t" r="r" b="b"/>
              <a:pathLst>
                <a:path w="3644900" h="762000">
                  <a:moveTo>
                    <a:pt x="0" y="0"/>
                  </a:moveTo>
                  <a:lnTo>
                    <a:pt x="3644646" y="0"/>
                  </a:lnTo>
                  <a:lnTo>
                    <a:pt x="3644646" y="762000"/>
                  </a:lnTo>
                </a:path>
              </a:pathLst>
            </a:custGeom>
            <a:ln w="285750">
              <a:solidFill>
                <a:srgbClr val="CCC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51" y="1731391"/>
            <a:ext cx="2667635" cy="892175"/>
          </a:xfrm>
          <a:custGeom>
            <a:avLst/>
            <a:gdLst/>
            <a:ahLst/>
            <a:cxnLst/>
            <a:rect l="l" t="t" r="r" b="b"/>
            <a:pathLst>
              <a:path w="2667635" h="892175">
                <a:moveTo>
                  <a:pt x="2577744" y="0"/>
                </a:moveTo>
                <a:lnTo>
                  <a:pt x="89217" y="0"/>
                </a:lnTo>
                <a:lnTo>
                  <a:pt x="54488" y="7000"/>
                </a:lnTo>
                <a:lnTo>
                  <a:pt x="26130" y="26098"/>
                </a:lnTo>
                <a:lnTo>
                  <a:pt x="7010" y="54435"/>
                </a:lnTo>
                <a:lnTo>
                  <a:pt x="0" y="89154"/>
                </a:lnTo>
                <a:lnTo>
                  <a:pt x="0" y="802894"/>
                </a:lnTo>
                <a:lnTo>
                  <a:pt x="7010" y="837632"/>
                </a:lnTo>
                <a:lnTo>
                  <a:pt x="26130" y="866013"/>
                </a:lnTo>
                <a:lnTo>
                  <a:pt x="54488" y="885154"/>
                </a:lnTo>
                <a:lnTo>
                  <a:pt x="89217" y="892175"/>
                </a:lnTo>
                <a:lnTo>
                  <a:pt x="2577744" y="892175"/>
                </a:lnTo>
                <a:lnTo>
                  <a:pt x="2612482" y="885154"/>
                </a:lnTo>
                <a:lnTo>
                  <a:pt x="2640863" y="866013"/>
                </a:lnTo>
                <a:lnTo>
                  <a:pt x="2660004" y="837632"/>
                </a:lnTo>
                <a:lnTo>
                  <a:pt x="2667025" y="802894"/>
                </a:lnTo>
                <a:lnTo>
                  <a:pt x="2667025" y="89154"/>
                </a:lnTo>
                <a:lnTo>
                  <a:pt x="2660004" y="54435"/>
                </a:lnTo>
                <a:lnTo>
                  <a:pt x="2640863" y="26098"/>
                </a:lnTo>
                <a:lnTo>
                  <a:pt x="2612482" y="7000"/>
                </a:lnTo>
                <a:lnTo>
                  <a:pt x="257774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582" y="1952878"/>
            <a:ext cx="224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Berfokus</a:t>
            </a: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1626" y="2614041"/>
            <a:ext cx="2419985" cy="1685925"/>
            <a:chOff x="771626" y="2614041"/>
            <a:chExt cx="2419985" cy="1685925"/>
          </a:xfrm>
        </p:grpSpPr>
        <p:sp>
          <p:nvSpPr>
            <p:cNvPr id="5" name="object 5"/>
            <p:cNvSpPr/>
            <p:nvPr/>
          </p:nvSpPr>
          <p:spPr>
            <a:xfrm>
              <a:off x="781151" y="2623566"/>
              <a:ext cx="266700" cy="1000125"/>
            </a:xfrm>
            <a:custGeom>
              <a:avLst/>
              <a:gdLst/>
              <a:ahLst/>
              <a:cxnLst/>
              <a:rect l="l" t="t" r="r" b="b"/>
              <a:pathLst>
                <a:path w="266700" h="1000125">
                  <a:moveTo>
                    <a:pt x="0" y="0"/>
                  </a:moveTo>
                  <a:lnTo>
                    <a:pt x="0" y="1000125"/>
                  </a:lnTo>
                  <a:lnTo>
                    <a:pt x="266699" y="1000125"/>
                  </a:lnTo>
                </a:path>
              </a:pathLst>
            </a:custGeom>
            <a:ln w="19049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7851" y="2956941"/>
              <a:ext cx="2134235" cy="1333500"/>
            </a:xfrm>
            <a:custGeom>
              <a:avLst/>
              <a:gdLst/>
              <a:ahLst/>
              <a:cxnLst/>
              <a:rect l="l" t="t" r="r" b="b"/>
              <a:pathLst>
                <a:path w="2134235" h="1333500">
                  <a:moveTo>
                    <a:pt x="0" y="133350"/>
                  </a:moveTo>
                  <a:lnTo>
                    <a:pt x="6798" y="91196"/>
                  </a:lnTo>
                  <a:lnTo>
                    <a:pt x="25728" y="54589"/>
                  </a:lnTo>
                  <a:lnTo>
                    <a:pt x="54595" y="25725"/>
                  </a:lnTo>
                  <a:lnTo>
                    <a:pt x="91201" y="6797"/>
                  </a:lnTo>
                  <a:lnTo>
                    <a:pt x="133350" y="0"/>
                  </a:lnTo>
                  <a:lnTo>
                    <a:pt x="2000275" y="0"/>
                  </a:lnTo>
                  <a:lnTo>
                    <a:pt x="2042429" y="6797"/>
                  </a:lnTo>
                  <a:lnTo>
                    <a:pt x="2079035" y="25725"/>
                  </a:lnTo>
                  <a:lnTo>
                    <a:pt x="2107900" y="54589"/>
                  </a:lnTo>
                  <a:lnTo>
                    <a:pt x="2126828" y="91196"/>
                  </a:lnTo>
                  <a:lnTo>
                    <a:pt x="2133625" y="133350"/>
                  </a:lnTo>
                  <a:lnTo>
                    <a:pt x="2133625" y="1200150"/>
                  </a:lnTo>
                  <a:lnTo>
                    <a:pt x="2126828" y="1242255"/>
                  </a:lnTo>
                  <a:lnTo>
                    <a:pt x="2107900" y="1278855"/>
                  </a:lnTo>
                  <a:lnTo>
                    <a:pt x="2079035" y="1307738"/>
                  </a:lnTo>
                  <a:lnTo>
                    <a:pt x="2042429" y="1326690"/>
                  </a:lnTo>
                  <a:lnTo>
                    <a:pt x="2000275" y="1333500"/>
                  </a:lnTo>
                  <a:lnTo>
                    <a:pt x="133350" y="1333500"/>
                  </a:lnTo>
                  <a:lnTo>
                    <a:pt x="91201" y="1326690"/>
                  </a:lnTo>
                  <a:lnTo>
                    <a:pt x="54595" y="1307738"/>
                  </a:lnTo>
                  <a:lnTo>
                    <a:pt x="25728" y="1278855"/>
                  </a:lnTo>
                  <a:lnTo>
                    <a:pt x="6798" y="1242255"/>
                  </a:lnTo>
                  <a:lnTo>
                    <a:pt x="0" y="1200150"/>
                  </a:lnTo>
                  <a:lnTo>
                    <a:pt x="0" y="133350"/>
                  </a:lnTo>
                  <a:close/>
                </a:path>
              </a:pathLst>
            </a:custGeom>
            <a:ln w="1905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82344" y="2979737"/>
            <a:ext cx="1264920" cy="123571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ct val="86900"/>
              </a:lnSpc>
              <a:spcBef>
                <a:spcPts val="445"/>
              </a:spcBef>
            </a:pPr>
            <a:r>
              <a:rPr sz="2200" b="1" dirty="0">
                <a:latin typeface="Trebuchet MS"/>
                <a:cs typeface="Trebuchet MS"/>
              </a:rPr>
              <a:t>I</a:t>
            </a:r>
            <a:r>
              <a:rPr sz="2200" b="1" spc="-5" dirty="0">
                <a:latin typeface="Trebuchet MS"/>
                <a:cs typeface="Trebuchet MS"/>
              </a:rPr>
              <a:t>n</a:t>
            </a:r>
            <a:r>
              <a:rPr sz="2200" b="1" spc="5" dirty="0">
                <a:latin typeface="Trebuchet MS"/>
                <a:cs typeface="Trebuchet MS"/>
              </a:rPr>
              <a:t>t</a:t>
            </a:r>
            <a:r>
              <a:rPr sz="2200" b="1" dirty="0">
                <a:latin typeface="Trebuchet MS"/>
                <a:cs typeface="Trebuchet MS"/>
              </a:rPr>
              <a:t>e</a:t>
            </a:r>
            <a:r>
              <a:rPr sz="2200" b="1" spc="-15" dirty="0">
                <a:latin typeface="Trebuchet MS"/>
                <a:cs typeface="Trebuchet MS"/>
              </a:rPr>
              <a:t>g</a:t>
            </a:r>
            <a:r>
              <a:rPr sz="2200" b="1" spc="-5" dirty="0">
                <a:latin typeface="Trebuchet MS"/>
                <a:cs typeface="Trebuchet MS"/>
              </a:rPr>
              <a:t>ri</a:t>
            </a:r>
            <a:r>
              <a:rPr sz="2200" b="1" spc="5" dirty="0">
                <a:latin typeface="Trebuchet MS"/>
                <a:cs typeface="Trebuchet MS"/>
              </a:rPr>
              <a:t>t</a:t>
            </a:r>
            <a:r>
              <a:rPr sz="2200" b="1" dirty="0">
                <a:latin typeface="Trebuchet MS"/>
                <a:cs typeface="Trebuchet MS"/>
              </a:rPr>
              <a:t>as  </a:t>
            </a:r>
            <a:r>
              <a:rPr sz="2200" b="1" spc="-5" dirty="0">
                <a:latin typeface="Trebuchet MS"/>
                <a:cs typeface="Trebuchet MS"/>
              </a:rPr>
              <a:t>peneliti </a:t>
            </a:r>
            <a:r>
              <a:rPr sz="2200" b="1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sebagai </a:t>
            </a:r>
            <a:r>
              <a:rPr sz="2200" b="1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ilmuwan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53709" y="1799082"/>
            <a:ext cx="2530475" cy="873760"/>
            <a:chOff x="5553709" y="1799082"/>
            <a:chExt cx="2530475" cy="873760"/>
          </a:xfrm>
        </p:grpSpPr>
        <p:sp>
          <p:nvSpPr>
            <p:cNvPr id="9" name="object 9"/>
            <p:cNvSpPr/>
            <p:nvPr/>
          </p:nvSpPr>
          <p:spPr>
            <a:xfrm>
              <a:off x="5563234" y="1808607"/>
              <a:ext cx="2511425" cy="854710"/>
            </a:xfrm>
            <a:custGeom>
              <a:avLst/>
              <a:gdLst/>
              <a:ahLst/>
              <a:cxnLst/>
              <a:rect l="l" t="t" r="r" b="b"/>
              <a:pathLst>
                <a:path w="2511425" h="854710">
                  <a:moveTo>
                    <a:pt x="2425445" y="0"/>
                  </a:moveTo>
                  <a:lnTo>
                    <a:pt x="85343" y="0"/>
                  </a:lnTo>
                  <a:lnTo>
                    <a:pt x="52131" y="6711"/>
                  </a:lnTo>
                  <a:lnTo>
                    <a:pt x="25003" y="25019"/>
                  </a:lnTo>
                  <a:lnTo>
                    <a:pt x="6709" y="52185"/>
                  </a:lnTo>
                  <a:lnTo>
                    <a:pt x="0" y="85470"/>
                  </a:lnTo>
                  <a:lnTo>
                    <a:pt x="0" y="768857"/>
                  </a:lnTo>
                  <a:lnTo>
                    <a:pt x="6709" y="802143"/>
                  </a:lnTo>
                  <a:lnTo>
                    <a:pt x="25003" y="829310"/>
                  </a:lnTo>
                  <a:lnTo>
                    <a:pt x="52131" y="847617"/>
                  </a:lnTo>
                  <a:lnTo>
                    <a:pt x="85343" y="854328"/>
                  </a:lnTo>
                  <a:lnTo>
                    <a:pt x="2425445" y="854328"/>
                  </a:lnTo>
                  <a:lnTo>
                    <a:pt x="2458731" y="847617"/>
                  </a:lnTo>
                  <a:lnTo>
                    <a:pt x="2485897" y="829310"/>
                  </a:lnTo>
                  <a:lnTo>
                    <a:pt x="2504205" y="802143"/>
                  </a:lnTo>
                  <a:lnTo>
                    <a:pt x="2510916" y="768857"/>
                  </a:lnTo>
                  <a:lnTo>
                    <a:pt x="2510916" y="85470"/>
                  </a:lnTo>
                  <a:lnTo>
                    <a:pt x="2504205" y="52185"/>
                  </a:lnTo>
                  <a:lnTo>
                    <a:pt x="2485897" y="25019"/>
                  </a:lnTo>
                  <a:lnTo>
                    <a:pt x="2458731" y="6711"/>
                  </a:lnTo>
                  <a:lnTo>
                    <a:pt x="242544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3234" y="1808607"/>
              <a:ext cx="2511425" cy="854710"/>
            </a:xfrm>
            <a:custGeom>
              <a:avLst/>
              <a:gdLst/>
              <a:ahLst/>
              <a:cxnLst/>
              <a:rect l="l" t="t" r="r" b="b"/>
              <a:pathLst>
                <a:path w="2511425" h="854710">
                  <a:moveTo>
                    <a:pt x="0" y="85470"/>
                  </a:moveTo>
                  <a:lnTo>
                    <a:pt x="6709" y="52185"/>
                  </a:lnTo>
                  <a:lnTo>
                    <a:pt x="25003" y="25019"/>
                  </a:lnTo>
                  <a:lnTo>
                    <a:pt x="52131" y="6711"/>
                  </a:lnTo>
                  <a:lnTo>
                    <a:pt x="85343" y="0"/>
                  </a:lnTo>
                  <a:lnTo>
                    <a:pt x="2425445" y="0"/>
                  </a:lnTo>
                  <a:lnTo>
                    <a:pt x="2458731" y="6711"/>
                  </a:lnTo>
                  <a:lnTo>
                    <a:pt x="2485897" y="25018"/>
                  </a:lnTo>
                  <a:lnTo>
                    <a:pt x="2504205" y="52185"/>
                  </a:lnTo>
                  <a:lnTo>
                    <a:pt x="2510916" y="85470"/>
                  </a:lnTo>
                  <a:lnTo>
                    <a:pt x="2510916" y="768857"/>
                  </a:lnTo>
                  <a:lnTo>
                    <a:pt x="2504205" y="802143"/>
                  </a:lnTo>
                  <a:lnTo>
                    <a:pt x="2485897" y="829310"/>
                  </a:lnTo>
                  <a:lnTo>
                    <a:pt x="2458731" y="847617"/>
                  </a:lnTo>
                  <a:lnTo>
                    <a:pt x="2425445" y="854328"/>
                  </a:lnTo>
                  <a:lnTo>
                    <a:pt x="85343" y="854328"/>
                  </a:lnTo>
                  <a:lnTo>
                    <a:pt x="52131" y="847617"/>
                  </a:lnTo>
                  <a:lnTo>
                    <a:pt x="25003" y="829310"/>
                  </a:lnTo>
                  <a:lnTo>
                    <a:pt x="6709" y="802143"/>
                  </a:lnTo>
                  <a:lnTo>
                    <a:pt x="0" y="768857"/>
                  </a:lnTo>
                  <a:lnTo>
                    <a:pt x="0" y="854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96203" y="2011298"/>
            <a:ext cx="224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Berfokus</a:t>
            </a: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04789" y="2653410"/>
            <a:ext cx="2709545" cy="1087120"/>
            <a:chOff x="5804789" y="2653410"/>
            <a:chExt cx="2709545" cy="1087120"/>
          </a:xfrm>
        </p:grpSpPr>
        <p:sp>
          <p:nvSpPr>
            <p:cNvPr id="13" name="object 13"/>
            <p:cNvSpPr/>
            <p:nvPr/>
          </p:nvSpPr>
          <p:spPr>
            <a:xfrm>
              <a:off x="5814314" y="2662935"/>
              <a:ext cx="251460" cy="640715"/>
            </a:xfrm>
            <a:custGeom>
              <a:avLst/>
              <a:gdLst/>
              <a:ahLst/>
              <a:cxnLst/>
              <a:rect l="l" t="t" r="r" b="b"/>
              <a:pathLst>
                <a:path w="251460" h="640714">
                  <a:moveTo>
                    <a:pt x="0" y="0"/>
                  </a:moveTo>
                  <a:lnTo>
                    <a:pt x="0" y="640714"/>
                  </a:lnTo>
                  <a:lnTo>
                    <a:pt x="251078" y="640714"/>
                  </a:lnTo>
                </a:path>
              </a:pathLst>
            </a:custGeom>
            <a:ln w="1905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5393" y="2876549"/>
              <a:ext cx="2439035" cy="854710"/>
            </a:xfrm>
            <a:custGeom>
              <a:avLst/>
              <a:gdLst/>
              <a:ahLst/>
              <a:cxnLst/>
              <a:rect l="l" t="t" r="r" b="b"/>
              <a:pathLst>
                <a:path w="2439034" h="854710">
                  <a:moveTo>
                    <a:pt x="2353437" y="0"/>
                  </a:moveTo>
                  <a:lnTo>
                    <a:pt x="85471" y="0"/>
                  </a:lnTo>
                  <a:lnTo>
                    <a:pt x="52185" y="6711"/>
                  </a:lnTo>
                  <a:lnTo>
                    <a:pt x="25019" y="25018"/>
                  </a:lnTo>
                  <a:lnTo>
                    <a:pt x="6711" y="52185"/>
                  </a:lnTo>
                  <a:lnTo>
                    <a:pt x="0" y="85471"/>
                  </a:lnTo>
                  <a:lnTo>
                    <a:pt x="0" y="768857"/>
                  </a:lnTo>
                  <a:lnTo>
                    <a:pt x="6711" y="802143"/>
                  </a:lnTo>
                  <a:lnTo>
                    <a:pt x="25019" y="829310"/>
                  </a:lnTo>
                  <a:lnTo>
                    <a:pt x="52185" y="847617"/>
                  </a:lnTo>
                  <a:lnTo>
                    <a:pt x="85471" y="854329"/>
                  </a:lnTo>
                  <a:lnTo>
                    <a:pt x="2353437" y="854329"/>
                  </a:lnTo>
                  <a:lnTo>
                    <a:pt x="2386722" y="847617"/>
                  </a:lnTo>
                  <a:lnTo>
                    <a:pt x="2413889" y="829310"/>
                  </a:lnTo>
                  <a:lnTo>
                    <a:pt x="2432196" y="802143"/>
                  </a:lnTo>
                  <a:lnTo>
                    <a:pt x="2438908" y="768857"/>
                  </a:lnTo>
                  <a:lnTo>
                    <a:pt x="2438908" y="85471"/>
                  </a:lnTo>
                  <a:lnTo>
                    <a:pt x="2432196" y="52185"/>
                  </a:lnTo>
                  <a:lnTo>
                    <a:pt x="2413889" y="25018"/>
                  </a:lnTo>
                  <a:lnTo>
                    <a:pt x="2386722" y="6711"/>
                  </a:lnTo>
                  <a:lnTo>
                    <a:pt x="235343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5393" y="2876549"/>
              <a:ext cx="2439035" cy="854710"/>
            </a:xfrm>
            <a:custGeom>
              <a:avLst/>
              <a:gdLst/>
              <a:ahLst/>
              <a:cxnLst/>
              <a:rect l="l" t="t" r="r" b="b"/>
              <a:pathLst>
                <a:path w="2439034" h="854710">
                  <a:moveTo>
                    <a:pt x="0" y="85471"/>
                  </a:moveTo>
                  <a:lnTo>
                    <a:pt x="6711" y="52185"/>
                  </a:lnTo>
                  <a:lnTo>
                    <a:pt x="25019" y="25018"/>
                  </a:lnTo>
                  <a:lnTo>
                    <a:pt x="52185" y="6711"/>
                  </a:lnTo>
                  <a:lnTo>
                    <a:pt x="85471" y="0"/>
                  </a:lnTo>
                  <a:lnTo>
                    <a:pt x="2353437" y="0"/>
                  </a:lnTo>
                  <a:lnTo>
                    <a:pt x="2386722" y="6711"/>
                  </a:lnTo>
                  <a:lnTo>
                    <a:pt x="2413889" y="25018"/>
                  </a:lnTo>
                  <a:lnTo>
                    <a:pt x="2432196" y="52185"/>
                  </a:lnTo>
                  <a:lnTo>
                    <a:pt x="2438908" y="85471"/>
                  </a:lnTo>
                  <a:lnTo>
                    <a:pt x="2438908" y="768857"/>
                  </a:lnTo>
                  <a:lnTo>
                    <a:pt x="2432196" y="802143"/>
                  </a:lnTo>
                  <a:lnTo>
                    <a:pt x="2413889" y="829309"/>
                  </a:lnTo>
                  <a:lnTo>
                    <a:pt x="2386722" y="847617"/>
                  </a:lnTo>
                  <a:lnTo>
                    <a:pt x="2353437" y="854329"/>
                  </a:lnTo>
                  <a:lnTo>
                    <a:pt x="85471" y="854329"/>
                  </a:lnTo>
                  <a:lnTo>
                    <a:pt x="52185" y="847617"/>
                  </a:lnTo>
                  <a:lnTo>
                    <a:pt x="25019" y="829310"/>
                  </a:lnTo>
                  <a:lnTo>
                    <a:pt x="6711" y="802143"/>
                  </a:lnTo>
                  <a:lnTo>
                    <a:pt x="0" y="768857"/>
                  </a:lnTo>
                  <a:lnTo>
                    <a:pt x="0" y="85471"/>
                  </a:lnTo>
                  <a:close/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08750" y="2981071"/>
            <a:ext cx="1554480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6080" marR="5080" indent="-374015">
              <a:lnSpc>
                <a:spcPts val="2100"/>
              </a:lnSpc>
              <a:spcBef>
                <a:spcPts val="420"/>
              </a:spcBef>
            </a:pPr>
            <a:r>
              <a:rPr sz="2000" b="1" spc="-95" dirty="0">
                <a:latin typeface="Trebuchet MS"/>
                <a:cs typeface="Trebuchet MS"/>
              </a:rPr>
              <a:t>P</a:t>
            </a:r>
            <a:r>
              <a:rPr sz="2000" b="1" spc="-10" dirty="0">
                <a:latin typeface="Trebuchet MS"/>
                <a:cs typeface="Trebuchet MS"/>
              </a:rPr>
              <a:t>e</a:t>
            </a:r>
            <a:r>
              <a:rPr sz="2000" b="1" spc="-5" dirty="0">
                <a:latin typeface="Trebuchet MS"/>
                <a:cs typeface="Trebuchet MS"/>
              </a:rPr>
              <a:t>ngo</a:t>
            </a:r>
            <a:r>
              <a:rPr sz="2000" b="1" spc="5" dirty="0">
                <a:latin typeface="Trebuchet MS"/>
                <a:cs typeface="Trebuchet MS"/>
              </a:rPr>
              <a:t>r</a:t>
            </a:r>
            <a:r>
              <a:rPr sz="2000" b="1" dirty="0">
                <a:latin typeface="Trebuchet MS"/>
                <a:cs typeface="Trebuchet MS"/>
              </a:rPr>
              <a:t>b</a:t>
            </a:r>
            <a:r>
              <a:rPr sz="2000" b="1" spc="-10" dirty="0">
                <a:latin typeface="Trebuchet MS"/>
                <a:cs typeface="Trebuchet MS"/>
              </a:rPr>
              <a:t>a</a:t>
            </a:r>
            <a:r>
              <a:rPr sz="2000" b="1" spc="-5" dirty="0">
                <a:latin typeface="Trebuchet MS"/>
                <a:cs typeface="Trebuchet MS"/>
              </a:rPr>
              <a:t>nan  subjek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04789" y="2653410"/>
            <a:ext cx="2675890" cy="2155190"/>
            <a:chOff x="5804789" y="2653410"/>
            <a:chExt cx="2675890" cy="2155190"/>
          </a:xfrm>
        </p:grpSpPr>
        <p:sp>
          <p:nvSpPr>
            <p:cNvPr id="18" name="object 18"/>
            <p:cNvSpPr/>
            <p:nvPr/>
          </p:nvSpPr>
          <p:spPr>
            <a:xfrm>
              <a:off x="5814314" y="2662935"/>
              <a:ext cx="251460" cy="1708785"/>
            </a:xfrm>
            <a:custGeom>
              <a:avLst/>
              <a:gdLst/>
              <a:ahLst/>
              <a:cxnLst/>
              <a:rect l="l" t="t" r="r" b="b"/>
              <a:pathLst>
                <a:path w="251460" h="1708785">
                  <a:moveTo>
                    <a:pt x="0" y="0"/>
                  </a:moveTo>
                  <a:lnTo>
                    <a:pt x="0" y="1708658"/>
                  </a:lnTo>
                  <a:lnTo>
                    <a:pt x="251078" y="1708658"/>
                  </a:lnTo>
                </a:path>
              </a:pathLst>
            </a:custGeom>
            <a:ln w="1905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65393" y="3944492"/>
              <a:ext cx="2406015" cy="854710"/>
            </a:xfrm>
            <a:custGeom>
              <a:avLst/>
              <a:gdLst/>
              <a:ahLst/>
              <a:cxnLst/>
              <a:rect l="l" t="t" r="r" b="b"/>
              <a:pathLst>
                <a:path w="2406015" h="854710">
                  <a:moveTo>
                    <a:pt x="2320416" y="0"/>
                  </a:moveTo>
                  <a:lnTo>
                    <a:pt x="85471" y="0"/>
                  </a:lnTo>
                  <a:lnTo>
                    <a:pt x="52185" y="6711"/>
                  </a:lnTo>
                  <a:lnTo>
                    <a:pt x="25019" y="25018"/>
                  </a:lnTo>
                  <a:lnTo>
                    <a:pt x="6711" y="52185"/>
                  </a:lnTo>
                  <a:lnTo>
                    <a:pt x="0" y="85470"/>
                  </a:lnTo>
                  <a:lnTo>
                    <a:pt x="0" y="768857"/>
                  </a:lnTo>
                  <a:lnTo>
                    <a:pt x="6711" y="802143"/>
                  </a:lnTo>
                  <a:lnTo>
                    <a:pt x="25019" y="829309"/>
                  </a:lnTo>
                  <a:lnTo>
                    <a:pt x="52185" y="847617"/>
                  </a:lnTo>
                  <a:lnTo>
                    <a:pt x="85471" y="854328"/>
                  </a:lnTo>
                  <a:lnTo>
                    <a:pt x="2320416" y="854328"/>
                  </a:lnTo>
                  <a:lnTo>
                    <a:pt x="2353629" y="847617"/>
                  </a:lnTo>
                  <a:lnTo>
                    <a:pt x="2380757" y="829309"/>
                  </a:lnTo>
                  <a:lnTo>
                    <a:pt x="2399051" y="802143"/>
                  </a:lnTo>
                  <a:lnTo>
                    <a:pt x="2405761" y="768857"/>
                  </a:lnTo>
                  <a:lnTo>
                    <a:pt x="2405761" y="85470"/>
                  </a:lnTo>
                  <a:lnTo>
                    <a:pt x="2399051" y="52185"/>
                  </a:lnTo>
                  <a:lnTo>
                    <a:pt x="2380757" y="25018"/>
                  </a:lnTo>
                  <a:lnTo>
                    <a:pt x="2353629" y="6711"/>
                  </a:lnTo>
                  <a:lnTo>
                    <a:pt x="23204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5393" y="3944492"/>
              <a:ext cx="2406015" cy="854710"/>
            </a:xfrm>
            <a:custGeom>
              <a:avLst/>
              <a:gdLst/>
              <a:ahLst/>
              <a:cxnLst/>
              <a:rect l="l" t="t" r="r" b="b"/>
              <a:pathLst>
                <a:path w="2406015" h="854710">
                  <a:moveTo>
                    <a:pt x="0" y="85470"/>
                  </a:moveTo>
                  <a:lnTo>
                    <a:pt x="6711" y="52185"/>
                  </a:lnTo>
                  <a:lnTo>
                    <a:pt x="25019" y="25018"/>
                  </a:lnTo>
                  <a:lnTo>
                    <a:pt x="52185" y="6711"/>
                  </a:lnTo>
                  <a:lnTo>
                    <a:pt x="85471" y="0"/>
                  </a:lnTo>
                  <a:lnTo>
                    <a:pt x="2320416" y="0"/>
                  </a:lnTo>
                  <a:lnTo>
                    <a:pt x="2353629" y="6711"/>
                  </a:lnTo>
                  <a:lnTo>
                    <a:pt x="2380757" y="25018"/>
                  </a:lnTo>
                  <a:lnTo>
                    <a:pt x="2399051" y="52185"/>
                  </a:lnTo>
                  <a:lnTo>
                    <a:pt x="2405761" y="85470"/>
                  </a:lnTo>
                  <a:lnTo>
                    <a:pt x="2405761" y="768857"/>
                  </a:lnTo>
                  <a:lnTo>
                    <a:pt x="2399051" y="802143"/>
                  </a:lnTo>
                  <a:lnTo>
                    <a:pt x="2380757" y="829309"/>
                  </a:lnTo>
                  <a:lnTo>
                    <a:pt x="2353629" y="847617"/>
                  </a:lnTo>
                  <a:lnTo>
                    <a:pt x="2320416" y="854328"/>
                  </a:lnTo>
                  <a:lnTo>
                    <a:pt x="85471" y="854328"/>
                  </a:lnTo>
                  <a:lnTo>
                    <a:pt x="52185" y="847617"/>
                  </a:lnTo>
                  <a:lnTo>
                    <a:pt x="25019" y="829309"/>
                  </a:lnTo>
                  <a:lnTo>
                    <a:pt x="6711" y="802143"/>
                  </a:lnTo>
                  <a:lnTo>
                    <a:pt x="0" y="768857"/>
                  </a:lnTo>
                  <a:lnTo>
                    <a:pt x="0" y="85470"/>
                  </a:lnTo>
                  <a:close/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06209" y="4049395"/>
            <a:ext cx="1530350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0840" marR="5080" indent="-358140">
              <a:lnSpc>
                <a:spcPts val="2100"/>
              </a:lnSpc>
              <a:spcBef>
                <a:spcPts val="420"/>
              </a:spcBef>
            </a:pPr>
            <a:r>
              <a:rPr sz="2000" b="1" dirty="0">
                <a:latin typeface="Trebuchet MS"/>
                <a:cs typeface="Trebuchet MS"/>
              </a:rPr>
              <a:t>K</a:t>
            </a:r>
            <a:r>
              <a:rPr sz="2000" b="1" spc="-10" dirty="0">
                <a:latin typeface="Trebuchet MS"/>
                <a:cs typeface="Trebuchet MS"/>
              </a:rPr>
              <a:t>e</a:t>
            </a:r>
            <a:r>
              <a:rPr sz="2000" b="1" dirty="0">
                <a:latin typeface="Trebuchet MS"/>
                <a:cs typeface="Trebuchet MS"/>
              </a:rPr>
              <a:t>s</a:t>
            </a:r>
            <a:r>
              <a:rPr sz="2000" b="1" spc="-15" dirty="0">
                <a:latin typeface="Trebuchet MS"/>
                <a:cs typeface="Trebuchet MS"/>
              </a:rPr>
              <a:t>e</a:t>
            </a:r>
            <a:r>
              <a:rPr sz="2000" b="1" spc="-10" dirty="0">
                <a:latin typeface="Trebuchet MS"/>
                <a:cs typeface="Trebuchet MS"/>
              </a:rPr>
              <a:t>l</a:t>
            </a:r>
            <a:r>
              <a:rPr sz="2000" b="1" dirty="0">
                <a:latin typeface="Trebuchet MS"/>
                <a:cs typeface="Trebuchet MS"/>
              </a:rPr>
              <a:t>am</a:t>
            </a:r>
            <a:r>
              <a:rPr sz="2000" b="1" spc="-10" dirty="0">
                <a:latin typeface="Trebuchet MS"/>
                <a:cs typeface="Trebuchet MS"/>
              </a:rPr>
              <a:t>a</a:t>
            </a:r>
            <a:r>
              <a:rPr sz="2000" b="1" spc="5" dirty="0">
                <a:latin typeface="Trebuchet MS"/>
                <a:cs typeface="Trebuchet MS"/>
              </a:rPr>
              <a:t>t</a:t>
            </a:r>
            <a:r>
              <a:rPr sz="2000" b="1" dirty="0">
                <a:latin typeface="Trebuchet MS"/>
                <a:cs typeface="Trebuchet MS"/>
              </a:rPr>
              <a:t>an  </a:t>
            </a:r>
            <a:r>
              <a:rPr sz="2000" b="1" spc="-5" dirty="0">
                <a:latin typeface="Trebuchet MS"/>
                <a:cs typeface="Trebuchet MS"/>
              </a:rPr>
              <a:t>subjek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04789" y="2653410"/>
            <a:ext cx="2738755" cy="3223260"/>
            <a:chOff x="5804789" y="2653410"/>
            <a:chExt cx="2738755" cy="3223260"/>
          </a:xfrm>
        </p:grpSpPr>
        <p:sp>
          <p:nvSpPr>
            <p:cNvPr id="23" name="object 23"/>
            <p:cNvSpPr/>
            <p:nvPr/>
          </p:nvSpPr>
          <p:spPr>
            <a:xfrm>
              <a:off x="5814314" y="2662935"/>
              <a:ext cx="251460" cy="2776855"/>
            </a:xfrm>
            <a:custGeom>
              <a:avLst/>
              <a:gdLst/>
              <a:ahLst/>
              <a:cxnLst/>
              <a:rect l="l" t="t" r="r" b="b"/>
              <a:pathLst>
                <a:path w="251460" h="2776854">
                  <a:moveTo>
                    <a:pt x="0" y="0"/>
                  </a:moveTo>
                  <a:lnTo>
                    <a:pt x="0" y="2776601"/>
                  </a:lnTo>
                  <a:lnTo>
                    <a:pt x="251078" y="2776601"/>
                  </a:lnTo>
                </a:path>
              </a:pathLst>
            </a:custGeom>
            <a:ln w="1905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65393" y="5012435"/>
              <a:ext cx="2468880" cy="854710"/>
            </a:xfrm>
            <a:custGeom>
              <a:avLst/>
              <a:gdLst/>
              <a:ahLst/>
              <a:cxnLst/>
              <a:rect l="l" t="t" r="r" b="b"/>
              <a:pathLst>
                <a:path w="2468879" h="854710">
                  <a:moveTo>
                    <a:pt x="2383028" y="0"/>
                  </a:moveTo>
                  <a:lnTo>
                    <a:pt x="85471" y="0"/>
                  </a:lnTo>
                  <a:lnTo>
                    <a:pt x="52185" y="6709"/>
                  </a:lnTo>
                  <a:lnTo>
                    <a:pt x="25019" y="25003"/>
                  </a:lnTo>
                  <a:lnTo>
                    <a:pt x="6711" y="52131"/>
                  </a:lnTo>
                  <a:lnTo>
                    <a:pt x="0" y="85343"/>
                  </a:lnTo>
                  <a:lnTo>
                    <a:pt x="0" y="768883"/>
                  </a:lnTo>
                  <a:lnTo>
                    <a:pt x="6711" y="802136"/>
                  </a:lnTo>
                  <a:lnTo>
                    <a:pt x="25019" y="829292"/>
                  </a:lnTo>
                  <a:lnTo>
                    <a:pt x="52185" y="847602"/>
                  </a:lnTo>
                  <a:lnTo>
                    <a:pt x="85471" y="854316"/>
                  </a:lnTo>
                  <a:lnTo>
                    <a:pt x="2383028" y="854316"/>
                  </a:lnTo>
                  <a:lnTo>
                    <a:pt x="2416240" y="847602"/>
                  </a:lnTo>
                  <a:lnTo>
                    <a:pt x="2443368" y="829292"/>
                  </a:lnTo>
                  <a:lnTo>
                    <a:pt x="2461662" y="802136"/>
                  </a:lnTo>
                  <a:lnTo>
                    <a:pt x="2468372" y="768883"/>
                  </a:lnTo>
                  <a:lnTo>
                    <a:pt x="2468372" y="85343"/>
                  </a:lnTo>
                  <a:lnTo>
                    <a:pt x="2461662" y="52131"/>
                  </a:lnTo>
                  <a:lnTo>
                    <a:pt x="2443368" y="25003"/>
                  </a:lnTo>
                  <a:lnTo>
                    <a:pt x="2416240" y="6709"/>
                  </a:lnTo>
                  <a:lnTo>
                    <a:pt x="23830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5393" y="5012435"/>
              <a:ext cx="2468880" cy="854710"/>
            </a:xfrm>
            <a:custGeom>
              <a:avLst/>
              <a:gdLst/>
              <a:ahLst/>
              <a:cxnLst/>
              <a:rect l="l" t="t" r="r" b="b"/>
              <a:pathLst>
                <a:path w="2468879" h="854710">
                  <a:moveTo>
                    <a:pt x="0" y="85343"/>
                  </a:moveTo>
                  <a:lnTo>
                    <a:pt x="6711" y="52131"/>
                  </a:lnTo>
                  <a:lnTo>
                    <a:pt x="25019" y="25003"/>
                  </a:lnTo>
                  <a:lnTo>
                    <a:pt x="52185" y="6709"/>
                  </a:lnTo>
                  <a:lnTo>
                    <a:pt x="85471" y="0"/>
                  </a:lnTo>
                  <a:lnTo>
                    <a:pt x="2383028" y="0"/>
                  </a:lnTo>
                  <a:lnTo>
                    <a:pt x="2416240" y="6709"/>
                  </a:lnTo>
                  <a:lnTo>
                    <a:pt x="2443368" y="25003"/>
                  </a:lnTo>
                  <a:lnTo>
                    <a:pt x="2461662" y="52131"/>
                  </a:lnTo>
                  <a:lnTo>
                    <a:pt x="2468372" y="85343"/>
                  </a:lnTo>
                  <a:lnTo>
                    <a:pt x="2468372" y="768883"/>
                  </a:lnTo>
                  <a:lnTo>
                    <a:pt x="2461662" y="802136"/>
                  </a:lnTo>
                  <a:lnTo>
                    <a:pt x="2443368" y="829292"/>
                  </a:lnTo>
                  <a:lnTo>
                    <a:pt x="2416240" y="847602"/>
                  </a:lnTo>
                  <a:lnTo>
                    <a:pt x="2383028" y="854316"/>
                  </a:lnTo>
                  <a:lnTo>
                    <a:pt x="85471" y="854316"/>
                  </a:lnTo>
                  <a:lnTo>
                    <a:pt x="52185" y="847602"/>
                  </a:lnTo>
                  <a:lnTo>
                    <a:pt x="25019" y="829292"/>
                  </a:lnTo>
                  <a:lnTo>
                    <a:pt x="6711" y="802136"/>
                  </a:lnTo>
                  <a:lnTo>
                    <a:pt x="0" y="768883"/>
                  </a:lnTo>
                  <a:lnTo>
                    <a:pt x="0" y="85343"/>
                  </a:lnTo>
                  <a:close/>
                </a:path>
              </a:pathLst>
            </a:custGeom>
            <a:ln w="1904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132576" y="5074602"/>
            <a:ext cx="2341880" cy="6940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5080" algn="ctr">
              <a:lnSpc>
                <a:spcPct val="87000"/>
              </a:lnSpc>
              <a:spcBef>
                <a:spcPts val="350"/>
              </a:spcBef>
            </a:pPr>
            <a:r>
              <a:rPr sz="1600" b="1" spc="-5" dirty="0">
                <a:latin typeface="Trebuchet MS"/>
                <a:cs typeface="Trebuchet MS"/>
              </a:rPr>
              <a:t>Memelihara dan </a:t>
            </a:r>
            <a:r>
              <a:rPr sz="1600" b="1" dirty="0">
                <a:latin typeface="Trebuchet MS"/>
                <a:cs typeface="Trebuchet MS"/>
              </a:rPr>
              <a:t> menghormati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kehidupan </a:t>
            </a:r>
            <a:r>
              <a:rPr sz="1600" b="1" spc="-47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dan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kemanusiaan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68717" y="4533900"/>
            <a:ext cx="2133600" cy="1333500"/>
          </a:xfrm>
          <a:custGeom>
            <a:avLst/>
            <a:gdLst/>
            <a:ahLst/>
            <a:cxnLst/>
            <a:rect l="l" t="t" r="r" b="b"/>
            <a:pathLst>
              <a:path w="2133600" h="1333500">
                <a:moveTo>
                  <a:pt x="0" y="133350"/>
                </a:moveTo>
                <a:lnTo>
                  <a:pt x="6798" y="91196"/>
                </a:lnTo>
                <a:lnTo>
                  <a:pt x="25728" y="54589"/>
                </a:lnTo>
                <a:lnTo>
                  <a:pt x="54595" y="25725"/>
                </a:lnTo>
                <a:lnTo>
                  <a:pt x="91201" y="6797"/>
                </a:lnTo>
                <a:lnTo>
                  <a:pt x="133350" y="0"/>
                </a:lnTo>
                <a:lnTo>
                  <a:pt x="2000237" y="0"/>
                </a:lnTo>
                <a:lnTo>
                  <a:pt x="2042391" y="6797"/>
                </a:lnTo>
                <a:lnTo>
                  <a:pt x="2078997" y="25725"/>
                </a:lnTo>
                <a:lnTo>
                  <a:pt x="2107862" y="54589"/>
                </a:lnTo>
                <a:lnTo>
                  <a:pt x="2126790" y="91196"/>
                </a:lnTo>
                <a:lnTo>
                  <a:pt x="2133587" y="133350"/>
                </a:lnTo>
                <a:lnTo>
                  <a:pt x="2133587" y="1200150"/>
                </a:lnTo>
                <a:lnTo>
                  <a:pt x="2126790" y="1242298"/>
                </a:lnTo>
                <a:lnTo>
                  <a:pt x="2107862" y="1278904"/>
                </a:lnTo>
                <a:lnTo>
                  <a:pt x="2078997" y="1307771"/>
                </a:lnTo>
                <a:lnTo>
                  <a:pt x="2042391" y="1326701"/>
                </a:lnTo>
                <a:lnTo>
                  <a:pt x="2000237" y="1333500"/>
                </a:lnTo>
                <a:lnTo>
                  <a:pt x="133350" y="1333500"/>
                </a:lnTo>
                <a:lnTo>
                  <a:pt x="91201" y="1326701"/>
                </a:lnTo>
                <a:lnTo>
                  <a:pt x="54595" y="1307771"/>
                </a:lnTo>
                <a:lnTo>
                  <a:pt x="25728" y="1278904"/>
                </a:lnTo>
                <a:lnTo>
                  <a:pt x="6798" y="1242298"/>
                </a:lnTo>
                <a:lnTo>
                  <a:pt x="0" y="1200150"/>
                </a:lnTo>
                <a:lnTo>
                  <a:pt x="0" y="133350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91260" y="4545583"/>
            <a:ext cx="1890395" cy="12655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4445" algn="ctr">
              <a:lnSpc>
                <a:spcPct val="89900"/>
              </a:lnSpc>
              <a:spcBef>
                <a:spcPts val="365"/>
              </a:spcBef>
            </a:pPr>
            <a:r>
              <a:rPr sz="2200" spc="-5" dirty="0">
                <a:latin typeface="Trebuchet MS"/>
                <a:cs typeface="Trebuchet MS"/>
              </a:rPr>
              <a:t>Memelihara </a:t>
            </a:r>
            <a:r>
              <a:rPr sz="220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dan </a:t>
            </a:r>
            <a:r>
              <a:rPr sz="220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m</a:t>
            </a:r>
            <a:r>
              <a:rPr sz="2200" spc="-5" dirty="0">
                <a:latin typeface="Trebuchet MS"/>
                <a:cs typeface="Trebuchet MS"/>
              </a:rPr>
              <a:t>e</a:t>
            </a:r>
            <a:r>
              <a:rPr sz="2200" spc="-10" dirty="0">
                <a:latin typeface="Trebuchet MS"/>
                <a:cs typeface="Trebuchet MS"/>
              </a:rPr>
              <a:t>m</a:t>
            </a:r>
            <a:r>
              <a:rPr sz="2200" spc="-5" dirty="0">
                <a:latin typeface="Trebuchet MS"/>
                <a:cs typeface="Trebuchet MS"/>
              </a:rPr>
              <a:t>anf</a:t>
            </a:r>
            <a:r>
              <a:rPr sz="2200" spc="5" dirty="0">
                <a:latin typeface="Trebuchet MS"/>
                <a:cs typeface="Trebuchet MS"/>
              </a:rPr>
              <a:t>a</a:t>
            </a:r>
            <a:r>
              <a:rPr sz="2200" spc="-5" dirty="0">
                <a:latin typeface="Trebuchet MS"/>
                <a:cs typeface="Trebuchet MS"/>
              </a:rPr>
              <a:t>a</a:t>
            </a:r>
            <a:r>
              <a:rPr sz="2200" spc="15" dirty="0">
                <a:latin typeface="Trebuchet MS"/>
                <a:cs typeface="Trebuchet MS"/>
              </a:rPr>
              <a:t>t</a:t>
            </a:r>
            <a:r>
              <a:rPr sz="2200" spc="-10" dirty="0">
                <a:latin typeface="Trebuchet MS"/>
                <a:cs typeface="Trebuchet MS"/>
              </a:rPr>
              <a:t>k</a:t>
            </a:r>
            <a:r>
              <a:rPr sz="2200" spc="-5" dirty="0">
                <a:latin typeface="Trebuchet MS"/>
                <a:cs typeface="Trebuchet MS"/>
              </a:rPr>
              <a:t>an  alam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semesta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0592" y="371475"/>
            <a:ext cx="2609850" cy="1085850"/>
            <a:chOff x="830592" y="371475"/>
            <a:chExt cx="2609850" cy="1085850"/>
          </a:xfrm>
        </p:grpSpPr>
        <p:sp>
          <p:nvSpPr>
            <p:cNvPr id="30" name="object 30"/>
            <p:cNvSpPr/>
            <p:nvPr/>
          </p:nvSpPr>
          <p:spPr>
            <a:xfrm>
              <a:off x="840117" y="3810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2412987" y="0"/>
                  </a:moveTo>
                  <a:lnTo>
                    <a:pt x="177800" y="0"/>
                  </a:lnTo>
                  <a:lnTo>
                    <a:pt x="130533" y="6352"/>
                  </a:lnTo>
                  <a:lnTo>
                    <a:pt x="88060" y="24280"/>
                  </a:lnTo>
                  <a:lnTo>
                    <a:pt x="52076" y="52085"/>
                  </a:lnTo>
                  <a:lnTo>
                    <a:pt x="24274" y="88072"/>
                  </a:lnTo>
                  <a:lnTo>
                    <a:pt x="6351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1" y="936257"/>
                  </a:lnTo>
                  <a:lnTo>
                    <a:pt x="24274" y="978727"/>
                  </a:lnTo>
                  <a:lnTo>
                    <a:pt x="52076" y="1014714"/>
                  </a:lnTo>
                  <a:lnTo>
                    <a:pt x="88060" y="1042519"/>
                  </a:lnTo>
                  <a:lnTo>
                    <a:pt x="130533" y="1060447"/>
                  </a:lnTo>
                  <a:lnTo>
                    <a:pt x="177800" y="1066800"/>
                  </a:lnTo>
                  <a:lnTo>
                    <a:pt x="2412987" y="1066800"/>
                  </a:lnTo>
                  <a:lnTo>
                    <a:pt x="2460244" y="1060447"/>
                  </a:lnTo>
                  <a:lnTo>
                    <a:pt x="2502715" y="1042519"/>
                  </a:lnTo>
                  <a:lnTo>
                    <a:pt x="2538701" y="1014714"/>
                  </a:lnTo>
                  <a:lnTo>
                    <a:pt x="2566506" y="978727"/>
                  </a:lnTo>
                  <a:lnTo>
                    <a:pt x="2584434" y="936257"/>
                  </a:lnTo>
                  <a:lnTo>
                    <a:pt x="2590787" y="889000"/>
                  </a:lnTo>
                  <a:lnTo>
                    <a:pt x="2590787" y="177800"/>
                  </a:lnTo>
                  <a:lnTo>
                    <a:pt x="2584434" y="130542"/>
                  </a:lnTo>
                  <a:lnTo>
                    <a:pt x="2566506" y="88072"/>
                  </a:lnTo>
                  <a:lnTo>
                    <a:pt x="2538701" y="52085"/>
                  </a:lnTo>
                  <a:lnTo>
                    <a:pt x="2502715" y="24280"/>
                  </a:lnTo>
                  <a:lnTo>
                    <a:pt x="2460244" y="6352"/>
                  </a:lnTo>
                  <a:lnTo>
                    <a:pt x="2412987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0117" y="3810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177800"/>
                  </a:moveTo>
                  <a:lnTo>
                    <a:pt x="6351" y="130542"/>
                  </a:lnTo>
                  <a:lnTo>
                    <a:pt x="24274" y="88072"/>
                  </a:lnTo>
                  <a:lnTo>
                    <a:pt x="52076" y="52085"/>
                  </a:lnTo>
                  <a:lnTo>
                    <a:pt x="88060" y="24280"/>
                  </a:lnTo>
                  <a:lnTo>
                    <a:pt x="130533" y="6352"/>
                  </a:lnTo>
                  <a:lnTo>
                    <a:pt x="177800" y="0"/>
                  </a:lnTo>
                  <a:lnTo>
                    <a:pt x="2412987" y="0"/>
                  </a:lnTo>
                  <a:lnTo>
                    <a:pt x="2460244" y="6352"/>
                  </a:lnTo>
                  <a:lnTo>
                    <a:pt x="2502715" y="24280"/>
                  </a:lnTo>
                  <a:lnTo>
                    <a:pt x="2538701" y="52085"/>
                  </a:lnTo>
                  <a:lnTo>
                    <a:pt x="2566506" y="88072"/>
                  </a:lnTo>
                  <a:lnTo>
                    <a:pt x="2584434" y="130542"/>
                  </a:lnTo>
                  <a:lnTo>
                    <a:pt x="2590787" y="177800"/>
                  </a:lnTo>
                  <a:lnTo>
                    <a:pt x="2590787" y="889000"/>
                  </a:lnTo>
                  <a:lnTo>
                    <a:pt x="2584434" y="936257"/>
                  </a:lnTo>
                  <a:lnTo>
                    <a:pt x="2566506" y="978727"/>
                  </a:lnTo>
                  <a:lnTo>
                    <a:pt x="2538701" y="1014714"/>
                  </a:lnTo>
                  <a:lnTo>
                    <a:pt x="2502715" y="1042519"/>
                  </a:lnTo>
                  <a:lnTo>
                    <a:pt x="2460244" y="1060447"/>
                  </a:lnTo>
                  <a:lnTo>
                    <a:pt x="2412987" y="1066800"/>
                  </a:lnTo>
                  <a:lnTo>
                    <a:pt x="177800" y="1066800"/>
                  </a:lnTo>
                  <a:lnTo>
                    <a:pt x="130533" y="1060447"/>
                  </a:lnTo>
                  <a:lnTo>
                    <a:pt x="88060" y="1042519"/>
                  </a:lnTo>
                  <a:lnTo>
                    <a:pt x="52076" y="1014714"/>
                  </a:lnTo>
                  <a:lnTo>
                    <a:pt x="24274" y="978727"/>
                  </a:lnTo>
                  <a:lnTo>
                    <a:pt x="6351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197292" y="401573"/>
            <a:ext cx="18738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626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Etik </a:t>
            </a:r>
            <a:r>
              <a:rPr sz="3200" spc="5" dirty="0"/>
              <a:t> </a:t>
            </a:r>
            <a:r>
              <a:rPr sz="3200" spc="-5" dirty="0"/>
              <a:t>A</a:t>
            </a:r>
            <a:r>
              <a:rPr sz="3200" spc="-105" dirty="0"/>
              <a:t>k</a:t>
            </a:r>
            <a:r>
              <a:rPr sz="3200" dirty="0"/>
              <a:t>ademik</a:t>
            </a:r>
            <a:endParaRPr sz="3200"/>
          </a:p>
        </p:txBody>
      </p:sp>
      <p:grpSp>
        <p:nvGrpSpPr>
          <p:cNvPr id="33" name="object 33"/>
          <p:cNvGrpSpPr/>
          <p:nvPr/>
        </p:nvGrpSpPr>
        <p:grpSpPr>
          <a:xfrm>
            <a:off x="5705475" y="371475"/>
            <a:ext cx="2609850" cy="1085850"/>
            <a:chOff x="5705475" y="371475"/>
            <a:chExt cx="2609850" cy="1085850"/>
          </a:xfrm>
        </p:grpSpPr>
        <p:sp>
          <p:nvSpPr>
            <p:cNvPr id="34" name="object 34"/>
            <p:cNvSpPr/>
            <p:nvPr/>
          </p:nvSpPr>
          <p:spPr>
            <a:xfrm>
              <a:off x="5715000" y="3810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2413000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2413000" y="1066800"/>
                  </a:lnTo>
                  <a:lnTo>
                    <a:pt x="2460257" y="1060447"/>
                  </a:lnTo>
                  <a:lnTo>
                    <a:pt x="2502727" y="1042519"/>
                  </a:lnTo>
                  <a:lnTo>
                    <a:pt x="2538714" y="1014714"/>
                  </a:lnTo>
                  <a:lnTo>
                    <a:pt x="2566519" y="978727"/>
                  </a:lnTo>
                  <a:lnTo>
                    <a:pt x="2584447" y="936257"/>
                  </a:lnTo>
                  <a:lnTo>
                    <a:pt x="2590800" y="889000"/>
                  </a:lnTo>
                  <a:lnTo>
                    <a:pt x="2590800" y="177800"/>
                  </a:lnTo>
                  <a:lnTo>
                    <a:pt x="2584447" y="130542"/>
                  </a:lnTo>
                  <a:lnTo>
                    <a:pt x="2566519" y="88072"/>
                  </a:lnTo>
                  <a:lnTo>
                    <a:pt x="2538714" y="52085"/>
                  </a:lnTo>
                  <a:lnTo>
                    <a:pt x="2502727" y="24280"/>
                  </a:lnTo>
                  <a:lnTo>
                    <a:pt x="2460257" y="6352"/>
                  </a:lnTo>
                  <a:lnTo>
                    <a:pt x="24130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5000" y="3810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413000" y="0"/>
                  </a:lnTo>
                  <a:lnTo>
                    <a:pt x="2460257" y="6352"/>
                  </a:lnTo>
                  <a:lnTo>
                    <a:pt x="2502727" y="24280"/>
                  </a:lnTo>
                  <a:lnTo>
                    <a:pt x="2538714" y="52085"/>
                  </a:lnTo>
                  <a:lnTo>
                    <a:pt x="2566519" y="88072"/>
                  </a:lnTo>
                  <a:lnTo>
                    <a:pt x="2584447" y="130542"/>
                  </a:lnTo>
                  <a:lnTo>
                    <a:pt x="2590800" y="177800"/>
                  </a:lnTo>
                  <a:lnTo>
                    <a:pt x="2590800" y="889000"/>
                  </a:lnTo>
                  <a:lnTo>
                    <a:pt x="2584447" y="936257"/>
                  </a:lnTo>
                  <a:lnTo>
                    <a:pt x="2566519" y="978727"/>
                  </a:lnTo>
                  <a:lnTo>
                    <a:pt x="2538714" y="1014714"/>
                  </a:lnTo>
                  <a:lnTo>
                    <a:pt x="2502727" y="1042519"/>
                  </a:lnTo>
                  <a:lnTo>
                    <a:pt x="2460257" y="1060447"/>
                  </a:lnTo>
                  <a:lnTo>
                    <a:pt x="2413000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083816" y="4298950"/>
            <a:ext cx="3999865" cy="2546350"/>
            <a:chOff x="2083816" y="4298950"/>
            <a:chExt cx="3999865" cy="254635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816" y="4298950"/>
              <a:ext cx="103377" cy="2349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235325" y="5768454"/>
              <a:ext cx="2838450" cy="1066800"/>
            </a:xfrm>
            <a:custGeom>
              <a:avLst/>
              <a:gdLst/>
              <a:ahLst/>
              <a:cxnLst/>
              <a:rect l="l" t="t" r="r" b="b"/>
              <a:pathLst>
                <a:path w="2838450" h="1066800">
                  <a:moveTo>
                    <a:pt x="2660523" y="0"/>
                  </a:moveTo>
                  <a:lnTo>
                    <a:pt x="177800" y="0"/>
                  </a:lnTo>
                  <a:lnTo>
                    <a:pt x="130542" y="6351"/>
                  </a:lnTo>
                  <a:lnTo>
                    <a:pt x="88072" y="24274"/>
                  </a:lnTo>
                  <a:lnTo>
                    <a:pt x="52085" y="52076"/>
                  </a:lnTo>
                  <a:lnTo>
                    <a:pt x="24280" y="88060"/>
                  </a:lnTo>
                  <a:lnTo>
                    <a:pt x="6352" y="130533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65"/>
                  </a:lnTo>
                  <a:lnTo>
                    <a:pt x="24280" y="978737"/>
                  </a:lnTo>
                  <a:lnTo>
                    <a:pt x="52085" y="1014722"/>
                  </a:lnTo>
                  <a:lnTo>
                    <a:pt x="88072" y="1042523"/>
                  </a:lnTo>
                  <a:lnTo>
                    <a:pt x="130542" y="1060447"/>
                  </a:lnTo>
                  <a:lnTo>
                    <a:pt x="177800" y="1066798"/>
                  </a:lnTo>
                  <a:lnTo>
                    <a:pt x="2660523" y="1066798"/>
                  </a:lnTo>
                  <a:lnTo>
                    <a:pt x="2707780" y="1060447"/>
                  </a:lnTo>
                  <a:lnTo>
                    <a:pt x="2750250" y="1042523"/>
                  </a:lnTo>
                  <a:lnTo>
                    <a:pt x="2786237" y="1014722"/>
                  </a:lnTo>
                  <a:lnTo>
                    <a:pt x="2814042" y="978737"/>
                  </a:lnTo>
                  <a:lnTo>
                    <a:pt x="2831970" y="936265"/>
                  </a:lnTo>
                  <a:lnTo>
                    <a:pt x="2838323" y="889000"/>
                  </a:lnTo>
                  <a:lnTo>
                    <a:pt x="2838323" y="177800"/>
                  </a:lnTo>
                  <a:lnTo>
                    <a:pt x="2831970" y="130533"/>
                  </a:lnTo>
                  <a:lnTo>
                    <a:pt x="2814042" y="88060"/>
                  </a:lnTo>
                  <a:lnTo>
                    <a:pt x="2786237" y="52076"/>
                  </a:lnTo>
                  <a:lnTo>
                    <a:pt x="2750250" y="24274"/>
                  </a:lnTo>
                  <a:lnTo>
                    <a:pt x="2707780" y="6351"/>
                  </a:lnTo>
                  <a:lnTo>
                    <a:pt x="2660523" y="0"/>
                  </a:lnTo>
                  <a:close/>
                </a:path>
              </a:pathLst>
            </a:custGeom>
            <a:solidFill>
              <a:srgbClr val="40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5325" y="5768454"/>
              <a:ext cx="2838450" cy="1066800"/>
            </a:xfrm>
            <a:custGeom>
              <a:avLst/>
              <a:gdLst/>
              <a:ahLst/>
              <a:cxnLst/>
              <a:rect l="l" t="t" r="r" b="b"/>
              <a:pathLst>
                <a:path w="2838450" h="1066800">
                  <a:moveTo>
                    <a:pt x="0" y="177800"/>
                  </a:moveTo>
                  <a:lnTo>
                    <a:pt x="6352" y="130533"/>
                  </a:lnTo>
                  <a:lnTo>
                    <a:pt x="24280" y="88060"/>
                  </a:lnTo>
                  <a:lnTo>
                    <a:pt x="52085" y="52076"/>
                  </a:lnTo>
                  <a:lnTo>
                    <a:pt x="88072" y="24274"/>
                  </a:lnTo>
                  <a:lnTo>
                    <a:pt x="130542" y="6351"/>
                  </a:lnTo>
                  <a:lnTo>
                    <a:pt x="177800" y="0"/>
                  </a:lnTo>
                  <a:lnTo>
                    <a:pt x="2660523" y="0"/>
                  </a:lnTo>
                  <a:lnTo>
                    <a:pt x="2707780" y="6351"/>
                  </a:lnTo>
                  <a:lnTo>
                    <a:pt x="2750250" y="24274"/>
                  </a:lnTo>
                  <a:lnTo>
                    <a:pt x="2786237" y="52076"/>
                  </a:lnTo>
                  <a:lnTo>
                    <a:pt x="2814042" y="88060"/>
                  </a:lnTo>
                  <a:lnTo>
                    <a:pt x="2831970" y="130533"/>
                  </a:lnTo>
                  <a:lnTo>
                    <a:pt x="2838323" y="177800"/>
                  </a:lnTo>
                  <a:lnTo>
                    <a:pt x="2838323" y="889000"/>
                  </a:lnTo>
                  <a:lnTo>
                    <a:pt x="2831970" y="936265"/>
                  </a:lnTo>
                  <a:lnTo>
                    <a:pt x="2814042" y="978737"/>
                  </a:lnTo>
                  <a:lnTo>
                    <a:pt x="2786237" y="1014722"/>
                  </a:lnTo>
                  <a:lnTo>
                    <a:pt x="2750250" y="1042523"/>
                  </a:lnTo>
                  <a:lnTo>
                    <a:pt x="2707780" y="1060447"/>
                  </a:lnTo>
                  <a:lnTo>
                    <a:pt x="2660523" y="1066798"/>
                  </a:lnTo>
                  <a:lnTo>
                    <a:pt x="177800" y="1066798"/>
                  </a:lnTo>
                  <a:lnTo>
                    <a:pt x="130542" y="1060447"/>
                  </a:lnTo>
                  <a:lnTo>
                    <a:pt x="88072" y="1042523"/>
                  </a:lnTo>
                  <a:lnTo>
                    <a:pt x="52085" y="1014722"/>
                  </a:lnTo>
                  <a:lnTo>
                    <a:pt x="24280" y="978737"/>
                  </a:lnTo>
                  <a:lnTo>
                    <a:pt x="6352" y="936265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332854" y="645540"/>
            <a:ext cx="1359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Bioetik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25571" y="5854382"/>
            <a:ext cx="24599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indent="-3683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Etik</a:t>
            </a:r>
            <a:r>
              <a:rPr sz="28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penelitian </a:t>
            </a:r>
            <a:r>
              <a:rPr sz="2800" b="1" spc="-8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308983" y="568833"/>
            <a:ext cx="691515" cy="691515"/>
            <a:chOff x="4308983" y="568833"/>
            <a:chExt cx="691515" cy="691515"/>
          </a:xfrm>
        </p:grpSpPr>
        <p:sp>
          <p:nvSpPr>
            <p:cNvPr id="43" name="object 43"/>
            <p:cNvSpPr/>
            <p:nvPr/>
          </p:nvSpPr>
          <p:spPr>
            <a:xfrm>
              <a:off x="4318508" y="577849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4" h="673100">
                  <a:moveTo>
                    <a:pt x="671957" y="228600"/>
                  </a:moveTo>
                  <a:lnTo>
                    <a:pt x="443484" y="228600"/>
                  </a:lnTo>
                  <a:lnTo>
                    <a:pt x="443484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484" y="673100"/>
                  </a:lnTo>
                  <a:lnTo>
                    <a:pt x="443484" y="444500"/>
                  </a:lnTo>
                  <a:lnTo>
                    <a:pt x="671957" y="444500"/>
                  </a:lnTo>
                  <a:lnTo>
                    <a:pt x="671957" y="2286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18508" y="578358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5">
                  <a:moveTo>
                    <a:pt x="0" y="228472"/>
                  </a:moveTo>
                  <a:lnTo>
                    <a:pt x="228472" y="228472"/>
                  </a:lnTo>
                  <a:lnTo>
                    <a:pt x="228472" y="0"/>
                  </a:lnTo>
                  <a:lnTo>
                    <a:pt x="443483" y="0"/>
                  </a:lnTo>
                  <a:lnTo>
                    <a:pt x="443483" y="228472"/>
                  </a:lnTo>
                  <a:lnTo>
                    <a:pt x="671956" y="228472"/>
                  </a:lnTo>
                  <a:lnTo>
                    <a:pt x="671956" y="443611"/>
                  </a:lnTo>
                  <a:lnTo>
                    <a:pt x="443483" y="443611"/>
                  </a:lnTo>
                  <a:lnTo>
                    <a:pt x="443483" y="672083"/>
                  </a:lnTo>
                  <a:lnTo>
                    <a:pt x="228472" y="672083"/>
                  </a:lnTo>
                  <a:lnTo>
                    <a:pt x="228472" y="443611"/>
                  </a:lnTo>
                  <a:lnTo>
                    <a:pt x="0" y="443611"/>
                  </a:lnTo>
                  <a:lnTo>
                    <a:pt x="0" y="228472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416297" y="1561083"/>
            <a:ext cx="476250" cy="4134485"/>
            <a:chOff x="4416297" y="1561083"/>
            <a:chExt cx="476250" cy="4134485"/>
          </a:xfrm>
        </p:grpSpPr>
        <p:sp>
          <p:nvSpPr>
            <p:cNvPr id="46" name="object 46"/>
            <p:cNvSpPr/>
            <p:nvPr/>
          </p:nvSpPr>
          <p:spPr>
            <a:xfrm>
              <a:off x="4425822" y="1570608"/>
              <a:ext cx="457200" cy="4115435"/>
            </a:xfrm>
            <a:custGeom>
              <a:avLst/>
              <a:gdLst/>
              <a:ahLst/>
              <a:cxnLst/>
              <a:rect l="l" t="t" r="r" b="b"/>
              <a:pathLst>
                <a:path w="457200" h="4115435">
                  <a:moveTo>
                    <a:pt x="342900" y="0"/>
                  </a:moveTo>
                  <a:lnTo>
                    <a:pt x="114300" y="0"/>
                  </a:lnTo>
                  <a:lnTo>
                    <a:pt x="114300" y="3886200"/>
                  </a:lnTo>
                  <a:lnTo>
                    <a:pt x="0" y="3886200"/>
                  </a:lnTo>
                  <a:lnTo>
                    <a:pt x="228600" y="4114825"/>
                  </a:lnTo>
                  <a:lnTo>
                    <a:pt x="457200" y="3886200"/>
                  </a:lnTo>
                  <a:lnTo>
                    <a:pt x="342900" y="38862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25822" y="1570608"/>
              <a:ext cx="457200" cy="4115435"/>
            </a:xfrm>
            <a:custGeom>
              <a:avLst/>
              <a:gdLst/>
              <a:ahLst/>
              <a:cxnLst/>
              <a:rect l="l" t="t" r="r" b="b"/>
              <a:pathLst>
                <a:path w="457200" h="4115435">
                  <a:moveTo>
                    <a:pt x="0" y="3886200"/>
                  </a:moveTo>
                  <a:lnTo>
                    <a:pt x="114300" y="38862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3886200"/>
                  </a:lnTo>
                  <a:lnTo>
                    <a:pt x="457200" y="3886200"/>
                  </a:lnTo>
                  <a:lnTo>
                    <a:pt x="228600" y="4114825"/>
                  </a:lnTo>
                  <a:lnTo>
                    <a:pt x="0" y="3886200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3460</Words>
  <Application>Microsoft Office PowerPoint</Application>
  <PresentationFormat>On-screen Show (4:3)</PresentationFormat>
  <Paragraphs>461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Arial MT</vt:lpstr>
      <vt:lpstr>Calibri</vt:lpstr>
      <vt:lpstr>Symbol</vt:lpstr>
      <vt:lpstr>Times New Roman</vt:lpstr>
      <vt:lpstr>Trebuchet MS</vt:lpstr>
      <vt:lpstr>Office Theme</vt:lpstr>
      <vt:lpstr>ETIK PENELITIAN  KESEHATAN</vt:lpstr>
      <vt:lpstr>Manusia</vt:lpstr>
      <vt:lpstr>Pemahaman  Penghayatan  Pengamalan  tentang Pertimbangan baik/buruk</vt:lpstr>
      <vt:lpstr>MORALITAS</vt:lpstr>
      <vt:lpstr>Moralitas yang berlaku  untuk kelompok  masyarakat tertentu</vt:lpstr>
      <vt:lpstr>PowerPoint Presentation</vt:lpstr>
      <vt:lpstr>Etik Akademik</vt:lpstr>
      <vt:lpstr>Pelayanan  Kesehatan</vt:lpstr>
      <vt:lpstr>Etik  Akademik</vt:lpstr>
      <vt:lpstr>Panduan Etik</vt:lpstr>
      <vt:lpstr>Prinsip Etik Penelitian Kesehatan</vt:lpstr>
      <vt:lpstr>Etik Biomedik</vt:lpstr>
      <vt:lpstr>Kegiatan penelitian kesehatan harus  selaras dengan :</vt:lpstr>
      <vt:lpstr>Etik</vt:lpstr>
      <vt:lpstr>Kewajiban Moral</vt:lpstr>
      <vt:lpstr>Kebebasan</vt:lpstr>
      <vt:lpstr>Hubungan sistem nilai dan tingkah laku dan tindakan  seorang pengemban profesi dengan moral dan etika :</vt:lpstr>
      <vt:lpstr>PowerPoint Presentation</vt:lpstr>
      <vt:lpstr>Perkembangan Etik Penelitian Kesehatan</vt:lpstr>
      <vt:lpstr>Herophillus &amp; Erasistrasus (Abad III SM)</vt:lpstr>
      <vt:lpstr>PowerPoint Presentation</vt:lpstr>
      <vt:lpstr>Jean Claude Bernard (1865)</vt:lpstr>
      <vt:lpstr>Nazi</vt:lpstr>
      <vt:lpstr>Nuremberg Code (1946)</vt:lpstr>
      <vt:lpstr>Deklarasi Helsinki I (World Medical  Association (WMA) 1964)</vt:lpstr>
      <vt:lpstr>Deklarasi Helsinki II (Tokyo, World Health  Assembly ke-20, 1975)</vt:lpstr>
      <vt:lpstr>PowerPoint Presentation</vt:lpstr>
      <vt:lpstr>PowerPoint Presentation</vt:lpstr>
      <vt:lpstr>PowerPoint Presentation</vt:lpstr>
      <vt:lpstr>PowerPoint Presentation</vt:lpstr>
      <vt:lpstr>PERAN PENELITI</vt:lpstr>
      <vt:lpstr>Kompetensi Etik</vt:lpstr>
      <vt:lpstr>PENELITIAN KESEHATAN</vt:lpstr>
      <vt:lpstr>Penelitian Observasional :</vt:lpstr>
      <vt:lpstr>Penelitian Kesehatan dengan Subjek  Manusia</vt:lpstr>
      <vt:lpstr>Perimbangan risiko &amp; manfaat erat  kaitannya dengan prinsip umum etik  penelitian kesehatan, meliputi :</vt:lpstr>
      <vt:lpstr>PowerPoint Presentation</vt:lpstr>
      <vt:lpstr>PowerPoint Presentation</vt:lpstr>
      <vt:lpstr>1. Kriteria Kepatutan</vt:lpstr>
      <vt:lpstr>PowerPoint Presentation</vt:lpstr>
      <vt:lpstr>2. Kriteria Persetujuan</vt:lpstr>
      <vt:lpstr>Penarikan /  Pembatalan PSP</vt:lpstr>
      <vt:lpstr>Penelitian kesehatan pada manusia</vt:lpstr>
      <vt:lpstr>Pelanggaran terhadap  ketentuan diatas</vt:lpstr>
      <vt:lpstr>PowerPoint Presentation</vt:lpstr>
      <vt:lpstr>PowerPoint Presentation</vt:lpstr>
      <vt:lpstr>PowerPoint Presentation</vt:lpstr>
      <vt:lpstr>Panduan CIOMS - WHO</vt:lpstr>
      <vt:lpstr>PowerPoint Presentation</vt:lpstr>
      <vt:lpstr>Deklarasi Universal tentang Hak – hak Asasi Manusia</vt:lpstr>
      <vt:lpstr>PowerPoint Presentation</vt:lpstr>
      <vt:lpstr>* Menghormati harkat dan martabat  manusia (respect for persons)</vt:lpstr>
      <vt:lpstr> Tujuan :</vt:lpstr>
      <vt:lpstr>* Etik berbuat baik (Beneficence) &amp; tidak  merugikan (non-maleficence)</vt:lpstr>
      <vt:lpstr>PowerPoint Presentation</vt:lpstr>
      <vt:lpstr>PowerPoint Presentation</vt:lpstr>
      <vt:lpstr>PowerPoint Presentation</vt:lpstr>
      <vt:lpstr>Informed consent bidang  kesehatan :</vt:lpstr>
      <vt:lpstr>Kode Etik Kedokteran Indonesia:</vt:lpstr>
      <vt:lpstr>PowerPoint Presentation</vt:lpstr>
      <vt:lpstr>Sumpah Dokter Indonesia</vt:lpstr>
      <vt:lpstr>PowerPoint Presentation</vt:lpstr>
      <vt:lpstr>Tentang keharusan adanya informed consent untuk penelitian  ditemukan dasarnya dalam Ps. 8 Peraturan Pemerintah Nomor 39  Tahun 1995 Tentang Penelitian dan Pengembangan Kesehatan  disebutkan, sebagai berikut :</vt:lpstr>
      <vt:lpstr>PowerPoint Presentation</vt:lpstr>
      <vt:lpstr>PowerPoint Presentation</vt:lpstr>
      <vt:lpstr>PowerPoint Presentation</vt:lpstr>
      <vt:lpstr>Kesimpulan:</vt:lpstr>
      <vt:lpstr>PowerPoint Presentation</vt:lpstr>
      <vt:lpstr>PowerPoint Presentation</vt:lpstr>
      <vt:lpstr>PowerPoint Presentation</vt:lpstr>
      <vt:lpstr>Lima pilar dasar integritas  akademis :</vt:lpstr>
      <vt:lpstr>PowerPoint Presentation</vt:lpstr>
      <vt:lpstr>PowerPoint Presentation</vt:lpstr>
      <vt:lpstr>2.Pengarsipan</vt:lpstr>
      <vt:lpstr>3. Publikasi</vt:lpstr>
      <vt:lpstr>PowerPoint Presentation</vt:lpstr>
      <vt:lpstr>PowerPoint Presentation</vt:lpstr>
      <vt:lpstr>Kesimpulan</vt:lpstr>
      <vt:lpstr>SELAMAT MENELITI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Sadhvitonya</dc:creator>
  <cp:lastModifiedBy>LENOVO IP3-J1ID</cp:lastModifiedBy>
  <cp:revision>3</cp:revision>
  <dcterms:created xsi:type="dcterms:W3CDTF">2022-10-01T22:21:45Z</dcterms:created>
  <dcterms:modified xsi:type="dcterms:W3CDTF">2022-12-20T17:41:59Z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2022-10-01T00:00:00Z</vt:filetime>
  </property>
</Properties>
</file>