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37"/>
  </p:notes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6" r:id="rId13"/>
    <p:sldId id="268" r:id="rId14"/>
    <p:sldId id="266" r:id="rId15"/>
    <p:sldId id="257" r:id="rId16"/>
    <p:sldId id="267" r:id="rId17"/>
    <p:sldId id="264" r:id="rId18"/>
    <p:sldId id="269" r:id="rId19"/>
    <p:sldId id="271" r:id="rId20"/>
    <p:sldId id="275" r:id="rId21"/>
    <p:sldId id="286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265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E3E4B-27ED-4E5C-84FE-65FD05CC19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F690B-8AFF-4762-A017-465C7142AF0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PERSIPAN MENJADI ORANG TUA</a:t>
          </a:r>
          <a:endParaRPr lang="en-US" b="1" dirty="0">
            <a:solidFill>
              <a:schemeClr val="tx1"/>
            </a:solidFill>
          </a:endParaRPr>
        </a:p>
      </dgm:t>
    </dgm:pt>
    <dgm:pt modelId="{316DE60F-54AF-4462-AB9C-FA7F9A469C03}" type="parTrans" cxnId="{F2515F16-5024-4882-B41C-DD6EA437B41E}">
      <dgm:prSet/>
      <dgm:spPr/>
      <dgm:t>
        <a:bodyPr/>
        <a:lstStyle/>
        <a:p>
          <a:endParaRPr lang="en-US"/>
        </a:p>
      </dgm:t>
    </dgm:pt>
    <dgm:pt modelId="{EC9208C2-4B71-4708-A447-5355B1899DBE}" type="sibTrans" cxnId="{F2515F16-5024-4882-B41C-DD6EA437B41E}">
      <dgm:prSet/>
      <dgm:spPr/>
      <dgm:t>
        <a:bodyPr/>
        <a:lstStyle/>
        <a:p>
          <a:endParaRPr lang="en-US"/>
        </a:p>
      </dgm:t>
    </dgm:pt>
    <dgm:pt modelId="{AC98F994-7EEC-4463-82D3-025EC7A961A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AYAH</a:t>
          </a:r>
          <a:endParaRPr lang="en-US" b="1" dirty="0">
            <a:solidFill>
              <a:schemeClr val="tx1"/>
            </a:solidFill>
          </a:endParaRPr>
        </a:p>
      </dgm:t>
    </dgm:pt>
    <dgm:pt modelId="{23447A80-5559-44E8-934C-0BF429F33E72}" type="parTrans" cxnId="{C4EAE1CC-3A21-4112-8547-D157B4F2B58C}">
      <dgm:prSet/>
      <dgm:spPr/>
      <dgm:t>
        <a:bodyPr/>
        <a:lstStyle/>
        <a:p>
          <a:endParaRPr lang="en-US"/>
        </a:p>
      </dgm:t>
    </dgm:pt>
    <dgm:pt modelId="{566E64E7-B54C-49AE-96E3-69151053FD9E}" type="sibTrans" cxnId="{C4EAE1CC-3A21-4112-8547-D157B4F2B58C}">
      <dgm:prSet/>
      <dgm:spPr/>
      <dgm:t>
        <a:bodyPr/>
        <a:lstStyle/>
        <a:p>
          <a:endParaRPr lang="en-US"/>
        </a:p>
      </dgm:t>
    </dgm:pt>
    <dgm:pt modelId="{25872C56-4B96-447B-A493-5D95176F575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IBU</a:t>
          </a:r>
          <a:endParaRPr lang="en-US" b="1" dirty="0">
            <a:solidFill>
              <a:schemeClr val="tx1"/>
            </a:solidFill>
          </a:endParaRPr>
        </a:p>
      </dgm:t>
    </dgm:pt>
    <dgm:pt modelId="{FE49C7D3-EE84-4A39-B544-53D41046774C}" type="parTrans" cxnId="{12DCF761-400B-4544-B6ED-49A98BE65A3A}">
      <dgm:prSet/>
      <dgm:spPr/>
      <dgm:t>
        <a:bodyPr/>
        <a:lstStyle/>
        <a:p>
          <a:endParaRPr lang="en-US"/>
        </a:p>
      </dgm:t>
    </dgm:pt>
    <dgm:pt modelId="{0901C30C-96A4-487F-A333-C29843ADF634}" type="sibTrans" cxnId="{12DCF761-400B-4544-B6ED-49A98BE65A3A}">
      <dgm:prSet/>
      <dgm:spPr/>
      <dgm:t>
        <a:bodyPr/>
        <a:lstStyle/>
        <a:p>
          <a:endParaRPr lang="en-US"/>
        </a:p>
      </dgm:t>
    </dgm:pt>
    <dgm:pt modelId="{906E6505-6BAA-4761-89BF-8F5C2F0F6EE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KELUARGA</a:t>
          </a:r>
          <a:endParaRPr lang="en-US" b="1" dirty="0">
            <a:solidFill>
              <a:schemeClr val="tx1"/>
            </a:solidFill>
          </a:endParaRPr>
        </a:p>
      </dgm:t>
    </dgm:pt>
    <dgm:pt modelId="{97E2F698-0CFE-4FAF-84BC-651C845D9F36}" type="parTrans" cxnId="{74EE9802-EDE1-485E-937E-30A68129226D}">
      <dgm:prSet/>
      <dgm:spPr/>
      <dgm:t>
        <a:bodyPr/>
        <a:lstStyle/>
        <a:p>
          <a:endParaRPr lang="en-US"/>
        </a:p>
      </dgm:t>
    </dgm:pt>
    <dgm:pt modelId="{99FF3196-9816-425E-830E-766A4DD6BDB1}" type="sibTrans" cxnId="{74EE9802-EDE1-485E-937E-30A68129226D}">
      <dgm:prSet/>
      <dgm:spPr/>
      <dgm:t>
        <a:bodyPr/>
        <a:lstStyle/>
        <a:p>
          <a:endParaRPr lang="en-US"/>
        </a:p>
      </dgm:t>
    </dgm:pt>
    <dgm:pt modelId="{91EBFADB-EAC1-4526-96E8-044FF0F2772B}" type="pres">
      <dgm:prSet presAssocID="{786E3E4B-27ED-4E5C-84FE-65FD05CC1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0777A5-2F4E-425E-8A24-BB7B96C94789}" type="pres">
      <dgm:prSet presAssocID="{DD1F690B-8AFF-4762-A017-465C7142AF01}" presName="centerShape" presStyleLbl="node0" presStyleIdx="0" presStyleCnt="1"/>
      <dgm:spPr/>
      <dgm:t>
        <a:bodyPr/>
        <a:lstStyle/>
        <a:p>
          <a:endParaRPr lang="en-US"/>
        </a:p>
      </dgm:t>
    </dgm:pt>
    <dgm:pt modelId="{A4B073FA-FB8B-4E3D-B487-56FF83ACA6A3}" type="pres">
      <dgm:prSet presAssocID="{23447A80-5559-44E8-934C-0BF429F33E7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CDE2FBB-669D-4706-9DA0-839C28E0C55A}" type="pres">
      <dgm:prSet presAssocID="{AC98F994-7EEC-4463-82D3-025EC7A961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0D606-7FF7-45A8-925F-1402505D3B23}" type="pres">
      <dgm:prSet presAssocID="{FE49C7D3-EE84-4A39-B544-53D41046774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8375EAA-3BB7-4DDC-B090-7794AF693E7B}" type="pres">
      <dgm:prSet presAssocID="{25872C56-4B96-447B-A493-5D95176F5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04CFD-C5EB-4EDF-9DCC-8FD418C4A796}" type="pres">
      <dgm:prSet presAssocID="{97E2F698-0CFE-4FAF-84BC-651C845D9F3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591429F-7A76-4FF6-91E9-EE6558BF43BF}" type="pres">
      <dgm:prSet presAssocID="{906E6505-6BAA-4761-89BF-8F5C2F0F6E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E9802-EDE1-485E-937E-30A68129226D}" srcId="{DD1F690B-8AFF-4762-A017-465C7142AF01}" destId="{906E6505-6BAA-4761-89BF-8F5C2F0F6EE9}" srcOrd="2" destOrd="0" parTransId="{97E2F698-0CFE-4FAF-84BC-651C845D9F36}" sibTransId="{99FF3196-9816-425E-830E-766A4DD6BDB1}"/>
    <dgm:cxn modelId="{F2515F16-5024-4882-B41C-DD6EA437B41E}" srcId="{786E3E4B-27ED-4E5C-84FE-65FD05CC1904}" destId="{DD1F690B-8AFF-4762-A017-465C7142AF01}" srcOrd="0" destOrd="0" parTransId="{316DE60F-54AF-4462-AB9C-FA7F9A469C03}" sibTransId="{EC9208C2-4B71-4708-A447-5355B1899DBE}"/>
    <dgm:cxn modelId="{1867ED4C-D0C1-4C11-B1D9-F2DA5FABA599}" type="presOf" srcId="{DD1F690B-8AFF-4762-A017-465C7142AF01}" destId="{7B0777A5-2F4E-425E-8A24-BB7B96C94789}" srcOrd="0" destOrd="0" presId="urn:microsoft.com/office/officeart/2005/8/layout/radial4"/>
    <dgm:cxn modelId="{FFB39805-A632-482A-9421-3298ACF0055B}" type="presOf" srcId="{786E3E4B-27ED-4E5C-84FE-65FD05CC1904}" destId="{91EBFADB-EAC1-4526-96E8-044FF0F2772B}" srcOrd="0" destOrd="0" presId="urn:microsoft.com/office/officeart/2005/8/layout/radial4"/>
    <dgm:cxn modelId="{C4EAE1CC-3A21-4112-8547-D157B4F2B58C}" srcId="{DD1F690B-8AFF-4762-A017-465C7142AF01}" destId="{AC98F994-7EEC-4463-82D3-025EC7A961AD}" srcOrd="0" destOrd="0" parTransId="{23447A80-5559-44E8-934C-0BF429F33E72}" sibTransId="{566E64E7-B54C-49AE-96E3-69151053FD9E}"/>
    <dgm:cxn modelId="{AC8FD077-2D89-49C3-90C6-0FE839BCB15C}" type="presOf" srcId="{FE49C7D3-EE84-4A39-B544-53D41046774C}" destId="{C000D606-7FF7-45A8-925F-1402505D3B23}" srcOrd="0" destOrd="0" presId="urn:microsoft.com/office/officeart/2005/8/layout/radial4"/>
    <dgm:cxn modelId="{AFC289E7-5AD1-4E57-9CA7-1BD5F24B4023}" type="presOf" srcId="{906E6505-6BAA-4761-89BF-8F5C2F0F6EE9}" destId="{5591429F-7A76-4FF6-91E9-EE6558BF43BF}" srcOrd="0" destOrd="0" presId="urn:microsoft.com/office/officeart/2005/8/layout/radial4"/>
    <dgm:cxn modelId="{9D6EB702-2BAD-4589-8F70-6033CF1A1759}" type="presOf" srcId="{AC98F994-7EEC-4463-82D3-025EC7A961AD}" destId="{3CDE2FBB-669D-4706-9DA0-839C28E0C55A}" srcOrd="0" destOrd="0" presId="urn:microsoft.com/office/officeart/2005/8/layout/radial4"/>
    <dgm:cxn modelId="{BE5CA2D1-A75A-43D5-A240-5FDCB2625F5E}" type="presOf" srcId="{23447A80-5559-44E8-934C-0BF429F33E72}" destId="{A4B073FA-FB8B-4E3D-B487-56FF83ACA6A3}" srcOrd="0" destOrd="0" presId="urn:microsoft.com/office/officeart/2005/8/layout/radial4"/>
    <dgm:cxn modelId="{770F2009-0C7A-4CBD-BC3D-986A20EB97C6}" type="presOf" srcId="{25872C56-4B96-447B-A493-5D95176F5756}" destId="{B8375EAA-3BB7-4DDC-B090-7794AF693E7B}" srcOrd="0" destOrd="0" presId="urn:microsoft.com/office/officeart/2005/8/layout/radial4"/>
    <dgm:cxn modelId="{12DCF761-400B-4544-B6ED-49A98BE65A3A}" srcId="{DD1F690B-8AFF-4762-A017-465C7142AF01}" destId="{25872C56-4B96-447B-A493-5D95176F5756}" srcOrd="1" destOrd="0" parTransId="{FE49C7D3-EE84-4A39-B544-53D41046774C}" sibTransId="{0901C30C-96A4-487F-A333-C29843ADF634}"/>
    <dgm:cxn modelId="{2A28EFC3-8D7D-4E3B-8CD9-D7D28776D1DE}" type="presOf" srcId="{97E2F698-0CFE-4FAF-84BC-651C845D9F36}" destId="{E3904CFD-C5EB-4EDF-9DCC-8FD418C4A796}" srcOrd="0" destOrd="0" presId="urn:microsoft.com/office/officeart/2005/8/layout/radial4"/>
    <dgm:cxn modelId="{9AEBC421-EBEA-49B2-B7A1-043636E4131C}" type="presParOf" srcId="{91EBFADB-EAC1-4526-96E8-044FF0F2772B}" destId="{7B0777A5-2F4E-425E-8A24-BB7B96C94789}" srcOrd="0" destOrd="0" presId="urn:microsoft.com/office/officeart/2005/8/layout/radial4"/>
    <dgm:cxn modelId="{CB2E1EC1-4D34-45B0-893D-02A7178E63B9}" type="presParOf" srcId="{91EBFADB-EAC1-4526-96E8-044FF0F2772B}" destId="{A4B073FA-FB8B-4E3D-B487-56FF83ACA6A3}" srcOrd="1" destOrd="0" presId="urn:microsoft.com/office/officeart/2005/8/layout/radial4"/>
    <dgm:cxn modelId="{882A644D-7108-4E1D-AD13-83AA4B78695E}" type="presParOf" srcId="{91EBFADB-EAC1-4526-96E8-044FF0F2772B}" destId="{3CDE2FBB-669D-4706-9DA0-839C28E0C55A}" srcOrd="2" destOrd="0" presId="urn:microsoft.com/office/officeart/2005/8/layout/radial4"/>
    <dgm:cxn modelId="{70BAB7DE-4A43-4D4C-B4BE-8A610A62CA44}" type="presParOf" srcId="{91EBFADB-EAC1-4526-96E8-044FF0F2772B}" destId="{C000D606-7FF7-45A8-925F-1402505D3B23}" srcOrd="3" destOrd="0" presId="urn:microsoft.com/office/officeart/2005/8/layout/radial4"/>
    <dgm:cxn modelId="{6C428EF4-9655-4605-A70B-00AA120B2C7F}" type="presParOf" srcId="{91EBFADB-EAC1-4526-96E8-044FF0F2772B}" destId="{B8375EAA-3BB7-4DDC-B090-7794AF693E7B}" srcOrd="4" destOrd="0" presId="urn:microsoft.com/office/officeart/2005/8/layout/radial4"/>
    <dgm:cxn modelId="{62824749-B8C2-441A-A6F6-4DB4F00DBC59}" type="presParOf" srcId="{91EBFADB-EAC1-4526-96E8-044FF0F2772B}" destId="{E3904CFD-C5EB-4EDF-9DCC-8FD418C4A796}" srcOrd="5" destOrd="0" presId="urn:microsoft.com/office/officeart/2005/8/layout/radial4"/>
    <dgm:cxn modelId="{7C9EE85D-2F2C-48A9-AC41-A002CAAA12FF}" type="presParOf" srcId="{91EBFADB-EAC1-4526-96E8-044FF0F2772B}" destId="{5591429F-7A76-4FF6-91E9-EE6558BF43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E3E4B-27ED-4E5C-84FE-65FD05CC19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F690B-8AFF-4762-A017-465C7142AF0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PERSIPAN MENJADI ORANG TUA</a:t>
          </a:r>
          <a:endParaRPr lang="en-US" b="1" dirty="0">
            <a:solidFill>
              <a:schemeClr val="tx1"/>
            </a:solidFill>
          </a:endParaRPr>
        </a:p>
      </dgm:t>
    </dgm:pt>
    <dgm:pt modelId="{316DE60F-54AF-4462-AB9C-FA7F9A469C03}" type="parTrans" cxnId="{F2515F16-5024-4882-B41C-DD6EA437B41E}">
      <dgm:prSet/>
      <dgm:spPr/>
      <dgm:t>
        <a:bodyPr/>
        <a:lstStyle/>
        <a:p>
          <a:endParaRPr lang="en-US"/>
        </a:p>
      </dgm:t>
    </dgm:pt>
    <dgm:pt modelId="{EC9208C2-4B71-4708-A447-5355B1899DBE}" type="sibTrans" cxnId="{F2515F16-5024-4882-B41C-DD6EA437B41E}">
      <dgm:prSet/>
      <dgm:spPr/>
      <dgm:t>
        <a:bodyPr/>
        <a:lstStyle/>
        <a:p>
          <a:endParaRPr lang="en-US"/>
        </a:p>
      </dgm:t>
    </dgm:pt>
    <dgm:pt modelId="{AC98F994-7EEC-4463-82D3-025EC7A961A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AYAH</a:t>
          </a:r>
          <a:endParaRPr lang="en-US" b="1" dirty="0">
            <a:solidFill>
              <a:schemeClr val="tx1"/>
            </a:solidFill>
          </a:endParaRPr>
        </a:p>
      </dgm:t>
    </dgm:pt>
    <dgm:pt modelId="{23447A80-5559-44E8-934C-0BF429F33E72}" type="parTrans" cxnId="{C4EAE1CC-3A21-4112-8547-D157B4F2B58C}">
      <dgm:prSet/>
      <dgm:spPr/>
      <dgm:t>
        <a:bodyPr/>
        <a:lstStyle/>
        <a:p>
          <a:endParaRPr lang="en-US"/>
        </a:p>
      </dgm:t>
    </dgm:pt>
    <dgm:pt modelId="{566E64E7-B54C-49AE-96E3-69151053FD9E}" type="sibTrans" cxnId="{C4EAE1CC-3A21-4112-8547-D157B4F2B58C}">
      <dgm:prSet/>
      <dgm:spPr/>
      <dgm:t>
        <a:bodyPr/>
        <a:lstStyle/>
        <a:p>
          <a:endParaRPr lang="en-US"/>
        </a:p>
      </dgm:t>
    </dgm:pt>
    <dgm:pt modelId="{25872C56-4B96-447B-A493-5D95176F575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IBU</a:t>
          </a:r>
          <a:endParaRPr lang="en-US" b="1" dirty="0">
            <a:solidFill>
              <a:schemeClr val="tx1"/>
            </a:solidFill>
          </a:endParaRPr>
        </a:p>
      </dgm:t>
    </dgm:pt>
    <dgm:pt modelId="{FE49C7D3-EE84-4A39-B544-53D41046774C}" type="parTrans" cxnId="{12DCF761-400B-4544-B6ED-49A98BE65A3A}">
      <dgm:prSet/>
      <dgm:spPr/>
      <dgm:t>
        <a:bodyPr/>
        <a:lstStyle/>
        <a:p>
          <a:endParaRPr lang="en-US"/>
        </a:p>
      </dgm:t>
    </dgm:pt>
    <dgm:pt modelId="{0901C30C-96A4-487F-A333-C29843ADF634}" type="sibTrans" cxnId="{12DCF761-400B-4544-B6ED-49A98BE65A3A}">
      <dgm:prSet/>
      <dgm:spPr/>
      <dgm:t>
        <a:bodyPr/>
        <a:lstStyle/>
        <a:p>
          <a:endParaRPr lang="en-US"/>
        </a:p>
      </dgm:t>
    </dgm:pt>
    <dgm:pt modelId="{906E6505-6BAA-4761-89BF-8F5C2F0F6EE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KELUARGA</a:t>
          </a:r>
          <a:endParaRPr lang="en-US" b="1" dirty="0">
            <a:solidFill>
              <a:schemeClr val="tx1"/>
            </a:solidFill>
          </a:endParaRPr>
        </a:p>
      </dgm:t>
    </dgm:pt>
    <dgm:pt modelId="{97E2F698-0CFE-4FAF-84BC-651C845D9F36}" type="parTrans" cxnId="{74EE9802-EDE1-485E-937E-30A68129226D}">
      <dgm:prSet/>
      <dgm:spPr/>
      <dgm:t>
        <a:bodyPr/>
        <a:lstStyle/>
        <a:p>
          <a:endParaRPr lang="en-US"/>
        </a:p>
      </dgm:t>
    </dgm:pt>
    <dgm:pt modelId="{99FF3196-9816-425E-830E-766A4DD6BDB1}" type="sibTrans" cxnId="{74EE9802-EDE1-485E-937E-30A68129226D}">
      <dgm:prSet/>
      <dgm:spPr/>
      <dgm:t>
        <a:bodyPr/>
        <a:lstStyle/>
        <a:p>
          <a:endParaRPr lang="en-US"/>
        </a:p>
      </dgm:t>
    </dgm:pt>
    <dgm:pt modelId="{91EBFADB-EAC1-4526-96E8-044FF0F2772B}" type="pres">
      <dgm:prSet presAssocID="{786E3E4B-27ED-4E5C-84FE-65FD05CC19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0777A5-2F4E-425E-8A24-BB7B96C94789}" type="pres">
      <dgm:prSet presAssocID="{DD1F690B-8AFF-4762-A017-465C7142AF01}" presName="centerShape" presStyleLbl="node0" presStyleIdx="0" presStyleCnt="1"/>
      <dgm:spPr/>
      <dgm:t>
        <a:bodyPr/>
        <a:lstStyle/>
        <a:p>
          <a:endParaRPr lang="en-US"/>
        </a:p>
      </dgm:t>
    </dgm:pt>
    <dgm:pt modelId="{A4B073FA-FB8B-4E3D-B487-56FF83ACA6A3}" type="pres">
      <dgm:prSet presAssocID="{23447A80-5559-44E8-934C-0BF429F33E7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CDE2FBB-669D-4706-9DA0-839C28E0C55A}" type="pres">
      <dgm:prSet presAssocID="{AC98F994-7EEC-4463-82D3-025EC7A961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0D606-7FF7-45A8-925F-1402505D3B23}" type="pres">
      <dgm:prSet presAssocID="{FE49C7D3-EE84-4A39-B544-53D41046774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8375EAA-3BB7-4DDC-B090-7794AF693E7B}" type="pres">
      <dgm:prSet presAssocID="{25872C56-4B96-447B-A493-5D95176F5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04CFD-C5EB-4EDF-9DCC-8FD418C4A796}" type="pres">
      <dgm:prSet presAssocID="{97E2F698-0CFE-4FAF-84BC-651C845D9F3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591429F-7A76-4FF6-91E9-EE6558BF43BF}" type="pres">
      <dgm:prSet presAssocID="{906E6505-6BAA-4761-89BF-8F5C2F0F6E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C5143-3AE6-4E8A-9C56-C86D5DB92E7D}" type="presOf" srcId="{23447A80-5559-44E8-934C-0BF429F33E72}" destId="{A4B073FA-FB8B-4E3D-B487-56FF83ACA6A3}" srcOrd="0" destOrd="0" presId="urn:microsoft.com/office/officeart/2005/8/layout/radial4"/>
    <dgm:cxn modelId="{690AC9B2-1FEF-4CE5-A26A-65A3C8D865FA}" type="presOf" srcId="{786E3E4B-27ED-4E5C-84FE-65FD05CC1904}" destId="{91EBFADB-EAC1-4526-96E8-044FF0F2772B}" srcOrd="0" destOrd="0" presId="urn:microsoft.com/office/officeart/2005/8/layout/radial4"/>
    <dgm:cxn modelId="{6D504161-D429-4280-9F8E-2359AC2D862D}" type="presOf" srcId="{25872C56-4B96-447B-A493-5D95176F5756}" destId="{B8375EAA-3BB7-4DDC-B090-7794AF693E7B}" srcOrd="0" destOrd="0" presId="urn:microsoft.com/office/officeart/2005/8/layout/radial4"/>
    <dgm:cxn modelId="{74EE9802-EDE1-485E-937E-30A68129226D}" srcId="{DD1F690B-8AFF-4762-A017-465C7142AF01}" destId="{906E6505-6BAA-4761-89BF-8F5C2F0F6EE9}" srcOrd="2" destOrd="0" parTransId="{97E2F698-0CFE-4FAF-84BC-651C845D9F36}" sibTransId="{99FF3196-9816-425E-830E-766A4DD6BDB1}"/>
    <dgm:cxn modelId="{C4EAE1CC-3A21-4112-8547-D157B4F2B58C}" srcId="{DD1F690B-8AFF-4762-A017-465C7142AF01}" destId="{AC98F994-7EEC-4463-82D3-025EC7A961AD}" srcOrd="0" destOrd="0" parTransId="{23447A80-5559-44E8-934C-0BF429F33E72}" sibTransId="{566E64E7-B54C-49AE-96E3-69151053FD9E}"/>
    <dgm:cxn modelId="{F2515F16-5024-4882-B41C-DD6EA437B41E}" srcId="{786E3E4B-27ED-4E5C-84FE-65FD05CC1904}" destId="{DD1F690B-8AFF-4762-A017-465C7142AF01}" srcOrd="0" destOrd="0" parTransId="{316DE60F-54AF-4462-AB9C-FA7F9A469C03}" sibTransId="{EC9208C2-4B71-4708-A447-5355B1899DBE}"/>
    <dgm:cxn modelId="{296A5ECF-F0F5-464B-909F-2B5DE15C6359}" type="presOf" srcId="{AC98F994-7EEC-4463-82D3-025EC7A961AD}" destId="{3CDE2FBB-669D-4706-9DA0-839C28E0C55A}" srcOrd="0" destOrd="0" presId="urn:microsoft.com/office/officeart/2005/8/layout/radial4"/>
    <dgm:cxn modelId="{61E39313-48A8-4AF1-8D00-F863B3113F9C}" type="presOf" srcId="{DD1F690B-8AFF-4762-A017-465C7142AF01}" destId="{7B0777A5-2F4E-425E-8A24-BB7B96C94789}" srcOrd="0" destOrd="0" presId="urn:microsoft.com/office/officeart/2005/8/layout/radial4"/>
    <dgm:cxn modelId="{B0B5A6E4-04E8-4D67-99A3-1736948D8DFE}" type="presOf" srcId="{97E2F698-0CFE-4FAF-84BC-651C845D9F36}" destId="{E3904CFD-C5EB-4EDF-9DCC-8FD418C4A796}" srcOrd="0" destOrd="0" presId="urn:microsoft.com/office/officeart/2005/8/layout/radial4"/>
    <dgm:cxn modelId="{F4BB59FC-F2E6-4C5C-93F6-7DC711E66AED}" type="presOf" srcId="{906E6505-6BAA-4761-89BF-8F5C2F0F6EE9}" destId="{5591429F-7A76-4FF6-91E9-EE6558BF43BF}" srcOrd="0" destOrd="0" presId="urn:microsoft.com/office/officeart/2005/8/layout/radial4"/>
    <dgm:cxn modelId="{2F0A2364-84DD-4B8A-B433-510B933C1517}" type="presOf" srcId="{FE49C7D3-EE84-4A39-B544-53D41046774C}" destId="{C000D606-7FF7-45A8-925F-1402505D3B23}" srcOrd="0" destOrd="0" presId="urn:microsoft.com/office/officeart/2005/8/layout/radial4"/>
    <dgm:cxn modelId="{12DCF761-400B-4544-B6ED-49A98BE65A3A}" srcId="{DD1F690B-8AFF-4762-A017-465C7142AF01}" destId="{25872C56-4B96-447B-A493-5D95176F5756}" srcOrd="1" destOrd="0" parTransId="{FE49C7D3-EE84-4A39-B544-53D41046774C}" sibTransId="{0901C30C-96A4-487F-A333-C29843ADF634}"/>
    <dgm:cxn modelId="{DEEEF9BE-08B3-4CB2-893A-01F9A2B1454D}" type="presParOf" srcId="{91EBFADB-EAC1-4526-96E8-044FF0F2772B}" destId="{7B0777A5-2F4E-425E-8A24-BB7B96C94789}" srcOrd="0" destOrd="0" presId="urn:microsoft.com/office/officeart/2005/8/layout/radial4"/>
    <dgm:cxn modelId="{D03B8A4D-E290-426F-BC40-615661934CFF}" type="presParOf" srcId="{91EBFADB-EAC1-4526-96E8-044FF0F2772B}" destId="{A4B073FA-FB8B-4E3D-B487-56FF83ACA6A3}" srcOrd="1" destOrd="0" presId="urn:microsoft.com/office/officeart/2005/8/layout/radial4"/>
    <dgm:cxn modelId="{97C47C5F-6DD4-46B3-9307-23F4C8C25BC4}" type="presParOf" srcId="{91EBFADB-EAC1-4526-96E8-044FF0F2772B}" destId="{3CDE2FBB-669D-4706-9DA0-839C28E0C55A}" srcOrd="2" destOrd="0" presId="urn:microsoft.com/office/officeart/2005/8/layout/radial4"/>
    <dgm:cxn modelId="{17F19E0A-5861-480D-A7AA-C334236CE661}" type="presParOf" srcId="{91EBFADB-EAC1-4526-96E8-044FF0F2772B}" destId="{C000D606-7FF7-45A8-925F-1402505D3B23}" srcOrd="3" destOrd="0" presId="urn:microsoft.com/office/officeart/2005/8/layout/radial4"/>
    <dgm:cxn modelId="{7B3290D5-0F6A-4502-83B5-854324F6933F}" type="presParOf" srcId="{91EBFADB-EAC1-4526-96E8-044FF0F2772B}" destId="{B8375EAA-3BB7-4DDC-B090-7794AF693E7B}" srcOrd="4" destOrd="0" presId="urn:microsoft.com/office/officeart/2005/8/layout/radial4"/>
    <dgm:cxn modelId="{66529DEC-0304-4825-85A6-B4D0547DB530}" type="presParOf" srcId="{91EBFADB-EAC1-4526-96E8-044FF0F2772B}" destId="{E3904CFD-C5EB-4EDF-9DCC-8FD418C4A796}" srcOrd="5" destOrd="0" presId="urn:microsoft.com/office/officeart/2005/8/layout/radial4"/>
    <dgm:cxn modelId="{45943E8E-290A-4979-AE0C-01E17EC95526}" type="presParOf" srcId="{91EBFADB-EAC1-4526-96E8-044FF0F2772B}" destId="{5591429F-7A76-4FF6-91E9-EE6558BF43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777A5-2F4E-425E-8A24-BB7B96C9478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PERSIPAN MENJADI ORANG TUA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416912" y="2539008"/>
        <a:ext cx="1262175" cy="1262175"/>
      </dsp:txXfrm>
    </dsp:sp>
    <dsp:sp modelId="{A4B073FA-FB8B-4E3D-B487-56FF83ACA6A3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E2FBB-669D-4706-9DA0-839C28E0C55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AYAH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C000D606-7FF7-45A8-925F-1402505D3B23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5EAA-3BB7-4DDC-B090-7794AF693E7B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IBU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E3904CFD-C5EB-4EDF-9DCC-8FD418C4A796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1429F-7A76-4FF6-91E9-EE6558BF43BF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KELUARGA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777A5-2F4E-425E-8A24-BB7B96C9478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PERSIPAN MENJADI ORANG TUA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416912" y="2539008"/>
        <a:ext cx="1262175" cy="1262175"/>
      </dsp:txXfrm>
    </dsp:sp>
    <dsp:sp modelId="{A4B073FA-FB8B-4E3D-B487-56FF83ACA6A3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E2FBB-669D-4706-9DA0-839C28E0C55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AYAH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C000D606-7FF7-45A8-925F-1402505D3B23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5EAA-3BB7-4DDC-B090-7794AF693E7B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IBU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E3904CFD-C5EB-4EDF-9DCC-8FD418C4A796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1429F-7A76-4FF6-91E9-EE6558BF43BF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KELUARGA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2DFB-6B6B-4B14-8E97-C863DD42B346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9B9F-1F88-46AE-BF91-2A92270F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Modul psikologi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9B9F-1F88-46AE-BF91-2A92270FC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Bab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9B9F-1F88-46AE-BF91-2A92270FC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“Attunement adalah sinkronisasi sempurna di mana anak saya akan menangis dan saya akan tahu persis mengapa” Sarah Mirembe, psikolog anak, Hak untuk Meningkatkan Kesehatan Anak (RICH Consult)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9B9F-1F88-46AE-BF91-2A92270FC4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6888E2-6F50-4164-808D-0430316AF46C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A39D4F4-9BC9-489F-AE69-93458C0A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usa.afkar.id/tag/prolaktin" TargetMode="External"/><Relationship Id="rId2" Type="http://schemas.openxmlformats.org/officeDocument/2006/relationships/hyperlink" Target="https://lusa.afkar.id/tag/oksitosin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id-ID" sz="4800" dirty="0"/>
              <a:t>konsep psikologi kebidanan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190" indent="-285750">
              <a:lnSpc>
                <a:spcPct val="115000"/>
              </a:lnSpc>
              <a:buFont typeface="+mj-lt"/>
              <a:buAutoNum type="alphaLcPeriod"/>
            </a:pPr>
            <a:r>
              <a:rPr lang="id-ID" sz="3400" dirty="0"/>
              <a:t>Psikologi dan komunikasi ibu dan anak</a:t>
            </a:r>
          </a:p>
          <a:p>
            <a:pPr marL="377190" indent="-285750">
              <a:lnSpc>
                <a:spcPct val="115000"/>
              </a:lnSpc>
              <a:buFont typeface="+mj-lt"/>
              <a:buAutoNum type="alphaLcPeriod"/>
            </a:pPr>
            <a:r>
              <a:rPr lang="id-ID" sz="3400" dirty="0"/>
              <a:t>Adaptasi menjadi orang tua</a:t>
            </a:r>
          </a:p>
          <a:p>
            <a:pPr marL="377190" indent="-285750">
              <a:lnSpc>
                <a:spcPct val="115000"/>
              </a:lnSpc>
              <a:buFont typeface="+mj-lt"/>
              <a:buAutoNum type="alphaLcPeriod"/>
            </a:pPr>
            <a:r>
              <a:rPr lang="id-ID" sz="3400" dirty="0"/>
              <a:t>Bonding attachment dan bonding attunement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9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Hubungan ibu anak yang berkualitas menurut Olson (dalam Riesch, 2003) memiliki tiga aspek yaitu : </a:t>
            </a:r>
            <a:endParaRPr lang="id-ID" dirty="0" smtClean="0"/>
          </a:p>
          <a:p>
            <a:r>
              <a:rPr lang="en-US" dirty="0" smtClean="0"/>
              <a:t>Penyesuaian</a:t>
            </a:r>
            <a:r>
              <a:rPr lang="en-US" dirty="0"/>
              <a:t>, </a:t>
            </a:r>
          </a:p>
          <a:p>
            <a:r>
              <a:rPr lang="en-US" dirty="0" smtClean="0"/>
              <a:t>Kedekatan</a:t>
            </a:r>
            <a:r>
              <a:rPr lang="en-US" dirty="0"/>
              <a:t>, </a:t>
            </a:r>
          </a:p>
          <a:p>
            <a:r>
              <a:rPr lang="en-US" dirty="0" smtClean="0"/>
              <a:t>Komunikasi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Persiapan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menjadi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TIKES Muh.Sidrap\SEMESTER GENAP\bluetooth\1932243_638498522853380_19430236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63817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ehamilan kartun muslim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982"/>
            <a:ext cx="1622323" cy="58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0062417"/>
              </p:ext>
            </p:extLst>
          </p:nvPr>
        </p:nvGraphicFramePr>
        <p:xfrm>
          <a:off x="10668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87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19257"/>
            <a:ext cx="5221045" cy="3603812"/>
          </a:xfrm>
        </p:spPr>
        <p:txBody>
          <a:bodyPr/>
          <a:lstStyle/>
          <a:p>
            <a:r>
              <a:rPr lang="en-US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pasangan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baru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kehamilan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ad/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kondisi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perubahan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masa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anak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>
                <a:latin typeface="Aparajita" pitchFamily="34" charset="0"/>
                <a:cs typeface="Aparajita" pitchFamily="34" charset="0"/>
                <a:sym typeface="Wingdings" pitchFamily="2" charset="2"/>
              </a:rPr>
              <a:t>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orang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tua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apabila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kehamilan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berakhir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maka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akan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bertambah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tanggung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jawab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keluarga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.</a:t>
            </a:r>
            <a:endParaRPr lang="en-US" dirty="0"/>
          </a:p>
        </p:txBody>
      </p:sp>
      <p:pic>
        <p:nvPicPr>
          <p:cNvPr id="4" name="Picture 6" descr="Image result for kehamilan 2 anak cukup animasi muslim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735"/>
            <a:ext cx="2743200" cy="45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8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6745045" cy="3603812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Aparajita" pitchFamily="34" charset="0"/>
                <a:cs typeface="Aparajita" pitchFamily="34" charset="0"/>
              </a:rPr>
              <a:t>Kehamilan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dorongan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atau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konflik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pasangan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suami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istri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tergantung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kemampuan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keluarga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mempertahankan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keseimbangan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. </a:t>
            </a:r>
          </a:p>
        </p:txBody>
      </p:sp>
      <p:pic>
        <p:nvPicPr>
          <p:cNvPr id="2050" name="Picture 2" descr="Image result for animasi tanggung jawab orang t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0" y="4648200"/>
            <a:ext cx="7239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Ayah or </a:t>
            </a:r>
            <a:r>
              <a:rPr lang="en-US" dirty="0" err="1" smtClean="0"/>
              <a:t>Suami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mengalami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perubahan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orang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tua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seperti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bertambah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tanggung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jawab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. </a:t>
            </a:r>
            <a:endParaRPr lang="en-US" dirty="0" smtClean="0"/>
          </a:p>
          <a:p>
            <a:pPr algn="just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Reaksi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timbulnya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kembanggan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atas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kemampuannya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mempunyai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keturunan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bercampur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dgn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keprihatinan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akan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kesiapannya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seorang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ayah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pencari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nafkah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keluarganya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7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Seorang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calon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ayah</a:t>
            </a:r>
            <a:r>
              <a:rPr lang="en-US" sz="32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sangat</a:t>
            </a:r>
            <a:r>
              <a:rPr lang="en-US" sz="32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memperhatikan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keadaan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ibu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yg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sedang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hamil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&amp;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menghindari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hubungan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seks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karena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takut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mencederai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bayinya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pPr algn="just"/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Adapula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pria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hasrat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seksnya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terhadap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wanita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hamil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relative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lebih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besar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Disamping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respon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diperlihatkannya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seorang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ayah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perlu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memahami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keadaan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ini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menerimanya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algn="just"/>
            <a:endParaRPr lang="en-US" sz="32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119257"/>
            <a:ext cx="4916245" cy="3603812"/>
          </a:xfrm>
        </p:spPr>
        <p:txBody>
          <a:bodyPr/>
          <a:lstStyle/>
          <a:p>
            <a:r>
              <a:rPr lang="en-US" dirty="0" err="1">
                <a:latin typeface="Aparajita" pitchFamily="34" charset="0"/>
                <a:cs typeface="Aparajita" pitchFamily="34" charset="0"/>
              </a:rPr>
              <a:t>Selama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periode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prenatal,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satu-satunya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pihak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membentuk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lingkungan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tempat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janin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tumbuh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berkembang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10" descr="Image result for bingung konsultasi kehamilan ani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685800"/>
            <a:ext cx="1981199" cy="5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kehamilan 2 anak cukup animasi muslim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-76200"/>
            <a:ext cx="2743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kehamilan kartun muslim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982"/>
            <a:ext cx="1622323" cy="58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437137"/>
              </p:ext>
            </p:extLst>
          </p:nvPr>
        </p:nvGraphicFramePr>
        <p:xfrm>
          <a:off x="16002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60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6" descr="Image result for kehamilan 2 anak cukup animasi muslim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200">
            <a:off x="4941717" y="1361767"/>
            <a:ext cx="2667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066800"/>
            <a:ext cx="3799243" cy="4656269"/>
          </a:xfrm>
          <a:prstGeom prst="rect">
            <a:avLst/>
          </a:prstGeo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sang ayah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Rencanakan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antenatal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 : Jiwa Logos : Ilmu </a:t>
            </a:r>
            <a:r>
              <a:rPr lang="en-US" dirty="0" smtClean="0"/>
              <a:t>adalah </a:t>
            </a:r>
            <a:r>
              <a:rPr lang="en-US" dirty="0"/>
              <a:t>ilmu yang mempelajari tentang kejiwaan manusia yang di lihat dari perilakunya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/>
          </a:p>
          <a:p>
            <a:r>
              <a:rPr lang="en-US" dirty="0"/>
              <a:t> Kualitas hubungan adalah suatu hubungan yang baik dan tidak baik antara seseorang dengan orang lain dilihat dari seberapa dekat anggota yang terlibat dalam melakukan hubungan tersebut.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6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Bonding attachment dan bonding </a:t>
            </a:r>
            <a:r>
              <a:rPr lang="id-ID" dirty="0" smtClean="0"/>
              <a:t>attunement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5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bonding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interaksi </a:t>
            </a:r>
            <a:r>
              <a:rPr lang="en-US" dirty="0"/>
              <a:t>orang tua dan bayi secara nyata, baik fisik, emosi, maupun sensori pada beberapa menit dan jam pertama segera sesudah bayi </a:t>
            </a:r>
            <a:r>
              <a:rPr lang="en-US" dirty="0" smtClean="0"/>
              <a:t>lahir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Klause </a:t>
            </a:r>
            <a:r>
              <a:rPr lang="en-US" dirty="0"/>
              <a:t>dan Kennel dalam Riordan (2009),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6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 </a:t>
            </a:r>
            <a:r>
              <a:rPr lang="en-US" b="1" i="1" dirty="0"/>
              <a:t>bonding </a:t>
            </a:r>
            <a:r>
              <a:rPr lang="en-US" dirty="0" smtClean="0"/>
              <a:t>dimulainya </a:t>
            </a:r>
            <a:r>
              <a:rPr lang="en-US" dirty="0"/>
              <a:t>interaksi emosi sensorik fisik antara orang tua dan bayi segera sesudah lahir, sedangkan </a:t>
            </a:r>
            <a:r>
              <a:rPr lang="en-US" b="1" i="1" dirty="0" smtClean="0"/>
              <a:t>attachment</a:t>
            </a:r>
            <a:r>
              <a:rPr lang="id-ID" b="1" i="1" dirty="0" smtClean="0"/>
              <a:t>,</a:t>
            </a:r>
            <a:r>
              <a:rPr lang="en-US" dirty="0" smtClean="0"/>
              <a:t>ikatan </a:t>
            </a:r>
            <a:r>
              <a:rPr lang="en-US" dirty="0"/>
              <a:t>yang terjalin di antara individu yang meliputi pencurahan perhatian, yaitu hubungan emosi dan fisik yang akrab.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2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Faktor </a:t>
            </a:r>
            <a:r>
              <a:rPr lang="en-US" i="1" dirty="0"/>
              <a:t>bonding attachment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4400" dirty="0" smtClean="0"/>
              <a:t>Eksternal</a:t>
            </a:r>
          </a:p>
          <a:p>
            <a:r>
              <a:rPr lang="id-ID" sz="4400" dirty="0" smtClean="0"/>
              <a:t>Internal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3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Bagaimana bayi diasuh oleh orangtua </a:t>
            </a:r>
            <a:endParaRPr lang="id-ID" dirty="0" smtClean="0"/>
          </a:p>
          <a:p>
            <a:r>
              <a:rPr lang="en-US" dirty="0" smtClean="0"/>
              <a:t>Kebudayaan </a:t>
            </a:r>
            <a:r>
              <a:rPr lang="en-US" dirty="0"/>
              <a:t>yang diinternalisasikan dalam diri </a:t>
            </a:r>
          </a:p>
          <a:p>
            <a:r>
              <a:rPr lang="en-US" dirty="0" smtClean="0"/>
              <a:t>Nilai-nilai </a:t>
            </a:r>
            <a:r>
              <a:rPr lang="en-US" dirty="0"/>
              <a:t>kehidupan </a:t>
            </a:r>
          </a:p>
          <a:p>
            <a:r>
              <a:rPr lang="en-US" dirty="0" smtClean="0"/>
              <a:t>Hubungan </a:t>
            </a:r>
            <a:r>
              <a:rPr lang="en-US" dirty="0"/>
              <a:t>antar sesama </a:t>
            </a:r>
          </a:p>
          <a:p>
            <a:r>
              <a:rPr lang="en-US" dirty="0" smtClean="0"/>
              <a:t>Riwayat </a:t>
            </a:r>
            <a:r>
              <a:rPr lang="en-US" dirty="0"/>
              <a:t>kehamilan sebelumnya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eksternal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Keinginan menjadi orang tua yang telah diimpikan </a:t>
            </a:r>
          </a:p>
          <a:p>
            <a:r>
              <a:rPr lang="en-US" dirty="0" smtClean="0"/>
              <a:t>Sikap </a:t>
            </a:r>
            <a:r>
              <a:rPr lang="en-US" dirty="0"/>
              <a:t>dan perilaku pengunjung </a:t>
            </a:r>
          </a:p>
          <a:p>
            <a:r>
              <a:rPr lang="en-US" dirty="0" smtClean="0"/>
              <a:t>Prakondisi </a:t>
            </a:r>
            <a:r>
              <a:rPr lang="en-US" dirty="0"/>
              <a:t>yang mempengaruhi ikatan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9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Tahap-tahap </a:t>
            </a:r>
            <a:r>
              <a:rPr lang="en-US" i="1" dirty="0"/>
              <a:t>bonding attachment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i="1" dirty="0"/>
              <a:t>Perkenalan </a:t>
            </a:r>
            <a:r>
              <a:rPr lang="en-US" dirty="0"/>
              <a:t>(</a:t>
            </a:r>
            <a:r>
              <a:rPr lang="en-US" i="1" dirty="0"/>
              <a:t>acquaintance</a:t>
            </a:r>
            <a:r>
              <a:rPr lang="en-US" dirty="0"/>
              <a:t>), </a:t>
            </a:r>
            <a:endParaRPr lang="id-ID" dirty="0" smtClean="0"/>
          </a:p>
          <a:p>
            <a:r>
              <a:rPr lang="en-US" i="1" dirty="0" smtClean="0"/>
              <a:t>Bonding </a:t>
            </a:r>
            <a:r>
              <a:rPr lang="en-US" dirty="0"/>
              <a:t>(keterikatan) </a:t>
            </a:r>
          </a:p>
          <a:p>
            <a:r>
              <a:rPr lang="en-US" i="1" dirty="0" smtClean="0"/>
              <a:t>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8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 </a:t>
            </a:r>
            <a:r>
              <a:rPr lang="en-US" i="1" dirty="0"/>
              <a:t>bonding attachment </a:t>
            </a:r>
            <a:r>
              <a:rPr lang="en-US" dirty="0"/>
              <a:t>(Rini &amp; Kumala, 2016)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Sentuhan</a:t>
            </a:r>
          </a:p>
          <a:p>
            <a:r>
              <a:rPr lang="id-ID" dirty="0" smtClean="0"/>
              <a:t>Kontak mata</a:t>
            </a:r>
          </a:p>
          <a:p>
            <a:r>
              <a:rPr lang="id-ID" dirty="0" smtClean="0"/>
              <a:t>Suara</a:t>
            </a:r>
          </a:p>
          <a:p>
            <a:r>
              <a:rPr lang="id-ID" dirty="0" smtClean="0"/>
              <a:t>Aroma</a:t>
            </a:r>
          </a:p>
          <a:p>
            <a:r>
              <a:rPr lang="en-US" dirty="0" smtClean="0"/>
              <a:t>Entraiment </a:t>
            </a:r>
            <a:endParaRPr lang="en-US" dirty="0"/>
          </a:p>
          <a:p>
            <a:r>
              <a:rPr lang="en-US" dirty="0"/>
              <a:t>Bioritme </a:t>
            </a:r>
          </a:p>
          <a:p>
            <a:r>
              <a:rPr lang="id-ID" dirty="0" smtClean="0"/>
              <a:t>Kontak dini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10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Tiga bagian dasar periode dimana keterikatan antara ibu dan bayi berkembang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Periode prenatal </a:t>
            </a:r>
          </a:p>
          <a:p>
            <a:endParaRPr lang="en-US" dirty="0"/>
          </a:p>
          <a:p>
            <a:r>
              <a:rPr lang="en-US" dirty="0"/>
              <a:t>Periode waktu kelahiran dan sesaat sesudahnya </a:t>
            </a:r>
          </a:p>
          <a:p>
            <a:endParaRPr lang="en-US" dirty="0"/>
          </a:p>
          <a:p>
            <a:r>
              <a:rPr lang="en-US" dirty="0"/>
              <a:t>Periode post partum dan pengasuhan awal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57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bonding attunement</a:t>
            </a:r>
          </a:p>
        </p:txBody>
      </p:sp>
    </p:spTree>
    <p:extLst>
      <p:ext uri="{BB962C8B-B14F-4D97-AF65-F5344CB8AC3E}">
        <p14:creationId xmlns:p14="http://schemas.microsoft.com/office/powerpoint/2010/main" val="112236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Ibu dalam tatanan budaya Indonesia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berperan penting dalam tumbuh kembang anak, keberhasilan anak ditentukan dari kualitas hubungan baik ibu terhadap anak. </a:t>
            </a:r>
            <a:endParaRPr lang="id-ID" dirty="0" smtClean="0"/>
          </a:p>
          <a:p>
            <a:endParaRPr lang="en-US" dirty="0"/>
          </a:p>
          <a:p>
            <a:r>
              <a:rPr lang="en-US" dirty="0"/>
              <a:t> memiliki kedekatan yang sangat intim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3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“Attunement is the perfect sync where my child will cry and I will know exactly why” Sarah Mirembe, child psychologist, Right to Improved Child Health (RICH Consult)</a:t>
            </a:r>
          </a:p>
        </p:txBody>
      </p:sp>
    </p:spTree>
    <p:extLst>
      <p:ext uri="{BB962C8B-B14F-4D97-AF65-F5344CB8AC3E}">
        <p14:creationId xmlns:p14="http://schemas.microsoft.com/office/powerpoint/2010/main" val="277119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r>
              <a:rPr lang="id-ID" dirty="0"/>
              <a:t> sangat penting untuk perkembangan otak bayi yang sehat selama dua tahun pertama kehidupan mereka. Cara ini paling berhasil bila ada komunikasi dan kontak terus-menerus antara ibu atau pemberi perawatan primer dan bayi.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89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Manfaat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diperoleh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i="1" dirty="0" smtClean="0"/>
              <a:t>bonding attachment-attunement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229600" cy="4769640"/>
          </a:xfrm>
        </p:spPr>
        <p:txBody>
          <a:bodyPr>
            <a:normAutofit/>
          </a:bodyPr>
          <a:lstStyle/>
          <a:p>
            <a:r>
              <a:rPr lang="en-US" dirty="0" smtClean="0"/>
              <a:t>Kadar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oksitosin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prolaktin</a:t>
            </a:r>
            <a:r>
              <a:rPr lang="en-US" dirty="0"/>
              <a:t> </a:t>
            </a:r>
            <a:r>
              <a:rPr lang="en-US" dirty="0" err="1"/>
              <a:t>meningkat</a:t>
            </a:r>
            <a:r>
              <a:rPr lang="en-US" dirty="0"/>
              <a:t>.</a:t>
            </a:r>
          </a:p>
          <a:p>
            <a:r>
              <a:rPr lang="en-US" dirty="0" err="1"/>
              <a:t>Reflek</a:t>
            </a:r>
            <a:r>
              <a:rPr lang="en-US" dirty="0"/>
              <a:t> </a:t>
            </a:r>
            <a:r>
              <a:rPr lang="en-US" dirty="0" err="1"/>
              <a:t>menghisap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.</a:t>
            </a:r>
          </a:p>
          <a:p>
            <a:r>
              <a:rPr lang="en-US" dirty="0" err="1"/>
              <a:t>Pembentukkan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.</a:t>
            </a:r>
          </a:p>
          <a:p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anak (</a:t>
            </a:r>
            <a:r>
              <a:rPr lang="en-US" i="1" dirty="0"/>
              <a:t>body </a:t>
            </a:r>
            <a:r>
              <a:rPr lang="en-US" i="1" dirty="0" smtClean="0"/>
              <a:t>warmth</a:t>
            </a:r>
            <a:r>
              <a:rPr lang="en-US" dirty="0" smtClean="0"/>
              <a:t>/</a:t>
            </a:r>
            <a:r>
              <a:rPr lang="en-US" dirty="0" err="1" smtClean="0"/>
              <a:t>kehangatan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 smtClean="0"/>
              <a:t>sayang</a:t>
            </a:r>
            <a:r>
              <a:rPr lang="en-US" dirty="0" smtClean="0"/>
              <a:t>, </a:t>
            </a:r>
            <a:r>
              <a:rPr lang="en-US" dirty="0" err="1"/>
              <a:t>stimulasi</a:t>
            </a:r>
            <a:r>
              <a:rPr lang="en-US" dirty="0"/>
              <a:t> hormonal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(</a:t>
            </a:r>
            <a:r>
              <a:rPr lang="en-US" i="1" dirty="0" smtClean="0"/>
              <a:t>basic trust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karakter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kepribadian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matang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tangguh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2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19257"/>
            <a:ext cx="4687645" cy="3603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kehamilan kedua anim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kehamilan kedua animasi muslim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5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kualitas hubungan orangtua (ibu) dan anak </a:t>
            </a:r>
            <a:r>
              <a:rPr lang="id-ID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kepercayaan ibu terhadap anak, </a:t>
            </a:r>
            <a:endParaRPr lang="id-ID" dirty="0" smtClean="0"/>
          </a:p>
          <a:p>
            <a:r>
              <a:rPr lang="en-US" dirty="0" smtClean="0"/>
              <a:t>kepercayaan </a:t>
            </a:r>
            <a:r>
              <a:rPr lang="en-US" dirty="0"/>
              <a:t>anak terhadap ibu </a:t>
            </a:r>
            <a:endParaRPr lang="id-ID" dirty="0" smtClean="0"/>
          </a:p>
          <a:p>
            <a:r>
              <a:rPr lang="en-US" dirty="0"/>
              <a:t>kesiapan anak untuk berkomunikasi dengan ibu, dan </a:t>
            </a:r>
            <a:endParaRPr lang="id-ID" dirty="0" smtClean="0"/>
          </a:p>
          <a:p>
            <a:r>
              <a:rPr lang="en-US" dirty="0" smtClean="0"/>
              <a:t>kepuasan </a:t>
            </a:r>
            <a:r>
              <a:rPr lang="en-US" dirty="0"/>
              <a:t>anak terhadap kontrol yang dilakukan oleh ibu </a:t>
            </a:r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5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Kualitas hubungan ibu-anak sangat berperan penting dalam keluarga untuk membuat anak siap dan mandiri di lingkungan luar, terutama dalm mengantisipasi kasus kekerasan seksual yang sedang marak terjadi (Sandarwati, 2014).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2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kualitas hubungan orang tua (ibu)-anak </a:t>
            </a:r>
            <a:r>
              <a:rPr lang="id-ID" dirty="0" smtClean="0"/>
              <a:t>, </a:t>
            </a:r>
            <a:r>
              <a:rPr lang="en-US" dirty="0"/>
              <a:t>merefleksikan tingkatan dalam hal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kehangatan (</a:t>
            </a:r>
            <a:r>
              <a:rPr lang="en-US" i="1" dirty="0"/>
              <a:t>warmth</a:t>
            </a:r>
            <a:r>
              <a:rPr lang="en-US" dirty="0"/>
              <a:t>), </a:t>
            </a:r>
            <a:endParaRPr lang="id-ID" dirty="0" smtClean="0"/>
          </a:p>
          <a:p>
            <a:r>
              <a:rPr lang="en-US" dirty="0" smtClean="0"/>
              <a:t>rasa </a:t>
            </a:r>
            <a:r>
              <a:rPr lang="en-US" dirty="0"/>
              <a:t>aman (</a:t>
            </a:r>
            <a:r>
              <a:rPr lang="en-US" i="1" dirty="0"/>
              <a:t>security</a:t>
            </a:r>
            <a:r>
              <a:rPr lang="en-US" dirty="0"/>
              <a:t>), </a:t>
            </a:r>
            <a:endParaRPr lang="id-ID" dirty="0" smtClean="0"/>
          </a:p>
          <a:p>
            <a:r>
              <a:rPr lang="en-US" dirty="0" smtClean="0"/>
              <a:t>kepercayaan </a:t>
            </a:r>
            <a:r>
              <a:rPr lang="en-US" dirty="0"/>
              <a:t>(</a:t>
            </a:r>
            <a:r>
              <a:rPr lang="en-US" i="1" dirty="0"/>
              <a:t>trust</a:t>
            </a:r>
            <a:r>
              <a:rPr lang="en-US" dirty="0"/>
              <a:t>), </a:t>
            </a:r>
            <a:endParaRPr lang="id-ID" dirty="0" smtClean="0"/>
          </a:p>
          <a:p>
            <a:r>
              <a:rPr lang="en-US" dirty="0" smtClean="0"/>
              <a:t>afeksi </a:t>
            </a:r>
            <a:r>
              <a:rPr lang="en-US" dirty="0"/>
              <a:t>positif (</a:t>
            </a:r>
            <a:r>
              <a:rPr lang="en-US" i="1" dirty="0"/>
              <a:t>positive affect</a:t>
            </a:r>
            <a:r>
              <a:rPr lang="en-US" dirty="0"/>
              <a:t>) dan </a:t>
            </a:r>
            <a:endParaRPr lang="id-ID" dirty="0" smtClean="0"/>
          </a:p>
          <a:p>
            <a:r>
              <a:rPr lang="en-US" dirty="0" smtClean="0"/>
              <a:t>ketanggapan </a:t>
            </a:r>
            <a:r>
              <a:rPr lang="en-US" dirty="0"/>
              <a:t>(responsiveness) dalam hubungan mereka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Interaksi dan waktu </a:t>
            </a:r>
            <a:r>
              <a:rPr lang="id-ID" dirty="0" smtClean="0"/>
              <a:t>ad/ </a:t>
            </a:r>
            <a:r>
              <a:rPr lang="en-US" dirty="0"/>
              <a:t>dua komponen mendasar bagi kualitas hubungan ibu-anak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beberapa prinsip pokok (Rahmat,2007)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menciptakan </a:t>
            </a:r>
            <a:r>
              <a:rPr lang="en-US" dirty="0"/>
              <a:t>suatu hubunganyang </a:t>
            </a:r>
            <a:r>
              <a:rPr lang="en-US" dirty="0" smtClean="0"/>
              <a:t>membentuk</a:t>
            </a:r>
            <a:r>
              <a:rPr lang="id-ID" dirty="0" smtClean="0"/>
              <a:t> </a:t>
            </a:r>
            <a:r>
              <a:rPr lang="en-US" dirty="0" smtClean="0"/>
              <a:t>kenangan </a:t>
            </a:r>
            <a:r>
              <a:rPr lang="en-US" dirty="0"/>
              <a:t>di masa lalu dan antisipasi </a:t>
            </a:r>
            <a:r>
              <a:rPr lang="en-US" dirty="0" smtClean="0"/>
              <a:t>interaksi</a:t>
            </a:r>
            <a:r>
              <a:rPr lang="id-ID" dirty="0" smtClean="0"/>
              <a:t> </a:t>
            </a:r>
            <a:r>
              <a:rPr lang="en-US" dirty="0" smtClean="0"/>
              <a:t>dikemudian </a:t>
            </a:r>
            <a:r>
              <a:rPr lang="en-US" dirty="0"/>
              <a:t>hari. </a:t>
            </a:r>
          </a:p>
          <a:p>
            <a:r>
              <a:rPr lang="en-US" dirty="0" smtClean="0"/>
              <a:t>Kontribusi </a:t>
            </a:r>
            <a:r>
              <a:rPr lang="en-US" dirty="0"/>
              <a:t>mutual antar orang tua dan anak yang punya sumbangan dan peran dalam interaksi. </a:t>
            </a:r>
          </a:p>
          <a:p>
            <a:r>
              <a:rPr lang="en-US" dirty="0" smtClean="0"/>
              <a:t>Keunikan </a:t>
            </a:r>
            <a:r>
              <a:rPr lang="en-US" dirty="0"/>
              <a:t>hubungan orangtua-anak yang melibatkan dua pihak. </a:t>
            </a:r>
          </a:p>
          <a:p>
            <a:r>
              <a:rPr lang="en-US" dirty="0" smtClean="0"/>
              <a:t>Pengharapan </a:t>
            </a:r>
            <a:r>
              <a:rPr lang="en-US" dirty="0"/>
              <a:t>masa lalu berdasarkan pengalaman dan pengamatan, sehingga orang tua akan memahami bagaimana anak akan bertindakpada situasi tertentu. </a:t>
            </a:r>
          </a:p>
          <a:p>
            <a:r>
              <a:rPr lang="en-US" dirty="0" smtClean="0"/>
              <a:t>Antisipasi </a:t>
            </a:r>
            <a:r>
              <a:rPr lang="en-US" dirty="0"/>
              <a:t>masa depan karena hubungan orangtua-anak bersifat kekal, sehingga masing-masing membangun pengharapan.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Aspek-aspek Kualitas Hubungan Ibu-Anak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Kepercayaan anak terhadap ibu dan kepercayaan ibu terhadap anak </a:t>
            </a:r>
          </a:p>
          <a:p>
            <a:r>
              <a:rPr lang="en-US" dirty="0" smtClean="0"/>
              <a:t>Kesediaan </a:t>
            </a:r>
            <a:r>
              <a:rPr lang="en-US" dirty="0"/>
              <a:t>anak untuk berkomunikasi dengan ibu </a:t>
            </a:r>
          </a:p>
          <a:p>
            <a:r>
              <a:rPr lang="en-US" dirty="0" smtClean="0"/>
              <a:t>Kepuasan </a:t>
            </a:r>
            <a:r>
              <a:rPr lang="en-US" dirty="0"/>
              <a:t>anak terhadap kontrol orangtua </a:t>
            </a:r>
          </a:p>
          <a:p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0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</TotalTime>
  <Words>795</Words>
  <Application>Microsoft Office PowerPoint</Application>
  <PresentationFormat>On-screen Show (4:3)</PresentationFormat>
  <Paragraphs>125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Pushpin</vt:lpstr>
      <vt:lpstr>Austin</vt:lpstr>
      <vt:lpstr>konsep psikologi kebidanan</vt:lpstr>
      <vt:lpstr>PowerPoint Presentation</vt:lpstr>
      <vt:lpstr>Ibu dalam tatanan budaya Indonesia </vt:lpstr>
      <vt:lpstr>  kualitas hubungan orangtua (ibu) dan anak :</vt:lpstr>
      <vt:lpstr>PowerPoint Presentation</vt:lpstr>
      <vt:lpstr>kualitas hubungan orang tua (ibu)-anak , merefleksikan tingkatan dalam hal </vt:lpstr>
      <vt:lpstr>PowerPoint Presentation</vt:lpstr>
      <vt:lpstr>beberapa prinsip pokok (Rahmat,2007) </vt:lpstr>
      <vt:lpstr>Aspek-aspek Kualitas Hubungan Ibu-Anak </vt:lpstr>
      <vt:lpstr>PowerPoint Presentation</vt:lpstr>
      <vt:lpstr>Persiapan menjadi orang tua  </vt:lpstr>
      <vt:lpstr>PowerPoint Presentation</vt:lpstr>
      <vt:lpstr>PowerPoint Presentation</vt:lpstr>
      <vt:lpstr>PowerPoint Presentation</vt:lpstr>
      <vt:lpstr>Ayah or Suami</vt:lpstr>
      <vt:lpstr>PowerPoint Presentation</vt:lpstr>
      <vt:lpstr>Ibu </vt:lpstr>
      <vt:lpstr>PowerPoint Presentation</vt:lpstr>
      <vt:lpstr>PowerPoint Presentation</vt:lpstr>
      <vt:lpstr>Bonding attachment dan bonding attunement</vt:lpstr>
      <vt:lpstr>bonding attachment</vt:lpstr>
      <vt:lpstr>PowerPoint Presentation</vt:lpstr>
      <vt:lpstr> Faktor bonding attachment </vt:lpstr>
      <vt:lpstr>Faktor internal</vt:lpstr>
      <vt:lpstr>Faktor eksternal</vt:lpstr>
      <vt:lpstr> Tahap-tahap bonding attachment </vt:lpstr>
      <vt:lpstr>elemen bonding attachment (Rini &amp; Kumala, 2016) </vt:lpstr>
      <vt:lpstr> Tiga bagian dasar periode dimana keterikatan antara ibu dan bayi berkembang </vt:lpstr>
      <vt:lpstr>PowerPoint Presentation</vt:lpstr>
      <vt:lpstr>PowerPoint Presentation</vt:lpstr>
      <vt:lpstr>PowerPoint Presentation</vt:lpstr>
      <vt:lpstr>Manfaat yang dapat diperoleh dari bonding attachment-attunement: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Persiapan menjadi orang tua  </dc:title>
  <dc:creator>bhiya</dc:creator>
  <cp:lastModifiedBy>WINDOOWS 10</cp:lastModifiedBy>
  <cp:revision>39</cp:revision>
  <dcterms:created xsi:type="dcterms:W3CDTF">2014-04-13T14:45:56Z</dcterms:created>
  <dcterms:modified xsi:type="dcterms:W3CDTF">2021-04-22T23:41:34Z</dcterms:modified>
</cp:coreProperties>
</file>