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1" r:id="rId3"/>
    <p:sldId id="305" r:id="rId4"/>
    <p:sldId id="304" r:id="rId5"/>
    <p:sldId id="310" r:id="rId6"/>
    <p:sldId id="258" r:id="rId7"/>
    <p:sldId id="259" r:id="rId8"/>
    <p:sldId id="260" r:id="rId9"/>
    <p:sldId id="261" r:id="rId10"/>
    <p:sldId id="262" r:id="rId11"/>
    <p:sldId id="311" r:id="rId12"/>
    <p:sldId id="263" r:id="rId13"/>
    <p:sldId id="264" r:id="rId14"/>
    <p:sldId id="265" r:id="rId15"/>
    <p:sldId id="266" r:id="rId16"/>
    <p:sldId id="268" r:id="rId17"/>
    <p:sldId id="269" r:id="rId18"/>
    <p:sldId id="270" r:id="rId19"/>
    <p:sldId id="271" r:id="rId20"/>
    <p:sldId id="272" r:id="rId21"/>
    <p:sldId id="273" r:id="rId22"/>
    <p:sldId id="312" r:id="rId23"/>
    <p:sldId id="274" r:id="rId24"/>
    <p:sldId id="257" r:id="rId25"/>
    <p:sldId id="315" r:id="rId26"/>
    <p:sldId id="314" r:id="rId27"/>
    <p:sldId id="275" r:id="rId28"/>
    <p:sldId id="276" r:id="rId29"/>
    <p:sldId id="277" r:id="rId30"/>
    <p:sldId id="278" r:id="rId31"/>
    <p:sldId id="279" r:id="rId32"/>
    <p:sldId id="280" r:id="rId33"/>
    <p:sldId id="281" r:id="rId34"/>
    <p:sldId id="316" r:id="rId35"/>
    <p:sldId id="282" r:id="rId36"/>
    <p:sldId id="283" r:id="rId37"/>
    <p:sldId id="284" r:id="rId38"/>
    <p:sldId id="285" r:id="rId39"/>
    <p:sldId id="286" r:id="rId40"/>
    <p:sldId id="287" r:id="rId41"/>
    <p:sldId id="288" r:id="rId42"/>
    <p:sldId id="289" r:id="rId43"/>
    <p:sldId id="290" r:id="rId44"/>
    <p:sldId id="291" r:id="rId45"/>
    <p:sldId id="294" r:id="rId46"/>
    <p:sldId id="297" r:id="rId47"/>
    <p:sldId id="292" r:id="rId48"/>
    <p:sldId id="293" r:id="rId49"/>
    <p:sldId id="306" r:id="rId50"/>
    <p:sldId id="307" r:id="rId51"/>
    <p:sldId id="30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2" clrIdx="0">
    <p:extLst>
      <p:ext uri="{19B8F6BF-5375-455C-9EA6-DF929625EA0E}">
        <p15:presenceInfo xmlns:p15="http://schemas.microsoft.com/office/powerpoint/2012/main" userId="Microso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3T10:43:13.191"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170052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1E88E-099A-431C-9C85-829D7241EB70}"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217006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890950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3412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68311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0498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151443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61961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252732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84625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114904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1E88E-099A-431C-9C85-829D7241EB70}"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14609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1E88E-099A-431C-9C85-829D7241EB70}" type="datetimeFigureOut">
              <a:rPr lang="en-US" smtClean="0"/>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98358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5269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6178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A81E88E-099A-431C-9C85-829D7241EB70}" type="datetimeFigureOut">
              <a:rPr lang="en-US" smtClean="0"/>
              <a:t>6/10/2022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279818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1E88E-099A-431C-9C85-829D7241EB70}"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94645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81E88E-099A-431C-9C85-829D7241EB70}" type="datetimeFigureOut">
              <a:rPr lang="en-US" smtClean="0"/>
              <a:t>6/10/2022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5CFD71-C5CC-4614-ACE2-D122189D6817}" type="slidenum">
              <a:rPr lang="en-US" smtClean="0"/>
              <a:t>‹#›</a:t>
            </a:fld>
            <a:endParaRPr lang="en-US"/>
          </a:p>
        </p:txBody>
      </p:sp>
    </p:spTree>
    <p:extLst>
      <p:ext uri="{BB962C8B-B14F-4D97-AF65-F5344CB8AC3E}">
        <p14:creationId xmlns:p14="http://schemas.microsoft.com/office/powerpoint/2010/main" val="31593906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EBC073-7733-4754-A2BE-AD745C178FC9}"/>
              </a:ext>
            </a:extLst>
          </p:cNvPr>
          <p:cNvSpPr txBox="1"/>
          <p:nvPr/>
        </p:nvSpPr>
        <p:spPr>
          <a:xfrm>
            <a:off x="2146852" y="2968487"/>
            <a:ext cx="8057322" cy="954107"/>
          </a:xfrm>
          <a:prstGeom prst="rect">
            <a:avLst/>
          </a:prstGeom>
          <a:noFill/>
        </p:spPr>
        <p:txBody>
          <a:bodyPr wrap="square" rtlCol="0">
            <a:spAutoFit/>
          </a:bodyPr>
          <a:lstStyle/>
          <a:p>
            <a:r>
              <a:rPr lang="en-US" sz="2800" dirty="0">
                <a:latin typeface="Arial Black" panose="020B0A04020102020204" pitchFamily="34" charset="0"/>
              </a:rPr>
              <a:t>DASAR EKONOMI KESEHATAN </a:t>
            </a:r>
          </a:p>
          <a:p>
            <a:r>
              <a:rPr lang="en-US" sz="2800" dirty="0">
                <a:latin typeface="Arial Black" panose="020B0A04020102020204" pitchFamily="34" charset="0"/>
              </a:rPr>
              <a:t>    </a:t>
            </a:r>
            <a:r>
              <a:rPr lang="en-US" sz="1200" dirty="0">
                <a:latin typeface="Arial Black" panose="020B0A04020102020204" pitchFamily="34" charset="0"/>
              </a:rPr>
              <a:t>PERTEMUAN  </a:t>
            </a:r>
            <a:r>
              <a:rPr lang="en-US" sz="1200">
                <a:latin typeface="Arial Black" panose="020B0A04020102020204" pitchFamily="34" charset="0"/>
              </a:rPr>
              <a:t>PERTAMA 1</a:t>
            </a:r>
            <a:r>
              <a:rPr lang="en-US" sz="1200" dirty="0">
                <a:latin typeface="Arial Black" panose="020B0A04020102020204" pitchFamily="34" charset="0"/>
              </a:rPr>
              <a:t>5</a:t>
            </a:r>
            <a:r>
              <a:rPr lang="en-US" sz="1200">
                <a:latin typeface="Arial Black" panose="020B0A04020102020204" pitchFamily="34" charset="0"/>
              </a:rPr>
              <a:t>  </a:t>
            </a:r>
            <a:r>
              <a:rPr lang="en-US" sz="1200" dirty="0">
                <a:latin typeface="Arial Black" panose="020B0A04020102020204" pitchFamily="34" charset="0"/>
              </a:rPr>
              <a:t>MARET 2022</a:t>
            </a:r>
          </a:p>
        </p:txBody>
      </p:sp>
    </p:spTree>
    <p:extLst>
      <p:ext uri="{BB962C8B-B14F-4D97-AF65-F5344CB8AC3E}">
        <p14:creationId xmlns:p14="http://schemas.microsoft.com/office/powerpoint/2010/main" val="322406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556A39-0757-474E-A0AB-8C5B7D7E0A3E}"/>
              </a:ext>
            </a:extLst>
          </p:cNvPr>
          <p:cNvSpPr txBox="1"/>
          <p:nvPr/>
        </p:nvSpPr>
        <p:spPr>
          <a:xfrm>
            <a:off x="745588" y="1166842"/>
            <a:ext cx="11226019" cy="452431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sistem</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disediakan</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maupun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swasta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berjenjang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mulai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Fasilitas</a:t>
            </a:r>
            <a:r>
              <a:rPr lang="en-US" sz="3200" dirty="0">
                <a:latin typeface="Times New Roman" panose="02020603050405020304" pitchFamily="18" charset="0"/>
                <a:cs typeface="Times New Roman" panose="02020603050405020304" pitchFamily="18" charset="0"/>
              </a:rPr>
              <a:t> Kesehatan Tingkat Primer (FKTP)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Pusat Kesehatan Masyarakat (</a:t>
            </a:r>
            <a:r>
              <a:rPr lang="en-US" sz="3200" dirty="0" err="1">
                <a:latin typeface="Times New Roman" panose="02020603050405020304" pitchFamily="18" charset="0"/>
                <a:cs typeface="Times New Roman" panose="02020603050405020304" pitchFamily="18" charset="0"/>
              </a:rPr>
              <a:t>Puskesmas</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klinik</a:t>
            </a:r>
            <a:r>
              <a:rPr lang="en-US" sz="3200" dirty="0">
                <a:latin typeface="Times New Roman" panose="02020603050405020304" pitchFamily="18" charset="0"/>
                <a:cs typeface="Times New Roman" panose="02020603050405020304" pitchFamily="18" charset="0"/>
              </a:rPr>
              <a:t>. Peran FKTP </a:t>
            </a:r>
            <a:r>
              <a:rPr lang="en-US" sz="3200" dirty="0" err="1">
                <a:latin typeface="Times New Roman" panose="02020603050405020304" pitchFamily="18" charset="0"/>
                <a:cs typeface="Times New Roman" panose="02020603050405020304" pitchFamily="18" charset="0"/>
              </a:rPr>
              <a:t>dititikberatkan</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upaya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promosi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pencegahan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sedangkan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upaya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kuratif</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rehabilitatif</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menjadi</a:t>
            </a:r>
            <a:r>
              <a:rPr lang="en-US" sz="3200" dirty="0">
                <a:latin typeface="Times New Roman" panose="02020603050405020304" pitchFamily="18" charset="0"/>
                <a:cs typeface="Times New Roman" panose="02020603050405020304" pitchFamily="18" charset="0"/>
              </a:rPr>
              <a:t> domain </a:t>
            </a:r>
            <a:r>
              <a:rPr lang="en-US" sz="3200" dirty="0" err="1">
                <a:latin typeface="Times New Roman" panose="02020603050405020304" pitchFamily="18" charset="0"/>
                <a:cs typeface="Times New Roman" panose="02020603050405020304" pitchFamily="18" charset="0"/>
              </a:rPr>
              <a:t>Fasilitas</a:t>
            </a:r>
            <a:r>
              <a:rPr lang="en-US" sz="3200" dirty="0">
                <a:latin typeface="Times New Roman" panose="02020603050405020304" pitchFamily="18" charset="0"/>
                <a:cs typeface="Times New Roman" panose="02020603050405020304" pitchFamily="18" charset="0"/>
              </a:rPr>
              <a:t> Kesehatan </a:t>
            </a:r>
            <a:r>
              <a:rPr lang="en-US" sz="3200" dirty="0" err="1">
                <a:latin typeface="Times New Roman" panose="02020603050405020304" pitchFamily="18" charset="0"/>
                <a:cs typeface="Times New Roman" panose="02020603050405020304" pitchFamily="18" charset="0"/>
              </a:rPr>
              <a:t>Rujukan</a:t>
            </a:r>
            <a:r>
              <a:rPr lang="en-US" sz="3200" dirty="0">
                <a:latin typeface="Times New Roman" panose="02020603050405020304" pitchFamily="18" charset="0"/>
                <a:cs typeface="Times New Roman" panose="02020603050405020304" pitchFamily="18" charset="0"/>
              </a:rPr>
              <a:t> Tingkat </a:t>
            </a:r>
            <a:r>
              <a:rPr lang="en-US" sz="3200" dirty="0" err="1">
                <a:latin typeface="Times New Roman" panose="02020603050405020304" pitchFamily="18" charset="0"/>
                <a:cs typeface="Times New Roman" panose="02020603050405020304" pitchFamily="18" charset="0"/>
              </a:rPr>
              <a:t>Lanjut</a:t>
            </a:r>
            <a:r>
              <a:rPr lang="en-US" sz="3200" dirty="0">
                <a:latin typeface="Times New Roman" panose="02020603050405020304" pitchFamily="18" charset="0"/>
                <a:cs typeface="Times New Roman" panose="02020603050405020304" pitchFamily="18" charset="0"/>
              </a:rPr>
              <a:t> (FKRTL) yang </a:t>
            </a:r>
            <a:r>
              <a:rPr lang="en-US" sz="3200" dirty="0" err="1">
                <a:latin typeface="Times New Roman" panose="02020603050405020304" pitchFamily="18" charset="0"/>
                <a:cs typeface="Times New Roman" panose="02020603050405020304" pitchFamily="18" charset="0"/>
              </a:rPr>
              <a:t>diberikan</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rumah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sakit</a:t>
            </a:r>
            <a:r>
              <a:rPr lang="en-US" sz="3200" dirty="0">
                <a:latin typeface="Times New Roman" panose="02020603050405020304" pitchFamily="18" charset="0"/>
                <a:cs typeface="Times New Roman" panose="02020603050405020304" pitchFamily="18" charset="0"/>
              </a:rPr>
              <a:t> (RS) </a:t>
            </a:r>
            <a:r>
              <a:rPr lang="en-US" sz="3200" dirty="0" err="1">
                <a:latin typeface="Times New Roman" panose="02020603050405020304" pitchFamily="18" charset="0"/>
                <a:cs typeface="Times New Roman" panose="02020603050405020304" pitchFamily="18" charset="0"/>
              </a:rPr>
              <a:t>daerah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swasta</a:t>
            </a:r>
            <a:r>
              <a:rPr lang="en-US" sz="3200" dirty="0">
                <a:latin typeface="Times New Roman" panose="02020603050405020304" pitchFamily="18" charset="0"/>
                <a:cs typeface="Times New Roman" panose="02020603050405020304" pitchFamily="18" charset="0"/>
              </a:rPr>
              <a:t>, dan RS sub </a:t>
            </a:r>
            <a:r>
              <a:rPr lang="en-US" sz="3200" dirty="0" err="1">
                <a:latin typeface="Times New Roman" panose="02020603050405020304" pitchFamily="18" charset="0"/>
                <a:cs typeface="Times New Roman" panose="02020603050405020304" pitchFamily="18" charset="0"/>
              </a:rPr>
              <a:t>spesialis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45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13BBFA-F279-4658-BF9F-4ECD2A07649D}"/>
              </a:ext>
            </a:extLst>
          </p:cNvPr>
          <p:cNvSpPr txBox="1"/>
          <p:nvPr/>
        </p:nvSpPr>
        <p:spPr>
          <a:xfrm flipH="1">
            <a:off x="2484119" y="1815548"/>
            <a:ext cx="3982942" cy="369332"/>
          </a:xfrm>
          <a:prstGeom prst="rect">
            <a:avLst/>
          </a:prstGeom>
          <a:noFill/>
        </p:spPr>
        <p:txBody>
          <a:bodyPr wrap="square" rtlCol="0">
            <a:spAutoFit/>
          </a:bodyPr>
          <a:lstStyle/>
          <a:p>
            <a:r>
              <a:rPr lang="en-US" dirty="0" err="1"/>
              <a:t>Pertemuan</a:t>
            </a:r>
            <a:r>
              <a:rPr lang="en-US" dirty="0"/>
              <a:t> </a:t>
            </a:r>
            <a:r>
              <a:rPr lang="en-US" dirty="0" err="1"/>
              <a:t>ke</a:t>
            </a:r>
            <a:r>
              <a:rPr lang="en-US" dirty="0"/>
              <a:t> II </a:t>
            </a:r>
            <a:r>
              <a:rPr lang="en-US" dirty="0" err="1"/>
              <a:t>Tgl</a:t>
            </a:r>
            <a:r>
              <a:rPr lang="en-US" dirty="0"/>
              <a:t>. 22 </a:t>
            </a:r>
            <a:r>
              <a:rPr lang="en-US" dirty="0" err="1"/>
              <a:t>maret</a:t>
            </a:r>
            <a:r>
              <a:rPr lang="en-US" dirty="0"/>
              <a:t> 2022</a:t>
            </a:r>
          </a:p>
        </p:txBody>
      </p:sp>
    </p:spTree>
    <p:extLst>
      <p:ext uri="{BB962C8B-B14F-4D97-AF65-F5344CB8AC3E}">
        <p14:creationId xmlns:p14="http://schemas.microsoft.com/office/powerpoint/2010/main" val="417279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E0988-FC39-4F63-B854-AE5068E17949}"/>
              </a:ext>
            </a:extLst>
          </p:cNvPr>
          <p:cNvSpPr txBox="1"/>
          <p:nvPr/>
        </p:nvSpPr>
        <p:spPr>
          <a:xfrm>
            <a:off x="1057932" y="1659285"/>
            <a:ext cx="10311618" cy="353943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Indonesia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beban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berupa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banyaknya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menular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termasuk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tropis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terabaikan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meningkatnya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prevalensi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menular</a:t>
            </a:r>
            <a:r>
              <a:rPr lang="en-US" sz="3200" dirty="0">
                <a:latin typeface="Times New Roman" panose="02020603050405020304" pitchFamily="18" charset="0"/>
                <a:cs typeface="Times New Roman" panose="02020603050405020304" pitchFamily="18" charset="0"/>
              </a:rPr>
              <a:t> (PTM)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beberapa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dekade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terakhir</a:t>
            </a:r>
            <a:r>
              <a:rPr lang="en-US" sz="3200" dirty="0">
                <a:latin typeface="Times New Roman" panose="02020603050405020304" pitchFamily="18" charset="0"/>
                <a:cs typeface="Times New Roman" panose="02020603050405020304" pitchFamily="18" charset="0"/>
              </a:rPr>
              <a:t>. Indonesia </a:t>
            </a:r>
            <a:r>
              <a:rPr lang="en-US" sz="3200" dirty="0" err="1">
                <a:latin typeface="Times New Roman" panose="02020603050405020304" pitchFamily="18" charset="0"/>
                <a:cs typeface="Times New Roman" panose="02020603050405020304" pitchFamily="18" charset="0"/>
              </a:rPr>
              <a:t>menduduki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peringkat</a:t>
            </a:r>
            <a:r>
              <a:rPr lang="en-US" sz="3200" dirty="0">
                <a:latin typeface="Times New Roman" panose="02020603050405020304" pitchFamily="18" charset="0"/>
                <a:cs typeface="Times New Roman" panose="02020603050405020304" pitchFamily="18" charset="0"/>
              </a:rPr>
              <a:t> ke-3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jumlah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kasus</a:t>
            </a:r>
            <a:r>
              <a:rPr lang="en-US" sz="3200" dirty="0">
                <a:latin typeface="Times New Roman" panose="02020603050405020304" pitchFamily="18" charset="0"/>
                <a:cs typeface="Times New Roman" panose="02020603050405020304" pitchFamily="18" charset="0"/>
              </a:rPr>
              <a:t> TB dan </a:t>
            </a:r>
            <a:r>
              <a:rPr lang="en-US" sz="3200" dirty="0" err="1">
                <a:latin typeface="Times New Roman" panose="02020603050405020304" pitchFamily="18" charset="0"/>
                <a:cs typeface="Times New Roman" panose="02020603050405020304" pitchFamily="18" charset="0"/>
              </a:rPr>
              <a:t>insiden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pandemi</a:t>
            </a:r>
            <a:r>
              <a:rPr lang="en-US" sz="3200" dirty="0">
                <a:latin typeface="Times New Roman" panose="02020603050405020304" pitchFamily="18" charset="0"/>
                <a:cs typeface="Times New Roman" panose="02020603050405020304" pitchFamily="18" charset="0"/>
              </a:rPr>
              <a:t> Covid-19 yang </a:t>
            </a:r>
            <a:r>
              <a:rPr lang="en-US" sz="3200" dirty="0" err="1">
                <a:latin typeface="Times New Roman" panose="02020603050405020304" pitchFamily="18" charset="0"/>
                <a:cs typeface="Times New Roman" panose="02020603050405020304" pitchFamily="18" charset="0"/>
              </a:rPr>
              <a:t>terus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6200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CFC4D3-9F77-4AF4-BFAC-B4B1C0EA5BC1}"/>
              </a:ext>
            </a:extLst>
          </p:cNvPr>
          <p:cNvSpPr txBox="1"/>
          <p:nvPr/>
        </p:nvSpPr>
        <p:spPr>
          <a:xfrm>
            <a:off x="520505" y="231975"/>
            <a:ext cx="11141612" cy="6555641"/>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Dengan </a:t>
            </a:r>
            <a:r>
              <a:rPr lang="en-US" sz="2800" dirty="0" err="1">
                <a:latin typeface="Times New Roman" panose="02020603050405020304" pitchFamily="18" charset="0"/>
                <a:cs typeface="Times New Roman" panose="02020603050405020304" pitchFamily="18" charset="0"/>
              </a:rPr>
              <a:t>adanya</a:t>
            </a:r>
            <a:r>
              <a:rPr lang="en-US" sz="2800" dirty="0">
                <a:latin typeface="Times New Roman" panose="02020603050405020304" pitchFamily="18" charset="0"/>
                <a:cs typeface="Times New Roman" panose="02020603050405020304" pitchFamily="18" charset="0"/>
              </a:rPr>
              <a:t> JKN,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berarti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fokus</a:t>
            </a:r>
            <a:r>
              <a:rPr lang="en-US" sz="2800" dirty="0">
                <a:latin typeface="Times New Roman" panose="02020603050405020304" pitchFamily="18" charset="0"/>
                <a:cs typeface="Times New Roman" panose="02020603050405020304" pitchFamily="18" charset="0"/>
              </a:rPr>
              <a:t> pada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pengobatan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promotif</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preventif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dilakukan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secara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terstruktur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dimulai</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tingkat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nasional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pembentukan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pedoman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dorongan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kepada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seluruh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pihak</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Kemenkes</a:t>
            </a:r>
            <a:r>
              <a:rPr lang="en-US" sz="2800" dirty="0">
                <a:latin typeface="Times New Roman" panose="02020603050405020304" pitchFamily="18" charset="0"/>
                <a:cs typeface="Times New Roman" panose="02020603050405020304" pitchFamily="18" charset="0"/>
              </a:rPr>
              <a:t> RI, </a:t>
            </a:r>
            <a:r>
              <a:rPr lang="en-US" sz="2800" dirty="0" err="1">
                <a:latin typeface="Times New Roman" panose="02020603050405020304" pitchFamily="18" charset="0"/>
                <a:cs typeface="Times New Roman" panose="02020603050405020304" pitchFamily="18" charset="0"/>
              </a:rPr>
              <a:t>pelaksanaan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pencegahan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lingkungan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Puskesmas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surveilans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epidemiologi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terpadu</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dinas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faskes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umpan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pencegahan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penanggulangan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pemberdayaan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menggali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potensi</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budaya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setempat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Sudah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selayaknya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memprioritaskan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pencegahan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Peraturan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Presiden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nomor</a:t>
            </a:r>
            <a:r>
              <a:rPr lang="en-US" sz="2800" dirty="0">
                <a:latin typeface="Times New Roman" panose="02020603050405020304" pitchFamily="18" charset="0"/>
                <a:cs typeface="Times New Roman" panose="02020603050405020304" pitchFamily="18" charset="0"/>
              </a:rPr>
              <a:t> 72 </a:t>
            </a:r>
            <a:r>
              <a:rPr lang="en-US" sz="2800" dirty="0" err="1">
                <a:latin typeface="Times New Roman" panose="02020603050405020304" pitchFamily="18" charset="0"/>
                <a:cs typeface="Times New Roman" panose="02020603050405020304" pitchFamily="18" charset="0"/>
              </a:rPr>
              <a:t>tahun</a:t>
            </a:r>
            <a:r>
              <a:rPr lang="en-US" sz="2800" dirty="0">
                <a:latin typeface="Times New Roman" panose="02020603050405020304" pitchFamily="18" charset="0"/>
                <a:cs typeface="Times New Roman" panose="02020603050405020304" pitchFamily="18" charset="0"/>
              </a:rPr>
              <a:t> 2012, SKN </a:t>
            </a:r>
            <a:r>
              <a:rPr lang="en-US" sz="2800" dirty="0" err="1">
                <a:latin typeface="Times New Roman" panose="02020603050405020304" pitchFamily="18" charset="0"/>
                <a:cs typeface="Times New Roman" panose="02020603050405020304" pitchFamily="18" charset="0"/>
              </a:rPr>
              <a:t>adalah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pengelolaan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dilakukan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secara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terpadu</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seluruh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komponen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bangsa</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saling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mendukung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guna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menjamin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tercapainya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derajat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setinggi-tingginya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menekankan</a:t>
            </a:r>
            <a:r>
              <a:rPr lang="en-US" sz="2800" dirty="0">
                <a:latin typeface="Times New Roman" panose="02020603050405020304" pitchFamily="18" charset="0"/>
                <a:cs typeface="Times New Roman" panose="02020603050405020304" pitchFamily="18" charset="0"/>
              </a:rPr>
              <a:t> pada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promotif</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preventif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tanpa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mengesampingkan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kuratif</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rehabilitatif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sebaliknya</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116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6E787-5FEC-4AA4-BC27-8E96F4A4AFE7}"/>
              </a:ext>
            </a:extLst>
          </p:cNvPr>
          <p:cNvSpPr txBox="1"/>
          <p:nvPr/>
        </p:nvSpPr>
        <p:spPr>
          <a:xfrm>
            <a:off x="901148" y="674400"/>
            <a:ext cx="9515061" cy="5509200"/>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Mengapa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Penting</a:t>
            </a:r>
            <a:r>
              <a:rPr lang="en-US" sz="3200" b="1" dirty="0">
                <a:latin typeface="Times New Roman" panose="02020603050405020304" pitchFamily="18" charset="0"/>
                <a:cs typeface="Times New Roman" panose="02020603050405020304" pitchFamily="18" charset="0"/>
              </a:rPr>
              <a:t> Ekonomi Kesehatan? </a:t>
            </a:r>
          </a:p>
          <a:p>
            <a:pPr algn="just"/>
            <a:r>
              <a:rPr lang="en-US" sz="3200" dirty="0">
                <a:latin typeface="Times New Roman" panose="02020603050405020304" pitchFamily="18" charset="0"/>
                <a:cs typeface="Times New Roman" panose="02020603050405020304" pitchFamily="18" charset="0"/>
              </a:rPr>
              <a:t>“Economics is an inquiry into the nature and causes of the wealth of nations.” (Adam Smith,)</a:t>
            </a:r>
          </a:p>
          <a:p>
            <a:pPr algn="just"/>
            <a:r>
              <a:rPr lang="en-US" sz="3200" dirty="0">
                <a:latin typeface="Times New Roman" panose="02020603050405020304" pitchFamily="18" charset="0"/>
                <a:cs typeface="Times New Roman" panose="02020603050405020304" pitchFamily="18" charset="0"/>
              </a:rPr>
              <a:t> Ekonomi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mengenai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alokasi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terbatas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kesejahteraan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hidup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(Bhattacharya)</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merupakan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penerapan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sektor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diprakarsai</a:t>
            </a:r>
            <a:r>
              <a:rPr lang="en-US" sz="3200" dirty="0">
                <a:latin typeface="Times New Roman" panose="02020603050405020304" pitchFamily="18" charset="0"/>
                <a:cs typeface="Times New Roman" panose="02020603050405020304" pitchFamily="18" charset="0"/>
              </a:rPr>
              <a:t> oleh Kenneth Arrow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publikasi</a:t>
            </a:r>
            <a:r>
              <a:rPr lang="en-US" sz="3200" dirty="0">
                <a:latin typeface="Times New Roman" panose="02020603050405020304" pitchFamily="18" charset="0"/>
                <a:cs typeface="Times New Roman" panose="02020603050405020304" pitchFamily="18" charset="0"/>
              </a:rPr>
              <a:t> pada The American Economic Review di </a:t>
            </a:r>
            <a:r>
              <a:rPr lang="en-US" sz="3200" dirty="0" err="1">
                <a:latin typeface="Times New Roman" panose="02020603050405020304" pitchFamily="18" charset="0"/>
                <a:cs typeface="Times New Roman" panose="02020603050405020304" pitchFamily="18" charset="0"/>
              </a:rPr>
              <a:t>tahun</a:t>
            </a:r>
            <a:r>
              <a:rPr lang="en-US" sz="3200" dirty="0">
                <a:latin typeface="Times New Roman" panose="02020603050405020304" pitchFamily="18" charset="0"/>
                <a:cs typeface="Times New Roman" panose="02020603050405020304" pitchFamily="18" charset="0"/>
              </a:rPr>
              <a:t> 1963 </a:t>
            </a:r>
            <a:r>
              <a:rPr lang="en-US" sz="3200" dirty="0" err="1">
                <a:latin typeface="Times New Roman" panose="02020603050405020304" pitchFamily="18" charset="0"/>
                <a:cs typeface="Times New Roman" panose="02020603050405020304" pitchFamily="18" charset="0"/>
              </a:rPr>
              <a:t>berjudul</a:t>
            </a:r>
            <a:r>
              <a:rPr lang="en-US" sz="3200" dirty="0">
                <a:latin typeface="Times New Roman" panose="02020603050405020304" pitchFamily="18" charset="0"/>
                <a:cs typeface="Times New Roman" panose="02020603050405020304" pitchFamily="18" charset="0"/>
              </a:rPr>
              <a:t> Uncertainty and the Welfare Economics of Medical .</a:t>
            </a:r>
          </a:p>
        </p:txBody>
      </p:sp>
    </p:spTree>
    <p:extLst>
      <p:ext uri="{BB962C8B-B14F-4D97-AF65-F5344CB8AC3E}">
        <p14:creationId xmlns:p14="http://schemas.microsoft.com/office/powerpoint/2010/main" val="242959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22F62D-157E-486A-912E-B6FA2914A8CD}"/>
              </a:ext>
            </a:extLst>
          </p:cNvPr>
          <p:cNvSpPr txBox="1"/>
          <p:nvPr/>
        </p:nvSpPr>
        <p:spPr>
          <a:xfrm>
            <a:off x="1391479" y="676512"/>
            <a:ext cx="9037982" cy="501675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Alasan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diperlukannya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ilmu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ekonomi</a:t>
            </a:r>
            <a:r>
              <a:rPr lang="en-US" sz="3200" b="1" dirty="0">
                <a:latin typeface="Times New Roman" panose="02020603050405020304" pitchFamily="18" charset="0"/>
                <a:cs typeface="Times New Roman" panose="02020603050405020304" pitchFamily="18" charset="0"/>
              </a:rPr>
              <a:t> Kesehatan</a:t>
            </a:r>
          </a:p>
          <a:p>
            <a:pPr algn="just"/>
            <a:endParaRPr lang="en-US"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kesenjangan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antara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keinginan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pemberian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contohnya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keinginan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masyarakat</a:t>
            </a:r>
            <a:r>
              <a:rPr lang="en-US" sz="3200" dirty="0">
                <a:latin typeface="Times New Roman" panose="02020603050405020304" pitchFamily="18" charset="0"/>
                <a:cs typeface="Times New Roman" panose="02020603050405020304" pitchFamily="18" charset="0"/>
              </a:rPr>
              <a:t> agar </a:t>
            </a:r>
            <a:r>
              <a:rPr lang="en-US" sz="3200" dirty="0" err="1">
                <a:latin typeface="Times New Roman" panose="02020603050405020304" pitchFamily="18" charset="0"/>
                <a:cs typeface="Times New Roman" panose="02020603050405020304" pitchFamily="18" charset="0"/>
              </a:rPr>
              <a:t>iuran</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mengalami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kenaikan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namun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dibatasi</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kapasitas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keuangan</a:t>
            </a:r>
            <a:r>
              <a:rPr lang="en-US" sz="3200" dirty="0">
                <a:latin typeface="Times New Roman" panose="02020603050405020304" pitchFamily="18" charset="0"/>
                <a:cs typeface="Times New Roman" panose="02020603050405020304" pitchFamily="18" charset="0"/>
              </a:rPr>
              <a:t> BPJS Kesehatan dan </a:t>
            </a:r>
            <a:r>
              <a:rPr lang="en-US" sz="3200" dirty="0" err="1">
                <a:latin typeface="Times New Roman" panose="02020603050405020304" pitchFamily="18" charset="0"/>
                <a:cs typeface="Times New Roman" panose="02020603050405020304" pitchFamily="18" charset="0"/>
              </a:rPr>
              <a:t>tingginya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pemanfaatan</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Contoh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wacana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menjamin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iuran</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bagi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segmen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populasi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pekerja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penerima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upah</a:t>
            </a:r>
            <a:r>
              <a:rPr lang="en-US" sz="3200" dirty="0">
                <a:latin typeface="Times New Roman" panose="02020603050405020304" pitchFamily="18" charset="0"/>
                <a:cs typeface="Times New Roman" panose="02020603050405020304" pitchFamily="18" charset="0"/>
              </a:rPr>
              <a:t> (PBPU), </a:t>
            </a:r>
          </a:p>
        </p:txBody>
      </p:sp>
    </p:spTree>
    <p:extLst>
      <p:ext uri="{BB962C8B-B14F-4D97-AF65-F5344CB8AC3E}">
        <p14:creationId xmlns:p14="http://schemas.microsoft.com/office/powerpoint/2010/main" val="370692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8D711-F4FF-4A60-9A58-610A9B630074}"/>
              </a:ext>
            </a:extLst>
          </p:cNvPr>
          <p:cNvSpPr txBox="1"/>
          <p:nvPr/>
        </p:nvSpPr>
        <p:spPr>
          <a:xfrm>
            <a:off x="1166191" y="746878"/>
            <a:ext cx="9263269" cy="5293757"/>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Ekonomi dan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timbal </a:t>
            </a:r>
            <a:r>
              <a:rPr lang="en-US" sz="3200" dirty="0" err="1">
                <a:latin typeface="Times New Roman" panose="02020603050405020304" pitchFamily="18" charset="0"/>
                <a:cs typeface="Times New Roman" panose="02020603050405020304" pitchFamily="18" charset="0"/>
              </a:rPr>
              <a:t>balik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Derajat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bangsa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berdampak</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pertumbuhan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kesejahteraan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penduduknya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Sebaliknya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pertumbuhan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sarana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alokasi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anggaran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dibutuhkan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penelitian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pengembangan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teknologi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kualitas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lain-lain.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menunjang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pemilihan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prioritas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alokasi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derajat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masyarakat</a:t>
            </a:r>
            <a:endParaRPr lang="en-US" sz="32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87406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DC92D-0456-4499-849F-CA0CD74C9523}"/>
              </a:ext>
            </a:extLst>
          </p:cNvPr>
          <p:cNvSpPr txBox="1"/>
          <p:nvPr/>
        </p:nvSpPr>
        <p:spPr>
          <a:xfrm>
            <a:off x="1683026" y="2279374"/>
            <a:ext cx="9090991" cy="1754326"/>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Pelayanan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kesehatan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memiliki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karakteristik</a:t>
            </a:r>
            <a:r>
              <a:rPr lang="en-US" sz="3600" dirty="0">
                <a:latin typeface="Times New Roman" panose="02020603050405020304" pitchFamily="18" charset="0"/>
                <a:cs typeface="Times New Roman" panose="02020603050405020304" pitchFamily="18" charset="0"/>
              </a:rPr>
              <a:t> dan </a:t>
            </a:r>
            <a:r>
              <a:rPr lang="en-US" sz="3600" dirty="0" err="1">
                <a:latin typeface="Times New Roman" panose="02020603050405020304" pitchFamily="18" charset="0"/>
                <a:cs typeface="Times New Roman" panose="02020603050405020304" pitchFamily="18" charset="0"/>
              </a:rPr>
              <a:t>kekhususan</a:t>
            </a:r>
            <a:r>
              <a:rPr lang="en-US" sz="3600" dirty="0">
                <a:latin typeface="Times New Roman" panose="02020603050405020304" pitchFamily="18" charset="0"/>
                <a:cs typeface="Times New Roman" panose="02020603050405020304" pitchFamily="18" charset="0"/>
              </a:rPr>
              <a:t> yang </a:t>
            </a:r>
            <a:r>
              <a:rPr lang="en-US" sz="3600" dirty="0" err="1">
                <a:latin typeface="Times New Roman" panose="02020603050405020304" pitchFamily="18" charset="0"/>
                <a:cs typeface="Times New Roman" panose="02020603050405020304" pitchFamily="18" charset="0"/>
              </a:rPr>
              <a:t>menjadi</a:t>
            </a:r>
            <a:r>
              <a:rPr lang="en-US" sz="3600" dirty="0">
                <a:latin typeface="Times New Roman" panose="02020603050405020304" pitchFamily="18" charset="0"/>
                <a:cs typeface="Times New Roman" panose="02020603050405020304" pitchFamily="18" charset="0"/>
              </a:rPr>
              <a:t> salah </a:t>
            </a:r>
            <a:r>
              <a:rPr lang="en-US" sz="3600" dirty="0" err="1">
                <a:latin typeface="Times New Roman" panose="02020603050405020304" pitchFamily="18" charset="0"/>
                <a:cs typeface="Times New Roman" panose="02020603050405020304" pitchFamily="18" charset="0"/>
              </a:rPr>
              <a:t>satu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alasan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ekonomi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kesehatan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menjadi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cabang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tersendiri</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1364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384E8F-50FC-4231-A9DA-10BE204B499A}"/>
              </a:ext>
            </a:extLst>
          </p:cNvPr>
          <p:cNvSpPr txBox="1"/>
          <p:nvPr/>
        </p:nvSpPr>
        <p:spPr>
          <a:xfrm>
            <a:off x="1351722" y="1043731"/>
            <a:ext cx="9674087" cy="4585871"/>
          </a:xfrm>
          <a:prstGeom prst="rect">
            <a:avLst/>
          </a:prstGeom>
          <a:noFill/>
        </p:spPr>
        <p:txBody>
          <a:bodyPr wrap="square">
            <a:spAutoFit/>
          </a:bodyPr>
          <a:lstStyle/>
          <a:p>
            <a:pPr algn="just"/>
            <a:r>
              <a:rPr lang="en-US" sz="4000" b="1" dirty="0"/>
              <a:t> </a:t>
            </a:r>
            <a:r>
              <a:rPr lang="en-US" sz="4000" b="1" dirty="0" err="1">
                <a:latin typeface="Times New Roman" panose="02020603050405020304" pitchFamily="18" charset="0"/>
                <a:cs typeface="Times New Roman" panose="02020603050405020304" pitchFamily="18" charset="0"/>
              </a:rPr>
              <a:t>Karakteristik</a:t>
            </a:r>
            <a:r>
              <a:rPr lang="en-US" sz="4000" b="1" dirty="0">
                <a:latin typeface="Times New Roman" panose="02020603050405020304" pitchFamily="18" charset="0"/>
                <a:cs typeface="Times New Roman" panose="02020603050405020304" pitchFamily="18" charset="0"/>
              </a:rPr>
              <a:t> pasar </a:t>
            </a:r>
            <a:r>
              <a:rPr lang="en-US" sz="4000" b="1" dirty="0" err="1">
                <a:latin typeface="Times New Roman" panose="02020603050405020304" pitchFamily="18" charset="0"/>
                <a:cs typeface="Times New Roman" panose="02020603050405020304" pitchFamily="18" charset="0"/>
              </a:rPr>
              <a:t>pelayanan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kesehatan</a:t>
            </a:r>
            <a:r>
              <a:rPr lang="en-US" sz="4000" b="1"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ketidakpastian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kejadian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bersifat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dipengaruhi</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berbagai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faktor</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risiko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berbiaya</a:t>
            </a:r>
            <a:r>
              <a:rPr lang="en-US" sz="2800" dirty="0">
                <a:latin typeface="Times New Roman" panose="02020603050405020304" pitchFamily="18" charset="0"/>
                <a:cs typeface="Times New Roman" panose="02020603050405020304" pitchFamily="18" charset="0"/>
              </a:rPr>
              <a:t> mahal, </a:t>
            </a:r>
            <a:r>
              <a:rPr lang="en-US" sz="2800" dirty="0" err="1">
                <a:latin typeface="Times New Roman" panose="02020603050405020304" pitchFamily="18" charset="0"/>
                <a:cs typeface="Times New Roman" panose="02020603050405020304" pitchFamily="18" charset="0"/>
              </a:rPr>
              <a:t>kualitas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medis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sulit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dipastikan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kesembuhan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pasien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dipengaruhi</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berbagai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faktor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karakteristik</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kekhususan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menjadi</a:t>
            </a:r>
            <a:r>
              <a:rPr lang="en-US" sz="2800" dirty="0">
                <a:latin typeface="Times New Roman" panose="02020603050405020304" pitchFamily="18" charset="0"/>
                <a:cs typeface="Times New Roman" panose="02020603050405020304" pitchFamily="18" charset="0"/>
              </a:rPr>
              <a:t> salah </a:t>
            </a:r>
            <a:r>
              <a:rPr lang="en-US" sz="2800" dirty="0" err="1">
                <a:latin typeface="Times New Roman" panose="02020603050405020304" pitchFamily="18" charset="0"/>
                <a:cs typeface="Times New Roman" panose="02020603050405020304" pitchFamily="18" charset="0"/>
              </a:rPr>
              <a:t>satu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alasan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menjadi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cabang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tersendiri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permintaan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penggunaan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besarnya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medis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bersifat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pasti</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1744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8F6F9C-1075-4473-9872-AE6E967A018F}"/>
              </a:ext>
            </a:extLst>
          </p:cNvPr>
          <p:cNvSpPr txBox="1"/>
          <p:nvPr/>
        </p:nvSpPr>
        <p:spPr>
          <a:xfrm>
            <a:off x="967409" y="1166192"/>
            <a:ext cx="9793356" cy="550920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Produsen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lebih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daripada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penerima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asimetri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(asymmetric information), </a:t>
            </a:r>
            <a:r>
              <a:rPr lang="en-US" sz="3200" dirty="0" err="1">
                <a:latin typeface="Times New Roman" panose="02020603050405020304" pitchFamily="18" charset="0"/>
                <a:cs typeface="Times New Roman" panose="02020603050405020304" pitchFamily="18" charset="0"/>
              </a:rPr>
              <a:t>sehingga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pihak</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mengetahui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kualitas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memanipulasi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pihak</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sedikit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Hal 	</a:t>
            </a:r>
            <a:r>
              <a:rPr lang="en-US" sz="3200" dirty="0" err="1">
                <a:latin typeface="Times New Roman" panose="02020603050405020304" pitchFamily="18" charset="0"/>
                <a:cs typeface="Times New Roman" panose="02020603050405020304" pitchFamily="18" charset="0"/>
              </a:rPr>
              <a:t>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menimbulkan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bahaya</a:t>
            </a:r>
            <a:r>
              <a:rPr lang="en-US" sz="3200" dirty="0">
                <a:latin typeface="Times New Roman" panose="02020603050405020304" pitchFamily="18" charset="0"/>
                <a:cs typeface="Times New Roman" panose="02020603050405020304" pitchFamily="18" charset="0"/>
              </a:rPr>
              <a:t> moral (moral hazard) 	dan </a:t>
            </a:r>
            <a:r>
              <a:rPr lang="en-US" sz="3200" dirty="0" err="1">
                <a:latin typeface="Times New Roman" panose="02020603050405020304" pitchFamily="18" charset="0"/>
                <a:cs typeface="Times New Roman" panose="02020603050405020304" pitchFamily="18" charset="0"/>
              </a:rPr>
              <a:t>seleksi</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diinginkan</a:t>
            </a:r>
            <a:r>
              <a:rPr lang="en-US" sz="3200" dirty="0">
                <a:latin typeface="Times New Roman" panose="02020603050405020304" pitchFamily="18" charset="0"/>
                <a:cs typeface="Times New Roman" panose="02020603050405020304" pitchFamily="18" charset="0"/>
              </a:rPr>
              <a:t> (adverse selection)</a:t>
            </a:r>
          </a:p>
          <a:p>
            <a:pPr algn="just"/>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prinsipal-agen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dilatarbelakangi</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asimetri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Pasien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wewenang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kepada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dokter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membuat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keputusan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pasien</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0366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8F1C4-CE63-4835-8E0A-93E401773F3A}"/>
              </a:ext>
            </a:extLst>
          </p:cNvPr>
          <p:cNvPicPr>
            <a:picLocks noChangeAspect="1"/>
          </p:cNvPicPr>
          <p:nvPr/>
        </p:nvPicPr>
        <p:blipFill rotWithShape="1">
          <a:blip r:embed="rId2"/>
          <a:srcRect l="25797" t="15135" r="25567" b="17964"/>
          <a:stretch/>
        </p:blipFill>
        <p:spPr>
          <a:xfrm>
            <a:off x="831273" y="1039091"/>
            <a:ext cx="10113817" cy="5583381"/>
          </a:xfrm>
          <a:prstGeom prst="rect">
            <a:avLst/>
          </a:prstGeom>
        </p:spPr>
      </p:pic>
      <p:sp>
        <p:nvSpPr>
          <p:cNvPr id="2" name="TextBox 1">
            <a:extLst>
              <a:ext uri="{FF2B5EF4-FFF2-40B4-BE49-F238E27FC236}">
                <a16:creationId xmlns:a16="http://schemas.microsoft.com/office/drawing/2014/main" id="{E0E58C3E-05C2-400A-83A9-4C23239A56E0}"/>
              </a:ext>
            </a:extLst>
          </p:cNvPr>
          <p:cNvSpPr txBox="1"/>
          <p:nvPr/>
        </p:nvSpPr>
        <p:spPr>
          <a:xfrm>
            <a:off x="1357746" y="457199"/>
            <a:ext cx="3768436" cy="707886"/>
          </a:xfrm>
          <a:prstGeom prst="rect">
            <a:avLst/>
          </a:prstGeom>
          <a:noFill/>
        </p:spPr>
        <p:txBody>
          <a:bodyPr wrap="square" rtlCol="0">
            <a:spAutoFit/>
          </a:bodyPr>
          <a:lstStyle/>
          <a:p>
            <a:r>
              <a:rPr lang="en-US" sz="4000" dirty="0">
                <a:latin typeface="Arial Black" panose="020B0A04020102020204" pitchFamily="34" charset="0"/>
              </a:rPr>
              <a:t>EKONOMI</a:t>
            </a:r>
          </a:p>
        </p:txBody>
      </p:sp>
    </p:spTree>
    <p:extLst>
      <p:ext uri="{BB962C8B-B14F-4D97-AF65-F5344CB8AC3E}">
        <p14:creationId xmlns:p14="http://schemas.microsoft.com/office/powerpoint/2010/main" val="272984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EBCDE1-9FF4-45FC-B18C-1316E85919D1}"/>
              </a:ext>
            </a:extLst>
          </p:cNvPr>
          <p:cNvSpPr txBox="1"/>
          <p:nvPr/>
        </p:nvSpPr>
        <p:spPr>
          <a:xfrm>
            <a:off x="1060174" y="332675"/>
            <a:ext cx="9157252" cy="5693866"/>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Adanya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hambatan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masuk</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membuat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pesaing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sulit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memasuki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industri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atau</a:t>
            </a:r>
            <a:r>
              <a:rPr lang="en-US" sz="2800" dirty="0">
                <a:latin typeface="Times New Roman" panose="02020603050405020304" pitchFamily="18" charset="0"/>
                <a:cs typeface="Times New Roman" panose="02020603050405020304" pitchFamily="18" charset="0"/>
              </a:rPr>
              <a:t> area </a:t>
            </a:r>
            <a:r>
              <a:rPr lang="en-US" sz="2800" dirty="0" err="1">
                <a:latin typeface="Times New Roman" panose="02020603050405020304" pitchFamily="18" charset="0"/>
                <a:cs typeface="Times New Roman" panose="02020603050405020304" pitchFamily="18" charset="0"/>
              </a:rPr>
              <a:t>bisnis</a:t>
            </a:r>
            <a:r>
              <a:rPr lang="en-US" sz="2800" dirty="0">
                <a:latin typeface="Times New Roman" panose="02020603050405020304" pitchFamily="18" charset="0"/>
                <a:cs typeface="Times New Roman" panose="02020603050405020304" pitchFamily="18" charset="0"/>
              </a:rPr>
              <a:t>. Hal </a:t>
            </a:r>
            <a:r>
              <a:rPr lang="en-US" sz="2800" dirty="0" err="1">
                <a:latin typeface="Times New Roman" panose="02020603050405020304" pitchFamily="18" charset="0"/>
                <a:cs typeface="Times New Roman" panose="02020603050405020304" pitchFamily="18" charset="0"/>
              </a:rPr>
              <a: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diakibatkan</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berbagai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regulasi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pemerintah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seperti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pajak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khusus</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lisensi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loyalitas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konsumen</a:t>
            </a:r>
            <a:r>
              <a:rPr lang="en-US" sz="2800" dirty="0">
                <a:latin typeface="Times New Roman" panose="02020603050405020304" pitchFamily="18" charset="0"/>
                <a:cs typeface="Times New Roman" panose="02020603050405020304" pitchFamily="18" charset="0"/>
              </a:rPr>
              <a:t>, dan lain-lain</a:t>
            </a:r>
          </a:p>
          <a:p>
            <a:pPr algn="just"/>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Padat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berupa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kecenderungan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pembentukan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spesialis</a:t>
            </a:r>
            <a:r>
              <a:rPr lang="en-US" sz="2800" dirty="0">
                <a:latin typeface="Times New Roman" panose="02020603050405020304" pitchFamily="18" charset="0"/>
                <a:cs typeface="Times New Roman" panose="02020603050405020304" pitchFamily="18" charset="0"/>
              </a:rPr>
              <a:t> 	dan sub </a:t>
            </a:r>
            <a:r>
              <a:rPr lang="en-US" sz="2800" dirty="0" err="1">
                <a:latin typeface="Times New Roman" panose="02020603050405020304" pitchFamily="18" charset="0"/>
                <a:cs typeface="Times New Roman" panose="02020603050405020304" pitchFamily="18" charset="0"/>
              </a:rPr>
              <a:t>spesialis</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menyebabkan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komponen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semakin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eksternalitas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atau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akibat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langsung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penggunaan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dialami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pihak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ketiga</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terlibat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transaksi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Contohnya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eksternalitas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positif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pembangunan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rumah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sakit</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bermanfaat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pasien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namun</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menciptakan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lapangan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pekerjaan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60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2F70C-7CA4-46E3-8516-AD19603F1E34}"/>
              </a:ext>
            </a:extLst>
          </p:cNvPr>
          <p:cNvSpPr txBox="1"/>
          <p:nvPr/>
        </p:nvSpPr>
        <p:spPr>
          <a:xfrm>
            <a:off x="1921567" y="2004536"/>
            <a:ext cx="9183756" cy="3046988"/>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intervensi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membantu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menurunkan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memperluas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cakupan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asuransi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memperbaiki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akses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mengoreksi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kegagalan</a:t>
            </a:r>
            <a:r>
              <a:rPr lang="en-US" sz="3200" dirty="0">
                <a:latin typeface="Times New Roman" panose="02020603050405020304" pitchFamily="18" charset="0"/>
                <a:cs typeface="Times New Roman" panose="02020603050405020304" pitchFamily="18" charset="0"/>
              </a:rPr>
              <a:t> pasar dan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subsidi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biaya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66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68244-5C28-4A0A-946E-8A51226E868E}"/>
              </a:ext>
            </a:extLst>
          </p:cNvPr>
          <p:cNvSpPr txBox="1"/>
          <p:nvPr/>
        </p:nvSpPr>
        <p:spPr>
          <a:xfrm>
            <a:off x="2385392" y="2001078"/>
            <a:ext cx="6268278" cy="1569660"/>
          </a:xfrm>
          <a:prstGeom prst="rect">
            <a:avLst/>
          </a:prstGeom>
          <a:noFill/>
        </p:spPr>
        <p:txBody>
          <a:bodyPr wrap="square" rtlCol="0">
            <a:spAutoFit/>
          </a:bodyPr>
          <a:lstStyle/>
          <a:p>
            <a:r>
              <a:rPr lang="en-US" sz="4800" dirty="0" err="1"/>
              <a:t>Pertemuan</a:t>
            </a:r>
            <a:r>
              <a:rPr lang="en-US" sz="4800" dirty="0"/>
              <a:t> </a:t>
            </a:r>
            <a:r>
              <a:rPr lang="en-US" sz="4800" dirty="0" err="1"/>
              <a:t>ke</a:t>
            </a:r>
            <a:r>
              <a:rPr lang="en-US" sz="4800" dirty="0"/>
              <a:t> III </a:t>
            </a:r>
          </a:p>
          <a:p>
            <a:r>
              <a:rPr lang="en-US" sz="4800" dirty="0"/>
              <a:t>12 April 2022</a:t>
            </a:r>
          </a:p>
        </p:txBody>
      </p:sp>
    </p:spTree>
    <p:extLst>
      <p:ext uri="{BB962C8B-B14F-4D97-AF65-F5344CB8AC3E}">
        <p14:creationId xmlns:p14="http://schemas.microsoft.com/office/powerpoint/2010/main" val="53824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10C2C0-1DBC-49C9-89F6-A1731F902D49}"/>
              </a:ext>
            </a:extLst>
          </p:cNvPr>
          <p:cNvSpPr txBox="1"/>
          <p:nvPr/>
        </p:nvSpPr>
        <p:spPr>
          <a:xfrm>
            <a:off x="1205948" y="1193346"/>
            <a:ext cx="9541565" cy="4401205"/>
          </a:xfrm>
          <a:prstGeom prst="rect">
            <a:avLst/>
          </a:prstGeom>
          <a:noFill/>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Ekonomi </a:t>
            </a:r>
            <a:r>
              <a:rPr lang="en-US" sz="4000" b="1" dirty="0" err="1">
                <a:latin typeface="Times New Roman" panose="02020603050405020304" pitchFamily="18" charset="0"/>
                <a:cs typeface="Times New Roman" panose="02020603050405020304" pitchFamily="18" charset="0"/>
              </a:rPr>
              <a:t>kesehatan</a:t>
            </a:r>
            <a:r>
              <a:rPr lang="en-US" sz="4000" b="1" dirty="0">
                <a:latin typeface="Times New Roman" panose="02020603050405020304" pitchFamily="18" charset="0"/>
                <a:cs typeface="Times New Roman" panose="02020603050405020304" pitchFamily="18" charset="0"/>
              </a:rPr>
              <a:t> </a:t>
            </a:r>
          </a:p>
          <a:p>
            <a:pPr algn="just"/>
            <a:r>
              <a:rPr lang="en-US" sz="4000" dirty="0" err="1">
                <a:latin typeface="Times New Roman" panose="02020603050405020304" pitchFamily="18" charset="0"/>
                <a:cs typeface="Times New Roman" panose="02020603050405020304" pitchFamily="18" charset="0"/>
              </a:rPr>
              <a:t>berperan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penting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dalam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menjawab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permasalahan-permasalahan</a:t>
            </a:r>
            <a:r>
              <a:rPr lang="en-US" sz="4000" dirty="0">
                <a:latin typeface="Times New Roman" panose="02020603050405020304" pitchFamily="18" charset="0"/>
                <a:cs typeface="Times New Roman" panose="02020603050405020304" pitchFamily="18" charset="0"/>
              </a:rPr>
              <a:t> yang </a:t>
            </a:r>
            <a:r>
              <a:rPr lang="en-US" sz="4000" dirty="0" err="1">
                <a:latin typeface="Times New Roman" panose="02020603050405020304" pitchFamily="18" charset="0"/>
                <a:cs typeface="Times New Roman" panose="02020603050405020304" pitchFamily="18" charset="0"/>
              </a:rPr>
              <a:t>ada</a:t>
            </a:r>
            <a:r>
              <a:rPr lang="en-US" sz="4000" dirty="0">
                <a:latin typeface="Times New Roman" panose="02020603050405020304" pitchFamily="18" charset="0"/>
                <a:cs typeface="Times New Roman" panose="02020603050405020304" pitchFamily="18" charset="0"/>
              </a:rPr>
              <a:t> pada </a:t>
            </a:r>
            <a:r>
              <a:rPr lang="en-US" sz="4000" dirty="0" err="1">
                <a:latin typeface="Times New Roman" panose="02020603050405020304" pitchFamily="18" charset="0"/>
                <a:cs typeface="Times New Roman" panose="02020603050405020304" pitchFamily="18" charset="0"/>
              </a:rPr>
              <a:t>sistem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kesehatan</a:t>
            </a:r>
            <a:r>
              <a:rPr lang="en-US" sz="4000" dirty="0">
                <a:latin typeface="Times New Roman" panose="02020603050405020304" pitchFamily="18" charset="0"/>
                <a:cs typeface="Times New Roman" panose="02020603050405020304" pitchFamily="18" charset="0"/>
              </a:rPr>
              <a:t> yang </a:t>
            </a:r>
            <a:r>
              <a:rPr lang="en-US" sz="4000" dirty="0" err="1">
                <a:latin typeface="Times New Roman" panose="02020603050405020304" pitchFamily="18" charset="0"/>
                <a:cs typeface="Times New Roman" panose="02020603050405020304" pitchFamily="18" charset="0"/>
              </a:rPr>
              <a:t>diakibatkan</a:t>
            </a:r>
            <a:r>
              <a:rPr lang="en-US" sz="4000" dirty="0">
                <a:latin typeface="Times New Roman" panose="02020603050405020304" pitchFamily="18" charset="0"/>
                <a:cs typeface="Times New Roman" panose="02020603050405020304" pitchFamily="18" charset="0"/>
              </a:rPr>
              <a:t> oleh </a:t>
            </a:r>
            <a:r>
              <a:rPr lang="en-US" sz="4000" dirty="0" err="1">
                <a:latin typeface="Times New Roman" panose="02020603050405020304" pitchFamily="18" charset="0"/>
                <a:cs typeface="Times New Roman" panose="02020603050405020304" pitchFamily="18" charset="0"/>
              </a:rPr>
              <a:t>karakteristik</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pelayanan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kesehatan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tersebut</a:t>
            </a:r>
            <a:r>
              <a:rPr lang="en-US" sz="4000" dirty="0">
                <a:latin typeface="Times New Roman" panose="02020603050405020304" pitchFamily="18" charset="0"/>
                <a:cs typeface="Times New Roman" panose="02020603050405020304" pitchFamily="18" charset="0"/>
              </a:rPr>
              <a:t> dan </a:t>
            </a:r>
            <a:r>
              <a:rPr lang="en-US" sz="4000" dirty="0" err="1">
                <a:latin typeface="Times New Roman" panose="02020603050405020304" pitchFamily="18" charset="0"/>
                <a:cs typeface="Times New Roman" panose="02020603050405020304" pitchFamily="18" charset="0"/>
              </a:rPr>
              <a:t>memberikan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bukti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dalam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pengambilan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kebijakan</a:t>
            </a:r>
            <a:r>
              <a:rPr lang="en-US" sz="4000" dirty="0">
                <a:latin typeface="Times New Roman" panose="02020603050405020304" pitchFamily="18" charset="0"/>
                <a:cs typeface="Times New Roman" panose="02020603050405020304" pitchFamily="18" charset="0"/>
              </a:rPr>
              <a:t> oleh </a:t>
            </a:r>
            <a:r>
              <a:rPr lang="en-US" sz="4000" dirty="0" err="1">
                <a:latin typeface="Times New Roman" panose="02020603050405020304" pitchFamily="18" charset="0"/>
                <a:cs typeface="Times New Roman" panose="02020603050405020304" pitchFamily="18" charset="0"/>
              </a:rPr>
              <a:t>pemerintah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91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1C01-8993-4E76-A7A7-6DA494DFC690}"/>
              </a:ext>
            </a:extLst>
          </p:cNvPr>
          <p:cNvSpPr>
            <a:spLocks noGrp="1"/>
          </p:cNvSpPr>
          <p:nvPr>
            <p:ph type="title"/>
          </p:nvPr>
        </p:nvSpPr>
        <p:spPr/>
        <p:txBody>
          <a:bodyPr/>
          <a:lstStyle/>
          <a:p>
            <a:r>
              <a:rPr lang="en-US" dirty="0"/>
              <a:t>SISTEM KESEHATAN</a:t>
            </a:r>
          </a:p>
        </p:txBody>
      </p:sp>
      <p:sp>
        <p:nvSpPr>
          <p:cNvPr id="3" name="Content Placeholder 2">
            <a:extLst>
              <a:ext uri="{FF2B5EF4-FFF2-40B4-BE49-F238E27FC236}">
                <a16:creationId xmlns:a16="http://schemas.microsoft.com/office/drawing/2014/main" id="{288D22D8-4DBC-44D0-98C4-4ECCDB8614E2}"/>
              </a:ext>
            </a:extLst>
          </p:cNvPr>
          <p:cNvSpPr>
            <a:spLocks noGrp="1"/>
          </p:cNvSpPr>
          <p:nvPr>
            <p:ph idx="1"/>
          </p:nvPr>
        </p:nvSpPr>
        <p:spPr/>
        <p:txBody>
          <a:bodyPr>
            <a:normAutofit fontScale="92500" lnSpcReduction="20000"/>
          </a:bodyPr>
          <a:lstStyle/>
          <a:p>
            <a:pPr marL="0" indent="0">
              <a:buNone/>
            </a:pPr>
            <a:r>
              <a:rPr lang="en-US" dirty="0"/>
              <a:t>OBJECK DAN SUBJEK KAJIAN ADMINISTRASI KESEHATAN ADALAH   </a:t>
            </a:r>
          </a:p>
          <a:p>
            <a:pPr marL="0" indent="0">
              <a:buNone/>
            </a:pPr>
            <a:r>
              <a:rPr lang="en-US" dirty="0"/>
              <a:t>SISTEM KESEHATAN (HEALTH SYSTEM )</a:t>
            </a:r>
          </a:p>
          <a:p>
            <a:pPr marL="0" indent="0">
              <a:buNone/>
            </a:pPr>
            <a:r>
              <a:rPr lang="en-US" dirty="0"/>
              <a:t>PENGERTIAN  SISTEM::</a:t>
            </a:r>
          </a:p>
          <a:p>
            <a:pPr lvl="1">
              <a:buFont typeface="Wingdings" panose="05000000000000000000" pitchFamily="2" charset="2"/>
              <a:buChar char="Ø"/>
            </a:pPr>
            <a:r>
              <a:rPr lang="en-US" dirty="0"/>
              <a:t>SISTEM  ADALAH GABUNGAN DARI ELEMEN  </a:t>
            </a:r>
            <a:r>
              <a:rPr lang="en-US" dirty="0" err="1"/>
              <a:t>ELEMEN</a:t>
            </a:r>
            <a:r>
              <a:rPr lang="en-US" dirty="0"/>
              <a:t> YANG SALING DIHUBUNGKAN  OLEH SUATU PROSES DAN FUNGSI SEBAGAI SUATU KESATUAN ORGANISASI DALAM UPAYA MENGHASILKAN SESUATU YANG TELAH DITETAPKAN</a:t>
            </a:r>
          </a:p>
          <a:p>
            <a:pPr lvl="1">
              <a:buFont typeface="Wingdings" panose="05000000000000000000" pitchFamily="2" charset="2"/>
              <a:buChar char="Ø"/>
            </a:pPr>
            <a:r>
              <a:rPr lang="en-US" dirty="0"/>
              <a:t>SISTEM ADALAH SUATU STRUKTUR KONSEPTUAL YANG TERDIRI DARI FUNGSI-FUNGSI YANG SALING BERHUBUNGAN YANG BERKERJA SEBAGAI SUATU UNIT ORGANISASI UNTUK MENCAPAI KELUARAN YANG DIINGINKAN SECARA EFEKTIF DAN EFISIEN</a:t>
            </a:r>
          </a:p>
          <a:p>
            <a:pPr lvl="1">
              <a:buFont typeface="Wingdings" panose="05000000000000000000" pitchFamily="2" charset="2"/>
              <a:buChar char="Ø"/>
            </a:pPr>
            <a:r>
              <a:rPr lang="en-US" dirty="0"/>
              <a:t>SISTEM ADALAH SUATU KESATUAN YANG UTUH DAN TERPADU DARI BERBAGAI ELEMEN YANG BERHUBUNGAN SERTA SALING MEMPENGARUHI YANG DENGAN SADAR DIPERSIAPKAN UNTUK MENCAPAI TUJUANYANG TELAH DITETAPKAN</a:t>
            </a:r>
          </a:p>
          <a:p>
            <a:pPr marL="0" indent="0">
              <a:buNone/>
            </a:pPr>
            <a:endParaRPr lang="en-US" dirty="0"/>
          </a:p>
        </p:txBody>
      </p:sp>
    </p:spTree>
    <p:extLst>
      <p:ext uri="{BB962C8B-B14F-4D97-AF65-F5344CB8AC3E}">
        <p14:creationId xmlns:p14="http://schemas.microsoft.com/office/powerpoint/2010/main" val="76989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AD52-C710-4F0E-882F-86C881DFEE3D}"/>
              </a:ext>
            </a:extLst>
          </p:cNvPr>
          <p:cNvSpPr>
            <a:spLocks noGrp="1"/>
          </p:cNvSpPr>
          <p:nvPr>
            <p:ph type="title"/>
          </p:nvPr>
        </p:nvSpPr>
        <p:spPr/>
        <p:txBody>
          <a:bodyPr/>
          <a:lstStyle/>
          <a:p>
            <a:r>
              <a:rPr lang="en-US" dirty="0"/>
              <a:t>HUBUNGAN UNSUR </a:t>
            </a:r>
            <a:r>
              <a:rPr lang="en-US" dirty="0" err="1"/>
              <a:t>UNSUR</a:t>
            </a:r>
            <a:r>
              <a:rPr lang="en-US" dirty="0"/>
              <a:t> SISTEM</a:t>
            </a:r>
          </a:p>
        </p:txBody>
      </p:sp>
      <p:sp>
        <p:nvSpPr>
          <p:cNvPr id="3" name="Content Placeholder 2">
            <a:extLst>
              <a:ext uri="{FF2B5EF4-FFF2-40B4-BE49-F238E27FC236}">
                <a16:creationId xmlns:a16="http://schemas.microsoft.com/office/drawing/2014/main" id="{E7CF45DA-95F4-43DA-A2DB-C6398C32AC00}"/>
              </a:ext>
            </a:extLst>
          </p:cNvPr>
          <p:cNvSpPr>
            <a:spLocks noGrp="1"/>
          </p:cNvSpPr>
          <p:nvPr>
            <p:ph idx="1"/>
          </p:nvPr>
        </p:nvSpPr>
        <p:spPr>
          <a:xfrm>
            <a:off x="838199" y="1690688"/>
            <a:ext cx="10515600" cy="4351338"/>
          </a:xfrm>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8A4D7B93-73D9-499A-B9EE-5489E2E11B67}"/>
              </a:ext>
            </a:extLst>
          </p:cNvPr>
          <p:cNvSpPr txBox="1"/>
          <p:nvPr/>
        </p:nvSpPr>
        <p:spPr>
          <a:xfrm>
            <a:off x="646111" y="3388093"/>
            <a:ext cx="1394723" cy="369332"/>
          </a:xfrm>
          <a:prstGeom prst="rect">
            <a:avLst/>
          </a:prstGeom>
          <a:noFill/>
        </p:spPr>
        <p:txBody>
          <a:bodyPr wrap="square" rtlCol="0">
            <a:spAutoFit/>
          </a:bodyPr>
          <a:lstStyle/>
          <a:p>
            <a:r>
              <a:rPr lang="en-US" b="1" dirty="0"/>
              <a:t>MASUKAN</a:t>
            </a:r>
          </a:p>
        </p:txBody>
      </p:sp>
      <p:sp>
        <p:nvSpPr>
          <p:cNvPr id="6" name="TextBox 5">
            <a:extLst>
              <a:ext uri="{FF2B5EF4-FFF2-40B4-BE49-F238E27FC236}">
                <a16:creationId xmlns:a16="http://schemas.microsoft.com/office/drawing/2014/main" id="{C97AC2CF-7C54-4280-A8D3-713A00E18D34}"/>
              </a:ext>
            </a:extLst>
          </p:cNvPr>
          <p:cNvSpPr txBox="1"/>
          <p:nvPr/>
        </p:nvSpPr>
        <p:spPr>
          <a:xfrm>
            <a:off x="3909390" y="3429000"/>
            <a:ext cx="1202635" cy="369332"/>
          </a:xfrm>
          <a:prstGeom prst="rect">
            <a:avLst/>
          </a:prstGeom>
          <a:noFill/>
        </p:spPr>
        <p:txBody>
          <a:bodyPr wrap="square" rtlCol="0">
            <a:spAutoFit/>
          </a:bodyPr>
          <a:lstStyle/>
          <a:p>
            <a:r>
              <a:rPr lang="en-US" b="1" dirty="0"/>
              <a:t>PROSES</a:t>
            </a:r>
          </a:p>
        </p:txBody>
      </p:sp>
      <p:sp>
        <p:nvSpPr>
          <p:cNvPr id="7" name="TextBox 6">
            <a:extLst>
              <a:ext uri="{FF2B5EF4-FFF2-40B4-BE49-F238E27FC236}">
                <a16:creationId xmlns:a16="http://schemas.microsoft.com/office/drawing/2014/main" id="{DF31FED9-829C-4699-89F7-1A76A074BC9D}"/>
              </a:ext>
            </a:extLst>
          </p:cNvPr>
          <p:cNvSpPr txBox="1"/>
          <p:nvPr/>
        </p:nvSpPr>
        <p:spPr>
          <a:xfrm>
            <a:off x="6404112" y="3429000"/>
            <a:ext cx="1543881" cy="369332"/>
          </a:xfrm>
          <a:prstGeom prst="rect">
            <a:avLst/>
          </a:prstGeom>
          <a:noFill/>
        </p:spPr>
        <p:txBody>
          <a:bodyPr wrap="square" rtlCol="0">
            <a:spAutoFit/>
          </a:bodyPr>
          <a:lstStyle/>
          <a:p>
            <a:r>
              <a:rPr lang="en-US" b="1" dirty="0"/>
              <a:t>KELUARAN</a:t>
            </a:r>
          </a:p>
        </p:txBody>
      </p:sp>
      <p:sp>
        <p:nvSpPr>
          <p:cNvPr id="8" name="TextBox 7">
            <a:extLst>
              <a:ext uri="{FF2B5EF4-FFF2-40B4-BE49-F238E27FC236}">
                <a16:creationId xmlns:a16="http://schemas.microsoft.com/office/drawing/2014/main" id="{6F2A4BE0-5FD1-4C31-AD73-A803D1628801}"/>
              </a:ext>
            </a:extLst>
          </p:cNvPr>
          <p:cNvSpPr txBox="1"/>
          <p:nvPr/>
        </p:nvSpPr>
        <p:spPr>
          <a:xfrm>
            <a:off x="9521687" y="3429000"/>
            <a:ext cx="1202635" cy="369332"/>
          </a:xfrm>
          <a:prstGeom prst="rect">
            <a:avLst/>
          </a:prstGeom>
          <a:noFill/>
        </p:spPr>
        <p:txBody>
          <a:bodyPr wrap="square" rtlCol="0">
            <a:spAutoFit/>
          </a:bodyPr>
          <a:lstStyle/>
          <a:p>
            <a:r>
              <a:rPr lang="en-US" b="1" dirty="0"/>
              <a:t>DAMPAK</a:t>
            </a:r>
          </a:p>
        </p:txBody>
      </p:sp>
      <p:sp>
        <p:nvSpPr>
          <p:cNvPr id="9" name="TextBox 8">
            <a:extLst>
              <a:ext uri="{FF2B5EF4-FFF2-40B4-BE49-F238E27FC236}">
                <a16:creationId xmlns:a16="http://schemas.microsoft.com/office/drawing/2014/main" id="{5653F5E2-6248-4D42-A4BA-D0D107725740}"/>
              </a:ext>
            </a:extLst>
          </p:cNvPr>
          <p:cNvSpPr txBox="1"/>
          <p:nvPr/>
        </p:nvSpPr>
        <p:spPr>
          <a:xfrm>
            <a:off x="3909390" y="2314193"/>
            <a:ext cx="3207027" cy="369332"/>
          </a:xfrm>
          <a:prstGeom prst="rect">
            <a:avLst/>
          </a:prstGeom>
          <a:noFill/>
        </p:spPr>
        <p:txBody>
          <a:bodyPr wrap="square" rtlCol="0">
            <a:spAutoFit/>
          </a:bodyPr>
          <a:lstStyle/>
          <a:p>
            <a:pPr algn="ctr"/>
            <a:r>
              <a:rPr lang="en-US" b="1" dirty="0"/>
              <a:t>LINGKUNGAN</a:t>
            </a:r>
          </a:p>
        </p:txBody>
      </p:sp>
      <p:sp>
        <p:nvSpPr>
          <p:cNvPr id="10" name="TextBox 9">
            <a:extLst>
              <a:ext uri="{FF2B5EF4-FFF2-40B4-BE49-F238E27FC236}">
                <a16:creationId xmlns:a16="http://schemas.microsoft.com/office/drawing/2014/main" id="{FC0D7A50-1F4F-413D-AF10-218226E49347}"/>
              </a:ext>
            </a:extLst>
          </p:cNvPr>
          <p:cNvSpPr txBox="1"/>
          <p:nvPr/>
        </p:nvSpPr>
        <p:spPr>
          <a:xfrm>
            <a:off x="3538331" y="4819156"/>
            <a:ext cx="3207026" cy="369332"/>
          </a:xfrm>
          <a:prstGeom prst="rect">
            <a:avLst/>
          </a:prstGeom>
          <a:noFill/>
        </p:spPr>
        <p:txBody>
          <a:bodyPr wrap="square" rtlCol="0">
            <a:spAutoFit/>
          </a:bodyPr>
          <a:lstStyle/>
          <a:p>
            <a:pPr algn="ctr"/>
            <a:r>
              <a:rPr lang="en-US" b="1" dirty="0"/>
              <a:t>UMPAN BALIK</a:t>
            </a:r>
          </a:p>
        </p:txBody>
      </p:sp>
      <p:cxnSp>
        <p:nvCxnSpPr>
          <p:cNvPr id="12" name="Straight Arrow Connector 11">
            <a:extLst>
              <a:ext uri="{FF2B5EF4-FFF2-40B4-BE49-F238E27FC236}">
                <a16:creationId xmlns:a16="http://schemas.microsoft.com/office/drawing/2014/main" id="{35CD52E8-179A-40BA-A0D6-7713E13BEDE7}"/>
              </a:ext>
            </a:extLst>
          </p:cNvPr>
          <p:cNvCxnSpPr/>
          <p:nvPr/>
        </p:nvCxnSpPr>
        <p:spPr>
          <a:xfrm>
            <a:off x="2425148" y="3578087"/>
            <a:ext cx="11131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AA76C5D-4123-44F6-8625-2801B6CBDCBE}"/>
              </a:ext>
            </a:extLst>
          </p:cNvPr>
          <p:cNvCxnSpPr>
            <a:cxnSpLocks/>
          </p:cNvCxnSpPr>
          <p:nvPr/>
        </p:nvCxnSpPr>
        <p:spPr>
          <a:xfrm flipV="1">
            <a:off x="1447797" y="3932618"/>
            <a:ext cx="0" cy="11716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F6294EE3-A505-48CC-AC70-2AE6718E67DA}"/>
              </a:ext>
            </a:extLst>
          </p:cNvPr>
          <p:cNvCxnSpPr>
            <a:cxnSpLocks/>
          </p:cNvCxnSpPr>
          <p:nvPr/>
        </p:nvCxnSpPr>
        <p:spPr>
          <a:xfrm flipH="1">
            <a:off x="1413012" y="5104279"/>
            <a:ext cx="2610679" cy="196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96289F9E-2980-48FC-992B-D4EBE02A1959}"/>
              </a:ext>
            </a:extLst>
          </p:cNvPr>
          <p:cNvCxnSpPr>
            <a:cxnSpLocks/>
          </p:cNvCxnSpPr>
          <p:nvPr/>
        </p:nvCxnSpPr>
        <p:spPr>
          <a:xfrm flipH="1">
            <a:off x="6095999" y="4982817"/>
            <a:ext cx="4027005" cy="331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49729050-9BE4-4CF2-B784-D2DC82D0F83F}"/>
              </a:ext>
            </a:extLst>
          </p:cNvPr>
          <p:cNvCxnSpPr>
            <a:cxnSpLocks/>
          </p:cNvCxnSpPr>
          <p:nvPr/>
        </p:nvCxnSpPr>
        <p:spPr>
          <a:xfrm>
            <a:off x="10018645" y="3932618"/>
            <a:ext cx="53007" cy="10501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210EE66C-77F0-40FE-A678-A2F7D05EC14D}"/>
              </a:ext>
            </a:extLst>
          </p:cNvPr>
          <p:cNvCxnSpPr/>
          <p:nvPr/>
        </p:nvCxnSpPr>
        <p:spPr>
          <a:xfrm>
            <a:off x="7779027" y="3631096"/>
            <a:ext cx="11131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70A4B41D-6C5D-4409-BDA4-39893EC2197B}"/>
              </a:ext>
            </a:extLst>
          </p:cNvPr>
          <p:cNvCxnSpPr/>
          <p:nvPr/>
        </p:nvCxnSpPr>
        <p:spPr>
          <a:xfrm>
            <a:off x="5112025" y="3591339"/>
            <a:ext cx="11131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7282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90CE9C-EF87-4019-BFAC-F93741151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278" y="1325218"/>
            <a:ext cx="8666922" cy="5208104"/>
          </a:xfrm>
          <a:prstGeom prst="rect">
            <a:avLst/>
          </a:prstGeom>
        </p:spPr>
      </p:pic>
    </p:spTree>
    <p:extLst>
      <p:ext uri="{BB962C8B-B14F-4D97-AF65-F5344CB8AC3E}">
        <p14:creationId xmlns:p14="http://schemas.microsoft.com/office/powerpoint/2010/main" val="323049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C881B-D2C5-40CD-997C-77FB7325727B}"/>
              </a:ext>
            </a:extLst>
          </p:cNvPr>
          <p:cNvSpPr txBox="1"/>
          <p:nvPr/>
        </p:nvSpPr>
        <p:spPr>
          <a:xfrm>
            <a:off x="437321" y="155716"/>
            <a:ext cx="11396869" cy="6063198"/>
          </a:xfrm>
          <a:prstGeom prst="rect">
            <a:avLst/>
          </a:prstGeom>
          <a:noFill/>
        </p:spPr>
        <p:txBody>
          <a:bodyPr wrap="square">
            <a:spAutoFit/>
          </a:bodyPr>
          <a:lstStyle/>
          <a:p>
            <a:pPr algn="just"/>
            <a:r>
              <a:rPr lang="en-US" sz="3600" b="1" dirty="0" err="1">
                <a:latin typeface="Times New Roman" panose="02020603050405020304" pitchFamily="18" charset="0"/>
                <a:cs typeface="Times New Roman" panose="02020603050405020304" pitchFamily="18" charset="0"/>
              </a:rPr>
              <a:t>Penerapan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Ilmu</a:t>
            </a:r>
            <a:r>
              <a:rPr lang="en-US" sz="3600" b="1" dirty="0">
                <a:latin typeface="Times New Roman" panose="02020603050405020304" pitchFamily="18" charset="0"/>
                <a:cs typeface="Times New Roman" panose="02020603050405020304" pitchFamily="18" charset="0"/>
              </a:rPr>
              <a:t> Ekonomi Kesehatan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berperan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pemahaman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mengenai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aspek-aspek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berbagai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pilihan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Aspek-aspek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pilihan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tersebut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efisiensi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efektivitas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nilai</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perilaku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pengguna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layanan</a:t>
            </a:r>
            <a:r>
              <a:rPr lang="en-US" sz="3200" dirty="0">
                <a:latin typeface="Times New Roman" panose="02020603050405020304" pitchFamily="18" charset="0"/>
                <a:cs typeface="Times New Roman" panose="02020603050405020304" pitchFamily="18" charset="0"/>
              </a:rPr>
              <a:t> Kesehatan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bermanfaat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kepada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pembuat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keputusan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maupun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swasta</a:t>
            </a:r>
            <a:r>
              <a:rPr lang="en-US" sz="3200" dirty="0">
                <a:latin typeface="Times New Roman" panose="02020603050405020304" pitchFamily="18" charset="0"/>
                <a:cs typeface="Times New Roman" panose="02020603050405020304" pitchFamily="18" charset="0"/>
              </a:rPr>
              <a:t>, </a:t>
            </a:r>
          </a:p>
          <a:p>
            <a:pPr algn="just"/>
            <a:r>
              <a:rPr lang="en-US" sz="3200" dirty="0">
                <a:latin typeface="Times New Roman" panose="02020603050405020304" pitchFamily="18" charset="0"/>
                <a:cs typeface="Times New Roman" panose="02020603050405020304" pitchFamily="18" charset="0"/>
              </a:rPr>
              <a:t>	Ekonomi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berperan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penting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menjawab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permasalahanpermasalahan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ada</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sistem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diakibatkan</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karakteristik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tersebut</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bukti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pengambilan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kebijakan</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37237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9B084B-5A4B-41DF-A6DE-7A91F458825C}"/>
              </a:ext>
            </a:extLst>
          </p:cNvPr>
          <p:cNvSpPr txBox="1"/>
          <p:nvPr/>
        </p:nvSpPr>
        <p:spPr>
          <a:xfrm>
            <a:off x="808383" y="206131"/>
            <a:ext cx="9687339" cy="6001643"/>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Konsep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mikroekonomi</a:t>
            </a:r>
            <a:r>
              <a:rPr lang="en-US" sz="3200" b="1" dirty="0">
                <a:latin typeface="Times New Roman" panose="02020603050405020304" pitchFamily="18" charset="0"/>
                <a:cs typeface="Times New Roman" panose="02020603050405020304" pitchFamily="18" charset="0"/>
              </a:rPr>
              <a:t> dan </a:t>
            </a:r>
            <a:r>
              <a:rPr lang="en-US" sz="3200" b="1" dirty="0" err="1">
                <a:latin typeface="Times New Roman" panose="02020603050405020304" pitchFamily="18" charset="0"/>
                <a:cs typeface="Times New Roman" panose="02020603050405020304" pitchFamily="18" charset="0"/>
              </a:rPr>
              <a:t>makroekonomi</a:t>
            </a:r>
            <a:endParaRPr lang="en-US"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Mikro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mempelajari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tentang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pembuatan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keputusan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transaksi</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tingkat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individu</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perusahaan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contoh</a:t>
            </a:r>
            <a:r>
              <a:rPr lang="en-US" sz="3200" dirty="0">
                <a:latin typeface="Times New Roman" panose="02020603050405020304" pitchFamily="18" charset="0"/>
                <a:cs typeface="Times New Roman" panose="02020603050405020304" pitchFamily="18" charset="0"/>
              </a:rPr>
              <a:t> di Kesehatan,  </a:t>
            </a:r>
            <a:r>
              <a:rPr lang="en-US" sz="3200" dirty="0" err="1">
                <a:latin typeface="Times New Roman" panose="02020603050405020304" pitchFamily="18" charset="0"/>
                <a:cs typeface="Times New Roman" panose="02020603050405020304" pitchFamily="18" charset="0"/>
              </a:rPr>
              <a:t>Puskesmas</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merupakan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studi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tentang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luas</a:t>
            </a:r>
            <a:r>
              <a:rPr lang="en-US" sz="3200" dirty="0">
                <a:latin typeface="Times New Roman" panose="02020603050405020304" pitchFamily="18" charset="0"/>
                <a:cs typeface="Times New Roman" panose="02020603050405020304" pitchFamily="18" charset="0"/>
              </a:rPr>
              <a:t> dan pada </a:t>
            </a:r>
            <a:r>
              <a:rPr lang="en-US" sz="3200" dirty="0" err="1">
                <a:latin typeface="Times New Roman" panose="02020603050405020304" pitchFamily="18" charset="0"/>
                <a:cs typeface="Times New Roman" panose="02020603050405020304" pitchFamily="18" charset="0"/>
              </a:rPr>
              <a:t>tingkat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agregat</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menyeluruh</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mencakup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pertumbuhan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kebijakan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indikator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agregat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mencakup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terkait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menentuan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alokasi</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prioritas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digunakan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program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Kesehatan (SKN,JKN)</a:t>
            </a:r>
          </a:p>
        </p:txBody>
      </p:sp>
    </p:spTree>
    <p:extLst>
      <p:ext uri="{BB962C8B-B14F-4D97-AF65-F5344CB8AC3E}">
        <p14:creationId xmlns:p14="http://schemas.microsoft.com/office/powerpoint/2010/main" val="3341795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06FA9-E2DC-4796-A3DC-377A6C248B8E}"/>
              </a:ext>
            </a:extLst>
          </p:cNvPr>
          <p:cNvSpPr txBox="1"/>
          <p:nvPr/>
        </p:nvSpPr>
        <p:spPr>
          <a:xfrm>
            <a:off x="429490" y="1142125"/>
            <a:ext cx="11152909" cy="452431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Analisis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antara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makroekonomi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dibagi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tahap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berdasarkan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periodenya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yaitu</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analisis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klasik</a:t>
            </a:r>
            <a:r>
              <a:rPr lang="en-US" sz="3200" dirty="0">
                <a:latin typeface="Times New Roman" panose="02020603050405020304" pitchFamily="18" charset="0"/>
                <a:cs typeface="Times New Roman" panose="02020603050405020304" pitchFamily="18" charset="0"/>
              </a:rPr>
              <a:t>; dan (2) </a:t>
            </a:r>
            <a:r>
              <a:rPr lang="en-US" sz="3200" dirty="0" err="1">
                <a:latin typeface="Times New Roman" panose="02020603050405020304" pitchFamily="18" charset="0"/>
                <a:cs typeface="Times New Roman" panose="02020603050405020304" pitchFamily="18" charset="0"/>
              </a:rPr>
              <a:t>analisis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modern.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klasik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salah </a:t>
            </a:r>
            <a:r>
              <a:rPr lang="en-US" sz="3200" dirty="0" err="1">
                <a:latin typeface="Times New Roman" panose="02020603050405020304" pitchFamily="18" charset="0"/>
                <a:cs typeface="Times New Roman" panose="02020603050405020304" pitchFamily="18" charset="0"/>
              </a:rPr>
              <a:t>satu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komponen</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mampu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seringkali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luput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pembahasan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karena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pemusatan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perhatian</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keahlian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utama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023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7C4C6-D807-43DA-83A4-4C715CED975F}"/>
              </a:ext>
            </a:extLst>
          </p:cNvPr>
          <p:cNvPicPr>
            <a:picLocks noChangeAspect="1"/>
          </p:cNvPicPr>
          <p:nvPr/>
        </p:nvPicPr>
        <p:blipFill rotWithShape="1">
          <a:blip r:embed="rId2"/>
          <a:srcRect l="27387" t="14527" r="25795" b="20187"/>
          <a:stretch/>
        </p:blipFill>
        <p:spPr>
          <a:xfrm>
            <a:off x="1898073" y="609600"/>
            <a:ext cx="9171709" cy="5999018"/>
          </a:xfrm>
          <a:prstGeom prst="rect">
            <a:avLst/>
          </a:prstGeom>
        </p:spPr>
      </p:pic>
    </p:spTree>
    <p:extLst>
      <p:ext uri="{BB962C8B-B14F-4D97-AF65-F5344CB8AC3E}">
        <p14:creationId xmlns:p14="http://schemas.microsoft.com/office/powerpoint/2010/main" val="1225454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D4AB47-32F5-491B-8B4B-5EC21D7FEF22}"/>
              </a:ext>
            </a:extLst>
          </p:cNvPr>
          <p:cNvSpPr txBox="1"/>
          <p:nvPr/>
        </p:nvSpPr>
        <p:spPr>
          <a:xfrm>
            <a:off x="583095" y="638771"/>
            <a:ext cx="10442713" cy="5262979"/>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konsep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makroekonomi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klasik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searah</a:t>
            </a:r>
            <a:r>
              <a:rPr lang="en-US" sz="2800" dirty="0">
                <a:latin typeface="Times New Roman" panose="02020603050405020304" pitchFamily="18" charset="0"/>
                <a:cs typeface="Times New Roman" panose="02020603050405020304" pitchFamily="18" charset="0"/>
              </a:rPr>
              <a:t>, yang mana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modal </a:t>
            </a:r>
            <a:r>
              <a:rPr lang="en-US" sz="2800" dirty="0" err="1">
                <a:latin typeface="Times New Roman" panose="02020603050405020304" pitchFamily="18" charset="0"/>
                <a:cs typeface="Times New Roman" panose="02020603050405020304" pitchFamily="18" charset="0"/>
              </a:rPr>
              <a:t>manusia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konsep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makroekonomi</a:t>
            </a:r>
            <a:r>
              <a:rPr lang="en-US" sz="2800" dirty="0">
                <a:latin typeface="Times New Roman" panose="02020603050405020304" pitchFamily="18" charset="0"/>
                <a:cs typeface="Times New Roman" panose="02020603050405020304" pitchFamily="18" charset="0"/>
              </a:rPr>
              <a:t> modern, </a:t>
            </a:r>
            <a:r>
              <a:rPr lang="en-US" sz="2800" dirty="0" err="1">
                <a:latin typeface="Times New Roman" panose="02020603050405020304" pitchFamily="18" charset="0"/>
                <a:cs typeface="Times New Roman" panose="02020603050405020304" pitchFamily="18" charset="0"/>
              </a:rPr>
              <a:t>peran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salah </a:t>
            </a:r>
            <a:r>
              <a:rPr lang="en-US" sz="2800" dirty="0" err="1">
                <a:latin typeface="Times New Roman" panose="02020603050405020304" pitchFamily="18" charset="0"/>
                <a:cs typeface="Times New Roman" panose="02020603050405020304" pitchFamily="18" charset="0"/>
              </a:rPr>
              <a:t>satu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komponen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penting</a:t>
            </a:r>
            <a:r>
              <a:rPr lang="en-US" sz="2800" dirty="0">
                <a:latin typeface="Times New Roman" panose="02020603050405020304" pitchFamily="18" charset="0"/>
                <a:cs typeface="Times New Roman" panose="02020603050405020304" pitchFamily="18" charset="0"/>
              </a:rPr>
              <a:t> modal </a:t>
            </a:r>
            <a:r>
              <a:rPr lang="en-US" sz="2800" dirty="0" err="1">
                <a:latin typeface="Times New Roman" panose="02020603050405020304" pitchFamily="18" charset="0"/>
                <a:cs typeface="Times New Roman" panose="02020603050405020304" pitchFamily="18" charset="0"/>
              </a:rPr>
              <a:t>manusia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semakin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perhatian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meskipun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menyebabkan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munculnya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perdebatan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kalangan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peneliti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terdahulu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terkait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arah</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signifikansi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pembangunan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Konsep</a:t>
            </a:r>
            <a:r>
              <a:rPr lang="en-US" sz="2800" dirty="0">
                <a:latin typeface="Times New Roman" panose="02020603050405020304" pitchFamily="18" charset="0"/>
                <a:cs typeface="Times New Roman" panose="02020603050405020304" pitchFamily="18" charset="0"/>
              </a:rPr>
              <a:t> modern juga </a:t>
            </a:r>
            <a:r>
              <a:rPr lang="en-US" sz="2800" dirty="0" err="1">
                <a:latin typeface="Times New Roman" panose="02020603050405020304" pitchFamily="18" charset="0"/>
                <a:cs typeface="Times New Roman" panose="02020603050405020304" pitchFamily="18" charset="0"/>
              </a:rPr>
              <a:t>menegaskan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timbal </a:t>
            </a:r>
            <a:r>
              <a:rPr lang="en-US" sz="2800" dirty="0" err="1">
                <a:latin typeface="Times New Roman" panose="02020603050405020304" pitchFamily="18" charset="0"/>
                <a:cs typeface="Times New Roman" panose="02020603050405020304" pitchFamily="18" charset="0"/>
              </a:rPr>
              <a:t>balik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mana </a:t>
            </a:r>
            <a:r>
              <a:rPr lang="en-US" sz="2800" dirty="0" err="1">
                <a:latin typeface="Times New Roman" panose="02020603050405020304" pitchFamily="18" charset="0"/>
                <a:cs typeface="Times New Roman" panose="02020603050405020304" pitchFamily="18" charset="0"/>
              </a:rPr>
              <a:t>bukan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melainkan</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pembangunan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mampu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meningkatkan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18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8E9B-2C4A-428B-AB8C-26BD481BB4FC}"/>
              </a:ext>
            </a:extLst>
          </p:cNvPr>
          <p:cNvSpPr txBox="1"/>
          <p:nvPr/>
        </p:nvSpPr>
        <p:spPr>
          <a:xfrm>
            <a:off x="808381" y="1356477"/>
            <a:ext cx="9872869" cy="353943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Kesehatan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langsung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langsung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faktor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sedangkan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kebijakan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PDB per </a:t>
            </a:r>
            <a:r>
              <a:rPr lang="en-US" sz="3200" dirty="0" err="1">
                <a:latin typeface="Times New Roman" panose="02020603050405020304" pitchFamily="18" charset="0"/>
                <a:cs typeface="Times New Roman" panose="02020603050405020304" pitchFamily="18" charset="0"/>
              </a:rPr>
              <a:t>kapita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pengentasan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kemiskinan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antara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cukup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kompleks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terlihat</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bawah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2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2B3877-4CA8-4E84-97C5-4762CC77A5E9}"/>
              </a:ext>
            </a:extLst>
          </p:cNvPr>
          <p:cNvPicPr>
            <a:picLocks noChangeAspect="1"/>
          </p:cNvPicPr>
          <p:nvPr/>
        </p:nvPicPr>
        <p:blipFill>
          <a:blip r:embed="rId2"/>
          <a:stretch>
            <a:fillRect/>
          </a:stretch>
        </p:blipFill>
        <p:spPr>
          <a:xfrm>
            <a:off x="702365" y="665222"/>
            <a:ext cx="11396870" cy="6192777"/>
          </a:xfrm>
          <a:prstGeom prst="rect">
            <a:avLst/>
          </a:prstGeom>
        </p:spPr>
      </p:pic>
    </p:spTree>
    <p:extLst>
      <p:ext uri="{BB962C8B-B14F-4D97-AF65-F5344CB8AC3E}">
        <p14:creationId xmlns:p14="http://schemas.microsoft.com/office/powerpoint/2010/main" val="19428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A3E5FA-CB3A-4E1E-BEF4-48B85AA0E2AD}"/>
              </a:ext>
            </a:extLst>
          </p:cNvPr>
          <p:cNvPicPr>
            <a:picLocks noChangeAspect="1"/>
          </p:cNvPicPr>
          <p:nvPr/>
        </p:nvPicPr>
        <p:blipFill>
          <a:blip r:embed="rId2"/>
          <a:stretch>
            <a:fillRect/>
          </a:stretch>
        </p:blipFill>
        <p:spPr>
          <a:xfrm>
            <a:off x="993913" y="450574"/>
            <a:ext cx="10787270" cy="6095999"/>
          </a:xfrm>
          <a:prstGeom prst="rect">
            <a:avLst/>
          </a:prstGeom>
        </p:spPr>
      </p:pic>
    </p:spTree>
    <p:extLst>
      <p:ext uri="{BB962C8B-B14F-4D97-AF65-F5344CB8AC3E}">
        <p14:creationId xmlns:p14="http://schemas.microsoft.com/office/powerpoint/2010/main" val="2368827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42F8C-1AC2-4E8E-AEEB-C8CA2096FF9C}"/>
              </a:ext>
            </a:extLst>
          </p:cNvPr>
          <p:cNvSpPr txBox="1"/>
          <p:nvPr/>
        </p:nvSpPr>
        <p:spPr>
          <a:xfrm>
            <a:off x="3158836" y="1995055"/>
            <a:ext cx="5084619" cy="369332"/>
          </a:xfrm>
          <a:prstGeom prst="rect">
            <a:avLst/>
          </a:prstGeom>
          <a:noFill/>
        </p:spPr>
        <p:txBody>
          <a:bodyPr wrap="square" rtlCol="0">
            <a:spAutoFit/>
          </a:bodyPr>
          <a:lstStyle/>
          <a:p>
            <a:r>
              <a:rPr lang="en-US" dirty="0"/>
              <a:t>PERTEMUAN KE  .. TGL 12 APRIL 2022</a:t>
            </a:r>
          </a:p>
        </p:txBody>
      </p:sp>
    </p:spTree>
    <p:extLst>
      <p:ext uri="{BB962C8B-B14F-4D97-AF65-F5344CB8AC3E}">
        <p14:creationId xmlns:p14="http://schemas.microsoft.com/office/powerpoint/2010/main" val="2928374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B1D461-2985-45A0-8708-FC393E83FFD3}"/>
              </a:ext>
            </a:extLst>
          </p:cNvPr>
          <p:cNvSpPr txBox="1"/>
          <p:nvPr/>
        </p:nvSpPr>
        <p:spPr>
          <a:xfrm>
            <a:off x="1113181" y="1205948"/>
            <a:ext cx="10442713" cy="550920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Peran Kesehatan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Pembangunan Ekonomi </a:t>
            </a:r>
          </a:p>
          <a:p>
            <a:pPr algn="just"/>
            <a:r>
              <a:rPr lang="en-US" sz="3200" dirty="0">
                <a:latin typeface="Times New Roman" panose="02020603050405020304" pitchFamily="18" charset="0"/>
                <a:cs typeface="Times New Roman" panose="02020603050405020304" pitchFamily="18" charset="0"/>
              </a:rPr>
              <a:t> Kesehatan dan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Tenaga </a:t>
            </a:r>
            <a:r>
              <a:rPr lang="en-US" sz="3200" dirty="0" err="1">
                <a:latin typeface="Times New Roman" panose="02020603050405020304" pitchFamily="18" charset="0"/>
                <a:cs typeface="Times New Roman" panose="02020603050405020304" pitchFamily="18" charset="0"/>
              </a:rPr>
              <a:t>Kerja</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pendekatan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fungsi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sebelumnya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dijelaskan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bahwa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merupakan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dari</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pertumbuhan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Bloom &amp; Canning  </a:t>
            </a:r>
            <a:r>
              <a:rPr lang="en-US" sz="3200" dirty="0" err="1">
                <a:latin typeface="Times New Roman" panose="02020603050405020304" pitchFamily="18" charset="0"/>
                <a:cs typeface="Times New Roman" panose="02020603050405020304" pitchFamily="18" charset="0"/>
              </a:rPr>
              <a:t>mengemukakan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bahwa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perekonomian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tenaga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kerja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jangka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panjang</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jangka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pendek</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jangka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panjang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di masa </a:t>
            </a:r>
            <a:r>
              <a:rPr lang="en-US" sz="3200" dirty="0" err="1">
                <a:latin typeface="Times New Roman" panose="02020603050405020304" pitchFamily="18" charset="0"/>
                <a:cs typeface="Times New Roman" panose="02020603050405020304" pitchFamily="18" charset="0"/>
              </a:rPr>
              <a:t>kanak-kanak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mampu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beberapa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indikator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tenaga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kerja</a:t>
            </a:r>
            <a:r>
              <a:rPr lang="en-US" sz="3200" dirty="0">
                <a:latin typeface="Times New Roman" panose="02020603050405020304" pitchFamily="18" charset="0"/>
                <a:cs typeface="Times New Roman" panose="02020603050405020304" pitchFamily="18" charset="0"/>
              </a:rPr>
              <a:t> di masa </a:t>
            </a:r>
            <a:r>
              <a:rPr lang="en-US" sz="3200" dirty="0" err="1">
                <a:latin typeface="Times New Roman" panose="02020603050405020304" pitchFamily="18" charset="0"/>
                <a:cs typeface="Times New Roman" panose="02020603050405020304" pitchFamily="18" charset="0"/>
              </a:rPr>
              <a:t>dewasa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584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CC5A45-A2F6-419A-B23E-90440EC4A624}"/>
              </a:ext>
            </a:extLst>
          </p:cNvPr>
          <p:cNvSpPr txBox="1"/>
          <p:nvPr/>
        </p:nvSpPr>
        <p:spPr>
          <a:xfrm>
            <a:off x="755374" y="721669"/>
            <a:ext cx="9806608" cy="5262979"/>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anak</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capaian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ketenagakerjaan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dewasa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dihubungkan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jalur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utama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masa </a:t>
            </a:r>
            <a:r>
              <a:rPr lang="en-US" sz="2800" dirty="0" err="1">
                <a:latin typeface="Times New Roman" panose="02020603050405020304" pitchFamily="18" charset="0"/>
                <a:cs typeface="Times New Roman" panose="02020603050405020304" pitchFamily="18" charset="0"/>
              </a:rPr>
              <a:t>dewasa</a:t>
            </a:r>
            <a:r>
              <a:rPr lang="en-US" sz="2800" dirty="0">
                <a:latin typeface="Times New Roman" panose="02020603050405020304" pitchFamily="18" charset="0"/>
                <a:cs typeface="Times New Roman" panose="02020603050405020304" pitchFamily="18" charset="0"/>
              </a:rPr>
              <a:t> dan</a:t>
            </a:r>
          </a:p>
          <a:p>
            <a:pPr algn="just"/>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capaian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pendidikan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Beberapa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studi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terdahulu</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umumnya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menggunakan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pendekatan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mikro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menemukan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tinggi</a:t>
            </a:r>
            <a:r>
              <a:rPr lang="en-US" sz="2800" dirty="0">
                <a:latin typeface="Times New Roman" panose="02020603050405020304" pitchFamily="18" charset="0"/>
                <a:cs typeface="Times New Roman" panose="02020603050405020304" pitchFamily="18" charset="0"/>
              </a:rPr>
              <a:t> badan, </a:t>
            </a:r>
            <a:r>
              <a:rPr lang="en-US" sz="2800" dirty="0" err="1">
                <a:latin typeface="Times New Roman" panose="02020603050405020304" pitchFamily="18" charset="0"/>
                <a:cs typeface="Times New Roman" panose="02020603050405020304" pitchFamily="18" charset="0"/>
              </a:rPr>
              <a:t>kecukupan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nutrisi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mental, </a:t>
            </a:r>
            <a:r>
              <a:rPr lang="en-US" sz="2800" dirty="0" err="1">
                <a:latin typeface="Times New Roman" panose="02020603050405020304" pitchFamily="18" charset="0"/>
                <a:cs typeface="Times New Roman" panose="02020603050405020304" pitchFamily="18" charset="0"/>
              </a:rPr>
              <a:t>paparan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terhadap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intervensi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saat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lahir</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penilaian</a:t>
            </a:r>
            <a:r>
              <a:rPr lang="en-US" sz="2800" dirty="0">
                <a:latin typeface="Times New Roman" panose="02020603050405020304" pitchFamily="18" charset="0"/>
                <a:cs typeface="Times New Roman" panose="02020603050405020304" pitchFamily="18" charset="0"/>
              </a:rPr>
              <a:t> status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masa </a:t>
            </a:r>
            <a:r>
              <a:rPr lang="en-US" sz="2800" dirty="0" err="1">
                <a:latin typeface="Times New Roman" panose="02020603050405020304" pitchFamily="18" charset="0"/>
                <a:cs typeface="Times New Roman" panose="02020603050405020304" pitchFamily="18" charset="0"/>
              </a:rPr>
              <a:t>kecil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positif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beberapa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indikator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di masa </a:t>
            </a:r>
            <a:r>
              <a:rPr lang="en-US" sz="2800" dirty="0" err="1">
                <a:latin typeface="Times New Roman" panose="02020603050405020304" pitchFamily="18" charset="0"/>
                <a:cs typeface="Times New Roman" panose="02020603050405020304" pitchFamily="18" charset="0"/>
              </a:rPr>
              <a:t>dewasa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seperti</a:t>
            </a:r>
            <a:r>
              <a:rPr lang="en-US" sz="2800" dirty="0">
                <a:latin typeface="Times New Roman" panose="02020603050405020304" pitchFamily="18" charset="0"/>
                <a:cs typeface="Times New Roman" panose="02020603050405020304" pitchFamily="18" charset="0"/>
              </a:rPr>
              <a:t> status </a:t>
            </a:r>
            <a:r>
              <a:rPr lang="en-US" sz="2800" dirty="0" err="1">
                <a:latin typeface="Times New Roman" panose="02020603050405020304" pitchFamily="18" charset="0"/>
                <a:cs typeface="Times New Roman" panose="02020603050405020304" pitchFamily="18" charset="0"/>
              </a:rPr>
              <a:t>bekerja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besaran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pendapatan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gaji</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partisipasi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angkatan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89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17BB7-3EE2-40D9-9590-288CFE21A993}"/>
              </a:ext>
            </a:extLst>
          </p:cNvPr>
          <p:cNvSpPr txBox="1"/>
          <p:nvPr/>
        </p:nvSpPr>
        <p:spPr>
          <a:xfrm>
            <a:off x="1392072" y="1012954"/>
            <a:ext cx="9935570" cy="4832092"/>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jangka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pendek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pengaruh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negatif</a:t>
            </a:r>
            <a:r>
              <a:rPr lang="en-US" sz="2800" dirty="0">
                <a:latin typeface="Times New Roman" panose="02020603050405020304" pitchFamily="18" charset="0"/>
                <a:cs typeface="Times New Roman" panose="02020603050405020304" pitchFamily="18" charset="0"/>
              </a:rPr>
              <a:t> pada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output (</a:t>
            </a:r>
            <a:r>
              <a:rPr lang="en-US" sz="2800" dirty="0" err="1">
                <a:latin typeface="Times New Roman" panose="02020603050405020304" pitchFamily="18" charset="0"/>
                <a:cs typeface="Times New Roman" panose="02020603050405020304" pitchFamily="18" charset="0"/>
              </a:rPr>
              <a:t>produksi</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dihasilkan</a:t>
            </a:r>
            <a:r>
              <a:rPr lang="en-US" sz="2800" dirty="0">
                <a:latin typeface="Times New Roman" panose="02020603050405020304" pitchFamily="18" charset="0"/>
                <a:cs typeface="Times New Roman" panose="02020603050405020304" pitchFamily="18" charset="0"/>
              </a:rPr>
              <a:t> per unit input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Kesehatan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pengaruhnya</a:t>
            </a:r>
            <a:r>
              <a:rPr lang="en-US" sz="2800" dirty="0">
                <a:latin typeface="Times New Roman" panose="02020603050405020304" pitchFamily="18" charset="0"/>
                <a:cs typeface="Times New Roman" panose="02020603050405020304" pitchFamily="18" charset="0"/>
              </a:rPr>
              <a:t> pada input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diukur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bentuk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kuantitas</a:t>
            </a:r>
            <a:r>
              <a:rPr lang="en-US" sz="2800" dirty="0">
                <a:latin typeface="Times New Roman" panose="02020603050405020304" pitchFamily="18" charset="0"/>
                <a:cs typeface="Times New Roman" panose="02020603050405020304" pitchFamily="18" charset="0"/>
              </a:rPr>
              <a:t> (mis. jam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kualitas</a:t>
            </a:r>
            <a:r>
              <a:rPr lang="en-US" sz="2800" dirty="0">
                <a:latin typeface="Times New Roman" panose="02020603050405020304" pitchFamily="18" charset="0"/>
                <a:cs typeface="Times New Roman" panose="02020603050405020304" pitchFamily="18" charset="0"/>
              </a:rPr>
              <a:t> (mis. </a:t>
            </a:r>
            <a:r>
              <a:rPr lang="en-US" sz="2800" dirty="0" err="1">
                <a:latin typeface="Times New Roman" panose="02020603050405020304" pitchFamily="18" charset="0"/>
                <a:cs typeface="Times New Roman" panose="02020603050405020304" pitchFamily="18" charset="0"/>
              </a:rPr>
              <a:t>kemampuan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efektivitas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Menurunnya</a:t>
            </a:r>
            <a:r>
              <a:rPr lang="en-US" sz="2800" dirty="0">
                <a:latin typeface="Times New Roman" panose="02020603050405020304" pitchFamily="18" charset="0"/>
                <a:cs typeface="Times New Roman" panose="02020603050405020304" pitchFamily="18" charset="0"/>
              </a:rPr>
              <a:t> status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seorang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kuantitas</a:t>
            </a:r>
            <a:r>
              <a:rPr lang="en-US" sz="2800" dirty="0">
                <a:latin typeface="Times New Roman" panose="02020603050405020304" pitchFamily="18" charset="0"/>
                <a:cs typeface="Times New Roman" panose="02020603050405020304" pitchFamily="18" charset="0"/>
              </a:rPr>
              <a:t> input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bentuk</a:t>
            </a:r>
            <a:r>
              <a:rPr lang="en-US" sz="2800" dirty="0">
                <a:latin typeface="Times New Roman" panose="02020603050405020304" pitchFamily="18" charset="0"/>
                <a:cs typeface="Times New Roman" panose="02020603050405020304" pitchFamily="18" charset="0"/>
              </a:rPr>
              <a:t> absenteeism—</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hilangnya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jumlah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akibat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—dan presenteeism—</a:t>
            </a:r>
            <a:r>
              <a:rPr lang="en-US" sz="2800" dirty="0" err="1">
                <a:latin typeface="Times New Roman" panose="02020603050405020304" pitchFamily="18" charset="0"/>
                <a:cs typeface="Times New Roman" panose="02020603050405020304" pitchFamily="18" charset="0"/>
              </a:rPr>
              <a:t>yakni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menurunnya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pekerjaan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seseorang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karena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isu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134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9E9732-37F3-4DEC-BB8F-BE153D6EC128}"/>
              </a:ext>
            </a:extLst>
          </p:cNvPr>
          <p:cNvSpPr txBox="1"/>
          <p:nvPr/>
        </p:nvSpPr>
        <p:spPr>
          <a:xfrm>
            <a:off x="1624084" y="1221208"/>
            <a:ext cx="9990161" cy="440120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Pada </a:t>
            </a:r>
            <a:r>
              <a:rPr lang="en-US" sz="2800" dirty="0" err="1">
                <a:latin typeface="Times New Roman" panose="02020603050405020304" pitchFamily="18" charset="0"/>
                <a:cs typeface="Times New Roman" panose="02020603050405020304" pitchFamily="18" charset="0"/>
              </a:rPr>
              <a:t>periode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terkini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studi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lainnya</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tingkat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mikro</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menganalisis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seperti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tinggi</a:t>
            </a:r>
            <a:r>
              <a:rPr lang="en-US" sz="2800" dirty="0">
                <a:latin typeface="Times New Roman" panose="02020603050405020304" pitchFamily="18" charset="0"/>
                <a:cs typeface="Times New Roman" panose="02020603050405020304" pitchFamily="18" charset="0"/>
              </a:rPr>
              <a:t> badan </a:t>
            </a:r>
            <a:r>
              <a:rPr lang="en-US" sz="2800" dirty="0" err="1">
                <a:latin typeface="Times New Roman" panose="02020603050405020304" pitchFamily="18" charset="0"/>
                <a:cs typeface="Times New Roman" panose="02020603050405020304" pitchFamily="18" charset="0"/>
              </a:rPr>
              <a:t>terhadap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pendapatan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keuntungan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pengentasan</a:t>
            </a:r>
            <a:r>
              <a:rPr lang="en-US" sz="2800" dirty="0">
                <a:latin typeface="Times New Roman" panose="02020603050405020304" pitchFamily="18" charset="0"/>
                <a:cs typeface="Times New Roman" panose="02020603050405020304" pitchFamily="18" charset="0"/>
              </a:rPr>
              <a:t> stunting di Indonesia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lingkup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makro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sebuah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studi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menunjukkan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angka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harapan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hidup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berbanding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lurus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PDB di Indonesia. </a:t>
            </a:r>
            <a:r>
              <a:rPr lang="en-US" sz="2800" dirty="0" err="1">
                <a:latin typeface="Times New Roman" panose="02020603050405020304" pitchFamily="18" charset="0"/>
                <a:cs typeface="Times New Roman" panose="02020603050405020304" pitchFamily="18" charset="0"/>
              </a:rPr>
              <a:t>Meskipun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analisis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terhadap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di Indonesia </a:t>
            </a:r>
            <a:r>
              <a:rPr lang="en-US" sz="2800" dirty="0" err="1">
                <a:latin typeface="Times New Roman" panose="02020603050405020304" pitchFamily="18" charset="0"/>
                <a:cs typeface="Times New Roman" panose="02020603050405020304" pitchFamily="18" charset="0"/>
              </a:rPr>
              <a:t>masih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terbatas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studi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terdahulu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menunjukkan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capaian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di Indonesia</a:t>
            </a:r>
          </a:p>
        </p:txBody>
      </p:sp>
    </p:spTree>
    <p:extLst>
      <p:ext uri="{BB962C8B-B14F-4D97-AF65-F5344CB8AC3E}">
        <p14:creationId xmlns:p14="http://schemas.microsoft.com/office/powerpoint/2010/main" val="1823409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188301-807C-4F39-9D9B-FE27ACF642E7}"/>
              </a:ext>
            </a:extLst>
          </p:cNvPr>
          <p:cNvSpPr txBox="1"/>
          <p:nvPr/>
        </p:nvSpPr>
        <p:spPr>
          <a:xfrm>
            <a:off x="818865" y="160223"/>
            <a:ext cx="11245755" cy="6494085"/>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Pengaruh</a:t>
            </a:r>
            <a:r>
              <a:rPr lang="en-US" sz="3200" dirty="0">
                <a:latin typeface="Times New Roman" panose="02020603050405020304" pitchFamily="18" charset="0"/>
                <a:cs typeface="Times New Roman" panose="02020603050405020304" pitchFamily="18" charset="0"/>
              </a:rPr>
              <a:t> Kesehatan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Pendidikan </a:t>
            </a:r>
          </a:p>
          <a:p>
            <a:r>
              <a:rPr lang="en-US" sz="3200" dirty="0">
                <a:latin typeface="Times New Roman" panose="02020603050405020304" pitchFamily="18" charset="0"/>
                <a:cs typeface="Times New Roman" panose="02020603050405020304" pitchFamily="18" charset="0"/>
              </a:rPr>
              <a:t>Kesehatan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perekonomian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tenaga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kerja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melainkan</a:t>
            </a:r>
            <a:r>
              <a:rPr lang="en-US" sz="3200" dirty="0">
                <a:latin typeface="Times New Roman" panose="02020603050405020304" pitchFamily="18" charset="0"/>
                <a:cs typeface="Times New Roman" panose="02020603050405020304" pitchFamily="18" charset="0"/>
              </a:rPr>
              <a:t> juga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Studi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terdahulu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memprediksi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positif</a:t>
            </a:r>
            <a:r>
              <a:rPr lang="en-US" sz="3200" dirty="0">
                <a:latin typeface="Times New Roman" panose="02020603050405020304" pitchFamily="18" charset="0"/>
                <a:cs typeface="Times New Roman" panose="02020603050405020304" pitchFamily="18" charset="0"/>
              </a:rPr>
              <a:t> timbal </a:t>
            </a:r>
            <a:r>
              <a:rPr lang="en-US" sz="3200" dirty="0" err="1">
                <a:latin typeface="Times New Roman" panose="02020603050405020304" pitchFamily="18" charset="0"/>
                <a:cs typeface="Times New Roman" panose="02020603050405020304" pitchFamily="18" charset="0"/>
              </a:rPr>
              <a:t>balik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antara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sehingga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salah </a:t>
            </a:r>
            <a:r>
              <a:rPr lang="en-US" sz="3200" dirty="0" err="1">
                <a:latin typeface="Times New Roman" panose="02020603050405020304" pitchFamily="18" charset="0"/>
                <a:cs typeface="Times New Roman" panose="02020603050405020304" pitchFamily="18" charset="0"/>
              </a:rPr>
              <a:t>satu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indikator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indikator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simultan</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berdampak</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paling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jalur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mediasi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yakni</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dampak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status </a:t>
            </a:r>
            <a:r>
              <a:rPr lang="en-US" sz="3200" dirty="0" err="1">
                <a:latin typeface="Times New Roman" panose="02020603050405020304" pitchFamily="18" charset="0"/>
                <a:cs typeface="Times New Roman" panose="02020603050405020304" pitchFamily="18" charset="0"/>
              </a:rPr>
              <a:t>sosial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pengaruh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kemampuan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memahami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promosi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selanjutnya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perilaku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(3) </a:t>
            </a:r>
            <a:r>
              <a:rPr lang="en-US" sz="3200" dirty="0" err="1">
                <a:latin typeface="Times New Roman" panose="02020603050405020304" pitchFamily="18" charset="0"/>
                <a:cs typeface="Times New Roman" panose="02020603050405020304" pitchFamily="18" charset="0"/>
              </a:rPr>
              <a:t>peran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kendali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sendiri</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0368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404665"/>
            <a:ext cx="7992888" cy="5078313"/>
          </a:xfrm>
          <a:prstGeom prst="rect">
            <a:avLst/>
          </a:prstGeom>
        </p:spPr>
        <p:txBody>
          <a:bodyPr wrap="square">
            <a:spAutoFit/>
          </a:bodyPr>
          <a:lstStyle/>
          <a:p>
            <a:r>
              <a:rPr lang="en-US" sz="3600" dirty="0"/>
              <a:t>		PENGERTIAN KESEHATAN</a:t>
            </a:r>
            <a:endParaRPr lang="id-ID" sz="3600" dirty="0"/>
          </a:p>
          <a:p>
            <a:r>
              <a:rPr lang="id-ID" sz="3600" dirty="0"/>
              <a:t>Dalam Undang-Undang </a:t>
            </a:r>
            <a:r>
              <a:rPr lang="en-US" sz="3600" dirty="0"/>
              <a:t> Kesehatan</a:t>
            </a:r>
            <a:r>
              <a:rPr lang="id-ID" sz="3600" dirty="0"/>
              <a:t>:</a:t>
            </a:r>
          </a:p>
          <a:p>
            <a:r>
              <a:rPr lang="id-ID" sz="3600" b="1" dirty="0">
                <a:solidFill>
                  <a:srgbClr val="FF0000"/>
                </a:solidFill>
              </a:rPr>
              <a:t>Kesehatan</a:t>
            </a:r>
            <a:r>
              <a:rPr lang="id-ID" sz="3600" dirty="0"/>
              <a:t> adalah </a:t>
            </a:r>
            <a:r>
              <a:rPr lang="id-ID" sz="3600" b="1" dirty="0">
                <a:solidFill>
                  <a:srgbClr val="FF0000"/>
                </a:solidFill>
              </a:rPr>
              <a:t>keadaan sehat, baik secara fisik, mental, spritual </a:t>
            </a:r>
            <a:r>
              <a:rPr lang="id-ID" sz="3600" dirty="0"/>
              <a:t>maupun sosial yang</a:t>
            </a:r>
            <a:r>
              <a:rPr lang="en-US" sz="3600" dirty="0"/>
              <a:t> </a:t>
            </a:r>
            <a:r>
              <a:rPr lang="id-ID" sz="3600" dirty="0"/>
              <a:t>memungkinkan setiap orang</a:t>
            </a:r>
          </a:p>
          <a:p>
            <a:r>
              <a:rPr lang="id-ID" sz="3600" dirty="0"/>
              <a:t>untuk </a:t>
            </a:r>
            <a:r>
              <a:rPr lang="id-ID" sz="3600" b="1" dirty="0">
                <a:solidFill>
                  <a:srgbClr val="FF0000"/>
                </a:solidFill>
              </a:rPr>
              <a:t>hidup produktif</a:t>
            </a:r>
            <a:r>
              <a:rPr lang="id-ID" sz="3600" dirty="0"/>
              <a:t> secara sosial dan ekonomis.</a:t>
            </a:r>
          </a:p>
        </p:txBody>
      </p:sp>
    </p:spTree>
    <p:extLst>
      <p:ext uri="{BB962C8B-B14F-4D97-AF65-F5344CB8AC3E}">
        <p14:creationId xmlns:p14="http://schemas.microsoft.com/office/powerpoint/2010/main" val="2395030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D5F59-960D-4F42-AB89-72998C59B312}"/>
              </a:ext>
            </a:extLst>
          </p:cNvPr>
          <p:cNvSpPr txBox="1"/>
          <p:nvPr/>
        </p:nvSpPr>
        <p:spPr>
          <a:xfrm>
            <a:off x="2361854" y="566892"/>
            <a:ext cx="6096000" cy="923330"/>
          </a:xfrm>
          <a:prstGeom prst="rect">
            <a:avLst/>
          </a:prstGeom>
          <a:noFill/>
        </p:spPr>
        <p:txBody>
          <a:bodyPr wrap="square">
            <a:spAutoFit/>
          </a:bodyPr>
          <a:lstStyle/>
          <a:p>
            <a:r>
              <a:rPr lang="sv-SE" dirty="0"/>
              <a:t> Peran Ekonomi terhadap Peningkatan Kesehatan </a:t>
            </a:r>
          </a:p>
          <a:p>
            <a:r>
              <a:rPr lang="sv-SE" dirty="0"/>
              <a:t>Tergambar Pengeluaran Kesehatan (Health Expenditure) dan Peningkatan angka kematian</a:t>
            </a:r>
            <a:endParaRPr lang="en-US" dirty="0"/>
          </a:p>
        </p:txBody>
      </p:sp>
      <p:pic>
        <p:nvPicPr>
          <p:cNvPr id="7" name="Picture 6">
            <a:extLst>
              <a:ext uri="{FF2B5EF4-FFF2-40B4-BE49-F238E27FC236}">
                <a16:creationId xmlns:a16="http://schemas.microsoft.com/office/drawing/2014/main" id="{D742CA3F-30EE-4052-A4ED-208F49396F47}"/>
              </a:ext>
            </a:extLst>
          </p:cNvPr>
          <p:cNvPicPr>
            <a:picLocks noChangeAspect="1"/>
          </p:cNvPicPr>
          <p:nvPr/>
        </p:nvPicPr>
        <p:blipFill>
          <a:blip r:embed="rId2"/>
          <a:stretch>
            <a:fillRect/>
          </a:stretch>
        </p:blipFill>
        <p:spPr>
          <a:xfrm>
            <a:off x="218364" y="1952560"/>
            <a:ext cx="11627892" cy="3876883"/>
          </a:xfrm>
          <a:prstGeom prst="rect">
            <a:avLst/>
          </a:prstGeom>
        </p:spPr>
      </p:pic>
    </p:spTree>
    <p:extLst>
      <p:ext uri="{BB962C8B-B14F-4D97-AF65-F5344CB8AC3E}">
        <p14:creationId xmlns:p14="http://schemas.microsoft.com/office/powerpoint/2010/main" val="2614092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A8672-B61F-4228-B7BC-5226FF65FF0E}"/>
              </a:ext>
            </a:extLst>
          </p:cNvPr>
          <p:cNvSpPr txBox="1"/>
          <p:nvPr/>
        </p:nvSpPr>
        <p:spPr>
          <a:xfrm>
            <a:off x="968991" y="873456"/>
            <a:ext cx="9921923" cy="5262979"/>
          </a:xfrm>
          <a:prstGeom prst="rect">
            <a:avLst/>
          </a:prstGeom>
          <a:noFill/>
        </p:spPr>
        <p:txBody>
          <a:bodyPr wrap="square">
            <a:spAutoFit/>
          </a:bodyPr>
          <a:lstStyle/>
          <a:p>
            <a:pPr algn="just"/>
            <a:r>
              <a:rPr lang="en-US" dirty="0"/>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dan Kesehatan </a:t>
            </a:r>
          </a:p>
          <a:p>
            <a:pPr algn="just"/>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merupakan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perekonomian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pada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bukanlah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searah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melainkan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timbal </a:t>
            </a:r>
            <a:r>
              <a:rPr lang="en-US" sz="2800" dirty="0" err="1">
                <a:latin typeface="Times New Roman" panose="02020603050405020304" pitchFamily="18" charset="0"/>
                <a:cs typeface="Times New Roman" panose="02020603050405020304" pitchFamily="18" charset="0"/>
              </a:rPr>
              <a:t>balik</a:t>
            </a:r>
            <a:r>
              <a:rPr lang="en-US" sz="2800" dirty="0">
                <a:latin typeface="Times New Roman" panose="02020603050405020304" pitchFamily="18" charset="0"/>
                <a:cs typeface="Times New Roman" panose="02020603050405020304" pitchFamily="18" charset="0"/>
              </a:rPr>
              <a:t>, yang mana </a:t>
            </a:r>
            <a:r>
              <a:rPr lang="en-US" sz="2800" dirty="0" err="1">
                <a:latin typeface="Times New Roman" panose="02020603050405020304" pitchFamily="18" charset="0"/>
                <a:cs typeface="Times New Roman" panose="02020603050405020304" pitchFamily="18" charset="0"/>
              </a:rPr>
              <a:t>peningkatan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menurunkan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sebaliknya</a:t>
            </a:r>
            <a:r>
              <a:rPr lang="en-US" sz="2800" dirty="0">
                <a:latin typeface="Times New Roman" panose="02020603050405020304" pitchFamily="18" charset="0"/>
                <a:cs typeface="Times New Roman" panose="02020603050405020304" pitchFamily="18" charset="0"/>
              </a:rPr>
              <a:t> . di </a:t>
            </a:r>
            <a:r>
              <a:rPr lang="en-US" sz="2800" dirty="0" err="1">
                <a:latin typeface="Times New Roman" panose="02020603050405020304" pitchFamily="18" charset="0"/>
                <a:cs typeface="Times New Roman" panose="02020603050405020304" pitchFamily="18" charset="0"/>
              </a:rPr>
              <a:t>satu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memperburuk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meningkatkan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ketimpangan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suatu</a:t>
            </a:r>
            <a:r>
              <a:rPr lang="en-US" sz="2800" dirty="0">
                <a:latin typeface="Times New Roman" panose="02020603050405020304" pitchFamily="18" charset="0"/>
                <a:cs typeface="Times New Roman" panose="02020603050405020304" pitchFamily="18" charset="0"/>
              </a:rPr>
              <a:t> negara; di </a:t>
            </a:r>
            <a:r>
              <a:rPr lang="en-US" sz="2800" dirty="0" err="1">
                <a:latin typeface="Times New Roman" panose="02020603050405020304" pitchFamily="18" charset="0"/>
                <a:cs typeface="Times New Roman" panose="02020603050405020304" pitchFamily="18" charset="0"/>
              </a:rPr>
              <a:t>sisi</a:t>
            </a:r>
            <a:r>
              <a:rPr lang="en-US" sz="2800" dirty="0">
                <a:latin typeface="Times New Roman" panose="02020603050405020304" pitchFamily="18" charset="0"/>
                <a:cs typeface="Times New Roman" panose="02020603050405020304" pitchFamily="18" charset="0"/>
              </a:rPr>
              <a:t> lain </a:t>
            </a:r>
            <a:r>
              <a:rPr lang="en-US" sz="2800" dirty="0" err="1">
                <a:latin typeface="Times New Roman" panose="02020603050405020304" pitchFamily="18" charset="0"/>
                <a:cs typeface="Times New Roman" panose="02020603050405020304" pitchFamily="18" charset="0"/>
              </a:rPr>
              <a:t>menurunnya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kemampuan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seseorang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untuk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bekerja</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meningkatkan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kemungkinan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jatuh</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akibat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berobat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timbal </a:t>
            </a:r>
            <a:r>
              <a:rPr lang="en-US" sz="2800" dirty="0" err="1">
                <a:latin typeface="Times New Roman" panose="02020603050405020304" pitchFamily="18" charset="0"/>
                <a:cs typeface="Times New Roman" panose="02020603050405020304" pitchFamily="18" charset="0"/>
              </a:rPr>
              <a:t>balik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beserta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faktor</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memediasi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keduanya</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8577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97BB5-962D-45D1-B21D-282DC3E125AB}"/>
              </a:ext>
            </a:extLst>
          </p:cNvPr>
          <p:cNvPicPr>
            <a:picLocks noChangeAspect="1"/>
          </p:cNvPicPr>
          <p:nvPr/>
        </p:nvPicPr>
        <p:blipFill>
          <a:blip r:embed="rId2"/>
          <a:stretch>
            <a:fillRect/>
          </a:stretch>
        </p:blipFill>
        <p:spPr>
          <a:xfrm>
            <a:off x="518616" y="1417119"/>
            <a:ext cx="11122924" cy="4763536"/>
          </a:xfrm>
          <a:prstGeom prst="rect">
            <a:avLst/>
          </a:prstGeom>
        </p:spPr>
      </p:pic>
      <p:sp>
        <p:nvSpPr>
          <p:cNvPr id="5" name="TextBox 4">
            <a:extLst>
              <a:ext uri="{FF2B5EF4-FFF2-40B4-BE49-F238E27FC236}">
                <a16:creationId xmlns:a16="http://schemas.microsoft.com/office/drawing/2014/main" id="{9D2A2C21-F2DF-4FF6-8075-3EA707E64B84}"/>
              </a:ext>
            </a:extLst>
          </p:cNvPr>
          <p:cNvSpPr txBox="1"/>
          <p:nvPr/>
        </p:nvSpPr>
        <p:spPr>
          <a:xfrm>
            <a:off x="2040835" y="1047787"/>
            <a:ext cx="6096000" cy="369332"/>
          </a:xfrm>
          <a:prstGeom prst="rect">
            <a:avLst/>
          </a:prstGeom>
          <a:noFill/>
        </p:spPr>
        <p:txBody>
          <a:bodyPr wrap="square">
            <a:spAutoFit/>
          </a:bodyPr>
          <a:lstStyle/>
          <a:p>
            <a:r>
              <a:rPr lang="en-US" dirty="0" err="1"/>
              <a:t>Kemiskinan</a:t>
            </a:r>
            <a:r>
              <a:rPr lang="en-US" dirty="0"/>
              <a:t> dan Kesehatan</a:t>
            </a:r>
          </a:p>
        </p:txBody>
      </p:sp>
    </p:spTree>
    <p:extLst>
      <p:ext uri="{BB962C8B-B14F-4D97-AF65-F5344CB8AC3E}">
        <p14:creationId xmlns:p14="http://schemas.microsoft.com/office/powerpoint/2010/main" val="184878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ED8F99-945A-4133-8C4F-42587E2E902F}"/>
              </a:ext>
            </a:extLst>
          </p:cNvPr>
          <p:cNvSpPr txBox="1"/>
          <p:nvPr/>
        </p:nvSpPr>
        <p:spPr>
          <a:xfrm>
            <a:off x="1064526" y="1193015"/>
            <a:ext cx="10304060" cy="5016758"/>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Kemiskinan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mampu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perannya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kebiasaan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beban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alostatis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tingginya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pekerjaan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risiko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kalangan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kaum</a:t>
            </a:r>
            <a:r>
              <a:rPr lang="en-US" sz="3200" dirty="0">
                <a:latin typeface="Times New Roman" panose="02020603050405020304" pitchFamily="18" charset="0"/>
                <a:cs typeface="Times New Roman" panose="02020603050405020304" pitchFamily="18" charset="0"/>
              </a:rPr>
              <a:t> miskin, </a:t>
            </a:r>
            <a:r>
              <a:rPr lang="en-US" sz="3200" dirty="0" err="1">
                <a:latin typeface="Times New Roman" panose="02020603050405020304" pitchFamily="18" charset="0"/>
                <a:cs typeface="Times New Roman" panose="02020603050405020304" pitchFamily="18" charset="0"/>
              </a:rPr>
              <a:t>ketidakmampuan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mengakses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pilihan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optimal yang </a:t>
            </a:r>
            <a:r>
              <a:rPr lang="en-US" sz="3200" dirty="0" err="1">
                <a:latin typeface="Times New Roman" panose="02020603050405020304" pitchFamily="18" charset="0"/>
                <a:cs typeface="Times New Roman" panose="02020603050405020304" pitchFamily="18" charset="0"/>
              </a:rPr>
              <a:t>terpaksa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dilakukan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konsekuensi</a:t>
            </a:r>
            <a:r>
              <a:rPr lang="en-US" sz="3200" dirty="0">
                <a:latin typeface="Times New Roman" panose="02020603050405020304" pitchFamily="18" charset="0"/>
                <a:cs typeface="Times New Roman" panose="02020603050405020304" pitchFamily="18" charset="0"/>
              </a:rPr>
              <a:t> status </a:t>
            </a:r>
            <a:r>
              <a:rPr lang="en-US" sz="3200" dirty="0" err="1">
                <a:latin typeface="Times New Roman" panose="02020603050405020304" pitchFamily="18" charset="0"/>
                <a:cs typeface="Times New Roman" panose="02020603050405020304" pitchFamily="18" charset="0"/>
              </a:rPr>
              <a:t>kemiskinan</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mekanisme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pertama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kerentanan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kemiskinan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dialami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terus-menerus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cenderung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menimbulkan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kebiasaan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seperti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merokok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kegiatan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fisik</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kurang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6113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0B7AB-B32F-48E2-8526-2033911CAFDD}"/>
              </a:ext>
            </a:extLst>
          </p:cNvPr>
          <p:cNvSpPr txBox="1"/>
          <p:nvPr/>
        </p:nvSpPr>
        <p:spPr>
          <a:xfrm>
            <a:off x="805217" y="1037230"/>
            <a:ext cx="11054687" cy="5262979"/>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menyebabkan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minimnya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kemampuan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untuk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membayar</a:t>
            </a:r>
            <a:r>
              <a:rPr lang="en-US" sz="2800" dirty="0">
                <a:latin typeface="Times New Roman" panose="02020603050405020304" pitchFamily="18" charset="0"/>
                <a:cs typeface="Times New Roman" panose="02020603050405020304" pitchFamily="18" charset="0"/>
              </a:rPr>
              <a:t> (ability to pay) </a:t>
            </a:r>
            <a:r>
              <a:rPr lang="en-US" sz="2800" dirty="0" err="1">
                <a:latin typeface="Times New Roman" panose="02020603050405020304" pitchFamily="18" charset="0"/>
                <a:cs typeface="Times New Roman" panose="02020603050405020304" pitchFamily="18" charset="0"/>
              </a:rPr>
              <a:t>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sehingga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penduduk</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mendapatkan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pengobatan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atau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mereka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butuhkan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Alhasil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kebutuhan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terpenuhi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menyebabkan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memburuknya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mampu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menurunkan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kaum</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jangka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panjang</a:t>
            </a:r>
            <a:r>
              <a:rPr lang="en-US" sz="2800" dirty="0">
                <a:latin typeface="Times New Roman" panose="02020603050405020304" pitchFamily="18" charset="0"/>
                <a:cs typeface="Times New Roman" panose="02020603050405020304" pitchFamily="18" charset="0"/>
              </a:rPr>
              <a:t>. Salah </a:t>
            </a:r>
            <a:r>
              <a:rPr lang="en-US" sz="2800" dirty="0" err="1">
                <a:latin typeface="Times New Roman" panose="02020603050405020304" pitchFamily="18" charset="0"/>
                <a:cs typeface="Times New Roman" panose="02020603050405020304" pitchFamily="18" charset="0"/>
              </a:rPr>
              <a:t>satu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konsekuensi</a:t>
            </a:r>
            <a:r>
              <a:rPr lang="en-US" sz="2800" dirty="0">
                <a:latin typeface="Times New Roman" panose="02020603050405020304" pitchFamily="18" charset="0"/>
                <a:cs typeface="Times New Roman" panose="02020603050405020304" pitchFamily="18" charset="0"/>
              </a:rPr>
              <a:t> lain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terbatasnya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pilihan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konsumsi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karena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keterbatasan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kemampuan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finansial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sehingga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kaum</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terpaksa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mengkonsumsi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jasa</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merugikan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terhadap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ilustrasi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penduduk</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lebih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mungkin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menggunakan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bakar</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menciptakan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polusi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sehingga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lebih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tinggi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949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6C63BD-BBBC-42F3-8A50-1EFAF4C80945}"/>
              </a:ext>
            </a:extLst>
          </p:cNvPr>
          <p:cNvSpPr txBox="1"/>
          <p:nvPr/>
        </p:nvSpPr>
        <p:spPr>
          <a:xfrm>
            <a:off x="3273287" y="2228671"/>
            <a:ext cx="6096000" cy="1477328"/>
          </a:xfrm>
          <a:prstGeom prst="rect">
            <a:avLst/>
          </a:prstGeom>
          <a:noFill/>
        </p:spPr>
        <p:txBody>
          <a:bodyPr wrap="square">
            <a:spAutoFit/>
          </a:bodyPr>
          <a:lstStyle/>
          <a:p>
            <a:pPr algn="ctr"/>
            <a:r>
              <a:rPr lang="en-US" sz="3600" dirty="0" err="1">
                <a:latin typeface="Adobe Gothic Std B" panose="020B0800000000000000" pitchFamily="34" charset="-128"/>
                <a:ea typeface="Adobe Gothic Std B" panose="020B0800000000000000" pitchFamily="34" charset="-128"/>
              </a:rPr>
              <a:t>Konsep</a:t>
            </a:r>
            <a:r>
              <a:rPr lang="en-US" sz="3600" dirty="0">
                <a:latin typeface="Adobe Gothic Std B" panose="020B0800000000000000" pitchFamily="34" charset="-128"/>
                <a:ea typeface="Adobe Gothic Std B" panose="020B0800000000000000" pitchFamily="34" charset="-128"/>
              </a:rPr>
              <a:t> </a:t>
            </a:r>
            <a:r>
              <a:rPr lang="en-US" sz="3600" dirty="0" err="1">
                <a:latin typeface="Adobe Gothic Std B" panose="020B0800000000000000" pitchFamily="34" charset="-128"/>
                <a:ea typeface="Adobe Gothic Std B" panose="020B0800000000000000" pitchFamily="34" charset="-128"/>
              </a:rPr>
              <a:t>Mikroekonomi</a:t>
            </a:r>
            <a:r>
              <a:rPr lang="en-US" sz="3600" dirty="0">
                <a:latin typeface="Adobe Gothic Std B" panose="020B0800000000000000" pitchFamily="34" charset="-128"/>
                <a:ea typeface="Adobe Gothic Std B" panose="020B0800000000000000" pitchFamily="34" charset="-128"/>
              </a:rPr>
              <a:t> </a:t>
            </a:r>
            <a:r>
              <a:rPr lang="en-US" sz="3600" dirty="0" err="1">
                <a:latin typeface="Adobe Gothic Std B" panose="020B0800000000000000" pitchFamily="34" charset="-128"/>
                <a:ea typeface="Adobe Gothic Std B" panose="020B0800000000000000" pitchFamily="34" charset="-128"/>
              </a:rPr>
              <a:t>dalam</a:t>
            </a:r>
            <a:r>
              <a:rPr lang="en-US" sz="3600" dirty="0">
                <a:latin typeface="Adobe Gothic Std B" panose="020B0800000000000000" pitchFamily="34" charset="-128"/>
                <a:ea typeface="Adobe Gothic Std B" panose="020B0800000000000000" pitchFamily="34" charset="-128"/>
              </a:rPr>
              <a:t> Kesehatan</a:t>
            </a:r>
          </a:p>
          <a:p>
            <a:pPr algn="ctr"/>
            <a:r>
              <a:rPr lang="en-US" dirty="0">
                <a:latin typeface="Adobe Gothic Std B" panose="020B0800000000000000" pitchFamily="34" charset="-128"/>
                <a:ea typeface="Adobe Gothic Std B" panose="020B0800000000000000" pitchFamily="34" charset="-128"/>
              </a:rPr>
              <a:t>PERTEMUAN TGL.  </a:t>
            </a:r>
            <a:r>
              <a:rPr lang="en-US">
                <a:latin typeface="Adobe Gothic Std B" panose="020B0800000000000000" pitchFamily="34" charset="-128"/>
                <a:ea typeface="Adobe Gothic Std B" panose="020B0800000000000000" pitchFamily="34" charset="-128"/>
              </a:rPr>
              <a:t>19  APRIL 202</a:t>
            </a:r>
            <a:r>
              <a:rPr lang="en-US" dirty="0">
                <a:latin typeface="Adobe Gothic Std B" panose="020B0800000000000000" pitchFamily="34" charset="-128"/>
                <a:ea typeface="Adobe Gothic Std B" panose="020B0800000000000000" pitchFamily="34" charset="-128"/>
              </a:rPr>
              <a:t>2</a:t>
            </a:r>
          </a:p>
        </p:txBody>
      </p:sp>
    </p:spTree>
    <p:extLst>
      <p:ext uri="{BB962C8B-B14F-4D97-AF65-F5344CB8AC3E}">
        <p14:creationId xmlns:p14="http://schemas.microsoft.com/office/powerpoint/2010/main" val="2928562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96E08-8436-4A5A-BECD-6AF5A5456A8D}"/>
              </a:ext>
            </a:extLst>
          </p:cNvPr>
          <p:cNvPicPr>
            <a:picLocks noChangeAspect="1"/>
          </p:cNvPicPr>
          <p:nvPr/>
        </p:nvPicPr>
        <p:blipFill rotWithShape="1">
          <a:blip r:embed="rId2"/>
          <a:srcRect l="2273" t="17964" r="33295" b="15943"/>
          <a:stretch/>
        </p:blipFill>
        <p:spPr>
          <a:xfrm>
            <a:off x="872836" y="138545"/>
            <a:ext cx="10820400" cy="6719455"/>
          </a:xfrm>
          <a:prstGeom prst="rect">
            <a:avLst/>
          </a:prstGeom>
        </p:spPr>
      </p:pic>
    </p:spTree>
    <p:extLst>
      <p:ext uri="{BB962C8B-B14F-4D97-AF65-F5344CB8AC3E}">
        <p14:creationId xmlns:p14="http://schemas.microsoft.com/office/powerpoint/2010/main" val="4190679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2BB152-565C-45C7-8DBE-C81ECAD6AA92}"/>
              </a:ext>
            </a:extLst>
          </p:cNvPr>
          <p:cNvSpPr txBox="1"/>
          <p:nvPr/>
        </p:nvSpPr>
        <p:spPr>
          <a:xfrm>
            <a:off x="602776" y="1905506"/>
            <a:ext cx="10986448" cy="3046988"/>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Kesehatan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mikroekonomi</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Hal </a:t>
            </a:r>
            <a:r>
              <a:rPr lang="en-US" sz="3200" dirty="0" err="1">
                <a:latin typeface="Times New Roman" panose="02020603050405020304" pitchFamily="18" charset="0"/>
                <a:cs typeface="Times New Roman" panose="02020603050405020304" pitchFamily="18" charset="0"/>
              </a:rPr>
              <a:t>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dimulai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lingkup</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keterbatasan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sektor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menyebabkan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analisis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dibutuhkan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Kelangkaan</a:t>
            </a:r>
            <a:r>
              <a:rPr lang="en-US" sz="3200" dirty="0">
                <a:latin typeface="Times New Roman" panose="02020603050405020304" pitchFamily="18" charset="0"/>
                <a:cs typeface="Times New Roman" panose="02020603050405020304" pitchFamily="18" charset="0"/>
              </a:rPr>
              <a:t> (scarcity) yang </a:t>
            </a:r>
            <a:r>
              <a:rPr lang="en-US" sz="3200" dirty="0" err="1">
                <a:latin typeface="Times New Roman" panose="02020603050405020304" pitchFamily="18" charset="0"/>
                <a:cs typeface="Times New Roman" panose="02020603050405020304" pitchFamily="18" charset="0"/>
              </a:rPr>
              <a:t>dihadapi</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setiap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pelaku</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sektor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menimbulkan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konsekuensi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pilihan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957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707241-CC45-416A-B7AD-0F69FA9F9BD4}"/>
              </a:ext>
            </a:extLst>
          </p:cNvPr>
          <p:cNvSpPr txBox="1"/>
          <p:nvPr/>
        </p:nvSpPr>
        <p:spPr>
          <a:xfrm>
            <a:off x="1255594" y="1651379"/>
            <a:ext cx="10522423" cy="3539430"/>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individu</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rumah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tangga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masyarakat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berusaha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mencapai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lebih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sehingga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kepuasan</a:t>
            </a:r>
            <a:r>
              <a:rPr lang="en-US" sz="3200" dirty="0">
                <a:latin typeface="Times New Roman" panose="02020603050405020304" pitchFamily="18" charset="0"/>
                <a:cs typeface="Times New Roman" panose="02020603050405020304" pitchFamily="18" charset="0"/>
              </a:rPr>
              <a:t> (utility)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lebih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maksimum</a:t>
            </a:r>
            <a:r>
              <a:rPr lang="en-US" sz="3200" dirty="0">
                <a:latin typeface="Times New Roman" panose="02020603050405020304" pitchFamily="18" charset="0"/>
                <a:cs typeface="Times New Roman" panose="02020603050405020304" pitchFamily="18" charset="0"/>
              </a:rPr>
              <a:t>  Jika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menyediakan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berbagai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fasilitas</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wujud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konstitusi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besar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fasilitas</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swasta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berorientasi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memaksimumkan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keuntungan</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96637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6C28A-2BFF-4D30-B568-823DE85ABA3D}"/>
              </a:ext>
            </a:extLst>
          </p:cNvPr>
          <p:cNvSpPr txBox="1"/>
          <p:nvPr/>
        </p:nvSpPr>
        <p:spPr>
          <a:xfrm>
            <a:off x="1933433" y="1303361"/>
            <a:ext cx="8325134"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TUGAS PERORANGAN MANAJEMEN EKONOMI KESEHATAN</a:t>
            </a:r>
          </a:p>
        </p:txBody>
      </p:sp>
    </p:spTree>
    <p:extLst>
      <p:ext uri="{BB962C8B-B14F-4D97-AF65-F5344CB8AC3E}">
        <p14:creationId xmlns:p14="http://schemas.microsoft.com/office/powerpoint/2010/main" val="378122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7EED3-4EFA-433C-B656-958C5256ACB1}"/>
              </a:ext>
            </a:extLst>
          </p:cNvPr>
          <p:cNvSpPr txBox="1"/>
          <p:nvPr/>
        </p:nvSpPr>
        <p:spPr>
          <a:xfrm>
            <a:off x="990599" y="3244334"/>
            <a:ext cx="1683328" cy="461665"/>
          </a:xfrm>
          <a:prstGeom prst="rect">
            <a:avLst/>
          </a:prstGeom>
          <a:noFill/>
        </p:spPr>
        <p:txBody>
          <a:bodyPr wrap="square" rtlCol="0">
            <a:spAutoFit/>
          </a:bodyPr>
          <a:lstStyle/>
          <a:p>
            <a:r>
              <a:rPr lang="en-US" sz="2400" b="1" dirty="0"/>
              <a:t>EKONOMI</a:t>
            </a:r>
          </a:p>
        </p:txBody>
      </p:sp>
      <p:sp>
        <p:nvSpPr>
          <p:cNvPr id="3" name="TextBox 2">
            <a:extLst>
              <a:ext uri="{FF2B5EF4-FFF2-40B4-BE49-F238E27FC236}">
                <a16:creationId xmlns:a16="http://schemas.microsoft.com/office/drawing/2014/main" id="{E82F9204-5137-4759-8E27-E7DDA53C02F2}"/>
              </a:ext>
            </a:extLst>
          </p:cNvPr>
          <p:cNvSpPr txBox="1"/>
          <p:nvPr/>
        </p:nvSpPr>
        <p:spPr>
          <a:xfrm>
            <a:off x="9719656" y="3288268"/>
            <a:ext cx="2118361" cy="461665"/>
          </a:xfrm>
          <a:prstGeom prst="rect">
            <a:avLst/>
          </a:prstGeom>
          <a:noFill/>
        </p:spPr>
        <p:txBody>
          <a:bodyPr wrap="square" rtlCol="0">
            <a:spAutoFit/>
          </a:bodyPr>
          <a:lstStyle/>
          <a:p>
            <a:r>
              <a:rPr lang="en-US" sz="2400" b="1" dirty="0"/>
              <a:t>KESEHATAN</a:t>
            </a:r>
          </a:p>
        </p:txBody>
      </p:sp>
      <p:sp>
        <p:nvSpPr>
          <p:cNvPr id="4" name="TextBox 3">
            <a:extLst>
              <a:ext uri="{FF2B5EF4-FFF2-40B4-BE49-F238E27FC236}">
                <a16:creationId xmlns:a16="http://schemas.microsoft.com/office/drawing/2014/main" id="{FDD4ED93-9FC4-4C5B-9BB7-51E6043DA846}"/>
              </a:ext>
            </a:extLst>
          </p:cNvPr>
          <p:cNvSpPr txBox="1"/>
          <p:nvPr/>
        </p:nvSpPr>
        <p:spPr>
          <a:xfrm>
            <a:off x="3706090" y="2022763"/>
            <a:ext cx="4599710" cy="584775"/>
          </a:xfrm>
          <a:prstGeom prst="rect">
            <a:avLst/>
          </a:prstGeom>
          <a:noFill/>
        </p:spPr>
        <p:txBody>
          <a:bodyPr wrap="square" rtlCol="0">
            <a:spAutoFit/>
          </a:bodyPr>
          <a:lstStyle/>
          <a:p>
            <a:r>
              <a:rPr lang="en-US" sz="3200" b="1" dirty="0"/>
              <a:t>EKONOMI KESEHATAN</a:t>
            </a:r>
          </a:p>
        </p:txBody>
      </p:sp>
      <p:sp>
        <p:nvSpPr>
          <p:cNvPr id="8" name="Arrow: Left-Right-Up 7">
            <a:extLst>
              <a:ext uri="{FF2B5EF4-FFF2-40B4-BE49-F238E27FC236}">
                <a16:creationId xmlns:a16="http://schemas.microsoft.com/office/drawing/2014/main" id="{664F69AB-2BC0-4B4A-B6C3-528260ECB365}"/>
              </a:ext>
            </a:extLst>
          </p:cNvPr>
          <p:cNvSpPr/>
          <p:nvPr/>
        </p:nvSpPr>
        <p:spPr>
          <a:xfrm>
            <a:off x="3231572" y="2747941"/>
            <a:ext cx="5728855" cy="909659"/>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FDF0C87-8B84-452D-A884-3455DDE5DF49}"/>
              </a:ext>
            </a:extLst>
          </p:cNvPr>
          <p:cNvSpPr txBox="1"/>
          <p:nvPr/>
        </p:nvSpPr>
        <p:spPr>
          <a:xfrm>
            <a:off x="803563" y="3798003"/>
            <a:ext cx="3380510" cy="2031325"/>
          </a:xfrm>
          <a:prstGeom prst="rect">
            <a:avLst/>
          </a:prstGeom>
          <a:noFill/>
        </p:spPr>
        <p:txBody>
          <a:bodyPr wrap="square" rtlCol="0">
            <a:spAutoFit/>
          </a:bodyPr>
          <a:lstStyle/>
          <a:p>
            <a:pPr marL="342900" indent="-342900">
              <a:buAutoNum type="arabicPeriod"/>
            </a:pPr>
            <a:r>
              <a:rPr lang="en-US" dirty="0"/>
              <a:t>MAKRO</a:t>
            </a:r>
          </a:p>
          <a:p>
            <a:pPr marL="342900" indent="-342900">
              <a:buAutoNum type="arabicPeriod"/>
            </a:pPr>
            <a:r>
              <a:rPr lang="en-US" dirty="0"/>
              <a:t>MIKRO</a:t>
            </a:r>
          </a:p>
          <a:p>
            <a:pPr marL="342900" indent="-342900">
              <a:buAutoNum type="arabicPeriod"/>
            </a:pPr>
            <a:r>
              <a:rPr lang="en-US" dirty="0"/>
              <a:t>KEUNTUNGAN</a:t>
            </a:r>
          </a:p>
          <a:p>
            <a:pPr marL="342900" indent="-342900">
              <a:buAutoNum type="arabicPeriod"/>
            </a:pPr>
            <a:r>
              <a:rPr lang="en-US" dirty="0"/>
              <a:t>PENGETURAN KELUARGA</a:t>
            </a:r>
          </a:p>
          <a:p>
            <a:pPr marL="342900" indent="-342900">
              <a:buAutoNum type="arabicPeriod"/>
            </a:pPr>
            <a:r>
              <a:rPr lang="en-US" dirty="0"/>
              <a:t>PILIHAN</a:t>
            </a:r>
          </a:p>
          <a:p>
            <a:pPr marL="342900" indent="-342900">
              <a:buAutoNum type="arabicPeriod"/>
            </a:pPr>
            <a:r>
              <a:rPr lang="en-US" dirty="0"/>
              <a:t>PELAYANAN  BARANG</a:t>
            </a:r>
          </a:p>
          <a:p>
            <a:endParaRPr lang="en-US" dirty="0"/>
          </a:p>
        </p:txBody>
      </p:sp>
      <p:sp>
        <p:nvSpPr>
          <p:cNvPr id="15" name="TextBox 14">
            <a:extLst>
              <a:ext uri="{FF2B5EF4-FFF2-40B4-BE49-F238E27FC236}">
                <a16:creationId xmlns:a16="http://schemas.microsoft.com/office/drawing/2014/main" id="{6150BAFF-7ECD-4DC3-A05F-3912BDCD4ADD}"/>
              </a:ext>
            </a:extLst>
          </p:cNvPr>
          <p:cNvSpPr txBox="1"/>
          <p:nvPr/>
        </p:nvSpPr>
        <p:spPr>
          <a:xfrm>
            <a:off x="9157856" y="3798003"/>
            <a:ext cx="2680162" cy="2031325"/>
          </a:xfrm>
          <a:prstGeom prst="rect">
            <a:avLst/>
          </a:prstGeom>
          <a:noFill/>
        </p:spPr>
        <p:txBody>
          <a:bodyPr wrap="square" rtlCol="0">
            <a:spAutoFit/>
          </a:bodyPr>
          <a:lstStyle/>
          <a:p>
            <a:pPr marL="342900" indent="-342900">
              <a:buAutoNum type="arabicPeriod"/>
            </a:pPr>
            <a:r>
              <a:rPr lang="en-US" dirty="0"/>
              <a:t>UPK</a:t>
            </a:r>
          </a:p>
          <a:p>
            <a:pPr marL="342900" indent="-342900">
              <a:buAutoNum type="arabicPeriod"/>
            </a:pPr>
            <a:r>
              <a:rPr lang="en-US" dirty="0"/>
              <a:t>UPM</a:t>
            </a:r>
          </a:p>
          <a:p>
            <a:pPr marL="342900" indent="-342900">
              <a:buAutoNum type="arabicPeriod"/>
            </a:pPr>
            <a:r>
              <a:rPr lang="en-US" dirty="0"/>
              <a:t>SOSIAL</a:t>
            </a:r>
          </a:p>
          <a:p>
            <a:pPr marL="342900" indent="-342900">
              <a:buAutoNum type="arabicPeriod"/>
            </a:pPr>
            <a:r>
              <a:rPr lang="en-US" dirty="0"/>
              <a:t>PADAT MODAL</a:t>
            </a:r>
          </a:p>
          <a:p>
            <a:pPr marL="342900" indent="-342900">
              <a:buAutoNum type="arabicPeriod"/>
            </a:pPr>
            <a:r>
              <a:rPr lang="en-US" dirty="0"/>
              <a:t>PADAT KARYA</a:t>
            </a:r>
          </a:p>
          <a:p>
            <a:pPr marL="342900" indent="-342900">
              <a:buAutoNum type="arabicPeriod"/>
            </a:pPr>
            <a:r>
              <a:rPr lang="en-US" dirty="0"/>
              <a:t>PELAYANAN JASA</a:t>
            </a:r>
          </a:p>
          <a:p>
            <a:endParaRPr lang="en-US" dirty="0"/>
          </a:p>
        </p:txBody>
      </p:sp>
    </p:spTree>
    <p:extLst>
      <p:ext uri="{BB962C8B-B14F-4D97-AF65-F5344CB8AC3E}">
        <p14:creationId xmlns:p14="http://schemas.microsoft.com/office/powerpoint/2010/main" val="1568662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13571-4A38-4611-A4FD-2941896D4CD8}"/>
              </a:ext>
            </a:extLst>
          </p:cNvPr>
          <p:cNvPicPr>
            <a:picLocks noChangeAspect="1"/>
          </p:cNvPicPr>
          <p:nvPr/>
        </p:nvPicPr>
        <p:blipFill rotWithShape="1">
          <a:blip r:embed="rId2"/>
          <a:srcRect l="27500" t="15134" r="25909" b="18773"/>
          <a:stretch/>
        </p:blipFill>
        <p:spPr>
          <a:xfrm>
            <a:off x="942109" y="401782"/>
            <a:ext cx="10667999" cy="5999018"/>
          </a:xfrm>
          <a:prstGeom prst="rect">
            <a:avLst/>
          </a:prstGeom>
        </p:spPr>
      </p:pic>
    </p:spTree>
    <p:extLst>
      <p:ext uri="{BB962C8B-B14F-4D97-AF65-F5344CB8AC3E}">
        <p14:creationId xmlns:p14="http://schemas.microsoft.com/office/powerpoint/2010/main" val="1983065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33862A-F7B8-4FAD-83E2-742B5B2F32F3}"/>
              </a:ext>
            </a:extLst>
          </p:cNvPr>
          <p:cNvPicPr>
            <a:picLocks noChangeAspect="1"/>
          </p:cNvPicPr>
          <p:nvPr/>
        </p:nvPicPr>
        <p:blipFill rotWithShape="1">
          <a:blip r:embed="rId2"/>
          <a:srcRect l="26250" t="13721" r="25114" b="19581"/>
          <a:stretch/>
        </p:blipFill>
        <p:spPr>
          <a:xfrm>
            <a:off x="983673" y="180109"/>
            <a:ext cx="10390909" cy="6414655"/>
          </a:xfrm>
          <a:prstGeom prst="rect">
            <a:avLst/>
          </a:prstGeom>
        </p:spPr>
      </p:pic>
    </p:spTree>
    <p:extLst>
      <p:ext uri="{BB962C8B-B14F-4D97-AF65-F5344CB8AC3E}">
        <p14:creationId xmlns:p14="http://schemas.microsoft.com/office/powerpoint/2010/main" val="210546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B6BB0B-0CB3-4658-B74F-270704CA8AA6}"/>
              </a:ext>
            </a:extLst>
          </p:cNvPr>
          <p:cNvSpPr txBox="1"/>
          <p:nvPr/>
        </p:nvSpPr>
        <p:spPr>
          <a:xfrm>
            <a:off x="1094509" y="1219200"/>
            <a:ext cx="9684327" cy="440120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Indonesia </a:t>
            </a:r>
            <a:r>
              <a:rPr lang="en-US" sz="2800" dirty="0" err="1">
                <a:latin typeface="Times New Roman" panose="02020603050405020304" pitchFamily="18" charset="0"/>
                <a:cs typeface="Times New Roman" panose="02020603050405020304" pitchFamily="18" charset="0"/>
              </a:rPr>
              <a:t>menjamin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pemenuhan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memberikan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fungsi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pengobatan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pencegahan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tersebut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diuraikan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Peraturan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Presiden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Perpres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Nomor</a:t>
            </a:r>
            <a:r>
              <a:rPr lang="en-US" sz="2800" dirty="0">
                <a:latin typeface="Times New Roman" panose="02020603050405020304" pitchFamily="18" charset="0"/>
                <a:cs typeface="Times New Roman" panose="02020603050405020304" pitchFamily="18" charset="0"/>
              </a:rPr>
              <a:t> 72 </a:t>
            </a:r>
            <a:r>
              <a:rPr lang="en-US" sz="2800" dirty="0" err="1">
                <a:latin typeface="Times New Roman" panose="02020603050405020304" pitchFamily="18" charset="0"/>
                <a:cs typeface="Times New Roman" panose="02020603050405020304" pitchFamily="18" charset="0"/>
              </a:rPr>
              <a:t>Tahun</a:t>
            </a:r>
            <a:r>
              <a:rPr lang="en-US" sz="2800" dirty="0">
                <a:latin typeface="Times New Roman" panose="02020603050405020304" pitchFamily="18" charset="0"/>
                <a:cs typeface="Times New Roman" panose="02020603050405020304" pitchFamily="18" charset="0"/>
              </a:rPr>
              <a:t> 2012 </a:t>
            </a:r>
            <a:r>
              <a:rPr lang="en-US" sz="2800" dirty="0" err="1">
                <a:latin typeface="Times New Roman" panose="02020603050405020304" pitchFamily="18" charset="0"/>
                <a:cs typeface="Times New Roman" panose="02020603050405020304" pitchFamily="18" charset="0"/>
              </a:rPr>
              <a:t>tentang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Kesehatan Nasional (SKN). </a:t>
            </a:r>
          </a:p>
          <a:p>
            <a:pPr algn="just"/>
            <a:r>
              <a:rPr lang="en-US" sz="2800" dirty="0">
                <a:latin typeface="Times New Roman" panose="02020603050405020304" pitchFamily="18" charset="0"/>
                <a:cs typeface="Times New Roman" panose="02020603050405020304" pitchFamily="18" charset="0"/>
              </a:rPr>
              <a:t>	SKN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beberapa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subsistem</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terdiri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penelitian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pengembangan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pembiayaan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sumber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sediaan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farmasi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makanan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manajemen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informasi</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regulasi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pemberdayaan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54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8EFC2E-6886-48E1-89E0-CA5C5AA5C23D}"/>
              </a:ext>
            </a:extLst>
          </p:cNvPr>
          <p:cNvSpPr txBox="1"/>
          <p:nvPr/>
        </p:nvSpPr>
        <p:spPr>
          <a:xfrm>
            <a:off x="1871003" y="1012874"/>
            <a:ext cx="8356209" cy="353943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Masyarakat yang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bermartabat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merupakan</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terciptanya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berkualitas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bangsa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maju</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sejahtera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Setiap</a:t>
            </a:r>
            <a:r>
              <a:rPr lang="en-US" sz="3200" dirty="0">
                <a:latin typeface="Times New Roman" panose="02020603050405020304" pitchFamily="18" charset="0"/>
                <a:cs typeface="Times New Roman" panose="02020603050405020304" pitchFamily="18" charset="0"/>
              </a:rPr>
              <a:t> orang </a:t>
            </a:r>
            <a:r>
              <a:rPr lang="en-US" sz="3200" dirty="0" err="1">
                <a:latin typeface="Times New Roman" panose="02020603050405020304" pitchFamily="18" charset="0"/>
                <a:cs typeface="Times New Roman" panose="02020603050405020304" pitchFamily="18" charset="0"/>
              </a:rPr>
              <a:t>berhak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hidup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sejahtera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lahir</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batin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bertempat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tinggal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mendapatkan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lingkungan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hidup</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serta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berhak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memperoleh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146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6FCFB-A9A8-4C79-B402-19FC51274C3B}"/>
              </a:ext>
            </a:extLst>
          </p:cNvPr>
          <p:cNvSpPr txBox="1"/>
          <p:nvPr/>
        </p:nvSpPr>
        <p:spPr>
          <a:xfrm>
            <a:off x="1847557" y="942535"/>
            <a:ext cx="8496886" cy="4832092"/>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Indonesia </a:t>
            </a:r>
            <a:r>
              <a:rPr lang="en-US" sz="2800" dirty="0" err="1">
                <a:latin typeface="Times New Roman" panose="02020603050405020304" pitchFamily="18" charset="0"/>
                <a:cs typeface="Times New Roman" panose="02020603050405020304" pitchFamily="18" charset="0"/>
              </a:rPr>
              <a:t>telah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menerapkan</a:t>
            </a:r>
            <a:r>
              <a:rPr lang="en-US" sz="2800" dirty="0">
                <a:latin typeface="Times New Roman" panose="02020603050405020304" pitchFamily="18" charset="0"/>
                <a:cs typeface="Times New Roman" panose="02020603050405020304" pitchFamily="18" charset="0"/>
              </a:rPr>
              <a:t> program </a:t>
            </a:r>
            <a:r>
              <a:rPr lang="en-US" sz="2800" dirty="0" err="1">
                <a:latin typeface="Times New Roman" panose="02020603050405020304" pitchFamily="18" charset="0"/>
                <a:cs typeface="Times New Roman" panose="02020603050405020304" pitchFamily="18" charset="0"/>
              </a:rPr>
              <a:t>Jaminan</a:t>
            </a:r>
            <a:r>
              <a:rPr lang="en-US" sz="2800" dirty="0">
                <a:latin typeface="Times New Roman" panose="02020603050405020304" pitchFamily="18" charset="0"/>
                <a:cs typeface="Times New Roman" panose="02020603050405020304" pitchFamily="18" charset="0"/>
              </a:rPr>
              <a:t> Kesehatan Nasional (JKN) yang </a:t>
            </a:r>
            <a:r>
              <a:rPr lang="en-US" sz="2800" dirty="0" err="1">
                <a:latin typeface="Times New Roman" panose="02020603050405020304" pitchFamily="18" charset="0"/>
                <a:cs typeface="Times New Roman" panose="02020603050405020304" pitchFamily="18" charset="0"/>
              </a:rPr>
              <a:t>bersinergi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Jaminan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Sosial</a:t>
            </a:r>
            <a:r>
              <a:rPr lang="en-US" sz="2800" dirty="0">
                <a:latin typeface="Times New Roman" panose="02020603050405020304" pitchFamily="18" charset="0"/>
                <a:cs typeface="Times New Roman" panose="02020603050405020304" pitchFamily="18" charset="0"/>
              </a:rPr>
              <a:t> Nasional (SJSN) </a:t>
            </a:r>
            <a:r>
              <a:rPr lang="en-US" sz="2800" dirty="0" err="1">
                <a:latin typeface="Times New Roman" panose="02020603050405020304" pitchFamily="18" charset="0"/>
                <a:cs typeface="Times New Roman" panose="02020603050405020304" pitchFamily="18" charset="0"/>
              </a:rPr>
              <a:t>sejak</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Januari</a:t>
            </a:r>
            <a:r>
              <a:rPr lang="en-US" sz="2800" dirty="0">
                <a:latin typeface="Times New Roman" panose="02020603050405020304" pitchFamily="18" charset="0"/>
                <a:cs typeface="Times New Roman" panose="02020603050405020304" pitchFamily="18" charset="0"/>
              </a:rPr>
              <a:t> 2014 dan </a:t>
            </a:r>
            <a:r>
              <a:rPr lang="en-US" sz="2800" dirty="0" err="1">
                <a:latin typeface="Times New Roman" panose="02020603050405020304" pitchFamily="18" charset="0"/>
                <a:cs typeface="Times New Roman" panose="02020603050405020304" pitchFamily="18" charset="0"/>
              </a:rPr>
              <a:t>telah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mencakup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sedikitnya</a:t>
            </a:r>
            <a:r>
              <a:rPr lang="en-US" sz="2800" dirty="0">
                <a:latin typeface="Times New Roman" panose="02020603050405020304" pitchFamily="18" charset="0"/>
                <a:cs typeface="Times New Roman" panose="02020603050405020304" pitchFamily="18" charset="0"/>
              </a:rPr>
              <a:t> 80 </a:t>
            </a:r>
            <a:r>
              <a:rPr lang="en-US" sz="2800" dirty="0" err="1">
                <a:latin typeface="Times New Roman" panose="02020603050405020304" pitchFamily="18" charset="0"/>
                <a:cs typeface="Times New Roman" panose="02020603050405020304" pitchFamily="18" charset="0"/>
              </a:rPr>
              <a:t>persen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penduduk</a:t>
            </a:r>
            <a:r>
              <a:rPr lang="en-US" sz="2800" dirty="0">
                <a:latin typeface="Times New Roman" panose="02020603050405020304" pitchFamily="18" charset="0"/>
                <a:cs typeface="Times New Roman" panose="02020603050405020304" pitchFamily="18" charset="0"/>
              </a:rPr>
              <a:t> Indonesia per </a:t>
            </a:r>
            <a:r>
              <a:rPr lang="en-US" sz="2800" dirty="0" err="1">
                <a:latin typeface="Times New Roman" panose="02020603050405020304" pitchFamily="18" charset="0"/>
                <a:cs typeface="Times New Roman" panose="02020603050405020304" pitchFamily="18" charset="0"/>
              </a:rPr>
              <a:t>Desember</a:t>
            </a:r>
            <a:r>
              <a:rPr lang="en-US" sz="2800" dirty="0">
                <a:latin typeface="Times New Roman" panose="02020603050405020304" pitchFamily="18" charset="0"/>
                <a:cs typeface="Times New Roman" panose="02020603050405020304" pitchFamily="18" charset="0"/>
              </a:rPr>
              <a:t> 2021.JKN </a:t>
            </a:r>
            <a:r>
              <a:rPr lang="en-US" sz="2800" dirty="0" err="1">
                <a:latin typeface="Times New Roman" panose="02020603050405020304" pitchFamily="18" charset="0"/>
                <a:cs typeface="Times New Roman" panose="02020603050405020304" pitchFamily="18" charset="0"/>
              </a:rPr>
              <a:t>bertujuan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menjamin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pemenuhan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kebutuhan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dasar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seluruh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warga</a:t>
            </a:r>
            <a:r>
              <a:rPr lang="en-US" sz="2800" dirty="0">
                <a:latin typeface="Times New Roman" panose="02020603050405020304" pitchFamily="18" charset="0"/>
                <a:cs typeface="Times New Roman" panose="02020603050405020304" pitchFamily="18" charset="0"/>
              </a:rPr>
              <a:t> negara dan </a:t>
            </a:r>
            <a:r>
              <a:rPr lang="en-US" sz="2800" dirty="0" err="1">
                <a:latin typeface="Times New Roman" panose="02020603050405020304" pitchFamily="18" charset="0"/>
                <a:cs typeface="Times New Roman" panose="02020603050405020304" pitchFamily="18" charset="0"/>
              </a:rPr>
              <a:t>memberikan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perlindungan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finansial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memiskinkan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sakit</a:t>
            </a:r>
            <a:r>
              <a:rPr lang="en-US" sz="2800" dirty="0">
                <a:latin typeface="Times New Roman" panose="02020603050405020304" pitchFamily="18" charset="0"/>
                <a:cs typeface="Times New Roman" panose="02020603050405020304" pitchFamily="18" charset="0"/>
              </a:rPr>
              <a:t>. JKN </a:t>
            </a:r>
            <a:r>
              <a:rPr lang="en-US" sz="2800" dirty="0" err="1">
                <a:latin typeface="Times New Roman" panose="02020603050405020304" pitchFamily="18" charset="0"/>
                <a:cs typeface="Times New Roman" panose="02020603050405020304" pitchFamily="18" charset="0"/>
              </a:rPr>
              <a:t>dikelola</a:t>
            </a:r>
            <a:r>
              <a:rPr lang="en-US" sz="2800" dirty="0">
                <a:latin typeface="Times New Roman" panose="02020603050405020304" pitchFamily="18" charset="0"/>
                <a:cs typeface="Times New Roman" panose="02020603050405020304" pitchFamily="18" charset="0"/>
              </a:rPr>
              <a:t> Badan </a:t>
            </a:r>
            <a:r>
              <a:rPr lang="en-US" sz="2800" dirty="0" err="1">
                <a:latin typeface="Times New Roman" panose="02020603050405020304" pitchFamily="18" charset="0"/>
                <a:cs typeface="Times New Roman" panose="02020603050405020304" pitchFamily="18" charset="0"/>
              </a:rPr>
              <a:t>Penyelenggara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Jaminan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Sosial</a:t>
            </a:r>
            <a:r>
              <a:rPr lang="en-US" sz="2800" dirty="0">
                <a:latin typeface="Times New Roman" panose="02020603050405020304" pitchFamily="18" charset="0"/>
                <a:cs typeface="Times New Roman" panose="02020603050405020304" pitchFamily="18" charset="0"/>
              </a:rPr>
              <a:t> (BPJS) Kesehatan yang </a:t>
            </a:r>
            <a:r>
              <a:rPr lang="en-US" sz="2800" dirty="0" err="1">
                <a:latin typeface="Times New Roman" panose="02020603050405020304" pitchFamily="18" charset="0"/>
                <a:cs typeface="Times New Roman" panose="02020603050405020304" pitchFamily="18" charset="0"/>
              </a:rPr>
              <a:t>menjadi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pembayar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tunggal</a:t>
            </a:r>
            <a:r>
              <a:rPr lang="en-US" sz="2800" dirty="0">
                <a:latin typeface="Times New Roman" panose="02020603050405020304" pitchFamily="18" charset="0"/>
                <a:cs typeface="Times New Roman" panose="02020603050405020304" pitchFamily="18" charset="0"/>
              </a:rPr>
              <a:t> (single payer) </a:t>
            </a:r>
            <a:r>
              <a:rPr lang="en-US" sz="2800" dirty="0" err="1">
                <a:latin typeface="Times New Roman" panose="02020603050405020304" pitchFamily="18" charset="0"/>
                <a:cs typeface="Times New Roman" panose="02020603050405020304" pitchFamily="18" charset="0"/>
              </a:rPr>
              <a:t>jaminan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sosial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terbesar</a:t>
            </a:r>
            <a:r>
              <a:rPr lang="en-US" sz="2800" dirty="0">
                <a:latin typeface="Times New Roman" panose="02020603050405020304" pitchFamily="18" charset="0"/>
                <a:cs typeface="Times New Roman" panose="02020603050405020304" pitchFamily="18" charset="0"/>
              </a:rPr>
              <a:t> di dunia </a:t>
            </a:r>
            <a:r>
              <a:rPr lang="en-US" sz="2800" dirty="0" err="1">
                <a:latin typeface="Times New Roman" panose="02020603050405020304" pitchFamily="18" charset="0"/>
                <a:cs typeface="Times New Roman" panose="02020603050405020304" pitchFamily="18" charset="0"/>
              </a:rPr>
              <a:t>saat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314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C2DAD-EAA3-40E7-929D-6ACF977377B4}"/>
              </a:ext>
            </a:extLst>
          </p:cNvPr>
          <p:cNvSpPr txBox="1"/>
          <p:nvPr/>
        </p:nvSpPr>
        <p:spPr>
          <a:xfrm>
            <a:off x="1123070" y="1265277"/>
            <a:ext cx="9945859" cy="452431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Aspek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kunci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upaya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didukung</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ketersediaan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obat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serta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Walaupun</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telah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akses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masyarakat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pemerataan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perlu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perhatian</a:t>
            </a:r>
            <a:r>
              <a:rPr lang="en-US" sz="3200" dirty="0">
                <a:latin typeface="Times New Roman" panose="02020603050405020304" pitchFamily="18" charset="0"/>
                <a:cs typeface="Times New Roman" panose="02020603050405020304" pitchFamily="18" charset="0"/>
              </a:rPr>
              <a:t>. Salah </a:t>
            </a:r>
            <a:r>
              <a:rPr lang="en-US" sz="3200" dirty="0" err="1">
                <a:latin typeface="Times New Roman" panose="02020603050405020304" pitchFamily="18" charset="0"/>
                <a:cs typeface="Times New Roman" panose="02020603050405020304" pitchFamily="18" charset="0"/>
              </a:rPr>
              <a:t>satu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penyebabnya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distribusi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tenaga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belum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merata</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seluruh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penjuru</a:t>
            </a:r>
            <a:r>
              <a:rPr lang="en-US" sz="3200" dirty="0">
                <a:latin typeface="Times New Roman" panose="02020603050405020304" pitchFamily="18" charset="0"/>
                <a:cs typeface="Times New Roman" panose="02020603050405020304" pitchFamily="18" charset="0"/>
              </a:rPr>
              <a:t> Indonesia </a:t>
            </a:r>
          </a:p>
        </p:txBody>
      </p:sp>
    </p:spTree>
    <p:extLst>
      <p:ext uri="{BB962C8B-B14F-4D97-AF65-F5344CB8AC3E}">
        <p14:creationId xmlns:p14="http://schemas.microsoft.com/office/powerpoint/2010/main" val="3812144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475</TotalTime>
  <Words>2512</Words>
  <Application>Microsoft Office PowerPoint</Application>
  <PresentationFormat>Widescreen</PresentationFormat>
  <Paragraphs>108</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Adobe Gothic Std B</vt:lpstr>
      <vt:lpstr>Arial</vt:lpstr>
      <vt:lpstr>Arial Black</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SISTEM KESEHATAN</vt:lpstr>
      <vt:lpstr>HUBUNGAN UNSUR UNSUR SISTEM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Masyarakat yang sehat dan bermartabat merupakan modal terciptanya sumber daya manusia berkualitas untuk bangsa yang maju dan sejahtera Setiap orang berhak hidup sejahtera lahir dan batin, bertempat tinggal, mendapatkan lingkungan hidup yang baik dan sehat, serta berhak memperoleh pelayanan kesehatan. </dc:title>
  <dc:creator>Microsoft</dc:creator>
  <cp:lastModifiedBy>Microsoft</cp:lastModifiedBy>
  <cp:revision>24</cp:revision>
  <dcterms:created xsi:type="dcterms:W3CDTF">2022-03-07T08:14:53Z</dcterms:created>
  <dcterms:modified xsi:type="dcterms:W3CDTF">2022-06-10T00:33:24Z</dcterms:modified>
</cp:coreProperties>
</file>