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58" r:id="rId6"/>
    <p:sldId id="262" r:id="rId7"/>
    <p:sldId id="263" r:id="rId8"/>
    <p:sldId id="264" r:id="rId9"/>
    <p:sldId id="265" r:id="rId10"/>
    <p:sldId id="266" r:id="rId11"/>
    <p:sldId id="269" r:id="rId12"/>
    <p:sldId id="268" r:id="rId13"/>
    <p:sldId id="267" r:id="rId14"/>
    <p:sldId id="270" r:id="rId15"/>
    <p:sldId id="271" r:id="rId16"/>
    <p:sldId id="273" r:id="rId17"/>
    <p:sldId id="274" r:id="rId18"/>
    <p:sldId id="275" r:id="rId19"/>
    <p:sldId id="276" r:id="rId20"/>
    <p:sldId id="279"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24" autoAdjust="0"/>
    <p:restoredTop sz="94660"/>
  </p:normalViewPr>
  <p:slideViewPr>
    <p:cSldViewPr snapToGrid="0">
      <p:cViewPr varScale="1">
        <p:scale>
          <a:sx n="72" d="100"/>
          <a:sy n="72" d="100"/>
        </p:scale>
        <p:origin x="7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6/10/2022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A4EE-4321-47DC-0F9A-3FE7B0D59AC6}"/>
              </a:ext>
            </a:extLst>
          </p:cNvPr>
          <p:cNvSpPr>
            <a:spLocks noGrp="1"/>
          </p:cNvSpPr>
          <p:nvPr>
            <p:ph type="ctrTitle"/>
          </p:nvPr>
        </p:nvSpPr>
        <p:spPr>
          <a:xfrm>
            <a:off x="2928400" y="651198"/>
            <a:ext cx="8574622" cy="2616199"/>
          </a:xfrm>
        </p:spPr>
        <p:txBody>
          <a:bodyPr>
            <a:normAutofit fontScale="90000"/>
          </a:bodyPr>
          <a:lstStyle/>
          <a:p>
            <a:r>
              <a:rPr lang="id-ID" dirty="0"/>
              <a:t>PERENCANAAN &amp; EVALUASI</a:t>
            </a:r>
            <a:br>
              <a:rPr lang="id-ID" dirty="0"/>
            </a:br>
            <a:r>
              <a:rPr lang="id-ID" dirty="0"/>
              <a:t>PERTEMUAN KE 4</a:t>
            </a:r>
          </a:p>
        </p:txBody>
      </p:sp>
      <p:sp>
        <p:nvSpPr>
          <p:cNvPr id="3" name="Subtitle 2">
            <a:extLst>
              <a:ext uri="{FF2B5EF4-FFF2-40B4-BE49-F238E27FC236}">
                <a16:creationId xmlns:a16="http://schemas.microsoft.com/office/drawing/2014/main" id="{22FC05D3-B792-EC95-FE30-54397C6B6BF7}"/>
              </a:ext>
            </a:extLst>
          </p:cNvPr>
          <p:cNvSpPr>
            <a:spLocks noGrp="1"/>
          </p:cNvSpPr>
          <p:nvPr>
            <p:ph type="subTitle" idx="1"/>
          </p:nvPr>
        </p:nvSpPr>
        <p:spPr/>
        <p:txBody>
          <a:bodyPr/>
          <a:lstStyle/>
          <a:p>
            <a:r>
              <a:rPr lang="id-ID" dirty="0"/>
              <a:t>HJ.HASLIARY LUKMAN, SKM.M.KES</a:t>
            </a:r>
          </a:p>
        </p:txBody>
      </p:sp>
    </p:spTree>
    <p:extLst>
      <p:ext uri="{BB962C8B-B14F-4D97-AF65-F5344CB8AC3E}">
        <p14:creationId xmlns:p14="http://schemas.microsoft.com/office/powerpoint/2010/main" val="226439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11BBD-D7E4-FDAC-1B89-0E6D45D20CCD}"/>
              </a:ext>
            </a:extLst>
          </p:cNvPr>
          <p:cNvSpPr>
            <a:spLocks noGrp="1"/>
          </p:cNvSpPr>
          <p:nvPr>
            <p:ph type="title"/>
          </p:nvPr>
        </p:nvSpPr>
        <p:spPr>
          <a:xfrm>
            <a:off x="2723253" y="1215888"/>
            <a:ext cx="6745494" cy="69242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err="1"/>
              <a:t>Kriteria</a:t>
            </a:r>
            <a:r>
              <a:rPr lang="en-US" dirty="0"/>
              <a:t> Plan of Action (</a:t>
            </a:r>
            <a:r>
              <a:rPr lang="en-US" dirty="0" err="1"/>
              <a:t>PoA</a:t>
            </a:r>
            <a:r>
              <a:rPr lang="en-US" dirty="0"/>
              <a:t>)</a:t>
            </a:r>
            <a:endParaRPr lang="id-ID" dirty="0"/>
          </a:p>
        </p:txBody>
      </p:sp>
      <p:sp>
        <p:nvSpPr>
          <p:cNvPr id="3" name="Content Placeholder 2">
            <a:extLst>
              <a:ext uri="{FF2B5EF4-FFF2-40B4-BE49-F238E27FC236}">
                <a16:creationId xmlns:a16="http://schemas.microsoft.com/office/drawing/2014/main" id="{53B32740-FAF8-39CC-959E-69225492B900}"/>
              </a:ext>
            </a:extLst>
          </p:cNvPr>
          <p:cNvSpPr>
            <a:spLocks noGrp="1"/>
          </p:cNvSpPr>
          <p:nvPr>
            <p:ph idx="1"/>
          </p:nvPr>
        </p:nvSpPr>
        <p:spPr>
          <a:xfrm>
            <a:off x="1550504" y="2574233"/>
            <a:ext cx="9409180" cy="1480931"/>
          </a:xfrm>
        </p:spPr>
        <p:txBody>
          <a:bodyPr/>
          <a:lstStyle/>
          <a:p>
            <a:pPr algn="just"/>
            <a:r>
              <a:rPr lang="id-ID" dirty="0"/>
              <a:t>Relevant (sesuai) : Rencana kegiatan harus sesuai dan bisa diterapkan di suatu organisasi atau di suatu wilayah yang ingin di intervensi. Harus sesuai dengan pegawai atau masyarakat di wilayah tersebut. </a:t>
            </a:r>
          </a:p>
        </p:txBody>
      </p:sp>
    </p:spTree>
    <p:extLst>
      <p:ext uri="{BB962C8B-B14F-4D97-AF65-F5344CB8AC3E}">
        <p14:creationId xmlns:p14="http://schemas.microsoft.com/office/powerpoint/2010/main" val="297352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6F763-A1D3-1324-E5BF-85C037BF6F0A}"/>
              </a:ext>
            </a:extLst>
          </p:cNvPr>
          <p:cNvSpPr>
            <a:spLocks noGrp="1"/>
          </p:cNvSpPr>
          <p:nvPr>
            <p:ph type="title"/>
          </p:nvPr>
        </p:nvSpPr>
        <p:spPr>
          <a:xfrm>
            <a:off x="2557670" y="672548"/>
            <a:ext cx="7408102" cy="1036983"/>
          </a:xfrm>
        </p:spPr>
        <p:style>
          <a:lnRef idx="2">
            <a:schemeClr val="accent5">
              <a:shade val="50000"/>
            </a:schemeClr>
          </a:lnRef>
          <a:fillRef idx="1">
            <a:schemeClr val="accent5"/>
          </a:fillRef>
          <a:effectRef idx="0">
            <a:schemeClr val="accent5"/>
          </a:effectRef>
          <a:fontRef idx="minor">
            <a:schemeClr val="lt1"/>
          </a:fontRef>
        </p:style>
        <p:txBody>
          <a:bodyPr/>
          <a:lstStyle/>
          <a:p>
            <a:r>
              <a:rPr lang="id-ID" dirty="0"/>
              <a:t>Langkah-langkah Plant of action</a:t>
            </a:r>
          </a:p>
        </p:txBody>
      </p:sp>
      <p:sp>
        <p:nvSpPr>
          <p:cNvPr id="3" name="Content Placeholder 2">
            <a:extLst>
              <a:ext uri="{FF2B5EF4-FFF2-40B4-BE49-F238E27FC236}">
                <a16:creationId xmlns:a16="http://schemas.microsoft.com/office/drawing/2014/main" id="{BC0A4A36-0DC6-647F-8616-75DBB9CE136A}"/>
              </a:ext>
            </a:extLst>
          </p:cNvPr>
          <p:cNvSpPr>
            <a:spLocks noGrp="1"/>
          </p:cNvSpPr>
          <p:nvPr>
            <p:ph idx="1"/>
          </p:nvPr>
        </p:nvSpPr>
        <p:spPr>
          <a:xfrm>
            <a:off x="2107162" y="2256182"/>
            <a:ext cx="8918647" cy="3124201"/>
          </a:xfrm>
        </p:spPr>
        <p:txBody>
          <a:bodyPr>
            <a:noAutofit/>
          </a:bodyPr>
          <a:lstStyle/>
          <a:p>
            <a:pPr marL="0" indent="0" algn="just">
              <a:buNone/>
            </a:pPr>
            <a:r>
              <a:rPr lang="id-ID" dirty="0"/>
              <a:t>Langkah pertama : menguraikan masalah untuk mendapatkan gambaran yang menyeluruh tentang masalah yang dihadapi.</a:t>
            </a:r>
          </a:p>
          <a:p>
            <a:pPr marL="0" indent="0" algn="just">
              <a:buNone/>
            </a:pPr>
            <a:r>
              <a:rPr lang="id-ID" dirty="0"/>
              <a:t>Langkah kedua : perumusan tujuan, sasaran dan kebijaksanaan.</a:t>
            </a:r>
          </a:p>
          <a:p>
            <a:pPr marL="0" indent="0" algn="just">
              <a:buNone/>
            </a:pPr>
            <a:r>
              <a:rPr lang="id-ID" dirty="0"/>
              <a:t>Langkah ketiga : Uraian Program Kesehatan . Langkah ini meliputi semua program kesehatan baik yang bersifat operasional di lapangan maupun bersifat manajerial.</a:t>
            </a:r>
          </a:p>
          <a:p>
            <a:pPr marL="0" indent="0" algn="just">
              <a:buNone/>
            </a:pPr>
            <a:r>
              <a:rPr lang="id-ID" dirty="0"/>
              <a:t>Langkah keempat : Pengawasan dan pengendalian</a:t>
            </a:r>
          </a:p>
        </p:txBody>
      </p:sp>
    </p:spTree>
    <p:extLst>
      <p:ext uri="{BB962C8B-B14F-4D97-AF65-F5344CB8AC3E}">
        <p14:creationId xmlns:p14="http://schemas.microsoft.com/office/powerpoint/2010/main" val="473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96890-6C0F-BACF-6CCA-2443CFD359AB}"/>
              </a:ext>
            </a:extLst>
          </p:cNvPr>
          <p:cNvSpPr>
            <a:spLocks noGrp="1"/>
          </p:cNvSpPr>
          <p:nvPr>
            <p:ph type="title"/>
          </p:nvPr>
        </p:nvSpPr>
        <p:spPr>
          <a:xfrm>
            <a:off x="4200939" y="685801"/>
            <a:ext cx="4969565" cy="838200"/>
          </a:xfrm>
        </p:spPr>
        <p:style>
          <a:lnRef idx="2">
            <a:schemeClr val="accent6">
              <a:shade val="50000"/>
            </a:schemeClr>
          </a:lnRef>
          <a:fillRef idx="1">
            <a:schemeClr val="accent6"/>
          </a:fillRef>
          <a:effectRef idx="0">
            <a:schemeClr val="accent6"/>
          </a:effectRef>
          <a:fontRef idx="minor">
            <a:schemeClr val="lt1"/>
          </a:fontRef>
        </p:style>
        <p:txBody>
          <a:bodyPr/>
          <a:lstStyle/>
          <a:p>
            <a:r>
              <a:rPr lang="id-ID" dirty="0"/>
              <a:t>Penyusunan RUK</a:t>
            </a:r>
          </a:p>
        </p:txBody>
      </p:sp>
      <p:sp>
        <p:nvSpPr>
          <p:cNvPr id="3" name="Content Placeholder 2">
            <a:extLst>
              <a:ext uri="{FF2B5EF4-FFF2-40B4-BE49-F238E27FC236}">
                <a16:creationId xmlns:a16="http://schemas.microsoft.com/office/drawing/2014/main" id="{C8350B4C-2865-C41C-D615-B30A0989FB65}"/>
              </a:ext>
            </a:extLst>
          </p:cNvPr>
          <p:cNvSpPr>
            <a:spLocks noGrp="1"/>
          </p:cNvSpPr>
          <p:nvPr>
            <p:ph idx="1"/>
          </p:nvPr>
        </p:nvSpPr>
        <p:spPr>
          <a:xfrm>
            <a:off x="1484310" y="1943098"/>
            <a:ext cx="10018713" cy="3124201"/>
          </a:xfrm>
        </p:spPr>
        <p:txBody>
          <a:bodyPr>
            <a:normAutofit lnSpcReduction="10000"/>
          </a:bodyPr>
          <a:lstStyle/>
          <a:p>
            <a:pPr marL="0" indent="0" algn="just">
              <a:buNone/>
            </a:pPr>
            <a:r>
              <a:rPr lang="id-ID" dirty="0"/>
              <a:t>Menurut Supriyanto dan Nyoman (2007), beberapa hal yang perlu diperhatikan dalam menyusun Plan of Action atau Rencana Usulan Kegiatan (RUK), antara lain: </a:t>
            </a:r>
          </a:p>
          <a:p>
            <a:pPr marL="0" indent="0" algn="just">
              <a:buNone/>
            </a:pPr>
            <a:r>
              <a:rPr lang="id-ID" dirty="0"/>
              <a:t>a. Pembahasan Ulang Masalah</a:t>
            </a:r>
          </a:p>
          <a:p>
            <a:pPr algn="just"/>
            <a:r>
              <a:rPr lang="id-ID" dirty="0"/>
              <a:t>Pembahasan Ulang Masalah Setelah menentukan masalah dan melakukan analisis penyebab masalah, dapat dilihat keadaan atau situasi yang ada saat ini dan mencoba menggambarkan keadaan tersebut nantinya sesuai dengan yang diharapkan. </a:t>
            </a:r>
          </a:p>
        </p:txBody>
      </p:sp>
    </p:spTree>
    <p:extLst>
      <p:ext uri="{BB962C8B-B14F-4D97-AF65-F5344CB8AC3E}">
        <p14:creationId xmlns:p14="http://schemas.microsoft.com/office/powerpoint/2010/main" val="3105875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B6E17-CD76-4851-C23A-553678F42789}"/>
              </a:ext>
            </a:extLst>
          </p:cNvPr>
          <p:cNvSpPr>
            <a:spLocks noGrp="1"/>
          </p:cNvSpPr>
          <p:nvPr>
            <p:ph type="title"/>
          </p:nvPr>
        </p:nvSpPr>
        <p:spPr>
          <a:xfrm>
            <a:off x="3405809" y="805070"/>
            <a:ext cx="4956450" cy="785191"/>
          </a:xfrm>
        </p:spPr>
        <p:style>
          <a:lnRef idx="2">
            <a:schemeClr val="accent6">
              <a:shade val="50000"/>
            </a:schemeClr>
          </a:lnRef>
          <a:fillRef idx="1">
            <a:schemeClr val="accent6"/>
          </a:fillRef>
          <a:effectRef idx="0">
            <a:schemeClr val="accent6"/>
          </a:effectRef>
          <a:fontRef idx="minor">
            <a:schemeClr val="lt1"/>
          </a:fontRef>
        </p:style>
        <p:txBody>
          <a:bodyPr/>
          <a:lstStyle/>
          <a:p>
            <a:r>
              <a:rPr lang="id-ID" dirty="0"/>
              <a:t>Penyusunan RUK</a:t>
            </a:r>
          </a:p>
        </p:txBody>
      </p:sp>
      <p:sp>
        <p:nvSpPr>
          <p:cNvPr id="3" name="Content Placeholder 2">
            <a:extLst>
              <a:ext uri="{FF2B5EF4-FFF2-40B4-BE49-F238E27FC236}">
                <a16:creationId xmlns:a16="http://schemas.microsoft.com/office/drawing/2014/main" id="{A7E759D8-6592-DAC8-C0F6-95B3C353B6A7}"/>
              </a:ext>
            </a:extLst>
          </p:cNvPr>
          <p:cNvSpPr>
            <a:spLocks noGrp="1"/>
          </p:cNvSpPr>
          <p:nvPr>
            <p:ph idx="1"/>
          </p:nvPr>
        </p:nvSpPr>
        <p:spPr>
          <a:xfrm>
            <a:off x="1934884" y="2438399"/>
            <a:ext cx="9382473" cy="1560444"/>
          </a:xfrm>
        </p:spPr>
        <p:txBody>
          <a:bodyPr/>
          <a:lstStyle/>
          <a:p>
            <a:r>
              <a:rPr lang="id-ID" dirty="0"/>
              <a:t>. Timely (sesuai waktu) : Rencana kegiatan harus merupakan sesuatu yang dibutuhkan sekarang atau sesuatu yang segera dibutuhkan. Jadi waktu yang sesuai sangat diperlukan dalam rencana kegiatan agar kegiatan dapat berjalan efektif. </a:t>
            </a:r>
          </a:p>
        </p:txBody>
      </p:sp>
    </p:spTree>
    <p:extLst>
      <p:ext uri="{BB962C8B-B14F-4D97-AF65-F5344CB8AC3E}">
        <p14:creationId xmlns:p14="http://schemas.microsoft.com/office/powerpoint/2010/main" val="2770692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F542A-5398-77EB-08BC-243D6E84708C}"/>
              </a:ext>
            </a:extLst>
          </p:cNvPr>
          <p:cNvSpPr>
            <a:spLocks noGrp="1"/>
          </p:cNvSpPr>
          <p:nvPr>
            <p:ph type="title"/>
          </p:nvPr>
        </p:nvSpPr>
        <p:spPr>
          <a:xfrm>
            <a:off x="3723860" y="685800"/>
            <a:ext cx="4399859" cy="990600"/>
          </a:xfrm>
        </p:spPr>
        <p:style>
          <a:lnRef idx="2">
            <a:schemeClr val="accent6">
              <a:shade val="50000"/>
            </a:schemeClr>
          </a:lnRef>
          <a:fillRef idx="1">
            <a:schemeClr val="accent6"/>
          </a:fillRef>
          <a:effectRef idx="0">
            <a:schemeClr val="accent6"/>
          </a:effectRef>
          <a:fontRef idx="minor">
            <a:schemeClr val="lt1"/>
          </a:fontRef>
        </p:style>
        <p:txBody>
          <a:bodyPr/>
          <a:lstStyle/>
          <a:p>
            <a:r>
              <a:rPr lang="id-ID" dirty="0"/>
              <a:t>Penyusunan RUK</a:t>
            </a:r>
          </a:p>
        </p:txBody>
      </p:sp>
      <p:sp>
        <p:nvSpPr>
          <p:cNvPr id="3" name="Content Placeholder 2">
            <a:extLst>
              <a:ext uri="{FF2B5EF4-FFF2-40B4-BE49-F238E27FC236}">
                <a16:creationId xmlns:a16="http://schemas.microsoft.com/office/drawing/2014/main" id="{0821DB45-006D-6560-9D99-964228A5EC66}"/>
              </a:ext>
            </a:extLst>
          </p:cNvPr>
          <p:cNvSpPr>
            <a:spLocks noGrp="1"/>
          </p:cNvSpPr>
          <p:nvPr>
            <p:ph idx="1"/>
          </p:nvPr>
        </p:nvSpPr>
        <p:spPr>
          <a:xfrm>
            <a:off x="1590328" y="2057399"/>
            <a:ext cx="9024663" cy="3124201"/>
          </a:xfrm>
        </p:spPr>
        <p:txBody>
          <a:bodyPr/>
          <a:lstStyle/>
          <a:p>
            <a:pPr algn="just"/>
            <a:r>
              <a:rPr lang="id-ID" dirty="0"/>
              <a:t>Perumusan Tujuan Umum Dengan melihat situasi yang ada saat ini dengan gambaran situasi yang diharapkan nantinya dan juga atas dasar tujan umum pembangunan kesehatan, maka dapat dirumuskan tujuan umum program atau kegiatan yang akan dilaksanakan. Tujuan umum adalah suatu pernyataan yang bersifat umum dan luas yang menggambarkan hasil akhir (outcome atau dampak) yang diharapkan</a:t>
            </a:r>
          </a:p>
        </p:txBody>
      </p:sp>
    </p:spTree>
    <p:extLst>
      <p:ext uri="{BB962C8B-B14F-4D97-AF65-F5344CB8AC3E}">
        <p14:creationId xmlns:p14="http://schemas.microsoft.com/office/powerpoint/2010/main" val="4269594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5047-2B30-A72D-7CEB-8F3E683810C0}"/>
              </a:ext>
            </a:extLst>
          </p:cNvPr>
          <p:cNvSpPr>
            <a:spLocks noGrp="1"/>
          </p:cNvSpPr>
          <p:nvPr>
            <p:ph type="title"/>
          </p:nvPr>
        </p:nvSpPr>
        <p:spPr>
          <a:xfrm>
            <a:off x="3710540" y="705679"/>
            <a:ext cx="4770920" cy="67254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d-ID" dirty="0"/>
              <a:t>Penyusunan RUK</a:t>
            </a:r>
          </a:p>
        </p:txBody>
      </p:sp>
      <p:sp>
        <p:nvSpPr>
          <p:cNvPr id="3" name="Content Placeholder 2">
            <a:extLst>
              <a:ext uri="{FF2B5EF4-FFF2-40B4-BE49-F238E27FC236}">
                <a16:creationId xmlns:a16="http://schemas.microsoft.com/office/drawing/2014/main" id="{3CA03C46-E8F4-957C-26F8-93D3FD82FA29}"/>
              </a:ext>
            </a:extLst>
          </p:cNvPr>
          <p:cNvSpPr>
            <a:spLocks noGrp="1"/>
          </p:cNvSpPr>
          <p:nvPr>
            <p:ph idx="1"/>
          </p:nvPr>
        </p:nvSpPr>
        <p:spPr>
          <a:xfrm>
            <a:off x="1444554" y="1739346"/>
            <a:ext cx="10018713" cy="3124201"/>
          </a:xfrm>
        </p:spPr>
        <p:txBody>
          <a:bodyPr/>
          <a:lstStyle/>
          <a:p>
            <a:pPr algn="just"/>
            <a:r>
              <a:rPr lang="id-ID" dirty="0"/>
              <a:t>Perumusan Tujuan Khusus Tujuan khusus merupakan pernyataan yang bersifat spesifik, dapat diukur (kuantitatif) dengan batas waktu pencapaian untuk mencapai tujuan umum. Bentuk pernyataan dalam tujuan khusus sifatnya positif, merupakan keadaan yang diinginkan. Penentuan indikator tujuan khusus program dapat menggunakan kriteria SMARTS (Smart, Measurable, Attainable, Realistic, Time-bound, Sustainable)</a:t>
            </a:r>
          </a:p>
        </p:txBody>
      </p:sp>
    </p:spTree>
    <p:extLst>
      <p:ext uri="{BB962C8B-B14F-4D97-AF65-F5344CB8AC3E}">
        <p14:creationId xmlns:p14="http://schemas.microsoft.com/office/powerpoint/2010/main" val="129477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52F8-7259-3935-F80D-DE697A4DA122}"/>
              </a:ext>
            </a:extLst>
          </p:cNvPr>
          <p:cNvSpPr>
            <a:spLocks noGrp="1"/>
          </p:cNvSpPr>
          <p:nvPr>
            <p:ph type="title"/>
          </p:nvPr>
        </p:nvSpPr>
        <p:spPr>
          <a:xfrm>
            <a:off x="4108174" y="871332"/>
            <a:ext cx="4519128" cy="851452"/>
          </a:xfrm>
        </p:spPr>
        <p:style>
          <a:lnRef idx="2">
            <a:schemeClr val="accent6">
              <a:shade val="50000"/>
            </a:schemeClr>
          </a:lnRef>
          <a:fillRef idx="1">
            <a:schemeClr val="accent6"/>
          </a:fillRef>
          <a:effectRef idx="0">
            <a:schemeClr val="accent6"/>
          </a:effectRef>
          <a:fontRef idx="minor">
            <a:schemeClr val="lt1"/>
          </a:fontRef>
        </p:style>
        <p:txBody>
          <a:bodyPr/>
          <a:lstStyle/>
          <a:p>
            <a:r>
              <a:rPr lang="id-ID" dirty="0"/>
              <a:t>Penyusunan RUK</a:t>
            </a:r>
          </a:p>
        </p:txBody>
      </p:sp>
      <p:sp>
        <p:nvSpPr>
          <p:cNvPr id="3" name="Content Placeholder 2">
            <a:extLst>
              <a:ext uri="{FF2B5EF4-FFF2-40B4-BE49-F238E27FC236}">
                <a16:creationId xmlns:a16="http://schemas.microsoft.com/office/drawing/2014/main" id="{44F0CB21-954C-58B6-6991-79BAAB5A1B4B}"/>
              </a:ext>
            </a:extLst>
          </p:cNvPr>
          <p:cNvSpPr>
            <a:spLocks noGrp="1"/>
          </p:cNvSpPr>
          <p:nvPr>
            <p:ph idx="1"/>
          </p:nvPr>
        </p:nvSpPr>
        <p:spPr>
          <a:xfrm>
            <a:off x="1908380" y="2189920"/>
            <a:ext cx="9236699" cy="3124201"/>
          </a:xfrm>
        </p:spPr>
        <p:txBody>
          <a:bodyPr/>
          <a:lstStyle/>
          <a:p>
            <a:pPr algn="just"/>
            <a:r>
              <a:rPr lang="id-ID" dirty="0"/>
              <a:t>Penentuan Kriteria Keberhasilan Penentuan kriteria keberhasilan atau biasa disebut indikator keberhasilan dari suatu rencana kegiatan, perlu dilakukan agar organisasi tahu seberapa jauh program atau kegiatan yang direncanakan tersebut berhasil atau tercapai. Menentukan kriteria atau indikator keberhasilan disesuaikan dengan tujuan khusus yang telah ditentukan</a:t>
            </a:r>
          </a:p>
        </p:txBody>
      </p:sp>
    </p:spTree>
    <p:extLst>
      <p:ext uri="{BB962C8B-B14F-4D97-AF65-F5344CB8AC3E}">
        <p14:creationId xmlns:p14="http://schemas.microsoft.com/office/powerpoint/2010/main" val="3733298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B940-8D51-F2BD-C7C6-2BA7599AA8C1}"/>
              </a:ext>
            </a:extLst>
          </p:cNvPr>
          <p:cNvSpPr>
            <a:spLocks noGrp="1"/>
          </p:cNvSpPr>
          <p:nvPr>
            <p:ph type="title"/>
          </p:nvPr>
        </p:nvSpPr>
        <p:spPr>
          <a:xfrm>
            <a:off x="3962400" y="460514"/>
            <a:ext cx="4598641" cy="871330"/>
          </a:xfrm>
        </p:spPr>
        <p:style>
          <a:lnRef idx="2">
            <a:schemeClr val="accent6">
              <a:shade val="50000"/>
            </a:schemeClr>
          </a:lnRef>
          <a:fillRef idx="1">
            <a:schemeClr val="accent6"/>
          </a:fillRef>
          <a:effectRef idx="0">
            <a:schemeClr val="accent6"/>
          </a:effectRef>
          <a:fontRef idx="minor">
            <a:schemeClr val="lt1"/>
          </a:fontRef>
        </p:style>
        <p:txBody>
          <a:bodyPr/>
          <a:lstStyle/>
          <a:p>
            <a:r>
              <a:rPr lang="id-ID" dirty="0"/>
              <a:t>Penyusunan RUK</a:t>
            </a:r>
          </a:p>
        </p:txBody>
      </p:sp>
      <p:sp>
        <p:nvSpPr>
          <p:cNvPr id="3" name="Content Placeholder 2">
            <a:extLst>
              <a:ext uri="{FF2B5EF4-FFF2-40B4-BE49-F238E27FC236}">
                <a16:creationId xmlns:a16="http://schemas.microsoft.com/office/drawing/2014/main" id="{E9EC18E0-F358-46AB-7707-7DA1D689929A}"/>
              </a:ext>
            </a:extLst>
          </p:cNvPr>
          <p:cNvSpPr>
            <a:spLocks noGrp="1"/>
          </p:cNvSpPr>
          <p:nvPr>
            <p:ph idx="1"/>
          </p:nvPr>
        </p:nvSpPr>
        <p:spPr>
          <a:xfrm>
            <a:off x="1603580" y="1484243"/>
            <a:ext cx="9912559" cy="4585253"/>
          </a:xfrm>
        </p:spPr>
        <p:txBody>
          <a:bodyPr>
            <a:normAutofit/>
          </a:bodyPr>
          <a:lstStyle/>
          <a:p>
            <a:r>
              <a:rPr lang="id-ID" dirty="0"/>
              <a:t>Pada program kegiatan yang diusulkan harus mengandung unsur 5W+1H, yaitu: </a:t>
            </a:r>
          </a:p>
          <a:p>
            <a:pPr lvl="1">
              <a:buFont typeface="Wingdings" panose="05000000000000000000" pitchFamily="2" charset="2"/>
              <a:buChar char="Ø"/>
            </a:pPr>
            <a:r>
              <a:rPr lang="id-ID" dirty="0"/>
              <a:t>Who : Siapa yang harus bertanggung jawab untuk melaksanakan rencana kegiatan? </a:t>
            </a:r>
          </a:p>
          <a:p>
            <a:pPr lvl="1">
              <a:buFont typeface="Wingdings" panose="05000000000000000000" pitchFamily="2" charset="2"/>
              <a:buChar char="Ø"/>
            </a:pPr>
            <a:r>
              <a:rPr lang="id-ID" dirty="0"/>
              <a:t>What : Pelayanan atau spesifik kegiatan yang akan dilaksanakan </a:t>
            </a:r>
          </a:p>
          <a:p>
            <a:pPr lvl="1">
              <a:buFont typeface="Wingdings" panose="05000000000000000000" pitchFamily="2" charset="2"/>
              <a:buChar char="Ø"/>
            </a:pPr>
            <a:r>
              <a:rPr lang="id-ID" dirty="0"/>
              <a:t>How Much : Berapa banyak jumlah pelayanan atau kegiatan yang spesifik?</a:t>
            </a:r>
          </a:p>
          <a:p>
            <a:pPr lvl="1">
              <a:buFont typeface="Wingdings" panose="05000000000000000000" pitchFamily="2" charset="2"/>
              <a:buChar char="Ø"/>
            </a:pPr>
            <a:r>
              <a:rPr lang="id-ID" dirty="0"/>
              <a:t> Whom : Siapa target sasaran atau populasi apa yang terkena program? </a:t>
            </a:r>
          </a:p>
          <a:p>
            <a:pPr lvl="1">
              <a:buFont typeface="Wingdings" panose="05000000000000000000" pitchFamily="2" charset="2"/>
              <a:buChar char="Ø"/>
            </a:pPr>
            <a:r>
              <a:rPr lang="id-ID" dirty="0"/>
              <a:t>Where : Dimana lokasi atau daerah dimana aktivitas atau program dilaksanakan?</a:t>
            </a:r>
          </a:p>
          <a:p>
            <a:pPr lvl="1">
              <a:buFont typeface="Wingdings" panose="05000000000000000000" pitchFamily="2" charset="2"/>
              <a:buChar char="Ø"/>
            </a:pPr>
            <a:r>
              <a:rPr lang="id-ID" dirty="0"/>
              <a:t>When : Kapan waktu pelaksanaan kegiatan atau program? </a:t>
            </a:r>
          </a:p>
        </p:txBody>
      </p:sp>
    </p:spTree>
    <p:extLst>
      <p:ext uri="{BB962C8B-B14F-4D97-AF65-F5344CB8AC3E}">
        <p14:creationId xmlns:p14="http://schemas.microsoft.com/office/powerpoint/2010/main" val="3869502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AE06-21CA-8B04-0328-B25F8E57A02A}"/>
              </a:ext>
            </a:extLst>
          </p:cNvPr>
          <p:cNvSpPr>
            <a:spLocks noGrp="1"/>
          </p:cNvSpPr>
          <p:nvPr>
            <p:ph type="title"/>
          </p:nvPr>
        </p:nvSpPr>
        <p:spPr/>
        <p:txBody>
          <a:bodyPr/>
          <a:lstStyle/>
          <a:p>
            <a:r>
              <a:rPr lang="id-ID" dirty="0"/>
              <a:t>Penyusunan RUK</a:t>
            </a:r>
          </a:p>
        </p:txBody>
      </p:sp>
      <p:sp>
        <p:nvSpPr>
          <p:cNvPr id="3" name="Content Placeholder 2">
            <a:extLst>
              <a:ext uri="{FF2B5EF4-FFF2-40B4-BE49-F238E27FC236}">
                <a16:creationId xmlns:a16="http://schemas.microsoft.com/office/drawing/2014/main" id="{6FF51EE7-E6BC-E0C2-02CF-62D8AA7E1C88}"/>
              </a:ext>
            </a:extLst>
          </p:cNvPr>
          <p:cNvSpPr>
            <a:spLocks noGrp="1"/>
          </p:cNvSpPr>
          <p:nvPr>
            <p:ph idx="1"/>
          </p:nvPr>
        </p:nvSpPr>
        <p:spPr>
          <a:xfrm>
            <a:off x="1484310" y="2667000"/>
            <a:ext cx="10018713" cy="2050774"/>
          </a:xfrm>
        </p:spPr>
        <p:txBody>
          <a:bodyPr/>
          <a:lstStyle/>
          <a:p>
            <a:r>
              <a:rPr lang="id-ID" dirty="0"/>
              <a:t>Rencana Usulan Kegiatan (RUK) disusun dalam bentuk matriks (Gantt Chart) yang berisikan rincian kegiatan, tujuan, sasaran, target, waktu, besaran kegiatan (volume), dan hasil yang tujuan diharapkan</a:t>
            </a:r>
          </a:p>
        </p:txBody>
      </p:sp>
    </p:spTree>
    <p:extLst>
      <p:ext uri="{BB962C8B-B14F-4D97-AF65-F5344CB8AC3E}">
        <p14:creationId xmlns:p14="http://schemas.microsoft.com/office/powerpoint/2010/main" val="114142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25A90-DDFF-D49B-8753-4D610F29EF28}"/>
              </a:ext>
            </a:extLst>
          </p:cNvPr>
          <p:cNvSpPr>
            <a:spLocks noGrp="1"/>
          </p:cNvSpPr>
          <p:nvPr>
            <p:ph type="title"/>
          </p:nvPr>
        </p:nvSpPr>
        <p:spPr>
          <a:xfrm>
            <a:off x="4306956" y="387626"/>
            <a:ext cx="4042050" cy="67917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d-ID" dirty="0"/>
              <a:t>Penyusunan RUK</a:t>
            </a:r>
          </a:p>
        </p:txBody>
      </p:sp>
      <p:sp>
        <p:nvSpPr>
          <p:cNvPr id="8" name="Content Placeholder 7">
            <a:extLst>
              <a:ext uri="{FF2B5EF4-FFF2-40B4-BE49-F238E27FC236}">
                <a16:creationId xmlns:a16="http://schemas.microsoft.com/office/drawing/2014/main" id="{2F6A4CA6-01EC-3D86-35A9-644052E1C759}"/>
              </a:ext>
            </a:extLst>
          </p:cNvPr>
          <p:cNvSpPr>
            <a:spLocks noGrp="1"/>
          </p:cNvSpPr>
          <p:nvPr>
            <p:ph idx="1"/>
          </p:nvPr>
        </p:nvSpPr>
        <p:spPr>
          <a:xfrm>
            <a:off x="2902226" y="1427423"/>
            <a:ext cx="6387548" cy="1209759"/>
          </a:xfrm>
        </p:spPr>
        <p:txBody>
          <a:bodyPr>
            <a:normAutofit/>
          </a:bodyPr>
          <a:lstStyle/>
          <a:p>
            <a:pPr marL="0" indent="0" algn="ctr">
              <a:buNone/>
            </a:pPr>
            <a:r>
              <a:rPr lang="id-ID" dirty="0"/>
              <a:t>FORMULIR ISIAN RENCANA KEGIATAN</a:t>
            </a:r>
          </a:p>
          <a:p>
            <a:pPr marL="0" indent="0" algn="ctr">
              <a:buNone/>
            </a:pPr>
            <a:r>
              <a:rPr lang="id-ID" dirty="0"/>
              <a:t>Unit.....Program...... Tahun........</a:t>
            </a:r>
          </a:p>
          <a:p>
            <a:pPr marL="0" indent="0" algn="ctr">
              <a:buNone/>
            </a:pPr>
            <a:endParaRPr lang="id-ID" dirty="0"/>
          </a:p>
        </p:txBody>
      </p:sp>
      <p:graphicFrame>
        <p:nvGraphicFramePr>
          <p:cNvPr id="9" name="Table 9">
            <a:extLst>
              <a:ext uri="{FF2B5EF4-FFF2-40B4-BE49-F238E27FC236}">
                <a16:creationId xmlns:a16="http://schemas.microsoft.com/office/drawing/2014/main" id="{BDD31CBB-6A3D-D027-A1C5-A4AD828AEC5D}"/>
              </a:ext>
            </a:extLst>
          </p:cNvPr>
          <p:cNvGraphicFramePr>
            <a:graphicFrameLocks noGrp="1"/>
          </p:cNvGraphicFramePr>
          <p:nvPr>
            <p:extLst>
              <p:ext uri="{D42A27DB-BD31-4B8C-83A1-F6EECF244321}">
                <p14:modId xmlns:p14="http://schemas.microsoft.com/office/powerpoint/2010/main" val="2556225550"/>
              </p:ext>
            </p:extLst>
          </p:nvPr>
        </p:nvGraphicFramePr>
        <p:xfrm>
          <a:off x="1139687" y="2441545"/>
          <a:ext cx="10429460" cy="1508375"/>
        </p:xfrm>
        <a:graphic>
          <a:graphicData uri="http://schemas.openxmlformats.org/drawingml/2006/table">
            <a:tbl>
              <a:tblPr firstRow="1" bandRow="1">
                <a:tableStyleId>{5C22544A-7EE6-4342-B048-85BDC9FD1C3A}</a:tableStyleId>
              </a:tblPr>
              <a:tblGrid>
                <a:gridCol w="1099930">
                  <a:extLst>
                    <a:ext uri="{9D8B030D-6E8A-4147-A177-3AD203B41FA5}">
                      <a16:colId xmlns:a16="http://schemas.microsoft.com/office/drawing/2014/main" val="341653023"/>
                    </a:ext>
                  </a:extLst>
                </a:gridCol>
                <a:gridCol w="887896">
                  <a:extLst>
                    <a:ext uri="{9D8B030D-6E8A-4147-A177-3AD203B41FA5}">
                      <a16:colId xmlns:a16="http://schemas.microsoft.com/office/drawing/2014/main" val="529025713"/>
                    </a:ext>
                  </a:extLst>
                </a:gridCol>
                <a:gridCol w="1060174">
                  <a:extLst>
                    <a:ext uri="{9D8B030D-6E8A-4147-A177-3AD203B41FA5}">
                      <a16:colId xmlns:a16="http://schemas.microsoft.com/office/drawing/2014/main" val="3671609741"/>
                    </a:ext>
                  </a:extLst>
                </a:gridCol>
                <a:gridCol w="1587315">
                  <a:extLst>
                    <a:ext uri="{9D8B030D-6E8A-4147-A177-3AD203B41FA5}">
                      <a16:colId xmlns:a16="http://schemas.microsoft.com/office/drawing/2014/main" val="252268566"/>
                    </a:ext>
                  </a:extLst>
                </a:gridCol>
                <a:gridCol w="864337">
                  <a:extLst>
                    <a:ext uri="{9D8B030D-6E8A-4147-A177-3AD203B41FA5}">
                      <a16:colId xmlns:a16="http://schemas.microsoft.com/office/drawing/2014/main" val="3166764936"/>
                    </a:ext>
                  </a:extLst>
                </a:gridCol>
                <a:gridCol w="967409">
                  <a:extLst>
                    <a:ext uri="{9D8B030D-6E8A-4147-A177-3AD203B41FA5}">
                      <a16:colId xmlns:a16="http://schemas.microsoft.com/office/drawing/2014/main" val="2038140628"/>
                    </a:ext>
                  </a:extLst>
                </a:gridCol>
                <a:gridCol w="1644741">
                  <a:extLst>
                    <a:ext uri="{9D8B030D-6E8A-4147-A177-3AD203B41FA5}">
                      <a16:colId xmlns:a16="http://schemas.microsoft.com/office/drawing/2014/main" val="1165212801"/>
                    </a:ext>
                  </a:extLst>
                </a:gridCol>
                <a:gridCol w="1158829">
                  <a:extLst>
                    <a:ext uri="{9D8B030D-6E8A-4147-A177-3AD203B41FA5}">
                      <a16:colId xmlns:a16="http://schemas.microsoft.com/office/drawing/2014/main" val="1351980629"/>
                    </a:ext>
                  </a:extLst>
                </a:gridCol>
                <a:gridCol w="1158829">
                  <a:extLst>
                    <a:ext uri="{9D8B030D-6E8A-4147-A177-3AD203B41FA5}">
                      <a16:colId xmlns:a16="http://schemas.microsoft.com/office/drawing/2014/main" val="2233414418"/>
                    </a:ext>
                  </a:extLst>
                </a:gridCol>
              </a:tblGrid>
              <a:tr h="502535">
                <a:tc>
                  <a:txBody>
                    <a:bodyPr/>
                    <a:lstStyle/>
                    <a:p>
                      <a:r>
                        <a:rPr lang="id-ID" dirty="0"/>
                        <a:t>kegiatan</a:t>
                      </a:r>
                    </a:p>
                  </a:txBody>
                  <a:tcPr/>
                </a:tc>
                <a:tc>
                  <a:txBody>
                    <a:bodyPr/>
                    <a:lstStyle/>
                    <a:p>
                      <a:r>
                        <a:rPr lang="id-ID" dirty="0"/>
                        <a:t>Tujuan</a:t>
                      </a:r>
                    </a:p>
                  </a:txBody>
                  <a:tcPr/>
                </a:tc>
                <a:tc>
                  <a:txBody>
                    <a:bodyPr/>
                    <a:lstStyle/>
                    <a:p>
                      <a:r>
                        <a:rPr lang="id-ID" dirty="0"/>
                        <a:t>Sasaran</a:t>
                      </a:r>
                    </a:p>
                  </a:txBody>
                  <a:tcPr/>
                </a:tc>
                <a:tc>
                  <a:txBody>
                    <a:bodyPr/>
                    <a:lstStyle/>
                    <a:p>
                      <a:r>
                        <a:rPr lang="id-ID" dirty="0"/>
                        <a:t>Biaya/Sumber</a:t>
                      </a:r>
                    </a:p>
                  </a:txBody>
                  <a:tcPr/>
                </a:tc>
                <a:tc>
                  <a:txBody>
                    <a:bodyPr/>
                    <a:lstStyle/>
                    <a:p>
                      <a:r>
                        <a:rPr lang="id-ID" dirty="0"/>
                        <a:t>Waktu</a:t>
                      </a:r>
                    </a:p>
                  </a:txBody>
                  <a:tcPr/>
                </a:tc>
                <a:tc>
                  <a:txBody>
                    <a:bodyPr/>
                    <a:lstStyle/>
                    <a:p>
                      <a:r>
                        <a:rPr lang="id-ID" dirty="0"/>
                        <a:t>Tempat</a:t>
                      </a:r>
                    </a:p>
                  </a:txBody>
                  <a:tcPr/>
                </a:tc>
                <a:tc>
                  <a:txBody>
                    <a:bodyPr/>
                    <a:lstStyle/>
                    <a:p>
                      <a:r>
                        <a:rPr lang="id-ID" dirty="0"/>
                        <a:t>Penanggung jawab</a:t>
                      </a:r>
                    </a:p>
                  </a:txBody>
                  <a:tcPr/>
                </a:tc>
                <a:tc>
                  <a:txBody>
                    <a:bodyPr/>
                    <a:lstStyle/>
                    <a:p>
                      <a:r>
                        <a:rPr lang="id-ID" dirty="0"/>
                        <a:t>Indikator</a:t>
                      </a:r>
                    </a:p>
                  </a:txBody>
                  <a:tcPr/>
                </a:tc>
                <a:tc>
                  <a:txBody>
                    <a:bodyPr/>
                    <a:lstStyle/>
                    <a:p>
                      <a:r>
                        <a:rPr lang="id-ID" dirty="0"/>
                        <a:t>keterangan</a:t>
                      </a:r>
                    </a:p>
                  </a:txBody>
                  <a:tcPr/>
                </a:tc>
                <a:extLst>
                  <a:ext uri="{0D108BD9-81ED-4DB2-BD59-A6C34878D82A}">
                    <a16:rowId xmlns:a16="http://schemas.microsoft.com/office/drawing/2014/main" val="2638846993"/>
                  </a:ext>
                </a:extLst>
              </a:tr>
              <a:tr h="204914">
                <a:tc>
                  <a:txBody>
                    <a:bodyPr/>
                    <a:lstStyle/>
                    <a:p>
                      <a:pPr algn="ctr"/>
                      <a:r>
                        <a:rPr lang="id-ID" dirty="0"/>
                        <a:t>1</a:t>
                      </a:r>
                    </a:p>
                  </a:txBody>
                  <a:tcPr/>
                </a:tc>
                <a:tc>
                  <a:txBody>
                    <a:bodyPr/>
                    <a:lstStyle/>
                    <a:p>
                      <a:pPr algn="ctr"/>
                      <a:r>
                        <a:rPr lang="id-ID" dirty="0"/>
                        <a:t>2</a:t>
                      </a:r>
                    </a:p>
                  </a:txBody>
                  <a:tcPr/>
                </a:tc>
                <a:tc>
                  <a:txBody>
                    <a:bodyPr/>
                    <a:lstStyle/>
                    <a:p>
                      <a:pPr algn="ctr"/>
                      <a:r>
                        <a:rPr lang="id-ID" dirty="0"/>
                        <a:t>3</a:t>
                      </a:r>
                    </a:p>
                  </a:txBody>
                  <a:tcPr/>
                </a:tc>
                <a:tc>
                  <a:txBody>
                    <a:bodyPr/>
                    <a:lstStyle/>
                    <a:p>
                      <a:pPr algn="ctr"/>
                      <a:r>
                        <a:rPr lang="id-ID" dirty="0"/>
                        <a:t>4</a:t>
                      </a:r>
                    </a:p>
                  </a:txBody>
                  <a:tcPr/>
                </a:tc>
                <a:tc>
                  <a:txBody>
                    <a:bodyPr/>
                    <a:lstStyle/>
                    <a:p>
                      <a:pPr algn="ctr"/>
                      <a:r>
                        <a:rPr lang="id-ID" dirty="0"/>
                        <a:t>5</a:t>
                      </a:r>
                    </a:p>
                  </a:txBody>
                  <a:tcPr/>
                </a:tc>
                <a:tc>
                  <a:txBody>
                    <a:bodyPr/>
                    <a:lstStyle/>
                    <a:p>
                      <a:pPr algn="ctr"/>
                      <a:r>
                        <a:rPr lang="id-ID" dirty="0"/>
                        <a:t>6</a:t>
                      </a:r>
                    </a:p>
                  </a:txBody>
                  <a:tcPr/>
                </a:tc>
                <a:tc>
                  <a:txBody>
                    <a:bodyPr/>
                    <a:lstStyle/>
                    <a:p>
                      <a:pPr algn="ctr"/>
                      <a:r>
                        <a:rPr lang="id-ID" dirty="0"/>
                        <a:t>7</a:t>
                      </a:r>
                    </a:p>
                  </a:txBody>
                  <a:tcPr/>
                </a:tc>
                <a:tc>
                  <a:txBody>
                    <a:bodyPr/>
                    <a:lstStyle/>
                    <a:p>
                      <a:pPr algn="ctr"/>
                      <a:r>
                        <a:rPr lang="id-ID" dirty="0"/>
                        <a:t>8</a:t>
                      </a:r>
                    </a:p>
                  </a:txBody>
                  <a:tcPr/>
                </a:tc>
                <a:tc>
                  <a:txBody>
                    <a:bodyPr/>
                    <a:lstStyle/>
                    <a:p>
                      <a:pPr algn="ctr"/>
                      <a:r>
                        <a:rPr lang="id-ID" dirty="0"/>
                        <a:t>9</a:t>
                      </a:r>
                    </a:p>
                  </a:txBody>
                  <a:tcPr/>
                </a:tc>
                <a:extLst>
                  <a:ext uri="{0D108BD9-81ED-4DB2-BD59-A6C34878D82A}">
                    <a16:rowId xmlns:a16="http://schemas.microsoft.com/office/drawing/2014/main" val="34734244"/>
                  </a:ext>
                </a:extLst>
              </a:tr>
              <a:tr h="502535">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extLst>
                  <a:ext uri="{0D108BD9-81ED-4DB2-BD59-A6C34878D82A}">
                    <a16:rowId xmlns:a16="http://schemas.microsoft.com/office/drawing/2014/main" val="1927412479"/>
                  </a:ext>
                </a:extLst>
              </a:tr>
            </a:tbl>
          </a:graphicData>
        </a:graphic>
      </p:graphicFrame>
    </p:spTree>
    <p:extLst>
      <p:ext uri="{BB962C8B-B14F-4D97-AF65-F5344CB8AC3E}">
        <p14:creationId xmlns:p14="http://schemas.microsoft.com/office/powerpoint/2010/main" val="231700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86D50-C88F-7A8D-6297-59A9B1DF5B22}"/>
              </a:ext>
            </a:extLst>
          </p:cNvPr>
          <p:cNvSpPr>
            <a:spLocks noGrp="1"/>
          </p:cNvSpPr>
          <p:nvPr>
            <p:ph type="title"/>
          </p:nvPr>
        </p:nvSpPr>
        <p:spPr>
          <a:xfrm>
            <a:off x="2690191" y="2340665"/>
            <a:ext cx="7461111" cy="1752599"/>
          </a:xfrm>
        </p:spPr>
        <p:txBody>
          <a:bodyPr/>
          <a:lstStyle/>
          <a:p>
            <a:r>
              <a:rPr lang="id-ID" dirty="0"/>
              <a:t>PLANT OF ACTION</a:t>
            </a:r>
          </a:p>
        </p:txBody>
      </p:sp>
    </p:spTree>
    <p:extLst>
      <p:ext uri="{BB962C8B-B14F-4D97-AF65-F5344CB8AC3E}">
        <p14:creationId xmlns:p14="http://schemas.microsoft.com/office/powerpoint/2010/main" val="1852784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058596D-192D-AF1B-C489-FF27D9449554}"/>
              </a:ext>
            </a:extLst>
          </p:cNvPr>
          <p:cNvGraphicFramePr>
            <a:graphicFrameLocks noGrp="1"/>
          </p:cNvGraphicFramePr>
          <p:nvPr>
            <p:ph idx="1"/>
            <p:extLst>
              <p:ext uri="{D42A27DB-BD31-4B8C-83A1-F6EECF244321}">
                <p14:modId xmlns:p14="http://schemas.microsoft.com/office/powerpoint/2010/main" val="2169673126"/>
              </p:ext>
            </p:extLst>
          </p:nvPr>
        </p:nvGraphicFramePr>
        <p:xfrm>
          <a:off x="1166191" y="2466340"/>
          <a:ext cx="10760764" cy="1651000"/>
        </p:xfrm>
        <a:graphic>
          <a:graphicData uri="http://schemas.openxmlformats.org/drawingml/2006/table">
            <a:tbl>
              <a:tblPr firstRow="1" bandRow="1">
                <a:tableStyleId>{5C22544A-7EE6-4342-B048-85BDC9FD1C3A}</a:tableStyleId>
              </a:tblPr>
              <a:tblGrid>
                <a:gridCol w="1181323">
                  <a:extLst>
                    <a:ext uri="{9D8B030D-6E8A-4147-A177-3AD203B41FA5}">
                      <a16:colId xmlns:a16="http://schemas.microsoft.com/office/drawing/2014/main" val="3645399379"/>
                    </a:ext>
                  </a:extLst>
                </a:gridCol>
                <a:gridCol w="569347">
                  <a:extLst>
                    <a:ext uri="{9D8B030D-6E8A-4147-A177-3AD203B41FA5}">
                      <a16:colId xmlns:a16="http://schemas.microsoft.com/office/drawing/2014/main" val="220561387"/>
                    </a:ext>
                  </a:extLst>
                </a:gridCol>
                <a:gridCol w="732584">
                  <a:extLst>
                    <a:ext uri="{9D8B030D-6E8A-4147-A177-3AD203B41FA5}">
                      <a16:colId xmlns:a16="http://schemas.microsoft.com/office/drawing/2014/main" val="911287644"/>
                    </a:ext>
                  </a:extLst>
                </a:gridCol>
                <a:gridCol w="827751">
                  <a:extLst>
                    <a:ext uri="{9D8B030D-6E8A-4147-A177-3AD203B41FA5}">
                      <a16:colId xmlns:a16="http://schemas.microsoft.com/office/drawing/2014/main" val="984875600"/>
                    </a:ext>
                  </a:extLst>
                </a:gridCol>
                <a:gridCol w="827751">
                  <a:extLst>
                    <a:ext uri="{9D8B030D-6E8A-4147-A177-3AD203B41FA5}">
                      <a16:colId xmlns:a16="http://schemas.microsoft.com/office/drawing/2014/main" val="2756228962"/>
                    </a:ext>
                  </a:extLst>
                </a:gridCol>
                <a:gridCol w="827751">
                  <a:extLst>
                    <a:ext uri="{9D8B030D-6E8A-4147-A177-3AD203B41FA5}">
                      <a16:colId xmlns:a16="http://schemas.microsoft.com/office/drawing/2014/main" val="990816771"/>
                    </a:ext>
                  </a:extLst>
                </a:gridCol>
                <a:gridCol w="827751">
                  <a:extLst>
                    <a:ext uri="{9D8B030D-6E8A-4147-A177-3AD203B41FA5}">
                      <a16:colId xmlns:a16="http://schemas.microsoft.com/office/drawing/2014/main" val="971104726"/>
                    </a:ext>
                  </a:extLst>
                </a:gridCol>
                <a:gridCol w="827751">
                  <a:extLst>
                    <a:ext uri="{9D8B030D-6E8A-4147-A177-3AD203B41FA5}">
                      <a16:colId xmlns:a16="http://schemas.microsoft.com/office/drawing/2014/main" val="3854485945"/>
                    </a:ext>
                  </a:extLst>
                </a:gridCol>
                <a:gridCol w="827751">
                  <a:extLst>
                    <a:ext uri="{9D8B030D-6E8A-4147-A177-3AD203B41FA5}">
                      <a16:colId xmlns:a16="http://schemas.microsoft.com/office/drawing/2014/main" val="447895190"/>
                    </a:ext>
                  </a:extLst>
                </a:gridCol>
                <a:gridCol w="827751">
                  <a:extLst>
                    <a:ext uri="{9D8B030D-6E8A-4147-A177-3AD203B41FA5}">
                      <a16:colId xmlns:a16="http://schemas.microsoft.com/office/drawing/2014/main" val="390741554"/>
                    </a:ext>
                  </a:extLst>
                </a:gridCol>
                <a:gridCol w="827751">
                  <a:extLst>
                    <a:ext uri="{9D8B030D-6E8A-4147-A177-3AD203B41FA5}">
                      <a16:colId xmlns:a16="http://schemas.microsoft.com/office/drawing/2014/main" val="3427372592"/>
                    </a:ext>
                  </a:extLst>
                </a:gridCol>
                <a:gridCol w="827751">
                  <a:extLst>
                    <a:ext uri="{9D8B030D-6E8A-4147-A177-3AD203B41FA5}">
                      <a16:colId xmlns:a16="http://schemas.microsoft.com/office/drawing/2014/main" val="529758554"/>
                    </a:ext>
                  </a:extLst>
                </a:gridCol>
                <a:gridCol w="827751">
                  <a:extLst>
                    <a:ext uri="{9D8B030D-6E8A-4147-A177-3AD203B41FA5}">
                      <a16:colId xmlns:a16="http://schemas.microsoft.com/office/drawing/2014/main" val="4089406600"/>
                    </a:ext>
                  </a:extLst>
                </a:gridCol>
              </a:tblGrid>
              <a:tr h="370840">
                <a:tc>
                  <a:txBody>
                    <a:bodyPr/>
                    <a:lstStyle/>
                    <a:p>
                      <a:r>
                        <a:rPr lang="id-ID" dirty="0"/>
                        <a:t>kegiatan</a:t>
                      </a:r>
                    </a:p>
                  </a:txBody>
                  <a:tcPr/>
                </a:tc>
                <a:tc>
                  <a:txBody>
                    <a:bodyPr/>
                    <a:lstStyle/>
                    <a:p>
                      <a:r>
                        <a:rPr lang="id-ID" dirty="0"/>
                        <a:t>jan</a:t>
                      </a:r>
                    </a:p>
                  </a:txBody>
                  <a:tcPr/>
                </a:tc>
                <a:tc>
                  <a:txBody>
                    <a:bodyPr/>
                    <a:lstStyle/>
                    <a:p>
                      <a:r>
                        <a:rPr lang="id-ID" dirty="0"/>
                        <a:t>feb</a:t>
                      </a:r>
                    </a:p>
                  </a:txBody>
                  <a:tcPr/>
                </a:tc>
                <a:tc>
                  <a:txBody>
                    <a:bodyPr/>
                    <a:lstStyle/>
                    <a:p>
                      <a:r>
                        <a:rPr lang="id-ID" dirty="0"/>
                        <a:t>maret</a:t>
                      </a:r>
                    </a:p>
                  </a:txBody>
                  <a:tcPr/>
                </a:tc>
                <a:tc>
                  <a:txBody>
                    <a:bodyPr/>
                    <a:lstStyle/>
                    <a:p>
                      <a:r>
                        <a:rPr lang="id-ID" dirty="0"/>
                        <a:t>april</a:t>
                      </a:r>
                    </a:p>
                  </a:txBody>
                  <a:tcPr/>
                </a:tc>
                <a:tc>
                  <a:txBody>
                    <a:bodyPr/>
                    <a:lstStyle/>
                    <a:p>
                      <a:r>
                        <a:rPr lang="id-ID" dirty="0"/>
                        <a:t>Mei </a:t>
                      </a:r>
                    </a:p>
                  </a:txBody>
                  <a:tcPr/>
                </a:tc>
                <a:tc>
                  <a:txBody>
                    <a:bodyPr/>
                    <a:lstStyle/>
                    <a:p>
                      <a:r>
                        <a:rPr lang="id-ID" dirty="0"/>
                        <a:t>juni</a:t>
                      </a:r>
                    </a:p>
                  </a:txBody>
                  <a:tcPr/>
                </a:tc>
                <a:tc>
                  <a:txBody>
                    <a:bodyPr/>
                    <a:lstStyle/>
                    <a:p>
                      <a:r>
                        <a:rPr lang="id-ID" dirty="0"/>
                        <a:t>juli</a:t>
                      </a:r>
                    </a:p>
                  </a:txBody>
                  <a:tcPr/>
                </a:tc>
                <a:tc>
                  <a:txBody>
                    <a:bodyPr/>
                    <a:lstStyle/>
                    <a:p>
                      <a:r>
                        <a:rPr lang="id-ID" dirty="0"/>
                        <a:t>ags</a:t>
                      </a:r>
                    </a:p>
                  </a:txBody>
                  <a:tcPr/>
                </a:tc>
                <a:tc>
                  <a:txBody>
                    <a:bodyPr/>
                    <a:lstStyle/>
                    <a:p>
                      <a:r>
                        <a:rPr lang="id-ID" dirty="0"/>
                        <a:t>sep</a:t>
                      </a:r>
                    </a:p>
                  </a:txBody>
                  <a:tcPr/>
                </a:tc>
                <a:tc>
                  <a:txBody>
                    <a:bodyPr/>
                    <a:lstStyle/>
                    <a:p>
                      <a:r>
                        <a:rPr lang="id-ID" dirty="0"/>
                        <a:t>ok</a:t>
                      </a:r>
                    </a:p>
                  </a:txBody>
                  <a:tcPr/>
                </a:tc>
                <a:tc>
                  <a:txBody>
                    <a:bodyPr/>
                    <a:lstStyle/>
                    <a:p>
                      <a:r>
                        <a:rPr lang="id-ID" dirty="0"/>
                        <a:t>nov</a:t>
                      </a:r>
                    </a:p>
                  </a:txBody>
                  <a:tcPr/>
                </a:tc>
                <a:tc>
                  <a:txBody>
                    <a:bodyPr/>
                    <a:lstStyle/>
                    <a:p>
                      <a:r>
                        <a:rPr lang="id-ID" dirty="0"/>
                        <a:t>des</a:t>
                      </a:r>
                    </a:p>
                  </a:txBody>
                  <a:tcPr/>
                </a:tc>
                <a:extLst>
                  <a:ext uri="{0D108BD9-81ED-4DB2-BD59-A6C34878D82A}">
                    <a16:rowId xmlns:a16="http://schemas.microsoft.com/office/drawing/2014/main" val="3015858675"/>
                  </a:ext>
                </a:extLst>
              </a:tr>
              <a:tr h="370840">
                <a:tc>
                  <a:txBody>
                    <a:bodyPr/>
                    <a:lstStyle/>
                    <a:p>
                      <a:r>
                        <a:rPr lang="id-ID" dirty="0"/>
                        <a:t>Posyandu Balita</a:t>
                      </a:r>
                    </a:p>
                  </a:txBody>
                  <a:tcPr/>
                </a:tc>
                <a:tc>
                  <a:txBody>
                    <a:bodyPr/>
                    <a:lstStyle/>
                    <a:p>
                      <a:endParaRPr lang="id-ID" dirty="0"/>
                    </a:p>
                  </a:txBody>
                  <a:tcPr>
                    <a:solidFill>
                      <a:srgbClr val="FFFF00"/>
                    </a:solidFill>
                  </a:tcPr>
                </a:tc>
                <a:tc>
                  <a:txBody>
                    <a:bodyPr/>
                    <a:lstStyle/>
                    <a:p>
                      <a:endParaRPr lang="id-ID"/>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tc>
                  <a:txBody>
                    <a:bodyPr/>
                    <a:lstStyle/>
                    <a:p>
                      <a:endParaRPr lang="id-ID"/>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tc>
                  <a:txBody>
                    <a:bodyPr/>
                    <a:lstStyle/>
                    <a:p>
                      <a:endParaRPr lang="id-ID" dirty="0"/>
                    </a:p>
                  </a:txBody>
                  <a:tcPr>
                    <a:solidFill>
                      <a:srgbClr val="FFFF00"/>
                    </a:solidFill>
                  </a:tcPr>
                </a:tc>
                <a:extLst>
                  <a:ext uri="{0D108BD9-81ED-4DB2-BD59-A6C34878D82A}">
                    <a16:rowId xmlns:a16="http://schemas.microsoft.com/office/drawing/2014/main" val="702399225"/>
                  </a:ext>
                </a:extLst>
              </a:tr>
              <a:tr h="370840">
                <a:tc>
                  <a:txBody>
                    <a:bodyPr/>
                    <a:lstStyle/>
                    <a:p>
                      <a:r>
                        <a:rPr lang="id-ID" dirty="0"/>
                        <a:t>Pembagian vit a</a:t>
                      </a:r>
                    </a:p>
                  </a:txBody>
                  <a:tcPr/>
                </a:tc>
                <a:tc>
                  <a:txBody>
                    <a:bodyPr/>
                    <a:lstStyle/>
                    <a:p>
                      <a:endParaRPr lang="id-ID" dirty="0"/>
                    </a:p>
                  </a:txBody>
                  <a:tcPr/>
                </a:tc>
                <a:tc>
                  <a:txBody>
                    <a:bodyPr/>
                    <a:lstStyle/>
                    <a:p>
                      <a:endParaRPr lang="id-ID" dirty="0"/>
                    </a:p>
                  </a:txBody>
                  <a:tcPr>
                    <a:solidFill>
                      <a:srgbClr val="00B050"/>
                    </a:solidFill>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solidFill>
                      <a:srgbClr val="00B050"/>
                    </a:solidFill>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extLst>
                  <a:ext uri="{0D108BD9-81ED-4DB2-BD59-A6C34878D82A}">
                    <a16:rowId xmlns:a16="http://schemas.microsoft.com/office/drawing/2014/main" val="2087684854"/>
                  </a:ext>
                </a:extLst>
              </a:tr>
            </a:tbl>
          </a:graphicData>
        </a:graphic>
      </p:graphicFrame>
    </p:spTree>
    <p:extLst>
      <p:ext uri="{BB962C8B-B14F-4D97-AF65-F5344CB8AC3E}">
        <p14:creationId xmlns:p14="http://schemas.microsoft.com/office/powerpoint/2010/main" val="3024269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C49A5-010A-F357-E9A8-105FF6BD4AEE}"/>
              </a:ext>
            </a:extLst>
          </p:cNvPr>
          <p:cNvSpPr>
            <a:spLocks noGrp="1"/>
          </p:cNvSpPr>
          <p:nvPr>
            <p:ph type="title"/>
          </p:nvPr>
        </p:nvSpPr>
        <p:spPr>
          <a:xfrm>
            <a:off x="2875722" y="1066800"/>
            <a:ext cx="7010537" cy="930965"/>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dirty="0"/>
              <a:t>Langkah-langkah Plant of action</a:t>
            </a:r>
          </a:p>
        </p:txBody>
      </p:sp>
      <p:sp>
        <p:nvSpPr>
          <p:cNvPr id="3" name="Content Placeholder 2">
            <a:extLst>
              <a:ext uri="{FF2B5EF4-FFF2-40B4-BE49-F238E27FC236}">
                <a16:creationId xmlns:a16="http://schemas.microsoft.com/office/drawing/2014/main" id="{1675B3BB-5620-CC37-A674-A730843DF9D7}"/>
              </a:ext>
            </a:extLst>
          </p:cNvPr>
          <p:cNvSpPr>
            <a:spLocks noGrp="1"/>
          </p:cNvSpPr>
          <p:nvPr>
            <p:ph idx="1"/>
          </p:nvPr>
        </p:nvSpPr>
        <p:spPr>
          <a:xfrm>
            <a:off x="2040835" y="2666999"/>
            <a:ext cx="8905462" cy="1176131"/>
          </a:xfrm>
        </p:spPr>
        <p:txBody>
          <a:bodyPr>
            <a:normAutofit lnSpcReduction="10000"/>
          </a:bodyPr>
          <a:lstStyle/>
          <a:p>
            <a:pPr algn="just"/>
            <a:r>
              <a:rPr lang="id-ID" dirty="0"/>
              <a:t>Langkah keempat, Bersama-sama dengan pihak yang berkepentingan menguji dan melakukan validasi rencana kegiatan untuk mendapatkan kesepakatan dan dukungan. </a:t>
            </a:r>
          </a:p>
        </p:txBody>
      </p:sp>
    </p:spTree>
    <p:extLst>
      <p:ext uri="{BB962C8B-B14F-4D97-AF65-F5344CB8AC3E}">
        <p14:creationId xmlns:p14="http://schemas.microsoft.com/office/powerpoint/2010/main" val="2227111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5178F9-5CB2-63C7-2E7C-3EB43A15A9F4}"/>
              </a:ext>
            </a:extLst>
          </p:cNvPr>
          <p:cNvSpPr/>
          <p:nvPr/>
        </p:nvSpPr>
        <p:spPr>
          <a:xfrm>
            <a:off x="3729008" y="2967335"/>
            <a:ext cx="4733988" cy="923330"/>
          </a:xfrm>
          <a:prstGeom prst="rect">
            <a:avLst/>
          </a:prstGeom>
          <a:noFill/>
        </p:spPr>
        <p:txBody>
          <a:bodyPr wrap="none" lIns="91440" tIns="45720" rIns="91440" bIns="45720">
            <a:spAutoFit/>
          </a:bodyPr>
          <a:lstStyle/>
          <a:p>
            <a:pPr algn="ctr"/>
            <a:r>
              <a:rPr lang="id-ID"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TERIMA KASIH</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53785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916F-7513-2327-ACE7-F1A65C526A96}"/>
              </a:ext>
            </a:extLst>
          </p:cNvPr>
          <p:cNvSpPr>
            <a:spLocks noGrp="1"/>
          </p:cNvSpPr>
          <p:nvPr>
            <p:ph type="title"/>
          </p:nvPr>
        </p:nvSpPr>
        <p:spPr>
          <a:xfrm>
            <a:off x="1484311" y="662608"/>
            <a:ext cx="10018713" cy="1311965"/>
          </a:xfrm>
        </p:spPr>
        <p:txBody>
          <a:bodyPr>
            <a:normAutofit/>
          </a:bodyPr>
          <a:lstStyle/>
          <a:p>
            <a:r>
              <a:rPr lang="id-ID" dirty="0"/>
              <a:t>PLAN OF ACTION (POA)</a:t>
            </a:r>
            <a:br>
              <a:rPr lang="id-ID" dirty="0"/>
            </a:br>
            <a:r>
              <a:rPr lang="id-ID" dirty="0"/>
              <a:t>RENCANA USULAN KEGIATAN (RUK)</a:t>
            </a:r>
          </a:p>
        </p:txBody>
      </p:sp>
      <p:sp>
        <p:nvSpPr>
          <p:cNvPr id="3" name="Content Placeholder 2">
            <a:extLst>
              <a:ext uri="{FF2B5EF4-FFF2-40B4-BE49-F238E27FC236}">
                <a16:creationId xmlns:a16="http://schemas.microsoft.com/office/drawing/2014/main" id="{4C10329B-298F-D977-4EB3-F21434C4069C}"/>
              </a:ext>
            </a:extLst>
          </p:cNvPr>
          <p:cNvSpPr>
            <a:spLocks noGrp="1"/>
          </p:cNvSpPr>
          <p:nvPr>
            <p:ph idx="1"/>
          </p:nvPr>
        </p:nvSpPr>
        <p:spPr>
          <a:xfrm>
            <a:off x="1484310" y="1659834"/>
            <a:ext cx="10018713" cy="4012096"/>
          </a:xfrm>
        </p:spPr>
        <p:txBody>
          <a:bodyPr/>
          <a:lstStyle/>
          <a:p>
            <a:pPr algn="just"/>
            <a:r>
              <a:rPr lang="id-ID" dirty="0"/>
              <a:t>Merupakan sebuah proses yang ditempuh untuk mencapai sasaran kegiatan.</a:t>
            </a:r>
          </a:p>
          <a:p>
            <a:pPr algn="just"/>
            <a:r>
              <a:rPr lang="id-ID"/>
              <a:t>Menurut </a:t>
            </a:r>
            <a:r>
              <a:rPr lang="id-ID" dirty="0"/>
              <a:t>S</a:t>
            </a:r>
            <a:r>
              <a:rPr lang="id-ID"/>
              <a:t>uspriyanto dan Nyoman </a:t>
            </a:r>
            <a:r>
              <a:rPr lang="id-ID" dirty="0"/>
              <a:t>(2007) perlu beberapa </a:t>
            </a:r>
            <a:r>
              <a:rPr lang="id-ID"/>
              <a:t>hal yang dipertimbangkan sebelum </a:t>
            </a:r>
            <a:r>
              <a:rPr lang="id-ID" dirty="0"/>
              <a:t>menyusun Plan Of Action (POA) yaitu dengan memperhatikan kemampuan sumber </a:t>
            </a:r>
            <a:r>
              <a:rPr lang="id-ID"/>
              <a:t>daya organisasi atau komponen masukan </a:t>
            </a:r>
            <a:r>
              <a:rPr lang="id-ID" dirty="0"/>
              <a:t>(input</a:t>
            </a:r>
            <a:r>
              <a:rPr lang="id-ID"/>
              <a:t>), seperti </a:t>
            </a:r>
            <a:r>
              <a:rPr lang="id-ID" dirty="0"/>
              <a:t>informasi , organisasi atau mekanisme, teknologi  </a:t>
            </a:r>
            <a:r>
              <a:rPr lang="id-ID"/>
              <a:t>atau cara dan </a:t>
            </a:r>
            <a:r>
              <a:rPr lang="id-ID" dirty="0"/>
              <a:t>sumber daya manusia </a:t>
            </a:r>
            <a:r>
              <a:rPr lang="id-ID"/>
              <a:t>(SDM).</a:t>
            </a:r>
            <a:endParaRPr lang="id-ID" dirty="0"/>
          </a:p>
        </p:txBody>
      </p:sp>
    </p:spTree>
    <p:extLst>
      <p:ext uri="{BB962C8B-B14F-4D97-AF65-F5344CB8AC3E}">
        <p14:creationId xmlns:p14="http://schemas.microsoft.com/office/powerpoint/2010/main" val="115652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801A16-4D87-7F4B-AF17-5824DE20AD9F}"/>
              </a:ext>
            </a:extLst>
          </p:cNvPr>
          <p:cNvSpPr>
            <a:spLocks noGrp="1"/>
          </p:cNvSpPr>
          <p:nvPr>
            <p:ph idx="1"/>
          </p:nvPr>
        </p:nvSpPr>
        <p:spPr>
          <a:xfrm>
            <a:off x="1484310" y="2666999"/>
            <a:ext cx="10243864" cy="1427923"/>
          </a:xfrm>
        </p:spPr>
        <p:txBody>
          <a:bodyPr/>
          <a:lstStyle/>
          <a:p>
            <a:r>
              <a:rPr lang="id-ID" dirty="0"/>
              <a:t>Plant of action (POA) atau disebut juga rencana Usulan Kegiatan merupakan sebuah proses yang ditempuh untuk mencapai sasaran kegiatan.</a:t>
            </a:r>
          </a:p>
        </p:txBody>
      </p:sp>
    </p:spTree>
    <p:extLst>
      <p:ext uri="{BB962C8B-B14F-4D97-AF65-F5344CB8AC3E}">
        <p14:creationId xmlns:p14="http://schemas.microsoft.com/office/powerpoint/2010/main" val="87070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A8DFF-4DF6-1B31-03D7-83EABDC1E4EE}"/>
              </a:ext>
            </a:extLst>
          </p:cNvPr>
          <p:cNvSpPr>
            <a:spLocks noGrp="1"/>
          </p:cNvSpPr>
          <p:nvPr>
            <p:ph type="title"/>
          </p:nvPr>
        </p:nvSpPr>
        <p:spPr/>
        <p:txBody>
          <a:bodyPr/>
          <a:lstStyle/>
          <a:p>
            <a:r>
              <a:rPr lang="id-ID" dirty="0"/>
              <a:t>Bentuk-bentuk rencana kegiatan </a:t>
            </a:r>
          </a:p>
        </p:txBody>
      </p:sp>
      <p:sp>
        <p:nvSpPr>
          <p:cNvPr id="3" name="Content Placeholder 2">
            <a:extLst>
              <a:ext uri="{FF2B5EF4-FFF2-40B4-BE49-F238E27FC236}">
                <a16:creationId xmlns:a16="http://schemas.microsoft.com/office/drawing/2014/main" id="{13BAA109-92EF-76EC-46FC-C67E26CC392B}"/>
              </a:ext>
            </a:extLst>
          </p:cNvPr>
          <p:cNvSpPr>
            <a:spLocks noGrp="1"/>
          </p:cNvSpPr>
          <p:nvPr>
            <p:ph idx="1"/>
          </p:nvPr>
        </p:nvSpPr>
        <p:spPr>
          <a:xfrm>
            <a:off x="1484311" y="2189920"/>
            <a:ext cx="10018713" cy="3124201"/>
          </a:xfrm>
        </p:spPr>
        <p:txBody>
          <a:bodyPr/>
          <a:lstStyle/>
          <a:p>
            <a:r>
              <a:rPr lang="id-ID" dirty="0"/>
              <a:t>Rangkaian sasaran yang lebuh spesipik dengan jangka waktu lebih pendek,</a:t>
            </a:r>
          </a:p>
          <a:p>
            <a:r>
              <a:rPr lang="id-ID" dirty="0"/>
              <a:t>Rangkaian kegiatan yang saling terkait akibat dipilihnyaalternatif pemecahan masalah.</a:t>
            </a:r>
          </a:p>
          <a:p>
            <a:r>
              <a:rPr lang="id-ID" dirty="0"/>
              <a:t>Rencana kegaiatan yang memiliki jangka waktu spesipik, kebutuhan sumber daya yang spesifik, dan Nyoman (2007)</a:t>
            </a:r>
          </a:p>
        </p:txBody>
      </p:sp>
    </p:spTree>
    <p:extLst>
      <p:ext uri="{BB962C8B-B14F-4D97-AF65-F5344CB8AC3E}">
        <p14:creationId xmlns:p14="http://schemas.microsoft.com/office/powerpoint/2010/main" val="277616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CED4-0FBC-329B-1F69-04FED5D45423}"/>
              </a:ext>
            </a:extLst>
          </p:cNvPr>
          <p:cNvSpPr>
            <a:spLocks noGrp="1"/>
          </p:cNvSpPr>
          <p:nvPr>
            <p:ph type="title"/>
          </p:nvPr>
        </p:nvSpPr>
        <p:spPr>
          <a:xfrm>
            <a:off x="1616833" y="190501"/>
            <a:ext cx="10018713" cy="1147970"/>
          </a:xfrm>
        </p:spPr>
        <p:style>
          <a:lnRef idx="3">
            <a:schemeClr val="lt1"/>
          </a:lnRef>
          <a:fillRef idx="1">
            <a:schemeClr val="accent3"/>
          </a:fillRef>
          <a:effectRef idx="1">
            <a:schemeClr val="accent3"/>
          </a:effectRef>
          <a:fontRef idx="minor">
            <a:schemeClr val="lt1"/>
          </a:fontRef>
        </p:style>
        <p:txBody>
          <a:bodyPr/>
          <a:lstStyle/>
          <a:p>
            <a:r>
              <a:rPr lang="id-ID" dirty="0"/>
              <a:t>Tujuan plant of action</a:t>
            </a:r>
          </a:p>
        </p:txBody>
      </p:sp>
      <p:sp>
        <p:nvSpPr>
          <p:cNvPr id="3" name="Content Placeholder 2">
            <a:extLst>
              <a:ext uri="{FF2B5EF4-FFF2-40B4-BE49-F238E27FC236}">
                <a16:creationId xmlns:a16="http://schemas.microsoft.com/office/drawing/2014/main" id="{28C78D34-4C67-E83F-CCF9-52426872BB5A}"/>
              </a:ext>
            </a:extLst>
          </p:cNvPr>
          <p:cNvSpPr>
            <a:spLocks noGrp="1"/>
          </p:cNvSpPr>
          <p:nvPr>
            <p:ph idx="1"/>
          </p:nvPr>
        </p:nvSpPr>
        <p:spPr>
          <a:xfrm>
            <a:off x="1616833" y="1752599"/>
            <a:ext cx="10018713" cy="3124201"/>
          </a:xfrm>
        </p:spPr>
        <p:txBody>
          <a:bodyPr>
            <a:normAutofit fontScale="92500" lnSpcReduction="20000"/>
          </a:bodyPr>
          <a:lstStyle/>
          <a:p>
            <a:r>
              <a:rPr lang="id-ID" dirty="0"/>
              <a:t>Tujuan dari plant of action , antara lainnya:</a:t>
            </a:r>
          </a:p>
          <a:p>
            <a:pPr marL="457200" indent="-457200">
              <a:buAutoNum type="arabicPeriod"/>
            </a:pPr>
            <a:r>
              <a:rPr lang="id-ID" dirty="0"/>
              <a:t>Mengindentifikasi apa saja yang harus dilakukan</a:t>
            </a:r>
          </a:p>
          <a:p>
            <a:pPr marL="457200" indent="-457200">
              <a:buAutoNum type="arabicPeriod"/>
            </a:pPr>
            <a:r>
              <a:rPr lang="id-ID" dirty="0"/>
              <a:t>Menguji dan membuktikan bahwa : </a:t>
            </a:r>
          </a:p>
          <a:p>
            <a:pPr marL="457200" lvl="1" indent="0">
              <a:buNone/>
            </a:pPr>
            <a:r>
              <a:rPr lang="id-ID" dirty="0"/>
              <a:t>a.Sasaran dapat tercapai sesuai dengan waktu yang telah dijadwalkan.</a:t>
            </a:r>
          </a:p>
          <a:p>
            <a:pPr marL="457200" lvl="1" indent="0">
              <a:buNone/>
            </a:pPr>
            <a:r>
              <a:rPr lang="id-ID" dirty="0"/>
              <a:t>b. Adanya kemampuan untuk mencapai sasaran.</a:t>
            </a:r>
          </a:p>
          <a:p>
            <a:pPr marL="457200" lvl="1" indent="0">
              <a:buNone/>
            </a:pPr>
            <a:r>
              <a:rPr lang="id-ID" dirty="0"/>
              <a:t>b. Sumber data yang dibutuhkan dapat diperoleh</a:t>
            </a:r>
          </a:p>
          <a:p>
            <a:pPr marL="457200" lvl="1" indent="0">
              <a:buNone/>
            </a:pPr>
            <a:r>
              <a:rPr lang="id-ID" dirty="0"/>
              <a:t>c semua informasi yang diperlukan untuk mencapai sasaran dapat diperoleh</a:t>
            </a:r>
          </a:p>
          <a:p>
            <a:pPr marL="457200" lvl="1" indent="0">
              <a:buNone/>
            </a:pPr>
            <a:r>
              <a:rPr lang="id-ID" dirty="0"/>
              <a:t>d. Adanya beberapa alternatif yang harus  diperhatikan</a:t>
            </a:r>
          </a:p>
        </p:txBody>
      </p:sp>
    </p:spTree>
    <p:extLst>
      <p:ext uri="{BB962C8B-B14F-4D97-AF65-F5344CB8AC3E}">
        <p14:creationId xmlns:p14="http://schemas.microsoft.com/office/powerpoint/2010/main" val="29439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9EE66-626E-51DA-BA70-88B26FF1F454}"/>
              </a:ext>
            </a:extLst>
          </p:cNvPr>
          <p:cNvSpPr>
            <a:spLocks noGrp="1"/>
          </p:cNvSpPr>
          <p:nvPr>
            <p:ph type="title"/>
          </p:nvPr>
        </p:nvSpPr>
        <p:spPr>
          <a:xfrm>
            <a:off x="3538331" y="778566"/>
            <a:ext cx="5645563" cy="679174"/>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id-ID" dirty="0"/>
              <a:t>Tujuan plant of Action</a:t>
            </a:r>
          </a:p>
        </p:txBody>
      </p:sp>
      <p:sp>
        <p:nvSpPr>
          <p:cNvPr id="3" name="Content Placeholder 2">
            <a:extLst>
              <a:ext uri="{FF2B5EF4-FFF2-40B4-BE49-F238E27FC236}">
                <a16:creationId xmlns:a16="http://schemas.microsoft.com/office/drawing/2014/main" id="{7ABCA5F6-76D2-6A53-F10E-7DBCD205749E}"/>
              </a:ext>
            </a:extLst>
          </p:cNvPr>
          <p:cNvSpPr>
            <a:spLocks noGrp="1"/>
          </p:cNvSpPr>
          <p:nvPr>
            <p:ph idx="1"/>
          </p:nvPr>
        </p:nvSpPr>
        <p:spPr>
          <a:xfrm>
            <a:off x="1974574" y="1991138"/>
            <a:ext cx="8428519" cy="3124201"/>
          </a:xfrm>
        </p:spPr>
        <p:txBody>
          <a:bodyPr/>
          <a:lstStyle/>
          <a:p>
            <a:pPr marL="0" indent="0">
              <a:buNone/>
            </a:pPr>
            <a:r>
              <a:rPr lang="id-ID" dirty="0"/>
              <a:t>3. Beberapa sebagai Media Komunkasi</a:t>
            </a:r>
          </a:p>
          <a:p>
            <a:pPr marL="457200" indent="-457200">
              <a:buAutoNum type="alphaLcPeriod"/>
            </a:pPr>
            <a:r>
              <a:rPr lang="id-ID" dirty="0"/>
              <a:t>Hal ini menjadi lebih penting apabila berbagai unit dalam organisasi memiliki peran yang berbentukn (pencapaian)</a:t>
            </a:r>
          </a:p>
          <a:p>
            <a:pPr marL="457200" indent="-457200">
              <a:buAutoNum type="alphaLcPeriod"/>
            </a:pPr>
            <a:r>
              <a:rPr lang="id-ID" dirty="0"/>
              <a:t>Dapat memotivikasi pihak yang berkepentingan dalam pencapaian sasaran</a:t>
            </a:r>
          </a:p>
        </p:txBody>
      </p:sp>
    </p:spTree>
    <p:extLst>
      <p:ext uri="{BB962C8B-B14F-4D97-AF65-F5344CB8AC3E}">
        <p14:creationId xmlns:p14="http://schemas.microsoft.com/office/powerpoint/2010/main" val="30514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02001-A479-55E5-4075-6F5C060C1D0E}"/>
              </a:ext>
            </a:extLst>
          </p:cNvPr>
          <p:cNvSpPr>
            <a:spLocks noGrp="1"/>
          </p:cNvSpPr>
          <p:nvPr>
            <p:ph type="title"/>
          </p:nvPr>
        </p:nvSpPr>
        <p:spPr>
          <a:xfrm>
            <a:off x="2690258" y="606288"/>
            <a:ext cx="6413985" cy="69242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err="1"/>
              <a:t>Kriteria</a:t>
            </a:r>
            <a:r>
              <a:rPr lang="en-US" dirty="0"/>
              <a:t> Plan of Action (</a:t>
            </a:r>
            <a:r>
              <a:rPr lang="en-US" dirty="0" err="1"/>
              <a:t>PoA</a:t>
            </a:r>
            <a:r>
              <a:rPr lang="en-US" dirty="0"/>
              <a:t>)</a:t>
            </a:r>
            <a:endParaRPr lang="id-ID" dirty="0"/>
          </a:p>
        </p:txBody>
      </p:sp>
      <p:sp>
        <p:nvSpPr>
          <p:cNvPr id="3" name="Content Placeholder 2">
            <a:extLst>
              <a:ext uri="{FF2B5EF4-FFF2-40B4-BE49-F238E27FC236}">
                <a16:creationId xmlns:a16="http://schemas.microsoft.com/office/drawing/2014/main" id="{572E0A4D-55BB-111B-5678-0A9012DEB340}"/>
              </a:ext>
            </a:extLst>
          </p:cNvPr>
          <p:cNvSpPr>
            <a:spLocks noGrp="1"/>
          </p:cNvSpPr>
          <p:nvPr>
            <p:ph idx="1"/>
          </p:nvPr>
        </p:nvSpPr>
        <p:spPr>
          <a:xfrm>
            <a:off x="1484245" y="1802294"/>
            <a:ext cx="8825947" cy="2796209"/>
          </a:xfrm>
        </p:spPr>
        <p:txBody>
          <a:bodyPr>
            <a:normAutofit/>
          </a:bodyPr>
          <a:lstStyle/>
          <a:p>
            <a:pPr marL="0" indent="0" algn="just">
              <a:buNone/>
            </a:pPr>
            <a:endParaRPr lang="id-ID" dirty="0"/>
          </a:p>
          <a:p>
            <a:pPr algn="just"/>
            <a:r>
              <a:rPr lang="id-ID" sz="2800" dirty="0"/>
              <a:t>Spesific (spesifik) : Rencana kegiatan harus spesifik dan berkaitan dengan keadaan yang ingin dirubah. Rencana kegiatan perlu penjelasan secara pasti berapa Sumber Daya Manusia (SDM) yang dibutuhkan, siapa saja mereka, bagaimana dan kapan mengkomunikasikannya. </a:t>
            </a:r>
          </a:p>
        </p:txBody>
      </p:sp>
    </p:spTree>
    <p:extLst>
      <p:ext uri="{BB962C8B-B14F-4D97-AF65-F5344CB8AC3E}">
        <p14:creationId xmlns:p14="http://schemas.microsoft.com/office/powerpoint/2010/main" val="135495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26B7C-9678-0B8C-566D-D8EF7DC684E1}"/>
              </a:ext>
            </a:extLst>
          </p:cNvPr>
          <p:cNvSpPr>
            <a:spLocks noGrp="1"/>
          </p:cNvSpPr>
          <p:nvPr>
            <p:ph type="title"/>
          </p:nvPr>
        </p:nvSpPr>
        <p:spPr>
          <a:xfrm>
            <a:off x="3061183" y="858079"/>
            <a:ext cx="6069633" cy="718930"/>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err="1"/>
              <a:t>Kriteria</a:t>
            </a:r>
            <a:r>
              <a:rPr lang="en-US" dirty="0"/>
              <a:t> Plan of Action (</a:t>
            </a:r>
            <a:r>
              <a:rPr lang="en-US" dirty="0" err="1"/>
              <a:t>PoA</a:t>
            </a:r>
            <a:r>
              <a:rPr lang="en-US" dirty="0"/>
              <a:t>)</a:t>
            </a:r>
            <a:endParaRPr lang="id-ID" dirty="0"/>
          </a:p>
        </p:txBody>
      </p:sp>
      <p:sp>
        <p:nvSpPr>
          <p:cNvPr id="3" name="Content Placeholder 2">
            <a:extLst>
              <a:ext uri="{FF2B5EF4-FFF2-40B4-BE49-F238E27FC236}">
                <a16:creationId xmlns:a16="http://schemas.microsoft.com/office/drawing/2014/main" id="{E2305C40-14C8-9A97-04D1-AED2736D8E8D}"/>
              </a:ext>
            </a:extLst>
          </p:cNvPr>
          <p:cNvSpPr>
            <a:spLocks noGrp="1"/>
          </p:cNvSpPr>
          <p:nvPr>
            <p:ph idx="1"/>
          </p:nvPr>
        </p:nvSpPr>
        <p:spPr>
          <a:xfrm>
            <a:off x="2438467" y="1964634"/>
            <a:ext cx="8971655" cy="3680793"/>
          </a:xfrm>
        </p:spPr>
        <p:txBody>
          <a:bodyPr/>
          <a:lstStyle/>
          <a:p>
            <a:pPr algn="just"/>
            <a:r>
              <a:rPr lang="id-ID" dirty="0"/>
              <a:t>Measurable (terukur) : Rencana kegiatan harus dapat menunjukkan apa yang sesungguhnya telah dicapai.</a:t>
            </a:r>
          </a:p>
          <a:p>
            <a:pPr algn="just"/>
            <a:r>
              <a:rPr lang="id-ID" dirty="0"/>
              <a:t> Attainable/achievable (dapat dicapai) : Rencana kegiatan harus dapat dicapai dengan biaya yang masuk akal. Ini berarti bahwa rencana tersebut harus sederhana tetapi efektif, tidak harus membutuhkan anggaran yang besar. Selain itu teknik dan metode yang digunakan juga harus yang sesuai untuk bisa dilakukan. </a:t>
            </a:r>
          </a:p>
        </p:txBody>
      </p:sp>
    </p:spTree>
    <p:extLst>
      <p:ext uri="{BB962C8B-B14F-4D97-AF65-F5344CB8AC3E}">
        <p14:creationId xmlns:p14="http://schemas.microsoft.com/office/powerpoint/2010/main" val="2216473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125</TotalTime>
  <Words>958</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Corbel</vt:lpstr>
      <vt:lpstr>Wingdings</vt:lpstr>
      <vt:lpstr>Parallax</vt:lpstr>
      <vt:lpstr>PERENCANAAN &amp; EVALUASI PERTEMUAN KE 4</vt:lpstr>
      <vt:lpstr>PLANT OF ACTION</vt:lpstr>
      <vt:lpstr>PLAN OF ACTION (POA) RENCANA USULAN KEGIATAN (RUK)</vt:lpstr>
      <vt:lpstr>PowerPoint Presentation</vt:lpstr>
      <vt:lpstr>Bentuk-bentuk rencana kegiatan </vt:lpstr>
      <vt:lpstr>Tujuan plant of action</vt:lpstr>
      <vt:lpstr>Tujuan plant of Action</vt:lpstr>
      <vt:lpstr>Kriteria Plan of Action (PoA)</vt:lpstr>
      <vt:lpstr>Kriteria Plan of Action (PoA)</vt:lpstr>
      <vt:lpstr>Kriteria Plan of Action (PoA)</vt:lpstr>
      <vt:lpstr>Langkah-langkah Plant of action</vt:lpstr>
      <vt:lpstr>Penyusunan RUK</vt:lpstr>
      <vt:lpstr>Penyusunan RUK</vt:lpstr>
      <vt:lpstr>Penyusunan RUK</vt:lpstr>
      <vt:lpstr>Penyusunan RUK</vt:lpstr>
      <vt:lpstr>Penyusunan RUK</vt:lpstr>
      <vt:lpstr>Penyusunan RUK</vt:lpstr>
      <vt:lpstr>Penyusunan RUK</vt:lpstr>
      <vt:lpstr>Penyusunan RUK</vt:lpstr>
      <vt:lpstr>PowerPoint Presentation</vt:lpstr>
      <vt:lpstr>Langkah-langkah Plant of action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&amp; EVALUASI PERTEMUAN KE 4</dc:title>
  <dc:creator>Windows User</dc:creator>
  <cp:lastModifiedBy>Windows User</cp:lastModifiedBy>
  <cp:revision>3</cp:revision>
  <dcterms:created xsi:type="dcterms:W3CDTF">2022-06-06T17:27:24Z</dcterms:created>
  <dcterms:modified xsi:type="dcterms:W3CDTF">2022-06-10T15:02:14Z</dcterms:modified>
</cp:coreProperties>
</file>