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3"/>
  </p:notesMasterIdLst>
  <p:sldIdLst>
    <p:sldId id="256" r:id="rId2"/>
    <p:sldId id="269" r:id="rId3"/>
    <p:sldId id="257" r:id="rId4"/>
    <p:sldId id="270" r:id="rId5"/>
    <p:sldId id="328" r:id="rId6"/>
    <p:sldId id="272" r:id="rId7"/>
    <p:sldId id="274" r:id="rId8"/>
    <p:sldId id="277" r:id="rId9"/>
    <p:sldId id="279" r:id="rId10"/>
    <p:sldId id="282" r:id="rId11"/>
    <p:sldId id="320" r:id="rId12"/>
    <p:sldId id="321" r:id="rId13"/>
    <p:sldId id="258" r:id="rId14"/>
    <p:sldId id="280" r:id="rId15"/>
    <p:sldId id="259" r:id="rId16"/>
    <p:sldId id="311" r:id="rId17"/>
    <p:sldId id="261" r:id="rId18"/>
    <p:sldId id="263" r:id="rId19"/>
    <p:sldId id="283" r:id="rId20"/>
    <p:sldId id="310" r:id="rId21"/>
    <p:sldId id="262" r:id="rId22"/>
    <p:sldId id="268" r:id="rId23"/>
    <p:sldId id="322" r:id="rId24"/>
    <p:sldId id="323" r:id="rId25"/>
    <p:sldId id="284" r:id="rId26"/>
    <p:sldId id="312" r:id="rId27"/>
    <p:sldId id="285" r:id="rId28"/>
    <p:sldId id="324" r:id="rId29"/>
    <p:sldId id="286" r:id="rId30"/>
    <p:sldId id="288" r:id="rId31"/>
    <p:sldId id="289" r:id="rId32"/>
    <p:sldId id="290" r:id="rId33"/>
    <p:sldId id="291" r:id="rId34"/>
    <p:sldId id="292" r:id="rId35"/>
    <p:sldId id="325" r:id="rId36"/>
    <p:sldId id="293" r:id="rId37"/>
    <p:sldId id="299" r:id="rId38"/>
    <p:sldId id="300" r:id="rId39"/>
    <p:sldId id="294" r:id="rId40"/>
    <p:sldId id="295" r:id="rId41"/>
    <p:sldId id="296" r:id="rId42"/>
    <p:sldId id="298" r:id="rId43"/>
    <p:sldId id="297" r:id="rId44"/>
    <p:sldId id="301" r:id="rId45"/>
    <p:sldId id="302" r:id="rId46"/>
    <p:sldId id="303" r:id="rId47"/>
    <p:sldId id="304" r:id="rId48"/>
    <p:sldId id="305" r:id="rId49"/>
    <p:sldId id="326" r:id="rId50"/>
    <p:sldId id="313" r:id="rId51"/>
    <p:sldId id="306" r:id="rId52"/>
    <p:sldId id="307" r:id="rId53"/>
    <p:sldId id="308" r:id="rId54"/>
    <p:sldId id="309" r:id="rId55"/>
    <p:sldId id="384" r:id="rId56"/>
    <p:sldId id="314" r:id="rId57"/>
    <p:sldId id="315" r:id="rId58"/>
    <p:sldId id="316" r:id="rId59"/>
    <p:sldId id="317" r:id="rId60"/>
    <p:sldId id="318" r:id="rId61"/>
    <p:sldId id="319" r:id="rId62"/>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xmlns="" val="1"/>
      </p:ext>
    </p:extLst>
  </p:showPr>
  <p:clrMru>
    <a:srgbClr val="660033"/>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p:restoredTop sz="99506"/>
  </p:normalViewPr>
  <p:slideViewPr>
    <p:cSldViewPr showGuides="1">
      <p:cViewPr varScale="1">
        <p:scale>
          <a:sx n="78" d="100"/>
          <a:sy n="78" d="100"/>
        </p:scale>
        <p:origin x="-84" y="-7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1">
  <dgm:title val=""/>
  <dgm:desc val=""/>
  <dgm:catLst>
    <dgm:cat type="accent6" pri="11300"/>
  </dgm:catLst>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421DE27-DFF7-4EAA-9F86-404ED220471C}" type="doc">
      <dgm:prSet loTypeId="urn:microsoft.com/office/officeart/2005/8/layout/chevron2" loCatId="process" qsTypeId="urn:microsoft.com/office/officeart/2005/8/quickstyle/simple1#1" qsCatId="simple" csTypeId="urn:microsoft.com/office/officeart/2005/8/colors/accent1_2#1" csCatId="accent1" phldr="1"/>
      <dgm:spPr/>
      <dgm:t>
        <a:bodyPr/>
        <a:lstStyle/>
        <a:p>
          <a:endParaRPr lang="en-US"/>
        </a:p>
      </dgm:t>
    </dgm:pt>
    <dgm:pt modelId="{27F1448A-CBB2-4A8E-89C1-7E392E06A2CD}">
      <dgm:prSet/>
      <dgm:spPr/>
      <dgm:t>
        <a:bodyPr/>
        <a:lstStyle/>
        <a:p>
          <a:pPr algn="ctr" rtl="0"/>
          <a:r>
            <a:rPr lang="en-US" dirty="0" err="1" smtClean="0">
              <a:solidFill>
                <a:schemeClr val="tx1"/>
              </a:solidFill>
            </a:rPr>
            <a:t>Mahasiswa</a:t>
          </a:r>
          <a:r>
            <a:rPr lang="en-US" dirty="0" smtClean="0">
              <a:solidFill>
                <a:schemeClr val="tx1"/>
              </a:solidFill>
            </a:rPr>
            <a:t> </a:t>
          </a:r>
          <a:r>
            <a:rPr lang="en-US" dirty="0" err="1" smtClean="0">
              <a:solidFill>
                <a:schemeClr val="tx1"/>
              </a:solidFill>
            </a:rPr>
            <a:t>dapat</a:t>
          </a:r>
          <a:endParaRPr lang="en-US" dirty="0">
            <a:solidFill>
              <a:schemeClr val="tx1"/>
            </a:solidFill>
          </a:endParaRPr>
        </a:p>
      </dgm:t>
    </dgm:pt>
    <dgm:pt modelId="{6AE41BD0-21BE-4849-A5CD-0754DB98A8EB}" type="parTrans" cxnId="{97C2C2D7-702A-46E7-A374-C98AE1E698FA}">
      <dgm:prSet/>
      <dgm:spPr/>
      <dgm:t>
        <a:bodyPr/>
        <a:lstStyle/>
        <a:p>
          <a:pPr algn="ctr"/>
          <a:endParaRPr lang="en-US"/>
        </a:p>
      </dgm:t>
    </dgm:pt>
    <dgm:pt modelId="{BC4CFBDE-B671-4ED5-A9AB-FCA73EA5BDA3}" type="sibTrans" cxnId="{97C2C2D7-702A-46E7-A374-C98AE1E698FA}">
      <dgm:prSet/>
      <dgm:spPr/>
      <dgm:t>
        <a:bodyPr/>
        <a:lstStyle/>
        <a:p>
          <a:pPr algn="ctr"/>
          <a:endParaRPr lang="en-US"/>
        </a:p>
      </dgm:t>
    </dgm:pt>
    <dgm:pt modelId="{E13394EF-90C7-4177-BDF8-E77325E8B465}">
      <dgm:prSet custT="1"/>
      <dgm:spPr/>
      <dgm:t>
        <a:bodyPr/>
        <a:lstStyle/>
        <a:p>
          <a:pPr algn="just"/>
          <a:r>
            <a:rPr lang="en-US" sz="2000" b="1" dirty="0" err="1" smtClean="0">
              <a:solidFill>
                <a:schemeClr val="tx1"/>
              </a:solidFill>
            </a:rPr>
            <a:t>Menyebutkan</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menjelaskan</a:t>
          </a:r>
          <a:r>
            <a:rPr lang="en-US" sz="2000" b="1" dirty="0" smtClean="0">
              <a:solidFill>
                <a:schemeClr val="tx1"/>
              </a:solidFill>
            </a:rPr>
            <a:t> </a:t>
          </a:r>
          <a:r>
            <a:rPr lang="en-US" sz="2000" b="1" dirty="0" err="1" smtClean="0">
              <a:solidFill>
                <a:schemeClr val="tx1"/>
              </a:solidFill>
            </a:rPr>
            <a:t>pengkajian</a:t>
          </a:r>
          <a:r>
            <a:rPr lang="en-US" sz="2000" b="1" dirty="0" smtClean="0">
              <a:solidFill>
                <a:schemeClr val="tx1"/>
              </a:solidFill>
            </a:rPr>
            <a:t>, </a:t>
          </a:r>
          <a:r>
            <a:rPr lang="en-US" sz="2000" b="1" dirty="0" err="1" smtClean="0">
              <a:solidFill>
                <a:schemeClr val="tx1"/>
              </a:solidFill>
            </a:rPr>
            <a:t>pemeriksaan</a:t>
          </a:r>
          <a:r>
            <a:rPr lang="en-US" sz="2000" b="1" dirty="0" smtClean="0">
              <a:solidFill>
                <a:schemeClr val="tx1"/>
              </a:solidFill>
            </a:rPr>
            <a:t> </a:t>
          </a:r>
          <a:r>
            <a:rPr lang="en-US" sz="2000" b="1" dirty="0" err="1" smtClean="0">
              <a:solidFill>
                <a:schemeClr val="tx1"/>
              </a:solidFill>
            </a:rPr>
            <a:t>fisik</a:t>
          </a:r>
          <a:r>
            <a:rPr lang="en-US" sz="2000" b="1" dirty="0" smtClean="0">
              <a:solidFill>
                <a:schemeClr val="tx1"/>
              </a:solidFill>
            </a:rPr>
            <a:t>  </a:t>
          </a:r>
          <a:r>
            <a:rPr lang="en-US" sz="2000" b="1" dirty="0" err="1" smtClean="0">
              <a:solidFill>
                <a:schemeClr val="tx1"/>
              </a:solidFill>
            </a:rPr>
            <a:t>dan</a:t>
          </a:r>
          <a:r>
            <a:rPr lang="en-US" sz="2000" b="1" dirty="0" smtClean="0">
              <a:solidFill>
                <a:schemeClr val="tx1"/>
              </a:solidFill>
            </a:rPr>
            <a:t> </a:t>
          </a:r>
          <a:r>
            <a:rPr lang="en-US" sz="2000" b="1" dirty="0" err="1" smtClean="0">
              <a:solidFill>
                <a:schemeClr val="tx1"/>
              </a:solidFill>
            </a:rPr>
            <a:t>perawatan</a:t>
          </a:r>
          <a:r>
            <a:rPr lang="en-US" sz="2000" b="1" dirty="0" smtClean="0">
              <a:solidFill>
                <a:schemeClr val="tx1"/>
              </a:solidFill>
            </a:rPr>
            <a:t> </a:t>
          </a:r>
          <a:r>
            <a:rPr lang="en-US" sz="2000" b="1" dirty="0" err="1" smtClean="0">
              <a:solidFill>
                <a:schemeClr val="tx1"/>
              </a:solidFill>
            </a:rPr>
            <a:t>bayi</a:t>
          </a:r>
          <a:r>
            <a:rPr lang="en-US" sz="2000" b="1" dirty="0" smtClean="0">
              <a:solidFill>
                <a:schemeClr val="tx1"/>
              </a:solidFill>
            </a:rPr>
            <a:t> </a:t>
          </a:r>
          <a:r>
            <a:rPr lang="en-US" sz="2000" b="1" dirty="0" err="1" smtClean="0">
              <a:solidFill>
                <a:schemeClr val="tx1"/>
              </a:solidFill>
            </a:rPr>
            <a:t>baru</a:t>
          </a:r>
          <a:r>
            <a:rPr lang="en-US" sz="2000" b="1" dirty="0" smtClean="0">
              <a:solidFill>
                <a:schemeClr val="tx1"/>
              </a:solidFill>
            </a:rPr>
            <a:t> </a:t>
          </a:r>
          <a:r>
            <a:rPr lang="en-US" sz="2000" b="1" dirty="0" err="1" smtClean="0">
              <a:solidFill>
                <a:schemeClr val="tx1"/>
              </a:solidFill>
            </a:rPr>
            <a:t>lahir</a:t>
          </a:r>
          <a:r>
            <a:rPr lang="en-US" sz="2000" b="1" dirty="0" smtClean="0">
              <a:solidFill>
                <a:schemeClr val="tx1"/>
              </a:solidFill>
            </a:rPr>
            <a:t> , </a:t>
          </a:r>
          <a:r>
            <a:rPr lang="en-US" sz="2000" b="1" dirty="0" err="1" smtClean="0">
              <a:solidFill>
                <a:schemeClr val="tx1"/>
              </a:solidFill>
            </a:rPr>
            <a:t>neonatus</a:t>
          </a:r>
          <a:r>
            <a:rPr lang="en-US" sz="2000" b="1" dirty="0" smtClean="0">
              <a:solidFill>
                <a:schemeClr val="tx1"/>
              </a:solidFill>
            </a:rPr>
            <a:t> </a:t>
          </a:r>
          <a:r>
            <a:rPr lang="en-US" sz="2000" b="1" dirty="0" err="1" smtClean="0">
              <a:solidFill>
                <a:schemeClr val="tx1"/>
              </a:solidFill>
            </a:rPr>
            <a:t>serta</a:t>
          </a:r>
          <a:r>
            <a:rPr lang="en-US" sz="2000" b="1" dirty="0" smtClean="0">
              <a:solidFill>
                <a:schemeClr val="tx1"/>
              </a:solidFill>
            </a:rPr>
            <a:t>  </a:t>
          </a:r>
          <a:r>
            <a:rPr lang="en-US" sz="2000" b="1" dirty="0" err="1" smtClean="0">
              <a:solidFill>
                <a:schemeClr val="tx1"/>
              </a:solidFill>
            </a:rPr>
            <a:t>pengkajian</a:t>
          </a:r>
          <a:r>
            <a:rPr lang="en-US" sz="2000" b="1" dirty="0" smtClean="0">
              <a:solidFill>
                <a:schemeClr val="tx1"/>
              </a:solidFill>
            </a:rPr>
            <a:t> </a:t>
          </a:r>
          <a:r>
            <a:rPr lang="en-US" sz="2000" b="1" dirty="0" err="1" smtClean="0">
              <a:solidFill>
                <a:schemeClr val="tx1"/>
              </a:solidFill>
            </a:rPr>
            <a:t>apgar</a:t>
          </a:r>
          <a:r>
            <a:rPr lang="en-US" sz="2000" b="1" dirty="0" smtClean="0">
              <a:solidFill>
                <a:schemeClr val="tx1"/>
              </a:solidFill>
            </a:rPr>
            <a:t> score.</a:t>
          </a:r>
          <a:endParaRPr lang="en-US" sz="1100" b="1" dirty="0">
            <a:solidFill>
              <a:schemeClr val="tx1"/>
            </a:solidFill>
          </a:endParaRPr>
        </a:p>
      </dgm:t>
    </dgm:pt>
    <dgm:pt modelId="{03074343-000E-4BCF-B0F3-B95758F1A874}" type="parTrans" cxnId="{E39D70F8-EB41-40E0-85C3-BF0BF7185146}">
      <dgm:prSet/>
      <dgm:spPr/>
      <dgm:t>
        <a:bodyPr/>
        <a:lstStyle/>
        <a:p>
          <a:pPr algn="ctr"/>
          <a:endParaRPr lang="en-US"/>
        </a:p>
      </dgm:t>
    </dgm:pt>
    <dgm:pt modelId="{AB48AC51-9DB2-4A89-A885-879AAECD8897}" type="sibTrans" cxnId="{E39D70F8-EB41-40E0-85C3-BF0BF7185146}">
      <dgm:prSet/>
      <dgm:spPr/>
      <dgm:t>
        <a:bodyPr/>
        <a:lstStyle/>
        <a:p>
          <a:pPr algn="ctr"/>
          <a:endParaRPr lang="en-US"/>
        </a:p>
      </dgm:t>
    </dgm:pt>
    <dgm:pt modelId="{021AF132-8E23-4F01-836A-F479FA86105D}">
      <dgm:prSet custT="1"/>
      <dgm:spPr/>
      <dgm:t>
        <a:bodyPr/>
        <a:lstStyle/>
        <a:p>
          <a:pPr algn="just"/>
          <a:r>
            <a:rPr lang="en-US" sz="2000" b="1" dirty="0" err="1" smtClean="0">
              <a:solidFill>
                <a:schemeClr val="tx1"/>
              </a:solidFill>
            </a:rPr>
            <a:t>Menjelaskan</a:t>
          </a:r>
          <a:r>
            <a:rPr lang="en-US" sz="2000" b="1" dirty="0" smtClean="0">
              <a:solidFill>
                <a:schemeClr val="tx1"/>
              </a:solidFill>
            </a:rPr>
            <a:t> </a:t>
          </a:r>
          <a:r>
            <a:rPr lang="en-US" sz="2000" b="1" dirty="0" err="1" smtClean="0">
              <a:solidFill>
                <a:schemeClr val="tx1"/>
              </a:solidFill>
            </a:rPr>
            <a:t>prosedur</a:t>
          </a:r>
          <a:r>
            <a:rPr lang="en-US" sz="2000" b="1" dirty="0" smtClean="0">
              <a:solidFill>
                <a:schemeClr val="tx1"/>
              </a:solidFill>
            </a:rPr>
            <a:t> </a:t>
          </a:r>
          <a:r>
            <a:rPr lang="en-US" sz="2000" b="1" dirty="0" err="1" smtClean="0">
              <a:solidFill>
                <a:schemeClr val="tx1"/>
              </a:solidFill>
            </a:rPr>
            <a:t>pemeriksaan</a:t>
          </a:r>
          <a:r>
            <a:rPr lang="en-US" sz="2000" b="1" dirty="0" smtClean="0">
              <a:solidFill>
                <a:schemeClr val="tx1"/>
              </a:solidFill>
            </a:rPr>
            <a:t> </a:t>
          </a:r>
          <a:r>
            <a:rPr lang="en-US" sz="2000" b="1" dirty="0" err="1" smtClean="0">
              <a:solidFill>
                <a:schemeClr val="tx1"/>
              </a:solidFill>
            </a:rPr>
            <a:t>fisik</a:t>
          </a:r>
          <a:r>
            <a:rPr lang="en-US" sz="2000" b="1" dirty="0" smtClean="0">
              <a:solidFill>
                <a:schemeClr val="tx1"/>
              </a:solidFill>
            </a:rPr>
            <a:t> </a:t>
          </a:r>
          <a:r>
            <a:rPr lang="en-US" sz="2000" b="1" dirty="0" err="1" smtClean="0">
              <a:solidFill>
                <a:schemeClr val="tx1"/>
              </a:solidFill>
            </a:rPr>
            <a:t>bayi</a:t>
          </a:r>
          <a:r>
            <a:rPr lang="en-US" sz="2000" b="1" dirty="0" smtClean="0">
              <a:solidFill>
                <a:schemeClr val="tx1"/>
              </a:solidFill>
            </a:rPr>
            <a:t> </a:t>
          </a:r>
          <a:r>
            <a:rPr lang="en-US" sz="2000" b="1" dirty="0" err="1" smtClean="0">
              <a:solidFill>
                <a:schemeClr val="tx1"/>
              </a:solidFill>
            </a:rPr>
            <a:t>baru</a:t>
          </a:r>
          <a:r>
            <a:rPr lang="en-US" sz="2000" b="1" dirty="0" smtClean="0">
              <a:solidFill>
                <a:schemeClr val="tx1"/>
              </a:solidFill>
            </a:rPr>
            <a:t> </a:t>
          </a:r>
          <a:r>
            <a:rPr lang="en-US" sz="2000" b="1" dirty="0" err="1" smtClean="0">
              <a:solidFill>
                <a:schemeClr val="tx1"/>
              </a:solidFill>
            </a:rPr>
            <a:t>lahir</a:t>
          </a:r>
          <a:endParaRPr lang="en-US" sz="2000" b="1" dirty="0">
            <a:solidFill>
              <a:schemeClr val="tx1"/>
            </a:solidFill>
          </a:endParaRPr>
        </a:p>
      </dgm:t>
    </dgm:pt>
    <dgm:pt modelId="{73045406-3E5A-45E0-BEB2-23537955496F}" type="parTrans" cxnId="{01B12456-B1DA-4C9B-B181-715419783F90}">
      <dgm:prSet/>
      <dgm:spPr/>
      <dgm:t>
        <a:bodyPr/>
        <a:lstStyle/>
        <a:p>
          <a:pPr algn="ctr"/>
          <a:endParaRPr lang="en-US"/>
        </a:p>
      </dgm:t>
    </dgm:pt>
    <dgm:pt modelId="{11B31666-D4DC-4CCD-90DD-BA4EC3E9A43E}" type="sibTrans" cxnId="{01B12456-B1DA-4C9B-B181-715419783F90}">
      <dgm:prSet/>
      <dgm:spPr/>
      <dgm:t>
        <a:bodyPr/>
        <a:lstStyle/>
        <a:p>
          <a:pPr algn="ctr"/>
          <a:endParaRPr lang="en-US"/>
        </a:p>
      </dgm:t>
    </dgm:pt>
    <dgm:pt modelId="{2750B744-5655-4B10-B238-EC0851947919}">
      <dgm:prSet custT="1"/>
      <dgm:spPr/>
      <dgm:t>
        <a:bodyPr/>
        <a:lstStyle/>
        <a:p>
          <a:pPr algn="just"/>
          <a:r>
            <a:rPr lang="en-US" sz="2000" b="1" dirty="0" smtClean="0">
              <a:solidFill>
                <a:schemeClr val="tx1"/>
              </a:solidFill>
            </a:rPr>
            <a:t> </a:t>
          </a:r>
          <a:r>
            <a:rPr lang="en-US" sz="2000" b="1" dirty="0" err="1" smtClean="0">
              <a:solidFill>
                <a:schemeClr val="tx1"/>
              </a:solidFill>
            </a:rPr>
            <a:t>Menjelaskan</a:t>
          </a:r>
          <a:r>
            <a:rPr lang="en-US" sz="2000" b="1" dirty="0" smtClean="0">
              <a:solidFill>
                <a:schemeClr val="tx1"/>
              </a:solidFill>
            </a:rPr>
            <a:t> </a:t>
          </a:r>
          <a:r>
            <a:rPr lang="en-US" sz="2000" b="1" dirty="0" err="1" smtClean="0">
              <a:solidFill>
                <a:schemeClr val="tx1"/>
              </a:solidFill>
            </a:rPr>
            <a:t>prosedur</a:t>
          </a:r>
          <a:r>
            <a:rPr lang="en-US" sz="2000" b="1" dirty="0" smtClean="0">
              <a:solidFill>
                <a:schemeClr val="tx1"/>
              </a:solidFill>
            </a:rPr>
            <a:t> </a:t>
          </a:r>
          <a:r>
            <a:rPr lang="en-US" sz="2000" b="1" dirty="0" err="1" smtClean="0">
              <a:solidFill>
                <a:schemeClr val="tx1"/>
              </a:solidFill>
            </a:rPr>
            <a:t>pengukuran</a:t>
          </a:r>
          <a:r>
            <a:rPr lang="en-US" sz="2000" b="1" dirty="0" smtClean="0">
              <a:solidFill>
                <a:schemeClr val="tx1"/>
              </a:solidFill>
            </a:rPr>
            <a:t> </a:t>
          </a:r>
          <a:r>
            <a:rPr lang="en-US" sz="2000" b="1" dirty="0" err="1" smtClean="0">
              <a:solidFill>
                <a:schemeClr val="tx1"/>
              </a:solidFill>
            </a:rPr>
            <a:t>antropometri</a:t>
          </a:r>
          <a:endParaRPr lang="en-US" sz="2000" b="1" dirty="0">
            <a:solidFill>
              <a:schemeClr val="tx1"/>
            </a:solidFill>
          </a:endParaRPr>
        </a:p>
      </dgm:t>
    </dgm:pt>
    <dgm:pt modelId="{E60E338A-2727-4E22-8908-5E38271B9889}" type="parTrans" cxnId="{EE377A18-2F45-4BD3-869A-EB9ABBC05E37}">
      <dgm:prSet/>
      <dgm:spPr/>
      <dgm:t>
        <a:bodyPr/>
        <a:lstStyle/>
        <a:p>
          <a:endParaRPr lang="en-US"/>
        </a:p>
      </dgm:t>
    </dgm:pt>
    <dgm:pt modelId="{B86692DD-305F-4381-8F66-235EDBAF8C86}" type="sibTrans" cxnId="{EE377A18-2F45-4BD3-869A-EB9ABBC05E37}">
      <dgm:prSet/>
      <dgm:spPr/>
      <dgm:t>
        <a:bodyPr/>
        <a:lstStyle/>
        <a:p>
          <a:endParaRPr lang="en-US"/>
        </a:p>
      </dgm:t>
    </dgm:pt>
    <dgm:pt modelId="{E3E41269-B41E-49BB-866A-52116057689F}" type="pres">
      <dgm:prSet presAssocID="{2421DE27-DFF7-4EAA-9F86-404ED220471C}" presName="linearFlow" presStyleCnt="0">
        <dgm:presLayoutVars>
          <dgm:dir/>
          <dgm:animLvl val="lvl"/>
          <dgm:resizeHandles val="exact"/>
        </dgm:presLayoutVars>
      </dgm:prSet>
      <dgm:spPr/>
      <dgm:t>
        <a:bodyPr/>
        <a:lstStyle/>
        <a:p>
          <a:endParaRPr lang="en-US"/>
        </a:p>
      </dgm:t>
    </dgm:pt>
    <dgm:pt modelId="{532D0ADA-81D2-4F6C-BC4A-16AD52E346D8}" type="pres">
      <dgm:prSet presAssocID="{27F1448A-CBB2-4A8E-89C1-7E392E06A2CD}" presName="composite" presStyleCnt="0"/>
      <dgm:spPr/>
    </dgm:pt>
    <dgm:pt modelId="{4BF602F9-4B3B-40FA-8A37-6B9683985D75}" type="pres">
      <dgm:prSet presAssocID="{27F1448A-CBB2-4A8E-89C1-7E392E06A2CD}" presName="parentText" presStyleLbl="alignNode1" presStyleIdx="0" presStyleCnt="1">
        <dgm:presLayoutVars>
          <dgm:chMax val="1"/>
          <dgm:bulletEnabled val="1"/>
        </dgm:presLayoutVars>
      </dgm:prSet>
      <dgm:spPr/>
      <dgm:t>
        <a:bodyPr/>
        <a:lstStyle/>
        <a:p>
          <a:endParaRPr lang="en-US"/>
        </a:p>
      </dgm:t>
    </dgm:pt>
    <dgm:pt modelId="{5CECDC3B-FB3F-49CC-A045-E802488E338C}" type="pres">
      <dgm:prSet presAssocID="{27F1448A-CBB2-4A8E-89C1-7E392E06A2CD}" presName="descendantText" presStyleLbl="alignAcc1" presStyleIdx="0" presStyleCnt="1" custScaleY="134056">
        <dgm:presLayoutVars>
          <dgm:bulletEnabled val="1"/>
        </dgm:presLayoutVars>
      </dgm:prSet>
      <dgm:spPr/>
      <dgm:t>
        <a:bodyPr/>
        <a:lstStyle/>
        <a:p>
          <a:endParaRPr lang="en-US"/>
        </a:p>
      </dgm:t>
    </dgm:pt>
  </dgm:ptLst>
  <dgm:cxnLst>
    <dgm:cxn modelId="{EA18F729-6547-4875-ABC9-0E00D55728C3}" type="presOf" srcId="{2421DE27-DFF7-4EAA-9F86-404ED220471C}" destId="{E3E41269-B41E-49BB-866A-52116057689F}" srcOrd="0" destOrd="0" presId="urn:microsoft.com/office/officeart/2005/8/layout/chevron2"/>
    <dgm:cxn modelId="{50B16DE3-B7C7-4F7F-843B-A10D10E2A0A2}" type="presOf" srcId="{021AF132-8E23-4F01-836A-F479FA86105D}" destId="{5CECDC3B-FB3F-49CC-A045-E802488E338C}" srcOrd="0" destOrd="1" presId="urn:microsoft.com/office/officeart/2005/8/layout/chevron2"/>
    <dgm:cxn modelId="{7804BD05-BC84-4000-9E50-743EE921CC4A}" type="presOf" srcId="{E13394EF-90C7-4177-BDF8-E77325E8B465}" destId="{5CECDC3B-FB3F-49CC-A045-E802488E338C}" srcOrd="0" destOrd="0" presId="urn:microsoft.com/office/officeart/2005/8/layout/chevron2"/>
    <dgm:cxn modelId="{E39D70F8-EB41-40E0-85C3-BF0BF7185146}" srcId="{27F1448A-CBB2-4A8E-89C1-7E392E06A2CD}" destId="{E13394EF-90C7-4177-BDF8-E77325E8B465}" srcOrd="0" destOrd="0" parTransId="{03074343-000E-4BCF-B0F3-B95758F1A874}" sibTransId="{AB48AC51-9DB2-4A89-A885-879AAECD8897}"/>
    <dgm:cxn modelId="{1D71FC1D-7B08-4A84-A19A-A522CB152EE0}" type="presOf" srcId="{2750B744-5655-4B10-B238-EC0851947919}" destId="{5CECDC3B-FB3F-49CC-A045-E802488E338C}" srcOrd="0" destOrd="2" presId="urn:microsoft.com/office/officeart/2005/8/layout/chevron2"/>
    <dgm:cxn modelId="{E4F6048D-738A-4D8F-82F3-39295CBC22B6}" type="presOf" srcId="{27F1448A-CBB2-4A8E-89C1-7E392E06A2CD}" destId="{4BF602F9-4B3B-40FA-8A37-6B9683985D75}" srcOrd="0" destOrd="0" presId="urn:microsoft.com/office/officeart/2005/8/layout/chevron2"/>
    <dgm:cxn modelId="{97C2C2D7-702A-46E7-A374-C98AE1E698FA}" srcId="{2421DE27-DFF7-4EAA-9F86-404ED220471C}" destId="{27F1448A-CBB2-4A8E-89C1-7E392E06A2CD}" srcOrd="0" destOrd="0" parTransId="{6AE41BD0-21BE-4849-A5CD-0754DB98A8EB}" sibTransId="{BC4CFBDE-B671-4ED5-A9AB-FCA73EA5BDA3}"/>
    <dgm:cxn modelId="{01B12456-B1DA-4C9B-B181-715419783F90}" srcId="{27F1448A-CBB2-4A8E-89C1-7E392E06A2CD}" destId="{021AF132-8E23-4F01-836A-F479FA86105D}" srcOrd="1" destOrd="0" parTransId="{73045406-3E5A-45E0-BEB2-23537955496F}" sibTransId="{11B31666-D4DC-4CCD-90DD-BA4EC3E9A43E}"/>
    <dgm:cxn modelId="{EE377A18-2F45-4BD3-869A-EB9ABBC05E37}" srcId="{27F1448A-CBB2-4A8E-89C1-7E392E06A2CD}" destId="{2750B744-5655-4B10-B238-EC0851947919}" srcOrd="2" destOrd="0" parTransId="{E60E338A-2727-4E22-8908-5E38271B9889}" sibTransId="{B86692DD-305F-4381-8F66-235EDBAF8C86}"/>
    <dgm:cxn modelId="{74703E9D-0BBB-4837-A5BF-B90A282D5779}" type="presParOf" srcId="{E3E41269-B41E-49BB-866A-52116057689F}" destId="{532D0ADA-81D2-4F6C-BC4A-16AD52E346D8}" srcOrd="0" destOrd="0" presId="urn:microsoft.com/office/officeart/2005/8/layout/chevron2"/>
    <dgm:cxn modelId="{62FF020A-77C6-4696-B37F-20CBCE0A92B1}" type="presParOf" srcId="{532D0ADA-81D2-4F6C-BC4A-16AD52E346D8}" destId="{4BF602F9-4B3B-40FA-8A37-6B9683985D75}" srcOrd="0" destOrd="0" presId="urn:microsoft.com/office/officeart/2005/8/layout/chevron2"/>
    <dgm:cxn modelId="{7F2CA9C6-ABA9-4218-9343-D8DE570D9C4C}" type="presParOf" srcId="{532D0ADA-81D2-4F6C-BC4A-16AD52E346D8}" destId="{5CECDC3B-FB3F-49CC-A045-E802488E338C}" srcOrd="1" destOrd="0" presId="urn:microsoft.com/office/officeart/2005/8/layout/chevron2"/>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B6DEA-942A-4F84-B7D3-0CDA54371715}" type="doc">
      <dgm:prSet loTypeId="urn:microsoft.com/office/officeart/2005/8/layout/vProcess5" loCatId="process" qsTypeId="urn:microsoft.com/office/officeart/2005/8/quickstyle/simple5#1" qsCatId="simple" csTypeId="urn:microsoft.com/office/officeart/2005/8/colors/accent6_3#1" csCatId="accent6" phldr="1"/>
      <dgm:spPr/>
      <dgm:t>
        <a:bodyPr/>
        <a:lstStyle/>
        <a:p>
          <a:endParaRPr lang="en-US"/>
        </a:p>
      </dgm:t>
    </dgm:pt>
    <dgm:pt modelId="{A165A0C8-0A4E-4CED-AC2F-AC8C7080E951}">
      <dgm:prSet phldrT="[Text]"/>
      <dgm:spPr>
        <a:xfrm>
          <a:off x="385572" y="999744"/>
          <a:ext cx="5163312" cy="877824"/>
        </a:xfrm>
        <a:solidFill>
          <a:schemeClr val="accent2">
            <a:lumMod val="75000"/>
          </a:schemeClr>
        </a:solidFill>
        <a:scene3d>
          <a:camera prst="orthographicFront">
            <a:rot lat="0" lon="0" rev="0"/>
          </a:camera>
          <a:lightRig rig="threePt" dir="t">
            <a:rot lat="0" lon="0" rev="1200000"/>
          </a:lightRig>
        </a:scene3d>
        <a:sp3d>
          <a:bevelT w="63500" h="25400"/>
        </a:sp3d>
      </dgm:spPr>
      <dgm:t>
        <a:bodyPr/>
        <a:lstStyle/>
        <a:p>
          <a:r>
            <a:rPr lang="en-US" dirty="0" smtClean="0">
              <a:solidFill>
                <a:schemeClr val="tx1"/>
              </a:solidFill>
              <a:latin typeface="Calibri" panose="020F0502020204030204"/>
              <a:ea typeface="+mn-ea"/>
              <a:cs typeface="+mn-cs"/>
            </a:rPr>
            <a:t>APGAR SCORE</a:t>
          </a:r>
          <a:endParaRPr lang="en-US" b="1" dirty="0">
            <a:solidFill>
              <a:schemeClr val="tx1"/>
            </a:solidFill>
            <a:latin typeface="Calibri" panose="020F0502020204030204"/>
            <a:ea typeface="+mn-ea"/>
            <a:cs typeface="+mn-cs"/>
          </a:endParaRPr>
        </a:p>
      </dgm:t>
    </dgm:pt>
    <dgm:pt modelId="{EFA1142C-E124-43B7-885E-92BAEC548922}" type="parTrans" cxnId="{DA6FE29B-847D-46CE-A096-BBE404425639}">
      <dgm:prSet/>
      <dgm:spPr/>
      <dgm:t>
        <a:bodyPr/>
        <a:lstStyle/>
        <a:p>
          <a:endParaRPr lang="en-US" b="1">
            <a:solidFill>
              <a:srgbClr val="663300"/>
            </a:solidFill>
          </a:endParaRPr>
        </a:p>
      </dgm:t>
    </dgm:pt>
    <dgm:pt modelId="{4AECA57A-878A-4231-A4D9-D1C3BF35FAC6}" type="sibTrans" cxnId="{DA6FE29B-847D-46CE-A096-BBE404425639}">
      <dgm:prSet/>
      <dgm:spPr>
        <a:xfrm>
          <a:off x="4978298" y="1641043"/>
          <a:ext cx="570585" cy="570585"/>
        </a:xfrm>
        <a:solidFill>
          <a:schemeClr val="bg2">
            <a:alpha val="90000"/>
          </a:schemeClr>
        </a:solidFill>
      </dgm:spPr>
      <dgm:t>
        <a:bodyPr/>
        <a:lstStyle/>
        <a:p>
          <a:endParaRPr lang="en-US" b="1">
            <a:solidFill>
              <a:srgbClr val="663300"/>
            </a:solidFill>
            <a:latin typeface="Calibri" panose="020F0502020204030204"/>
            <a:ea typeface="+mn-ea"/>
            <a:cs typeface="+mn-cs"/>
          </a:endParaRPr>
        </a:p>
      </dgm:t>
    </dgm:pt>
    <dgm:pt modelId="{CC043051-97A9-46A4-9B35-D5341F377F14}">
      <dgm:prSet phldrT="[Text]"/>
      <dgm:spPr>
        <a:xfrm>
          <a:off x="771143" y="1999488"/>
          <a:ext cx="5163312" cy="877824"/>
        </a:xfrm>
        <a:solidFill>
          <a:srgbClr val="00B0F0"/>
        </a:solidFill>
        <a:scene3d>
          <a:camera prst="orthographicFront">
            <a:rot lat="0" lon="0" rev="0"/>
          </a:camera>
          <a:lightRig rig="threePt" dir="t">
            <a:rot lat="0" lon="0" rev="1200000"/>
          </a:lightRig>
        </a:scene3d>
        <a:sp3d>
          <a:bevelT w="63500" h="25400"/>
        </a:sp3d>
      </dgm:spPr>
      <dgm:t>
        <a:bodyPr/>
        <a:lstStyle/>
        <a:p>
          <a:r>
            <a:rPr lang="en-US" dirty="0" smtClean="0">
              <a:solidFill>
                <a:schemeClr val="tx1"/>
              </a:solidFill>
              <a:latin typeface="Calibri" panose="020F0502020204030204"/>
              <a:ea typeface="+mn-ea"/>
              <a:cs typeface="+mn-cs"/>
            </a:rPr>
            <a:t>PENGKAJIAN DAN PEMERIKSAAN FISIK NEONATUS</a:t>
          </a:r>
          <a:endParaRPr lang="en-US" b="1" dirty="0">
            <a:solidFill>
              <a:schemeClr val="tx1"/>
            </a:solidFill>
            <a:latin typeface="Calibri" panose="020F0502020204030204"/>
            <a:ea typeface="+mn-ea"/>
            <a:cs typeface="+mn-cs"/>
          </a:endParaRPr>
        </a:p>
      </dgm:t>
    </dgm:pt>
    <dgm:pt modelId="{8CA4762D-4A25-4D55-B27A-DB19E2BB70EC}" type="parTrans" cxnId="{A42366E1-093F-4D2E-8132-30B67C5E2D37}">
      <dgm:prSet/>
      <dgm:spPr/>
      <dgm:t>
        <a:bodyPr/>
        <a:lstStyle/>
        <a:p>
          <a:endParaRPr lang="en-US" b="1">
            <a:solidFill>
              <a:srgbClr val="663300"/>
            </a:solidFill>
          </a:endParaRPr>
        </a:p>
      </dgm:t>
    </dgm:pt>
    <dgm:pt modelId="{B44E69BA-260D-4558-A178-5EEE2C58B9E2}" type="sibTrans" cxnId="{A42366E1-093F-4D2E-8132-30B67C5E2D37}">
      <dgm:prSet/>
      <dgm:spPr>
        <a:xfrm>
          <a:off x="5363870" y="2626156"/>
          <a:ext cx="570585" cy="570585"/>
        </a:xfrm>
        <a:solidFill>
          <a:schemeClr val="bg2">
            <a:alpha val="90000"/>
          </a:schemeClr>
        </a:solidFill>
      </dgm:spPr>
      <dgm:t>
        <a:bodyPr/>
        <a:lstStyle/>
        <a:p>
          <a:endParaRPr lang="en-US" b="1">
            <a:solidFill>
              <a:srgbClr val="663300"/>
            </a:solidFill>
            <a:latin typeface="Calibri" panose="020F0502020204030204"/>
            <a:ea typeface="+mn-ea"/>
            <a:cs typeface="+mn-cs"/>
          </a:endParaRPr>
        </a:p>
      </dgm:t>
    </dgm:pt>
    <dgm:pt modelId="{F365F514-0732-4981-887F-4791DD811297}">
      <dgm:prSet phldrT="[Text]"/>
      <dgm:spPr>
        <a:xfrm>
          <a:off x="1156716" y="2999232"/>
          <a:ext cx="5163312" cy="877824"/>
        </a:xfrm>
        <a:solidFill>
          <a:srgbClr val="FF66FF"/>
        </a:solidFill>
        <a:scene3d>
          <a:camera prst="orthographicFront">
            <a:rot lat="0" lon="0" rev="0"/>
          </a:camera>
          <a:lightRig rig="threePt" dir="t">
            <a:rot lat="0" lon="0" rev="1200000"/>
          </a:lightRig>
        </a:scene3d>
        <a:sp3d>
          <a:bevelT w="63500" h="25400"/>
        </a:sp3d>
      </dgm:spPr>
      <dgm:t>
        <a:bodyPr/>
        <a:lstStyle/>
        <a:p>
          <a:r>
            <a:rPr lang="en-US" b="1" dirty="0" smtClean="0">
              <a:solidFill>
                <a:schemeClr val="tx1"/>
              </a:solidFill>
              <a:latin typeface="Calibri" panose="020F0502020204030204"/>
              <a:ea typeface="+mn-ea"/>
              <a:cs typeface="+mn-cs"/>
            </a:rPr>
            <a:t>PEMERIKSAAN FISIK BAYI-BALITA</a:t>
          </a:r>
          <a:endParaRPr lang="en-US" b="1" dirty="0">
            <a:solidFill>
              <a:schemeClr val="tx1"/>
            </a:solidFill>
            <a:latin typeface="Calibri" panose="020F0502020204030204"/>
            <a:ea typeface="+mn-ea"/>
            <a:cs typeface="+mn-cs"/>
          </a:endParaRPr>
        </a:p>
      </dgm:t>
    </dgm:pt>
    <dgm:pt modelId="{F30C1441-F177-4DF2-9643-68112FD92FBA}" type="parTrans" cxnId="{D73CE960-66AA-4FD5-977D-C921A2507937}">
      <dgm:prSet/>
      <dgm:spPr/>
      <dgm:t>
        <a:bodyPr/>
        <a:lstStyle/>
        <a:p>
          <a:endParaRPr lang="en-US" b="1">
            <a:solidFill>
              <a:srgbClr val="663300"/>
            </a:solidFill>
          </a:endParaRPr>
        </a:p>
      </dgm:t>
    </dgm:pt>
    <dgm:pt modelId="{F06AF4CB-C2DE-46CA-9159-19DB17C6D425}" type="sibTrans" cxnId="{D73CE960-66AA-4FD5-977D-C921A2507937}">
      <dgm:prSet/>
      <dgm:spPr>
        <a:xfrm>
          <a:off x="5749442" y="3635654"/>
          <a:ext cx="570585" cy="570585"/>
        </a:xfrm>
        <a:solidFill>
          <a:schemeClr val="bg2">
            <a:alpha val="90000"/>
          </a:schemeClr>
        </a:solidFill>
      </dgm:spPr>
      <dgm:t>
        <a:bodyPr/>
        <a:lstStyle/>
        <a:p>
          <a:endParaRPr lang="en-US" b="1">
            <a:solidFill>
              <a:srgbClr val="663300"/>
            </a:solidFill>
            <a:latin typeface="Calibri" panose="020F0502020204030204"/>
            <a:ea typeface="+mn-ea"/>
            <a:cs typeface="+mn-cs"/>
          </a:endParaRPr>
        </a:p>
      </dgm:t>
    </dgm:pt>
    <dgm:pt modelId="{3C8D8F5E-6BCE-4F76-840D-0335A90F90F6}">
      <dgm:prSet phldrT="[Text]"/>
      <dgm:spPr>
        <a:xfrm>
          <a:off x="0" y="0"/>
          <a:ext cx="5163312" cy="877824"/>
        </a:xfrm>
        <a:solidFill>
          <a:srgbClr val="7030A0"/>
        </a:solidFill>
        <a:scene3d>
          <a:camera prst="orthographicFront">
            <a:rot lat="0" lon="0" rev="0"/>
          </a:camera>
          <a:lightRig rig="threePt" dir="t">
            <a:rot lat="0" lon="0" rev="1200000"/>
          </a:lightRig>
        </a:scene3d>
        <a:sp3d>
          <a:bevelT w="63500" h="25400"/>
        </a:sp3d>
      </dgm:spPr>
      <dgm:t>
        <a:bodyPr/>
        <a:lstStyle/>
        <a:p>
          <a:r>
            <a:rPr lang="en-US" b="0" dirty="0" smtClean="0">
              <a:solidFill>
                <a:schemeClr val="tx1"/>
              </a:solidFill>
              <a:latin typeface="+mj-lt"/>
              <a:ea typeface="+mn-ea"/>
              <a:cs typeface="+mn-cs"/>
            </a:rPr>
            <a:t>PENGKAJIAN FISIK BAYI BARU LAHIR DAN PERAWATANNYA</a:t>
          </a:r>
        </a:p>
      </dgm:t>
    </dgm:pt>
    <dgm:pt modelId="{2B417D3A-4614-4B66-8E42-388CAF0543E7}" type="sibTrans" cxnId="{AE5E52FD-CEDE-4664-8872-140005E9D2BF}">
      <dgm:prSet/>
      <dgm:spPr>
        <a:xfrm>
          <a:off x="4592726" y="641299"/>
          <a:ext cx="570585" cy="570585"/>
        </a:xfrm>
        <a:solidFill>
          <a:schemeClr val="bg2">
            <a:alpha val="90000"/>
          </a:schemeClr>
        </a:solidFill>
      </dgm:spPr>
      <dgm:t>
        <a:bodyPr/>
        <a:lstStyle/>
        <a:p>
          <a:endParaRPr lang="en-US" b="1">
            <a:solidFill>
              <a:srgbClr val="663300"/>
            </a:solidFill>
            <a:latin typeface="Calibri" panose="020F0502020204030204"/>
            <a:ea typeface="+mn-ea"/>
            <a:cs typeface="+mn-cs"/>
          </a:endParaRPr>
        </a:p>
      </dgm:t>
    </dgm:pt>
    <dgm:pt modelId="{E8D72FB8-097B-4F82-BCD4-89AB5DA183DE}" type="parTrans" cxnId="{AE5E52FD-CEDE-4664-8872-140005E9D2BF}">
      <dgm:prSet/>
      <dgm:spPr/>
      <dgm:t>
        <a:bodyPr/>
        <a:lstStyle/>
        <a:p>
          <a:endParaRPr lang="en-US" b="1">
            <a:solidFill>
              <a:srgbClr val="663300"/>
            </a:solidFill>
          </a:endParaRPr>
        </a:p>
      </dgm:t>
    </dgm:pt>
    <dgm:pt modelId="{6732B0E3-084C-4789-A9DE-5604243DA6E1}">
      <dgm:prSet phldrT="[Text]"/>
      <dgm:spPr>
        <a:xfrm>
          <a:off x="1156716" y="2999232"/>
          <a:ext cx="5163312" cy="877824"/>
        </a:xfrm>
        <a:solidFill>
          <a:srgbClr val="FF0000"/>
        </a:solidFill>
        <a:scene3d>
          <a:camera prst="orthographicFront">
            <a:rot lat="0" lon="0" rev="0"/>
          </a:camera>
          <a:lightRig rig="threePt" dir="t">
            <a:rot lat="0" lon="0" rev="1200000"/>
          </a:lightRig>
        </a:scene3d>
        <a:sp3d>
          <a:bevelT w="63500" h="25400"/>
        </a:sp3d>
      </dgm:spPr>
      <dgm:t>
        <a:bodyPr/>
        <a:lstStyle/>
        <a:p>
          <a:r>
            <a:rPr lang="en-US" b="1" dirty="0" smtClean="0">
              <a:solidFill>
                <a:schemeClr val="tx1"/>
              </a:solidFill>
              <a:latin typeface="Calibri" panose="020F0502020204030204"/>
              <a:ea typeface="+mn-ea"/>
              <a:cs typeface="+mn-cs"/>
            </a:rPr>
            <a:t>PENGUKURAN ANTROPOMETRI</a:t>
          </a:r>
          <a:endParaRPr lang="en-US" b="1" dirty="0">
            <a:solidFill>
              <a:schemeClr val="tx1"/>
            </a:solidFill>
            <a:latin typeface="Calibri" panose="020F0502020204030204"/>
            <a:ea typeface="+mn-ea"/>
            <a:cs typeface="+mn-cs"/>
          </a:endParaRPr>
        </a:p>
      </dgm:t>
    </dgm:pt>
    <dgm:pt modelId="{84CA7761-4AA7-4674-B5AE-1753AF5F0974}" type="parTrans" cxnId="{5AE8B1EF-024D-4B53-8CAB-A35E2EADB8AA}">
      <dgm:prSet/>
      <dgm:spPr/>
      <dgm:t>
        <a:bodyPr/>
        <a:lstStyle/>
        <a:p>
          <a:endParaRPr lang="en-US"/>
        </a:p>
      </dgm:t>
    </dgm:pt>
    <dgm:pt modelId="{8BD87AC1-CCDA-4C49-A398-D699966F75DA}" type="sibTrans" cxnId="{5AE8B1EF-024D-4B53-8CAB-A35E2EADB8AA}">
      <dgm:prSet/>
      <dgm:spPr/>
      <dgm:t>
        <a:bodyPr/>
        <a:lstStyle/>
        <a:p>
          <a:endParaRPr lang="en-US"/>
        </a:p>
      </dgm:t>
    </dgm:pt>
    <dgm:pt modelId="{09774FBC-AB7D-4953-99E0-16BE10ED8DBE}" type="pres">
      <dgm:prSet presAssocID="{089B6DEA-942A-4F84-B7D3-0CDA54371715}" presName="outerComposite" presStyleCnt="0">
        <dgm:presLayoutVars>
          <dgm:chMax val="5"/>
          <dgm:dir/>
          <dgm:resizeHandles val="exact"/>
        </dgm:presLayoutVars>
      </dgm:prSet>
      <dgm:spPr/>
      <dgm:t>
        <a:bodyPr/>
        <a:lstStyle/>
        <a:p>
          <a:endParaRPr lang="en-US"/>
        </a:p>
      </dgm:t>
    </dgm:pt>
    <dgm:pt modelId="{1A92E3EA-B358-4AC5-AADA-F3FBEDBE8364}" type="pres">
      <dgm:prSet presAssocID="{089B6DEA-942A-4F84-B7D3-0CDA54371715}" presName="dummyMaxCanvas" presStyleCnt="0">
        <dgm:presLayoutVars/>
      </dgm:prSet>
      <dgm:spPr/>
      <dgm:t>
        <a:bodyPr/>
        <a:lstStyle/>
        <a:p>
          <a:endParaRPr lang="en-US"/>
        </a:p>
      </dgm:t>
    </dgm:pt>
    <dgm:pt modelId="{70365591-E801-4D4E-B1B0-F1B9B837C5F3}" type="pres">
      <dgm:prSet presAssocID="{089B6DEA-942A-4F84-B7D3-0CDA54371715}" presName="FiveNodes_1" presStyleLbl="node1" presStyleIdx="0" presStyleCnt="5" custLinFactNeighborY="-2107">
        <dgm:presLayoutVars>
          <dgm:bulletEnabled val="1"/>
        </dgm:presLayoutVars>
      </dgm:prSet>
      <dgm:spPr/>
      <dgm:t>
        <a:bodyPr/>
        <a:lstStyle/>
        <a:p>
          <a:endParaRPr lang="en-US"/>
        </a:p>
      </dgm:t>
    </dgm:pt>
    <dgm:pt modelId="{246C2E96-A3EC-45B0-ACCB-C8AA3CDAA698}" type="pres">
      <dgm:prSet presAssocID="{089B6DEA-942A-4F84-B7D3-0CDA54371715}" presName="FiveNodes_2" presStyleLbl="node1" presStyleIdx="1" presStyleCnt="5">
        <dgm:presLayoutVars>
          <dgm:bulletEnabled val="1"/>
        </dgm:presLayoutVars>
      </dgm:prSet>
      <dgm:spPr/>
      <dgm:t>
        <a:bodyPr/>
        <a:lstStyle/>
        <a:p>
          <a:endParaRPr lang="en-US"/>
        </a:p>
      </dgm:t>
    </dgm:pt>
    <dgm:pt modelId="{A2C1654F-8EF8-4B6B-B0E3-5743C62D52C7}" type="pres">
      <dgm:prSet presAssocID="{089B6DEA-942A-4F84-B7D3-0CDA54371715}" presName="FiveNodes_3" presStyleLbl="node1" presStyleIdx="2" presStyleCnt="5" custLinFactNeighborX="275" custLinFactNeighborY="2107">
        <dgm:presLayoutVars>
          <dgm:bulletEnabled val="1"/>
        </dgm:presLayoutVars>
      </dgm:prSet>
      <dgm:spPr/>
      <dgm:t>
        <a:bodyPr/>
        <a:lstStyle/>
        <a:p>
          <a:endParaRPr lang="en-US"/>
        </a:p>
      </dgm:t>
    </dgm:pt>
    <dgm:pt modelId="{F5F86F0B-24D6-4D56-8747-4E8818BCEC1E}" type="pres">
      <dgm:prSet presAssocID="{089B6DEA-942A-4F84-B7D3-0CDA54371715}" presName="FiveNodes_4" presStyleLbl="node1" presStyleIdx="3" presStyleCnt="5">
        <dgm:presLayoutVars>
          <dgm:bulletEnabled val="1"/>
        </dgm:presLayoutVars>
      </dgm:prSet>
      <dgm:spPr/>
      <dgm:t>
        <a:bodyPr/>
        <a:lstStyle/>
        <a:p>
          <a:endParaRPr lang="en-US"/>
        </a:p>
      </dgm:t>
    </dgm:pt>
    <dgm:pt modelId="{921F81C4-247C-4592-BA53-3FF4F9CEAEDD}" type="pres">
      <dgm:prSet presAssocID="{089B6DEA-942A-4F84-B7D3-0CDA54371715}" presName="FiveNodes_5" presStyleLbl="node1" presStyleIdx="4" presStyleCnt="5">
        <dgm:presLayoutVars>
          <dgm:bulletEnabled val="1"/>
        </dgm:presLayoutVars>
      </dgm:prSet>
      <dgm:spPr>
        <a:prstGeom prst="roundRect">
          <a:avLst>
            <a:gd name="adj" fmla="val 10000"/>
          </a:avLst>
        </a:prstGeom>
      </dgm:spPr>
      <dgm:t>
        <a:bodyPr/>
        <a:lstStyle/>
        <a:p>
          <a:endParaRPr lang="en-US"/>
        </a:p>
      </dgm:t>
    </dgm:pt>
    <dgm:pt modelId="{95947C52-934B-44BB-AA93-EAAA60A4330D}" type="pres">
      <dgm:prSet presAssocID="{089B6DEA-942A-4F84-B7D3-0CDA54371715}" presName="FiveConn_1-2" presStyleLbl="fgAccFollowNode1" presStyleIdx="0" presStyleCnt="4">
        <dgm:presLayoutVars>
          <dgm:bulletEnabled val="1"/>
        </dgm:presLayoutVars>
      </dgm:prSet>
      <dgm:spPr/>
      <dgm:t>
        <a:bodyPr/>
        <a:lstStyle/>
        <a:p>
          <a:endParaRPr lang="en-US"/>
        </a:p>
      </dgm:t>
    </dgm:pt>
    <dgm:pt modelId="{08B898DC-2C00-4590-BE58-FA6DF78AB3F3}" type="pres">
      <dgm:prSet presAssocID="{089B6DEA-942A-4F84-B7D3-0CDA54371715}" presName="FiveConn_2-3" presStyleLbl="fgAccFollowNode1" presStyleIdx="1" presStyleCnt="4">
        <dgm:presLayoutVars>
          <dgm:bulletEnabled val="1"/>
        </dgm:presLayoutVars>
      </dgm:prSet>
      <dgm:spPr/>
      <dgm:t>
        <a:bodyPr/>
        <a:lstStyle/>
        <a:p>
          <a:endParaRPr lang="en-US"/>
        </a:p>
      </dgm:t>
    </dgm:pt>
    <dgm:pt modelId="{74801F3A-32B0-40D6-AF36-BE9355AD2C13}" type="pres">
      <dgm:prSet presAssocID="{089B6DEA-942A-4F84-B7D3-0CDA54371715}" presName="FiveConn_3-4" presStyleLbl="fgAccFollowNode1" presStyleIdx="2" presStyleCnt="4">
        <dgm:presLayoutVars>
          <dgm:bulletEnabled val="1"/>
        </dgm:presLayoutVars>
      </dgm:prSet>
      <dgm:spPr/>
      <dgm:t>
        <a:bodyPr/>
        <a:lstStyle/>
        <a:p>
          <a:endParaRPr lang="en-US"/>
        </a:p>
      </dgm:t>
    </dgm:pt>
    <dgm:pt modelId="{81F936C8-5873-4BB3-AB48-8AF2137A080A}" type="pres">
      <dgm:prSet presAssocID="{089B6DEA-942A-4F84-B7D3-0CDA54371715}" presName="FiveConn_4-5" presStyleLbl="fgAccFollowNode1" presStyleIdx="3" presStyleCnt="4">
        <dgm:presLayoutVars>
          <dgm:bulletEnabled val="1"/>
        </dgm:presLayoutVars>
      </dgm:prSet>
      <dgm:spPr>
        <a:prstGeom prst="downArrow">
          <a:avLst>
            <a:gd name="adj1" fmla="val 55000"/>
            <a:gd name="adj2" fmla="val 45000"/>
          </a:avLst>
        </a:prstGeom>
      </dgm:spPr>
      <dgm:t>
        <a:bodyPr/>
        <a:lstStyle/>
        <a:p>
          <a:endParaRPr lang="en-US"/>
        </a:p>
      </dgm:t>
    </dgm:pt>
    <dgm:pt modelId="{82AE04D4-DD66-4904-8C8A-9CED06BF93CE}" type="pres">
      <dgm:prSet presAssocID="{089B6DEA-942A-4F84-B7D3-0CDA54371715}" presName="FiveNodes_1_text" presStyleLbl="node1" presStyleIdx="4" presStyleCnt="5">
        <dgm:presLayoutVars>
          <dgm:bulletEnabled val="1"/>
        </dgm:presLayoutVars>
      </dgm:prSet>
      <dgm:spPr/>
      <dgm:t>
        <a:bodyPr/>
        <a:lstStyle/>
        <a:p>
          <a:endParaRPr lang="en-US"/>
        </a:p>
      </dgm:t>
    </dgm:pt>
    <dgm:pt modelId="{8F4AF9D8-8ACD-48EC-95A6-80FD6509159B}" type="pres">
      <dgm:prSet presAssocID="{089B6DEA-942A-4F84-B7D3-0CDA54371715}" presName="FiveNodes_2_text" presStyleLbl="node1" presStyleIdx="4" presStyleCnt="5">
        <dgm:presLayoutVars>
          <dgm:bulletEnabled val="1"/>
        </dgm:presLayoutVars>
      </dgm:prSet>
      <dgm:spPr/>
      <dgm:t>
        <a:bodyPr/>
        <a:lstStyle/>
        <a:p>
          <a:endParaRPr lang="en-US"/>
        </a:p>
      </dgm:t>
    </dgm:pt>
    <dgm:pt modelId="{AE75EC8C-BE77-4892-905D-1EEFFEF60285}" type="pres">
      <dgm:prSet presAssocID="{089B6DEA-942A-4F84-B7D3-0CDA54371715}" presName="FiveNodes_3_text" presStyleLbl="node1" presStyleIdx="4" presStyleCnt="5">
        <dgm:presLayoutVars>
          <dgm:bulletEnabled val="1"/>
        </dgm:presLayoutVars>
      </dgm:prSet>
      <dgm:spPr/>
      <dgm:t>
        <a:bodyPr/>
        <a:lstStyle/>
        <a:p>
          <a:endParaRPr lang="en-US"/>
        </a:p>
      </dgm:t>
    </dgm:pt>
    <dgm:pt modelId="{DD8C6184-A5AB-423A-BFB6-AE5F88516A3A}" type="pres">
      <dgm:prSet presAssocID="{089B6DEA-942A-4F84-B7D3-0CDA54371715}" presName="FiveNodes_4_text" presStyleLbl="node1" presStyleIdx="4" presStyleCnt="5">
        <dgm:presLayoutVars>
          <dgm:bulletEnabled val="1"/>
        </dgm:presLayoutVars>
      </dgm:prSet>
      <dgm:spPr/>
      <dgm:t>
        <a:bodyPr/>
        <a:lstStyle/>
        <a:p>
          <a:endParaRPr lang="en-US"/>
        </a:p>
      </dgm:t>
    </dgm:pt>
    <dgm:pt modelId="{EA651F0F-CB49-4D9B-B7DE-A2CD273C7726}" type="pres">
      <dgm:prSet presAssocID="{089B6DEA-942A-4F84-B7D3-0CDA54371715}" presName="FiveNodes_5_text" presStyleLbl="node1" presStyleIdx="4" presStyleCnt="5">
        <dgm:presLayoutVars>
          <dgm:bulletEnabled val="1"/>
        </dgm:presLayoutVars>
      </dgm:prSet>
      <dgm:spPr/>
      <dgm:t>
        <a:bodyPr/>
        <a:lstStyle/>
        <a:p>
          <a:endParaRPr lang="en-US"/>
        </a:p>
      </dgm:t>
    </dgm:pt>
  </dgm:ptLst>
  <dgm:cxnLst>
    <dgm:cxn modelId="{95BDF5AB-7F57-40C7-80BB-BDB99C5C0364}" type="presOf" srcId="{6732B0E3-084C-4789-A9DE-5604243DA6E1}" destId="{921F81C4-247C-4592-BA53-3FF4F9CEAEDD}" srcOrd="0" destOrd="0" presId="urn:microsoft.com/office/officeart/2005/8/layout/vProcess5"/>
    <dgm:cxn modelId="{DC54A865-D04D-4A4F-9640-F38866E8CEE0}" type="presOf" srcId="{2B417D3A-4614-4B66-8E42-388CAF0543E7}" destId="{95947C52-934B-44BB-AA93-EAAA60A4330D}" srcOrd="0" destOrd="0" presId="urn:microsoft.com/office/officeart/2005/8/layout/vProcess5"/>
    <dgm:cxn modelId="{DEC33D7E-8DE5-4C3C-B173-BFA0FE0993B7}" type="presOf" srcId="{A165A0C8-0A4E-4CED-AC2F-AC8C7080E951}" destId="{8F4AF9D8-8ACD-48EC-95A6-80FD6509159B}" srcOrd="1" destOrd="0" presId="urn:microsoft.com/office/officeart/2005/8/layout/vProcess5"/>
    <dgm:cxn modelId="{F65B63FD-4363-426E-9245-7C037F281503}" type="presOf" srcId="{F06AF4CB-C2DE-46CA-9159-19DB17C6D425}" destId="{81F936C8-5873-4BB3-AB48-8AF2137A080A}" srcOrd="0" destOrd="0" presId="urn:microsoft.com/office/officeart/2005/8/layout/vProcess5"/>
    <dgm:cxn modelId="{AE5E52FD-CEDE-4664-8872-140005E9D2BF}" srcId="{089B6DEA-942A-4F84-B7D3-0CDA54371715}" destId="{3C8D8F5E-6BCE-4F76-840D-0335A90F90F6}" srcOrd="0" destOrd="0" parTransId="{E8D72FB8-097B-4F82-BCD4-89AB5DA183DE}" sibTransId="{2B417D3A-4614-4B66-8E42-388CAF0543E7}"/>
    <dgm:cxn modelId="{11CE01A8-6D41-47D4-BC87-BEA9354C45C3}" type="presOf" srcId="{4AECA57A-878A-4231-A4D9-D1C3BF35FAC6}" destId="{08B898DC-2C00-4590-BE58-FA6DF78AB3F3}" srcOrd="0" destOrd="0" presId="urn:microsoft.com/office/officeart/2005/8/layout/vProcess5"/>
    <dgm:cxn modelId="{D73CE960-66AA-4FD5-977D-C921A2507937}" srcId="{089B6DEA-942A-4F84-B7D3-0CDA54371715}" destId="{F365F514-0732-4981-887F-4791DD811297}" srcOrd="3" destOrd="0" parTransId="{F30C1441-F177-4DF2-9643-68112FD92FBA}" sibTransId="{F06AF4CB-C2DE-46CA-9159-19DB17C6D425}"/>
    <dgm:cxn modelId="{F86263E1-9490-4036-90C8-7AA8717819F3}" type="presOf" srcId="{6732B0E3-084C-4789-A9DE-5604243DA6E1}" destId="{EA651F0F-CB49-4D9B-B7DE-A2CD273C7726}" srcOrd="1" destOrd="0" presId="urn:microsoft.com/office/officeart/2005/8/layout/vProcess5"/>
    <dgm:cxn modelId="{D256B2DF-1B00-4DA7-83E4-2BB65C166BF6}" type="presOf" srcId="{3C8D8F5E-6BCE-4F76-840D-0335A90F90F6}" destId="{82AE04D4-DD66-4904-8C8A-9CED06BF93CE}" srcOrd="1" destOrd="0" presId="urn:microsoft.com/office/officeart/2005/8/layout/vProcess5"/>
    <dgm:cxn modelId="{1F2403F4-A3C2-480E-BC03-5412E687C2DC}" type="presOf" srcId="{F365F514-0732-4981-887F-4791DD811297}" destId="{F5F86F0B-24D6-4D56-8747-4E8818BCEC1E}" srcOrd="0" destOrd="0" presId="urn:microsoft.com/office/officeart/2005/8/layout/vProcess5"/>
    <dgm:cxn modelId="{1D335812-3127-432C-AD29-E1547A30B03E}" type="presOf" srcId="{089B6DEA-942A-4F84-B7D3-0CDA54371715}" destId="{09774FBC-AB7D-4953-99E0-16BE10ED8DBE}" srcOrd="0" destOrd="0" presId="urn:microsoft.com/office/officeart/2005/8/layout/vProcess5"/>
    <dgm:cxn modelId="{CE10E8BD-38E6-4A7C-A0FE-1C99081EB181}" type="presOf" srcId="{CC043051-97A9-46A4-9B35-D5341F377F14}" destId="{A2C1654F-8EF8-4B6B-B0E3-5743C62D52C7}" srcOrd="0" destOrd="0" presId="urn:microsoft.com/office/officeart/2005/8/layout/vProcess5"/>
    <dgm:cxn modelId="{FD0B9A17-9ADD-4CF3-A1B6-7ECD8DF92676}" type="presOf" srcId="{A165A0C8-0A4E-4CED-AC2F-AC8C7080E951}" destId="{246C2E96-A3EC-45B0-ACCB-C8AA3CDAA698}" srcOrd="0" destOrd="0" presId="urn:microsoft.com/office/officeart/2005/8/layout/vProcess5"/>
    <dgm:cxn modelId="{DA6FE29B-847D-46CE-A096-BBE404425639}" srcId="{089B6DEA-942A-4F84-B7D3-0CDA54371715}" destId="{A165A0C8-0A4E-4CED-AC2F-AC8C7080E951}" srcOrd="1" destOrd="0" parTransId="{EFA1142C-E124-43B7-885E-92BAEC548922}" sibTransId="{4AECA57A-878A-4231-A4D9-D1C3BF35FAC6}"/>
    <dgm:cxn modelId="{C8B0AA78-19DB-4CFB-81BD-D79A19D18931}" type="presOf" srcId="{B44E69BA-260D-4558-A178-5EEE2C58B9E2}" destId="{74801F3A-32B0-40D6-AF36-BE9355AD2C13}" srcOrd="0" destOrd="0" presId="urn:microsoft.com/office/officeart/2005/8/layout/vProcess5"/>
    <dgm:cxn modelId="{A42366E1-093F-4D2E-8132-30B67C5E2D37}" srcId="{089B6DEA-942A-4F84-B7D3-0CDA54371715}" destId="{CC043051-97A9-46A4-9B35-D5341F377F14}" srcOrd="2" destOrd="0" parTransId="{8CA4762D-4A25-4D55-B27A-DB19E2BB70EC}" sibTransId="{B44E69BA-260D-4558-A178-5EEE2C58B9E2}"/>
    <dgm:cxn modelId="{12355EBA-226F-4397-B5BD-B5D038B004CA}" type="presOf" srcId="{3C8D8F5E-6BCE-4F76-840D-0335A90F90F6}" destId="{70365591-E801-4D4E-B1B0-F1B9B837C5F3}" srcOrd="0" destOrd="0" presId="urn:microsoft.com/office/officeart/2005/8/layout/vProcess5"/>
    <dgm:cxn modelId="{867C2887-1B96-4E89-80F9-7D8C2DFD1BA2}" type="presOf" srcId="{CC043051-97A9-46A4-9B35-D5341F377F14}" destId="{AE75EC8C-BE77-4892-905D-1EEFFEF60285}" srcOrd="1" destOrd="0" presId="urn:microsoft.com/office/officeart/2005/8/layout/vProcess5"/>
    <dgm:cxn modelId="{2D2E907D-C01F-44A1-BF33-57616075CA32}" type="presOf" srcId="{F365F514-0732-4981-887F-4791DD811297}" destId="{DD8C6184-A5AB-423A-BFB6-AE5F88516A3A}" srcOrd="1" destOrd="0" presId="urn:microsoft.com/office/officeart/2005/8/layout/vProcess5"/>
    <dgm:cxn modelId="{5AE8B1EF-024D-4B53-8CAB-A35E2EADB8AA}" srcId="{089B6DEA-942A-4F84-B7D3-0CDA54371715}" destId="{6732B0E3-084C-4789-A9DE-5604243DA6E1}" srcOrd="4" destOrd="0" parTransId="{84CA7761-4AA7-4674-B5AE-1753AF5F0974}" sibTransId="{8BD87AC1-CCDA-4C49-A398-D699966F75DA}"/>
    <dgm:cxn modelId="{447F2A1E-B581-47CD-A63E-44A0D8DA0758}" type="presParOf" srcId="{09774FBC-AB7D-4953-99E0-16BE10ED8DBE}" destId="{1A92E3EA-B358-4AC5-AADA-F3FBEDBE8364}" srcOrd="0" destOrd="0" presId="urn:microsoft.com/office/officeart/2005/8/layout/vProcess5"/>
    <dgm:cxn modelId="{305452CC-DF89-43A8-B1E2-ED61616A8B0A}" type="presParOf" srcId="{09774FBC-AB7D-4953-99E0-16BE10ED8DBE}" destId="{70365591-E801-4D4E-B1B0-F1B9B837C5F3}" srcOrd="1" destOrd="0" presId="urn:microsoft.com/office/officeart/2005/8/layout/vProcess5"/>
    <dgm:cxn modelId="{D5CABC98-D448-4C8B-9B28-88A683BB0B85}" type="presParOf" srcId="{09774FBC-AB7D-4953-99E0-16BE10ED8DBE}" destId="{246C2E96-A3EC-45B0-ACCB-C8AA3CDAA698}" srcOrd="2" destOrd="0" presId="urn:microsoft.com/office/officeart/2005/8/layout/vProcess5"/>
    <dgm:cxn modelId="{EB89030B-9883-49A2-AA9D-5686EF9B339C}" type="presParOf" srcId="{09774FBC-AB7D-4953-99E0-16BE10ED8DBE}" destId="{A2C1654F-8EF8-4B6B-B0E3-5743C62D52C7}" srcOrd="3" destOrd="0" presId="urn:microsoft.com/office/officeart/2005/8/layout/vProcess5"/>
    <dgm:cxn modelId="{409DD976-0BB0-4893-8150-BB198ADD9025}" type="presParOf" srcId="{09774FBC-AB7D-4953-99E0-16BE10ED8DBE}" destId="{F5F86F0B-24D6-4D56-8747-4E8818BCEC1E}" srcOrd="4" destOrd="0" presId="urn:microsoft.com/office/officeart/2005/8/layout/vProcess5"/>
    <dgm:cxn modelId="{B752E9AE-6DA2-4BFC-B896-150012A58787}" type="presParOf" srcId="{09774FBC-AB7D-4953-99E0-16BE10ED8DBE}" destId="{921F81C4-247C-4592-BA53-3FF4F9CEAEDD}" srcOrd="5" destOrd="0" presId="urn:microsoft.com/office/officeart/2005/8/layout/vProcess5"/>
    <dgm:cxn modelId="{44A17FF8-745F-4689-9F21-DB38AA74AA59}" type="presParOf" srcId="{09774FBC-AB7D-4953-99E0-16BE10ED8DBE}" destId="{95947C52-934B-44BB-AA93-EAAA60A4330D}" srcOrd="6" destOrd="0" presId="urn:microsoft.com/office/officeart/2005/8/layout/vProcess5"/>
    <dgm:cxn modelId="{0E01CA20-15D7-4304-98A2-C12A4F4843FD}" type="presParOf" srcId="{09774FBC-AB7D-4953-99E0-16BE10ED8DBE}" destId="{08B898DC-2C00-4590-BE58-FA6DF78AB3F3}" srcOrd="7" destOrd="0" presId="urn:microsoft.com/office/officeart/2005/8/layout/vProcess5"/>
    <dgm:cxn modelId="{4B5B7AF1-62DB-4591-90E0-639A0D448015}" type="presParOf" srcId="{09774FBC-AB7D-4953-99E0-16BE10ED8DBE}" destId="{74801F3A-32B0-40D6-AF36-BE9355AD2C13}" srcOrd="8" destOrd="0" presId="urn:microsoft.com/office/officeart/2005/8/layout/vProcess5"/>
    <dgm:cxn modelId="{EDDF92BE-11B8-44AC-A8A8-86C5FB8D1791}" type="presParOf" srcId="{09774FBC-AB7D-4953-99E0-16BE10ED8DBE}" destId="{81F936C8-5873-4BB3-AB48-8AF2137A080A}" srcOrd="9" destOrd="0" presId="urn:microsoft.com/office/officeart/2005/8/layout/vProcess5"/>
    <dgm:cxn modelId="{AE4CED25-082E-4222-8FB3-9E49DD987A06}" type="presParOf" srcId="{09774FBC-AB7D-4953-99E0-16BE10ED8DBE}" destId="{82AE04D4-DD66-4904-8C8A-9CED06BF93CE}" srcOrd="10" destOrd="0" presId="urn:microsoft.com/office/officeart/2005/8/layout/vProcess5"/>
    <dgm:cxn modelId="{7A94DA06-C388-4F5B-A4C9-119B6A672E33}" type="presParOf" srcId="{09774FBC-AB7D-4953-99E0-16BE10ED8DBE}" destId="{8F4AF9D8-8ACD-48EC-95A6-80FD6509159B}" srcOrd="11" destOrd="0" presId="urn:microsoft.com/office/officeart/2005/8/layout/vProcess5"/>
    <dgm:cxn modelId="{2FACF328-3D0E-4E31-A523-2F3F1FDF3DE5}" type="presParOf" srcId="{09774FBC-AB7D-4953-99E0-16BE10ED8DBE}" destId="{AE75EC8C-BE77-4892-905D-1EEFFEF60285}" srcOrd="12" destOrd="0" presId="urn:microsoft.com/office/officeart/2005/8/layout/vProcess5"/>
    <dgm:cxn modelId="{AC2B2D8A-1615-4146-83FA-8A685C21760E}" type="presParOf" srcId="{09774FBC-AB7D-4953-99E0-16BE10ED8DBE}" destId="{DD8C6184-A5AB-423A-BFB6-AE5F88516A3A}" srcOrd="13" destOrd="0" presId="urn:microsoft.com/office/officeart/2005/8/layout/vProcess5"/>
    <dgm:cxn modelId="{CC433917-EA01-4FA4-97BC-8C839344C04A}" type="presParOf" srcId="{09774FBC-AB7D-4953-99E0-16BE10ED8DBE}" destId="{EA651F0F-CB49-4D9B-B7DE-A2CD273C7726}"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602F9-4B3B-40FA-8A37-6B9683985D75}">
      <dsp:nvSpPr>
        <dsp:cNvPr id="0" name=""/>
        <dsp:cNvSpPr/>
      </dsp:nvSpPr>
      <dsp:spPr>
        <a:xfrm rot="5400000">
          <a:off x="-555136" y="966893"/>
          <a:ext cx="3700908" cy="259063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0">
            <a:lnSpc>
              <a:spcPct val="90000"/>
            </a:lnSpc>
            <a:spcBef>
              <a:spcPct val="0"/>
            </a:spcBef>
            <a:spcAft>
              <a:spcPct val="35000"/>
            </a:spcAft>
          </a:pPr>
          <a:r>
            <a:rPr lang="en-US" sz="4000" kern="1200" dirty="0" err="1" smtClean="0">
              <a:solidFill>
                <a:schemeClr val="tx1"/>
              </a:solidFill>
            </a:rPr>
            <a:t>Mahasiswa</a:t>
          </a:r>
          <a:r>
            <a:rPr lang="en-US" sz="4000" kern="1200" dirty="0" smtClean="0">
              <a:solidFill>
                <a:schemeClr val="tx1"/>
              </a:solidFill>
            </a:rPr>
            <a:t> </a:t>
          </a:r>
          <a:r>
            <a:rPr lang="en-US" sz="4000" kern="1200" dirty="0" err="1" smtClean="0">
              <a:solidFill>
                <a:schemeClr val="tx1"/>
              </a:solidFill>
            </a:rPr>
            <a:t>dapat</a:t>
          </a:r>
          <a:endParaRPr lang="en-US" sz="4000" kern="1200" dirty="0">
            <a:solidFill>
              <a:schemeClr val="tx1"/>
            </a:solidFill>
          </a:endParaRPr>
        </a:p>
      </dsp:txBody>
      <dsp:txXfrm rot="-5400000">
        <a:off x="0" y="1707075"/>
        <a:ext cx="2590636" cy="1110272"/>
      </dsp:txXfrm>
    </dsp:sp>
    <dsp:sp modelId="{5CECDC3B-FB3F-49CC-A045-E802488E338C}">
      <dsp:nvSpPr>
        <dsp:cNvPr id="0" name=""/>
        <dsp:cNvSpPr/>
      </dsp:nvSpPr>
      <dsp:spPr>
        <a:xfrm rot="5400000">
          <a:off x="3569098" y="-976328"/>
          <a:ext cx="3224838" cy="518176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err="1" smtClean="0">
              <a:solidFill>
                <a:schemeClr val="tx1"/>
              </a:solidFill>
            </a:rPr>
            <a:t>Menyebutkan</a:t>
          </a:r>
          <a:r>
            <a:rPr lang="en-US" sz="2000" b="1" kern="1200" dirty="0" smtClean="0">
              <a:solidFill>
                <a:schemeClr val="tx1"/>
              </a:solidFill>
            </a:rPr>
            <a:t> </a:t>
          </a:r>
          <a:r>
            <a:rPr lang="en-US" sz="2000" b="1" kern="1200" dirty="0" err="1" smtClean="0">
              <a:solidFill>
                <a:schemeClr val="tx1"/>
              </a:solidFill>
            </a:rPr>
            <a:t>dan</a:t>
          </a:r>
          <a:r>
            <a:rPr lang="en-US" sz="2000" b="1" kern="1200" dirty="0" smtClean="0">
              <a:solidFill>
                <a:schemeClr val="tx1"/>
              </a:solidFill>
            </a:rPr>
            <a:t> </a:t>
          </a:r>
          <a:r>
            <a:rPr lang="en-US" sz="2000" b="1" kern="1200" dirty="0" err="1" smtClean="0">
              <a:solidFill>
                <a:schemeClr val="tx1"/>
              </a:solidFill>
            </a:rPr>
            <a:t>menjelaskan</a:t>
          </a:r>
          <a:r>
            <a:rPr lang="en-US" sz="2000" b="1" kern="1200" dirty="0" smtClean="0">
              <a:solidFill>
                <a:schemeClr val="tx1"/>
              </a:solidFill>
            </a:rPr>
            <a:t> </a:t>
          </a:r>
          <a:r>
            <a:rPr lang="en-US" sz="2000" b="1" kern="1200" dirty="0" err="1" smtClean="0">
              <a:solidFill>
                <a:schemeClr val="tx1"/>
              </a:solidFill>
            </a:rPr>
            <a:t>pengkajian</a:t>
          </a:r>
          <a:r>
            <a:rPr lang="en-US" sz="2000" b="1" kern="1200" dirty="0" smtClean="0">
              <a:solidFill>
                <a:schemeClr val="tx1"/>
              </a:solidFill>
            </a:rPr>
            <a:t>, </a:t>
          </a:r>
          <a:r>
            <a:rPr lang="en-US" sz="2000" b="1" kern="1200" dirty="0" err="1" smtClean="0">
              <a:solidFill>
                <a:schemeClr val="tx1"/>
              </a:solidFill>
            </a:rPr>
            <a:t>pemeriksaan</a:t>
          </a:r>
          <a:r>
            <a:rPr lang="en-US" sz="2000" b="1" kern="1200" dirty="0" smtClean="0">
              <a:solidFill>
                <a:schemeClr val="tx1"/>
              </a:solidFill>
            </a:rPr>
            <a:t> </a:t>
          </a:r>
          <a:r>
            <a:rPr lang="en-US" sz="2000" b="1" kern="1200" dirty="0" err="1" smtClean="0">
              <a:solidFill>
                <a:schemeClr val="tx1"/>
              </a:solidFill>
            </a:rPr>
            <a:t>fisik</a:t>
          </a:r>
          <a:r>
            <a:rPr lang="en-US" sz="2000" b="1" kern="1200" dirty="0" smtClean="0">
              <a:solidFill>
                <a:schemeClr val="tx1"/>
              </a:solidFill>
            </a:rPr>
            <a:t>  </a:t>
          </a:r>
          <a:r>
            <a:rPr lang="en-US" sz="2000" b="1" kern="1200" dirty="0" err="1" smtClean="0">
              <a:solidFill>
                <a:schemeClr val="tx1"/>
              </a:solidFill>
            </a:rPr>
            <a:t>dan</a:t>
          </a:r>
          <a:r>
            <a:rPr lang="en-US" sz="2000" b="1" kern="1200" dirty="0" smtClean="0">
              <a:solidFill>
                <a:schemeClr val="tx1"/>
              </a:solidFill>
            </a:rPr>
            <a:t> </a:t>
          </a:r>
          <a:r>
            <a:rPr lang="en-US" sz="2000" b="1" kern="1200" dirty="0" err="1" smtClean="0">
              <a:solidFill>
                <a:schemeClr val="tx1"/>
              </a:solidFill>
            </a:rPr>
            <a:t>perawatan</a:t>
          </a:r>
          <a:r>
            <a:rPr lang="en-US" sz="2000" b="1" kern="1200" dirty="0" smtClean="0">
              <a:solidFill>
                <a:schemeClr val="tx1"/>
              </a:solidFill>
            </a:rPr>
            <a:t> </a:t>
          </a:r>
          <a:r>
            <a:rPr lang="en-US" sz="2000" b="1" kern="1200" dirty="0" err="1" smtClean="0">
              <a:solidFill>
                <a:schemeClr val="tx1"/>
              </a:solidFill>
            </a:rPr>
            <a:t>bayi</a:t>
          </a:r>
          <a:r>
            <a:rPr lang="en-US" sz="2000" b="1" kern="1200" dirty="0" smtClean="0">
              <a:solidFill>
                <a:schemeClr val="tx1"/>
              </a:solidFill>
            </a:rPr>
            <a:t> </a:t>
          </a:r>
          <a:r>
            <a:rPr lang="en-US" sz="2000" b="1" kern="1200" dirty="0" err="1" smtClean="0">
              <a:solidFill>
                <a:schemeClr val="tx1"/>
              </a:solidFill>
            </a:rPr>
            <a:t>baru</a:t>
          </a:r>
          <a:r>
            <a:rPr lang="en-US" sz="2000" b="1" kern="1200" dirty="0" smtClean="0">
              <a:solidFill>
                <a:schemeClr val="tx1"/>
              </a:solidFill>
            </a:rPr>
            <a:t> </a:t>
          </a:r>
          <a:r>
            <a:rPr lang="en-US" sz="2000" b="1" kern="1200" dirty="0" err="1" smtClean="0">
              <a:solidFill>
                <a:schemeClr val="tx1"/>
              </a:solidFill>
            </a:rPr>
            <a:t>lahir</a:t>
          </a:r>
          <a:r>
            <a:rPr lang="en-US" sz="2000" b="1" kern="1200" dirty="0" smtClean="0">
              <a:solidFill>
                <a:schemeClr val="tx1"/>
              </a:solidFill>
            </a:rPr>
            <a:t> , </a:t>
          </a:r>
          <a:r>
            <a:rPr lang="en-US" sz="2000" b="1" kern="1200" dirty="0" err="1" smtClean="0">
              <a:solidFill>
                <a:schemeClr val="tx1"/>
              </a:solidFill>
            </a:rPr>
            <a:t>neonatus</a:t>
          </a:r>
          <a:r>
            <a:rPr lang="en-US" sz="2000" b="1" kern="1200" dirty="0" smtClean="0">
              <a:solidFill>
                <a:schemeClr val="tx1"/>
              </a:solidFill>
            </a:rPr>
            <a:t> </a:t>
          </a:r>
          <a:r>
            <a:rPr lang="en-US" sz="2000" b="1" kern="1200" dirty="0" err="1" smtClean="0">
              <a:solidFill>
                <a:schemeClr val="tx1"/>
              </a:solidFill>
            </a:rPr>
            <a:t>serta</a:t>
          </a:r>
          <a:r>
            <a:rPr lang="en-US" sz="2000" b="1" kern="1200" dirty="0" smtClean="0">
              <a:solidFill>
                <a:schemeClr val="tx1"/>
              </a:solidFill>
            </a:rPr>
            <a:t>  </a:t>
          </a:r>
          <a:r>
            <a:rPr lang="en-US" sz="2000" b="1" kern="1200" dirty="0" err="1" smtClean="0">
              <a:solidFill>
                <a:schemeClr val="tx1"/>
              </a:solidFill>
            </a:rPr>
            <a:t>pengkajian</a:t>
          </a:r>
          <a:r>
            <a:rPr lang="en-US" sz="2000" b="1" kern="1200" dirty="0" smtClean="0">
              <a:solidFill>
                <a:schemeClr val="tx1"/>
              </a:solidFill>
            </a:rPr>
            <a:t> </a:t>
          </a:r>
          <a:r>
            <a:rPr lang="en-US" sz="2000" b="1" kern="1200" dirty="0" err="1" smtClean="0">
              <a:solidFill>
                <a:schemeClr val="tx1"/>
              </a:solidFill>
            </a:rPr>
            <a:t>apgar</a:t>
          </a:r>
          <a:r>
            <a:rPr lang="en-US" sz="2000" b="1" kern="1200" dirty="0" smtClean="0">
              <a:solidFill>
                <a:schemeClr val="tx1"/>
              </a:solidFill>
            </a:rPr>
            <a:t> score.</a:t>
          </a:r>
          <a:endParaRPr lang="en-US" sz="1100" b="1" kern="1200" dirty="0">
            <a:solidFill>
              <a:schemeClr val="tx1"/>
            </a:solidFill>
          </a:endParaRPr>
        </a:p>
        <a:p>
          <a:pPr marL="228600" lvl="1" indent="-228600" algn="just" defTabSz="889000">
            <a:lnSpc>
              <a:spcPct val="90000"/>
            </a:lnSpc>
            <a:spcBef>
              <a:spcPct val="0"/>
            </a:spcBef>
            <a:spcAft>
              <a:spcPct val="15000"/>
            </a:spcAft>
            <a:buChar char="••"/>
          </a:pPr>
          <a:r>
            <a:rPr lang="en-US" sz="2000" b="1" kern="1200" dirty="0" err="1" smtClean="0">
              <a:solidFill>
                <a:schemeClr val="tx1"/>
              </a:solidFill>
            </a:rPr>
            <a:t>Menjelaskan</a:t>
          </a:r>
          <a:r>
            <a:rPr lang="en-US" sz="2000" b="1" kern="1200" dirty="0" smtClean="0">
              <a:solidFill>
                <a:schemeClr val="tx1"/>
              </a:solidFill>
            </a:rPr>
            <a:t> </a:t>
          </a:r>
          <a:r>
            <a:rPr lang="en-US" sz="2000" b="1" kern="1200" dirty="0" err="1" smtClean="0">
              <a:solidFill>
                <a:schemeClr val="tx1"/>
              </a:solidFill>
            </a:rPr>
            <a:t>prosedur</a:t>
          </a:r>
          <a:r>
            <a:rPr lang="en-US" sz="2000" b="1" kern="1200" dirty="0" smtClean="0">
              <a:solidFill>
                <a:schemeClr val="tx1"/>
              </a:solidFill>
            </a:rPr>
            <a:t> </a:t>
          </a:r>
          <a:r>
            <a:rPr lang="en-US" sz="2000" b="1" kern="1200" dirty="0" err="1" smtClean="0">
              <a:solidFill>
                <a:schemeClr val="tx1"/>
              </a:solidFill>
            </a:rPr>
            <a:t>pemeriksaan</a:t>
          </a:r>
          <a:r>
            <a:rPr lang="en-US" sz="2000" b="1" kern="1200" dirty="0" smtClean="0">
              <a:solidFill>
                <a:schemeClr val="tx1"/>
              </a:solidFill>
            </a:rPr>
            <a:t> </a:t>
          </a:r>
          <a:r>
            <a:rPr lang="en-US" sz="2000" b="1" kern="1200" dirty="0" err="1" smtClean="0">
              <a:solidFill>
                <a:schemeClr val="tx1"/>
              </a:solidFill>
            </a:rPr>
            <a:t>fisik</a:t>
          </a:r>
          <a:r>
            <a:rPr lang="en-US" sz="2000" b="1" kern="1200" dirty="0" smtClean="0">
              <a:solidFill>
                <a:schemeClr val="tx1"/>
              </a:solidFill>
            </a:rPr>
            <a:t> </a:t>
          </a:r>
          <a:r>
            <a:rPr lang="en-US" sz="2000" b="1" kern="1200" dirty="0" err="1" smtClean="0">
              <a:solidFill>
                <a:schemeClr val="tx1"/>
              </a:solidFill>
            </a:rPr>
            <a:t>bayi</a:t>
          </a:r>
          <a:r>
            <a:rPr lang="en-US" sz="2000" b="1" kern="1200" dirty="0" smtClean="0">
              <a:solidFill>
                <a:schemeClr val="tx1"/>
              </a:solidFill>
            </a:rPr>
            <a:t> </a:t>
          </a:r>
          <a:r>
            <a:rPr lang="en-US" sz="2000" b="1" kern="1200" dirty="0" err="1" smtClean="0">
              <a:solidFill>
                <a:schemeClr val="tx1"/>
              </a:solidFill>
            </a:rPr>
            <a:t>baru</a:t>
          </a:r>
          <a:r>
            <a:rPr lang="en-US" sz="2000" b="1" kern="1200" dirty="0" smtClean="0">
              <a:solidFill>
                <a:schemeClr val="tx1"/>
              </a:solidFill>
            </a:rPr>
            <a:t> </a:t>
          </a:r>
          <a:r>
            <a:rPr lang="en-US" sz="2000" b="1" kern="1200" dirty="0" err="1" smtClean="0">
              <a:solidFill>
                <a:schemeClr val="tx1"/>
              </a:solidFill>
            </a:rPr>
            <a:t>lahir</a:t>
          </a:r>
          <a:endParaRPr lang="en-US" sz="2000" b="1" kern="1200" dirty="0">
            <a:solidFill>
              <a:schemeClr val="tx1"/>
            </a:solidFill>
          </a:endParaRPr>
        </a:p>
        <a:p>
          <a:pPr marL="228600" lvl="1" indent="-228600" algn="just" defTabSz="889000">
            <a:lnSpc>
              <a:spcPct val="90000"/>
            </a:lnSpc>
            <a:spcBef>
              <a:spcPct val="0"/>
            </a:spcBef>
            <a:spcAft>
              <a:spcPct val="15000"/>
            </a:spcAft>
            <a:buChar char="••"/>
          </a:pPr>
          <a:r>
            <a:rPr lang="en-US" sz="2000" b="1" kern="1200" dirty="0" smtClean="0">
              <a:solidFill>
                <a:schemeClr val="tx1"/>
              </a:solidFill>
            </a:rPr>
            <a:t> </a:t>
          </a:r>
          <a:r>
            <a:rPr lang="en-US" sz="2000" b="1" kern="1200" dirty="0" err="1" smtClean="0">
              <a:solidFill>
                <a:schemeClr val="tx1"/>
              </a:solidFill>
            </a:rPr>
            <a:t>Menjelaskan</a:t>
          </a:r>
          <a:r>
            <a:rPr lang="en-US" sz="2000" b="1" kern="1200" dirty="0" smtClean="0">
              <a:solidFill>
                <a:schemeClr val="tx1"/>
              </a:solidFill>
            </a:rPr>
            <a:t> </a:t>
          </a:r>
          <a:r>
            <a:rPr lang="en-US" sz="2000" b="1" kern="1200" dirty="0" err="1" smtClean="0">
              <a:solidFill>
                <a:schemeClr val="tx1"/>
              </a:solidFill>
            </a:rPr>
            <a:t>prosedur</a:t>
          </a:r>
          <a:r>
            <a:rPr lang="en-US" sz="2000" b="1" kern="1200" dirty="0" smtClean="0">
              <a:solidFill>
                <a:schemeClr val="tx1"/>
              </a:solidFill>
            </a:rPr>
            <a:t> </a:t>
          </a:r>
          <a:r>
            <a:rPr lang="en-US" sz="2000" b="1" kern="1200" dirty="0" err="1" smtClean="0">
              <a:solidFill>
                <a:schemeClr val="tx1"/>
              </a:solidFill>
            </a:rPr>
            <a:t>pengukuran</a:t>
          </a:r>
          <a:r>
            <a:rPr lang="en-US" sz="2000" b="1" kern="1200" dirty="0" smtClean="0">
              <a:solidFill>
                <a:schemeClr val="tx1"/>
              </a:solidFill>
            </a:rPr>
            <a:t> </a:t>
          </a:r>
          <a:r>
            <a:rPr lang="en-US" sz="2000" b="1" kern="1200" dirty="0" err="1" smtClean="0">
              <a:solidFill>
                <a:schemeClr val="tx1"/>
              </a:solidFill>
            </a:rPr>
            <a:t>antropometri</a:t>
          </a:r>
          <a:endParaRPr lang="en-US" sz="2000" b="1" kern="1200" dirty="0">
            <a:solidFill>
              <a:schemeClr val="tx1"/>
            </a:solidFill>
          </a:endParaRPr>
        </a:p>
      </dsp:txBody>
      <dsp:txXfrm rot="-5400000">
        <a:off x="2590636" y="159558"/>
        <a:ext cx="5024339" cy="2909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65591-E801-4D4E-B1B0-F1B9B837C5F3}">
      <dsp:nvSpPr>
        <dsp:cNvPr id="0" name=""/>
        <dsp:cNvSpPr/>
      </dsp:nvSpPr>
      <dsp:spPr>
        <a:xfrm>
          <a:off x="0" y="0"/>
          <a:ext cx="6512813" cy="795528"/>
        </a:xfrm>
        <a:prstGeom prst="roundRect">
          <a:avLst>
            <a:gd name="adj" fmla="val 10000"/>
          </a:avLst>
        </a:prstGeom>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0" kern="1200" dirty="0" smtClean="0">
              <a:solidFill>
                <a:schemeClr val="tx1"/>
              </a:solidFill>
              <a:latin typeface="+mj-lt"/>
              <a:ea typeface="+mn-ea"/>
              <a:cs typeface="+mn-cs"/>
            </a:rPr>
            <a:t>PENGKAJIAN FISIK BAYI BARU LAHIR DAN PERAWATANNYA</a:t>
          </a:r>
        </a:p>
      </dsp:txBody>
      <dsp:txXfrm>
        <a:off x="23300" y="23300"/>
        <a:ext cx="5561300" cy="748928"/>
      </dsp:txXfrm>
    </dsp:sp>
    <dsp:sp modelId="{246C2E96-A3EC-45B0-ACCB-C8AA3CDAA698}">
      <dsp:nvSpPr>
        <dsp:cNvPr id="0" name=""/>
        <dsp:cNvSpPr/>
      </dsp:nvSpPr>
      <dsp:spPr>
        <a:xfrm>
          <a:off x="486346" y="906018"/>
          <a:ext cx="6512813" cy="795528"/>
        </a:xfrm>
        <a:prstGeom prst="roundRect">
          <a:avLst>
            <a:gd name="adj" fmla="val 10000"/>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solidFill>
                <a:schemeClr val="tx1"/>
              </a:solidFill>
              <a:latin typeface="Calibri"/>
              <a:ea typeface="+mn-ea"/>
              <a:cs typeface="+mn-cs"/>
            </a:rPr>
            <a:t>APGAR SCORE</a:t>
          </a:r>
          <a:endParaRPr lang="en-US" sz="2100" b="1" kern="1200" dirty="0">
            <a:solidFill>
              <a:schemeClr val="tx1"/>
            </a:solidFill>
            <a:latin typeface="Calibri"/>
            <a:ea typeface="+mn-ea"/>
            <a:cs typeface="+mn-cs"/>
          </a:endParaRPr>
        </a:p>
      </dsp:txBody>
      <dsp:txXfrm>
        <a:off x="509646" y="929318"/>
        <a:ext cx="5462774" cy="748928"/>
      </dsp:txXfrm>
    </dsp:sp>
    <dsp:sp modelId="{A2C1654F-8EF8-4B6B-B0E3-5743C62D52C7}">
      <dsp:nvSpPr>
        <dsp:cNvPr id="0" name=""/>
        <dsp:cNvSpPr/>
      </dsp:nvSpPr>
      <dsp:spPr>
        <a:xfrm>
          <a:off x="990603" y="1828797"/>
          <a:ext cx="6512813" cy="795528"/>
        </a:xfrm>
        <a:prstGeom prst="roundRect">
          <a:avLst>
            <a:gd name="adj" fmla="val 10000"/>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solidFill>
                <a:schemeClr val="tx1"/>
              </a:solidFill>
              <a:latin typeface="Calibri"/>
              <a:ea typeface="+mn-ea"/>
              <a:cs typeface="+mn-cs"/>
            </a:rPr>
            <a:t>PENGKAJIAN DAN PEMERIKSAAN FISIK NEONATUS</a:t>
          </a:r>
          <a:endParaRPr lang="en-US" sz="2100" b="1" kern="1200" dirty="0">
            <a:solidFill>
              <a:schemeClr val="tx1"/>
            </a:solidFill>
            <a:latin typeface="Calibri"/>
            <a:ea typeface="+mn-ea"/>
            <a:cs typeface="+mn-cs"/>
          </a:endParaRPr>
        </a:p>
      </dsp:txBody>
      <dsp:txXfrm>
        <a:off x="1013903" y="1852097"/>
        <a:ext cx="5462774" cy="748928"/>
      </dsp:txXfrm>
    </dsp:sp>
    <dsp:sp modelId="{F5F86F0B-24D6-4D56-8747-4E8818BCEC1E}">
      <dsp:nvSpPr>
        <dsp:cNvPr id="0" name=""/>
        <dsp:cNvSpPr/>
      </dsp:nvSpPr>
      <dsp:spPr>
        <a:xfrm>
          <a:off x="1459039" y="2718054"/>
          <a:ext cx="6512813" cy="795528"/>
        </a:xfrm>
        <a:prstGeom prst="roundRect">
          <a:avLst>
            <a:gd name="adj" fmla="val 10000"/>
          </a:avLst>
        </a:prstGeom>
        <a:solidFill>
          <a:srgbClr val="FF66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solidFill>
                <a:schemeClr val="tx1"/>
              </a:solidFill>
              <a:latin typeface="Calibri"/>
              <a:ea typeface="+mn-ea"/>
              <a:cs typeface="+mn-cs"/>
            </a:rPr>
            <a:t>PEMERIKSAAN FISIK BAYI-BALITA</a:t>
          </a:r>
          <a:endParaRPr lang="en-US" sz="2100" b="1" kern="1200" dirty="0">
            <a:solidFill>
              <a:schemeClr val="tx1"/>
            </a:solidFill>
            <a:latin typeface="Calibri"/>
            <a:ea typeface="+mn-ea"/>
            <a:cs typeface="+mn-cs"/>
          </a:endParaRPr>
        </a:p>
      </dsp:txBody>
      <dsp:txXfrm>
        <a:off x="1482339" y="2741354"/>
        <a:ext cx="5462774" cy="748928"/>
      </dsp:txXfrm>
    </dsp:sp>
    <dsp:sp modelId="{921F81C4-247C-4592-BA53-3FF4F9CEAEDD}">
      <dsp:nvSpPr>
        <dsp:cNvPr id="0" name=""/>
        <dsp:cNvSpPr/>
      </dsp:nvSpPr>
      <dsp:spPr>
        <a:xfrm>
          <a:off x="1945386" y="3624072"/>
          <a:ext cx="6512813" cy="795528"/>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solidFill>
                <a:schemeClr val="tx1"/>
              </a:solidFill>
              <a:latin typeface="Calibri"/>
              <a:ea typeface="+mn-ea"/>
              <a:cs typeface="+mn-cs"/>
            </a:rPr>
            <a:t>PENGUKURAN ANTROPOMETRI</a:t>
          </a:r>
          <a:endParaRPr lang="en-US" sz="2100" b="1" kern="1200" dirty="0">
            <a:solidFill>
              <a:schemeClr val="tx1"/>
            </a:solidFill>
            <a:latin typeface="Calibri"/>
            <a:ea typeface="+mn-ea"/>
            <a:cs typeface="+mn-cs"/>
          </a:endParaRPr>
        </a:p>
      </dsp:txBody>
      <dsp:txXfrm>
        <a:off x="1968686" y="3647372"/>
        <a:ext cx="5462774" cy="748928"/>
      </dsp:txXfrm>
    </dsp:sp>
    <dsp:sp modelId="{95947C52-934B-44BB-AA93-EAAA60A4330D}">
      <dsp:nvSpPr>
        <dsp:cNvPr id="0" name=""/>
        <dsp:cNvSpPr/>
      </dsp:nvSpPr>
      <dsp:spPr>
        <a:xfrm>
          <a:off x="5995720" y="581177"/>
          <a:ext cx="517093" cy="517093"/>
        </a:xfrm>
        <a:prstGeom prst="downArrow">
          <a:avLst>
            <a:gd name="adj1" fmla="val 55000"/>
            <a:gd name="adj2" fmla="val 45000"/>
          </a:avLst>
        </a:prstGeom>
        <a:solidFill>
          <a:schemeClr val="bg2">
            <a:alpha val="9000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b="1" kern="1200">
            <a:solidFill>
              <a:srgbClr val="663300"/>
            </a:solidFill>
            <a:latin typeface="Calibri"/>
            <a:ea typeface="+mn-ea"/>
            <a:cs typeface="+mn-cs"/>
          </a:endParaRPr>
        </a:p>
      </dsp:txBody>
      <dsp:txXfrm>
        <a:off x="6112066" y="581177"/>
        <a:ext cx="284401" cy="389112"/>
      </dsp:txXfrm>
    </dsp:sp>
    <dsp:sp modelId="{08B898DC-2C00-4590-BE58-FA6DF78AB3F3}">
      <dsp:nvSpPr>
        <dsp:cNvPr id="0" name=""/>
        <dsp:cNvSpPr/>
      </dsp:nvSpPr>
      <dsp:spPr>
        <a:xfrm>
          <a:off x="6482067" y="1487195"/>
          <a:ext cx="517093" cy="517093"/>
        </a:xfrm>
        <a:prstGeom prst="downArrow">
          <a:avLst>
            <a:gd name="adj1" fmla="val 55000"/>
            <a:gd name="adj2" fmla="val 45000"/>
          </a:avLst>
        </a:prstGeom>
        <a:solidFill>
          <a:schemeClr val="bg2">
            <a:alpha val="9000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b="1" kern="1200">
            <a:solidFill>
              <a:srgbClr val="663300"/>
            </a:solidFill>
            <a:latin typeface="Calibri"/>
            <a:ea typeface="+mn-ea"/>
            <a:cs typeface="+mn-cs"/>
          </a:endParaRPr>
        </a:p>
      </dsp:txBody>
      <dsp:txXfrm>
        <a:off x="6598413" y="1487195"/>
        <a:ext cx="284401" cy="389112"/>
      </dsp:txXfrm>
    </dsp:sp>
    <dsp:sp modelId="{74801F3A-32B0-40D6-AF36-BE9355AD2C13}">
      <dsp:nvSpPr>
        <dsp:cNvPr id="0" name=""/>
        <dsp:cNvSpPr/>
      </dsp:nvSpPr>
      <dsp:spPr>
        <a:xfrm>
          <a:off x="6968413" y="2379954"/>
          <a:ext cx="517093" cy="517093"/>
        </a:xfrm>
        <a:prstGeom prst="downArrow">
          <a:avLst>
            <a:gd name="adj1" fmla="val 55000"/>
            <a:gd name="adj2" fmla="val 45000"/>
          </a:avLst>
        </a:prstGeom>
        <a:solidFill>
          <a:schemeClr val="bg2">
            <a:alpha val="9000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b="1" kern="1200">
            <a:solidFill>
              <a:srgbClr val="663300"/>
            </a:solidFill>
            <a:latin typeface="Calibri"/>
            <a:ea typeface="+mn-ea"/>
            <a:cs typeface="+mn-cs"/>
          </a:endParaRPr>
        </a:p>
      </dsp:txBody>
      <dsp:txXfrm>
        <a:off x="7084759" y="2379954"/>
        <a:ext cx="284401" cy="389112"/>
      </dsp:txXfrm>
    </dsp:sp>
    <dsp:sp modelId="{81F936C8-5873-4BB3-AB48-8AF2137A080A}">
      <dsp:nvSpPr>
        <dsp:cNvPr id="0" name=""/>
        <dsp:cNvSpPr/>
      </dsp:nvSpPr>
      <dsp:spPr>
        <a:xfrm>
          <a:off x="7454760" y="3294811"/>
          <a:ext cx="517093" cy="517093"/>
        </a:xfrm>
        <a:prstGeom prst="downArrow">
          <a:avLst>
            <a:gd name="adj1" fmla="val 55000"/>
            <a:gd name="adj2" fmla="val 45000"/>
          </a:avLst>
        </a:prstGeom>
        <a:solidFill>
          <a:schemeClr val="bg2">
            <a:alpha val="9000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b="1" kern="1200">
            <a:solidFill>
              <a:srgbClr val="663300"/>
            </a:solidFill>
            <a:latin typeface="Calibri"/>
            <a:ea typeface="+mn-ea"/>
            <a:cs typeface="+mn-cs"/>
          </a:endParaRPr>
        </a:p>
      </dsp:txBody>
      <dsp:txXfrm>
        <a:off x="7571106" y="3294811"/>
        <a:ext cx="284401" cy="3891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1">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0210BEEA-C2E0-44B8-AF5A-D1647B51B503}"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10/1/2021</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6B2A30D8-A4B6-41F7-8EB7-42C15FB4DF9B}" type="slidenum">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a:solidFill>
              <a:srgbClr val="000000">
                <a:alpha val="100000"/>
              </a:srgbClr>
            </a:solidFill>
            <a:miter lim="800000"/>
          </a:ln>
        </p:spPr>
      </p:sp>
      <p:sp>
        <p:nvSpPr>
          <p:cNvPr id="62467" name="Notes Placeholder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dirty="0"/>
          </a:p>
        </p:txBody>
      </p:sp>
      <p:sp>
        <p:nvSpPr>
          <p:cNvPr id="62468"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a:fld id="{9A0DB2DC-4C9A-4742-B13C-FB6460FD3503}" type="slidenum">
              <a:rPr lang="en-US" sz="1200" dirty="0"/>
              <a:pPr lvl="0" algn="r"/>
              <a:t>47</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60033"/>
        </a:solidFill>
        <a:effectLst/>
      </p:bgPr>
    </p:bg>
    <p:spTree>
      <p:nvGrpSpPr>
        <p:cNvPr id="1" name=""/>
        <p:cNvGrpSpPr/>
        <p:nvPr/>
      </p:nvGrpSpPr>
      <p:grpSpPr>
        <a:xfrm>
          <a:off x="0" y="0"/>
          <a:ext cx="0" cy="0"/>
          <a:chOff x="0" y="0"/>
          <a:chExt cx="0" cy="0"/>
        </a:xfrm>
      </p:grpSpPr>
      <p:grpSp>
        <p:nvGrpSpPr>
          <p:cNvPr id="29" name="Group 7"/>
          <p:cNvGrpSpPr/>
          <p:nvPr/>
        </p:nvGrpSpPr>
        <p:grpSpPr>
          <a:xfrm>
            <a:off x="0" y="1371600"/>
            <a:ext cx="8405813" cy="1246188"/>
            <a:chOff x="0" y="864"/>
            <a:chExt cx="5295" cy="785"/>
          </a:xfrm>
        </p:grpSpPr>
        <p:sp>
          <p:nvSpPr>
            <p:cNvPr id="2058" name="Freeform 8"/>
            <p:cNvSpPr/>
            <p:nvPr userDrawn="1"/>
          </p:nvSpPr>
          <p:spPr>
            <a:xfrm rot="-507431">
              <a:off x="0" y="1477"/>
              <a:ext cx="1059" cy="172"/>
            </a:xfrm>
            <a:custGeom>
              <a:avLst/>
              <a:gdLst/>
              <a:ahLst/>
              <a:cxnLst>
                <a:cxn ang="0">
                  <a:pos x="1059" y="0"/>
                </a:cxn>
                <a:cxn ang="0">
                  <a:pos x="147" y="144"/>
                </a:cxn>
                <a:cxn ang="0">
                  <a:pos x="177" y="171"/>
                </a:cxn>
                <a:cxn ang="0">
                  <a:pos x="1059" y="24"/>
                </a:cxn>
                <a:cxn ang="0">
                  <a:pos x="1059" y="0"/>
                </a:cxn>
              </a:cxnLst>
              <a:rect l="0" t="0" r="0" b="0"/>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alpha val="100000"/>
                  </a:schemeClr>
                </a:gs>
                <a:gs pos="100000">
                  <a:schemeClr val="bg2">
                    <a:alpha val="100000"/>
                  </a:schemeClr>
                </a:gs>
              </a:gsLst>
              <a:lin ang="0" scaled="1"/>
              <a:tileRect/>
            </a:gradFill>
            <a:ln w="9525">
              <a:noFill/>
            </a:ln>
          </p:spPr>
          <p:txBody>
            <a:bodyPr/>
            <a:lstStyle/>
            <a:p>
              <a:endParaRPr lang="en-US"/>
            </a:p>
          </p:txBody>
        </p:sp>
        <p:sp>
          <p:nvSpPr>
            <p:cNvPr id="2059" name="Freeform 9"/>
            <p:cNvSpPr/>
            <p:nvPr userDrawn="1"/>
          </p:nvSpPr>
          <p:spPr>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0" b="0"/>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alpha val="100000"/>
              </a:schemeClr>
            </a:solidFill>
            <a:ln w="9525">
              <a:noFill/>
            </a:ln>
          </p:spPr>
          <p:txBody>
            <a:bodyPr/>
            <a:lstStyle/>
            <a:p>
              <a:endParaRPr lang="en-US"/>
            </a:p>
          </p:txBody>
        </p:sp>
        <p:grpSp>
          <p:nvGrpSpPr>
            <p:cNvPr id="2060" name="Group 10"/>
            <p:cNvGrpSpPr/>
            <p:nvPr userDrawn="1"/>
          </p:nvGrpSpPr>
          <p:grpSpPr>
            <a:xfrm>
              <a:off x="1008" y="1248"/>
              <a:ext cx="288" cy="288"/>
              <a:chOff x="1033" y="326"/>
              <a:chExt cx="192" cy="192"/>
            </a:xfrm>
          </p:grpSpPr>
          <p:sp>
            <p:nvSpPr>
              <p:cNvPr id="33" name="Oval 11"/>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4" name="Oval 12"/>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5" name="Oval 13"/>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6" name="Oval 14"/>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7" name="Oval 15"/>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8" name="Oval 16"/>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39" name="Oval 17"/>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0" name="Oval 18"/>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41" name="Oval 19"/>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grpSp>
      <p:grpSp>
        <p:nvGrpSpPr>
          <p:cNvPr id="2051" name="Group 2"/>
          <p:cNvGrpSpPr/>
          <p:nvPr/>
        </p:nvGrpSpPr>
        <p:grpSpPr>
          <a:xfrm>
            <a:off x="0" y="0"/>
            <a:ext cx="9144000" cy="6858000"/>
            <a:chOff x="0" y="0"/>
            <a:chExt cx="5760" cy="4320"/>
          </a:xfrm>
        </p:grpSpPr>
        <p:grpSp>
          <p:nvGrpSpPr>
            <p:cNvPr id="2070" name="Group 3"/>
            <p:cNvGrpSpPr/>
            <p:nvPr userDrawn="1"/>
          </p:nvGrpSpPr>
          <p:grpSpPr>
            <a:xfrm>
              <a:off x="0" y="0"/>
              <a:ext cx="5760" cy="4320"/>
              <a:chOff x="0" y="0"/>
              <a:chExt cx="5760" cy="4320"/>
            </a:xfrm>
          </p:grpSpPr>
          <p:sp>
            <p:nvSpPr>
              <p:cNvPr id="27" name="Rectangle 4"/>
              <p:cNvSpPr>
                <a:spLocks noChangeArrowheads="1"/>
              </p:cNvSpPr>
              <p:nvPr/>
            </p:nvSpPr>
            <p:spPr bwMode="ltGray">
              <a:xfrm>
                <a:off x="0" y="1248"/>
                <a:ext cx="5760" cy="11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8" name="Rectangle 5" descr="Cacback"/>
              <p:cNvSpPr>
                <a:spLocks noChangeArrowheads="1"/>
              </p:cNvSpPr>
              <p:nvPr/>
            </p:nvSpPr>
            <p:spPr bwMode="ltGray">
              <a:xfrm>
                <a:off x="0" y="0"/>
                <a:ext cx="1119" cy="432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26" name="Rectangle 6"/>
            <p:cNvSpPr>
              <a:spLocks noChangeArrowheads="1"/>
            </p:cNvSpPr>
            <p:nvPr/>
          </p:nvSpPr>
          <p:spPr bwMode="white">
            <a:xfrm>
              <a:off x="816" y="2592"/>
              <a:ext cx="701" cy="1728"/>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22548" name="Rectangle 20"/>
          <p:cNvSpPr>
            <a:spLocks noGrp="1" noChangeArrowheads="1"/>
          </p:cNvSpPr>
          <p:nvPr>
            <p:ph type="ctrTitle"/>
          </p:nvPr>
        </p:nvSpPr>
        <p:spPr>
          <a:xfrm>
            <a:off x="1828800" y="2133600"/>
            <a:ext cx="7315200" cy="1600200"/>
          </a:xfrm>
        </p:spPr>
        <p:txBody>
          <a:bodyPr/>
          <a:lstStyle>
            <a:lvl1pPr algn="l">
              <a:defRPr/>
            </a:lvl1pPr>
          </a:lstStyle>
          <a:p>
            <a:r>
              <a:rPr lang="en-US"/>
              <a:t>Click to edit Master title style</a:t>
            </a:r>
          </a:p>
        </p:txBody>
      </p:sp>
      <p:sp>
        <p:nvSpPr>
          <p:cNvPr id="22549" name="Rectangle 21"/>
          <p:cNvSpPr>
            <a:spLocks noGrp="1" noChangeArrowheads="1"/>
          </p:cNvSpPr>
          <p:nvPr>
            <p:ph type="subTitle" idx="1"/>
          </p:nvPr>
        </p:nvSpPr>
        <p:spPr>
          <a:xfrm>
            <a:off x="1371600" y="4267200"/>
            <a:ext cx="6400800" cy="1752600"/>
          </a:xfrm>
        </p:spPr>
        <p:txBody>
          <a:bodyPr/>
          <a:lstStyle>
            <a:lvl1pPr marL="0" indent="0">
              <a:buFontTx/>
              <a:buNone/>
              <a:defRPr/>
            </a:lvl1pPr>
          </a:lstStyle>
          <a:p>
            <a:r>
              <a:rPr lang="en-US"/>
              <a:t>Click to edit Master subtitle style</a:t>
            </a:r>
          </a:p>
        </p:txBody>
      </p:sp>
      <p:sp>
        <p:nvSpPr>
          <p:cNvPr id="42" name="Rectangle 22"/>
          <p:cNvSpPr>
            <a:spLocks noGrp="1" noChangeArrowheads="1"/>
          </p:cNvSpPr>
          <p:nvPr>
            <p:ph type="dt" sz="half" idx="2"/>
          </p:nvPr>
        </p:nvSpPr>
        <p:spPr bwMode="auto">
          <a:xfrm>
            <a:off x="13716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3" name="Rectangle 23"/>
          <p:cNvSpPr>
            <a:spLocks noGrp="1" noChangeArrowheads="1"/>
          </p:cNvSpPr>
          <p:nvPr>
            <p:ph type="ftr" sz="quarter" idx="3"/>
          </p:nvPr>
        </p:nvSpPr>
        <p:spPr bwMode="auto">
          <a:xfrm>
            <a:off x="37338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44" name="Rectangle 24"/>
          <p:cNvSpPr>
            <a:spLocks noGrp="1" noChangeArrowheads="1"/>
          </p:cNvSpPr>
          <p:nvPr>
            <p:ph type="sldNum" sz="quarter" idx="4"/>
          </p:nvPr>
        </p:nvSpPr>
        <p:spPr bwMode="auto">
          <a:xfrm>
            <a:off x="70866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F15B42FE-EF64-440B-8454-D70340B7EE52}"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right)">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128641D4-F2E2-4267-9DD8-ED4BEB444282}"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660033"/>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457200"/>
            <a:ext cx="2058988"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60293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3DA66EBE-D8A8-4E06-9C95-8A773A52F309}"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CDFD3E39-78B6-449C-B64C-B19D571F5B69}"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CC7DC68B-E5FA-47A8-B51C-D1BDD4AF69DD}"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Rectangle 1045"/>
          <p:cNvSpPr>
            <a:spLocks noGrp="1" noChangeArrowheads="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56F61334-286F-4DD4-87ED-2CD6019242C9}"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4" name="Rectangle 1045"/>
          <p:cNvSpPr>
            <a:spLocks noGrp="1" noChangeArrowheads="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1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1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06C76D4E-819B-497B-B347-41CB1FCB9A3D}"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10E29AF6-B6F2-46C9-AA3A-EF341C2BB1FB}"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660033"/>
        </a:solidFill>
        <a:effectLst/>
      </p:bgPr>
    </p:bg>
    <p:spTree>
      <p:nvGrpSpPr>
        <p:cNvPr id="1" name=""/>
        <p:cNvGrpSpPr/>
        <p:nvPr/>
      </p:nvGrpSpPr>
      <p:grpSpPr>
        <a:xfrm>
          <a:off x="0" y="0"/>
          <a:ext cx="0" cy="0"/>
          <a:chOff x="0" y="0"/>
          <a:chExt cx="0" cy="0"/>
        </a:xfrm>
      </p:grpSpPr>
      <p:sp>
        <p:nvSpPr>
          <p:cNvPr id="24" name="Rectangle 1045"/>
          <p:cNvSpPr>
            <a:spLocks noGrp="1" noChangeArrowheads="1"/>
          </p:cNvSpPr>
          <p:nvPr>
            <p:ph type="dt" sz="half" idx="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CDA31586-40D0-4EA7-A1FB-3D72650931C1}"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Rectangle 1045"/>
          <p:cNvSpPr>
            <a:spLocks noGrp="1" noChangeArrowheads="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0A22840C-B28B-4E4B-8F4E-8BEE5DF9D28B}"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Rectangle 1045"/>
          <p:cNvSpPr>
            <a:spLocks noGrp="1" noChangeArrowheads="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5" name="Rectangle 1046"/>
          <p:cNvSpPr>
            <a:spLocks noGrp="1" noChangeArrowheads="1"/>
          </p:cNvSpPr>
          <p:nvPr>
            <p:ph type="ftr" sz="quarter" idx="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6" name="Rectangle 1047"/>
          <p:cNvSpPr>
            <a:spLocks noGrp="1" noChangeArrowheads="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eaLnBrk="0" hangingPunct="0">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B9B31FCB-507D-442E-A622-27390D12072D}"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grpSp>
        <p:nvGrpSpPr>
          <p:cNvPr id="1026" name="Group 1026"/>
          <p:cNvGrpSpPr/>
          <p:nvPr/>
        </p:nvGrpSpPr>
        <p:grpSpPr>
          <a:xfrm>
            <a:off x="-23812" y="-141287"/>
            <a:ext cx="9167812" cy="6999287"/>
            <a:chOff x="-15" y="-89"/>
            <a:chExt cx="5775" cy="4409"/>
          </a:xfrm>
        </p:grpSpPr>
        <p:sp>
          <p:nvSpPr>
            <p:cNvPr id="1032" name="Rectangle 1027"/>
            <p:cNvSpPr>
              <a:spLocks noChangeArrowheads="1"/>
            </p:cNvSpPr>
            <p:nvPr/>
          </p:nvSpPr>
          <p:spPr bwMode="ltGray">
            <a:xfrm>
              <a:off x="0" y="301"/>
              <a:ext cx="5760" cy="72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33" name="Rectangle 1028" descr="Cacback"/>
            <p:cNvSpPr>
              <a:spLocks noChangeArrowheads="1"/>
            </p:cNvSpPr>
            <p:nvPr/>
          </p:nvSpPr>
          <p:spPr bwMode="ltGray">
            <a:xfrm>
              <a:off x="0" y="0"/>
              <a:ext cx="1119" cy="4320"/>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nvGrpSpPr>
            <p:cNvPr id="1034" name="Group 1029"/>
            <p:cNvGrpSpPr/>
            <p:nvPr userDrawn="1"/>
          </p:nvGrpSpPr>
          <p:grpSpPr>
            <a:xfrm>
              <a:off x="-15" y="-89"/>
              <a:ext cx="5295" cy="785"/>
              <a:chOff x="20" y="-89"/>
              <a:chExt cx="5295" cy="785"/>
            </a:xfrm>
          </p:grpSpPr>
          <p:sp>
            <p:nvSpPr>
              <p:cNvPr id="1036" name="Freeform 1030"/>
              <p:cNvSpPr/>
              <p:nvPr userDrawn="1"/>
            </p:nvSpPr>
            <p:spPr>
              <a:xfrm rot="-507431">
                <a:off x="20" y="524"/>
                <a:ext cx="1059" cy="172"/>
              </a:xfrm>
              <a:custGeom>
                <a:avLst/>
                <a:gdLst/>
                <a:ahLst/>
                <a:cxnLst>
                  <a:cxn ang="0">
                    <a:pos x="1059" y="0"/>
                  </a:cxn>
                  <a:cxn ang="0">
                    <a:pos x="147" y="144"/>
                  </a:cxn>
                  <a:cxn ang="0">
                    <a:pos x="177" y="171"/>
                  </a:cxn>
                  <a:cxn ang="0">
                    <a:pos x="1059" y="24"/>
                  </a:cxn>
                  <a:cxn ang="0">
                    <a:pos x="1059" y="0"/>
                  </a:cxn>
                </a:cxnLst>
                <a:rect l="0" t="0" r="0" b="0"/>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alpha val="100000"/>
                    </a:schemeClr>
                  </a:gs>
                  <a:gs pos="100000">
                    <a:schemeClr val="bg2">
                      <a:alpha val="100000"/>
                    </a:schemeClr>
                  </a:gs>
                </a:gsLst>
                <a:lin ang="0" scaled="1"/>
                <a:tileRect/>
              </a:gradFill>
              <a:ln w="9525">
                <a:noFill/>
              </a:ln>
            </p:spPr>
            <p:txBody>
              <a:bodyPr/>
              <a:lstStyle/>
              <a:p>
                <a:endParaRPr lang="en-US"/>
              </a:p>
            </p:txBody>
          </p:sp>
          <p:sp>
            <p:nvSpPr>
              <p:cNvPr id="1037" name="Freeform 1031"/>
              <p:cNvSpPr/>
              <p:nvPr userDrawn="1"/>
            </p:nvSpPr>
            <p:spPr>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0" b="0"/>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alpha val="100000"/>
                </a:schemeClr>
              </a:solidFill>
              <a:ln w="9525">
                <a:noFill/>
              </a:ln>
            </p:spPr>
            <p:txBody>
              <a:bodyPr/>
              <a:lstStyle/>
              <a:p>
                <a:endParaRPr lang="en-US"/>
              </a:p>
            </p:txBody>
          </p:sp>
          <p:grpSp>
            <p:nvGrpSpPr>
              <p:cNvPr id="1038" name="Group 1032"/>
              <p:cNvGrpSpPr/>
              <p:nvPr userDrawn="1"/>
            </p:nvGrpSpPr>
            <p:grpSpPr>
              <a:xfrm>
                <a:off x="1033" y="326"/>
                <a:ext cx="192" cy="192"/>
                <a:chOff x="1033" y="326"/>
                <a:chExt cx="192" cy="192"/>
              </a:xfrm>
            </p:grpSpPr>
            <p:sp>
              <p:nvSpPr>
                <p:cNvPr id="1039" name="Oval 1033"/>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0" name="Oval 1034"/>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1" name="Oval 1035"/>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2" name="Oval 1036"/>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3" name="Oval 1037"/>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4" name="Oval 1038"/>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5" name="Oval 1039"/>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6" name="Oval 1040"/>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047" name="Oval 1041"/>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grpSp>
        <p:sp>
          <p:nvSpPr>
            <p:cNvPr id="1035" name="Rectangle 1042"/>
            <p:cNvSpPr>
              <a:spLocks noChangeArrowheads="1"/>
            </p:cNvSpPr>
            <p:nvPr/>
          </p:nvSpPr>
          <p:spPr bwMode="white">
            <a:xfrm>
              <a:off x="426" y="1185"/>
              <a:ext cx="701" cy="3135"/>
            </a:xfrm>
            <a:prstGeom prst="rect">
              <a:avLst/>
            </a:prstGeom>
            <a:solidFill>
              <a:schemeClr val="bg1">
                <a:alpha val="50195"/>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1027" name="Rectangle 1043"/>
          <p:cNvSpPr>
            <a:spLocks noGrp="1"/>
          </p:cNvSpPr>
          <p:nvPr>
            <p:ph type="title"/>
          </p:nvPr>
        </p:nvSpPr>
        <p:spPr>
          <a:xfrm>
            <a:off x="1154113" y="457200"/>
            <a:ext cx="7772400" cy="1143000"/>
          </a:xfrm>
          <a:prstGeom prst="rect">
            <a:avLst/>
          </a:prstGeom>
          <a:noFill/>
          <a:ln w="9525">
            <a:noFill/>
          </a:ln>
        </p:spPr>
        <p:txBody>
          <a:bodyPr anchor="ctr" anchorCtr="0"/>
          <a:lstStyle/>
          <a:p>
            <a:pPr lvl="0"/>
            <a:r>
              <a:rPr dirty="0"/>
              <a:t>Click to edit Master title style</a:t>
            </a:r>
          </a:p>
        </p:txBody>
      </p:sp>
      <p:sp>
        <p:nvSpPr>
          <p:cNvPr id="1028" name="Rectangle 1044"/>
          <p:cNvSpPr>
            <a:spLocks noGrp="1"/>
          </p:cNvSpPr>
          <p:nvPr>
            <p:ph type="body" idx="1"/>
          </p:nvPr>
        </p:nvSpPr>
        <p:spPr>
          <a:xfrm>
            <a:off x="685800" y="1981200"/>
            <a:ext cx="7772400" cy="4114800"/>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1525" name="Rectangle 1045"/>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solidFill>
                  <a:srgbClr val="000000"/>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1526" name="Rectangle 1046"/>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solidFill>
                  <a:srgbClr val="000000"/>
                </a:solidFill>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rgbClr val="000000"/>
              </a:solidFill>
              <a:effectLst/>
              <a:uLnTx/>
              <a:uFillTx/>
              <a:latin typeface="+mn-lt"/>
              <a:ea typeface="+mn-ea"/>
              <a:cs typeface="+mn-cs"/>
            </a:endParaRPr>
          </a:p>
        </p:txBody>
      </p:sp>
      <p:sp>
        <p:nvSpPr>
          <p:cNvPr id="21527" name="Rectangle 1047"/>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solidFill>
                  <a:srgbClr val="000000"/>
                </a:solidFill>
                <a:latin typeface="Arial Narrow" panose="020B0606020202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AF0B205-56B6-43E3-A6DC-3BED2F34237C}" type="slidenum">
              <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sz="14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Narrow" panose="020B0606020202030204" pitchFamily="34" charset="0"/>
        </a:defRPr>
      </a:lvl2pPr>
      <a:lvl3pPr algn="ctr" rtl="0" eaLnBrk="0" fontAlgn="base" hangingPunct="0">
        <a:spcBef>
          <a:spcPct val="0"/>
        </a:spcBef>
        <a:spcAft>
          <a:spcPct val="0"/>
        </a:spcAft>
        <a:defRPr sz="4400">
          <a:solidFill>
            <a:schemeClr val="tx2"/>
          </a:solidFill>
          <a:latin typeface="Arial Narrow" panose="020B0606020202030204" pitchFamily="34" charset="0"/>
        </a:defRPr>
      </a:lvl3pPr>
      <a:lvl4pPr algn="ctr" rtl="0" eaLnBrk="0" fontAlgn="base" hangingPunct="0">
        <a:spcBef>
          <a:spcPct val="0"/>
        </a:spcBef>
        <a:spcAft>
          <a:spcPct val="0"/>
        </a:spcAft>
        <a:defRPr sz="4400">
          <a:solidFill>
            <a:schemeClr val="tx2"/>
          </a:solidFill>
          <a:latin typeface="Arial Narrow" panose="020B0606020202030204" pitchFamily="34" charset="0"/>
        </a:defRPr>
      </a:lvl4pPr>
      <a:lvl5pPr algn="ctr" rtl="0" eaLnBrk="0" fontAlgn="base" hangingPunct="0">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ctrTitle"/>
          </p:nvPr>
        </p:nvSpPr>
        <p:spPr>
          <a:xfrm>
            <a:off x="2362200" y="807085"/>
            <a:ext cx="6629400" cy="2915285"/>
          </a:xfrm>
          <a:solidFill>
            <a:schemeClr val="bg1">
              <a:alpha val="100000"/>
            </a:schemeClr>
          </a:solidFill>
          <a:ln>
            <a:solidFill>
              <a:schemeClr val="tx1">
                <a:alpha val="100000"/>
              </a:schemeClr>
            </a:solidFill>
            <a:miter lim="800000"/>
          </a:ln>
        </p:spPr>
        <p:txBody>
          <a:bodyPr vert="horz" wrap="square" lIns="91440" tIns="45720" rIns="91440" bIns="45720" anchor="ctr" anchorCtr="0"/>
          <a:lstStyle/>
          <a:p>
            <a:pPr eaLnBrk="1" hangingPunct="1">
              <a:buClrTx/>
              <a:buSzTx/>
              <a:buFontTx/>
            </a:pPr>
            <a:r>
              <a:rPr lang="id-ID" dirty="0">
                <a:latin typeface="Comic Sans MS" panose="030F0702030302020204" pitchFamily="66" charset="0"/>
                <a:ea typeface="+mj-ea"/>
                <a:cs typeface="+mj-cs"/>
              </a:rPr>
              <a:t>Pemeriksaan fisik dan pemeriksaan sehari - hari </a:t>
            </a:r>
            <a:r>
              <a:rPr dirty="0">
                <a:latin typeface="Comic Sans MS" panose="030F0702030302020204" pitchFamily="66" charset="0"/>
                <a:ea typeface="+mj-ea"/>
                <a:cs typeface="+mj-cs"/>
              </a:rPr>
              <a:t>Bayi Baru Lahir Neonatus Bayi dan Balita</a:t>
            </a:r>
          </a:p>
        </p:txBody>
      </p:sp>
      <p:sp>
        <p:nvSpPr>
          <p:cNvPr id="3" name="Oval 2"/>
          <p:cNvSpPr/>
          <p:nvPr/>
        </p:nvSpPr>
        <p:spPr bwMode="auto">
          <a:xfrm>
            <a:off x="2285984" y="4071942"/>
            <a:ext cx="6643734" cy="1000132"/>
          </a:xfrm>
          <a:prstGeom prst="ellipse">
            <a:avLst/>
          </a:prstGeom>
          <a:solidFill>
            <a:schemeClr val="accent1"/>
          </a:solidFill>
          <a:ln w="9525" cap="flat" cmpd="sng" algn="ctr">
            <a:solidFill>
              <a:schemeClr val="tx1"/>
            </a:solidFill>
            <a:prstDash val="solid"/>
            <a:round/>
            <a:headEnd type="none" w="med" len="med"/>
            <a:tailEnd type="none" w="med" len="med"/>
          </a:ln>
        </p:spPr>
        <p:txBody>
          <a:bodyPr vert="horz" wrap="non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r>
              <a:rPr kumimoji="0" lang="id-ID" sz="2400" b="0" i="0" u="none" strike="noStrike" cap="none" normalizeH="0" baseline="0" dirty="0" smtClean="0">
                <a:ln>
                  <a:noFill/>
                </a:ln>
                <a:solidFill>
                  <a:schemeClr val="tx1"/>
                </a:solidFill>
                <a:effectLst/>
                <a:latin typeface="Times New Roman" panose="02020603050405020304" pitchFamily="18" charset="0"/>
              </a:rPr>
              <a:t>NURJANNA, S.ST,.M.Keb</a:t>
            </a:r>
            <a:endParaRPr kumimoji="0" lang="id-ID" sz="2400" b="0" i="0" u="none" strike="noStrike" cap="none" normalizeH="0" baseline="0" dirty="0" smtClean="0">
              <a:ln>
                <a:noFill/>
              </a:ln>
              <a:solidFill>
                <a:schemeClr val="tx1"/>
              </a:solidFill>
              <a:effectLst/>
              <a:latin typeface="Times New Roman" panose="02020603050405020304" pitchFamily="18"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strVal val="0,000000"/>
                                          </p:val>
                                        </p:tav>
                                        <p:tav tm="100000">
                                          <p:val>
                                            <p:strVal val="#ppt_w"/>
                                          </p:val>
                                        </p:tav>
                                      </p:tavLst>
                                    </p:anim>
                                    <p:anim calcmode="lin" valueType="num">
                                      <p:cBhvr>
                                        <p:cTn id="8" dur="500" fill="hold"/>
                                        <p:tgtEl>
                                          <p:spTgt spid="15362"/>
                                        </p:tgtEl>
                                        <p:attrNameLst>
                                          <p:attrName>ppt_h</p:attrName>
                                        </p:attrNameLst>
                                      </p:cBhvr>
                                      <p:tavLst>
                                        <p:tav tm="0">
                                          <p:val>
                                            <p:strVal val="0,000000"/>
                                          </p:val>
                                        </p:tav>
                                        <p:tav tm="100000">
                                          <p:val>
                                            <p:strVal val="#ppt_h"/>
                                          </p:val>
                                        </p:tav>
                                      </p:tavLst>
                                    </p:anim>
                                    <p:animEffect transition="in" filter="fade">
                                      <p:cBhvr>
                                        <p:cTn id="9"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ln/>
        </p:spPr>
        <p:txBody>
          <a:bodyPr vert="horz" wrap="square" lIns="91440" tIns="45720" rIns="91440" bIns="45720" anchor="ctr" anchorCtr="0"/>
          <a:lstStyle/>
          <a:p>
            <a:endParaRPr dirty="0"/>
          </a:p>
        </p:txBody>
      </p:sp>
      <p:graphicFrame>
        <p:nvGraphicFramePr>
          <p:cNvPr id="23555" name="Content Placeholder 23554"/>
          <p:cNvGraphicFramePr>
            <a:graphicFrameLocks noGrp="1"/>
          </p:cNvGraphicFramePr>
          <p:nvPr>
            <p:ph idx="1"/>
          </p:nvPr>
        </p:nvGraphicFramePr>
        <p:xfrm>
          <a:off x="1676400" y="1997075"/>
          <a:ext cx="7086600" cy="4746625"/>
        </p:xfrm>
        <a:graphic>
          <a:graphicData uri="http://schemas.openxmlformats.org/drawingml/2006/table">
            <a:tbl>
              <a:tblPr/>
              <a:tblGrid>
                <a:gridCol w="3543300"/>
                <a:gridCol w="3543300"/>
              </a:tblGrid>
              <a:tr h="517525">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b="1" dirty="0">
                          <a:solidFill>
                            <a:srgbClr val="000A00"/>
                          </a:solidFill>
                          <a:latin typeface="Arial Narrow" panose="020B0606020202030204" pitchFamily="34" charset="0"/>
                        </a:rPr>
                        <a:t>Tanda-tanda transisi normal</a:t>
                      </a:r>
                      <a:endParaRPr lang="en-US" sz="2000" b="1" dirty="0">
                        <a:solidFill>
                          <a:srgbClr val="000A00"/>
                        </a:solidFill>
                        <a:latin typeface="Arial Narrow" panose="020B0606020202030204" pitchFamily="34" charset="0"/>
                      </a:endParaRPr>
                    </a:p>
                  </a:txBody>
                  <a:tcPr marT="45711" marB="45711">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chemeClr val="accent1"/>
                    </a:solidFill>
                  </a:tcPr>
                </a:tc>
                <a:tc hMerge="1">
                  <a:txBody>
                    <a:bodyPr/>
                    <a:lstStyle/>
                    <a:p>
                      <a:endParaRPr lang="id-ID"/>
                    </a:p>
                  </a:txBody>
                  <a:tcPr>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tcPr>
                </a:tc>
              </a:tr>
              <a:tr h="4794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dirty="0">
                          <a:solidFill>
                            <a:srgbClr val="000A00"/>
                          </a:solidFill>
                          <a:latin typeface="Arial Narrow" panose="020B0606020202030204" pitchFamily="34" charset="0"/>
                        </a:rPr>
                        <a:t>Pengkajian </a:t>
                      </a:r>
                      <a:endParaRPr lang="en-US" sz="2000" dirty="0">
                        <a:solidFill>
                          <a:srgbClr val="000A00"/>
                        </a:solidFill>
                        <a:latin typeface="Arial Narrow" panose="020B0606020202030204" pitchFamily="34" charset="0"/>
                      </a:endParaRPr>
                    </a:p>
                  </a:txBody>
                  <a:tcPr marT="45711" marB="45711">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BF7E9"/>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buNone/>
                      </a:pPr>
                      <a:r>
                        <a:rPr sz="2000" dirty="0">
                          <a:solidFill>
                            <a:srgbClr val="000A00"/>
                          </a:solidFill>
                          <a:latin typeface="Arial Narrow" panose="020B0606020202030204" pitchFamily="34" charset="0"/>
                        </a:rPr>
                        <a:t>Nilai normal</a:t>
                      </a:r>
                      <a:endParaRPr lang="en-US" sz="2000" dirty="0">
                        <a:solidFill>
                          <a:srgbClr val="000A00"/>
                        </a:solidFill>
                        <a:latin typeface="Arial Narrow" panose="020B0606020202030204" pitchFamily="34" charset="0"/>
                      </a:endParaRPr>
                    </a:p>
                  </a:txBody>
                  <a:tcPr marT="45711" marB="45711">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BF7E9"/>
                    </a:solidFill>
                  </a:tcPr>
                </a:tc>
              </a:tr>
              <a:tr h="374967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000" dirty="0">
                          <a:solidFill>
                            <a:srgbClr val="000A00"/>
                          </a:solidFill>
                          <a:latin typeface="Arial Narrow" panose="020B0606020202030204" pitchFamily="34" charset="0"/>
                        </a:rPr>
                        <a:t>Tonus</a:t>
                      </a:r>
                    </a:p>
                    <a:p>
                      <a:pPr lvl="0" eaLnBrk="1" hangingPunct="1">
                        <a:buNone/>
                      </a:pPr>
                      <a:r>
                        <a:rPr sz="2000" dirty="0">
                          <a:solidFill>
                            <a:srgbClr val="000A00"/>
                          </a:solidFill>
                          <a:latin typeface="Arial Narrow" panose="020B0606020202030204" pitchFamily="34" charset="0"/>
                        </a:rPr>
                        <a:t>Reflek menghisap</a:t>
                      </a:r>
                    </a:p>
                    <a:p>
                      <a:pPr lvl="0" eaLnBrk="1" hangingPunct="1">
                        <a:buNone/>
                      </a:pPr>
                      <a:r>
                        <a:rPr sz="2000" dirty="0">
                          <a:solidFill>
                            <a:srgbClr val="000A00"/>
                          </a:solidFill>
                          <a:latin typeface="Arial Narrow" panose="020B0606020202030204" pitchFamily="34" charset="0"/>
                        </a:rPr>
                        <a:t>Perilaku</a:t>
                      </a:r>
                    </a:p>
                    <a:p>
                      <a:pPr lvl="0" eaLnBrk="1" hangingPunct="1">
                        <a:buNone/>
                      </a:pPr>
                      <a:r>
                        <a:rPr sz="2000" dirty="0">
                          <a:solidFill>
                            <a:srgbClr val="000A00"/>
                          </a:solidFill>
                          <a:latin typeface="Arial Narrow" panose="020B0606020202030204" pitchFamily="34" charset="0"/>
                        </a:rPr>
                        <a:t>Nadi </a:t>
                      </a:r>
                    </a:p>
                    <a:p>
                      <a:pPr lvl="0" eaLnBrk="1" hangingPunct="1">
                        <a:buNone/>
                      </a:pPr>
                      <a:endParaRPr sz="2000" dirty="0">
                        <a:solidFill>
                          <a:srgbClr val="000A00"/>
                        </a:solidFill>
                        <a:latin typeface="Arial Narrow" panose="020B0606020202030204" pitchFamily="34" charset="0"/>
                      </a:endParaRPr>
                    </a:p>
                    <a:p>
                      <a:pPr lvl="0" eaLnBrk="1" hangingPunct="1">
                        <a:buNone/>
                      </a:pPr>
                      <a:endParaRPr sz="2000" dirty="0">
                        <a:solidFill>
                          <a:srgbClr val="000A00"/>
                        </a:solidFill>
                        <a:latin typeface="Arial Narrow" panose="020B0606020202030204" pitchFamily="34" charset="0"/>
                      </a:endParaRPr>
                    </a:p>
                    <a:p>
                      <a:pPr lvl="0" eaLnBrk="1" hangingPunct="1">
                        <a:buNone/>
                      </a:pPr>
                      <a:r>
                        <a:rPr sz="2000" dirty="0">
                          <a:solidFill>
                            <a:srgbClr val="000A00"/>
                          </a:solidFill>
                          <a:latin typeface="Arial Narrow" panose="020B0606020202030204" pitchFamily="34" charset="0"/>
                        </a:rPr>
                        <a:t>Pernapasan</a:t>
                      </a:r>
                    </a:p>
                    <a:p>
                      <a:pPr lvl="0" eaLnBrk="1" hangingPunct="1">
                        <a:buNone/>
                      </a:pPr>
                      <a:endParaRPr sz="2000" dirty="0">
                        <a:solidFill>
                          <a:srgbClr val="000A00"/>
                        </a:solidFill>
                        <a:latin typeface="Arial Narrow" panose="020B0606020202030204" pitchFamily="34" charset="0"/>
                      </a:endParaRPr>
                    </a:p>
                    <a:p>
                      <a:pPr lvl="0" eaLnBrk="1" hangingPunct="1">
                        <a:buNone/>
                      </a:pPr>
                      <a:r>
                        <a:rPr sz="2000" dirty="0">
                          <a:solidFill>
                            <a:srgbClr val="000A00"/>
                          </a:solidFill>
                          <a:latin typeface="Arial Narrow" panose="020B0606020202030204" pitchFamily="34" charset="0"/>
                        </a:rPr>
                        <a:t>Suhu </a:t>
                      </a:r>
                    </a:p>
                    <a:p>
                      <a:pPr lvl="0" eaLnBrk="1" hangingPunct="1">
                        <a:buNone/>
                      </a:pPr>
                      <a:endParaRPr lang="en-US" sz="2000" dirty="0">
                        <a:solidFill>
                          <a:srgbClr val="000A00"/>
                        </a:solidFill>
                        <a:latin typeface="Arial Narrow" panose="020B0606020202030204" pitchFamily="34" charset="0"/>
                      </a:endParaRPr>
                    </a:p>
                  </a:txBody>
                  <a:tcPr marT="45711" marB="45711">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DFBF4"/>
                    </a:solid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buNone/>
                      </a:pPr>
                      <a:r>
                        <a:rPr sz="2000" dirty="0">
                          <a:solidFill>
                            <a:srgbClr val="000A00"/>
                          </a:solidFill>
                          <a:latin typeface="Arial Narrow" panose="020B0606020202030204" pitchFamily="34" charset="0"/>
                        </a:rPr>
                        <a:t>Sebagian besar fleksi</a:t>
                      </a:r>
                    </a:p>
                    <a:p>
                      <a:pPr lvl="0" eaLnBrk="1" hangingPunct="1">
                        <a:buNone/>
                      </a:pPr>
                      <a:r>
                        <a:rPr sz="2000" dirty="0">
                          <a:solidFill>
                            <a:srgbClr val="000A00"/>
                          </a:solidFill>
                          <a:latin typeface="Arial Narrow" panose="020B0606020202030204" pitchFamily="34" charset="0"/>
                        </a:rPr>
                        <a:t>Utuh</a:t>
                      </a:r>
                    </a:p>
                    <a:p>
                      <a:pPr lvl="0" eaLnBrk="1" hangingPunct="1">
                        <a:buNone/>
                      </a:pPr>
                      <a:r>
                        <a:rPr sz="2000" dirty="0">
                          <a:solidFill>
                            <a:srgbClr val="000A00"/>
                          </a:solidFill>
                          <a:latin typeface="Arial Narrow" panose="020B0606020202030204" pitchFamily="34" charset="0"/>
                        </a:rPr>
                        <a:t>Terjaga dan tidur bergantian</a:t>
                      </a:r>
                    </a:p>
                    <a:p>
                      <a:pPr lvl="0" eaLnBrk="1" hangingPunct="1">
                        <a:buNone/>
                      </a:pPr>
                      <a:r>
                        <a:rPr sz="2000" dirty="0">
                          <a:solidFill>
                            <a:srgbClr val="000A00"/>
                          </a:solidFill>
                          <a:latin typeface="Arial Narrow" panose="020B0606020202030204" pitchFamily="34" charset="0"/>
                        </a:rPr>
                        <a:t>120-160x/menit, bervariasi ketika tidur atau menangis 100-180x/menit</a:t>
                      </a:r>
                    </a:p>
                    <a:p>
                      <a:pPr lvl="0" eaLnBrk="1" hangingPunct="1">
                        <a:buNone/>
                      </a:pPr>
                      <a:r>
                        <a:rPr sz="2000" dirty="0">
                          <a:solidFill>
                            <a:srgbClr val="000A00"/>
                          </a:solidFill>
                          <a:latin typeface="Arial Narrow" panose="020B0606020202030204" pitchFamily="34" charset="0"/>
                        </a:rPr>
                        <a:t>30-60x/ permenit, pernapasan diagfragma disertai gerakan dinding abdomen</a:t>
                      </a:r>
                    </a:p>
                    <a:p>
                      <a:pPr lvl="0" eaLnBrk="1" hangingPunct="1">
                        <a:buNone/>
                      </a:pPr>
                      <a:r>
                        <a:rPr sz="2000" dirty="0">
                          <a:solidFill>
                            <a:srgbClr val="000A00"/>
                          </a:solidFill>
                          <a:latin typeface="Arial Narrow" panose="020B0606020202030204" pitchFamily="34" charset="0"/>
                        </a:rPr>
                        <a:t>36,5-37,5°c</a:t>
                      </a:r>
                      <a:endParaRPr lang="en-US" sz="2000" dirty="0">
                        <a:solidFill>
                          <a:srgbClr val="000A00"/>
                        </a:solidFill>
                        <a:latin typeface="Arial Narrow" panose="020B0606020202030204" pitchFamily="34" charset="0"/>
                      </a:endParaRPr>
                    </a:p>
                  </a:txBody>
                  <a:tcPr marT="45711" marB="45711">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DFBF4"/>
                    </a:solidFill>
                  </a:tcPr>
                </a:tc>
              </a:tr>
            </a:tbl>
          </a:graphicData>
        </a:graphic>
      </p:graphicFrame>
      <p:sp>
        <p:nvSpPr>
          <p:cNvPr id="25616" name="Rounded Rectangle 1"/>
          <p:cNvSpPr/>
          <p:nvPr/>
        </p:nvSpPr>
        <p:spPr>
          <a:xfrm>
            <a:off x="1676400" y="381000"/>
            <a:ext cx="7086600" cy="1447800"/>
          </a:xfrm>
          <a:prstGeom prst="roundRect">
            <a:avLst>
              <a:gd name="adj" fmla="val 6514"/>
            </a:avLst>
          </a:prstGeom>
          <a:solidFill>
            <a:schemeClr val="accent1"/>
          </a:solidFill>
          <a:ln w="9525" cap="flat" cmpd="sng">
            <a:solidFill>
              <a:schemeClr val="tx1"/>
            </a:solidFill>
            <a:prstDash val="solid"/>
            <a:headEnd type="none" w="med" len="med"/>
            <a:tailEnd type="none" w="med" len="med"/>
          </a:ln>
        </p:spPr>
        <p:txBody>
          <a:bodyPr/>
          <a:lstStyle>
            <a:lvl1pPr marL="342900" indent="-342900" algn="l" rtl="0" eaLnBrk="0" fontAlgn="base" hangingPunct="0">
              <a:spcBef>
                <a:spcPct val="20000"/>
              </a:spcBef>
              <a:spcAft>
                <a:spcPct val="0"/>
              </a:spcAft>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a:spcBef>
                <a:spcPct val="0"/>
              </a:spcBef>
              <a:buNone/>
            </a:pPr>
            <a:r>
              <a:rPr sz="2800" b="1" dirty="0">
                <a:latin typeface="Arial" panose="020B0604020202020204" pitchFamily="34" charset="0"/>
              </a:rPr>
              <a:t>Tabel pengkajian dan temuan normal periode transisi</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5616"/>
                                        </p:tgtEl>
                                        <p:attrNameLst>
                                          <p:attrName>style.visibility</p:attrName>
                                        </p:attrNameLst>
                                      </p:cBhvr>
                                      <p:to>
                                        <p:strVal val="visible"/>
                                      </p:to>
                                    </p:set>
                                    <p:animEffect transition="in" filter="wheel(1)">
                                      <p:cBhvr>
                                        <p:cTn id="7" dur="2000"/>
                                        <p:tgtEl>
                                          <p:spTgt spid="2561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nodePh="1">
                                  <p:stCondLst>
                                    <p:cond delay="0"/>
                                  </p:stCondLst>
                                  <p:endCondLst>
                                    <p:cond evt="begin" delay="0">
                                      <p:tn val="10"/>
                                    </p:cond>
                                  </p:endCondLst>
                                  <p:childTnLst>
                                    <p:set>
                                      <p:cBhvr>
                                        <p:cTn id="11" dur="1" fill="hold">
                                          <p:stCondLst>
                                            <p:cond delay="0"/>
                                          </p:stCondLst>
                                        </p:cTn>
                                        <p:tgtEl>
                                          <p:spTgt spid="25602"/>
                                        </p:tgtEl>
                                        <p:attrNameLst>
                                          <p:attrName>style.visibility</p:attrName>
                                        </p:attrNameLst>
                                      </p:cBhvr>
                                      <p:to>
                                        <p:strVal val="visible"/>
                                      </p:to>
                                    </p:set>
                                    <p:animEffect transition="in" filter="wheel(1)">
                                      <p:cBhvr>
                                        <p:cTn id="12" dur="2000"/>
                                        <p:tgtEl>
                                          <p:spTgt spid="25602"/>
                                        </p:tgtEl>
                                      </p:cBhvr>
                                    </p:animEffect>
                                  </p:childTnLst>
                                </p:cTn>
                              </p:par>
                            </p:childTnLst>
                          </p:cTn>
                        </p:par>
                        <p:par>
                          <p:cTn id="13" fill="hold">
                            <p:stCondLst>
                              <p:cond delay="2000"/>
                            </p:stCondLst>
                            <p:childTnLst>
                              <p:par>
                                <p:cTn id="14" presetID="21" presetClass="entr" presetSubtype="1" fill="hold" nodeType="afterEffect">
                                  <p:stCondLst>
                                    <p:cond delay="0"/>
                                  </p:stCondLst>
                                  <p:childTnLst>
                                    <p:set>
                                      <p:cBhvr>
                                        <p:cTn id="15" dur="1" fill="hold">
                                          <p:stCondLst>
                                            <p:cond delay="0"/>
                                          </p:stCondLst>
                                        </p:cTn>
                                        <p:tgtEl>
                                          <p:spTgt spid="23555"/>
                                        </p:tgtEl>
                                        <p:attrNameLst>
                                          <p:attrName>style.visibility</p:attrName>
                                        </p:attrNameLst>
                                      </p:cBhvr>
                                      <p:to>
                                        <p:strVal val="visible"/>
                                      </p:to>
                                    </p:set>
                                    <p:animEffect transition="in" filter="wheel(1)">
                                      <p:cBhvr>
                                        <p:cTn id="16" dur="2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0" i="0" u="none" strike="noStrike" kern="0" cap="none" spc="0" normalizeH="0" baseline="0" noProof="0" dirty="0" smtClean="0">
                <a:ln>
                  <a:noFill/>
                </a:ln>
                <a:solidFill>
                  <a:schemeClr val="bg1"/>
                </a:solidFill>
                <a:effectLst/>
                <a:uLnTx/>
                <a:uFillTx/>
                <a:latin typeface="+mj-lt"/>
                <a:ea typeface="+mj-ea"/>
                <a:cs typeface="+mj-cs"/>
              </a:rPr>
              <a:t>Immediate Care of newborn</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
        <p:nvSpPr>
          <p:cNvPr id="26627" name="Content Placeholder 2"/>
          <p:cNvSpPr>
            <a:spLocks noGrp="1"/>
          </p:cNvSpPr>
          <p:nvPr>
            <p:ph idx="1"/>
          </p:nvPr>
        </p:nvSpPr>
        <p:spPr>
          <a:xfrm>
            <a:off x="1981200" y="1981200"/>
            <a:ext cx="6477000" cy="4648200"/>
          </a:xfrm>
          <a:ln/>
        </p:spPr>
        <p:txBody>
          <a:bodyPr vert="horz" wrap="square" lIns="91440" tIns="45720" rIns="91440" bIns="45720" anchor="t" anchorCtr="0"/>
          <a:lstStyle/>
          <a:p>
            <a:r>
              <a:rPr dirty="0">
                <a:solidFill>
                  <a:schemeClr val="bg1"/>
                </a:solidFill>
              </a:rPr>
              <a:t>Mempelajari hasil anamnesa, riwayat hamil, riwayat persalinan, riwayat keluarga</a:t>
            </a:r>
          </a:p>
          <a:p>
            <a:r>
              <a:rPr dirty="0">
                <a:solidFill>
                  <a:schemeClr val="bg1"/>
                </a:solidFill>
              </a:rPr>
              <a:t>Jaga bayi tetap hangat</a:t>
            </a:r>
          </a:p>
          <a:p>
            <a:r>
              <a:rPr dirty="0">
                <a:solidFill>
                  <a:schemeClr val="bg1"/>
                </a:solidFill>
              </a:rPr>
              <a:t>Isap lendir jika perlu</a:t>
            </a:r>
          </a:p>
          <a:p>
            <a:r>
              <a:rPr dirty="0">
                <a:solidFill>
                  <a:schemeClr val="bg1"/>
                </a:solidFill>
              </a:rPr>
              <a:t>Keringkan</a:t>
            </a:r>
          </a:p>
          <a:p>
            <a:r>
              <a:rPr dirty="0">
                <a:solidFill>
                  <a:schemeClr val="bg1"/>
                </a:solidFill>
              </a:rPr>
              <a:t>Pemantauan tanda bahaya</a:t>
            </a:r>
          </a:p>
          <a:p>
            <a:r>
              <a:rPr dirty="0">
                <a:solidFill>
                  <a:schemeClr val="bg1"/>
                </a:solidFill>
              </a:rPr>
              <a:t>Klem, potong, ikat tali pusat</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wheel(1)">
                                      <p:cBhvr>
                                        <p:cTn id="11" dur="2000"/>
                                        <p:tgtEl>
                                          <p:spTgt spid="26627">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wheel(1)">
                                      <p:cBhvr>
                                        <p:cTn id="15" dur="2000"/>
                                        <p:tgtEl>
                                          <p:spTgt spid="26627">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Effect transition="in" filter="wheel(1)">
                                      <p:cBhvr>
                                        <p:cTn id="19" dur="2000"/>
                                        <p:tgtEl>
                                          <p:spTgt spid="26627">
                                            <p:txEl>
                                              <p:pRg st="2" end="2"/>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wheel(1)">
                                      <p:cBhvr>
                                        <p:cTn id="23" dur="2000"/>
                                        <p:tgtEl>
                                          <p:spTgt spid="26627">
                                            <p:txEl>
                                              <p:pRg st="3" end="3"/>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heel(1)">
                                      <p:cBhvr>
                                        <p:cTn id="27" dur="2000"/>
                                        <p:tgtEl>
                                          <p:spTgt spid="26627">
                                            <p:txEl>
                                              <p:pRg st="4" end="4"/>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Effect transition="in" filter="wheel(1)">
                                      <p:cBhvr>
                                        <p:cTn id="31" dur="2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828800"/>
            <a:ext cx="7010400" cy="4876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Lakukan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IMD</a:t>
            </a: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Berikan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suntikan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vit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K 1mg IM</a:t>
            </a: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Salep</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mata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antibiotik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pada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kedua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mata</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Berikan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imunisasi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HB 0,5 IM</a:t>
            </a: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Memberikan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identitas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Pemeriksaan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fisik</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Rawat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gabung</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strVal val="0,500000"/>
                                          </p:val>
                                        </p:tav>
                                        <p:tav tm="100000">
                                          <p:val>
                                            <p:strVal val="1,000000"/>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strVal val="0,000000"/>
                                          </p:val>
                                        </p:tav>
                                        <p:tav tm="100000">
                                          <p:val>
                                            <p:strVal val="1,000000"/>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strVal val="0,000000"/>
                                          </p:val>
                                        </p:tav>
                                        <p:tav tm="100000">
                                          <p:val>
                                            <p:strVal val="1,000000"/>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strVal val="0,000000"/>
                                          </p:val>
                                        </p:tav>
                                        <p:tav tm="100000">
                                          <p:val>
                                            <p:strVal val="1,000000"/>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strVal val="0,500000"/>
                                          </p:val>
                                        </p:tav>
                                        <p:tav tm="100000">
                                          <p:val>
                                            <p:strVal val="1,000000"/>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strVal val="0,000000"/>
                                          </p:val>
                                        </p:tav>
                                        <p:tav tm="100000">
                                          <p:val>
                                            <p:strVal val="1,000000"/>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strVal val="0,000000"/>
                                          </p:val>
                                        </p:tav>
                                        <p:tav tm="100000">
                                          <p:val>
                                            <p:strVal val="1,000000"/>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strVal val="0,000000"/>
                                          </p:val>
                                        </p:tav>
                                        <p:tav tm="100000">
                                          <p:val>
                                            <p:strVal val="1,000000"/>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strVal val="0,500000"/>
                                          </p:val>
                                        </p:tav>
                                        <p:tav tm="100000">
                                          <p:val>
                                            <p:strVal val="1,000000"/>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strVal val="0,000000"/>
                                          </p:val>
                                        </p:tav>
                                        <p:tav tm="100000">
                                          <p:val>
                                            <p:strVal val="1,000000"/>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strVal val="0,000000"/>
                                          </p:val>
                                        </p:tav>
                                        <p:tav tm="100000">
                                          <p:val>
                                            <p:strVal val="1,000000"/>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strVal val="0,000000"/>
                                          </p:val>
                                        </p:tav>
                                        <p:tav tm="100000">
                                          <p:val>
                                            <p:strVal val="1,000000"/>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strVal val="0,500000"/>
                                          </p:val>
                                        </p:tav>
                                        <p:tav tm="100000">
                                          <p:val>
                                            <p:strVal val="1,000000"/>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strVal val="0,000000"/>
                                          </p:val>
                                        </p:tav>
                                        <p:tav tm="100000">
                                          <p:val>
                                            <p:strVal val="1,000000"/>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strVal val="0,000000"/>
                                          </p:val>
                                        </p:tav>
                                        <p:tav tm="100000">
                                          <p:val>
                                            <p:strVal val="1,000000"/>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strVal val="0,000000"/>
                                          </p:val>
                                        </p:tav>
                                        <p:tav tm="100000">
                                          <p:val>
                                            <p:strVal val="1,000000"/>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580">
                                          <p:stCondLst>
                                            <p:cond delay="0"/>
                                          </p:stCondLst>
                                        </p:cTn>
                                        <p:tgtEl>
                                          <p:spTgt spid="3">
                                            <p:txEl>
                                              <p:pRg st="5" end="5"/>
                                            </p:txEl>
                                          </p:spTgt>
                                        </p:tgtEl>
                                      </p:cBhvr>
                                    </p:animEffect>
                                    <p:anim calcmode="lin" valueType="num">
                                      <p:cBhvr>
                                        <p:cTn id="9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5" end="5"/>
                                            </p:txEl>
                                          </p:spTgt>
                                        </p:tgtEl>
                                        <p:attrNameLst>
                                          <p:attrName>ppt_y</p:attrName>
                                        </p:attrNameLst>
                                      </p:cBhvr>
                                      <p:tavLst>
                                        <p:tav tm="0" fmla="#ppt_y-sin(pi*$)/3">
                                          <p:val>
                                            <p:strVal val="0,500000"/>
                                          </p:val>
                                        </p:tav>
                                        <p:tav tm="100000">
                                          <p:val>
                                            <p:strVal val="1,000000"/>
                                          </p:val>
                                        </p:tav>
                                      </p:tavLst>
                                    </p:anim>
                                    <p:anim calcmode="lin" valueType="num">
                                      <p:cBhvr>
                                        <p:cTn id="95" dur="664" tmFilter="0, 0; 0.125,0.2665; 0.25,0.4; 0.375,0.465; 0.5,0.5;  0.625,0.535; 0.75,0.6; 0.875,0.7335; 1,1">
                                          <p:stCondLst>
                                            <p:cond delay="664"/>
                                          </p:stCondLst>
                                        </p:cTn>
                                        <p:tgtEl>
                                          <p:spTgt spid="3">
                                            <p:txEl>
                                              <p:pRg st="5" end="5"/>
                                            </p:txEl>
                                          </p:spTgt>
                                        </p:tgtEl>
                                        <p:attrNameLst>
                                          <p:attrName>ppt_y</p:attrName>
                                        </p:attrNameLst>
                                      </p:cBhvr>
                                      <p:tavLst>
                                        <p:tav tm="0" fmla="#ppt_y-sin(pi*$)/9">
                                          <p:val>
                                            <p:strVal val="0,000000"/>
                                          </p:val>
                                        </p:tav>
                                        <p:tav tm="100000">
                                          <p:val>
                                            <p:strVal val="1,000000"/>
                                          </p:val>
                                        </p:tav>
                                      </p:tavLst>
                                    </p:anim>
                                    <p:anim calcmode="lin" valueType="num">
                                      <p:cBhvr>
                                        <p:cTn id="96" dur="332" tmFilter="0, 0; 0.125,0.2665; 0.25,0.4; 0.375,0.465; 0.5,0.5;  0.625,0.535; 0.75,0.6; 0.875,0.7335; 1,1">
                                          <p:stCondLst>
                                            <p:cond delay="1324"/>
                                          </p:stCondLst>
                                        </p:cTn>
                                        <p:tgtEl>
                                          <p:spTgt spid="3">
                                            <p:txEl>
                                              <p:pRg st="5" end="5"/>
                                            </p:txEl>
                                          </p:spTgt>
                                        </p:tgtEl>
                                        <p:attrNameLst>
                                          <p:attrName>ppt_y</p:attrName>
                                        </p:attrNameLst>
                                      </p:cBhvr>
                                      <p:tavLst>
                                        <p:tav tm="0" fmla="#ppt_y-sin(pi*$)/27">
                                          <p:val>
                                            <p:strVal val="0,000000"/>
                                          </p:val>
                                        </p:tav>
                                        <p:tav tm="100000">
                                          <p:val>
                                            <p:strVal val="1,000000"/>
                                          </p:val>
                                        </p:tav>
                                      </p:tavLst>
                                    </p:anim>
                                    <p:anim calcmode="lin" valueType="num">
                                      <p:cBhvr>
                                        <p:cTn id="97" dur="164" tmFilter="0, 0; 0.125,0.2665; 0.25,0.4; 0.375,0.465; 0.5,0.5;  0.625,0.535; 0.75,0.6; 0.875,0.7335; 1,1">
                                          <p:stCondLst>
                                            <p:cond delay="1656"/>
                                          </p:stCondLst>
                                        </p:cTn>
                                        <p:tgtEl>
                                          <p:spTgt spid="3">
                                            <p:txEl>
                                              <p:pRg st="5" end="5"/>
                                            </p:txEl>
                                          </p:spTgt>
                                        </p:tgtEl>
                                        <p:attrNameLst>
                                          <p:attrName>ppt_y</p:attrName>
                                        </p:attrNameLst>
                                      </p:cBhvr>
                                      <p:tavLst>
                                        <p:tav tm="0" fmla="#ppt_y-sin(pi*$)/81">
                                          <p:val>
                                            <p:strVal val="0,000000"/>
                                          </p:val>
                                        </p:tav>
                                        <p:tav tm="100000">
                                          <p:val>
                                            <p:strVal val="1,000000"/>
                                          </p:val>
                                        </p:tav>
                                      </p:tavLst>
                                    </p:anim>
                                    <p:animScale>
                                      <p:cBhvr>
                                        <p:cTn id="98" dur="26">
                                          <p:stCondLst>
                                            <p:cond delay="650"/>
                                          </p:stCondLst>
                                        </p:cTn>
                                        <p:tgtEl>
                                          <p:spTgt spid="3">
                                            <p:txEl>
                                              <p:pRg st="5" end="5"/>
                                            </p:txEl>
                                          </p:spTgt>
                                        </p:tgtEl>
                                      </p:cBhvr>
                                      <p:to x="100000" y="60000"/>
                                    </p:animScale>
                                    <p:animScale>
                                      <p:cBhvr>
                                        <p:cTn id="99" dur="166" decel="50000">
                                          <p:stCondLst>
                                            <p:cond delay="676"/>
                                          </p:stCondLst>
                                        </p:cTn>
                                        <p:tgtEl>
                                          <p:spTgt spid="3">
                                            <p:txEl>
                                              <p:pRg st="5" end="5"/>
                                            </p:txEl>
                                          </p:spTgt>
                                        </p:tgtEl>
                                      </p:cBhvr>
                                      <p:to x="100000" y="100000"/>
                                    </p:animScale>
                                    <p:animScale>
                                      <p:cBhvr>
                                        <p:cTn id="100" dur="26">
                                          <p:stCondLst>
                                            <p:cond delay="1312"/>
                                          </p:stCondLst>
                                        </p:cTn>
                                        <p:tgtEl>
                                          <p:spTgt spid="3">
                                            <p:txEl>
                                              <p:pRg st="5" end="5"/>
                                            </p:txEl>
                                          </p:spTgt>
                                        </p:tgtEl>
                                      </p:cBhvr>
                                      <p:to x="100000" y="80000"/>
                                    </p:animScale>
                                    <p:animScale>
                                      <p:cBhvr>
                                        <p:cTn id="101" dur="166" decel="50000">
                                          <p:stCondLst>
                                            <p:cond delay="1338"/>
                                          </p:stCondLst>
                                        </p:cTn>
                                        <p:tgtEl>
                                          <p:spTgt spid="3">
                                            <p:txEl>
                                              <p:pRg st="5" end="5"/>
                                            </p:txEl>
                                          </p:spTgt>
                                        </p:tgtEl>
                                      </p:cBhvr>
                                      <p:to x="100000" y="100000"/>
                                    </p:animScale>
                                    <p:animScale>
                                      <p:cBhvr>
                                        <p:cTn id="102" dur="26">
                                          <p:stCondLst>
                                            <p:cond delay="1642"/>
                                          </p:stCondLst>
                                        </p:cTn>
                                        <p:tgtEl>
                                          <p:spTgt spid="3">
                                            <p:txEl>
                                              <p:pRg st="5" end="5"/>
                                            </p:txEl>
                                          </p:spTgt>
                                        </p:tgtEl>
                                      </p:cBhvr>
                                      <p:to x="100000" y="90000"/>
                                    </p:animScale>
                                    <p:animScale>
                                      <p:cBhvr>
                                        <p:cTn id="103" dur="166" decel="50000">
                                          <p:stCondLst>
                                            <p:cond delay="1668"/>
                                          </p:stCondLst>
                                        </p:cTn>
                                        <p:tgtEl>
                                          <p:spTgt spid="3">
                                            <p:txEl>
                                              <p:pRg st="5" end="5"/>
                                            </p:txEl>
                                          </p:spTgt>
                                        </p:tgtEl>
                                      </p:cBhvr>
                                      <p:to x="100000" y="100000"/>
                                    </p:animScale>
                                    <p:animScale>
                                      <p:cBhvr>
                                        <p:cTn id="104" dur="26">
                                          <p:stCondLst>
                                            <p:cond delay="1808"/>
                                          </p:stCondLst>
                                        </p:cTn>
                                        <p:tgtEl>
                                          <p:spTgt spid="3">
                                            <p:txEl>
                                              <p:pRg st="5" end="5"/>
                                            </p:txEl>
                                          </p:spTgt>
                                        </p:tgtEl>
                                      </p:cBhvr>
                                      <p:to x="100000" y="95000"/>
                                    </p:animScale>
                                    <p:animScale>
                                      <p:cBhvr>
                                        <p:cTn id="105" dur="166" decel="50000">
                                          <p:stCondLst>
                                            <p:cond delay="1834"/>
                                          </p:stCondLst>
                                        </p:cTn>
                                        <p:tgtEl>
                                          <p:spTgt spid="3">
                                            <p:txEl>
                                              <p:pRg st="5" end="5"/>
                                            </p:txEl>
                                          </p:spTgt>
                                        </p:tgtEl>
                                      </p:cBhvr>
                                      <p:to x="100000" y="100000"/>
                                    </p:animScale>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strVal val="0,500000"/>
                                          </p:val>
                                        </p:tav>
                                        <p:tav tm="100000">
                                          <p:val>
                                            <p:strVal val="1,000000"/>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strVal val="0,000000"/>
                                          </p:val>
                                        </p:tav>
                                        <p:tav tm="100000">
                                          <p:val>
                                            <p:strVal val="1,000000"/>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strVal val="0,000000"/>
                                          </p:val>
                                        </p:tav>
                                        <p:tav tm="100000">
                                          <p:val>
                                            <p:strVal val="1,000000"/>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strVal val="0,000000"/>
                                          </p:val>
                                        </p:tav>
                                        <p:tav tm="100000">
                                          <p:val>
                                            <p:strVal val="1,000000"/>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hlinkClick r:id="" action="ppaction://noaction"/>
          </p:cNvPr>
          <p:cNvSpPr>
            <a:spLocks noGrp="1"/>
          </p:cNvSpPr>
          <p:nvPr>
            <p:ph type="title"/>
          </p:nvPr>
        </p:nvSpPr>
        <p:spPr bwMode="auto">
          <a:xfrm>
            <a:off x="1676400" y="457200"/>
            <a:ext cx="7010400" cy="914400"/>
          </a:xfrm>
          <a:prstGeom prst="plus">
            <a:avLst>
              <a:gd name="adj" fmla="val 14116"/>
            </a:avLst>
          </a:prstGeom>
          <a:solidFill>
            <a:srgbClr val="CC9900"/>
          </a:solidFill>
          <a:ln w="254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en-US" sz="2800" b="1" i="0" u="none" strike="noStrike" kern="0" cap="none" spc="0" normalizeH="0" baseline="0" noProof="0" dirty="0" err="1">
                <a:ln>
                  <a:noFill/>
                </a:ln>
                <a:solidFill>
                  <a:sysClr val="windowText" lastClr="000000"/>
                </a:solidFill>
                <a:effectLst/>
                <a:uLnTx/>
                <a:uFillTx/>
                <a:latin typeface="+mj-lt"/>
                <a:ea typeface="+mj-ea"/>
                <a:cs typeface="+mj-cs"/>
              </a:rPr>
              <a:t>Pemeriksaan</a:t>
            </a:r>
            <a:r>
              <a:rPr kumimoji="0" lang="en-US" sz="2800" b="1" i="0" u="none" strike="noStrike" kern="0" cap="none" spc="0" normalizeH="0" baseline="0" noProof="0" dirty="0">
                <a:ln>
                  <a:noFill/>
                </a:ln>
                <a:solidFill>
                  <a:sysClr val="windowText" lastClr="000000"/>
                </a:solidFill>
                <a:effectLst/>
                <a:uLnTx/>
                <a:uFillTx/>
                <a:latin typeface="+mj-lt"/>
                <a:ea typeface="+mj-ea"/>
                <a:cs typeface="+mj-cs"/>
              </a:rPr>
              <a:t> </a:t>
            </a:r>
            <a:r>
              <a:rPr kumimoji="0" lang="en-US" sz="2800" b="1" i="0" u="none" strike="noStrike" kern="0" cap="none" spc="0" normalizeH="0" baseline="0" noProof="0" dirty="0" err="1">
                <a:ln>
                  <a:noFill/>
                </a:ln>
                <a:solidFill>
                  <a:sysClr val="windowText" lastClr="000000"/>
                </a:solidFill>
                <a:effectLst/>
                <a:uLnTx/>
                <a:uFillTx/>
                <a:latin typeface="+mj-lt"/>
                <a:ea typeface="+mj-ea"/>
                <a:cs typeface="+mj-cs"/>
              </a:rPr>
              <a:t>fisik</a:t>
            </a:r>
            <a:endParaRPr kumimoji="0" lang="en-US" sz="2800" b="1" i="0" u="none" strike="noStrike" kern="0" cap="none" spc="0" normalizeH="0" baseline="0" noProof="0" dirty="0">
              <a:ln>
                <a:noFill/>
              </a:ln>
              <a:solidFill>
                <a:sysClr val="windowText" lastClr="000000"/>
              </a:solidFill>
              <a:effectLst/>
              <a:uLnTx/>
              <a:uFillTx/>
              <a:latin typeface="+mj-lt"/>
              <a:ea typeface="+mj-ea"/>
              <a:cs typeface="+mj-cs"/>
            </a:endParaRPr>
          </a:p>
        </p:txBody>
      </p:sp>
      <p:sp>
        <p:nvSpPr>
          <p:cNvPr id="28674" name="Rectangle 3"/>
          <p:cNvSpPr>
            <a:spLocks noGrp="1"/>
          </p:cNvSpPr>
          <p:nvPr>
            <p:ph idx="1"/>
          </p:nvPr>
        </p:nvSpPr>
        <p:spPr>
          <a:xfrm>
            <a:off x="1752600" y="1828800"/>
            <a:ext cx="7391400" cy="4572000"/>
          </a:xfrm>
          <a:ln/>
        </p:spPr>
        <p:txBody>
          <a:bodyPr vert="horz" wrap="square" lIns="91440" tIns="45720" rIns="91440" bIns="45720" anchor="t" anchorCtr="0"/>
          <a:lstStyle/>
          <a:p>
            <a:pPr eaLnBrk="1" hangingPunct="1"/>
            <a:r>
              <a:rPr dirty="0">
                <a:solidFill>
                  <a:schemeClr val="bg1"/>
                </a:solidFill>
              </a:rPr>
              <a:t>Bayi tenang</a:t>
            </a:r>
          </a:p>
          <a:p>
            <a:pPr eaLnBrk="1" hangingPunct="1"/>
            <a:r>
              <a:rPr dirty="0">
                <a:solidFill>
                  <a:schemeClr val="bg1"/>
                </a:solidFill>
              </a:rPr>
              <a:t>Tidak harus berurutan</a:t>
            </a:r>
            <a:r>
              <a:rPr dirty="0">
                <a:solidFill>
                  <a:schemeClr val="bg1"/>
                </a:solidFill>
                <a:sym typeface="Wingdings" panose="05000000000000000000" pitchFamily="2" charset="2"/>
              </a:rPr>
              <a:t> dahulukan menilai napas, tarikan dinding dada, denyut jantung serta perut</a:t>
            </a:r>
          </a:p>
          <a:p>
            <a:pPr eaLnBrk="1" hangingPunct="1"/>
            <a:r>
              <a:rPr dirty="0">
                <a:solidFill>
                  <a:schemeClr val="bg1"/>
                </a:solidFill>
                <a:sym typeface="Wingdings" panose="05000000000000000000" pitchFamily="2" charset="2"/>
              </a:rPr>
              <a:t>Jelaskan prosedur dan inform consent</a:t>
            </a:r>
            <a:endParaRPr dirty="0">
              <a:solidFill>
                <a:schemeClr val="bg1"/>
              </a:solidFill>
            </a:endParaRPr>
          </a:p>
          <a:p>
            <a:pPr eaLnBrk="1" hangingPunct="1"/>
            <a:r>
              <a:rPr dirty="0">
                <a:solidFill>
                  <a:schemeClr val="bg1"/>
                </a:solidFill>
              </a:rPr>
              <a:t>Lampu terang, pemanas</a:t>
            </a:r>
          </a:p>
          <a:p>
            <a:pPr eaLnBrk="1" hangingPunct="1"/>
            <a:r>
              <a:rPr dirty="0">
                <a:solidFill>
                  <a:schemeClr val="bg1"/>
                </a:solidFill>
              </a:rPr>
              <a:t>Tangan, alat </a:t>
            </a:r>
            <a:r>
              <a:rPr dirty="0">
                <a:solidFill>
                  <a:schemeClr val="bg1"/>
                </a:solidFill>
                <a:cs typeface="Arial" panose="020B0604020202020204" pitchFamily="34" charset="0"/>
              </a:rPr>
              <a:t>→ bersih, hangat</a:t>
            </a:r>
            <a:endParaRPr dirty="0">
              <a:solidFill>
                <a:schemeClr val="bg1"/>
              </a:solidFill>
              <a:ea typeface="Arial" panose="020B060402020202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8674">
                                            <p:txEl>
                                              <p:pRg st="0" end="0"/>
                                            </p:txEl>
                                          </p:spTgt>
                                        </p:tgtEl>
                                        <p:attrNameLst>
                                          <p:attrName>style.visibility</p:attrName>
                                        </p:attrNameLst>
                                      </p:cBhvr>
                                      <p:to>
                                        <p:strVal val="visible"/>
                                      </p:to>
                                    </p:set>
                                    <p:anim calcmode="lin" valueType="num">
                                      <p:cBhvr>
                                        <p:cTn id="24" dur="500" fill="hold"/>
                                        <p:tgtEl>
                                          <p:spTgt spid="28674">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28674">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28674">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8674">
                                            <p:txEl>
                                              <p:pRg st="1" end="1"/>
                                            </p:txEl>
                                          </p:spTgt>
                                        </p:tgtEl>
                                        <p:attrNameLst>
                                          <p:attrName>style.visibility</p:attrName>
                                        </p:attrNameLst>
                                      </p:cBhvr>
                                      <p:to>
                                        <p:strVal val="visible"/>
                                      </p:to>
                                    </p:set>
                                    <p:anim calcmode="lin" valueType="num">
                                      <p:cBhvr>
                                        <p:cTn id="30" dur="500" fill="hold"/>
                                        <p:tgtEl>
                                          <p:spTgt spid="28674">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28674">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28674">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8674">
                                            <p:txEl>
                                              <p:pRg st="2" end="2"/>
                                            </p:txEl>
                                          </p:spTgt>
                                        </p:tgtEl>
                                        <p:attrNameLst>
                                          <p:attrName>style.visibility</p:attrName>
                                        </p:attrNameLst>
                                      </p:cBhvr>
                                      <p:to>
                                        <p:strVal val="visible"/>
                                      </p:to>
                                    </p:set>
                                    <p:anim calcmode="lin" valueType="num">
                                      <p:cBhvr>
                                        <p:cTn id="36" dur="500" fill="hold"/>
                                        <p:tgtEl>
                                          <p:spTgt spid="28674">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28674">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28674">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28674">
                                            <p:txEl>
                                              <p:pRg st="3" end="3"/>
                                            </p:txEl>
                                          </p:spTgt>
                                        </p:tgtEl>
                                        <p:attrNameLst>
                                          <p:attrName>style.visibility</p:attrName>
                                        </p:attrNameLst>
                                      </p:cBhvr>
                                      <p:to>
                                        <p:strVal val="visible"/>
                                      </p:to>
                                    </p:set>
                                    <p:anim calcmode="lin" valueType="num">
                                      <p:cBhvr>
                                        <p:cTn id="42" dur="500" fill="hold"/>
                                        <p:tgtEl>
                                          <p:spTgt spid="28674">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28674">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28674">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28674">
                                            <p:txEl>
                                              <p:pRg st="4" end="4"/>
                                            </p:txEl>
                                          </p:spTgt>
                                        </p:tgtEl>
                                        <p:attrNameLst>
                                          <p:attrName>style.visibility</p:attrName>
                                        </p:attrNameLst>
                                      </p:cBhvr>
                                      <p:to>
                                        <p:strVal val="visible"/>
                                      </p:to>
                                    </p:set>
                                    <p:anim calcmode="lin" valueType="num">
                                      <p:cBhvr>
                                        <p:cTn id="48" dur="500" fill="hold"/>
                                        <p:tgtEl>
                                          <p:spTgt spid="28674">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28674">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286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457200"/>
            <a:ext cx="7010400" cy="1143000"/>
          </a:xfrm>
          <a:ln/>
        </p:spPr>
        <p:txBody>
          <a:bodyPr vert="horz" wrap="square" lIns="91440" tIns="45720" rIns="91440" bIns="45720" anchor="ctr" anchorCtr="0"/>
          <a:lstStyle/>
          <a:p>
            <a:r>
              <a:rPr dirty="0"/>
              <a:t>Pemeriksaan fisik…</a:t>
            </a:r>
          </a:p>
        </p:txBody>
      </p:sp>
      <p:sp>
        <p:nvSpPr>
          <p:cNvPr id="29699" name="Content Placeholder 2"/>
          <p:cNvSpPr>
            <a:spLocks noGrp="1"/>
          </p:cNvSpPr>
          <p:nvPr>
            <p:ph idx="1"/>
          </p:nvPr>
        </p:nvSpPr>
        <p:spPr>
          <a:xfrm>
            <a:off x="2057400" y="1981200"/>
            <a:ext cx="6400800" cy="4114800"/>
          </a:xfrm>
          <a:ln/>
        </p:spPr>
        <p:txBody>
          <a:bodyPr vert="horz" wrap="square" lIns="91440" tIns="45720" rIns="91440" bIns="45720" anchor="t" anchorCtr="0"/>
          <a:lstStyle/>
          <a:p>
            <a:pPr eaLnBrk="1" hangingPunct="1">
              <a:buClr>
                <a:srgbClr val="0078F0"/>
              </a:buClr>
            </a:pPr>
            <a:r>
              <a:rPr dirty="0">
                <a:solidFill>
                  <a:srgbClr val="FFFFFF"/>
                </a:solidFill>
                <a:cs typeface="Arial" panose="020B0604020202020204" pitchFamily="34" charset="0"/>
              </a:rPr>
              <a:t>Kapan dilakukan?</a:t>
            </a:r>
          </a:p>
          <a:p>
            <a:pPr lvl="1" eaLnBrk="1" hangingPunct="1">
              <a:buClr>
                <a:srgbClr val="0078F0"/>
              </a:buClr>
            </a:pPr>
            <a:r>
              <a:rPr dirty="0">
                <a:solidFill>
                  <a:srgbClr val="FFFFFF"/>
                </a:solidFill>
                <a:cs typeface="Arial" panose="020B0604020202020204" pitchFamily="34" charset="0"/>
              </a:rPr>
              <a:t>Setelah lahir, saat bayi stabil</a:t>
            </a:r>
          </a:p>
          <a:p>
            <a:pPr lvl="1" eaLnBrk="1" hangingPunct="1">
              <a:buClr>
                <a:srgbClr val="0078F0"/>
              </a:buClr>
            </a:pPr>
            <a:r>
              <a:rPr dirty="0">
                <a:solidFill>
                  <a:srgbClr val="FFFFFF"/>
                </a:solidFill>
                <a:cs typeface="Arial" panose="020B0604020202020204" pitchFamily="34" charset="0"/>
              </a:rPr>
              <a:t>Pada usia 6-48 jam</a:t>
            </a:r>
          </a:p>
          <a:p>
            <a:pPr lvl="1" eaLnBrk="1" hangingPunct="1">
              <a:buClr>
                <a:srgbClr val="0078F0"/>
              </a:buClr>
            </a:pPr>
            <a:r>
              <a:rPr dirty="0">
                <a:solidFill>
                  <a:srgbClr val="FFFFFF"/>
                </a:solidFill>
                <a:cs typeface="Arial" panose="020B0604020202020204" pitchFamily="34" charset="0"/>
              </a:rPr>
              <a:t>Pada usia 3-7 hari</a:t>
            </a:r>
          </a:p>
          <a:p>
            <a:pPr lvl="1" eaLnBrk="1" hangingPunct="1">
              <a:buClr>
                <a:srgbClr val="0078F0"/>
              </a:buClr>
            </a:pPr>
            <a:r>
              <a:rPr dirty="0">
                <a:solidFill>
                  <a:srgbClr val="FFFFFF"/>
                </a:solidFill>
                <a:cs typeface="Arial" panose="020B0604020202020204" pitchFamily="34" charset="0"/>
              </a:rPr>
              <a:t>Pada usia 8-28 hari</a:t>
            </a:r>
          </a:p>
          <a:p>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wipe(down)">
                                      <p:cBhvr>
                                        <p:cTn id="7" dur="580">
                                          <p:stCondLst>
                                            <p:cond delay="0"/>
                                          </p:stCondLst>
                                        </p:cTn>
                                        <p:tgtEl>
                                          <p:spTgt spid="29698"/>
                                        </p:tgtEl>
                                      </p:cBhvr>
                                    </p:animEffect>
                                    <p:anim calcmode="lin" valueType="num">
                                      <p:cBhvr>
                                        <p:cTn id="8" dur="1822" tmFilter="0,0; 0.14,0.36; 0.43,0.73; 0.71,0.91; 1.0,1.0">
                                          <p:stCondLst>
                                            <p:cond delay="0"/>
                                          </p:stCondLst>
                                        </p:cTn>
                                        <p:tgtEl>
                                          <p:spTgt spid="296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698"/>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29698"/>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29698"/>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29698"/>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29698"/>
                                        </p:tgtEl>
                                      </p:cBhvr>
                                      <p:to x="100000" y="60000"/>
                                    </p:animScale>
                                    <p:animScale>
                                      <p:cBhvr>
                                        <p:cTn id="14" dur="166" decel="50000">
                                          <p:stCondLst>
                                            <p:cond delay="676"/>
                                          </p:stCondLst>
                                        </p:cTn>
                                        <p:tgtEl>
                                          <p:spTgt spid="29698"/>
                                        </p:tgtEl>
                                      </p:cBhvr>
                                      <p:to x="100000" y="100000"/>
                                    </p:animScale>
                                    <p:animScale>
                                      <p:cBhvr>
                                        <p:cTn id="15" dur="26">
                                          <p:stCondLst>
                                            <p:cond delay="1312"/>
                                          </p:stCondLst>
                                        </p:cTn>
                                        <p:tgtEl>
                                          <p:spTgt spid="29698"/>
                                        </p:tgtEl>
                                      </p:cBhvr>
                                      <p:to x="100000" y="80000"/>
                                    </p:animScale>
                                    <p:animScale>
                                      <p:cBhvr>
                                        <p:cTn id="16" dur="166" decel="50000">
                                          <p:stCondLst>
                                            <p:cond delay="1338"/>
                                          </p:stCondLst>
                                        </p:cTn>
                                        <p:tgtEl>
                                          <p:spTgt spid="29698"/>
                                        </p:tgtEl>
                                      </p:cBhvr>
                                      <p:to x="100000" y="100000"/>
                                    </p:animScale>
                                    <p:animScale>
                                      <p:cBhvr>
                                        <p:cTn id="17" dur="26">
                                          <p:stCondLst>
                                            <p:cond delay="1642"/>
                                          </p:stCondLst>
                                        </p:cTn>
                                        <p:tgtEl>
                                          <p:spTgt spid="29698"/>
                                        </p:tgtEl>
                                      </p:cBhvr>
                                      <p:to x="100000" y="90000"/>
                                    </p:animScale>
                                    <p:animScale>
                                      <p:cBhvr>
                                        <p:cTn id="18" dur="166" decel="50000">
                                          <p:stCondLst>
                                            <p:cond delay="1668"/>
                                          </p:stCondLst>
                                        </p:cTn>
                                        <p:tgtEl>
                                          <p:spTgt spid="29698"/>
                                        </p:tgtEl>
                                      </p:cBhvr>
                                      <p:to x="100000" y="100000"/>
                                    </p:animScale>
                                    <p:animScale>
                                      <p:cBhvr>
                                        <p:cTn id="19" dur="26">
                                          <p:stCondLst>
                                            <p:cond delay="1808"/>
                                          </p:stCondLst>
                                        </p:cTn>
                                        <p:tgtEl>
                                          <p:spTgt spid="29698"/>
                                        </p:tgtEl>
                                      </p:cBhvr>
                                      <p:to x="100000" y="95000"/>
                                    </p:animScale>
                                    <p:animScale>
                                      <p:cBhvr>
                                        <p:cTn id="20" dur="166" decel="50000">
                                          <p:stCondLst>
                                            <p:cond delay="1834"/>
                                          </p:stCondLst>
                                        </p:cTn>
                                        <p:tgtEl>
                                          <p:spTgt spid="29698"/>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9699">
                                            <p:txEl>
                                              <p:pRg st="0" end="0"/>
                                            </p:txEl>
                                          </p:spTgt>
                                        </p:tgtEl>
                                        <p:attrNameLst>
                                          <p:attrName>style.visibility</p:attrName>
                                        </p:attrNameLst>
                                      </p:cBhvr>
                                      <p:to>
                                        <p:strVal val="visible"/>
                                      </p:to>
                                    </p:set>
                                    <p:anim calcmode="lin" valueType="num">
                                      <p:cBhvr>
                                        <p:cTn id="24" dur="500" fill="hold"/>
                                        <p:tgtEl>
                                          <p:spTgt spid="29699">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29699">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29699">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9699">
                                            <p:txEl>
                                              <p:pRg st="1" end="1"/>
                                            </p:txEl>
                                          </p:spTgt>
                                        </p:tgtEl>
                                        <p:attrNameLst>
                                          <p:attrName>style.visibility</p:attrName>
                                        </p:attrNameLst>
                                      </p:cBhvr>
                                      <p:to>
                                        <p:strVal val="visible"/>
                                      </p:to>
                                    </p:set>
                                    <p:anim calcmode="lin" valueType="num">
                                      <p:cBhvr>
                                        <p:cTn id="30" dur="500" fill="hold"/>
                                        <p:tgtEl>
                                          <p:spTgt spid="29699">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29699">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29699">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9699">
                                            <p:txEl>
                                              <p:pRg st="2" end="2"/>
                                            </p:txEl>
                                          </p:spTgt>
                                        </p:tgtEl>
                                        <p:attrNameLst>
                                          <p:attrName>style.visibility</p:attrName>
                                        </p:attrNameLst>
                                      </p:cBhvr>
                                      <p:to>
                                        <p:strVal val="visible"/>
                                      </p:to>
                                    </p:set>
                                    <p:anim calcmode="lin" valueType="num">
                                      <p:cBhvr>
                                        <p:cTn id="36" dur="500" fill="hold"/>
                                        <p:tgtEl>
                                          <p:spTgt spid="29699">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29699">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29699">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29699">
                                            <p:txEl>
                                              <p:pRg st="3" end="3"/>
                                            </p:txEl>
                                          </p:spTgt>
                                        </p:tgtEl>
                                        <p:attrNameLst>
                                          <p:attrName>style.visibility</p:attrName>
                                        </p:attrNameLst>
                                      </p:cBhvr>
                                      <p:to>
                                        <p:strVal val="visible"/>
                                      </p:to>
                                    </p:set>
                                    <p:anim calcmode="lin" valueType="num">
                                      <p:cBhvr>
                                        <p:cTn id="42" dur="500" fill="hold"/>
                                        <p:tgtEl>
                                          <p:spTgt spid="29699">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29699">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29699">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29699">
                                            <p:txEl>
                                              <p:pRg st="4" end="4"/>
                                            </p:txEl>
                                          </p:spTgt>
                                        </p:tgtEl>
                                        <p:attrNameLst>
                                          <p:attrName>style.visibility</p:attrName>
                                        </p:attrNameLst>
                                      </p:cBhvr>
                                      <p:to>
                                        <p:strVal val="visible"/>
                                      </p:to>
                                    </p:set>
                                    <p:anim calcmode="lin" valueType="num">
                                      <p:cBhvr>
                                        <p:cTn id="48" dur="500" fill="hold"/>
                                        <p:tgtEl>
                                          <p:spTgt spid="29699">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29699">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1676400" y="457200"/>
            <a:ext cx="7010400" cy="533400"/>
          </a:xfrm>
          <a:ln/>
        </p:spPr>
        <p:txBody>
          <a:bodyPr vert="horz" wrap="square" lIns="91440" tIns="45720" rIns="91440" bIns="45720" anchor="ctr" anchorCtr="0"/>
          <a:lstStyle/>
          <a:p>
            <a:pPr eaLnBrk="1" hangingPunct="1"/>
            <a:r>
              <a:rPr sz="3500" dirty="0"/>
              <a:t>Tujuan</a:t>
            </a:r>
          </a:p>
        </p:txBody>
      </p:sp>
      <p:sp>
        <p:nvSpPr>
          <p:cNvPr id="30723" name="Rectangle 3"/>
          <p:cNvSpPr>
            <a:spLocks noGrp="1"/>
          </p:cNvSpPr>
          <p:nvPr>
            <p:ph idx="1"/>
          </p:nvPr>
        </p:nvSpPr>
        <p:spPr>
          <a:xfrm>
            <a:off x="1708150" y="2133600"/>
            <a:ext cx="7162800" cy="4038600"/>
          </a:xfrm>
          <a:ln/>
        </p:spPr>
        <p:txBody>
          <a:bodyPr vert="horz" wrap="square" lIns="91440" tIns="45720" rIns="91440" bIns="45720" anchor="t" anchorCtr="0"/>
          <a:lstStyle/>
          <a:p>
            <a:pPr algn="just" eaLnBrk="1" hangingPunct="1">
              <a:lnSpc>
                <a:spcPct val="90000"/>
              </a:lnSpc>
            </a:pPr>
            <a:r>
              <a:rPr dirty="0">
                <a:solidFill>
                  <a:schemeClr val="bg1"/>
                </a:solidFill>
              </a:rPr>
              <a:t>Pemeriksaan awal, kamar bersalin</a:t>
            </a:r>
          </a:p>
          <a:p>
            <a:pPr lvl="1" algn="just" eaLnBrk="1" hangingPunct="1">
              <a:lnSpc>
                <a:spcPct val="90000"/>
              </a:lnSpc>
            </a:pPr>
            <a:r>
              <a:rPr dirty="0">
                <a:solidFill>
                  <a:schemeClr val="bg1"/>
                </a:solidFill>
              </a:rPr>
              <a:t>Menilai gangguan adaptasi </a:t>
            </a:r>
            <a:r>
              <a:rPr dirty="0">
                <a:solidFill>
                  <a:schemeClr val="bg1"/>
                </a:solidFill>
                <a:cs typeface="Arial" panose="020B0604020202020204" pitchFamily="34" charset="0"/>
              </a:rPr>
              <a:t>→ NA → prognosis</a:t>
            </a:r>
          </a:p>
          <a:p>
            <a:pPr lvl="1" algn="just" eaLnBrk="1" hangingPunct="1">
              <a:lnSpc>
                <a:spcPct val="90000"/>
              </a:lnSpc>
            </a:pPr>
            <a:r>
              <a:rPr dirty="0">
                <a:solidFill>
                  <a:schemeClr val="bg1"/>
                </a:solidFill>
              </a:rPr>
              <a:t>Cacat bawaan yang perlu tindakan segera</a:t>
            </a:r>
          </a:p>
          <a:p>
            <a:pPr lvl="1" algn="just" eaLnBrk="1" hangingPunct="1">
              <a:lnSpc>
                <a:spcPct val="90000"/>
              </a:lnSpc>
            </a:pPr>
            <a:r>
              <a:rPr dirty="0">
                <a:solidFill>
                  <a:schemeClr val="bg1"/>
                </a:solidFill>
              </a:rPr>
              <a:t>Keputusan RG, ruang perawatan khusus, intensif atau segera operasi</a:t>
            </a:r>
          </a:p>
          <a:p>
            <a:pPr lvl="1" algn="just" eaLnBrk="1" hangingPunct="1">
              <a:lnSpc>
                <a:spcPct val="90000"/>
              </a:lnSpc>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ipe(down)">
                                      <p:cBhvr>
                                        <p:cTn id="7" dur="580">
                                          <p:stCondLst>
                                            <p:cond delay="0"/>
                                          </p:stCondLst>
                                        </p:cTn>
                                        <p:tgtEl>
                                          <p:spTgt spid="30722"/>
                                        </p:tgtEl>
                                      </p:cBhvr>
                                    </p:animEffect>
                                    <p:anim calcmode="lin" valueType="num">
                                      <p:cBhvr>
                                        <p:cTn id="8" dur="1822" tmFilter="0,0; 0.14,0.36; 0.43,0.73; 0.71,0.91; 1.0,1.0">
                                          <p:stCondLst>
                                            <p:cond delay="0"/>
                                          </p:stCondLst>
                                        </p:cTn>
                                        <p:tgtEl>
                                          <p:spTgt spid="307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2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3072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3072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3072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30722"/>
                                        </p:tgtEl>
                                      </p:cBhvr>
                                      <p:to x="100000" y="60000"/>
                                    </p:animScale>
                                    <p:animScale>
                                      <p:cBhvr>
                                        <p:cTn id="14" dur="166" decel="50000">
                                          <p:stCondLst>
                                            <p:cond delay="676"/>
                                          </p:stCondLst>
                                        </p:cTn>
                                        <p:tgtEl>
                                          <p:spTgt spid="30722"/>
                                        </p:tgtEl>
                                      </p:cBhvr>
                                      <p:to x="100000" y="100000"/>
                                    </p:animScale>
                                    <p:animScale>
                                      <p:cBhvr>
                                        <p:cTn id="15" dur="26">
                                          <p:stCondLst>
                                            <p:cond delay="1312"/>
                                          </p:stCondLst>
                                        </p:cTn>
                                        <p:tgtEl>
                                          <p:spTgt spid="30722"/>
                                        </p:tgtEl>
                                      </p:cBhvr>
                                      <p:to x="100000" y="80000"/>
                                    </p:animScale>
                                    <p:animScale>
                                      <p:cBhvr>
                                        <p:cTn id="16" dur="166" decel="50000">
                                          <p:stCondLst>
                                            <p:cond delay="1338"/>
                                          </p:stCondLst>
                                        </p:cTn>
                                        <p:tgtEl>
                                          <p:spTgt spid="30722"/>
                                        </p:tgtEl>
                                      </p:cBhvr>
                                      <p:to x="100000" y="100000"/>
                                    </p:animScale>
                                    <p:animScale>
                                      <p:cBhvr>
                                        <p:cTn id="17" dur="26">
                                          <p:stCondLst>
                                            <p:cond delay="1642"/>
                                          </p:stCondLst>
                                        </p:cTn>
                                        <p:tgtEl>
                                          <p:spTgt spid="30722"/>
                                        </p:tgtEl>
                                      </p:cBhvr>
                                      <p:to x="100000" y="90000"/>
                                    </p:animScale>
                                    <p:animScale>
                                      <p:cBhvr>
                                        <p:cTn id="18" dur="166" decel="50000">
                                          <p:stCondLst>
                                            <p:cond delay="1668"/>
                                          </p:stCondLst>
                                        </p:cTn>
                                        <p:tgtEl>
                                          <p:spTgt spid="30722"/>
                                        </p:tgtEl>
                                      </p:cBhvr>
                                      <p:to x="100000" y="100000"/>
                                    </p:animScale>
                                    <p:animScale>
                                      <p:cBhvr>
                                        <p:cTn id="19" dur="26">
                                          <p:stCondLst>
                                            <p:cond delay="1808"/>
                                          </p:stCondLst>
                                        </p:cTn>
                                        <p:tgtEl>
                                          <p:spTgt spid="30722"/>
                                        </p:tgtEl>
                                      </p:cBhvr>
                                      <p:to x="100000" y="95000"/>
                                    </p:animScale>
                                    <p:animScale>
                                      <p:cBhvr>
                                        <p:cTn id="20" dur="166" decel="50000">
                                          <p:stCondLst>
                                            <p:cond delay="1834"/>
                                          </p:stCondLst>
                                        </p:cTn>
                                        <p:tgtEl>
                                          <p:spTgt spid="3072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0723">
                                            <p:txEl>
                                              <p:pRg st="0" end="0"/>
                                            </p:txEl>
                                          </p:spTgt>
                                        </p:tgtEl>
                                        <p:attrNameLst>
                                          <p:attrName>style.visibility</p:attrName>
                                        </p:attrNameLst>
                                      </p:cBhvr>
                                      <p:to>
                                        <p:strVal val="visible"/>
                                      </p:to>
                                    </p:set>
                                    <p:anim calcmode="lin" valueType="num">
                                      <p:cBhvr>
                                        <p:cTn id="24" dur="500" fill="hold"/>
                                        <p:tgtEl>
                                          <p:spTgt spid="3072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072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072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0723">
                                            <p:txEl>
                                              <p:pRg st="1" end="1"/>
                                            </p:txEl>
                                          </p:spTgt>
                                        </p:tgtEl>
                                        <p:attrNameLst>
                                          <p:attrName>style.visibility</p:attrName>
                                        </p:attrNameLst>
                                      </p:cBhvr>
                                      <p:to>
                                        <p:strVal val="visible"/>
                                      </p:to>
                                    </p:set>
                                    <p:anim calcmode="lin" valueType="num">
                                      <p:cBhvr>
                                        <p:cTn id="30" dur="500" fill="hold"/>
                                        <p:tgtEl>
                                          <p:spTgt spid="3072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072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072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0723">
                                            <p:txEl>
                                              <p:pRg st="2" end="2"/>
                                            </p:txEl>
                                          </p:spTgt>
                                        </p:tgtEl>
                                        <p:attrNameLst>
                                          <p:attrName>style.visibility</p:attrName>
                                        </p:attrNameLst>
                                      </p:cBhvr>
                                      <p:to>
                                        <p:strVal val="visible"/>
                                      </p:to>
                                    </p:set>
                                    <p:anim calcmode="lin" valueType="num">
                                      <p:cBhvr>
                                        <p:cTn id="36" dur="500" fill="hold"/>
                                        <p:tgtEl>
                                          <p:spTgt spid="30723">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0723">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072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0723">
                                            <p:txEl>
                                              <p:pRg st="3" end="3"/>
                                            </p:txEl>
                                          </p:spTgt>
                                        </p:tgtEl>
                                        <p:attrNameLst>
                                          <p:attrName>style.visibility</p:attrName>
                                        </p:attrNameLst>
                                      </p:cBhvr>
                                      <p:to>
                                        <p:strVal val="visible"/>
                                      </p:to>
                                    </p:set>
                                    <p:anim calcmode="lin" valueType="num">
                                      <p:cBhvr>
                                        <p:cTn id="42" dur="500" fill="hold"/>
                                        <p:tgtEl>
                                          <p:spTgt spid="30723">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0723">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828800" y="1981200"/>
            <a:ext cx="7010400" cy="4267200"/>
          </a:xfrm>
          <a:ln/>
        </p:spPr>
        <p:txBody>
          <a:bodyPr vert="horz" wrap="square" lIns="91440" tIns="45720" rIns="91440" bIns="45720" anchor="t" anchorCtr="0"/>
          <a:lstStyle/>
          <a:p>
            <a:pPr eaLnBrk="1" hangingPunct="1">
              <a:lnSpc>
                <a:spcPct val="90000"/>
              </a:lnSpc>
              <a:buClr>
                <a:srgbClr val="0078F0"/>
              </a:buClr>
            </a:pPr>
            <a:r>
              <a:rPr dirty="0">
                <a:solidFill>
                  <a:srgbClr val="FFFFFF"/>
                </a:solidFill>
              </a:rPr>
              <a:t>Pemeriksaan kedua, ketiga dan keempat</a:t>
            </a:r>
          </a:p>
          <a:p>
            <a:pPr lvl="1" eaLnBrk="1" hangingPunct="1">
              <a:lnSpc>
                <a:spcPct val="90000"/>
              </a:lnSpc>
              <a:buClr>
                <a:srgbClr val="0078F0"/>
              </a:buClr>
            </a:pPr>
            <a:r>
              <a:rPr dirty="0">
                <a:solidFill>
                  <a:srgbClr val="FFFFFF"/>
                </a:solidFill>
              </a:rPr>
              <a:t>Menemukan pemeriksaan yang luput pertama</a:t>
            </a:r>
          </a:p>
          <a:p>
            <a:pPr lvl="1" eaLnBrk="1" hangingPunct="1">
              <a:lnSpc>
                <a:spcPct val="90000"/>
              </a:lnSpc>
              <a:buClr>
                <a:srgbClr val="0078F0"/>
              </a:buClr>
            </a:pPr>
            <a:r>
              <a:rPr dirty="0">
                <a:solidFill>
                  <a:srgbClr val="FFFFFF"/>
                </a:solidFill>
              </a:rPr>
              <a:t>Kelainan yang blm hilang</a:t>
            </a:r>
          </a:p>
          <a:p>
            <a:pPr lvl="1" eaLnBrk="1" hangingPunct="1">
              <a:lnSpc>
                <a:spcPct val="90000"/>
              </a:lnSpc>
              <a:buClr>
                <a:srgbClr val="0078F0"/>
              </a:buClr>
            </a:pPr>
            <a:r>
              <a:rPr dirty="0">
                <a:solidFill>
                  <a:srgbClr val="FFFFFF"/>
                </a:solidFill>
              </a:rPr>
              <a:t>Penyakit yang dapat terjadi di RS</a:t>
            </a:r>
          </a:p>
          <a:p>
            <a:pPr lvl="1" eaLnBrk="1" hangingPunct="1">
              <a:lnSpc>
                <a:spcPct val="90000"/>
              </a:lnSpc>
              <a:buClr>
                <a:srgbClr val="0078F0"/>
              </a:buClr>
            </a:pPr>
            <a:r>
              <a:rPr dirty="0">
                <a:solidFill>
                  <a:srgbClr val="FFFFFF"/>
                </a:solidFill>
              </a:rPr>
              <a:t>Deteksi dini tanda bahaya </a:t>
            </a:r>
          </a:p>
          <a:p>
            <a:pPr lvl="1" eaLnBrk="1" hangingPunct="1">
              <a:lnSpc>
                <a:spcPct val="90000"/>
              </a:lnSpc>
              <a:buClr>
                <a:srgbClr val="0078F0"/>
              </a:buClr>
            </a:pPr>
            <a:r>
              <a:rPr dirty="0">
                <a:solidFill>
                  <a:srgbClr val="FFFFFF"/>
                </a:solidFill>
              </a:rPr>
              <a:t>Komplikasi pada neonatus</a:t>
            </a:r>
          </a:p>
          <a:p>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p:cTn id="7" dur="500" fill="hold"/>
                                        <p:tgtEl>
                                          <p:spTgt spid="31746">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1746">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1746">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anim calcmode="lin" valueType="num">
                                      <p:cBhvr>
                                        <p:cTn id="13" dur="500" fill="hold"/>
                                        <p:tgtEl>
                                          <p:spTgt spid="31746">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1746">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1746">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1746">
                                            <p:txEl>
                                              <p:pRg st="2" end="2"/>
                                            </p:txEl>
                                          </p:spTgt>
                                        </p:tgtEl>
                                        <p:attrNameLst>
                                          <p:attrName>style.visibility</p:attrName>
                                        </p:attrNameLst>
                                      </p:cBhvr>
                                      <p:to>
                                        <p:strVal val="visible"/>
                                      </p:to>
                                    </p:set>
                                    <p:anim calcmode="lin" valueType="num">
                                      <p:cBhvr>
                                        <p:cTn id="19" dur="500" fill="hold"/>
                                        <p:tgtEl>
                                          <p:spTgt spid="31746">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1746">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1746">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1746">
                                            <p:txEl>
                                              <p:pRg st="3" end="3"/>
                                            </p:txEl>
                                          </p:spTgt>
                                        </p:tgtEl>
                                        <p:attrNameLst>
                                          <p:attrName>style.visibility</p:attrName>
                                        </p:attrNameLst>
                                      </p:cBhvr>
                                      <p:to>
                                        <p:strVal val="visible"/>
                                      </p:to>
                                    </p:set>
                                    <p:anim calcmode="lin" valueType="num">
                                      <p:cBhvr>
                                        <p:cTn id="25" dur="500" fill="hold"/>
                                        <p:tgtEl>
                                          <p:spTgt spid="31746">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1746">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1746">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1746">
                                            <p:txEl>
                                              <p:pRg st="4" end="4"/>
                                            </p:txEl>
                                          </p:spTgt>
                                        </p:tgtEl>
                                        <p:attrNameLst>
                                          <p:attrName>style.visibility</p:attrName>
                                        </p:attrNameLst>
                                      </p:cBhvr>
                                      <p:to>
                                        <p:strVal val="visible"/>
                                      </p:to>
                                    </p:set>
                                    <p:anim calcmode="lin" valueType="num">
                                      <p:cBhvr>
                                        <p:cTn id="31" dur="500" fill="hold"/>
                                        <p:tgtEl>
                                          <p:spTgt spid="31746">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1746">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1746">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1746">
                                            <p:txEl>
                                              <p:pRg st="5" end="5"/>
                                            </p:txEl>
                                          </p:spTgt>
                                        </p:tgtEl>
                                        <p:attrNameLst>
                                          <p:attrName>style.visibility</p:attrName>
                                        </p:attrNameLst>
                                      </p:cBhvr>
                                      <p:to>
                                        <p:strVal val="visible"/>
                                      </p:to>
                                    </p:set>
                                    <p:anim calcmode="lin" valueType="num">
                                      <p:cBhvr>
                                        <p:cTn id="37" dur="500" fill="hold"/>
                                        <p:tgtEl>
                                          <p:spTgt spid="31746">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1746">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17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905000" y="1828800"/>
            <a:ext cx="7010400" cy="47244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None/>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Pemeriksaan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di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Ruang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rawat</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Postur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tonus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a:ln>
                  <a:noFill/>
                </a:ln>
                <a:solidFill>
                  <a:schemeClr val="bg1"/>
                </a:solidFill>
                <a:effectLst/>
                <a:uLnTx/>
                <a:uFillTx/>
                <a:latin typeface="+mn-lt"/>
                <a:ea typeface="+mn-ea"/>
                <a:cs typeface="+mn-cs"/>
              </a:rPr>
              <a:t>a</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ktivitas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fisik</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Lihat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kulit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wajah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bibir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selaput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lendir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dada.</a:t>
            </a:r>
          </a:p>
          <a:p>
            <a:pPr marL="342900" marR="0" lvl="0" indent="-342900" algn="l" defTabSz="914400" rtl="0" eaLnBrk="1" fontAlgn="base" latinLnBrk="0" hangingPunct="1">
              <a:lnSpc>
                <a:spcPct val="100000"/>
              </a:lnSpc>
              <a:spcBef>
                <a:spcPct val="20000"/>
              </a:spcBef>
              <a:spcAft>
                <a:spcPct val="0"/>
              </a:spcAft>
              <a:buClrTx/>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Hitung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napas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tarikan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dinding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dada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kedalam</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Hitung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denyut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jantung</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0078F0"/>
              </a:buClr>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Lakukan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pengukuran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suhu</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axilla (</a:t>
            </a:r>
            <a:r>
              <a:rPr kumimoji="0" lang="en-US" sz="2800" b="0" i="0" u="none" strike="noStrike" kern="0" cap="none" spc="0" normalizeH="0" baseline="0" noProof="0" dirty="0">
                <a:ln>
                  <a:noFill/>
                </a:ln>
                <a:solidFill>
                  <a:schemeClr val="bg1"/>
                </a:solidFill>
                <a:effectLst/>
                <a:uLnTx/>
                <a:uFillTx/>
                <a:latin typeface="+mn-lt"/>
                <a:ea typeface="+mn-ea"/>
                <a:cs typeface="Arial" panose="020B0604020202020204" pitchFamily="34" charset="0"/>
              </a:rPr>
              <a:t>36,5 – </a:t>
            </a:r>
            <a:r>
              <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rPr>
              <a:t>37,5 </a:t>
            </a:r>
            <a:r>
              <a:rPr kumimoji="0" lang="en-US" sz="2800" b="0" i="0" u="none" strike="noStrike" kern="0" cap="none" spc="0" normalizeH="0" baseline="0" noProof="0" dirty="0" err="1" smtClean="0">
                <a:ln>
                  <a:noFill/>
                </a:ln>
                <a:solidFill>
                  <a:schemeClr val="bg1"/>
                </a:solidFill>
                <a:effectLst/>
                <a:uLnTx/>
                <a:uFillTx/>
                <a:latin typeface="+mn-lt"/>
                <a:ea typeface="+mn-ea"/>
                <a:cs typeface="Arial" panose="020B0604020202020204" pitchFamily="34" charset="0"/>
              </a:rPr>
              <a:t>derajat</a:t>
            </a:r>
            <a:r>
              <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Arial" panose="020B0604020202020204" pitchFamily="34" charset="0"/>
              </a:rPr>
              <a:t>celcius</a:t>
            </a:r>
            <a:r>
              <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rPr>
              <a:t>)</a:t>
            </a:r>
            <a:endParaRPr kumimoji="0" lang="en-US" sz="2800" b="0" i="0" u="none" strike="noStrike" kern="0" cap="none" spc="0" normalizeH="0" baseline="0" noProof="0" dirty="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Blip>
                <a:blip r:embed="rId3"/>
              </a:buBlip>
              <a:defRPr/>
            </a:pPr>
            <a:r>
              <a:rPr kumimoji="0" lang="en-US" sz="2800" b="0" i="0" u="none" strike="noStrike" kern="0" cap="none" spc="0" normalizeH="0" baseline="0" noProof="0" dirty="0" err="1" smtClean="0">
                <a:ln>
                  <a:noFill/>
                </a:ln>
                <a:solidFill>
                  <a:schemeClr val="bg1"/>
                </a:solidFill>
                <a:effectLst/>
                <a:uLnTx/>
                <a:uFillTx/>
                <a:latin typeface="+mn-lt"/>
                <a:ea typeface="+mn-ea"/>
                <a:cs typeface="Arial" panose="020B0604020202020204" pitchFamily="34" charset="0"/>
              </a:rPr>
              <a:t>Wajah</a:t>
            </a:r>
            <a:r>
              <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rPr>
              <a:t> ; down </a:t>
            </a:r>
            <a:r>
              <a:rPr kumimoji="0" lang="en-US" sz="2800" b="0" i="0" u="none" strike="noStrike" kern="0" cap="none" spc="0" normalizeH="0" baseline="0" noProof="0" dirty="0" err="1" smtClean="0">
                <a:ln>
                  <a:noFill/>
                </a:ln>
                <a:solidFill>
                  <a:schemeClr val="bg1"/>
                </a:solidFill>
                <a:effectLst/>
                <a:uLnTx/>
                <a:uFillTx/>
                <a:latin typeface="+mn-lt"/>
                <a:ea typeface="+mn-ea"/>
                <a:cs typeface="Arial" panose="020B0604020202020204" pitchFamily="34" charset="0"/>
              </a:rPr>
              <a:t>sind</a:t>
            </a:r>
            <a:r>
              <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Arial" panose="020B0604020202020204" pitchFamily="34" charset="0"/>
              </a:rPr>
              <a:t>dll</a:t>
            </a:r>
            <a:endParaRPr kumimoji="0" lang="en-US" sz="2800" b="0" i="0" u="none" strike="noStrike" kern="0" cap="none" spc="0" normalizeH="0" baseline="0" noProof="0" dirty="0" smtClean="0">
              <a:ln>
                <a:noFill/>
              </a:ln>
              <a:solidFill>
                <a:schemeClr val="bg1"/>
              </a:solidFill>
              <a:effectLst/>
              <a:uLnTx/>
              <a:uFillTx/>
              <a:latin typeface="+mn-lt"/>
              <a:ea typeface="+mn-ea"/>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smtClean="0">
              <a:ln>
                <a:noFill/>
              </a:ln>
              <a:solidFill>
                <a:schemeClr val="tx1"/>
              </a:solidFill>
              <a:effectLst/>
              <a:uLnTx/>
              <a:uFillTx/>
              <a:latin typeface="+mn-lt"/>
              <a:ea typeface="+mn-ea"/>
              <a:cs typeface="Arial" panose="020B060402020202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p:cTn id="7" dur="500" fill="hold"/>
                                        <p:tgtEl>
                                          <p:spTgt spid="16386">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16386">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16386">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p:cTn id="13" dur="500" fill="hold"/>
                                        <p:tgtEl>
                                          <p:spTgt spid="16386">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16386">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16386">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386">
                                            <p:txEl>
                                              <p:pRg st="2" end="2"/>
                                            </p:txEl>
                                          </p:spTgt>
                                        </p:tgtEl>
                                        <p:attrNameLst>
                                          <p:attrName>style.visibility</p:attrName>
                                        </p:attrNameLst>
                                      </p:cBhvr>
                                      <p:to>
                                        <p:strVal val="visible"/>
                                      </p:to>
                                    </p:set>
                                    <p:anim calcmode="lin" valueType="num">
                                      <p:cBhvr>
                                        <p:cTn id="19" dur="500" fill="hold"/>
                                        <p:tgtEl>
                                          <p:spTgt spid="16386">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16386">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16386">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6386">
                                            <p:txEl>
                                              <p:pRg st="3" end="3"/>
                                            </p:txEl>
                                          </p:spTgt>
                                        </p:tgtEl>
                                        <p:attrNameLst>
                                          <p:attrName>style.visibility</p:attrName>
                                        </p:attrNameLst>
                                      </p:cBhvr>
                                      <p:to>
                                        <p:strVal val="visible"/>
                                      </p:to>
                                    </p:set>
                                    <p:anim calcmode="lin" valueType="num">
                                      <p:cBhvr>
                                        <p:cTn id="25" dur="500" fill="hold"/>
                                        <p:tgtEl>
                                          <p:spTgt spid="16386">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16386">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16386">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6386">
                                            <p:txEl>
                                              <p:pRg st="4" end="4"/>
                                            </p:txEl>
                                          </p:spTgt>
                                        </p:tgtEl>
                                        <p:attrNameLst>
                                          <p:attrName>style.visibility</p:attrName>
                                        </p:attrNameLst>
                                      </p:cBhvr>
                                      <p:to>
                                        <p:strVal val="visible"/>
                                      </p:to>
                                    </p:set>
                                    <p:anim calcmode="lin" valueType="num">
                                      <p:cBhvr>
                                        <p:cTn id="31" dur="500" fill="hold"/>
                                        <p:tgtEl>
                                          <p:spTgt spid="16386">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16386">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16386">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6386">
                                            <p:txEl>
                                              <p:pRg st="5" end="5"/>
                                            </p:txEl>
                                          </p:spTgt>
                                        </p:tgtEl>
                                        <p:attrNameLst>
                                          <p:attrName>style.visibility</p:attrName>
                                        </p:attrNameLst>
                                      </p:cBhvr>
                                      <p:to>
                                        <p:strVal val="visible"/>
                                      </p:to>
                                    </p:set>
                                    <p:anim calcmode="lin" valueType="num">
                                      <p:cBhvr>
                                        <p:cTn id="37" dur="500" fill="hold"/>
                                        <p:tgtEl>
                                          <p:spTgt spid="16386">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16386">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16386">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6386">
                                            <p:txEl>
                                              <p:pRg st="6" end="6"/>
                                            </p:txEl>
                                          </p:spTgt>
                                        </p:tgtEl>
                                        <p:attrNameLst>
                                          <p:attrName>style.visibility</p:attrName>
                                        </p:attrNameLst>
                                      </p:cBhvr>
                                      <p:to>
                                        <p:strVal val="visible"/>
                                      </p:to>
                                    </p:set>
                                    <p:anim calcmode="lin" valueType="num">
                                      <p:cBhvr>
                                        <p:cTn id="43" dur="500" fill="hold"/>
                                        <p:tgtEl>
                                          <p:spTgt spid="16386">
                                            <p:txEl>
                                              <p:pRg st="6" end="6"/>
                                            </p:txEl>
                                          </p:spTgt>
                                        </p:tgtEl>
                                        <p:attrNameLst>
                                          <p:attrName>ppt_w</p:attrName>
                                        </p:attrNameLst>
                                      </p:cBhvr>
                                      <p:tavLst>
                                        <p:tav tm="0">
                                          <p:val>
                                            <p:strVal val="0,000000"/>
                                          </p:val>
                                        </p:tav>
                                        <p:tav tm="100000">
                                          <p:val>
                                            <p:strVal val="#ppt_w"/>
                                          </p:val>
                                        </p:tav>
                                      </p:tavLst>
                                    </p:anim>
                                    <p:anim calcmode="lin" valueType="num">
                                      <p:cBhvr>
                                        <p:cTn id="44" dur="500" fill="hold"/>
                                        <p:tgtEl>
                                          <p:spTgt spid="16386">
                                            <p:txEl>
                                              <p:pRg st="6" end="6"/>
                                            </p:txEl>
                                          </p:spTgt>
                                        </p:tgtEl>
                                        <p:attrNameLst>
                                          <p:attrName>ppt_h</p:attrName>
                                        </p:attrNameLst>
                                      </p:cBhvr>
                                      <p:tavLst>
                                        <p:tav tm="0">
                                          <p:val>
                                            <p:strVal val="0,000000"/>
                                          </p:val>
                                        </p:tav>
                                        <p:tav tm="100000">
                                          <p:val>
                                            <p:strVal val="#ppt_h"/>
                                          </p:val>
                                        </p:tav>
                                      </p:tavLst>
                                    </p:anim>
                                    <p:animEffect transition="in" filter="fade">
                                      <p:cBhvr>
                                        <p:cTn id="45" dur="500"/>
                                        <p:tgtEl>
                                          <p:spTgt spid="16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idx="1"/>
          </p:nvPr>
        </p:nvSpPr>
        <p:spPr>
          <a:xfrm>
            <a:off x="1828800" y="1600200"/>
            <a:ext cx="7010400" cy="5562600"/>
          </a:xfrm>
          <a:ln/>
        </p:spPr>
        <p:txBody>
          <a:bodyPr vert="horz" wrap="square" lIns="91440" tIns="45720" rIns="91440" bIns="45720" anchor="t" anchorCtr="0"/>
          <a:lstStyle/>
          <a:p>
            <a:pPr eaLnBrk="1" hangingPunct="1"/>
            <a:r>
              <a:rPr sz="2800" dirty="0">
                <a:solidFill>
                  <a:schemeClr val="bg1"/>
                </a:solidFill>
              </a:rPr>
              <a:t>Kepala </a:t>
            </a:r>
          </a:p>
          <a:p>
            <a:pPr lvl="1" eaLnBrk="1" hangingPunct="1"/>
            <a:r>
              <a:rPr dirty="0">
                <a:solidFill>
                  <a:schemeClr val="bg1"/>
                </a:solidFill>
              </a:rPr>
              <a:t>Bentuk kepala, fontanel ( menonjol &amp; tegang), lingkar kepala, trauma lahir pada kepala</a:t>
            </a:r>
            <a:endParaRPr dirty="0">
              <a:solidFill>
                <a:schemeClr val="bg1"/>
              </a:solidFill>
              <a:cs typeface="Arial" panose="020B0604020202020204" pitchFamily="34" charset="0"/>
            </a:endParaRPr>
          </a:p>
          <a:p>
            <a:pPr eaLnBrk="1" hangingPunct="1"/>
            <a:r>
              <a:rPr sz="2800" dirty="0">
                <a:solidFill>
                  <a:schemeClr val="bg1"/>
                </a:solidFill>
                <a:cs typeface="Arial" panose="020B0604020202020204" pitchFamily="34" charset="0"/>
              </a:rPr>
              <a:t>Wajah</a:t>
            </a:r>
          </a:p>
          <a:p>
            <a:pPr lvl="1" eaLnBrk="1" hangingPunct="1"/>
            <a:r>
              <a:rPr dirty="0">
                <a:solidFill>
                  <a:schemeClr val="bg1"/>
                </a:solidFill>
                <a:cs typeface="Arial" panose="020B0604020202020204" pitchFamily="34" charset="0"/>
              </a:rPr>
              <a:t>Simetris, ukuran dan posisi mata, hidung, mulut, dagu dan telinga</a:t>
            </a:r>
          </a:p>
          <a:p>
            <a:pPr eaLnBrk="1" hangingPunct="1">
              <a:lnSpc>
                <a:spcPct val="90000"/>
              </a:lnSpc>
              <a:buClr>
                <a:srgbClr val="0078F0"/>
              </a:buClr>
            </a:pPr>
            <a:r>
              <a:rPr sz="2800" dirty="0">
                <a:solidFill>
                  <a:schemeClr val="bg1"/>
                </a:solidFill>
                <a:cs typeface="Arial" panose="020B0604020202020204" pitchFamily="34" charset="0"/>
              </a:rPr>
              <a:t>Mata ; perdarahan retina &amp; konjuntiva, kel kongenital, ukuran dan bentuk mata</a:t>
            </a:r>
          </a:p>
          <a:p>
            <a:pPr eaLnBrk="1" hangingPunct="1">
              <a:lnSpc>
                <a:spcPct val="90000"/>
              </a:lnSpc>
              <a:buClr>
                <a:srgbClr val="0078F0"/>
              </a:buClr>
            </a:pPr>
            <a:r>
              <a:rPr sz="2800" dirty="0">
                <a:solidFill>
                  <a:schemeClr val="bg1"/>
                </a:solidFill>
              </a:rPr>
              <a:t>Hidung; cuping, jarak antar kantus medial 2,5 cm max,atresia koana, fraktur</a:t>
            </a:r>
          </a:p>
          <a:p>
            <a:pPr eaLnBrk="1" hangingPunct="1">
              <a:lnSpc>
                <a:spcPct val="90000"/>
              </a:lnSpc>
              <a:buClr>
                <a:srgbClr val="0078F0"/>
              </a:buClr>
            </a:pPr>
            <a:r>
              <a:rPr sz="2800" dirty="0">
                <a:solidFill>
                  <a:schemeClr val="bg1"/>
                </a:solidFill>
              </a:rPr>
              <a:t>Mulut; bentuk, simetris, palatum</a:t>
            </a:r>
            <a:r>
              <a:rPr sz="2800" dirty="0">
                <a:solidFill>
                  <a:schemeClr val="bg1"/>
                </a:solidFill>
                <a:cs typeface="Arial" panose="020B0604020202020204" pitchFamily="34" charset="0"/>
              </a:rPr>
              <a:t>, reflek hisap</a:t>
            </a:r>
          </a:p>
          <a:p>
            <a:pPr eaLnBrk="1" hangingPunct="1">
              <a:lnSpc>
                <a:spcPct val="90000"/>
              </a:lnSpc>
              <a:buClr>
                <a:srgbClr val="0078F0"/>
              </a:buClr>
            </a:pPr>
            <a:endParaRPr sz="2400" dirty="0">
              <a:solidFill>
                <a:srgbClr val="FFFFFF"/>
              </a:solidFill>
            </a:endParaRPr>
          </a:p>
          <a:p>
            <a:pPr eaLnBrk="1" hangingPunct="1">
              <a:lnSpc>
                <a:spcPct val="90000"/>
              </a:lnSpc>
              <a:buClr>
                <a:srgbClr val="0078F0"/>
              </a:buClr>
            </a:pPr>
            <a:endParaRPr sz="2400" dirty="0">
              <a:solidFill>
                <a:srgbClr val="FFFFFF"/>
              </a:solidFill>
            </a:endParaRPr>
          </a:p>
          <a:p>
            <a:pPr eaLnBrk="1" hangingPunct="1"/>
            <a:endParaRPr dirty="0">
              <a:cs typeface="Arial" panose="020B0604020202020204" pitchFamily="34" charset="0"/>
            </a:endParaRPr>
          </a:p>
          <a:p>
            <a:pPr eaLnBrk="1" hangingPunct="1"/>
            <a:endParaRPr dirty="0">
              <a:ea typeface="Arial" panose="020B060402020202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p:cTn id="7" dur="500" fill="hold"/>
                                        <p:tgtEl>
                                          <p:spTgt spid="33794">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3794">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379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3794">
                                            <p:txEl>
                                              <p:pRg st="1" end="1"/>
                                            </p:txEl>
                                          </p:spTgt>
                                        </p:tgtEl>
                                        <p:attrNameLst>
                                          <p:attrName>style.visibility</p:attrName>
                                        </p:attrNameLst>
                                      </p:cBhvr>
                                      <p:to>
                                        <p:strVal val="visible"/>
                                      </p:to>
                                    </p:set>
                                    <p:anim calcmode="lin" valueType="num">
                                      <p:cBhvr>
                                        <p:cTn id="13" dur="500" fill="hold"/>
                                        <p:tgtEl>
                                          <p:spTgt spid="33794">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3794">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3794">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3794">
                                            <p:txEl>
                                              <p:pRg st="2" end="2"/>
                                            </p:txEl>
                                          </p:spTgt>
                                        </p:tgtEl>
                                        <p:attrNameLst>
                                          <p:attrName>style.visibility</p:attrName>
                                        </p:attrNameLst>
                                      </p:cBhvr>
                                      <p:to>
                                        <p:strVal val="visible"/>
                                      </p:to>
                                    </p:set>
                                    <p:anim calcmode="lin" valueType="num">
                                      <p:cBhvr>
                                        <p:cTn id="19" dur="500" fill="hold"/>
                                        <p:tgtEl>
                                          <p:spTgt spid="33794">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3794">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3794">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794">
                                            <p:txEl>
                                              <p:pRg st="3" end="3"/>
                                            </p:txEl>
                                          </p:spTgt>
                                        </p:tgtEl>
                                        <p:attrNameLst>
                                          <p:attrName>style.visibility</p:attrName>
                                        </p:attrNameLst>
                                      </p:cBhvr>
                                      <p:to>
                                        <p:strVal val="visible"/>
                                      </p:to>
                                    </p:set>
                                    <p:anim calcmode="lin" valueType="num">
                                      <p:cBhvr>
                                        <p:cTn id="25" dur="500" fill="hold"/>
                                        <p:tgtEl>
                                          <p:spTgt spid="33794">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3794">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3794">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3794">
                                            <p:txEl>
                                              <p:pRg st="4" end="4"/>
                                            </p:txEl>
                                          </p:spTgt>
                                        </p:tgtEl>
                                        <p:attrNameLst>
                                          <p:attrName>style.visibility</p:attrName>
                                        </p:attrNameLst>
                                      </p:cBhvr>
                                      <p:to>
                                        <p:strVal val="visible"/>
                                      </p:to>
                                    </p:set>
                                    <p:anim calcmode="lin" valueType="num">
                                      <p:cBhvr>
                                        <p:cTn id="31" dur="500" fill="hold"/>
                                        <p:tgtEl>
                                          <p:spTgt spid="33794">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3794">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3794">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3794">
                                            <p:txEl>
                                              <p:pRg st="5" end="5"/>
                                            </p:txEl>
                                          </p:spTgt>
                                        </p:tgtEl>
                                        <p:attrNameLst>
                                          <p:attrName>style.visibility</p:attrName>
                                        </p:attrNameLst>
                                      </p:cBhvr>
                                      <p:to>
                                        <p:strVal val="visible"/>
                                      </p:to>
                                    </p:set>
                                    <p:anim calcmode="lin" valueType="num">
                                      <p:cBhvr>
                                        <p:cTn id="37" dur="500" fill="hold"/>
                                        <p:tgtEl>
                                          <p:spTgt spid="33794">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3794">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3794">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3794">
                                            <p:txEl>
                                              <p:pRg st="6" end="6"/>
                                            </p:txEl>
                                          </p:spTgt>
                                        </p:tgtEl>
                                        <p:attrNameLst>
                                          <p:attrName>style.visibility</p:attrName>
                                        </p:attrNameLst>
                                      </p:cBhvr>
                                      <p:to>
                                        <p:strVal val="visible"/>
                                      </p:to>
                                    </p:set>
                                    <p:anim calcmode="lin" valueType="num">
                                      <p:cBhvr>
                                        <p:cTn id="43" dur="500" fill="hold"/>
                                        <p:tgtEl>
                                          <p:spTgt spid="33794">
                                            <p:txEl>
                                              <p:pRg st="6" end="6"/>
                                            </p:txEl>
                                          </p:spTgt>
                                        </p:tgtEl>
                                        <p:attrNameLst>
                                          <p:attrName>ppt_w</p:attrName>
                                        </p:attrNameLst>
                                      </p:cBhvr>
                                      <p:tavLst>
                                        <p:tav tm="0">
                                          <p:val>
                                            <p:strVal val="0,000000"/>
                                          </p:val>
                                        </p:tav>
                                        <p:tav tm="100000">
                                          <p:val>
                                            <p:strVal val="#ppt_w"/>
                                          </p:val>
                                        </p:tav>
                                      </p:tavLst>
                                    </p:anim>
                                    <p:anim calcmode="lin" valueType="num">
                                      <p:cBhvr>
                                        <p:cTn id="44" dur="500" fill="hold"/>
                                        <p:tgtEl>
                                          <p:spTgt spid="33794">
                                            <p:txEl>
                                              <p:pRg st="6" end="6"/>
                                            </p:txEl>
                                          </p:spTgt>
                                        </p:tgtEl>
                                        <p:attrNameLst>
                                          <p:attrName>ppt_h</p:attrName>
                                        </p:attrNameLst>
                                      </p:cBhvr>
                                      <p:tavLst>
                                        <p:tav tm="0">
                                          <p:val>
                                            <p:strVal val="0,000000"/>
                                          </p:val>
                                        </p:tav>
                                        <p:tav tm="100000">
                                          <p:val>
                                            <p:strVal val="#ppt_h"/>
                                          </p:val>
                                        </p:tav>
                                      </p:tavLst>
                                    </p:anim>
                                    <p:animEffect transition="in" filter="fade">
                                      <p:cBhvr>
                                        <p:cTn id="45" dur="500"/>
                                        <p:tgtEl>
                                          <p:spTgt spid="3379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1828800" y="1676400"/>
            <a:ext cx="7010400" cy="4876800"/>
          </a:xfrm>
          <a:ln/>
        </p:spPr>
        <p:txBody>
          <a:bodyPr vert="horz" wrap="square" lIns="91440" tIns="45720" rIns="91440" bIns="45720" anchor="t" anchorCtr="0"/>
          <a:lstStyle/>
          <a:p>
            <a:pPr algn="just" eaLnBrk="1" hangingPunct="1">
              <a:lnSpc>
                <a:spcPct val="90000"/>
              </a:lnSpc>
              <a:buClr>
                <a:srgbClr val="0078F0"/>
              </a:buClr>
            </a:pPr>
            <a:r>
              <a:rPr dirty="0">
                <a:solidFill>
                  <a:srgbClr val="FFFFFF"/>
                </a:solidFill>
              </a:rPr>
              <a:t>Telinga: jumlah, ukuran, bentuk, posisi.</a:t>
            </a:r>
            <a:r>
              <a:rPr dirty="0">
                <a:solidFill>
                  <a:srgbClr val="FFFFFF"/>
                </a:solidFill>
                <a:cs typeface="Arial" panose="020B0604020202020204" pitchFamily="34" charset="0"/>
              </a:rPr>
              <a:t> </a:t>
            </a:r>
          </a:p>
          <a:p>
            <a:pPr algn="just" eaLnBrk="1" hangingPunct="1">
              <a:lnSpc>
                <a:spcPct val="90000"/>
              </a:lnSpc>
              <a:buClr>
                <a:srgbClr val="0078F0"/>
              </a:buClr>
            </a:pPr>
            <a:r>
              <a:rPr dirty="0">
                <a:solidFill>
                  <a:srgbClr val="FFFFFF"/>
                </a:solidFill>
                <a:cs typeface="Arial" panose="020B0604020202020204" pitchFamily="34" charset="0"/>
              </a:rPr>
              <a:t>Leher	; kelainan tulang, pembengkakan, bayi harus dapat menggerakkan kepalanya kekiri dan kekanan</a:t>
            </a:r>
          </a:p>
          <a:p>
            <a:pPr algn="just" eaLnBrk="1" hangingPunct="1">
              <a:lnSpc>
                <a:spcPct val="90000"/>
              </a:lnSpc>
              <a:buClr>
                <a:srgbClr val="0078F0"/>
              </a:buClr>
            </a:pPr>
            <a:r>
              <a:rPr dirty="0">
                <a:solidFill>
                  <a:srgbClr val="FFFFFF"/>
                </a:solidFill>
                <a:cs typeface="Arial" panose="020B0604020202020204" pitchFamily="34" charset="0"/>
              </a:rPr>
              <a:t>Klavikula	: pastikan keutuhannya</a:t>
            </a:r>
          </a:p>
          <a:p>
            <a:pPr algn="just" eaLnBrk="1" hangingPunct="1">
              <a:lnSpc>
                <a:spcPct val="90000"/>
              </a:lnSpc>
              <a:buClr>
                <a:srgbClr val="0078F0"/>
              </a:buClr>
            </a:pPr>
            <a:r>
              <a:rPr dirty="0">
                <a:solidFill>
                  <a:srgbClr val="FFFFFF"/>
                </a:solidFill>
                <a:cs typeface="Arial" panose="020B0604020202020204" pitchFamily="34" charset="0"/>
              </a:rPr>
              <a:t>Tangan	: gerakan tangan, jumlah jari</a:t>
            </a:r>
          </a:p>
          <a:p>
            <a:pPr algn="just" eaLnBrk="1" hangingPunct="1">
              <a:lnSpc>
                <a:spcPct val="90000"/>
              </a:lnSpc>
              <a:buClr>
                <a:srgbClr val="0078F0"/>
              </a:buClr>
            </a:pPr>
            <a:r>
              <a:rPr dirty="0">
                <a:solidFill>
                  <a:srgbClr val="FFFFFF"/>
                </a:solidFill>
                <a:cs typeface="Arial" panose="020B0604020202020204" pitchFamily="34" charset="0"/>
              </a:rPr>
              <a:t>Dada	: payudara (puting dan areola)</a:t>
            </a:r>
          </a:p>
          <a:p>
            <a:pPr algn="just" eaLnBrk="1" hangingPunct="1">
              <a:lnSpc>
                <a:spcPct val="90000"/>
              </a:lnSpc>
              <a:buClr>
                <a:srgbClr val="0078F0"/>
              </a:buClr>
            </a:pPr>
            <a:r>
              <a:rPr dirty="0">
                <a:solidFill>
                  <a:srgbClr val="FFFFFF"/>
                </a:solidFill>
                <a:cs typeface="Arial" panose="020B0604020202020204" pitchFamily="34" charset="0"/>
              </a:rPr>
              <a:t>Abdomen : gerakan, pembengkakan, tali pusat</a:t>
            </a:r>
          </a:p>
          <a:p>
            <a:pPr eaLnBrk="1" hangingPunct="1">
              <a:lnSpc>
                <a:spcPct val="90000"/>
              </a:lnSpc>
              <a:buClr>
                <a:srgbClr val="0078F0"/>
              </a:buClr>
            </a:pPr>
            <a:endParaRPr dirty="0">
              <a:solidFill>
                <a:srgbClr val="FFFFFF"/>
              </a:solidFill>
              <a:cs typeface="Arial" panose="020B0604020202020204" pitchFamily="34" charset="0"/>
            </a:endParaRPr>
          </a:p>
          <a:p>
            <a:pPr eaLnBrk="1" hangingPunct="1">
              <a:lnSpc>
                <a:spcPct val="90000"/>
              </a:lnSpc>
              <a:buClr>
                <a:srgbClr val="0078F0"/>
              </a:buClr>
            </a:pPr>
            <a:endParaRPr dirty="0">
              <a:solidFill>
                <a:srgbClr val="FFFFFF"/>
              </a:solidFill>
              <a:cs typeface="Arial" panose="020B0604020202020204" pitchFamily="34" charset="0"/>
            </a:endParaRPr>
          </a:p>
          <a:p>
            <a:pPr eaLnBrk="1" hangingPunct="1">
              <a:lnSpc>
                <a:spcPct val="90000"/>
              </a:lnSpc>
              <a:buClr>
                <a:srgbClr val="0078F0"/>
              </a:buClr>
            </a:pPr>
            <a:endParaRPr dirty="0">
              <a:solidFill>
                <a:srgbClr val="FFFFFF"/>
              </a:solidFill>
              <a:cs typeface="Arial" panose="020B0604020202020204" pitchFamily="34" charset="0"/>
            </a:endParaRPr>
          </a:p>
          <a:p>
            <a:pPr eaLnBrk="1" hangingPunct="1">
              <a:lnSpc>
                <a:spcPct val="90000"/>
              </a:lnSpc>
              <a:buClr>
                <a:srgbClr val="0078F0"/>
              </a:buClr>
            </a:pPr>
            <a:endParaRPr dirty="0">
              <a:solidFill>
                <a:srgbClr val="FFFFFF"/>
              </a:solidFill>
            </a:endParaRPr>
          </a:p>
          <a:p>
            <a:pPr eaLnBrk="1" hangingPunct="1">
              <a:lnSpc>
                <a:spcPct val="90000"/>
              </a:lnSpc>
              <a:buClr>
                <a:srgbClr val="0078F0"/>
              </a:buClr>
            </a:pPr>
            <a:endParaRPr dirty="0">
              <a:solidFill>
                <a:srgbClr val="FFFFFF"/>
              </a:solidFill>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p:cTn id="7" dur="500" fill="hold"/>
                                        <p:tgtEl>
                                          <p:spTgt spid="34818">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4818">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4818">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 calcmode="lin" valueType="num">
                                      <p:cBhvr>
                                        <p:cTn id="13" dur="500" fill="hold"/>
                                        <p:tgtEl>
                                          <p:spTgt spid="34818">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4818">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4818">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4818">
                                            <p:txEl>
                                              <p:pRg st="2" end="2"/>
                                            </p:txEl>
                                          </p:spTgt>
                                        </p:tgtEl>
                                        <p:attrNameLst>
                                          <p:attrName>style.visibility</p:attrName>
                                        </p:attrNameLst>
                                      </p:cBhvr>
                                      <p:to>
                                        <p:strVal val="visible"/>
                                      </p:to>
                                    </p:set>
                                    <p:anim calcmode="lin" valueType="num">
                                      <p:cBhvr>
                                        <p:cTn id="19" dur="500" fill="hold"/>
                                        <p:tgtEl>
                                          <p:spTgt spid="34818">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4818">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4818">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4818">
                                            <p:txEl>
                                              <p:pRg st="3" end="3"/>
                                            </p:txEl>
                                          </p:spTgt>
                                        </p:tgtEl>
                                        <p:attrNameLst>
                                          <p:attrName>style.visibility</p:attrName>
                                        </p:attrNameLst>
                                      </p:cBhvr>
                                      <p:to>
                                        <p:strVal val="visible"/>
                                      </p:to>
                                    </p:set>
                                    <p:anim calcmode="lin" valueType="num">
                                      <p:cBhvr>
                                        <p:cTn id="25" dur="500" fill="hold"/>
                                        <p:tgtEl>
                                          <p:spTgt spid="34818">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4818">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4818">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4818">
                                            <p:txEl>
                                              <p:pRg st="4" end="4"/>
                                            </p:txEl>
                                          </p:spTgt>
                                        </p:tgtEl>
                                        <p:attrNameLst>
                                          <p:attrName>style.visibility</p:attrName>
                                        </p:attrNameLst>
                                      </p:cBhvr>
                                      <p:to>
                                        <p:strVal val="visible"/>
                                      </p:to>
                                    </p:set>
                                    <p:anim calcmode="lin" valueType="num">
                                      <p:cBhvr>
                                        <p:cTn id="31" dur="500" fill="hold"/>
                                        <p:tgtEl>
                                          <p:spTgt spid="34818">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4818">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4818">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4818">
                                            <p:txEl>
                                              <p:pRg st="5" end="5"/>
                                            </p:txEl>
                                          </p:spTgt>
                                        </p:tgtEl>
                                        <p:attrNameLst>
                                          <p:attrName>style.visibility</p:attrName>
                                        </p:attrNameLst>
                                      </p:cBhvr>
                                      <p:to>
                                        <p:strVal val="visible"/>
                                      </p:to>
                                    </p:set>
                                    <p:anim calcmode="lin" valueType="num">
                                      <p:cBhvr>
                                        <p:cTn id="37" dur="500" fill="hold"/>
                                        <p:tgtEl>
                                          <p:spTgt spid="34818">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4818">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48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ln/>
        </p:spPr>
        <p:txBody>
          <a:bodyPr vert="horz" wrap="square" lIns="91440" tIns="45720" rIns="91440" bIns="45720" anchor="ctr" anchorCtr="0"/>
          <a:lstStyle/>
          <a:p>
            <a:r>
              <a:rPr dirty="0"/>
              <a:t>Sub pokok bahasan</a:t>
            </a:r>
          </a:p>
        </p:txBody>
      </p:sp>
      <p:sp>
        <p:nvSpPr>
          <p:cNvPr id="3" name="Content Placeholder 2"/>
          <p:cNvSpPr>
            <a:spLocks noGrp="1"/>
          </p:cNvSpPr>
          <p:nvPr>
            <p:ph idx="1"/>
          </p:nvPr>
        </p:nvSpPr>
        <p:spPr>
          <a:xfrm>
            <a:off x="1981200" y="1981200"/>
            <a:ext cx="6477000" cy="41148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Pengkajian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pemeriksaan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fisik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serta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perawatan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BBL,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neonatus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pengkajian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apgar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score</a:t>
            </a:r>
          </a:p>
          <a:p>
            <a:pPr marL="342900" marR="0" lvl="0" indent="-342900" algn="just"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Pengkajian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pemeriksaan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fisik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balita</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Pengukuran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antropometri</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down)">
                                      <p:cBhvr>
                                        <p:cTn id="7" dur="580">
                                          <p:stCondLst>
                                            <p:cond delay="0"/>
                                          </p:stCondLst>
                                        </p:cTn>
                                        <p:tgtEl>
                                          <p:spTgt spid="16386"/>
                                        </p:tgtEl>
                                      </p:cBhvr>
                                    </p:animEffect>
                                    <p:anim calcmode="lin" valueType="num">
                                      <p:cBhvr>
                                        <p:cTn id="8" dur="1822" tmFilter="0,0; 0.14,0.36; 0.43,0.73; 0.71,0.91; 1.0,1.0">
                                          <p:stCondLst>
                                            <p:cond delay="0"/>
                                          </p:stCondLst>
                                        </p:cTn>
                                        <p:tgtEl>
                                          <p:spTgt spid="1638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6"/>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16386"/>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16386"/>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16386"/>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16386"/>
                                        </p:tgtEl>
                                      </p:cBhvr>
                                      <p:to x="100000" y="60000"/>
                                    </p:animScale>
                                    <p:animScale>
                                      <p:cBhvr>
                                        <p:cTn id="14" dur="166" decel="50000">
                                          <p:stCondLst>
                                            <p:cond delay="676"/>
                                          </p:stCondLst>
                                        </p:cTn>
                                        <p:tgtEl>
                                          <p:spTgt spid="16386"/>
                                        </p:tgtEl>
                                      </p:cBhvr>
                                      <p:to x="100000" y="100000"/>
                                    </p:animScale>
                                    <p:animScale>
                                      <p:cBhvr>
                                        <p:cTn id="15" dur="26">
                                          <p:stCondLst>
                                            <p:cond delay="1312"/>
                                          </p:stCondLst>
                                        </p:cTn>
                                        <p:tgtEl>
                                          <p:spTgt spid="16386"/>
                                        </p:tgtEl>
                                      </p:cBhvr>
                                      <p:to x="100000" y="80000"/>
                                    </p:animScale>
                                    <p:animScale>
                                      <p:cBhvr>
                                        <p:cTn id="16" dur="166" decel="50000">
                                          <p:stCondLst>
                                            <p:cond delay="1338"/>
                                          </p:stCondLst>
                                        </p:cTn>
                                        <p:tgtEl>
                                          <p:spTgt spid="16386"/>
                                        </p:tgtEl>
                                      </p:cBhvr>
                                      <p:to x="100000" y="100000"/>
                                    </p:animScale>
                                    <p:animScale>
                                      <p:cBhvr>
                                        <p:cTn id="17" dur="26">
                                          <p:stCondLst>
                                            <p:cond delay="1642"/>
                                          </p:stCondLst>
                                        </p:cTn>
                                        <p:tgtEl>
                                          <p:spTgt spid="16386"/>
                                        </p:tgtEl>
                                      </p:cBhvr>
                                      <p:to x="100000" y="90000"/>
                                    </p:animScale>
                                    <p:animScale>
                                      <p:cBhvr>
                                        <p:cTn id="18" dur="166" decel="50000">
                                          <p:stCondLst>
                                            <p:cond delay="1668"/>
                                          </p:stCondLst>
                                        </p:cTn>
                                        <p:tgtEl>
                                          <p:spTgt spid="16386"/>
                                        </p:tgtEl>
                                      </p:cBhvr>
                                      <p:to x="100000" y="100000"/>
                                    </p:animScale>
                                    <p:animScale>
                                      <p:cBhvr>
                                        <p:cTn id="19" dur="26">
                                          <p:stCondLst>
                                            <p:cond delay="1808"/>
                                          </p:stCondLst>
                                        </p:cTn>
                                        <p:tgtEl>
                                          <p:spTgt spid="16386"/>
                                        </p:tgtEl>
                                      </p:cBhvr>
                                      <p:to x="100000" y="95000"/>
                                    </p:animScale>
                                    <p:animScale>
                                      <p:cBhvr>
                                        <p:cTn id="20" dur="166" decel="50000">
                                          <p:stCondLst>
                                            <p:cond delay="1834"/>
                                          </p:stCondLst>
                                        </p:cTn>
                                        <p:tgtEl>
                                          <p:spTgt spid="16386"/>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down)">
                                      <p:cBhvr>
                                        <p:cTn id="24" dur="580">
                                          <p:stCondLst>
                                            <p:cond delay="0"/>
                                          </p:stCondLst>
                                        </p:cTn>
                                        <p:tgtEl>
                                          <p:spTgt spid="3">
                                            <p:txEl>
                                              <p:pRg st="0" end="0"/>
                                            </p:txEl>
                                          </p:spTgt>
                                        </p:tgtEl>
                                      </p:cBhvr>
                                    </p:animEffect>
                                    <p:anim calcmode="lin" valueType="num">
                                      <p:cBhvr>
                                        <p:cTn id="2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0" end="0"/>
                                            </p:txEl>
                                          </p:spTgt>
                                        </p:tgtEl>
                                        <p:attrNameLst>
                                          <p:attrName>ppt_y</p:attrName>
                                        </p:attrNameLst>
                                      </p:cBhvr>
                                      <p:tavLst>
                                        <p:tav tm="0" fmla="#ppt_y-sin(pi*$)/3">
                                          <p:val>
                                            <p:strVal val="0,500000"/>
                                          </p:val>
                                        </p:tav>
                                        <p:tav tm="100000">
                                          <p:val>
                                            <p:strVal val="1,000000"/>
                                          </p:val>
                                        </p:tav>
                                      </p:tavLst>
                                    </p:anim>
                                    <p:anim calcmode="lin" valueType="num">
                                      <p:cBhvr>
                                        <p:cTn id="27" dur="664" tmFilter="0, 0; 0.125,0.2665; 0.25,0.4; 0.375,0.465; 0.5,0.5;  0.625,0.535; 0.75,0.6; 0.875,0.7335; 1,1">
                                          <p:stCondLst>
                                            <p:cond delay="664"/>
                                          </p:stCondLst>
                                        </p:cTn>
                                        <p:tgtEl>
                                          <p:spTgt spid="3">
                                            <p:txEl>
                                              <p:pRg st="0" end="0"/>
                                            </p:txEl>
                                          </p:spTgt>
                                        </p:tgtEl>
                                        <p:attrNameLst>
                                          <p:attrName>ppt_y</p:attrName>
                                        </p:attrNameLst>
                                      </p:cBhvr>
                                      <p:tavLst>
                                        <p:tav tm="0" fmla="#ppt_y-sin(pi*$)/9">
                                          <p:val>
                                            <p:strVal val="0,000000"/>
                                          </p:val>
                                        </p:tav>
                                        <p:tav tm="100000">
                                          <p:val>
                                            <p:strVal val="1,000000"/>
                                          </p:val>
                                        </p:tav>
                                      </p:tavLst>
                                    </p:anim>
                                    <p:anim calcmode="lin" valueType="num">
                                      <p:cBhvr>
                                        <p:cTn id="28" dur="332" tmFilter="0, 0; 0.125,0.2665; 0.25,0.4; 0.375,0.465; 0.5,0.5;  0.625,0.535; 0.75,0.6; 0.875,0.7335; 1,1">
                                          <p:stCondLst>
                                            <p:cond delay="1324"/>
                                          </p:stCondLst>
                                        </p:cTn>
                                        <p:tgtEl>
                                          <p:spTgt spid="3">
                                            <p:txEl>
                                              <p:pRg st="0" end="0"/>
                                            </p:txEl>
                                          </p:spTgt>
                                        </p:tgtEl>
                                        <p:attrNameLst>
                                          <p:attrName>ppt_y</p:attrName>
                                        </p:attrNameLst>
                                      </p:cBhvr>
                                      <p:tavLst>
                                        <p:tav tm="0" fmla="#ppt_y-sin(pi*$)/27">
                                          <p:val>
                                            <p:strVal val="0,000000"/>
                                          </p:val>
                                        </p:tav>
                                        <p:tav tm="100000">
                                          <p:val>
                                            <p:strVal val="1,000000"/>
                                          </p:val>
                                        </p:tav>
                                      </p:tavLst>
                                    </p:anim>
                                    <p:anim calcmode="lin" valueType="num">
                                      <p:cBhvr>
                                        <p:cTn id="29" dur="164" tmFilter="0, 0; 0.125,0.2665; 0.25,0.4; 0.375,0.465; 0.5,0.5;  0.625,0.535; 0.75,0.6; 0.875,0.7335; 1,1">
                                          <p:stCondLst>
                                            <p:cond delay="1656"/>
                                          </p:stCondLst>
                                        </p:cTn>
                                        <p:tgtEl>
                                          <p:spTgt spid="3">
                                            <p:txEl>
                                              <p:pRg st="0" end="0"/>
                                            </p:txEl>
                                          </p:spTgt>
                                        </p:tgtEl>
                                        <p:attrNameLst>
                                          <p:attrName>ppt_y</p:attrName>
                                        </p:attrNameLst>
                                      </p:cBhvr>
                                      <p:tavLst>
                                        <p:tav tm="0" fmla="#ppt_y-sin(pi*$)/81">
                                          <p:val>
                                            <p:strVal val="0,000000"/>
                                          </p:val>
                                        </p:tav>
                                        <p:tav tm="100000">
                                          <p:val>
                                            <p:strVal val="1,000000"/>
                                          </p:val>
                                        </p:tav>
                                      </p:tavLst>
                                    </p:anim>
                                    <p:animScale>
                                      <p:cBhvr>
                                        <p:cTn id="30" dur="26">
                                          <p:stCondLst>
                                            <p:cond delay="650"/>
                                          </p:stCondLst>
                                        </p:cTn>
                                        <p:tgtEl>
                                          <p:spTgt spid="3">
                                            <p:txEl>
                                              <p:pRg st="0" end="0"/>
                                            </p:txEl>
                                          </p:spTgt>
                                        </p:tgtEl>
                                      </p:cBhvr>
                                      <p:to x="100000" y="60000"/>
                                    </p:animScale>
                                    <p:animScale>
                                      <p:cBhvr>
                                        <p:cTn id="31" dur="166" decel="50000">
                                          <p:stCondLst>
                                            <p:cond delay="676"/>
                                          </p:stCondLst>
                                        </p:cTn>
                                        <p:tgtEl>
                                          <p:spTgt spid="3">
                                            <p:txEl>
                                              <p:pRg st="0" end="0"/>
                                            </p:txEl>
                                          </p:spTgt>
                                        </p:tgtEl>
                                      </p:cBhvr>
                                      <p:to x="100000" y="100000"/>
                                    </p:animScale>
                                    <p:animScale>
                                      <p:cBhvr>
                                        <p:cTn id="32" dur="26">
                                          <p:stCondLst>
                                            <p:cond delay="1312"/>
                                          </p:stCondLst>
                                        </p:cTn>
                                        <p:tgtEl>
                                          <p:spTgt spid="3">
                                            <p:txEl>
                                              <p:pRg st="0" end="0"/>
                                            </p:txEl>
                                          </p:spTgt>
                                        </p:tgtEl>
                                      </p:cBhvr>
                                      <p:to x="100000" y="80000"/>
                                    </p:animScale>
                                    <p:animScale>
                                      <p:cBhvr>
                                        <p:cTn id="33" dur="166" decel="50000">
                                          <p:stCondLst>
                                            <p:cond delay="1338"/>
                                          </p:stCondLst>
                                        </p:cTn>
                                        <p:tgtEl>
                                          <p:spTgt spid="3">
                                            <p:txEl>
                                              <p:pRg st="0" end="0"/>
                                            </p:txEl>
                                          </p:spTgt>
                                        </p:tgtEl>
                                      </p:cBhvr>
                                      <p:to x="100000" y="100000"/>
                                    </p:animScale>
                                    <p:animScale>
                                      <p:cBhvr>
                                        <p:cTn id="34" dur="26">
                                          <p:stCondLst>
                                            <p:cond delay="1642"/>
                                          </p:stCondLst>
                                        </p:cTn>
                                        <p:tgtEl>
                                          <p:spTgt spid="3">
                                            <p:txEl>
                                              <p:pRg st="0" end="0"/>
                                            </p:txEl>
                                          </p:spTgt>
                                        </p:tgtEl>
                                      </p:cBhvr>
                                      <p:to x="100000" y="90000"/>
                                    </p:animScale>
                                    <p:animScale>
                                      <p:cBhvr>
                                        <p:cTn id="35" dur="166" decel="50000">
                                          <p:stCondLst>
                                            <p:cond delay="1668"/>
                                          </p:stCondLst>
                                        </p:cTn>
                                        <p:tgtEl>
                                          <p:spTgt spid="3">
                                            <p:txEl>
                                              <p:pRg st="0" end="0"/>
                                            </p:txEl>
                                          </p:spTgt>
                                        </p:tgtEl>
                                      </p:cBhvr>
                                      <p:to x="100000" y="100000"/>
                                    </p:animScale>
                                    <p:animScale>
                                      <p:cBhvr>
                                        <p:cTn id="36" dur="26">
                                          <p:stCondLst>
                                            <p:cond delay="1808"/>
                                          </p:stCondLst>
                                        </p:cTn>
                                        <p:tgtEl>
                                          <p:spTgt spid="3">
                                            <p:txEl>
                                              <p:pRg st="0" end="0"/>
                                            </p:txEl>
                                          </p:spTgt>
                                        </p:tgtEl>
                                      </p:cBhvr>
                                      <p:to x="100000" y="95000"/>
                                    </p:animScale>
                                    <p:animScale>
                                      <p:cBhvr>
                                        <p:cTn id="37" dur="166" decel="50000">
                                          <p:stCondLst>
                                            <p:cond delay="1834"/>
                                          </p:stCondLst>
                                        </p:cTn>
                                        <p:tgtEl>
                                          <p:spTgt spid="3">
                                            <p:txEl>
                                              <p:pRg st="0" end="0"/>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strVal val="0,500000"/>
                                          </p:val>
                                        </p:tav>
                                        <p:tav tm="100000">
                                          <p:val>
                                            <p:strVal val="1,000000"/>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strVal val="0,000000"/>
                                          </p:val>
                                        </p:tav>
                                        <p:tav tm="100000">
                                          <p:val>
                                            <p:strVal val="1,000000"/>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strVal val="0,000000"/>
                                          </p:val>
                                        </p:tav>
                                        <p:tav tm="100000">
                                          <p:val>
                                            <p:strVal val="1,000000"/>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strVal val="0,000000"/>
                                          </p:val>
                                        </p:tav>
                                        <p:tav tm="100000">
                                          <p:val>
                                            <p:strVal val="1,000000"/>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wipe(down)">
                                      <p:cBhvr>
                                        <p:cTn id="58" dur="580">
                                          <p:stCondLst>
                                            <p:cond delay="0"/>
                                          </p:stCondLst>
                                        </p:cTn>
                                        <p:tgtEl>
                                          <p:spTgt spid="3">
                                            <p:txEl>
                                              <p:pRg st="2" end="2"/>
                                            </p:txEl>
                                          </p:spTgt>
                                        </p:tgtEl>
                                      </p:cBhvr>
                                    </p:animEffect>
                                    <p:anim calcmode="lin" valueType="num">
                                      <p:cBhvr>
                                        <p:cTn id="5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2" end="2"/>
                                            </p:txEl>
                                          </p:spTgt>
                                        </p:tgtEl>
                                        <p:attrNameLst>
                                          <p:attrName>ppt_y</p:attrName>
                                        </p:attrNameLst>
                                      </p:cBhvr>
                                      <p:tavLst>
                                        <p:tav tm="0" fmla="#ppt_y-sin(pi*$)/3">
                                          <p:val>
                                            <p:strVal val="0,500000"/>
                                          </p:val>
                                        </p:tav>
                                        <p:tav tm="100000">
                                          <p:val>
                                            <p:strVal val="1,000000"/>
                                          </p:val>
                                        </p:tav>
                                      </p:tavLst>
                                    </p:anim>
                                    <p:anim calcmode="lin" valueType="num">
                                      <p:cBhvr>
                                        <p:cTn id="61" dur="664" tmFilter="0, 0; 0.125,0.2665; 0.25,0.4; 0.375,0.465; 0.5,0.5;  0.625,0.535; 0.75,0.6; 0.875,0.7335; 1,1">
                                          <p:stCondLst>
                                            <p:cond delay="664"/>
                                          </p:stCondLst>
                                        </p:cTn>
                                        <p:tgtEl>
                                          <p:spTgt spid="3">
                                            <p:txEl>
                                              <p:pRg st="2" end="2"/>
                                            </p:txEl>
                                          </p:spTgt>
                                        </p:tgtEl>
                                        <p:attrNameLst>
                                          <p:attrName>ppt_y</p:attrName>
                                        </p:attrNameLst>
                                      </p:cBhvr>
                                      <p:tavLst>
                                        <p:tav tm="0" fmla="#ppt_y-sin(pi*$)/9">
                                          <p:val>
                                            <p:strVal val="0,000000"/>
                                          </p:val>
                                        </p:tav>
                                        <p:tav tm="100000">
                                          <p:val>
                                            <p:strVal val="1,000000"/>
                                          </p:val>
                                        </p:tav>
                                      </p:tavLst>
                                    </p:anim>
                                    <p:anim calcmode="lin" valueType="num">
                                      <p:cBhvr>
                                        <p:cTn id="62" dur="332" tmFilter="0, 0; 0.125,0.2665; 0.25,0.4; 0.375,0.465; 0.5,0.5;  0.625,0.535; 0.75,0.6; 0.875,0.7335; 1,1">
                                          <p:stCondLst>
                                            <p:cond delay="1324"/>
                                          </p:stCondLst>
                                        </p:cTn>
                                        <p:tgtEl>
                                          <p:spTgt spid="3">
                                            <p:txEl>
                                              <p:pRg st="2" end="2"/>
                                            </p:txEl>
                                          </p:spTgt>
                                        </p:tgtEl>
                                        <p:attrNameLst>
                                          <p:attrName>ppt_y</p:attrName>
                                        </p:attrNameLst>
                                      </p:cBhvr>
                                      <p:tavLst>
                                        <p:tav tm="0" fmla="#ppt_y-sin(pi*$)/27">
                                          <p:val>
                                            <p:strVal val="0,000000"/>
                                          </p:val>
                                        </p:tav>
                                        <p:tav tm="100000">
                                          <p:val>
                                            <p:strVal val="1,000000"/>
                                          </p:val>
                                        </p:tav>
                                      </p:tavLst>
                                    </p:anim>
                                    <p:anim calcmode="lin" valueType="num">
                                      <p:cBhvr>
                                        <p:cTn id="63" dur="164" tmFilter="0, 0; 0.125,0.2665; 0.25,0.4; 0.375,0.465; 0.5,0.5;  0.625,0.535; 0.75,0.6; 0.875,0.7335; 1,1">
                                          <p:stCondLst>
                                            <p:cond delay="1656"/>
                                          </p:stCondLst>
                                        </p:cTn>
                                        <p:tgtEl>
                                          <p:spTgt spid="3">
                                            <p:txEl>
                                              <p:pRg st="2" end="2"/>
                                            </p:txEl>
                                          </p:spTgt>
                                        </p:tgtEl>
                                        <p:attrNameLst>
                                          <p:attrName>ppt_y</p:attrName>
                                        </p:attrNameLst>
                                      </p:cBhvr>
                                      <p:tavLst>
                                        <p:tav tm="0" fmla="#ppt_y-sin(pi*$)/81">
                                          <p:val>
                                            <p:strVal val="0,000000"/>
                                          </p:val>
                                        </p:tav>
                                        <p:tav tm="100000">
                                          <p:val>
                                            <p:strVal val="1,000000"/>
                                          </p:val>
                                        </p:tav>
                                      </p:tavLst>
                                    </p:anim>
                                    <p:animScale>
                                      <p:cBhvr>
                                        <p:cTn id="64" dur="26">
                                          <p:stCondLst>
                                            <p:cond delay="650"/>
                                          </p:stCondLst>
                                        </p:cTn>
                                        <p:tgtEl>
                                          <p:spTgt spid="3">
                                            <p:txEl>
                                              <p:pRg st="2" end="2"/>
                                            </p:txEl>
                                          </p:spTgt>
                                        </p:tgtEl>
                                      </p:cBhvr>
                                      <p:to x="100000" y="60000"/>
                                    </p:animScale>
                                    <p:animScale>
                                      <p:cBhvr>
                                        <p:cTn id="65" dur="166" decel="50000">
                                          <p:stCondLst>
                                            <p:cond delay="676"/>
                                          </p:stCondLst>
                                        </p:cTn>
                                        <p:tgtEl>
                                          <p:spTgt spid="3">
                                            <p:txEl>
                                              <p:pRg st="2" end="2"/>
                                            </p:txEl>
                                          </p:spTgt>
                                        </p:tgtEl>
                                      </p:cBhvr>
                                      <p:to x="100000" y="100000"/>
                                    </p:animScale>
                                    <p:animScale>
                                      <p:cBhvr>
                                        <p:cTn id="66" dur="26">
                                          <p:stCondLst>
                                            <p:cond delay="1312"/>
                                          </p:stCondLst>
                                        </p:cTn>
                                        <p:tgtEl>
                                          <p:spTgt spid="3">
                                            <p:txEl>
                                              <p:pRg st="2" end="2"/>
                                            </p:txEl>
                                          </p:spTgt>
                                        </p:tgtEl>
                                      </p:cBhvr>
                                      <p:to x="100000" y="80000"/>
                                    </p:animScale>
                                    <p:animScale>
                                      <p:cBhvr>
                                        <p:cTn id="67" dur="166" decel="50000">
                                          <p:stCondLst>
                                            <p:cond delay="1338"/>
                                          </p:stCondLst>
                                        </p:cTn>
                                        <p:tgtEl>
                                          <p:spTgt spid="3">
                                            <p:txEl>
                                              <p:pRg st="2" end="2"/>
                                            </p:txEl>
                                          </p:spTgt>
                                        </p:tgtEl>
                                      </p:cBhvr>
                                      <p:to x="100000" y="100000"/>
                                    </p:animScale>
                                    <p:animScale>
                                      <p:cBhvr>
                                        <p:cTn id="68" dur="26">
                                          <p:stCondLst>
                                            <p:cond delay="1642"/>
                                          </p:stCondLst>
                                        </p:cTn>
                                        <p:tgtEl>
                                          <p:spTgt spid="3">
                                            <p:txEl>
                                              <p:pRg st="2" end="2"/>
                                            </p:txEl>
                                          </p:spTgt>
                                        </p:tgtEl>
                                      </p:cBhvr>
                                      <p:to x="100000" y="90000"/>
                                    </p:animScale>
                                    <p:animScale>
                                      <p:cBhvr>
                                        <p:cTn id="69" dur="166" decel="50000">
                                          <p:stCondLst>
                                            <p:cond delay="1668"/>
                                          </p:stCondLst>
                                        </p:cTn>
                                        <p:tgtEl>
                                          <p:spTgt spid="3">
                                            <p:txEl>
                                              <p:pRg st="2" end="2"/>
                                            </p:txEl>
                                          </p:spTgt>
                                        </p:tgtEl>
                                      </p:cBhvr>
                                      <p:to x="100000" y="100000"/>
                                    </p:animScale>
                                    <p:animScale>
                                      <p:cBhvr>
                                        <p:cTn id="70" dur="26">
                                          <p:stCondLst>
                                            <p:cond delay="1808"/>
                                          </p:stCondLst>
                                        </p:cTn>
                                        <p:tgtEl>
                                          <p:spTgt spid="3">
                                            <p:txEl>
                                              <p:pRg st="2" end="2"/>
                                            </p:txEl>
                                          </p:spTgt>
                                        </p:tgtEl>
                                      </p:cBhvr>
                                      <p:to x="100000" y="95000"/>
                                    </p:animScale>
                                    <p:animScale>
                                      <p:cBhvr>
                                        <p:cTn id="7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idx="1"/>
          </p:nvPr>
        </p:nvSpPr>
        <p:spPr>
          <a:xfrm>
            <a:off x="1828800" y="1752600"/>
            <a:ext cx="7010400" cy="5410200"/>
          </a:xfrm>
          <a:ln/>
        </p:spPr>
        <p:txBody>
          <a:bodyPr vert="horz" wrap="square" lIns="91440" tIns="45720" rIns="91440" bIns="45720" anchor="t" anchorCtr="0"/>
          <a:lstStyle/>
          <a:p>
            <a:pPr eaLnBrk="1" hangingPunct="1"/>
            <a:r>
              <a:rPr sz="2800" dirty="0">
                <a:solidFill>
                  <a:schemeClr val="bg1"/>
                </a:solidFill>
              </a:rPr>
              <a:t>Genitalia eksterna: labia mayor minor, uretra, withdrawal bleeding, fimosis, hipospadia, epispadia,skrotum</a:t>
            </a:r>
          </a:p>
          <a:p>
            <a:pPr eaLnBrk="1" hangingPunct="1"/>
            <a:r>
              <a:rPr sz="2800" dirty="0">
                <a:solidFill>
                  <a:schemeClr val="bg1"/>
                </a:solidFill>
              </a:rPr>
              <a:t>Anus</a:t>
            </a:r>
          </a:p>
          <a:p>
            <a:pPr eaLnBrk="1" hangingPunct="1"/>
            <a:r>
              <a:rPr sz="2800" dirty="0">
                <a:solidFill>
                  <a:schemeClr val="bg1"/>
                </a:solidFill>
              </a:rPr>
              <a:t>Tulang belakang:  spina bifida, kurvatura kolumna?</a:t>
            </a:r>
          </a:p>
          <a:p>
            <a:pPr eaLnBrk="1" hangingPunct="1"/>
            <a:r>
              <a:rPr sz="2800" dirty="0">
                <a:solidFill>
                  <a:schemeClr val="bg1"/>
                </a:solidFill>
              </a:rPr>
              <a:t>Tungkai	: bentuk, ukuran, postur, jumlah jari</a:t>
            </a:r>
          </a:p>
          <a:p>
            <a:pPr eaLnBrk="1" hangingPunct="1"/>
            <a:r>
              <a:rPr sz="2800" dirty="0">
                <a:solidFill>
                  <a:schemeClr val="bg1"/>
                </a:solidFill>
              </a:rPr>
              <a:t>Eliminasi</a:t>
            </a:r>
          </a:p>
          <a:p>
            <a:pPr eaLnBrk="1" hangingPunct="1"/>
            <a:r>
              <a:rPr sz="2800" dirty="0">
                <a:solidFill>
                  <a:schemeClr val="bg1"/>
                </a:solidFill>
              </a:rPr>
              <a:t>Berat badan dan panjang badan</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p:cTn id="7" dur="500" fill="hold"/>
                                        <p:tgtEl>
                                          <p:spTgt spid="35842">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5842">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5842">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anim calcmode="lin" valueType="num">
                                      <p:cBhvr>
                                        <p:cTn id="13" dur="500" fill="hold"/>
                                        <p:tgtEl>
                                          <p:spTgt spid="35842">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5842">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5842">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5842">
                                            <p:txEl>
                                              <p:pRg st="2" end="2"/>
                                            </p:txEl>
                                          </p:spTgt>
                                        </p:tgtEl>
                                        <p:attrNameLst>
                                          <p:attrName>style.visibility</p:attrName>
                                        </p:attrNameLst>
                                      </p:cBhvr>
                                      <p:to>
                                        <p:strVal val="visible"/>
                                      </p:to>
                                    </p:set>
                                    <p:anim calcmode="lin" valueType="num">
                                      <p:cBhvr>
                                        <p:cTn id="19" dur="500" fill="hold"/>
                                        <p:tgtEl>
                                          <p:spTgt spid="35842">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5842">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5842">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5842">
                                            <p:txEl>
                                              <p:pRg st="3" end="3"/>
                                            </p:txEl>
                                          </p:spTgt>
                                        </p:tgtEl>
                                        <p:attrNameLst>
                                          <p:attrName>style.visibility</p:attrName>
                                        </p:attrNameLst>
                                      </p:cBhvr>
                                      <p:to>
                                        <p:strVal val="visible"/>
                                      </p:to>
                                    </p:set>
                                    <p:anim calcmode="lin" valueType="num">
                                      <p:cBhvr>
                                        <p:cTn id="25" dur="500" fill="hold"/>
                                        <p:tgtEl>
                                          <p:spTgt spid="35842">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5842">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5842">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5842">
                                            <p:txEl>
                                              <p:pRg st="4" end="4"/>
                                            </p:txEl>
                                          </p:spTgt>
                                        </p:tgtEl>
                                        <p:attrNameLst>
                                          <p:attrName>style.visibility</p:attrName>
                                        </p:attrNameLst>
                                      </p:cBhvr>
                                      <p:to>
                                        <p:strVal val="visible"/>
                                      </p:to>
                                    </p:set>
                                    <p:anim calcmode="lin" valueType="num">
                                      <p:cBhvr>
                                        <p:cTn id="31" dur="500" fill="hold"/>
                                        <p:tgtEl>
                                          <p:spTgt spid="35842">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5842">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5842">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5842">
                                            <p:txEl>
                                              <p:pRg st="5" end="5"/>
                                            </p:txEl>
                                          </p:spTgt>
                                        </p:tgtEl>
                                        <p:attrNameLst>
                                          <p:attrName>style.visibility</p:attrName>
                                        </p:attrNameLst>
                                      </p:cBhvr>
                                      <p:to>
                                        <p:strVal val="visible"/>
                                      </p:to>
                                    </p:set>
                                    <p:anim calcmode="lin" valueType="num">
                                      <p:cBhvr>
                                        <p:cTn id="37" dur="500" fill="hold"/>
                                        <p:tgtEl>
                                          <p:spTgt spid="35842">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5842">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58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1981200" y="990600"/>
            <a:ext cx="7010400" cy="5486400"/>
          </a:xfrm>
        </p:spPr>
        <p:txBody>
          <a:bodyPr vert="horz" wrap="square" lIns="91440" tIns="45720" rIns="91440" bIns="45720" numCol="1" anchor="t" anchorCtr="0" compatLnSpc="1"/>
          <a:lstStyle/>
          <a:p>
            <a:pPr marL="342900" marR="0" lvl="0" indent="-342900" algn="just" defTabSz="914400" rtl="0" eaLnBrk="1" fontAlgn="base" latinLnBrk="0" hangingPunct="1">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err="1" smtClean="0">
                <a:ln>
                  <a:noFill/>
                </a:ln>
                <a:solidFill>
                  <a:schemeClr val="tx1"/>
                </a:solidFill>
                <a:effectLst/>
                <a:uLnTx/>
                <a:uFillTx/>
                <a:latin typeface="+mn-lt"/>
                <a:ea typeface="+mn-ea"/>
                <a:cs typeface="+mn-cs"/>
              </a:rPr>
              <a:t>Pemeriksaan</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secara</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rinci</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Kulit</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742950" marR="0" lvl="1" indent="-285750" algn="just" defTabSz="914400" rtl="0" eaLnBrk="1" fontAlgn="base" latinLnBrk="0" hangingPunct="1">
              <a:lnSpc>
                <a:spcPct val="100000"/>
              </a:lnSpc>
              <a:spcBef>
                <a:spcPct val="20000"/>
              </a:spcBef>
              <a:spcAft>
                <a:spcPct val="0"/>
              </a:spcAft>
              <a:buClrTx/>
              <a:buSzTx/>
              <a:buFontTx/>
              <a:buChar char="–"/>
              <a:defRPr/>
            </a:pPr>
            <a:r>
              <a:rPr kumimoji="0" lang="en-US" sz="3200" b="0" i="0" u="none" strike="noStrike" kern="0" cap="none" spc="0" normalizeH="0" baseline="0" noProof="0" dirty="0" err="1" smtClean="0">
                <a:ln>
                  <a:noFill/>
                </a:ln>
                <a:solidFill>
                  <a:schemeClr val="bg1"/>
                </a:solidFill>
                <a:effectLst/>
                <a:uLnTx/>
                <a:uFillTx/>
                <a:latin typeface="+mn-lt"/>
              </a:rPr>
              <a:t>Akrosianosis</a:t>
            </a:r>
            <a:r>
              <a:rPr kumimoji="0" lang="en-US" sz="3200" b="0" i="0" u="none" strike="noStrike" kern="0" cap="none" spc="0" normalizeH="0" baseline="0" noProof="0" dirty="0" smtClean="0">
                <a:ln>
                  <a:noFill/>
                </a:ln>
                <a:solidFill>
                  <a:schemeClr val="bg1"/>
                </a:solidFill>
                <a:effectLst/>
                <a:uLnTx/>
                <a:uFillTx/>
                <a:latin typeface="+mn-lt"/>
              </a:rPr>
              <a:t>: </a:t>
            </a:r>
            <a:r>
              <a:rPr kumimoji="0" lang="en-US" sz="3200" b="0" i="0" u="none" strike="noStrike" kern="0" cap="none" spc="0" normalizeH="0" baseline="0" noProof="0" dirty="0" err="1" smtClean="0">
                <a:ln>
                  <a:noFill/>
                </a:ln>
                <a:solidFill>
                  <a:schemeClr val="bg1"/>
                </a:solidFill>
                <a:effectLst/>
                <a:uLnTx/>
                <a:uFillTx/>
                <a:latin typeface="+mn-lt"/>
              </a:rPr>
              <a:t>kedinginan</a:t>
            </a:r>
            <a:endParaRPr kumimoji="0" lang="en-US" sz="3200" b="0" i="0" u="none" strike="noStrike" kern="0" cap="none" spc="0" normalizeH="0" baseline="0" noProof="0" dirty="0" smtClean="0">
              <a:ln>
                <a:noFill/>
              </a:ln>
              <a:solidFill>
                <a:schemeClr val="bg1"/>
              </a:solidFill>
              <a:effectLst/>
              <a:uLnTx/>
              <a:uFillTx/>
              <a:latin typeface="+mn-lt"/>
            </a:endParaRPr>
          </a:p>
          <a:p>
            <a:pPr marL="742950" marR="0" lvl="1" indent="-285750" algn="just" defTabSz="914400" rtl="0" eaLnBrk="1" fontAlgn="base" latinLnBrk="0" hangingPunct="1">
              <a:lnSpc>
                <a:spcPct val="100000"/>
              </a:lnSpc>
              <a:spcBef>
                <a:spcPct val="20000"/>
              </a:spcBef>
              <a:spcAft>
                <a:spcPct val="0"/>
              </a:spcAft>
              <a:buClrTx/>
              <a:buSzTx/>
              <a:buFontTx/>
              <a:buChar char="–"/>
              <a:defRPr/>
            </a:pPr>
            <a:r>
              <a:rPr kumimoji="0" lang="en-US" sz="3200" b="0" i="0" u="none" strike="noStrike" kern="0" cap="none" spc="0" normalizeH="0" baseline="0" noProof="0" dirty="0" err="1" smtClean="0">
                <a:ln>
                  <a:noFill/>
                </a:ln>
                <a:solidFill>
                  <a:schemeClr val="bg1"/>
                </a:solidFill>
                <a:effectLst/>
                <a:uLnTx/>
                <a:uFillTx/>
                <a:latin typeface="+mn-lt"/>
              </a:rPr>
              <a:t>Ikterus</a:t>
            </a:r>
            <a:endParaRPr kumimoji="0" lang="en-US" sz="3200" b="0" i="0" u="none" strike="noStrike" kern="0" cap="none" spc="0" normalizeH="0" baseline="0" noProof="0" dirty="0" smtClean="0">
              <a:ln>
                <a:noFill/>
              </a:ln>
              <a:solidFill>
                <a:schemeClr val="bg1"/>
              </a:solidFill>
              <a:effectLst/>
              <a:uLnTx/>
              <a:uFillTx/>
              <a:latin typeface="+mn-lt"/>
            </a:endParaRPr>
          </a:p>
          <a:p>
            <a:pPr marL="742950" marR="0" lvl="1" indent="-285750" algn="just" defTabSz="914400" rtl="0" eaLnBrk="1" fontAlgn="base" latinLnBrk="0" hangingPunct="1">
              <a:lnSpc>
                <a:spcPct val="100000"/>
              </a:lnSpc>
              <a:spcBef>
                <a:spcPct val="20000"/>
              </a:spcBef>
              <a:spcAft>
                <a:spcPct val="0"/>
              </a:spcAft>
              <a:buClrTx/>
              <a:buSzTx/>
              <a:buFontTx/>
              <a:buChar char="–"/>
              <a:defRPr/>
            </a:pPr>
            <a:r>
              <a:rPr kumimoji="0" lang="en-US" sz="3200" b="0" i="0" u="none" strike="noStrike" kern="0" cap="none" spc="0" normalizeH="0" baseline="0" noProof="0" dirty="0" err="1" smtClean="0">
                <a:ln>
                  <a:noFill/>
                </a:ln>
                <a:solidFill>
                  <a:schemeClr val="bg1"/>
                </a:solidFill>
                <a:effectLst/>
                <a:uLnTx/>
                <a:uFillTx/>
                <a:latin typeface="+mn-lt"/>
              </a:rPr>
              <a:t>Pucat</a:t>
            </a:r>
            <a:endParaRPr kumimoji="0" lang="en-US" sz="3200" b="0" i="0" u="none" strike="noStrike" kern="0" cap="none" spc="0" normalizeH="0" baseline="0" noProof="0" dirty="0" smtClean="0">
              <a:ln>
                <a:noFill/>
              </a:ln>
              <a:solidFill>
                <a:schemeClr val="bg1"/>
              </a:solidFill>
              <a:effectLst/>
              <a:uLnTx/>
              <a:uFillTx/>
              <a:latin typeface="+mn-lt"/>
            </a:endParaRPr>
          </a:p>
          <a:p>
            <a:pPr marL="742950" marR="0" lvl="1" indent="-285750" algn="just" defTabSz="914400" rtl="0" eaLnBrk="1" fontAlgn="base" latinLnBrk="0" hangingPunct="1">
              <a:lnSpc>
                <a:spcPct val="100000"/>
              </a:lnSpc>
              <a:spcBef>
                <a:spcPct val="20000"/>
              </a:spcBef>
              <a:spcAft>
                <a:spcPct val="0"/>
              </a:spcAft>
              <a:buClrTx/>
              <a:buSzTx/>
              <a:buFontTx/>
              <a:buChar char="–"/>
              <a:defRPr/>
            </a:pPr>
            <a:r>
              <a:rPr kumimoji="0" lang="en-US" sz="3200" b="0" i="0" u="none" strike="noStrike" kern="0" cap="none" spc="0" normalizeH="0" baseline="0" noProof="0" dirty="0" err="1" smtClean="0">
                <a:ln>
                  <a:noFill/>
                </a:ln>
                <a:solidFill>
                  <a:schemeClr val="bg1"/>
                </a:solidFill>
                <a:effectLst/>
                <a:uLnTx/>
                <a:uFillTx/>
                <a:latin typeface="+mn-lt"/>
              </a:rPr>
              <a:t>Vernik</a:t>
            </a:r>
            <a:r>
              <a:rPr kumimoji="0" lang="en-US" sz="3200" b="0" i="0" u="none" strike="noStrike" kern="0" cap="none" spc="0" normalizeH="0" baseline="0" noProof="0" dirty="0" smtClean="0">
                <a:ln>
                  <a:noFill/>
                </a:ln>
                <a:solidFill>
                  <a:schemeClr val="bg1"/>
                </a:solidFill>
                <a:effectLst/>
                <a:uLnTx/>
                <a:uFillTx/>
                <a:latin typeface="+mn-lt"/>
              </a:rPr>
              <a:t> </a:t>
            </a:r>
            <a:r>
              <a:rPr kumimoji="0" lang="en-US" sz="3200" b="0" i="0" u="none" strike="noStrike" kern="0" cap="none" spc="0" normalizeH="0" baseline="0" noProof="0" dirty="0" err="1" smtClean="0">
                <a:ln>
                  <a:noFill/>
                </a:ln>
                <a:solidFill>
                  <a:schemeClr val="bg1"/>
                </a:solidFill>
                <a:effectLst/>
                <a:uLnTx/>
                <a:uFillTx/>
                <a:latin typeface="+mn-lt"/>
              </a:rPr>
              <a:t>kaseosa</a:t>
            </a:r>
            <a:endParaRPr kumimoji="0" lang="en-US" sz="3200" b="0" i="0" u="none" strike="noStrike" kern="0" cap="none" spc="0" normalizeH="0" baseline="0" noProof="0" dirty="0" smtClean="0">
              <a:ln>
                <a:noFill/>
              </a:ln>
              <a:solidFill>
                <a:schemeClr val="bg1"/>
              </a:solidFill>
              <a:effectLst/>
              <a:uLnTx/>
              <a:uFillTx/>
              <a:latin typeface="+mn-lt"/>
            </a:endParaRPr>
          </a:p>
          <a:p>
            <a:pPr marL="742950" marR="0" lvl="1" indent="-285750" algn="just" defTabSz="914400" rtl="0" eaLnBrk="1" fontAlgn="base" latinLnBrk="0" hangingPunct="1">
              <a:lnSpc>
                <a:spcPct val="100000"/>
              </a:lnSpc>
              <a:spcBef>
                <a:spcPct val="20000"/>
              </a:spcBef>
              <a:spcAft>
                <a:spcPct val="0"/>
              </a:spcAft>
              <a:buClrTx/>
              <a:buSzTx/>
              <a:buFontTx/>
              <a:buChar char="–"/>
              <a:defRPr/>
            </a:pPr>
            <a:r>
              <a:rPr kumimoji="0" lang="en-US" sz="3200" b="0" i="0" u="none" strike="noStrike" kern="0" cap="none" spc="0" normalizeH="0" baseline="0" noProof="0" dirty="0" smtClean="0">
                <a:ln>
                  <a:noFill/>
                </a:ln>
                <a:solidFill>
                  <a:schemeClr val="bg1"/>
                </a:solidFill>
                <a:effectLst/>
                <a:uLnTx/>
                <a:uFillTx/>
                <a:latin typeface="+mn-lt"/>
              </a:rPr>
              <a:t>Lanugo</a:t>
            </a:r>
            <a:endParaRPr kumimoji="0" lang="en-US" sz="3200" b="0" i="0" u="none" strike="noStrike" kern="0" cap="none" spc="0" normalizeH="0" baseline="0" noProof="0" dirty="0">
              <a:ln>
                <a:noFill/>
              </a:ln>
              <a:solidFill>
                <a:schemeClr val="bg1"/>
              </a:solidFill>
              <a:effectLst/>
              <a:uLnTx/>
              <a:uFillTx/>
              <a:latin typeface="+mn-lt"/>
            </a:endParaRPr>
          </a:p>
          <a:p>
            <a:pPr marL="457200" marR="0" lvl="1" indent="0" algn="just" defTabSz="914400" rtl="0" eaLnBrk="1" fontAlgn="base" latinLnBrk="0" hangingPunct="1">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err="1" smtClean="0">
                <a:ln>
                  <a:noFill/>
                </a:ln>
                <a:solidFill>
                  <a:schemeClr val="bg1"/>
                </a:solidFill>
                <a:effectLst/>
                <a:uLnTx/>
                <a:uFillTx/>
                <a:latin typeface="+mn-lt"/>
              </a:rPr>
              <a:t>Menilai</a:t>
            </a:r>
            <a:r>
              <a:rPr kumimoji="0" lang="en-US" sz="3200" b="0" i="0" u="none" strike="noStrike" kern="0" cap="none" spc="0" normalizeH="0" baseline="0" noProof="0" dirty="0" smtClean="0">
                <a:ln>
                  <a:noFill/>
                </a:ln>
                <a:solidFill>
                  <a:schemeClr val="bg1"/>
                </a:solidFill>
                <a:effectLst/>
                <a:uLnTx/>
                <a:uFillTx/>
                <a:latin typeface="+mn-lt"/>
              </a:rPr>
              <a:t> </a:t>
            </a:r>
            <a:r>
              <a:rPr kumimoji="0" lang="en-US" sz="3200" b="0" i="0" u="none" strike="noStrike" kern="0" cap="none" spc="0" normalizeH="0" baseline="0" noProof="0" dirty="0" err="1" smtClean="0">
                <a:ln>
                  <a:noFill/>
                </a:ln>
                <a:solidFill>
                  <a:schemeClr val="bg1"/>
                </a:solidFill>
                <a:effectLst/>
                <a:uLnTx/>
                <a:uFillTx/>
                <a:latin typeface="+mn-lt"/>
              </a:rPr>
              <a:t>cara</a:t>
            </a:r>
            <a:r>
              <a:rPr kumimoji="0" lang="en-US" sz="3200" b="0" i="0" u="none" strike="noStrike" kern="0" cap="none" spc="0" normalizeH="0" baseline="0" noProof="0" dirty="0" smtClean="0">
                <a:ln>
                  <a:noFill/>
                </a:ln>
                <a:solidFill>
                  <a:schemeClr val="bg1"/>
                </a:solidFill>
                <a:effectLst/>
                <a:uLnTx/>
                <a:uFillTx/>
                <a:latin typeface="+mn-lt"/>
              </a:rPr>
              <a:t> </a:t>
            </a:r>
            <a:r>
              <a:rPr kumimoji="0" lang="en-US" sz="3200" b="0" i="0" u="none" strike="noStrike" kern="0" cap="none" spc="0" normalizeH="0" baseline="0" noProof="0" dirty="0" err="1" smtClean="0">
                <a:ln>
                  <a:noFill/>
                </a:ln>
                <a:solidFill>
                  <a:schemeClr val="bg1"/>
                </a:solidFill>
                <a:effectLst/>
                <a:uLnTx/>
                <a:uFillTx/>
                <a:latin typeface="+mn-lt"/>
              </a:rPr>
              <a:t>menyusui</a:t>
            </a:r>
            <a:r>
              <a:rPr kumimoji="0" lang="en-US" sz="2100" b="0" i="0" u="none" strike="noStrike" kern="0" cap="none" spc="0" normalizeH="0" baseline="0" noProof="0" dirty="0" smtClean="0">
                <a:ln>
                  <a:noFill/>
                </a:ln>
                <a:solidFill>
                  <a:schemeClr val="bg1"/>
                </a:solidFill>
                <a:effectLst/>
                <a:uLnTx/>
                <a:uFillTx/>
                <a:latin typeface="+mn-lt"/>
              </a:rPr>
              <a:t> </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p:cTn id="7" dur="500" fill="hold"/>
                                        <p:tgtEl>
                                          <p:spTgt spid="19458">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19458">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1945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458">
                                            <p:txEl>
                                              <p:pRg st="1" end="1"/>
                                            </p:txEl>
                                          </p:spTgt>
                                        </p:tgtEl>
                                        <p:attrNameLst>
                                          <p:attrName>style.visibility</p:attrName>
                                        </p:attrNameLst>
                                      </p:cBhvr>
                                      <p:to>
                                        <p:strVal val="visible"/>
                                      </p:to>
                                    </p:set>
                                    <p:anim calcmode="lin" valueType="num">
                                      <p:cBhvr>
                                        <p:cTn id="14" dur="500" fill="hold"/>
                                        <p:tgtEl>
                                          <p:spTgt spid="19458">
                                            <p:txEl>
                                              <p:pRg st="1" end="1"/>
                                            </p:txEl>
                                          </p:spTgt>
                                        </p:tgtEl>
                                        <p:attrNameLst>
                                          <p:attrName>ppt_w</p:attrName>
                                        </p:attrNameLst>
                                      </p:cBhvr>
                                      <p:tavLst>
                                        <p:tav tm="0">
                                          <p:val>
                                            <p:strVal val="0,000000"/>
                                          </p:val>
                                        </p:tav>
                                        <p:tav tm="100000">
                                          <p:val>
                                            <p:strVal val="#ppt_w"/>
                                          </p:val>
                                        </p:tav>
                                      </p:tavLst>
                                    </p:anim>
                                    <p:anim calcmode="lin" valueType="num">
                                      <p:cBhvr>
                                        <p:cTn id="15" dur="500" fill="hold"/>
                                        <p:tgtEl>
                                          <p:spTgt spid="19458">
                                            <p:txEl>
                                              <p:pRg st="1" end="1"/>
                                            </p:txEl>
                                          </p:spTgt>
                                        </p:tgtEl>
                                        <p:attrNameLst>
                                          <p:attrName>ppt_h</p:attrName>
                                        </p:attrNameLst>
                                      </p:cBhvr>
                                      <p:tavLst>
                                        <p:tav tm="0">
                                          <p:val>
                                            <p:strVal val="0,000000"/>
                                          </p:val>
                                        </p:tav>
                                        <p:tav tm="100000">
                                          <p:val>
                                            <p:strVal val="#ppt_h"/>
                                          </p:val>
                                        </p:tav>
                                      </p:tavLst>
                                    </p:anim>
                                    <p:animEffect transition="in" filter="fade">
                                      <p:cBhvr>
                                        <p:cTn id="16" dur="500"/>
                                        <p:tgtEl>
                                          <p:spTgt spid="19458">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p:cTn id="19" dur="500" fill="hold"/>
                                        <p:tgtEl>
                                          <p:spTgt spid="19458">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19458">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19458">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9458">
                                            <p:txEl>
                                              <p:pRg st="3" end="3"/>
                                            </p:txEl>
                                          </p:spTgt>
                                        </p:tgtEl>
                                        <p:attrNameLst>
                                          <p:attrName>style.visibility</p:attrName>
                                        </p:attrNameLst>
                                      </p:cBhvr>
                                      <p:to>
                                        <p:strVal val="visible"/>
                                      </p:to>
                                    </p:set>
                                    <p:anim calcmode="lin" valueType="num">
                                      <p:cBhvr>
                                        <p:cTn id="24" dur="500" fill="hold"/>
                                        <p:tgtEl>
                                          <p:spTgt spid="19458">
                                            <p:txEl>
                                              <p:pRg st="3" end="3"/>
                                            </p:txEl>
                                          </p:spTgt>
                                        </p:tgtEl>
                                        <p:attrNameLst>
                                          <p:attrName>ppt_w</p:attrName>
                                        </p:attrNameLst>
                                      </p:cBhvr>
                                      <p:tavLst>
                                        <p:tav tm="0">
                                          <p:val>
                                            <p:strVal val="0,000000"/>
                                          </p:val>
                                        </p:tav>
                                        <p:tav tm="100000">
                                          <p:val>
                                            <p:strVal val="#ppt_w"/>
                                          </p:val>
                                        </p:tav>
                                      </p:tavLst>
                                    </p:anim>
                                    <p:anim calcmode="lin" valueType="num">
                                      <p:cBhvr>
                                        <p:cTn id="25" dur="500" fill="hold"/>
                                        <p:tgtEl>
                                          <p:spTgt spid="19458">
                                            <p:txEl>
                                              <p:pRg st="3" end="3"/>
                                            </p:txEl>
                                          </p:spTgt>
                                        </p:tgtEl>
                                        <p:attrNameLst>
                                          <p:attrName>ppt_h</p:attrName>
                                        </p:attrNameLst>
                                      </p:cBhvr>
                                      <p:tavLst>
                                        <p:tav tm="0">
                                          <p:val>
                                            <p:strVal val="0,000000"/>
                                          </p:val>
                                        </p:tav>
                                        <p:tav tm="100000">
                                          <p:val>
                                            <p:strVal val="#ppt_h"/>
                                          </p:val>
                                        </p:tav>
                                      </p:tavLst>
                                    </p:anim>
                                    <p:animEffect transition="in" filter="fade">
                                      <p:cBhvr>
                                        <p:cTn id="26" dur="500"/>
                                        <p:tgtEl>
                                          <p:spTgt spid="19458">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9458">
                                            <p:txEl>
                                              <p:pRg st="4" end="4"/>
                                            </p:txEl>
                                          </p:spTgt>
                                        </p:tgtEl>
                                        <p:attrNameLst>
                                          <p:attrName>style.visibility</p:attrName>
                                        </p:attrNameLst>
                                      </p:cBhvr>
                                      <p:to>
                                        <p:strVal val="visible"/>
                                      </p:to>
                                    </p:set>
                                    <p:anim calcmode="lin" valueType="num">
                                      <p:cBhvr>
                                        <p:cTn id="29" dur="500" fill="hold"/>
                                        <p:tgtEl>
                                          <p:spTgt spid="19458">
                                            <p:txEl>
                                              <p:pRg st="4" end="4"/>
                                            </p:txEl>
                                          </p:spTgt>
                                        </p:tgtEl>
                                        <p:attrNameLst>
                                          <p:attrName>ppt_w</p:attrName>
                                        </p:attrNameLst>
                                      </p:cBhvr>
                                      <p:tavLst>
                                        <p:tav tm="0">
                                          <p:val>
                                            <p:strVal val="0,000000"/>
                                          </p:val>
                                        </p:tav>
                                        <p:tav tm="100000">
                                          <p:val>
                                            <p:strVal val="#ppt_w"/>
                                          </p:val>
                                        </p:tav>
                                      </p:tavLst>
                                    </p:anim>
                                    <p:anim calcmode="lin" valueType="num">
                                      <p:cBhvr>
                                        <p:cTn id="30" dur="500" fill="hold"/>
                                        <p:tgtEl>
                                          <p:spTgt spid="19458">
                                            <p:txEl>
                                              <p:pRg st="4" end="4"/>
                                            </p:txEl>
                                          </p:spTgt>
                                        </p:tgtEl>
                                        <p:attrNameLst>
                                          <p:attrName>ppt_h</p:attrName>
                                        </p:attrNameLst>
                                      </p:cBhvr>
                                      <p:tavLst>
                                        <p:tav tm="0">
                                          <p:val>
                                            <p:strVal val="0,000000"/>
                                          </p:val>
                                        </p:tav>
                                        <p:tav tm="100000">
                                          <p:val>
                                            <p:strVal val="#ppt_h"/>
                                          </p:val>
                                        </p:tav>
                                      </p:tavLst>
                                    </p:anim>
                                    <p:animEffect transition="in" filter="fade">
                                      <p:cBhvr>
                                        <p:cTn id="31" dur="500"/>
                                        <p:tgtEl>
                                          <p:spTgt spid="19458">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9458">
                                            <p:txEl>
                                              <p:pRg st="5" end="5"/>
                                            </p:txEl>
                                          </p:spTgt>
                                        </p:tgtEl>
                                        <p:attrNameLst>
                                          <p:attrName>style.visibility</p:attrName>
                                        </p:attrNameLst>
                                      </p:cBhvr>
                                      <p:to>
                                        <p:strVal val="visible"/>
                                      </p:to>
                                    </p:set>
                                    <p:anim calcmode="lin" valueType="num">
                                      <p:cBhvr>
                                        <p:cTn id="34" dur="500" fill="hold"/>
                                        <p:tgtEl>
                                          <p:spTgt spid="19458">
                                            <p:txEl>
                                              <p:pRg st="5" end="5"/>
                                            </p:txEl>
                                          </p:spTgt>
                                        </p:tgtEl>
                                        <p:attrNameLst>
                                          <p:attrName>ppt_w</p:attrName>
                                        </p:attrNameLst>
                                      </p:cBhvr>
                                      <p:tavLst>
                                        <p:tav tm="0">
                                          <p:val>
                                            <p:strVal val="0,000000"/>
                                          </p:val>
                                        </p:tav>
                                        <p:tav tm="100000">
                                          <p:val>
                                            <p:strVal val="#ppt_w"/>
                                          </p:val>
                                        </p:tav>
                                      </p:tavLst>
                                    </p:anim>
                                    <p:anim calcmode="lin" valueType="num">
                                      <p:cBhvr>
                                        <p:cTn id="35" dur="500" fill="hold"/>
                                        <p:tgtEl>
                                          <p:spTgt spid="19458">
                                            <p:txEl>
                                              <p:pRg st="5" end="5"/>
                                            </p:txEl>
                                          </p:spTgt>
                                        </p:tgtEl>
                                        <p:attrNameLst>
                                          <p:attrName>ppt_h</p:attrName>
                                        </p:attrNameLst>
                                      </p:cBhvr>
                                      <p:tavLst>
                                        <p:tav tm="0">
                                          <p:val>
                                            <p:strVal val="0,000000"/>
                                          </p:val>
                                        </p:tav>
                                        <p:tav tm="100000">
                                          <p:val>
                                            <p:strVal val="#ppt_h"/>
                                          </p:val>
                                        </p:tav>
                                      </p:tavLst>
                                    </p:anim>
                                    <p:animEffect transition="in" filter="fade">
                                      <p:cBhvr>
                                        <p:cTn id="36" dur="500"/>
                                        <p:tgtEl>
                                          <p:spTgt spid="19458">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9458">
                                            <p:txEl>
                                              <p:pRg st="6" end="6"/>
                                            </p:txEl>
                                          </p:spTgt>
                                        </p:tgtEl>
                                        <p:attrNameLst>
                                          <p:attrName>style.visibility</p:attrName>
                                        </p:attrNameLst>
                                      </p:cBhvr>
                                      <p:to>
                                        <p:strVal val="visible"/>
                                      </p:to>
                                    </p:set>
                                    <p:anim calcmode="lin" valueType="num">
                                      <p:cBhvr>
                                        <p:cTn id="39" dur="500" fill="hold"/>
                                        <p:tgtEl>
                                          <p:spTgt spid="19458">
                                            <p:txEl>
                                              <p:pRg st="6" end="6"/>
                                            </p:txEl>
                                          </p:spTgt>
                                        </p:tgtEl>
                                        <p:attrNameLst>
                                          <p:attrName>ppt_w</p:attrName>
                                        </p:attrNameLst>
                                      </p:cBhvr>
                                      <p:tavLst>
                                        <p:tav tm="0">
                                          <p:val>
                                            <p:strVal val="0,000000"/>
                                          </p:val>
                                        </p:tav>
                                        <p:tav tm="100000">
                                          <p:val>
                                            <p:strVal val="#ppt_w"/>
                                          </p:val>
                                        </p:tav>
                                      </p:tavLst>
                                    </p:anim>
                                    <p:anim calcmode="lin" valueType="num">
                                      <p:cBhvr>
                                        <p:cTn id="40" dur="500" fill="hold"/>
                                        <p:tgtEl>
                                          <p:spTgt spid="19458">
                                            <p:txEl>
                                              <p:pRg st="6" end="6"/>
                                            </p:txEl>
                                          </p:spTgt>
                                        </p:tgtEl>
                                        <p:attrNameLst>
                                          <p:attrName>ppt_h</p:attrName>
                                        </p:attrNameLst>
                                      </p:cBhvr>
                                      <p:tavLst>
                                        <p:tav tm="0">
                                          <p:val>
                                            <p:strVal val="0,000000"/>
                                          </p:val>
                                        </p:tav>
                                        <p:tav tm="100000">
                                          <p:val>
                                            <p:strVal val="#ppt_h"/>
                                          </p:val>
                                        </p:tav>
                                      </p:tavLst>
                                    </p:anim>
                                    <p:animEffect transition="in" filter="fade">
                                      <p:cBhvr>
                                        <p:cTn id="41" dur="500"/>
                                        <p:tgtEl>
                                          <p:spTgt spid="19458">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9458">
                                            <p:txEl>
                                              <p:pRg st="7" end="7"/>
                                            </p:txEl>
                                          </p:spTgt>
                                        </p:tgtEl>
                                        <p:attrNameLst>
                                          <p:attrName>style.visibility</p:attrName>
                                        </p:attrNameLst>
                                      </p:cBhvr>
                                      <p:to>
                                        <p:strVal val="visible"/>
                                      </p:to>
                                    </p:set>
                                    <p:anim calcmode="lin" valueType="num">
                                      <p:cBhvr>
                                        <p:cTn id="44" dur="500" fill="hold"/>
                                        <p:tgtEl>
                                          <p:spTgt spid="19458">
                                            <p:txEl>
                                              <p:pRg st="7" end="7"/>
                                            </p:txEl>
                                          </p:spTgt>
                                        </p:tgtEl>
                                        <p:attrNameLst>
                                          <p:attrName>ppt_w</p:attrName>
                                        </p:attrNameLst>
                                      </p:cBhvr>
                                      <p:tavLst>
                                        <p:tav tm="0">
                                          <p:val>
                                            <p:strVal val="0,000000"/>
                                          </p:val>
                                        </p:tav>
                                        <p:tav tm="100000">
                                          <p:val>
                                            <p:strVal val="#ppt_w"/>
                                          </p:val>
                                        </p:tav>
                                      </p:tavLst>
                                    </p:anim>
                                    <p:anim calcmode="lin" valueType="num">
                                      <p:cBhvr>
                                        <p:cTn id="45" dur="500" fill="hold"/>
                                        <p:tgtEl>
                                          <p:spTgt spid="19458">
                                            <p:txEl>
                                              <p:pRg st="7" end="7"/>
                                            </p:txEl>
                                          </p:spTgt>
                                        </p:tgtEl>
                                        <p:attrNameLst>
                                          <p:attrName>ppt_h</p:attrName>
                                        </p:attrNameLst>
                                      </p:cBhvr>
                                      <p:tavLst>
                                        <p:tav tm="0">
                                          <p:val>
                                            <p:strVal val="0,000000"/>
                                          </p:val>
                                        </p:tav>
                                        <p:tav tm="100000">
                                          <p:val>
                                            <p:strVal val="#ppt_h"/>
                                          </p:val>
                                        </p:tav>
                                      </p:tavLst>
                                    </p:anim>
                                    <p:animEffect transition="in" filter="fade">
                                      <p:cBhvr>
                                        <p:cTn id="46" dur="500"/>
                                        <p:tgtEl>
                                          <p:spTgt spid="194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981200" y="1600200"/>
            <a:ext cx="7010400" cy="5105400"/>
          </a:xfrm>
          <a:ln/>
        </p:spPr>
        <p:txBody>
          <a:bodyPr vert="horz" wrap="square" lIns="91440" tIns="45720" rIns="91440" bIns="45720" anchor="t" anchorCtr="0"/>
          <a:lstStyle/>
          <a:p>
            <a:pPr eaLnBrk="1" hangingPunct="1"/>
            <a:r>
              <a:rPr dirty="0">
                <a:solidFill>
                  <a:schemeClr val="bg1"/>
                </a:solidFill>
              </a:rPr>
              <a:t>Pemeriksaan pulang</a:t>
            </a:r>
          </a:p>
          <a:p>
            <a:pPr lvl="1" eaLnBrk="1" hangingPunct="1"/>
            <a:r>
              <a:rPr dirty="0">
                <a:solidFill>
                  <a:schemeClr val="bg1"/>
                </a:solidFill>
              </a:rPr>
              <a:t>SSP ; aktivitas bayi, ubun-ubun</a:t>
            </a:r>
          </a:p>
          <a:p>
            <a:pPr lvl="1" eaLnBrk="1" hangingPunct="1"/>
            <a:r>
              <a:rPr dirty="0">
                <a:solidFill>
                  <a:schemeClr val="bg1"/>
                </a:solidFill>
              </a:rPr>
              <a:t>Kulit: ikterus</a:t>
            </a:r>
          </a:p>
          <a:p>
            <a:pPr lvl="1" eaLnBrk="1" hangingPunct="1"/>
            <a:r>
              <a:rPr dirty="0">
                <a:solidFill>
                  <a:schemeClr val="bg1"/>
                </a:solidFill>
              </a:rPr>
              <a:t>Jantung ; bising yg baru timbul kemudian</a:t>
            </a:r>
          </a:p>
          <a:p>
            <a:pPr lvl="1" eaLnBrk="1" hangingPunct="1"/>
            <a:r>
              <a:rPr dirty="0">
                <a:solidFill>
                  <a:schemeClr val="bg1"/>
                </a:solidFill>
              </a:rPr>
              <a:t>Abdomen; tumor</a:t>
            </a:r>
          </a:p>
          <a:p>
            <a:pPr lvl="1" eaLnBrk="1" hangingPunct="1"/>
            <a:r>
              <a:rPr dirty="0">
                <a:solidFill>
                  <a:schemeClr val="bg1"/>
                </a:solidFill>
              </a:rPr>
              <a:t>Talipusat : infeksi</a:t>
            </a:r>
          </a:p>
          <a:p>
            <a:pPr lvl="1" eaLnBrk="1" hangingPunct="1"/>
            <a:r>
              <a:rPr dirty="0">
                <a:solidFill>
                  <a:schemeClr val="bg1"/>
                </a:solidFill>
              </a:rPr>
              <a:t>ASI, menyusu</a:t>
            </a:r>
          </a:p>
          <a:p>
            <a:pPr lvl="1" eaLnBrk="1" hangingPunct="1"/>
            <a:r>
              <a:rPr dirty="0">
                <a:solidFill>
                  <a:schemeClr val="bg1"/>
                </a:solidFill>
              </a:rPr>
              <a:t>Konseling tanda bahaya</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p:cTn id="7" dur="500" fill="hold"/>
                                        <p:tgtEl>
                                          <p:spTgt spid="37890">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7890">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7890">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7890">
                                            <p:txEl>
                                              <p:pRg st="1" end="1"/>
                                            </p:txEl>
                                          </p:spTgt>
                                        </p:tgtEl>
                                        <p:attrNameLst>
                                          <p:attrName>style.visibility</p:attrName>
                                        </p:attrNameLst>
                                      </p:cBhvr>
                                      <p:to>
                                        <p:strVal val="visible"/>
                                      </p:to>
                                    </p:set>
                                    <p:anim calcmode="lin" valueType="num">
                                      <p:cBhvr>
                                        <p:cTn id="13" dur="500" fill="hold"/>
                                        <p:tgtEl>
                                          <p:spTgt spid="37890">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7890">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7890">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7890">
                                            <p:txEl>
                                              <p:pRg st="2" end="2"/>
                                            </p:txEl>
                                          </p:spTgt>
                                        </p:tgtEl>
                                        <p:attrNameLst>
                                          <p:attrName>style.visibility</p:attrName>
                                        </p:attrNameLst>
                                      </p:cBhvr>
                                      <p:to>
                                        <p:strVal val="visible"/>
                                      </p:to>
                                    </p:set>
                                    <p:anim calcmode="lin" valueType="num">
                                      <p:cBhvr>
                                        <p:cTn id="19" dur="500" fill="hold"/>
                                        <p:tgtEl>
                                          <p:spTgt spid="37890">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7890">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7890">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7890">
                                            <p:txEl>
                                              <p:pRg st="3" end="3"/>
                                            </p:txEl>
                                          </p:spTgt>
                                        </p:tgtEl>
                                        <p:attrNameLst>
                                          <p:attrName>style.visibility</p:attrName>
                                        </p:attrNameLst>
                                      </p:cBhvr>
                                      <p:to>
                                        <p:strVal val="visible"/>
                                      </p:to>
                                    </p:set>
                                    <p:anim calcmode="lin" valueType="num">
                                      <p:cBhvr>
                                        <p:cTn id="25" dur="500" fill="hold"/>
                                        <p:tgtEl>
                                          <p:spTgt spid="37890">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7890">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7890">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7890">
                                            <p:txEl>
                                              <p:pRg st="4" end="4"/>
                                            </p:txEl>
                                          </p:spTgt>
                                        </p:tgtEl>
                                        <p:attrNameLst>
                                          <p:attrName>style.visibility</p:attrName>
                                        </p:attrNameLst>
                                      </p:cBhvr>
                                      <p:to>
                                        <p:strVal val="visible"/>
                                      </p:to>
                                    </p:set>
                                    <p:anim calcmode="lin" valueType="num">
                                      <p:cBhvr>
                                        <p:cTn id="31" dur="500" fill="hold"/>
                                        <p:tgtEl>
                                          <p:spTgt spid="37890">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7890">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7890">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7890">
                                            <p:txEl>
                                              <p:pRg st="5" end="5"/>
                                            </p:txEl>
                                          </p:spTgt>
                                        </p:tgtEl>
                                        <p:attrNameLst>
                                          <p:attrName>style.visibility</p:attrName>
                                        </p:attrNameLst>
                                      </p:cBhvr>
                                      <p:to>
                                        <p:strVal val="visible"/>
                                      </p:to>
                                    </p:set>
                                    <p:anim calcmode="lin" valueType="num">
                                      <p:cBhvr>
                                        <p:cTn id="37" dur="500" fill="hold"/>
                                        <p:tgtEl>
                                          <p:spTgt spid="37890">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7890">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7890">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7890">
                                            <p:txEl>
                                              <p:pRg st="6" end="6"/>
                                            </p:txEl>
                                          </p:spTgt>
                                        </p:tgtEl>
                                        <p:attrNameLst>
                                          <p:attrName>style.visibility</p:attrName>
                                        </p:attrNameLst>
                                      </p:cBhvr>
                                      <p:to>
                                        <p:strVal val="visible"/>
                                      </p:to>
                                    </p:set>
                                    <p:anim calcmode="lin" valueType="num">
                                      <p:cBhvr>
                                        <p:cTn id="43" dur="500" fill="hold"/>
                                        <p:tgtEl>
                                          <p:spTgt spid="37890">
                                            <p:txEl>
                                              <p:pRg st="6" end="6"/>
                                            </p:txEl>
                                          </p:spTgt>
                                        </p:tgtEl>
                                        <p:attrNameLst>
                                          <p:attrName>ppt_w</p:attrName>
                                        </p:attrNameLst>
                                      </p:cBhvr>
                                      <p:tavLst>
                                        <p:tav tm="0">
                                          <p:val>
                                            <p:strVal val="0,000000"/>
                                          </p:val>
                                        </p:tav>
                                        <p:tav tm="100000">
                                          <p:val>
                                            <p:strVal val="#ppt_w"/>
                                          </p:val>
                                        </p:tav>
                                      </p:tavLst>
                                    </p:anim>
                                    <p:anim calcmode="lin" valueType="num">
                                      <p:cBhvr>
                                        <p:cTn id="44" dur="500" fill="hold"/>
                                        <p:tgtEl>
                                          <p:spTgt spid="37890">
                                            <p:txEl>
                                              <p:pRg st="6" end="6"/>
                                            </p:txEl>
                                          </p:spTgt>
                                        </p:tgtEl>
                                        <p:attrNameLst>
                                          <p:attrName>ppt_h</p:attrName>
                                        </p:attrNameLst>
                                      </p:cBhvr>
                                      <p:tavLst>
                                        <p:tav tm="0">
                                          <p:val>
                                            <p:strVal val="0,000000"/>
                                          </p:val>
                                        </p:tav>
                                        <p:tav tm="100000">
                                          <p:val>
                                            <p:strVal val="#ppt_h"/>
                                          </p:val>
                                        </p:tav>
                                      </p:tavLst>
                                    </p:anim>
                                    <p:animEffect transition="in" filter="fade">
                                      <p:cBhvr>
                                        <p:cTn id="45" dur="500"/>
                                        <p:tgtEl>
                                          <p:spTgt spid="37890">
                                            <p:txEl>
                                              <p:pRg st="6" end="6"/>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37890">
                                            <p:txEl>
                                              <p:pRg st="7" end="7"/>
                                            </p:txEl>
                                          </p:spTgt>
                                        </p:tgtEl>
                                        <p:attrNameLst>
                                          <p:attrName>style.visibility</p:attrName>
                                        </p:attrNameLst>
                                      </p:cBhvr>
                                      <p:to>
                                        <p:strVal val="visible"/>
                                      </p:to>
                                    </p:set>
                                    <p:anim calcmode="lin" valueType="num">
                                      <p:cBhvr>
                                        <p:cTn id="49" dur="500" fill="hold"/>
                                        <p:tgtEl>
                                          <p:spTgt spid="37890">
                                            <p:txEl>
                                              <p:pRg st="7" end="7"/>
                                            </p:txEl>
                                          </p:spTgt>
                                        </p:tgtEl>
                                        <p:attrNameLst>
                                          <p:attrName>ppt_w</p:attrName>
                                        </p:attrNameLst>
                                      </p:cBhvr>
                                      <p:tavLst>
                                        <p:tav tm="0">
                                          <p:val>
                                            <p:strVal val="0,000000"/>
                                          </p:val>
                                        </p:tav>
                                        <p:tav tm="100000">
                                          <p:val>
                                            <p:strVal val="#ppt_w"/>
                                          </p:val>
                                        </p:tav>
                                      </p:tavLst>
                                    </p:anim>
                                    <p:anim calcmode="lin" valueType="num">
                                      <p:cBhvr>
                                        <p:cTn id="50" dur="500" fill="hold"/>
                                        <p:tgtEl>
                                          <p:spTgt spid="37890">
                                            <p:txEl>
                                              <p:pRg st="7" end="7"/>
                                            </p:txEl>
                                          </p:spTgt>
                                        </p:tgtEl>
                                        <p:attrNameLst>
                                          <p:attrName>ppt_h</p:attrName>
                                        </p:attrNameLst>
                                      </p:cBhvr>
                                      <p:tavLst>
                                        <p:tav tm="0">
                                          <p:val>
                                            <p:strVal val="0,000000"/>
                                          </p:val>
                                        </p:tav>
                                        <p:tav tm="100000">
                                          <p:val>
                                            <p:strVal val="#ppt_h"/>
                                          </p:val>
                                        </p:tav>
                                      </p:tavLst>
                                    </p:anim>
                                    <p:animEffect transition="in" filter="fade">
                                      <p:cBhvr>
                                        <p:cTn id="51" dur="500"/>
                                        <p:tgtEl>
                                          <p:spTgt spid="378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ln/>
        </p:spPr>
        <p:txBody>
          <a:bodyPr vert="horz" wrap="square" lIns="91440" tIns="45720" rIns="91440" bIns="45720" anchor="ctr" anchorCtr="0"/>
          <a:lstStyle/>
          <a:p>
            <a:r>
              <a:rPr dirty="0"/>
              <a:t>Tanda bahaya bayi </a:t>
            </a:r>
          </a:p>
        </p:txBody>
      </p:sp>
      <p:sp>
        <p:nvSpPr>
          <p:cNvPr id="38915" name="Content Placeholder 2"/>
          <p:cNvSpPr>
            <a:spLocks noGrp="1"/>
          </p:cNvSpPr>
          <p:nvPr>
            <p:ph idx="1"/>
          </p:nvPr>
        </p:nvSpPr>
        <p:spPr>
          <a:xfrm>
            <a:off x="1905000" y="1981200"/>
            <a:ext cx="6553200" cy="4114800"/>
          </a:xfrm>
          <a:ln/>
        </p:spPr>
        <p:txBody>
          <a:bodyPr vert="horz" wrap="square" lIns="91440" tIns="45720" rIns="91440" bIns="45720" anchor="t" anchorCtr="0"/>
          <a:lstStyle/>
          <a:p>
            <a:r>
              <a:rPr dirty="0">
                <a:solidFill>
                  <a:schemeClr val="bg1"/>
                </a:solidFill>
              </a:rPr>
              <a:t>Tidak mau minum atau memuntahkan semua ATAU</a:t>
            </a:r>
          </a:p>
          <a:p>
            <a:r>
              <a:rPr dirty="0">
                <a:solidFill>
                  <a:schemeClr val="bg1"/>
                </a:solidFill>
              </a:rPr>
              <a:t>Kejang ATAU</a:t>
            </a:r>
          </a:p>
          <a:p>
            <a:r>
              <a:rPr dirty="0">
                <a:solidFill>
                  <a:schemeClr val="bg1"/>
                </a:solidFill>
              </a:rPr>
              <a:t>Bergerak jika hanya dirangsang ATAU</a:t>
            </a:r>
          </a:p>
          <a:p>
            <a:r>
              <a:rPr dirty="0">
                <a:solidFill>
                  <a:schemeClr val="bg1"/>
                </a:solidFill>
              </a:rPr>
              <a:t>Napas cepat(&gt;60 kali/menit) ATAU</a:t>
            </a:r>
          </a:p>
          <a:p>
            <a:r>
              <a:rPr dirty="0">
                <a:solidFill>
                  <a:schemeClr val="bg1"/>
                </a:solidFill>
              </a:rPr>
              <a:t>Napas lambat (&lt;30kali/menit) ATAU</a:t>
            </a:r>
          </a:p>
          <a:p>
            <a:r>
              <a:rPr dirty="0">
                <a:solidFill>
                  <a:schemeClr val="bg1"/>
                </a:solidFill>
              </a:rPr>
              <a:t>Tarikan dinding dada kedalam yang sangat kuat ATAU</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down)">
                                      <p:cBhvr>
                                        <p:cTn id="7" dur="580">
                                          <p:stCondLst>
                                            <p:cond delay="0"/>
                                          </p:stCondLst>
                                        </p:cTn>
                                        <p:tgtEl>
                                          <p:spTgt spid="38914"/>
                                        </p:tgtEl>
                                      </p:cBhvr>
                                    </p:animEffect>
                                    <p:anim calcmode="lin" valueType="num">
                                      <p:cBhvr>
                                        <p:cTn id="8" dur="1822" tmFilter="0,0; 0.14,0.36; 0.43,0.73; 0.71,0.91; 1.0,1.0">
                                          <p:stCondLst>
                                            <p:cond delay="0"/>
                                          </p:stCondLst>
                                        </p:cTn>
                                        <p:tgtEl>
                                          <p:spTgt spid="389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891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3891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3891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3891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38914"/>
                                        </p:tgtEl>
                                      </p:cBhvr>
                                      <p:to x="100000" y="60000"/>
                                    </p:animScale>
                                    <p:animScale>
                                      <p:cBhvr>
                                        <p:cTn id="14" dur="166" decel="50000">
                                          <p:stCondLst>
                                            <p:cond delay="676"/>
                                          </p:stCondLst>
                                        </p:cTn>
                                        <p:tgtEl>
                                          <p:spTgt spid="38914"/>
                                        </p:tgtEl>
                                      </p:cBhvr>
                                      <p:to x="100000" y="100000"/>
                                    </p:animScale>
                                    <p:animScale>
                                      <p:cBhvr>
                                        <p:cTn id="15" dur="26">
                                          <p:stCondLst>
                                            <p:cond delay="1312"/>
                                          </p:stCondLst>
                                        </p:cTn>
                                        <p:tgtEl>
                                          <p:spTgt spid="38914"/>
                                        </p:tgtEl>
                                      </p:cBhvr>
                                      <p:to x="100000" y="80000"/>
                                    </p:animScale>
                                    <p:animScale>
                                      <p:cBhvr>
                                        <p:cTn id="16" dur="166" decel="50000">
                                          <p:stCondLst>
                                            <p:cond delay="1338"/>
                                          </p:stCondLst>
                                        </p:cTn>
                                        <p:tgtEl>
                                          <p:spTgt spid="38914"/>
                                        </p:tgtEl>
                                      </p:cBhvr>
                                      <p:to x="100000" y="100000"/>
                                    </p:animScale>
                                    <p:animScale>
                                      <p:cBhvr>
                                        <p:cTn id="17" dur="26">
                                          <p:stCondLst>
                                            <p:cond delay="1642"/>
                                          </p:stCondLst>
                                        </p:cTn>
                                        <p:tgtEl>
                                          <p:spTgt spid="38914"/>
                                        </p:tgtEl>
                                      </p:cBhvr>
                                      <p:to x="100000" y="90000"/>
                                    </p:animScale>
                                    <p:animScale>
                                      <p:cBhvr>
                                        <p:cTn id="18" dur="166" decel="50000">
                                          <p:stCondLst>
                                            <p:cond delay="1668"/>
                                          </p:stCondLst>
                                        </p:cTn>
                                        <p:tgtEl>
                                          <p:spTgt spid="38914"/>
                                        </p:tgtEl>
                                      </p:cBhvr>
                                      <p:to x="100000" y="100000"/>
                                    </p:animScale>
                                    <p:animScale>
                                      <p:cBhvr>
                                        <p:cTn id="19" dur="26">
                                          <p:stCondLst>
                                            <p:cond delay="1808"/>
                                          </p:stCondLst>
                                        </p:cTn>
                                        <p:tgtEl>
                                          <p:spTgt spid="38914"/>
                                        </p:tgtEl>
                                      </p:cBhvr>
                                      <p:to x="100000" y="95000"/>
                                    </p:animScale>
                                    <p:animScale>
                                      <p:cBhvr>
                                        <p:cTn id="20" dur="166" decel="50000">
                                          <p:stCondLst>
                                            <p:cond delay="1834"/>
                                          </p:stCondLst>
                                        </p:cTn>
                                        <p:tgtEl>
                                          <p:spTgt spid="3891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8915">
                                            <p:txEl>
                                              <p:pRg st="0" end="0"/>
                                            </p:txEl>
                                          </p:spTgt>
                                        </p:tgtEl>
                                        <p:attrNameLst>
                                          <p:attrName>style.visibility</p:attrName>
                                        </p:attrNameLst>
                                      </p:cBhvr>
                                      <p:to>
                                        <p:strVal val="visible"/>
                                      </p:to>
                                    </p:set>
                                    <p:anim calcmode="lin" valueType="num">
                                      <p:cBhvr>
                                        <p:cTn id="24" dur="500" fill="hold"/>
                                        <p:tgtEl>
                                          <p:spTgt spid="38915">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8915">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8915">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8915">
                                            <p:txEl>
                                              <p:pRg st="1" end="1"/>
                                            </p:txEl>
                                          </p:spTgt>
                                        </p:tgtEl>
                                        <p:attrNameLst>
                                          <p:attrName>style.visibility</p:attrName>
                                        </p:attrNameLst>
                                      </p:cBhvr>
                                      <p:to>
                                        <p:strVal val="visible"/>
                                      </p:to>
                                    </p:set>
                                    <p:anim calcmode="lin" valueType="num">
                                      <p:cBhvr>
                                        <p:cTn id="30" dur="500" fill="hold"/>
                                        <p:tgtEl>
                                          <p:spTgt spid="38915">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8915">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8915">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8915">
                                            <p:txEl>
                                              <p:pRg st="2" end="2"/>
                                            </p:txEl>
                                          </p:spTgt>
                                        </p:tgtEl>
                                        <p:attrNameLst>
                                          <p:attrName>style.visibility</p:attrName>
                                        </p:attrNameLst>
                                      </p:cBhvr>
                                      <p:to>
                                        <p:strVal val="visible"/>
                                      </p:to>
                                    </p:set>
                                    <p:anim calcmode="lin" valueType="num">
                                      <p:cBhvr>
                                        <p:cTn id="36" dur="500" fill="hold"/>
                                        <p:tgtEl>
                                          <p:spTgt spid="38915">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8915">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8915">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8915">
                                            <p:txEl>
                                              <p:pRg st="3" end="3"/>
                                            </p:txEl>
                                          </p:spTgt>
                                        </p:tgtEl>
                                        <p:attrNameLst>
                                          <p:attrName>style.visibility</p:attrName>
                                        </p:attrNameLst>
                                      </p:cBhvr>
                                      <p:to>
                                        <p:strVal val="visible"/>
                                      </p:to>
                                    </p:set>
                                    <p:anim calcmode="lin" valueType="num">
                                      <p:cBhvr>
                                        <p:cTn id="42" dur="500" fill="hold"/>
                                        <p:tgtEl>
                                          <p:spTgt spid="38915">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8915">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8915">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8915">
                                            <p:txEl>
                                              <p:pRg st="4" end="4"/>
                                            </p:txEl>
                                          </p:spTgt>
                                        </p:tgtEl>
                                        <p:attrNameLst>
                                          <p:attrName>style.visibility</p:attrName>
                                        </p:attrNameLst>
                                      </p:cBhvr>
                                      <p:to>
                                        <p:strVal val="visible"/>
                                      </p:to>
                                    </p:set>
                                    <p:anim calcmode="lin" valueType="num">
                                      <p:cBhvr>
                                        <p:cTn id="48" dur="500" fill="hold"/>
                                        <p:tgtEl>
                                          <p:spTgt spid="38915">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38915">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38915">
                                            <p:txEl>
                                              <p:pRg st="4" end="4"/>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38915">
                                            <p:txEl>
                                              <p:pRg st="5" end="5"/>
                                            </p:txEl>
                                          </p:spTgt>
                                        </p:tgtEl>
                                        <p:attrNameLst>
                                          <p:attrName>style.visibility</p:attrName>
                                        </p:attrNameLst>
                                      </p:cBhvr>
                                      <p:to>
                                        <p:strVal val="visible"/>
                                      </p:to>
                                    </p:set>
                                    <p:anim calcmode="lin" valueType="num">
                                      <p:cBhvr>
                                        <p:cTn id="54" dur="500" fill="hold"/>
                                        <p:tgtEl>
                                          <p:spTgt spid="38915">
                                            <p:txEl>
                                              <p:pRg st="5" end="5"/>
                                            </p:txEl>
                                          </p:spTgt>
                                        </p:tgtEl>
                                        <p:attrNameLst>
                                          <p:attrName>ppt_w</p:attrName>
                                        </p:attrNameLst>
                                      </p:cBhvr>
                                      <p:tavLst>
                                        <p:tav tm="0">
                                          <p:val>
                                            <p:strVal val="0,000000"/>
                                          </p:val>
                                        </p:tav>
                                        <p:tav tm="100000">
                                          <p:val>
                                            <p:strVal val="#ppt_w"/>
                                          </p:val>
                                        </p:tav>
                                      </p:tavLst>
                                    </p:anim>
                                    <p:anim calcmode="lin" valueType="num">
                                      <p:cBhvr>
                                        <p:cTn id="55" dur="500" fill="hold"/>
                                        <p:tgtEl>
                                          <p:spTgt spid="38915">
                                            <p:txEl>
                                              <p:pRg st="5" end="5"/>
                                            </p:txEl>
                                          </p:spTgt>
                                        </p:tgtEl>
                                        <p:attrNameLst>
                                          <p:attrName>ppt_h</p:attrName>
                                        </p:attrNameLst>
                                      </p:cBhvr>
                                      <p:tavLst>
                                        <p:tav tm="0">
                                          <p:val>
                                            <p:strVal val="0,000000"/>
                                          </p:val>
                                        </p:tav>
                                        <p:tav tm="100000">
                                          <p:val>
                                            <p:strVal val="#ppt_h"/>
                                          </p:val>
                                        </p:tav>
                                      </p:tavLst>
                                    </p:anim>
                                    <p:animEffect transition="in" filter="fade">
                                      <p:cBhvr>
                                        <p:cTn id="56"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905000" y="1752600"/>
            <a:ext cx="7010400" cy="5867400"/>
          </a:xfrm>
          <a:ln/>
        </p:spPr>
        <p:txBody>
          <a:bodyPr vert="horz" wrap="square" lIns="91440" tIns="45720" rIns="91440" bIns="45720" anchor="t" anchorCtr="0"/>
          <a:lstStyle/>
          <a:p>
            <a:pPr algn="just"/>
            <a:r>
              <a:rPr dirty="0">
                <a:solidFill>
                  <a:schemeClr val="bg1"/>
                </a:solidFill>
              </a:rPr>
              <a:t>Merintih ATAU</a:t>
            </a:r>
          </a:p>
          <a:p>
            <a:pPr algn="just"/>
            <a:r>
              <a:rPr dirty="0">
                <a:solidFill>
                  <a:schemeClr val="bg1"/>
                </a:solidFill>
              </a:rPr>
              <a:t>Teraba demam (&gt;37,5°c) ATAU </a:t>
            </a:r>
          </a:p>
          <a:p>
            <a:pPr algn="just"/>
            <a:r>
              <a:rPr dirty="0">
                <a:solidFill>
                  <a:schemeClr val="bg1"/>
                </a:solidFill>
              </a:rPr>
              <a:t>Teraba dingin(&lt;36°c) ATAU</a:t>
            </a:r>
          </a:p>
          <a:p>
            <a:pPr algn="just"/>
            <a:r>
              <a:rPr dirty="0">
                <a:solidFill>
                  <a:schemeClr val="bg1"/>
                </a:solidFill>
              </a:rPr>
              <a:t>Nanah yang banyak dimata ATAU</a:t>
            </a:r>
          </a:p>
          <a:p>
            <a:pPr algn="just"/>
            <a:r>
              <a:rPr dirty="0">
                <a:solidFill>
                  <a:schemeClr val="bg1"/>
                </a:solidFill>
              </a:rPr>
              <a:t>Pusar kemerahan meluas ke dinding perut ATAU</a:t>
            </a:r>
          </a:p>
          <a:p>
            <a:pPr algn="just"/>
            <a:r>
              <a:rPr dirty="0">
                <a:solidFill>
                  <a:schemeClr val="bg1"/>
                </a:solidFill>
              </a:rPr>
              <a:t>Kuning pada telapak kaki dan tangan ATAU</a:t>
            </a:r>
          </a:p>
          <a:p>
            <a:pPr algn="just"/>
            <a:r>
              <a:rPr dirty="0">
                <a:solidFill>
                  <a:schemeClr val="bg1"/>
                </a:solidFill>
              </a:rPr>
              <a:t>Diare </a:t>
            </a:r>
          </a:p>
          <a:p>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p:cTn id="7" dur="500" fill="hold"/>
                                        <p:tgtEl>
                                          <p:spTgt spid="39938">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9938">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9938">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9938">
                                            <p:txEl>
                                              <p:pRg st="1" end="1"/>
                                            </p:txEl>
                                          </p:spTgt>
                                        </p:tgtEl>
                                        <p:attrNameLst>
                                          <p:attrName>style.visibility</p:attrName>
                                        </p:attrNameLst>
                                      </p:cBhvr>
                                      <p:to>
                                        <p:strVal val="visible"/>
                                      </p:to>
                                    </p:set>
                                    <p:anim calcmode="lin" valueType="num">
                                      <p:cBhvr>
                                        <p:cTn id="13" dur="500" fill="hold"/>
                                        <p:tgtEl>
                                          <p:spTgt spid="39938">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9938">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9938">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9938">
                                            <p:txEl>
                                              <p:pRg st="2" end="2"/>
                                            </p:txEl>
                                          </p:spTgt>
                                        </p:tgtEl>
                                        <p:attrNameLst>
                                          <p:attrName>style.visibility</p:attrName>
                                        </p:attrNameLst>
                                      </p:cBhvr>
                                      <p:to>
                                        <p:strVal val="visible"/>
                                      </p:to>
                                    </p:set>
                                    <p:anim calcmode="lin" valueType="num">
                                      <p:cBhvr>
                                        <p:cTn id="19" dur="500" fill="hold"/>
                                        <p:tgtEl>
                                          <p:spTgt spid="39938">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9938">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9938">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9938">
                                            <p:txEl>
                                              <p:pRg st="3" end="3"/>
                                            </p:txEl>
                                          </p:spTgt>
                                        </p:tgtEl>
                                        <p:attrNameLst>
                                          <p:attrName>style.visibility</p:attrName>
                                        </p:attrNameLst>
                                      </p:cBhvr>
                                      <p:to>
                                        <p:strVal val="visible"/>
                                      </p:to>
                                    </p:set>
                                    <p:anim calcmode="lin" valueType="num">
                                      <p:cBhvr>
                                        <p:cTn id="25" dur="500" fill="hold"/>
                                        <p:tgtEl>
                                          <p:spTgt spid="39938">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9938">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9938">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9938">
                                            <p:txEl>
                                              <p:pRg st="4" end="4"/>
                                            </p:txEl>
                                          </p:spTgt>
                                        </p:tgtEl>
                                        <p:attrNameLst>
                                          <p:attrName>style.visibility</p:attrName>
                                        </p:attrNameLst>
                                      </p:cBhvr>
                                      <p:to>
                                        <p:strVal val="visible"/>
                                      </p:to>
                                    </p:set>
                                    <p:anim calcmode="lin" valueType="num">
                                      <p:cBhvr>
                                        <p:cTn id="31" dur="500" fill="hold"/>
                                        <p:tgtEl>
                                          <p:spTgt spid="39938">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9938">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9938">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9938">
                                            <p:txEl>
                                              <p:pRg st="5" end="5"/>
                                            </p:txEl>
                                          </p:spTgt>
                                        </p:tgtEl>
                                        <p:attrNameLst>
                                          <p:attrName>style.visibility</p:attrName>
                                        </p:attrNameLst>
                                      </p:cBhvr>
                                      <p:to>
                                        <p:strVal val="visible"/>
                                      </p:to>
                                    </p:set>
                                    <p:anim calcmode="lin" valueType="num">
                                      <p:cBhvr>
                                        <p:cTn id="37" dur="500" fill="hold"/>
                                        <p:tgtEl>
                                          <p:spTgt spid="39938">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9938">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9938">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39938">
                                            <p:txEl>
                                              <p:pRg st="6" end="6"/>
                                            </p:txEl>
                                          </p:spTgt>
                                        </p:tgtEl>
                                        <p:attrNameLst>
                                          <p:attrName>style.visibility</p:attrName>
                                        </p:attrNameLst>
                                      </p:cBhvr>
                                      <p:to>
                                        <p:strVal val="visible"/>
                                      </p:to>
                                    </p:set>
                                    <p:anim calcmode="lin" valueType="num">
                                      <p:cBhvr>
                                        <p:cTn id="43" dur="500" fill="hold"/>
                                        <p:tgtEl>
                                          <p:spTgt spid="39938">
                                            <p:txEl>
                                              <p:pRg st="6" end="6"/>
                                            </p:txEl>
                                          </p:spTgt>
                                        </p:tgtEl>
                                        <p:attrNameLst>
                                          <p:attrName>ppt_w</p:attrName>
                                        </p:attrNameLst>
                                      </p:cBhvr>
                                      <p:tavLst>
                                        <p:tav tm="0">
                                          <p:val>
                                            <p:strVal val="0,000000"/>
                                          </p:val>
                                        </p:tav>
                                        <p:tav tm="100000">
                                          <p:val>
                                            <p:strVal val="#ppt_w"/>
                                          </p:val>
                                        </p:tav>
                                      </p:tavLst>
                                    </p:anim>
                                    <p:anim calcmode="lin" valueType="num">
                                      <p:cBhvr>
                                        <p:cTn id="44" dur="500" fill="hold"/>
                                        <p:tgtEl>
                                          <p:spTgt spid="39938">
                                            <p:txEl>
                                              <p:pRg st="6" end="6"/>
                                            </p:txEl>
                                          </p:spTgt>
                                        </p:tgtEl>
                                        <p:attrNameLst>
                                          <p:attrName>ppt_h</p:attrName>
                                        </p:attrNameLst>
                                      </p:cBhvr>
                                      <p:tavLst>
                                        <p:tav tm="0">
                                          <p:val>
                                            <p:strVal val="0,000000"/>
                                          </p:val>
                                        </p:tav>
                                        <p:tav tm="100000">
                                          <p:val>
                                            <p:strVal val="#ppt_h"/>
                                          </p:val>
                                        </p:tav>
                                      </p:tavLst>
                                    </p:anim>
                                    <p:animEffect transition="in" filter="fade">
                                      <p:cBhvr>
                                        <p:cTn id="45" dur="500"/>
                                        <p:tgtEl>
                                          <p:spTgt spid="399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2590800" y="457200"/>
            <a:ext cx="6095999" cy="762000"/>
          </a:xfrm>
          <a:solidFill>
            <a:schemeClr val="bg2">
              <a:lumMod val="75000"/>
            </a:schemeClr>
          </a:solidFill>
          <a:ln>
            <a:solidFill>
              <a:schemeClr val="bg2">
                <a:lumMod val="75000"/>
              </a:schemeClr>
            </a:solidFill>
            <a:miter lim="800000"/>
          </a:ln>
          <a:effectLst>
            <a:outerShdw blurRad="44450" dist="27940" dir="5400000" algn="ctr">
              <a:srgbClr val="000000">
                <a:alpha val="32000"/>
              </a:srgbClr>
            </a:outerShdw>
          </a:effectLst>
          <a:scene3d>
            <a:camera prst="perspectiveHeroicExtremeRightFacing"/>
            <a:lightRig rig="balanced" dir="t">
              <a:rot lat="0" lon="0" rev="8700000"/>
            </a:lightRig>
          </a:scene3d>
          <a:sp3d>
            <a:bevelT w="190500" h="38100"/>
          </a:sp3d>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b="1" i="0" u="none" strike="noStrike" kern="0" cap="none" spc="0" normalizeH="0" baseline="0" noProof="0" dirty="0" err="1" smtClean="0">
                <a:ln>
                  <a:noFill/>
                </a:ln>
                <a:solidFill>
                  <a:schemeClr val="bg1"/>
                </a:solidFill>
                <a:effectLst/>
                <a:uLnTx/>
                <a:uFillTx/>
                <a:latin typeface="+mn-lt"/>
                <a:ea typeface="+mj-ea"/>
                <a:cs typeface="Aharoni" pitchFamily="2" charset="-79"/>
              </a:rPr>
              <a:t>Perawatan</a:t>
            </a:r>
            <a:r>
              <a:rPr kumimoji="0" lang="en-US" sz="3200" b="1" i="0" u="none" strike="noStrike" kern="0" cap="none" spc="0" normalizeH="0" baseline="0" noProof="0" dirty="0" smtClean="0">
                <a:ln>
                  <a:noFill/>
                </a:ln>
                <a:solidFill>
                  <a:schemeClr val="bg1"/>
                </a:solidFill>
                <a:effectLst/>
                <a:uLnTx/>
                <a:uFillTx/>
                <a:latin typeface="+mn-lt"/>
                <a:ea typeface="+mj-ea"/>
                <a:cs typeface="Aharoni" pitchFamily="2" charset="-79"/>
              </a:rPr>
              <a:t> </a:t>
            </a:r>
            <a:r>
              <a:rPr kumimoji="0" lang="en-US" sz="3200" b="1" i="0" u="none" strike="noStrike" kern="0" cap="none" spc="0" normalizeH="0" baseline="0" noProof="0" dirty="0" err="1" smtClean="0">
                <a:ln>
                  <a:noFill/>
                </a:ln>
                <a:solidFill>
                  <a:schemeClr val="bg1"/>
                </a:solidFill>
                <a:effectLst/>
                <a:uLnTx/>
                <a:uFillTx/>
                <a:latin typeface="+mn-lt"/>
                <a:ea typeface="+mj-ea"/>
                <a:cs typeface="Aharoni" pitchFamily="2" charset="-79"/>
              </a:rPr>
              <a:t>Esensial</a:t>
            </a:r>
            <a:r>
              <a:rPr kumimoji="0" lang="en-US" sz="3200" b="1" i="0" u="none" strike="noStrike" kern="0" cap="none" spc="0" normalizeH="0" baseline="0" noProof="0" dirty="0" smtClean="0">
                <a:ln>
                  <a:noFill/>
                </a:ln>
                <a:solidFill>
                  <a:schemeClr val="bg1"/>
                </a:solidFill>
                <a:effectLst/>
                <a:uLnTx/>
                <a:uFillTx/>
                <a:latin typeface="+mn-lt"/>
                <a:ea typeface="+mj-ea"/>
                <a:cs typeface="Aharoni" pitchFamily="2" charset="-79"/>
              </a:rPr>
              <a:t> Neonatal</a:t>
            </a:r>
          </a:p>
        </p:txBody>
      </p:sp>
      <p:sp>
        <p:nvSpPr>
          <p:cNvPr id="7" name="Content Placeholder 6"/>
          <p:cNvSpPr>
            <a:spLocks noGrp="1"/>
          </p:cNvSpPr>
          <p:nvPr>
            <p:ph idx="1"/>
          </p:nvPr>
        </p:nvSpPr>
        <p:spPr>
          <a:xfrm>
            <a:off x="1981200" y="2084388"/>
            <a:ext cx="2514600" cy="990600"/>
          </a:xfrm>
          <a:prstGeom prst="roundRect">
            <a:avLst>
              <a:gd name="adj" fmla="val 16667"/>
            </a:avLst>
          </a:prstGeom>
          <a:solidFill>
            <a:srgbClr val="CC0099">
              <a:alpha val="100000"/>
            </a:srgbClr>
          </a:solidFill>
          <a:ln>
            <a:solidFill>
              <a:srgbClr val="000000">
                <a:alpha val="100000"/>
              </a:srgbClr>
            </a:solidFill>
          </a:ln>
        </p:spPr>
        <p:txBody>
          <a:bodyPr vert="horz" wrap="none" lIns="91440" tIns="45720" rIns="91440" bIns="45720" anchor="t" anchorCtr="0"/>
          <a:lstStyle/>
          <a:p>
            <a:pPr marL="0" indent="0" eaLnBrk="1" hangingPunct="1">
              <a:spcBef>
                <a:spcPct val="0"/>
              </a:spcBef>
              <a:buNone/>
            </a:pPr>
            <a:r>
              <a:rPr dirty="0">
                <a:solidFill>
                  <a:srgbClr val="000000"/>
                </a:solidFill>
              </a:rPr>
              <a:t>Prinsip</a:t>
            </a:r>
            <a:endParaRPr dirty="0">
              <a:solidFill>
                <a:srgbClr val="FFFFFF"/>
              </a:solidFill>
            </a:endParaRPr>
          </a:p>
        </p:txBody>
      </p:sp>
      <p:sp>
        <p:nvSpPr>
          <p:cNvPr id="8" name="Rounded Rectangle 7"/>
          <p:cNvSpPr/>
          <p:nvPr/>
        </p:nvSpPr>
        <p:spPr bwMode="auto">
          <a:xfrm>
            <a:off x="2895600" y="2667000"/>
            <a:ext cx="3962400" cy="3200400"/>
          </a:xfrm>
          <a:prstGeom prst="roundRect">
            <a:avLst/>
          </a:prstGeom>
          <a:solidFill>
            <a:srgbClr val="FFFFFF"/>
          </a:solidFill>
          <a:ln w="9525" cap="flat" cmpd="sng" algn="ctr">
            <a:solidFill>
              <a:srgbClr val="000000"/>
            </a:solidFill>
            <a:prstDash val="solid"/>
            <a:round/>
            <a:headEnd type="none" w="med" len="med"/>
            <a:tailEnd type="none" w="med" len="med"/>
          </a:ln>
          <a:effectLst/>
        </p:spPr>
        <p:txBody>
          <a:bodyPr wrap="none"/>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Jaga</a:t>
            </a: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kehangatan</a:t>
            </a: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bayi</a:t>
            </a:r>
            <a:endParaRPr kumimoji="0" lang="en-US" sz="24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Inform consent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Menurunkan</a:t>
            </a: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resiko</a:t>
            </a: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infeksi</a:t>
            </a:r>
            <a:endParaRPr kumimoji="0" lang="en-US" sz="24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Perilaku</a:t>
            </a:r>
            <a:endParaRPr kumimoji="0" lang="en-US" sz="24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Observasi</a:t>
            </a:r>
            <a:r>
              <a:rPr kumimoji="0" lang="en-US" sz="24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400" b="0" i="0" u="none" strike="noStrike" kern="0" cap="none" spc="0" normalizeH="0" baseline="0" noProof="0" dirty="0" err="1">
                <a:ln>
                  <a:noFill/>
                </a:ln>
                <a:solidFill>
                  <a:sysClr val="windowText" lastClr="000000"/>
                </a:solidFill>
                <a:effectLst/>
                <a:uLnTx/>
                <a:uFillTx/>
                <a:latin typeface="+mj-lt"/>
                <a:ea typeface="+mn-ea"/>
                <a:cs typeface="+mn-cs"/>
              </a:rPr>
              <a:t>bayi</a:t>
            </a:r>
            <a:endParaRPr kumimoji="0" lang="en-US" sz="2400" b="0" i="0" u="none" strike="noStrike" kern="0" cap="none" spc="0" normalizeH="0" baseline="0" noProof="0" dirty="0">
              <a:ln>
                <a:noFill/>
              </a:ln>
              <a:solidFill>
                <a:sysClr val="windowText" lastClr="000000"/>
              </a:solidFill>
              <a:effectLst/>
              <a:uLnTx/>
              <a:uFillTx/>
              <a:latin typeface="+mj-lt"/>
              <a:ea typeface="+mn-ea"/>
              <a:cs typeface="+mn-cs"/>
            </a:endParaRPr>
          </a:p>
        </p:txBody>
      </p:sp>
      <p:pic>
        <p:nvPicPr>
          <p:cNvPr id="38917" name="Picture 9" descr="E:\Picture\ANIMASI\apiK\disney00024.gif"/>
          <p:cNvPicPr>
            <a:picLocks noChangeAspect="1"/>
          </p:cNvPicPr>
          <p:nvPr/>
        </p:nvPicPr>
        <p:blipFill>
          <a:blip r:embed="rId3"/>
          <a:stretch>
            <a:fillRect/>
          </a:stretch>
        </p:blipFill>
        <p:spPr>
          <a:xfrm>
            <a:off x="7794625" y="4267200"/>
            <a:ext cx="1562100" cy="2381250"/>
          </a:xfrm>
          <a:prstGeom prst="rect">
            <a:avLst/>
          </a:prstGeom>
          <a:noFill/>
          <a:ln w="9525">
            <a:noFill/>
          </a:ln>
        </p:spPr>
      </p:pic>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7">
                                            <p:bg/>
                                          </p:spTgt>
                                        </p:tgtEl>
                                        <p:attrNameLst>
                                          <p:attrName>style.visibility</p:attrName>
                                        </p:attrNameLst>
                                      </p:cBhvr>
                                      <p:to>
                                        <p:strVal val="visible"/>
                                      </p:to>
                                    </p:set>
                                    <p:anim calcmode="lin" valueType="num">
                                      <p:cBhvr>
                                        <p:cTn id="24" dur="500" fill="hold"/>
                                        <p:tgtEl>
                                          <p:spTgt spid="7">
                                            <p:bg/>
                                          </p:spTgt>
                                        </p:tgtEl>
                                        <p:attrNameLst>
                                          <p:attrName>ppt_w</p:attrName>
                                        </p:attrNameLst>
                                      </p:cBhvr>
                                      <p:tavLst>
                                        <p:tav tm="0">
                                          <p:val>
                                            <p:strVal val="0,000000"/>
                                          </p:val>
                                        </p:tav>
                                        <p:tav tm="100000">
                                          <p:val>
                                            <p:strVal val="#ppt_w"/>
                                          </p:val>
                                        </p:tav>
                                      </p:tavLst>
                                    </p:anim>
                                    <p:anim calcmode="lin" valueType="num">
                                      <p:cBhvr>
                                        <p:cTn id="25" dur="500" fill="hold"/>
                                        <p:tgtEl>
                                          <p:spTgt spid="7">
                                            <p:bg/>
                                          </p:spTgt>
                                        </p:tgtEl>
                                        <p:attrNameLst>
                                          <p:attrName>ppt_h</p:attrName>
                                        </p:attrNameLst>
                                      </p:cBhvr>
                                      <p:tavLst>
                                        <p:tav tm="0">
                                          <p:val>
                                            <p:strVal val="0,000000"/>
                                          </p:val>
                                        </p:tav>
                                        <p:tav tm="100000">
                                          <p:val>
                                            <p:strVal val="#ppt_h"/>
                                          </p:val>
                                        </p:tav>
                                      </p:tavLst>
                                    </p:anim>
                                    <p:animEffect transition="in" filter="fade">
                                      <p:cBhvr>
                                        <p:cTn id="26" dur="500"/>
                                        <p:tgtEl>
                                          <p:spTgt spid="7">
                                            <p:bg/>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500" fill="hold"/>
                                        <p:tgtEl>
                                          <p:spTgt spid="7">
                                            <p:txEl>
                                              <p:pRg st="0" end="0"/>
                                            </p:txEl>
                                          </p:spTgt>
                                        </p:tgtEl>
                                        <p:attrNameLst>
                                          <p:attrName>ppt_w</p:attrName>
                                        </p:attrNameLst>
                                      </p:cBhvr>
                                      <p:tavLst>
                                        <p:tav tm="0">
                                          <p:val>
                                            <p:strVal val="0,000000"/>
                                          </p:val>
                                        </p:tav>
                                        <p:tav tm="100000">
                                          <p:val>
                                            <p:strVal val="#ppt_w"/>
                                          </p:val>
                                        </p:tav>
                                      </p:tavLst>
                                    </p:anim>
                                    <p:anim calcmode="lin" valueType="num">
                                      <p:cBhvr>
                                        <p:cTn id="31" dur="500" fill="hold"/>
                                        <p:tgtEl>
                                          <p:spTgt spid="7">
                                            <p:txEl>
                                              <p:pRg st="0" end="0"/>
                                            </p:txEl>
                                          </p:spTgt>
                                        </p:tgtEl>
                                        <p:attrNameLst>
                                          <p:attrName>ppt_h</p:attrName>
                                        </p:attrNameLst>
                                      </p:cBhvr>
                                      <p:tavLst>
                                        <p:tav tm="0">
                                          <p:val>
                                            <p:strVal val="0,000000"/>
                                          </p:val>
                                        </p:tav>
                                        <p:tav tm="100000">
                                          <p:val>
                                            <p:strVal val="#ppt_h"/>
                                          </p:val>
                                        </p:tav>
                                      </p:tavLst>
                                    </p:anim>
                                    <p:animEffect transition="in" filter="fade">
                                      <p:cBhvr>
                                        <p:cTn id="32" dur="500"/>
                                        <p:tgtEl>
                                          <p:spTgt spid="7">
                                            <p:txEl>
                                              <p:pRg st="0" end="0"/>
                                            </p:txEl>
                                          </p:spTgt>
                                        </p:tgtEl>
                                      </p:cBhvr>
                                    </p:animEffect>
                                  </p:childTnLst>
                                </p:cTn>
                              </p:par>
                            </p:childTnLst>
                          </p:cTn>
                        </p:par>
                        <p:par>
                          <p:cTn id="33" fill="hold">
                            <p:stCondLst>
                              <p:cond delay="3000"/>
                            </p:stCondLst>
                            <p:childTnLst>
                              <p:par>
                                <p:cTn id="34" presetID="21" presetClass="entr" presetSubtype="1"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heel(1)">
                                      <p:cBhvr>
                                        <p:cTn id="36" dur="2000"/>
                                        <p:tgtEl>
                                          <p:spTgt spid="8"/>
                                        </p:tgtEl>
                                      </p:cBhvr>
                                    </p:animEffect>
                                  </p:childTnLst>
                                </p:cTn>
                              </p:par>
                            </p:childTnLst>
                          </p:cTn>
                        </p:par>
                        <p:par>
                          <p:cTn id="37" fill="hold">
                            <p:stCondLst>
                              <p:cond delay="5000"/>
                            </p:stCondLst>
                            <p:childTnLst>
                              <p:par>
                                <p:cTn id="38" presetID="53" presetClass="entr" presetSubtype="16" fill="hold" nodeType="after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 calcmode="lin" valueType="num">
                                      <p:cBhvr>
                                        <p:cTn id="40" dur="500" fill="hold"/>
                                        <p:tgtEl>
                                          <p:spTgt spid="8">
                                            <p:txEl>
                                              <p:pRg st="4" end="4"/>
                                            </p:txEl>
                                          </p:spTgt>
                                        </p:tgtEl>
                                        <p:attrNameLst>
                                          <p:attrName>ppt_w</p:attrName>
                                        </p:attrNameLst>
                                      </p:cBhvr>
                                      <p:tavLst>
                                        <p:tav tm="0">
                                          <p:val>
                                            <p:strVal val="0,000000"/>
                                          </p:val>
                                        </p:tav>
                                        <p:tav tm="100000">
                                          <p:val>
                                            <p:strVal val="#ppt_w"/>
                                          </p:val>
                                        </p:tav>
                                      </p:tavLst>
                                    </p:anim>
                                    <p:anim calcmode="lin" valueType="num">
                                      <p:cBhvr>
                                        <p:cTn id="41" dur="500" fill="hold"/>
                                        <p:tgtEl>
                                          <p:spTgt spid="8">
                                            <p:txEl>
                                              <p:pRg st="4" end="4"/>
                                            </p:txEl>
                                          </p:spTgt>
                                        </p:tgtEl>
                                        <p:attrNameLst>
                                          <p:attrName>ppt_h</p:attrName>
                                        </p:attrNameLst>
                                      </p:cBhvr>
                                      <p:tavLst>
                                        <p:tav tm="0">
                                          <p:val>
                                            <p:strVal val="0,000000"/>
                                          </p:val>
                                        </p:tav>
                                        <p:tav tm="100000">
                                          <p:val>
                                            <p:strVal val="#ppt_h"/>
                                          </p:val>
                                        </p:tav>
                                      </p:tavLst>
                                    </p:anim>
                                    <p:animEffect transition="in" filter="fade">
                                      <p:cBhvr>
                                        <p:cTn id="4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ln/>
        </p:spPr>
        <p:txBody>
          <a:bodyPr vert="horz" wrap="square" lIns="91440" tIns="45720" rIns="91440" bIns="45720" anchor="ctr" anchorCtr="0"/>
          <a:lstStyle/>
          <a:p>
            <a:r>
              <a:rPr dirty="0"/>
              <a:t>Pemeriksaan fisik</a:t>
            </a:r>
          </a:p>
        </p:txBody>
      </p:sp>
      <p:sp>
        <p:nvSpPr>
          <p:cNvPr id="41987" name="Content Placeholder 2"/>
          <p:cNvSpPr>
            <a:spLocks noGrp="1"/>
          </p:cNvSpPr>
          <p:nvPr>
            <p:ph idx="1"/>
          </p:nvPr>
        </p:nvSpPr>
        <p:spPr>
          <a:xfrm>
            <a:off x="1828800" y="2286000"/>
            <a:ext cx="7772400" cy="4114800"/>
          </a:xfrm>
          <a:ln/>
        </p:spPr>
        <p:txBody>
          <a:bodyPr vert="horz" wrap="square" lIns="91440" tIns="45720" rIns="91440" bIns="45720" anchor="t" anchorCtr="0"/>
          <a:lstStyle/>
          <a:p>
            <a:r>
              <a:rPr dirty="0">
                <a:solidFill>
                  <a:schemeClr val="bg1"/>
                </a:solidFill>
              </a:rPr>
              <a:t>Kepala	: sutura, fontatel, trauma persalinan</a:t>
            </a:r>
          </a:p>
          <a:p>
            <a:r>
              <a:rPr dirty="0">
                <a:solidFill>
                  <a:schemeClr val="bg1"/>
                </a:solidFill>
              </a:rPr>
              <a:t>Mata	: tanda-tanda infeksi</a:t>
            </a:r>
          </a:p>
          <a:p>
            <a:r>
              <a:rPr dirty="0">
                <a:solidFill>
                  <a:schemeClr val="bg1"/>
                </a:solidFill>
              </a:rPr>
              <a:t>Mulut	: bercak putih</a:t>
            </a:r>
          </a:p>
          <a:p>
            <a:r>
              <a:rPr dirty="0">
                <a:solidFill>
                  <a:schemeClr val="bg1"/>
                </a:solidFill>
              </a:rPr>
              <a:t>Kulit	: infeksi, ruam, bercak,memar</a:t>
            </a:r>
          </a:p>
          <a:p>
            <a:r>
              <a:rPr dirty="0">
                <a:solidFill>
                  <a:schemeClr val="bg1"/>
                </a:solidFill>
              </a:rPr>
              <a:t>Umbilikus : pelepasan dan infeksi</a:t>
            </a:r>
          </a:p>
          <a:p>
            <a:r>
              <a:rPr dirty="0">
                <a:solidFill>
                  <a:schemeClr val="bg1"/>
                </a:solidFill>
              </a:rPr>
              <a:t>Berat badan </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wipe(down)">
                                      <p:cBhvr>
                                        <p:cTn id="7" dur="580">
                                          <p:stCondLst>
                                            <p:cond delay="0"/>
                                          </p:stCondLst>
                                        </p:cTn>
                                        <p:tgtEl>
                                          <p:spTgt spid="41986"/>
                                        </p:tgtEl>
                                      </p:cBhvr>
                                    </p:animEffect>
                                    <p:anim calcmode="lin" valueType="num">
                                      <p:cBhvr>
                                        <p:cTn id="8" dur="1822" tmFilter="0,0; 0.14,0.36; 0.43,0.73; 0.71,0.91; 1.0,1.0">
                                          <p:stCondLst>
                                            <p:cond delay="0"/>
                                          </p:stCondLst>
                                        </p:cTn>
                                        <p:tgtEl>
                                          <p:spTgt spid="4198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986"/>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1986"/>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1986"/>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1986"/>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1986"/>
                                        </p:tgtEl>
                                      </p:cBhvr>
                                      <p:to x="100000" y="60000"/>
                                    </p:animScale>
                                    <p:animScale>
                                      <p:cBhvr>
                                        <p:cTn id="14" dur="166" decel="50000">
                                          <p:stCondLst>
                                            <p:cond delay="676"/>
                                          </p:stCondLst>
                                        </p:cTn>
                                        <p:tgtEl>
                                          <p:spTgt spid="41986"/>
                                        </p:tgtEl>
                                      </p:cBhvr>
                                      <p:to x="100000" y="100000"/>
                                    </p:animScale>
                                    <p:animScale>
                                      <p:cBhvr>
                                        <p:cTn id="15" dur="26">
                                          <p:stCondLst>
                                            <p:cond delay="1312"/>
                                          </p:stCondLst>
                                        </p:cTn>
                                        <p:tgtEl>
                                          <p:spTgt spid="41986"/>
                                        </p:tgtEl>
                                      </p:cBhvr>
                                      <p:to x="100000" y="80000"/>
                                    </p:animScale>
                                    <p:animScale>
                                      <p:cBhvr>
                                        <p:cTn id="16" dur="166" decel="50000">
                                          <p:stCondLst>
                                            <p:cond delay="1338"/>
                                          </p:stCondLst>
                                        </p:cTn>
                                        <p:tgtEl>
                                          <p:spTgt spid="41986"/>
                                        </p:tgtEl>
                                      </p:cBhvr>
                                      <p:to x="100000" y="100000"/>
                                    </p:animScale>
                                    <p:animScale>
                                      <p:cBhvr>
                                        <p:cTn id="17" dur="26">
                                          <p:stCondLst>
                                            <p:cond delay="1642"/>
                                          </p:stCondLst>
                                        </p:cTn>
                                        <p:tgtEl>
                                          <p:spTgt spid="41986"/>
                                        </p:tgtEl>
                                      </p:cBhvr>
                                      <p:to x="100000" y="90000"/>
                                    </p:animScale>
                                    <p:animScale>
                                      <p:cBhvr>
                                        <p:cTn id="18" dur="166" decel="50000">
                                          <p:stCondLst>
                                            <p:cond delay="1668"/>
                                          </p:stCondLst>
                                        </p:cTn>
                                        <p:tgtEl>
                                          <p:spTgt spid="41986"/>
                                        </p:tgtEl>
                                      </p:cBhvr>
                                      <p:to x="100000" y="100000"/>
                                    </p:animScale>
                                    <p:animScale>
                                      <p:cBhvr>
                                        <p:cTn id="19" dur="26">
                                          <p:stCondLst>
                                            <p:cond delay="1808"/>
                                          </p:stCondLst>
                                        </p:cTn>
                                        <p:tgtEl>
                                          <p:spTgt spid="41986"/>
                                        </p:tgtEl>
                                      </p:cBhvr>
                                      <p:to x="100000" y="95000"/>
                                    </p:animScale>
                                    <p:animScale>
                                      <p:cBhvr>
                                        <p:cTn id="20" dur="166" decel="50000">
                                          <p:stCondLst>
                                            <p:cond delay="1834"/>
                                          </p:stCondLst>
                                        </p:cTn>
                                        <p:tgtEl>
                                          <p:spTgt spid="41986"/>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41987">
                                            <p:txEl>
                                              <p:pRg st="0" end="0"/>
                                            </p:txEl>
                                          </p:spTgt>
                                        </p:tgtEl>
                                        <p:attrNameLst>
                                          <p:attrName>style.visibility</p:attrName>
                                        </p:attrNameLst>
                                      </p:cBhvr>
                                      <p:to>
                                        <p:strVal val="visible"/>
                                      </p:to>
                                    </p:set>
                                    <p:anim calcmode="lin" valueType="num">
                                      <p:cBhvr>
                                        <p:cTn id="24" dur="500" fill="hold"/>
                                        <p:tgtEl>
                                          <p:spTgt spid="41987">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41987">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41987">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1987">
                                            <p:txEl>
                                              <p:pRg st="1" end="1"/>
                                            </p:txEl>
                                          </p:spTgt>
                                        </p:tgtEl>
                                        <p:attrNameLst>
                                          <p:attrName>style.visibility</p:attrName>
                                        </p:attrNameLst>
                                      </p:cBhvr>
                                      <p:to>
                                        <p:strVal val="visible"/>
                                      </p:to>
                                    </p:set>
                                    <p:anim calcmode="lin" valueType="num">
                                      <p:cBhvr>
                                        <p:cTn id="30" dur="500" fill="hold"/>
                                        <p:tgtEl>
                                          <p:spTgt spid="41987">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41987">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41987">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41987">
                                            <p:txEl>
                                              <p:pRg st="2" end="2"/>
                                            </p:txEl>
                                          </p:spTgt>
                                        </p:tgtEl>
                                        <p:attrNameLst>
                                          <p:attrName>style.visibility</p:attrName>
                                        </p:attrNameLst>
                                      </p:cBhvr>
                                      <p:to>
                                        <p:strVal val="visible"/>
                                      </p:to>
                                    </p:set>
                                    <p:anim calcmode="lin" valueType="num">
                                      <p:cBhvr>
                                        <p:cTn id="36" dur="500" fill="hold"/>
                                        <p:tgtEl>
                                          <p:spTgt spid="41987">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41987">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41987">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41987">
                                            <p:txEl>
                                              <p:pRg st="3" end="3"/>
                                            </p:txEl>
                                          </p:spTgt>
                                        </p:tgtEl>
                                        <p:attrNameLst>
                                          <p:attrName>style.visibility</p:attrName>
                                        </p:attrNameLst>
                                      </p:cBhvr>
                                      <p:to>
                                        <p:strVal val="visible"/>
                                      </p:to>
                                    </p:set>
                                    <p:anim calcmode="lin" valueType="num">
                                      <p:cBhvr>
                                        <p:cTn id="42" dur="500" fill="hold"/>
                                        <p:tgtEl>
                                          <p:spTgt spid="41987">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41987">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41987">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41987">
                                            <p:txEl>
                                              <p:pRg st="4" end="4"/>
                                            </p:txEl>
                                          </p:spTgt>
                                        </p:tgtEl>
                                        <p:attrNameLst>
                                          <p:attrName>style.visibility</p:attrName>
                                        </p:attrNameLst>
                                      </p:cBhvr>
                                      <p:to>
                                        <p:strVal val="visible"/>
                                      </p:to>
                                    </p:set>
                                    <p:anim calcmode="lin" valueType="num">
                                      <p:cBhvr>
                                        <p:cTn id="48" dur="500" fill="hold"/>
                                        <p:tgtEl>
                                          <p:spTgt spid="41987">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41987">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41987">
                                            <p:txEl>
                                              <p:pRg st="4" end="4"/>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1987">
                                            <p:txEl>
                                              <p:pRg st="5" end="5"/>
                                            </p:txEl>
                                          </p:spTgt>
                                        </p:tgtEl>
                                        <p:attrNameLst>
                                          <p:attrName>style.visibility</p:attrName>
                                        </p:attrNameLst>
                                      </p:cBhvr>
                                      <p:to>
                                        <p:strVal val="visible"/>
                                      </p:to>
                                    </p:set>
                                    <p:anim calcmode="lin" valueType="num">
                                      <p:cBhvr>
                                        <p:cTn id="54" dur="500" fill="hold"/>
                                        <p:tgtEl>
                                          <p:spTgt spid="41987">
                                            <p:txEl>
                                              <p:pRg st="5" end="5"/>
                                            </p:txEl>
                                          </p:spTgt>
                                        </p:tgtEl>
                                        <p:attrNameLst>
                                          <p:attrName>ppt_w</p:attrName>
                                        </p:attrNameLst>
                                      </p:cBhvr>
                                      <p:tavLst>
                                        <p:tav tm="0">
                                          <p:val>
                                            <p:strVal val="0,000000"/>
                                          </p:val>
                                        </p:tav>
                                        <p:tav tm="100000">
                                          <p:val>
                                            <p:strVal val="#ppt_w"/>
                                          </p:val>
                                        </p:tav>
                                      </p:tavLst>
                                    </p:anim>
                                    <p:anim calcmode="lin" valueType="num">
                                      <p:cBhvr>
                                        <p:cTn id="55" dur="500" fill="hold"/>
                                        <p:tgtEl>
                                          <p:spTgt spid="41987">
                                            <p:txEl>
                                              <p:pRg st="5" end="5"/>
                                            </p:txEl>
                                          </p:spTgt>
                                        </p:tgtEl>
                                        <p:attrNameLst>
                                          <p:attrName>ppt_h</p:attrName>
                                        </p:attrNameLst>
                                      </p:cBhvr>
                                      <p:tavLst>
                                        <p:tav tm="0">
                                          <p:val>
                                            <p:strVal val="0,000000"/>
                                          </p:val>
                                        </p:tav>
                                        <p:tav tm="100000">
                                          <p:val>
                                            <p:strVal val="#ppt_h"/>
                                          </p:val>
                                        </p:tav>
                                      </p:tavLst>
                                    </p:anim>
                                    <p:animEffect transition="in" filter="fade">
                                      <p:cBhvr>
                                        <p:cTn id="56"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828800" y="1828800"/>
            <a:ext cx="6635750" cy="4343400"/>
          </a:xfrm>
          <a:prstGeom prst="roundRect">
            <a:avLst/>
          </a:prstGeom>
          <a:solidFill>
            <a:srgbClr val="FFFFFF"/>
          </a:solidFill>
          <a:ln w="9525" cap="flat" cmpd="sng" algn="ctr">
            <a:solidFill>
              <a:srgbClr val="000000"/>
            </a:solidFill>
            <a:prstDash val="solid"/>
            <a:round/>
            <a:headEnd type="none" w="med" len="med"/>
            <a:tailEnd type="none" w="med" len="med"/>
          </a:ln>
          <a:effectLst/>
        </p:spPr>
        <p:txBody>
          <a:bodyPr wrap="none"/>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Diskusikan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perkembangan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bayi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dg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ortu</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Jelaskan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prosedur</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inform consent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Diskusikan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perilaku</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aktivitas</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bayi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dg orang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tua</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Cuci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tangan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pakai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sarung</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tangan</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Pencahayaan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baik</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Bayi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hangat</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Observasi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warna</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tampilan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umum</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bayi</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Periksa</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kepala</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mata</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mulut</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umbilicus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Timbang</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berat</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badan</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Pakaikan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kembali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pakaian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bayi</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Diskusikan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hasil</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pemeriksaan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dengan</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orang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tua</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Dokumentasi</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hasil</a:t>
            </a:r>
            <a:r>
              <a:rPr kumimoji="0" lang="en-US" sz="2000" b="0"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000" b="0" i="0" u="none" strike="noStrike" kern="0" cap="none" spc="0" normalizeH="0" baseline="0" noProof="0" dirty="0" err="1">
                <a:ln>
                  <a:noFill/>
                </a:ln>
                <a:solidFill>
                  <a:sysClr val="windowText" lastClr="000000"/>
                </a:solidFill>
                <a:effectLst/>
                <a:uLnTx/>
                <a:uFillTx/>
                <a:latin typeface="+mj-lt"/>
                <a:ea typeface="+mn-ea"/>
                <a:cs typeface="+mn-cs"/>
              </a:rPr>
              <a:t>pemeriksaan</a:t>
            </a:r>
            <a:endParaRPr kumimoji="0" lang="en-US" sz="2000" b="0"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7" name="Content Placeholder 6"/>
          <p:cNvSpPr txBox="1">
            <a:spLocks noGrp="1"/>
          </p:cNvSpPr>
          <p:nvPr>
            <p:ph type="title"/>
          </p:nvPr>
        </p:nvSpPr>
        <p:spPr>
          <a:prstGeom prst="roundRect">
            <a:avLst/>
          </a:prstGeom>
          <a:solidFill>
            <a:srgbClr val="CC0099"/>
          </a:solidFill>
          <a:ln>
            <a:solidFill>
              <a:srgbClr val="000000"/>
            </a:solidFill>
          </a:ln>
        </p:spPr>
        <p:txBody>
          <a:bodyPr vert="horz" wrap="none" lIns="91440" tIns="45720" rIns="91440" bIns="45720" numCol="1" anchor="t" anchorCtr="0" compatLnSpc="1"/>
          <a:lstStyle>
            <a:lvl1pPr marL="342900" indent="-342900" algn="l" rtl="0" eaLnBrk="0" fontAlgn="base" hangingPunct="0">
              <a:spcBef>
                <a:spcPct val="20000"/>
              </a:spcBef>
              <a:spcAft>
                <a:spcPct val="0"/>
              </a:spcAft>
              <a:buClr>
                <a:schemeClr val="accent1"/>
              </a:buClr>
              <a:buSzPct val="85000"/>
              <a:buFont typeface="Wingdings" panose="05000000000000000000"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anose="05000000000000000000"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anose="05000000000000000000"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anose="05000000000000000000" pitchFamily="2" charset="2"/>
              <a:buChar char="o"/>
              <a:defRPr sz="2000">
                <a:solidFill>
                  <a:schemeClr val="tx2"/>
                </a:solidFill>
                <a:latin typeface="+mn-lt"/>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0" i="0" u="none" strike="noStrike" kern="0" cap="none" spc="0" normalizeH="0" baseline="0" noProof="0" dirty="0" err="1">
                <a:ln>
                  <a:noFill/>
                </a:ln>
                <a:solidFill>
                  <a:schemeClr val="bg2">
                    <a:lumMod val="10000"/>
                  </a:schemeClr>
                </a:solidFill>
                <a:effectLst/>
                <a:uLnTx/>
                <a:uFillTx/>
                <a:latin typeface="+mn-lt"/>
                <a:ea typeface="+mn-ea"/>
                <a:cs typeface="+mn-cs"/>
              </a:rPr>
              <a:t>P</a:t>
            </a:r>
            <a:r>
              <a:rPr kumimoji="0" lang="en-US" sz="2800" b="0" i="0" u="none" strike="noStrike" kern="0" cap="none" spc="0" normalizeH="0" baseline="0" noProof="0" dirty="0" err="1" smtClean="0">
                <a:ln>
                  <a:noFill/>
                </a:ln>
                <a:solidFill>
                  <a:schemeClr val="bg2">
                    <a:lumMod val="10000"/>
                  </a:schemeClr>
                </a:solidFill>
                <a:effectLst/>
                <a:uLnTx/>
                <a:uFillTx/>
                <a:latin typeface="+mn-lt"/>
                <a:ea typeface="+mn-ea"/>
                <a:cs typeface="+mn-cs"/>
              </a:rPr>
              <a:t>rosedur</a:t>
            </a:r>
            <a:r>
              <a:rPr kumimoji="0" lang="en-US" sz="28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2">
                    <a:lumMod val="10000"/>
                  </a:schemeClr>
                </a:solidFill>
                <a:effectLst/>
                <a:uLnTx/>
                <a:uFillTx/>
                <a:latin typeface="+mn-lt"/>
                <a:ea typeface="+mn-ea"/>
                <a:cs typeface="+mn-cs"/>
              </a:rPr>
              <a:t>Pemeriksaan</a:t>
            </a:r>
            <a:r>
              <a:rPr kumimoji="0" lang="en-US" sz="28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2800" b="0" i="0" u="none" strike="noStrike" kern="0" cap="none" spc="0" normalizeH="0" baseline="0" noProof="0" dirty="0" err="1">
                <a:ln>
                  <a:noFill/>
                </a:ln>
                <a:solidFill>
                  <a:schemeClr val="bg2">
                    <a:lumMod val="10000"/>
                  </a:schemeClr>
                </a:solidFill>
                <a:effectLst/>
                <a:uLnTx/>
                <a:uFillTx/>
                <a:latin typeface="+mn-lt"/>
                <a:ea typeface="+mn-ea"/>
                <a:cs typeface="+mn-cs"/>
              </a:rPr>
              <a:t>H</a:t>
            </a:r>
            <a:r>
              <a:rPr kumimoji="0" lang="en-US" sz="2800" b="0" i="0" u="none" strike="noStrike" kern="0" cap="none" spc="0" normalizeH="0" baseline="0" noProof="0" dirty="0" err="1" smtClean="0">
                <a:ln>
                  <a:noFill/>
                </a:ln>
                <a:solidFill>
                  <a:schemeClr val="bg2">
                    <a:lumMod val="10000"/>
                  </a:schemeClr>
                </a:solidFill>
                <a:effectLst/>
                <a:uLnTx/>
                <a:uFillTx/>
                <a:latin typeface="+mn-lt"/>
                <a:ea typeface="+mn-ea"/>
                <a:cs typeface="+mn-cs"/>
              </a:rPr>
              <a:t>arian</a:t>
            </a:r>
            <a:r>
              <a:rPr kumimoji="0" lang="en-US" sz="2800" b="0" i="0" u="none" strike="noStrike" kern="0" cap="none" spc="0" normalizeH="0" baseline="0" noProof="0" dirty="0" smtClean="0">
                <a:ln>
                  <a:noFill/>
                </a:ln>
                <a:solidFill>
                  <a:schemeClr val="bg2">
                    <a:lumMod val="10000"/>
                  </a:schemeClr>
                </a:solidFill>
                <a:effectLst/>
                <a:uLnTx/>
                <a:uFillTx/>
                <a:latin typeface="+mn-lt"/>
                <a:ea typeface="+mn-ea"/>
                <a:cs typeface="+mn-cs"/>
              </a:rPr>
              <a:t> </a:t>
            </a:r>
            <a:endParaRPr kumimoji="0" lang="en-US" sz="2800" b="0" i="0" u="none" strike="noStrike" kern="0" cap="none" spc="0" normalizeH="0" baseline="0" noProof="0" dirty="0">
              <a:ln>
                <a:noFill/>
              </a:ln>
              <a:solidFill>
                <a:schemeClr val="bg2">
                  <a:lumMod val="10000"/>
                </a:schemeClr>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0,000000"/>
                                          </p:val>
                                        </p:tav>
                                        <p:tav tm="100000">
                                          <p:val>
                                            <p:strVal val="#ppt_w"/>
                                          </p:val>
                                        </p:tav>
                                      </p:tavLst>
                                    </p:anim>
                                    <p:anim calcmode="lin" valueType="num">
                                      <p:cBhvr>
                                        <p:cTn id="8" dur="500" fill="hold"/>
                                        <p:tgtEl>
                                          <p:spTgt spid="5"/>
                                        </p:tgtEl>
                                        <p:attrNameLst>
                                          <p:attrName>ppt_h</p:attrName>
                                        </p:attrNameLst>
                                      </p:cBhvr>
                                      <p:tavLst>
                                        <p:tav tm="0">
                                          <p:val>
                                            <p:strVal val="0,00000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80">
                                          <p:stCondLst>
                                            <p:cond delay="0"/>
                                          </p:stCondLst>
                                        </p:cTn>
                                        <p:tgtEl>
                                          <p:spTgt spid="7"/>
                                        </p:tgtEl>
                                      </p:cBhvr>
                                    </p:animEffect>
                                    <p:anim calcmode="lin" valueType="num">
                                      <p:cBhvr>
                                        <p:cTn id="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
                                        </p:tgtEl>
                                        <p:attrNameLst>
                                          <p:attrName>ppt_y</p:attrName>
                                        </p:attrNameLst>
                                      </p:cBhvr>
                                      <p:tavLst>
                                        <p:tav tm="0" fmla="#ppt_y-sin(pi*$)/3">
                                          <p:val>
                                            <p:strVal val="0,500000"/>
                                          </p:val>
                                        </p:tav>
                                        <p:tav tm="100000">
                                          <p:val>
                                            <p:strVal val="1,000000"/>
                                          </p:val>
                                        </p:tav>
                                      </p:tavLst>
                                    </p:anim>
                                    <p:anim calcmode="lin" valueType="num">
                                      <p:cBhvr>
                                        <p:cTn id="16" dur="664" tmFilter="0, 0; 0.125,0.2665; 0.25,0.4; 0.375,0.465; 0.5,0.5;  0.625,0.535; 0.75,0.6; 0.875,0.7335; 1,1">
                                          <p:stCondLst>
                                            <p:cond delay="664"/>
                                          </p:stCondLst>
                                        </p:cTn>
                                        <p:tgtEl>
                                          <p:spTgt spid="7"/>
                                        </p:tgtEl>
                                        <p:attrNameLst>
                                          <p:attrName>ppt_y</p:attrName>
                                        </p:attrNameLst>
                                      </p:cBhvr>
                                      <p:tavLst>
                                        <p:tav tm="0" fmla="#ppt_y-sin(pi*$)/9">
                                          <p:val>
                                            <p:strVal val="0,000000"/>
                                          </p:val>
                                        </p:tav>
                                        <p:tav tm="100000">
                                          <p:val>
                                            <p:strVal val="1,000000"/>
                                          </p:val>
                                        </p:tav>
                                      </p:tavLst>
                                    </p:anim>
                                    <p:anim calcmode="lin" valueType="num">
                                      <p:cBhvr>
                                        <p:cTn id="17" dur="332" tmFilter="0, 0; 0.125,0.2665; 0.25,0.4; 0.375,0.465; 0.5,0.5;  0.625,0.535; 0.75,0.6; 0.875,0.7335; 1,1">
                                          <p:stCondLst>
                                            <p:cond delay="1324"/>
                                          </p:stCondLst>
                                        </p:cTn>
                                        <p:tgtEl>
                                          <p:spTgt spid="7"/>
                                        </p:tgtEl>
                                        <p:attrNameLst>
                                          <p:attrName>ppt_y</p:attrName>
                                        </p:attrNameLst>
                                      </p:cBhvr>
                                      <p:tavLst>
                                        <p:tav tm="0" fmla="#ppt_y-sin(pi*$)/27">
                                          <p:val>
                                            <p:strVal val="0,000000"/>
                                          </p:val>
                                        </p:tav>
                                        <p:tav tm="100000">
                                          <p:val>
                                            <p:strVal val="1,000000"/>
                                          </p:val>
                                        </p:tav>
                                      </p:tavLst>
                                    </p:anim>
                                    <p:anim calcmode="lin" valueType="num">
                                      <p:cBhvr>
                                        <p:cTn id="18" dur="164" tmFilter="0, 0; 0.125,0.2665; 0.25,0.4; 0.375,0.465; 0.5,0.5;  0.625,0.535; 0.75,0.6; 0.875,0.7335; 1,1">
                                          <p:stCondLst>
                                            <p:cond delay="1656"/>
                                          </p:stCondLst>
                                        </p:cTn>
                                        <p:tgtEl>
                                          <p:spTgt spid="7"/>
                                        </p:tgtEl>
                                        <p:attrNameLst>
                                          <p:attrName>ppt_y</p:attrName>
                                        </p:attrNameLst>
                                      </p:cBhvr>
                                      <p:tavLst>
                                        <p:tav tm="0" fmla="#ppt_y-sin(pi*$)/81">
                                          <p:val>
                                            <p:strVal val="0,000000"/>
                                          </p:val>
                                        </p:tav>
                                        <p:tav tm="100000">
                                          <p:val>
                                            <p:strVal val="1,000000"/>
                                          </p:val>
                                        </p:tav>
                                      </p:tavLst>
                                    </p:anim>
                                    <p:animScale>
                                      <p:cBhvr>
                                        <p:cTn id="19" dur="26">
                                          <p:stCondLst>
                                            <p:cond delay="650"/>
                                          </p:stCondLst>
                                        </p:cTn>
                                        <p:tgtEl>
                                          <p:spTgt spid="7"/>
                                        </p:tgtEl>
                                      </p:cBhvr>
                                      <p:to x="100000" y="60000"/>
                                    </p:animScale>
                                    <p:animScale>
                                      <p:cBhvr>
                                        <p:cTn id="20" dur="166" decel="50000">
                                          <p:stCondLst>
                                            <p:cond delay="676"/>
                                          </p:stCondLst>
                                        </p:cTn>
                                        <p:tgtEl>
                                          <p:spTgt spid="7"/>
                                        </p:tgtEl>
                                      </p:cBhvr>
                                      <p:to x="100000" y="100000"/>
                                    </p:animScale>
                                    <p:animScale>
                                      <p:cBhvr>
                                        <p:cTn id="21" dur="26">
                                          <p:stCondLst>
                                            <p:cond delay="1312"/>
                                          </p:stCondLst>
                                        </p:cTn>
                                        <p:tgtEl>
                                          <p:spTgt spid="7"/>
                                        </p:tgtEl>
                                      </p:cBhvr>
                                      <p:to x="100000" y="80000"/>
                                    </p:animScale>
                                    <p:animScale>
                                      <p:cBhvr>
                                        <p:cTn id="22" dur="166" decel="50000">
                                          <p:stCondLst>
                                            <p:cond delay="1338"/>
                                          </p:stCondLst>
                                        </p:cTn>
                                        <p:tgtEl>
                                          <p:spTgt spid="7"/>
                                        </p:tgtEl>
                                      </p:cBhvr>
                                      <p:to x="100000" y="100000"/>
                                    </p:animScale>
                                    <p:animScale>
                                      <p:cBhvr>
                                        <p:cTn id="23" dur="26">
                                          <p:stCondLst>
                                            <p:cond delay="1642"/>
                                          </p:stCondLst>
                                        </p:cTn>
                                        <p:tgtEl>
                                          <p:spTgt spid="7"/>
                                        </p:tgtEl>
                                      </p:cBhvr>
                                      <p:to x="100000" y="90000"/>
                                    </p:animScale>
                                    <p:animScale>
                                      <p:cBhvr>
                                        <p:cTn id="24" dur="166" decel="50000">
                                          <p:stCondLst>
                                            <p:cond delay="1668"/>
                                          </p:stCondLst>
                                        </p:cTn>
                                        <p:tgtEl>
                                          <p:spTgt spid="7"/>
                                        </p:tgtEl>
                                      </p:cBhvr>
                                      <p:to x="100000" y="100000"/>
                                    </p:animScale>
                                    <p:animScale>
                                      <p:cBhvr>
                                        <p:cTn id="25" dur="26">
                                          <p:stCondLst>
                                            <p:cond delay="1808"/>
                                          </p:stCondLst>
                                        </p:cTn>
                                        <p:tgtEl>
                                          <p:spTgt spid="7"/>
                                        </p:tgtEl>
                                      </p:cBhvr>
                                      <p:to x="100000" y="95000"/>
                                    </p:animScale>
                                    <p:animScale>
                                      <p:cBhvr>
                                        <p:cTn id="2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ln/>
        </p:spPr>
        <p:txBody>
          <a:bodyPr vert="horz" wrap="square" lIns="91440" tIns="45720" rIns="91440" bIns="45720" anchor="ctr" anchorCtr="0"/>
          <a:lstStyle/>
          <a:p>
            <a:r>
              <a:rPr sz="4000" dirty="0"/>
              <a:t>APGAR SCORE</a:t>
            </a:r>
          </a:p>
        </p:txBody>
      </p:sp>
      <p:pic>
        <p:nvPicPr>
          <p:cNvPr id="44035" name="Picture 2"/>
          <p:cNvPicPr>
            <a:picLocks noChangeAspect="1"/>
          </p:cNvPicPr>
          <p:nvPr/>
        </p:nvPicPr>
        <p:blipFill>
          <a:blip r:embed="rId3"/>
          <a:stretch>
            <a:fillRect/>
          </a:stretch>
        </p:blipFill>
        <p:spPr>
          <a:xfrm>
            <a:off x="3048000" y="1981200"/>
            <a:ext cx="3124200" cy="4095750"/>
          </a:xfrm>
          <a:prstGeom prst="rect">
            <a:avLst/>
          </a:prstGeom>
          <a:noFill/>
          <a:ln w="9525">
            <a:noFill/>
          </a:ln>
        </p:spPr>
      </p:pic>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wipe(down)">
                                      <p:cBhvr>
                                        <p:cTn id="7" dur="580">
                                          <p:stCondLst>
                                            <p:cond delay="0"/>
                                          </p:stCondLst>
                                        </p:cTn>
                                        <p:tgtEl>
                                          <p:spTgt spid="44034"/>
                                        </p:tgtEl>
                                      </p:cBhvr>
                                    </p:animEffect>
                                    <p:anim calcmode="lin" valueType="num">
                                      <p:cBhvr>
                                        <p:cTn id="8" dur="1822" tmFilter="0,0; 0.14,0.36; 0.43,0.73; 0.71,0.91; 1.0,1.0">
                                          <p:stCondLst>
                                            <p:cond delay="0"/>
                                          </p:stCondLst>
                                        </p:cTn>
                                        <p:tgtEl>
                                          <p:spTgt spid="4403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403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403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403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403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4034"/>
                                        </p:tgtEl>
                                      </p:cBhvr>
                                      <p:to x="100000" y="60000"/>
                                    </p:animScale>
                                    <p:animScale>
                                      <p:cBhvr>
                                        <p:cTn id="14" dur="166" decel="50000">
                                          <p:stCondLst>
                                            <p:cond delay="676"/>
                                          </p:stCondLst>
                                        </p:cTn>
                                        <p:tgtEl>
                                          <p:spTgt spid="44034"/>
                                        </p:tgtEl>
                                      </p:cBhvr>
                                      <p:to x="100000" y="100000"/>
                                    </p:animScale>
                                    <p:animScale>
                                      <p:cBhvr>
                                        <p:cTn id="15" dur="26">
                                          <p:stCondLst>
                                            <p:cond delay="1312"/>
                                          </p:stCondLst>
                                        </p:cTn>
                                        <p:tgtEl>
                                          <p:spTgt spid="44034"/>
                                        </p:tgtEl>
                                      </p:cBhvr>
                                      <p:to x="100000" y="80000"/>
                                    </p:animScale>
                                    <p:animScale>
                                      <p:cBhvr>
                                        <p:cTn id="16" dur="166" decel="50000">
                                          <p:stCondLst>
                                            <p:cond delay="1338"/>
                                          </p:stCondLst>
                                        </p:cTn>
                                        <p:tgtEl>
                                          <p:spTgt spid="44034"/>
                                        </p:tgtEl>
                                      </p:cBhvr>
                                      <p:to x="100000" y="100000"/>
                                    </p:animScale>
                                    <p:animScale>
                                      <p:cBhvr>
                                        <p:cTn id="17" dur="26">
                                          <p:stCondLst>
                                            <p:cond delay="1642"/>
                                          </p:stCondLst>
                                        </p:cTn>
                                        <p:tgtEl>
                                          <p:spTgt spid="44034"/>
                                        </p:tgtEl>
                                      </p:cBhvr>
                                      <p:to x="100000" y="90000"/>
                                    </p:animScale>
                                    <p:animScale>
                                      <p:cBhvr>
                                        <p:cTn id="18" dur="166" decel="50000">
                                          <p:stCondLst>
                                            <p:cond delay="1668"/>
                                          </p:stCondLst>
                                        </p:cTn>
                                        <p:tgtEl>
                                          <p:spTgt spid="44034"/>
                                        </p:tgtEl>
                                      </p:cBhvr>
                                      <p:to x="100000" y="100000"/>
                                    </p:animScale>
                                    <p:animScale>
                                      <p:cBhvr>
                                        <p:cTn id="19" dur="26">
                                          <p:stCondLst>
                                            <p:cond delay="1808"/>
                                          </p:stCondLst>
                                        </p:cTn>
                                        <p:tgtEl>
                                          <p:spTgt spid="44034"/>
                                        </p:tgtEl>
                                      </p:cBhvr>
                                      <p:to x="100000" y="95000"/>
                                    </p:animScale>
                                    <p:animScale>
                                      <p:cBhvr>
                                        <p:cTn id="20" dur="166" decel="50000">
                                          <p:stCondLst>
                                            <p:cond delay="1834"/>
                                          </p:stCondLst>
                                        </p:cTn>
                                        <p:tgtEl>
                                          <p:spTgt spid="44034"/>
                                        </p:tgtEl>
                                      </p:cBhvr>
                                      <p:to x="100000" y="100000"/>
                                    </p:animScale>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44035"/>
                                        </p:tgtEl>
                                        <p:attrNameLst>
                                          <p:attrName>style.visibility</p:attrName>
                                        </p:attrNameLst>
                                      </p:cBhvr>
                                      <p:to>
                                        <p:strVal val="visible"/>
                                      </p:to>
                                    </p:set>
                                    <p:anim calcmode="lin" valueType="num">
                                      <p:cBhvr>
                                        <p:cTn id="24" dur="500" fill="hold"/>
                                        <p:tgtEl>
                                          <p:spTgt spid="44035"/>
                                        </p:tgtEl>
                                        <p:attrNameLst>
                                          <p:attrName>ppt_w</p:attrName>
                                        </p:attrNameLst>
                                      </p:cBhvr>
                                      <p:tavLst>
                                        <p:tav tm="0">
                                          <p:val>
                                            <p:strVal val="0,000000"/>
                                          </p:val>
                                        </p:tav>
                                        <p:tav tm="100000">
                                          <p:val>
                                            <p:strVal val="#ppt_w"/>
                                          </p:val>
                                        </p:tav>
                                      </p:tavLst>
                                    </p:anim>
                                    <p:anim calcmode="lin" valueType="num">
                                      <p:cBhvr>
                                        <p:cTn id="25" dur="500" fill="hold"/>
                                        <p:tgtEl>
                                          <p:spTgt spid="44035"/>
                                        </p:tgtEl>
                                        <p:attrNameLst>
                                          <p:attrName>ppt_h</p:attrName>
                                        </p:attrNameLst>
                                      </p:cBhvr>
                                      <p:tavLst>
                                        <p:tav tm="0">
                                          <p:val>
                                            <p:strVal val="0,000000"/>
                                          </p:val>
                                        </p:tav>
                                        <p:tav tm="100000">
                                          <p:val>
                                            <p:strVal val="#ppt_h"/>
                                          </p:val>
                                        </p:tav>
                                      </p:tavLst>
                                    </p:anim>
                                    <p:animEffect transition="in" filter="fade">
                                      <p:cBhvr>
                                        <p:cTn id="26"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76400" y="457200"/>
            <a:ext cx="7010400" cy="990600"/>
          </a:xfrm>
          <a:solidFill>
            <a:schemeClr val="accent1"/>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0" i="0" u="none" strike="noStrike" kern="0" cap="none" spc="0" normalizeH="0" baseline="0" noProof="0" dirty="0" err="1" smtClean="0">
                <a:ln>
                  <a:noFill/>
                </a:ln>
                <a:solidFill>
                  <a:schemeClr val="bg2">
                    <a:lumMod val="10000"/>
                  </a:schemeClr>
                </a:solidFill>
                <a:effectLst/>
                <a:uLnTx/>
                <a:uFillTx/>
                <a:latin typeface="+mj-lt"/>
                <a:ea typeface="+mj-ea"/>
                <a:cs typeface="+mj-cs"/>
              </a:rPr>
              <a:t>Pengkajian</a:t>
            </a:r>
            <a:r>
              <a:rPr kumimoji="0" lang="en-US" sz="4400" b="0" i="0" u="none" strike="noStrike" kern="0" cap="none" spc="0" normalizeH="0" baseline="0" noProof="0" dirty="0" smtClean="0">
                <a:ln>
                  <a:noFill/>
                </a:ln>
                <a:solidFill>
                  <a:schemeClr val="bg2">
                    <a:lumMod val="10000"/>
                  </a:schemeClr>
                </a:solidFill>
                <a:effectLst/>
                <a:uLnTx/>
                <a:uFillTx/>
                <a:latin typeface="+mj-lt"/>
                <a:ea typeface="+mj-ea"/>
                <a:cs typeface="+mj-cs"/>
              </a:rPr>
              <a:t> APGAR score</a:t>
            </a:r>
            <a:endParaRPr kumimoji="0" lang="en-US" sz="4400" b="0" i="0" u="none" strike="noStrike" kern="0" cap="none" spc="0" normalizeH="0" baseline="0" noProof="0" dirty="0">
              <a:ln>
                <a:noFill/>
              </a:ln>
              <a:solidFill>
                <a:schemeClr val="bg2">
                  <a:lumMod val="10000"/>
                </a:schemeClr>
              </a:solidFill>
              <a:effectLst/>
              <a:uLnTx/>
              <a:uFillTx/>
              <a:latin typeface="+mj-lt"/>
              <a:ea typeface="+mj-ea"/>
              <a:cs typeface="+mj-cs"/>
            </a:endParaRPr>
          </a:p>
        </p:txBody>
      </p:sp>
      <p:sp>
        <p:nvSpPr>
          <p:cNvPr id="45059" name="Content Placeholder 2"/>
          <p:cNvSpPr>
            <a:spLocks noGrp="1"/>
          </p:cNvSpPr>
          <p:nvPr>
            <p:ph idx="1"/>
          </p:nvPr>
        </p:nvSpPr>
        <p:spPr>
          <a:xfrm>
            <a:off x="1828800" y="1981200"/>
            <a:ext cx="6629400" cy="4114800"/>
          </a:xfrm>
          <a:ln w="57150">
            <a:solidFill>
              <a:srgbClr val="632523">
                <a:alpha val="100000"/>
              </a:srgbClr>
            </a:solidFill>
            <a:prstDash val="dashDot"/>
            <a:miter lim="800000"/>
          </a:ln>
        </p:spPr>
        <p:txBody>
          <a:bodyPr vert="horz" wrap="square" lIns="91440" tIns="45720" rIns="91440" bIns="45720" anchor="t" anchorCtr="0"/>
          <a:lstStyle/>
          <a:p>
            <a:pPr>
              <a:buChar char="•"/>
            </a:pPr>
            <a:r>
              <a:rPr dirty="0">
                <a:solidFill>
                  <a:schemeClr val="bg1"/>
                </a:solidFill>
                <a:latin typeface="Calibri" panose="020F0502020204030204" pitchFamily="34" charset="0"/>
              </a:rPr>
              <a:t>Penilaian:</a:t>
            </a:r>
          </a:p>
          <a:p>
            <a:pPr lvl="1">
              <a:buFont typeface="Wingdings" panose="05000000000000000000" pitchFamily="2" charset="2"/>
              <a:buChar char="ü"/>
            </a:pPr>
            <a:r>
              <a:rPr dirty="0">
                <a:solidFill>
                  <a:schemeClr val="bg1"/>
                </a:solidFill>
                <a:latin typeface="Calibri" panose="020F0502020204030204" pitchFamily="34" charset="0"/>
              </a:rPr>
              <a:t> </a:t>
            </a:r>
            <a:r>
              <a:rPr sz="3600" b="1" dirty="0">
                <a:solidFill>
                  <a:schemeClr val="bg1"/>
                </a:solidFill>
                <a:latin typeface="Calibri" panose="020F0502020204030204" pitchFamily="34" charset="0"/>
              </a:rPr>
              <a:t>A</a:t>
            </a:r>
            <a:r>
              <a:rPr dirty="0">
                <a:solidFill>
                  <a:schemeClr val="bg1"/>
                </a:solidFill>
                <a:latin typeface="Calibri" panose="020F0502020204030204" pitchFamily="34" charset="0"/>
              </a:rPr>
              <a:t> ppearance (warna kulit)</a:t>
            </a:r>
          </a:p>
          <a:p>
            <a:pPr lvl="1">
              <a:buFont typeface="Wingdings" panose="05000000000000000000" pitchFamily="2" charset="2"/>
              <a:buChar char="ü"/>
            </a:pPr>
            <a:r>
              <a:rPr dirty="0">
                <a:solidFill>
                  <a:schemeClr val="bg1"/>
                </a:solidFill>
                <a:latin typeface="Calibri" panose="020F0502020204030204" pitchFamily="34" charset="0"/>
              </a:rPr>
              <a:t> </a:t>
            </a:r>
            <a:r>
              <a:rPr sz="3200" b="1" dirty="0">
                <a:solidFill>
                  <a:schemeClr val="bg1"/>
                </a:solidFill>
                <a:latin typeface="Calibri" panose="020F0502020204030204" pitchFamily="34" charset="0"/>
              </a:rPr>
              <a:t>P</a:t>
            </a:r>
            <a:r>
              <a:rPr dirty="0">
                <a:solidFill>
                  <a:schemeClr val="bg1"/>
                </a:solidFill>
                <a:latin typeface="Calibri" panose="020F0502020204030204" pitchFamily="34" charset="0"/>
              </a:rPr>
              <a:t> ulse (denyut jantung)</a:t>
            </a:r>
          </a:p>
          <a:p>
            <a:pPr lvl="1">
              <a:buFont typeface="Wingdings" panose="05000000000000000000" pitchFamily="2" charset="2"/>
              <a:buChar char="ü"/>
            </a:pPr>
            <a:r>
              <a:rPr dirty="0">
                <a:solidFill>
                  <a:schemeClr val="bg1"/>
                </a:solidFill>
                <a:latin typeface="Calibri" panose="020F0502020204030204" pitchFamily="34" charset="0"/>
              </a:rPr>
              <a:t> </a:t>
            </a:r>
            <a:r>
              <a:rPr sz="3200" b="1" dirty="0">
                <a:solidFill>
                  <a:schemeClr val="bg1"/>
                </a:solidFill>
                <a:latin typeface="Calibri" panose="020F0502020204030204" pitchFamily="34" charset="0"/>
              </a:rPr>
              <a:t>G</a:t>
            </a:r>
            <a:r>
              <a:rPr dirty="0">
                <a:solidFill>
                  <a:schemeClr val="bg1"/>
                </a:solidFill>
                <a:latin typeface="Calibri" panose="020F0502020204030204" pitchFamily="34" charset="0"/>
              </a:rPr>
              <a:t> rimace (reaksi rangsangan)</a:t>
            </a:r>
          </a:p>
          <a:p>
            <a:pPr lvl="1">
              <a:buFont typeface="Wingdings" panose="05000000000000000000" pitchFamily="2" charset="2"/>
              <a:buChar char="ü"/>
            </a:pPr>
            <a:r>
              <a:rPr dirty="0">
                <a:solidFill>
                  <a:schemeClr val="bg1"/>
                </a:solidFill>
                <a:latin typeface="Calibri" panose="020F0502020204030204" pitchFamily="34" charset="0"/>
              </a:rPr>
              <a:t> </a:t>
            </a:r>
            <a:r>
              <a:rPr sz="3200" b="1" dirty="0">
                <a:solidFill>
                  <a:schemeClr val="bg1"/>
                </a:solidFill>
                <a:latin typeface="Calibri" panose="020F0502020204030204" pitchFamily="34" charset="0"/>
              </a:rPr>
              <a:t>A</a:t>
            </a:r>
            <a:r>
              <a:rPr dirty="0">
                <a:solidFill>
                  <a:schemeClr val="bg1"/>
                </a:solidFill>
                <a:latin typeface="Calibri" panose="020F0502020204030204" pitchFamily="34" charset="0"/>
              </a:rPr>
              <a:t> ctivity (tonus otot)</a:t>
            </a:r>
          </a:p>
          <a:p>
            <a:pPr lvl="1">
              <a:buFont typeface="Wingdings" panose="05000000000000000000" pitchFamily="2" charset="2"/>
              <a:buChar char="ü"/>
            </a:pPr>
            <a:r>
              <a:rPr dirty="0">
                <a:solidFill>
                  <a:schemeClr val="bg1"/>
                </a:solidFill>
                <a:latin typeface="Calibri" panose="020F0502020204030204" pitchFamily="34" charset="0"/>
              </a:rPr>
              <a:t> </a:t>
            </a:r>
            <a:r>
              <a:rPr sz="3200" b="1" dirty="0">
                <a:solidFill>
                  <a:schemeClr val="bg1"/>
                </a:solidFill>
                <a:latin typeface="Calibri" panose="020F0502020204030204" pitchFamily="34" charset="0"/>
              </a:rPr>
              <a:t>R</a:t>
            </a:r>
            <a:r>
              <a:rPr dirty="0">
                <a:solidFill>
                  <a:schemeClr val="bg1"/>
                </a:solidFill>
                <a:latin typeface="Calibri" panose="020F0502020204030204" pitchFamily="34" charset="0"/>
              </a:rPr>
              <a:t> espiratory (pernafasan)</a:t>
            </a:r>
          </a:p>
          <a:p>
            <a:pPr>
              <a:buFont typeface="Wingdings" panose="05000000000000000000" pitchFamily="2" charset="2"/>
              <a:buChar char="ü"/>
            </a:pPr>
            <a:endParaRPr lang="id-ID" altLang="x-none" dirty="0">
              <a:solidFill>
                <a:schemeClr val="bg1"/>
              </a:solidFill>
              <a:latin typeface="Calibri" panose="020F050202020403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45059">
                                            <p:bg/>
                                          </p:spTgt>
                                        </p:tgtEl>
                                        <p:attrNameLst>
                                          <p:attrName>style.visibility</p:attrName>
                                        </p:attrNameLst>
                                      </p:cBhvr>
                                      <p:to>
                                        <p:strVal val="visible"/>
                                      </p:to>
                                    </p:set>
                                    <p:anim calcmode="lin" valueType="num">
                                      <p:cBhvr>
                                        <p:cTn id="24" dur="500" fill="hold"/>
                                        <p:tgtEl>
                                          <p:spTgt spid="45059">
                                            <p:bg/>
                                          </p:spTgt>
                                        </p:tgtEl>
                                        <p:attrNameLst>
                                          <p:attrName>ppt_w</p:attrName>
                                        </p:attrNameLst>
                                      </p:cBhvr>
                                      <p:tavLst>
                                        <p:tav tm="0">
                                          <p:val>
                                            <p:strVal val="0,000000"/>
                                          </p:val>
                                        </p:tav>
                                        <p:tav tm="100000">
                                          <p:val>
                                            <p:strVal val="#ppt_w"/>
                                          </p:val>
                                        </p:tav>
                                      </p:tavLst>
                                    </p:anim>
                                    <p:anim calcmode="lin" valueType="num">
                                      <p:cBhvr>
                                        <p:cTn id="25" dur="500" fill="hold"/>
                                        <p:tgtEl>
                                          <p:spTgt spid="45059">
                                            <p:bg/>
                                          </p:spTgt>
                                        </p:tgtEl>
                                        <p:attrNameLst>
                                          <p:attrName>ppt_h</p:attrName>
                                        </p:attrNameLst>
                                      </p:cBhvr>
                                      <p:tavLst>
                                        <p:tav tm="0">
                                          <p:val>
                                            <p:strVal val="0,000000"/>
                                          </p:val>
                                        </p:tav>
                                        <p:tav tm="100000">
                                          <p:val>
                                            <p:strVal val="#ppt_h"/>
                                          </p:val>
                                        </p:tav>
                                      </p:tavLst>
                                    </p:anim>
                                    <p:animEffect transition="in" filter="fade">
                                      <p:cBhvr>
                                        <p:cTn id="26" dur="500"/>
                                        <p:tgtEl>
                                          <p:spTgt spid="45059">
                                            <p:bg/>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5059">
                                            <p:txEl>
                                              <p:pRg st="0" end="0"/>
                                            </p:txEl>
                                          </p:spTgt>
                                        </p:tgtEl>
                                        <p:attrNameLst>
                                          <p:attrName>style.visibility</p:attrName>
                                        </p:attrNameLst>
                                      </p:cBhvr>
                                      <p:to>
                                        <p:strVal val="visible"/>
                                      </p:to>
                                    </p:set>
                                    <p:anim calcmode="lin" valueType="num">
                                      <p:cBhvr>
                                        <p:cTn id="30" dur="500" fill="hold"/>
                                        <p:tgtEl>
                                          <p:spTgt spid="45059">
                                            <p:txEl>
                                              <p:pRg st="0" end="0"/>
                                            </p:txEl>
                                          </p:spTgt>
                                        </p:tgtEl>
                                        <p:attrNameLst>
                                          <p:attrName>ppt_w</p:attrName>
                                        </p:attrNameLst>
                                      </p:cBhvr>
                                      <p:tavLst>
                                        <p:tav tm="0">
                                          <p:val>
                                            <p:strVal val="0,000000"/>
                                          </p:val>
                                        </p:tav>
                                        <p:tav tm="100000">
                                          <p:val>
                                            <p:strVal val="#ppt_w"/>
                                          </p:val>
                                        </p:tav>
                                      </p:tavLst>
                                    </p:anim>
                                    <p:anim calcmode="lin" valueType="num">
                                      <p:cBhvr>
                                        <p:cTn id="31" dur="500" fill="hold"/>
                                        <p:tgtEl>
                                          <p:spTgt spid="45059">
                                            <p:txEl>
                                              <p:pRg st="0" end="0"/>
                                            </p:txEl>
                                          </p:spTgt>
                                        </p:tgtEl>
                                        <p:attrNameLst>
                                          <p:attrName>ppt_h</p:attrName>
                                        </p:attrNameLst>
                                      </p:cBhvr>
                                      <p:tavLst>
                                        <p:tav tm="0">
                                          <p:val>
                                            <p:strVal val="0,000000"/>
                                          </p:val>
                                        </p:tav>
                                        <p:tav tm="100000">
                                          <p:val>
                                            <p:strVal val="#ppt_h"/>
                                          </p:val>
                                        </p:tav>
                                      </p:tavLst>
                                    </p:anim>
                                    <p:animEffect transition="in" filter="fade">
                                      <p:cBhvr>
                                        <p:cTn id="32" dur="500"/>
                                        <p:tgtEl>
                                          <p:spTgt spid="45059">
                                            <p:txEl>
                                              <p:pRg st="0" end="0"/>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45059">
                                            <p:txEl>
                                              <p:pRg st="1" end="1"/>
                                            </p:txEl>
                                          </p:spTgt>
                                        </p:tgtEl>
                                        <p:attrNameLst>
                                          <p:attrName>style.visibility</p:attrName>
                                        </p:attrNameLst>
                                      </p:cBhvr>
                                      <p:to>
                                        <p:strVal val="visible"/>
                                      </p:to>
                                    </p:set>
                                    <p:anim calcmode="lin" valueType="num">
                                      <p:cBhvr>
                                        <p:cTn id="36" dur="500" fill="hold"/>
                                        <p:tgtEl>
                                          <p:spTgt spid="45059">
                                            <p:txEl>
                                              <p:pRg st="1" end="1"/>
                                            </p:txEl>
                                          </p:spTgt>
                                        </p:tgtEl>
                                        <p:attrNameLst>
                                          <p:attrName>ppt_w</p:attrName>
                                        </p:attrNameLst>
                                      </p:cBhvr>
                                      <p:tavLst>
                                        <p:tav tm="0">
                                          <p:val>
                                            <p:strVal val="0,000000"/>
                                          </p:val>
                                        </p:tav>
                                        <p:tav tm="100000">
                                          <p:val>
                                            <p:strVal val="#ppt_w"/>
                                          </p:val>
                                        </p:tav>
                                      </p:tavLst>
                                    </p:anim>
                                    <p:anim calcmode="lin" valueType="num">
                                      <p:cBhvr>
                                        <p:cTn id="37" dur="500" fill="hold"/>
                                        <p:tgtEl>
                                          <p:spTgt spid="45059">
                                            <p:txEl>
                                              <p:pRg st="1" end="1"/>
                                            </p:txEl>
                                          </p:spTgt>
                                        </p:tgtEl>
                                        <p:attrNameLst>
                                          <p:attrName>ppt_h</p:attrName>
                                        </p:attrNameLst>
                                      </p:cBhvr>
                                      <p:tavLst>
                                        <p:tav tm="0">
                                          <p:val>
                                            <p:strVal val="0,000000"/>
                                          </p:val>
                                        </p:tav>
                                        <p:tav tm="100000">
                                          <p:val>
                                            <p:strVal val="#ppt_h"/>
                                          </p:val>
                                        </p:tav>
                                      </p:tavLst>
                                    </p:anim>
                                    <p:animEffect transition="in" filter="fade">
                                      <p:cBhvr>
                                        <p:cTn id="38" dur="500"/>
                                        <p:tgtEl>
                                          <p:spTgt spid="45059">
                                            <p:txEl>
                                              <p:pRg st="1" end="1"/>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45059">
                                            <p:txEl>
                                              <p:pRg st="2" end="2"/>
                                            </p:txEl>
                                          </p:spTgt>
                                        </p:tgtEl>
                                        <p:attrNameLst>
                                          <p:attrName>style.visibility</p:attrName>
                                        </p:attrNameLst>
                                      </p:cBhvr>
                                      <p:to>
                                        <p:strVal val="visible"/>
                                      </p:to>
                                    </p:set>
                                    <p:anim calcmode="lin" valueType="num">
                                      <p:cBhvr>
                                        <p:cTn id="42" dur="500" fill="hold"/>
                                        <p:tgtEl>
                                          <p:spTgt spid="45059">
                                            <p:txEl>
                                              <p:pRg st="2" end="2"/>
                                            </p:txEl>
                                          </p:spTgt>
                                        </p:tgtEl>
                                        <p:attrNameLst>
                                          <p:attrName>ppt_w</p:attrName>
                                        </p:attrNameLst>
                                      </p:cBhvr>
                                      <p:tavLst>
                                        <p:tav tm="0">
                                          <p:val>
                                            <p:strVal val="0,000000"/>
                                          </p:val>
                                        </p:tav>
                                        <p:tav tm="100000">
                                          <p:val>
                                            <p:strVal val="#ppt_w"/>
                                          </p:val>
                                        </p:tav>
                                      </p:tavLst>
                                    </p:anim>
                                    <p:anim calcmode="lin" valueType="num">
                                      <p:cBhvr>
                                        <p:cTn id="43" dur="500" fill="hold"/>
                                        <p:tgtEl>
                                          <p:spTgt spid="45059">
                                            <p:txEl>
                                              <p:pRg st="2" end="2"/>
                                            </p:txEl>
                                          </p:spTgt>
                                        </p:tgtEl>
                                        <p:attrNameLst>
                                          <p:attrName>ppt_h</p:attrName>
                                        </p:attrNameLst>
                                      </p:cBhvr>
                                      <p:tavLst>
                                        <p:tav tm="0">
                                          <p:val>
                                            <p:strVal val="0,000000"/>
                                          </p:val>
                                        </p:tav>
                                        <p:tav tm="100000">
                                          <p:val>
                                            <p:strVal val="#ppt_h"/>
                                          </p:val>
                                        </p:tav>
                                      </p:tavLst>
                                    </p:anim>
                                    <p:animEffect transition="in" filter="fade">
                                      <p:cBhvr>
                                        <p:cTn id="44" dur="500"/>
                                        <p:tgtEl>
                                          <p:spTgt spid="45059">
                                            <p:txEl>
                                              <p:pRg st="2" end="2"/>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45059">
                                            <p:txEl>
                                              <p:pRg st="3" end="3"/>
                                            </p:txEl>
                                          </p:spTgt>
                                        </p:tgtEl>
                                        <p:attrNameLst>
                                          <p:attrName>style.visibility</p:attrName>
                                        </p:attrNameLst>
                                      </p:cBhvr>
                                      <p:to>
                                        <p:strVal val="visible"/>
                                      </p:to>
                                    </p:set>
                                    <p:anim calcmode="lin" valueType="num">
                                      <p:cBhvr>
                                        <p:cTn id="48" dur="500" fill="hold"/>
                                        <p:tgtEl>
                                          <p:spTgt spid="45059">
                                            <p:txEl>
                                              <p:pRg st="3" end="3"/>
                                            </p:txEl>
                                          </p:spTgt>
                                        </p:tgtEl>
                                        <p:attrNameLst>
                                          <p:attrName>ppt_w</p:attrName>
                                        </p:attrNameLst>
                                      </p:cBhvr>
                                      <p:tavLst>
                                        <p:tav tm="0">
                                          <p:val>
                                            <p:strVal val="0,000000"/>
                                          </p:val>
                                        </p:tav>
                                        <p:tav tm="100000">
                                          <p:val>
                                            <p:strVal val="#ppt_w"/>
                                          </p:val>
                                        </p:tav>
                                      </p:tavLst>
                                    </p:anim>
                                    <p:anim calcmode="lin" valueType="num">
                                      <p:cBhvr>
                                        <p:cTn id="49" dur="500" fill="hold"/>
                                        <p:tgtEl>
                                          <p:spTgt spid="45059">
                                            <p:txEl>
                                              <p:pRg st="3" end="3"/>
                                            </p:txEl>
                                          </p:spTgt>
                                        </p:tgtEl>
                                        <p:attrNameLst>
                                          <p:attrName>ppt_h</p:attrName>
                                        </p:attrNameLst>
                                      </p:cBhvr>
                                      <p:tavLst>
                                        <p:tav tm="0">
                                          <p:val>
                                            <p:strVal val="0,000000"/>
                                          </p:val>
                                        </p:tav>
                                        <p:tav tm="100000">
                                          <p:val>
                                            <p:strVal val="#ppt_h"/>
                                          </p:val>
                                        </p:tav>
                                      </p:tavLst>
                                    </p:anim>
                                    <p:animEffect transition="in" filter="fade">
                                      <p:cBhvr>
                                        <p:cTn id="50" dur="500"/>
                                        <p:tgtEl>
                                          <p:spTgt spid="45059">
                                            <p:txEl>
                                              <p:pRg st="3" end="3"/>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45059">
                                            <p:txEl>
                                              <p:pRg st="4" end="4"/>
                                            </p:txEl>
                                          </p:spTgt>
                                        </p:tgtEl>
                                        <p:attrNameLst>
                                          <p:attrName>style.visibility</p:attrName>
                                        </p:attrNameLst>
                                      </p:cBhvr>
                                      <p:to>
                                        <p:strVal val="visible"/>
                                      </p:to>
                                    </p:set>
                                    <p:anim calcmode="lin" valueType="num">
                                      <p:cBhvr>
                                        <p:cTn id="54" dur="500" fill="hold"/>
                                        <p:tgtEl>
                                          <p:spTgt spid="45059">
                                            <p:txEl>
                                              <p:pRg st="4" end="4"/>
                                            </p:txEl>
                                          </p:spTgt>
                                        </p:tgtEl>
                                        <p:attrNameLst>
                                          <p:attrName>ppt_w</p:attrName>
                                        </p:attrNameLst>
                                      </p:cBhvr>
                                      <p:tavLst>
                                        <p:tav tm="0">
                                          <p:val>
                                            <p:strVal val="0,000000"/>
                                          </p:val>
                                        </p:tav>
                                        <p:tav tm="100000">
                                          <p:val>
                                            <p:strVal val="#ppt_w"/>
                                          </p:val>
                                        </p:tav>
                                      </p:tavLst>
                                    </p:anim>
                                    <p:anim calcmode="lin" valueType="num">
                                      <p:cBhvr>
                                        <p:cTn id="55" dur="500" fill="hold"/>
                                        <p:tgtEl>
                                          <p:spTgt spid="45059">
                                            <p:txEl>
                                              <p:pRg st="4" end="4"/>
                                            </p:txEl>
                                          </p:spTgt>
                                        </p:tgtEl>
                                        <p:attrNameLst>
                                          <p:attrName>ppt_h</p:attrName>
                                        </p:attrNameLst>
                                      </p:cBhvr>
                                      <p:tavLst>
                                        <p:tav tm="0">
                                          <p:val>
                                            <p:strVal val="0,000000"/>
                                          </p:val>
                                        </p:tav>
                                        <p:tav tm="100000">
                                          <p:val>
                                            <p:strVal val="#ppt_h"/>
                                          </p:val>
                                        </p:tav>
                                      </p:tavLst>
                                    </p:anim>
                                    <p:animEffect transition="in" filter="fade">
                                      <p:cBhvr>
                                        <p:cTn id="56" dur="500"/>
                                        <p:tgtEl>
                                          <p:spTgt spid="45059">
                                            <p:txEl>
                                              <p:pRg st="4" end="4"/>
                                            </p:txEl>
                                          </p:spTgt>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45059">
                                            <p:txEl>
                                              <p:pRg st="5" end="5"/>
                                            </p:txEl>
                                          </p:spTgt>
                                        </p:tgtEl>
                                        <p:attrNameLst>
                                          <p:attrName>style.visibility</p:attrName>
                                        </p:attrNameLst>
                                      </p:cBhvr>
                                      <p:to>
                                        <p:strVal val="visible"/>
                                      </p:to>
                                    </p:set>
                                    <p:anim calcmode="lin" valueType="num">
                                      <p:cBhvr>
                                        <p:cTn id="60" dur="500" fill="hold"/>
                                        <p:tgtEl>
                                          <p:spTgt spid="45059">
                                            <p:txEl>
                                              <p:pRg st="5" end="5"/>
                                            </p:txEl>
                                          </p:spTgt>
                                        </p:tgtEl>
                                        <p:attrNameLst>
                                          <p:attrName>ppt_w</p:attrName>
                                        </p:attrNameLst>
                                      </p:cBhvr>
                                      <p:tavLst>
                                        <p:tav tm="0">
                                          <p:val>
                                            <p:strVal val="0,000000"/>
                                          </p:val>
                                        </p:tav>
                                        <p:tav tm="100000">
                                          <p:val>
                                            <p:strVal val="#ppt_w"/>
                                          </p:val>
                                        </p:tav>
                                      </p:tavLst>
                                    </p:anim>
                                    <p:anim calcmode="lin" valueType="num">
                                      <p:cBhvr>
                                        <p:cTn id="61" dur="500" fill="hold"/>
                                        <p:tgtEl>
                                          <p:spTgt spid="45059">
                                            <p:txEl>
                                              <p:pRg st="5" end="5"/>
                                            </p:txEl>
                                          </p:spTgt>
                                        </p:tgtEl>
                                        <p:attrNameLst>
                                          <p:attrName>ppt_h</p:attrName>
                                        </p:attrNameLst>
                                      </p:cBhvr>
                                      <p:tavLst>
                                        <p:tav tm="0">
                                          <p:val>
                                            <p:strVal val="0,000000"/>
                                          </p:val>
                                        </p:tav>
                                        <p:tav tm="100000">
                                          <p:val>
                                            <p:strVal val="#ppt_h"/>
                                          </p:val>
                                        </p:tav>
                                      </p:tavLst>
                                    </p:anim>
                                    <p:animEffect transition="in" filter="fade">
                                      <p:cBhvr>
                                        <p:cTn id="62"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505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ln/>
        </p:spPr>
        <p:txBody>
          <a:bodyPr vert="horz" wrap="square" lIns="91440" tIns="45720" rIns="91440" bIns="45720" anchor="ctr" anchorCtr="0"/>
          <a:lstStyle/>
          <a:p>
            <a:pPr eaLnBrk="1" hangingPunct="1"/>
            <a:r>
              <a:rPr dirty="0">
                <a:latin typeface="Comic Sans MS" panose="030F0702030302020204" pitchFamily="66" charset="0"/>
              </a:rPr>
              <a:t>Pendahuluan</a:t>
            </a:r>
          </a:p>
        </p:txBody>
      </p:sp>
      <p:sp>
        <p:nvSpPr>
          <p:cNvPr id="5123" name="Rectangle 3"/>
          <p:cNvSpPr>
            <a:spLocks noGrp="1" noChangeArrowheads="1"/>
          </p:cNvSpPr>
          <p:nvPr>
            <p:ph idx="1"/>
          </p:nvPr>
        </p:nvSpPr>
        <p:spPr>
          <a:xfrm>
            <a:off x="1981200" y="1981200"/>
            <a:ext cx="6477000" cy="4114800"/>
          </a:xfrm>
        </p:spPr>
        <p:txBody>
          <a:bodyPr vert="horz" wrap="square" lIns="91440" tIns="45720" rIns="91440" bIns="45720" numCol="1" anchor="t" anchorCtr="0" compatLnSpc="1"/>
          <a:lstStyle/>
          <a:p>
            <a:pPr eaLnBrk="1" hangingPunct="1"/>
            <a:r>
              <a:rPr dirty="0">
                <a:solidFill>
                  <a:schemeClr val="bg1"/>
                </a:solidFill>
              </a:rPr>
              <a:t>BBL rawan </a:t>
            </a:r>
            <a:r>
              <a:rPr dirty="0">
                <a:solidFill>
                  <a:schemeClr val="bg1"/>
                </a:solidFill>
                <a:cs typeface="Arial" panose="020B0604020202020204" pitchFamily="34" charset="0"/>
              </a:rPr>
              <a:t>→ penyesuaian fisiologik</a:t>
            </a:r>
          </a:p>
          <a:p>
            <a:pPr eaLnBrk="1" hangingPunct="1"/>
            <a:r>
              <a:rPr dirty="0">
                <a:solidFill>
                  <a:schemeClr val="bg1"/>
                </a:solidFill>
                <a:cs typeface="Arial" panose="020B0604020202020204" pitchFamily="34" charset="0"/>
              </a:rPr>
              <a:t>Organ-organ mulai berfungsi</a:t>
            </a:r>
          </a:p>
          <a:p>
            <a:pPr eaLnBrk="1" hangingPunct="1"/>
            <a:r>
              <a:rPr dirty="0">
                <a:solidFill>
                  <a:schemeClr val="bg1"/>
                </a:solidFill>
                <a:cs typeface="Arial" panose="020B0604020202020204" pitchFamily="34" charset="0"/>
              </a:rPr>
              <a:t>Angka kematian &amp; kesakitan tinggi</a:t>
            </a:r>
          </a:p>
          <a:p>
            <a:pPr eaLnBrk="1" hangingPunct="1"/>
            <a:r>
              <a:rPr dirty="0">
                <a:solidFill>
                  <a:schemeClr val="bg1"/>
                </a:solidFill>
                <a:cs typeface="Arial" panose="020B0604020202020204" pitchFamily="34" charset="0"/>
              </a:rPr>
              <a:t>Wewenang Bidan</a:t>
            </a:r>
          </a:p>
          <a:p>
            <a:pPr eaLnBrk="1" hangingPunct="1">
              <a:buFont typeface="Wingdings" panose="05000000000000000000" pitchFamily="2" charset="2"/>
              <a:buNone/>
            </a:pPr>
            <a:endParaRPr dirty="0">
              <a:cs typeface="Arial" panose="020B0604020202020204" pitchFamily="34" charset="0"/>
            </a:endParaRPr>
          </a:p>
          <a:p>
            <a:pPr eaLnBrk="1" hangingPunct="1"/>
            <a:endParaRPr dirty="0">
              <a:ea typeface="Arial" panose="020B060402020202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heel(1)">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p:cTn id="12" dur="500" fill="hold"/>
                                        <p:tgtEl>
                                          <p:spTgt spid="5123">
                                            <p:txEl>
                                              <p:pRg st="0" end="0"/>
                                            </p:txEl>
                                          </p:spTgt>
                                        </p:tgtEl>
                                        <p:attrNameLst>
                                          <p:attrName>ppt_w</p:attrName>
                                        </p:attrNameLst>
                                      </p:cBhvr>
                                      <p:tavLst>
                                        <p:tav tm="0">
                                          <p:val>
                                            <p:strVal val="0,000000"/>
                                          </p:val>
                                        </p:tav>
                                        <p:tav tm="100000">
                                          <p:val>
                                            <p:strVal val="#ppt_w"/>
                                          </p:val>
                                        </p:tav>
                                      </p:tavLst>
                                    </p:anim>
                                    <p:anim calcmode="lin" valueType="num">
                                      <p:cBhvr>
                                        <p:cTn id="13" dur="500" fill="hold"/>
                                        <p:tgtEl>
                                          <p:spTgt spid="5123">
                                            <p:txEl>
                                              <p:pRg st="0" end="0"/>
                                            </p:txEl>
                                          </p:spTgt>
                                        </p:tgtEl>
                                        <p:attrNameLst>
                                          <p:attrName>ppt_h</p:attrName>
                                        </p:attrNameLst>
                                      </p:cBhvr>
                                      <p:tavLst>
                                        <p:tav tm="0">
                                          <p:val>
                                            <p:strVal val="0,000000"/>
                                          </p:val>
                                        </p:tav>
                                        <p:tav tm="100000">
                                          <p:val>
                                            <p:strVal val="#ppt_h"/>
                                          </p:val>
                                        </p:tav>
                                      </p:tavLst>
                                    </p:anim>
                                    <p:animEffect transition="in" filter="fade">
                                      <p:cBhvr>
                                        <p:cTn id="14" dur="500"/>
                                        <p:tgtEl>
                                          <p:spTgt spid="51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p:cTn id="19" dur="500" fill="hold"/>
                                        <p:tgtEl>
                                          <p:spTgt spid="5123">
                                            <p:txEl>
                                              <p:pRg st="1" end="1"/>
                                            </p:txEl>
                                          </p:spTgt>
                                        </p:tgtEl>
                                        <p:attrNameLst>
                                          <p:attrName>ppt_w</p:attrName>
                                        </p:attrNameLst>
                                      </p:cBhvr>
                                      <p:tavLst>
                                        <p:tav tm="0">
                                          <p:val>
                                            <p:strVal val="0,000000"/>
                                          </p:val>
                                        </p:tav>
                                        <p:tav tm="100000">
                                          <p:val>
                                            <p:strVal val="#ppt_w"/>
                                          </p:val>
                                        </p:tav>
                                      </p:tavLst>
                                    </p:anim>
                                    <p:anim calcmode="lin" valueType="num">
                                      <p:cBhvr>
                                        <p:cTn id="20" dur="500" fill="hold"/>
                                        <p:tgtEl>
                                          <p:spTgt spid="5123">
                                            <p:txEl>
                                              <p:pRg st="1" end="1"/>
                                            </p:txEl>
                                          </p:spTgt>
                                        </p:tgtEl>
                                        <p:attrNameLst>
                                          <p:attrName>ppt_h</p:attrName>
                                        </p:attrNameLst>
                                      </p:cBhvr>
                                      <p:tavLst>
                                        <p:tav tm="0">
                                          <p:val>
                                            <p:strVal val="0,000000"/>
                                          </p:val>
                                        </p:tav>
                                        <p:tav tm="100000">
                                          <p:val>
                                            <p:strVal val="#ppt_h"/>
                                          </p:val>
                                        </p:tav>
                                      </p:tavLst>
                                    </p:anim>
                                    <p:animEffect transition="in" filter="fade">
                                      <p:cBhvr>
                                        <p:cTn id="21" dur="500"/>
                                        <p:tgtEl>
                                          <p:spTgt spid="512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5123">
                                            <p:txEl>
                                              <p:pRg st="2" end="2"/>
                                            </p:txEl>
                                          </p:spTgt>
                                        </p:tgtEl>
                                        <p:attrNameLst>
                                          <p:attrName>style.visibility</p:attrName>
                                        </p:attrNameLst>
                                      </p:cBhvr>
                                      <p:to>
                                        <p:strVal val="visible"/>
                                      </p:to>
                                    </p:set>
                                    <p:anim calcmode="lin" valueType="num">
                                      <p:cBhvr>
                                        <p:cTn id="26" dur="500" fill="hold"/>
                                        <p:tgtEl>
                                          <p:spTgt spid="5123">
                                            <p:txEl>
                                              <p:pRg st="2" end="2"/>
                                            </p:txEl>
                                          </p:spTgt>
                                        </p:tgtEl>
                                        <p:attrNameLst>
                                          <p:attrName>ppt_w</p:attrName>
                                        </p:attrNameLst>
                                      </p:cBhvr>
                                      <p:tavLst>
                                        <p:tav tm="0">
                                          <p:val>
                                            <p:strVal val="0,000000"/>
                                          </p:val>
                                        </p:tav>
                                        <p:tav tm="100000">
                                          <p:val>
                                            <p:strVal val="#ppt_w"/>
                                          </p:val>
                                        </p:tav>
                                      </p:tavLst>
                                    </p:anim>
                                    <p:anim calcmode="lin" valueType="num">
                                      <p:cBhvr>
                                        <p:cTn id="27" dur="500" fill="hold"/>
                                        <p:tgtEl>
                                          <p:spTgt spid="5123">
                                            <p:txEl>
                                              <p:pRg st="2" end="2"/>
                                            </p:txEl>
                                          </p:spTgt>
                                        </p:tgtEl>
                                        <p:attrNameLst>
                                          <p:attrName>ppt_h</p:attrName>
                                        </p:attrNameLst>
                                      </p:cBhvr>
                                      <p:tavLst>
                                        <p:tav tm="0">
                                          <p:val>
                                            <p:strVal val="0,000000"/>
                                          </p:val>
                                        </p:tav>
                                        <p:tav tm="100000">
                                          <p:val>
                                            <p:strVal val="#ppt_h"/>
                                          </p:val>
                                        </p:tav>
                                      </p:tavLst>
                                    </p:anim>
                                    <p:animEffect transition="in" filter="fade">
                                      <p:cBhvr>
                                        <p:cTn id="28" dur="500"/>
                                        <p:tgtEl>
                                          <p:spTgt spid="5123">
                                            <p:txEl>
                                              <p:pRg st="2" end="2"/>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5123">
                                            <p:txEl>
                                              <p:pRg st="3" end="3"/>
                                            </p:txEl>
                                          </p:spTgt>
                                        </p:tgtEl>
                                        <p:attrNameLst>
                                          <p:attrName>style.visibility</p:attrName>
                                        </p:attrNameLst>
                                      </p:cBhvr>
                                      <p:to>
                                        <p:strVal val="visible"/>
                                      </p:to>
                                    </p:set>
                                    <p:anim calcmode="lin" valueType="num">
                                      <p:cBhvr>
                                        <p:cTn id="32" dur="500" fill="hold"/>
                                        <p:tgtEl>
                                          <p:spTgt spid="5123">
                                            <p:txEl>
                                              <p:pRg st="3" end="3"/>
                                            </p:txEl>
                                          </p:spTgt>
                                        </p:tgtEl>
                                        <p:attrNameLst>
                                          <p:attrName>ppt_w</p:attrName>
                                        </p:attrNameLst>
                                      </p:cBhvr>
                                      <p:tavLst>
                                        <p:tav tm="0">
                                          <p:val>
                                            <p:strVal val="0,000000"/>
                                          </p:val>
                                        </p:tav>
                                        <p:tav tm="100000">
                                          <p:val>
                                            <p:strVal val="#ppt_w"/>
                                          </p:val>
                                        </p:tav>
                                      </p:tavLst>
                                    </p:anim>
                                    <p:anim calcmode="lin" valueType="num">
                                      <p:cBhvr>
                                        <p:cTn id="33" dur="500" fill="hold"/>
                                        <p:tgtEl>
                                          <p:spTgt spid="5123">
                                            <p:txEl>
                                              <p:pRg st="3" end="3"/>
                                            </p:txEl>
                                          </p:spTgt>
                                        </p:tgtEl>
                                        <p:attrNameLst>
                                          <p:attrName>ppt_h</p:attrName>
                                        </p:attrNameLst>
                                      </p:cBhvr>
                                      <p:tavLst>
                                        <p:tav tm="0">
                                          <p:val>
                                            <p:strVal val="0,000000"/>
                                          </p:val>
                                        </p:tav>
                                        <p:tav tm="100000">
                                          <p:val>
                                            <p:strVal val="#ppt_h"/>
                                          </p:val>
                                        </p:tav>
                                      </p:tavLst>
                                    </p:anim>
                                    <p:animEffect transition="in" filter="fade">
                                      <p:cBhvr>
                                        <p:cTn id="34"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05400" y="457200"/>
            <a:ext cx="3581400" cy="990600"/>
          </a:xfrm>
          <a:prstGeom prst="cloudCallout">
            <a:avLst>
              <a:gd name="adj1" fmla="val -16304"/>
              <a:gd name="adj2" fmla="val 85469"/>
            </a:avLst>
          </a:prstGeom>
          <a:solidFill>
            <a:schemeClr val="bg2">
              <a:lumMod val="50000"/>
            </a:schemeClr>
          </a:solidFill>
          <a:ln w="25400">
            <a:solidFill>
              <a:srgbClr val="4F81BD">
                <a:shade val="50000"/>
              </a:srgbClr>
            </a:solid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b="1" i="0" u="none" strike="noStrike" kern="0" cap="none" spc="0" normalizeH="0" baseline="0" noProof="0" dirty="0">
                <a:ln>
                  <a:noFill/>
                </a:ln>
                <a:solidFill>
                  <a:schemeClr val="bg1"/>
                </a:solidFill>
                <a:effectLst/>
                <a:uLnTx/>
                <a:uFillTx/>
                <a:latin typeface="Calibri" panose="020F0502020204030204"/>
                <a:ea typeface="+mn-ea"/>
                <a:cs typeface="+mn-cs"/>
              </a:rPr>
              <a:t>Appearance</a:t>
            </a:r>
            <a:endParaRPr kumimoji="0" lang="id-ID" sz="3200" b="1" i="0" u="none" strike="noStrike" kern="0" cap="none" spc="0" normalizeH="0" baseline="0" noProof="0" dirty="0">
              <a:ln>
                <a:noFill/>
              </a:ln>
              <a:solidFill>
                <a:schemeClr val="bg1"/>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828800" y="1981200"/>
            <a:ext cx="6629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Observasi</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warna</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kulit</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terutama</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ekstermitas</a:t>
            </a:r>
            <a:endPar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Bayi</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yang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berkulit</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gelap</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inspeksi</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membran</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mukosa</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oral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dan</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konjungtiva</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bibir</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telapak</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tangan</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dan</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telapak</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kaki</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0  :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Pucat</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dan</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sianosis</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keseluruhan</a:t>
            </a:r>
            <a:endPar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1  :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Akrosianosis</a:t>
            </a:r>
            <a:endPar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2  :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Seluruh</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tubuh</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merah</a:t>
            </a:r>
            <a:r>
              <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rPr>
              <a:t> </a:t>
            </a:r>
            <a:r>
              <a:rPr kumimoji="0" lang="en-US" sz="3200" b="0" i="0" u="none" strike="noStrike" kern="1200" cap="none" spc="0" normalizeH="0" baseline="0" noProof="0" dirty="0" err="1" smtClean="0">
                <a:ln>
                  <a:noFill/>
                </a:ln>
                <a:solidFill>
                  <a:schemeClr val="bg1"/>
                </a:solidFill>
                <a:effectLst/>
                <a:uLnTx/>
                <a:uFillTx/>
                <a:latin typeface="+mn-lt"/>
                <a:ea typeface="+mn-ea"/>
                <a:cs typeface="Arial" panose="020B0604020202020204" pitchFamily="34" charset="0"/>
              </a:rPr>
              <a:t>muda</a:t>
            </a:r>
            <a:endParaRPr kumimoji="0" lang="en-US"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10200" y="457200"/>
            <a:ext cx="3276600" cy="1295400"/>
          </a:xfrm>
          <a:prstGeom prst="cloudCallout">
            <a:avLst>
              <a:gd name="adj1" fmla="val -16304"/>
              <a:gd name="adj2" fmla="val 85469"/>
            </a:avLst>
          </a:prstGeom>
          <a:solidFill>
            <a:schemeClr val="bg2">
              <a:lumMod val="50000"/>
            </a:schemeClr>
          </a:solidFill>
          <a:ln w="25400">
            <a:solidFill>
              <a:srgbClr val="4F81BD">
                <a:shade val="50000"/>
              </a:srgbClr>
            </a:solid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a:noFill/>
                </a:ln>
                <a:solidFill>
                  <a:schemeClr val="bg1"/>
                </a:solidFill>
                <a:effectLst/>
                <a:uLnTx/>
                <a:uFillTx/>
                <a:latin typeface="Calibri" panose="020F0502020204030204"/>
                <a:ea typeface="+mn-ea"/>
                <a:cs typeface="+mn-cs"/>
              </a:rPr>
              <a:t>P u l s e</a:t>
            </a:r>
            <a:endParaRPr kumimoji="0" lang="id-ID" sz="3600" b="1" i="0" u="none" strike="noStrike" kern="0" cap="none" spc="0" normalizeH="0" baseline="0" noProof="0" dirty="0">
              <a:ln>
                <a:noFill/>
              </a:ln>
              <a:solidFill>
                <a:schemeClr val="bg1"/>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828800" y="1981200"/>
            <a:ext cx="7010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Apex beat (</a:t>
            </a:r>
            <a:r>
              <a:rPr kumimoji="0" lang="en-US" sz="3200" b="0" i="1" u="none" strike="noStrike" kern="1200" cap="none" spc="0" normalizeH="0" baseline="0" noProof="0" dirty="0" err="1" smtClean="0">
                <a:ln>
                  <a:noFill/>
                </a:ln>
                <a:solidFill>
                  <a:schemeClr val="bg1"/>
                </a:solidFill>
                <a:effectLst/>
                <a:uLnTx/>
                <a:uFillTx/>
                <a:latin typeface="Calibri" panose="020F0502020204030204"/>
                <a:ea typeface="+mn-ea"/>
                <a:cs typeface="+mn-cs"/>
              </a:rPr>
              <a:t>Stetoscope</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30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dtk</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Palpasi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area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tali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pusat</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6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dtk</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0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tidak</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ada</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denyut</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jantung</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1 : &lt; 100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bpm</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2 : &gt; 100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bpm</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endParaRPr kumimoji="0" lang="id-ID"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3" end="3"/>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4" end="4"/>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strVal val="0,000000"/>
                                          </p:val>
                                        </p:tav>
                                        <p:tav tm="100000">
                                          <p:val>
                                            <p:strVal val="#ppt_w"/>
                                          </p:val>
                                        </p:tav>
                                      </p:tavLst>
                                    </p:anim>
                                    <p:anim calcmode="lin" valueType="num">
                                      <p:cBhvr>
                                        <p:cTn id="49" dur="500" fill="hold"/>
                                        <p:tgtEl>
                                          <p:spTgt spid="3">
                                            <p:txEl>
                                              <p:pRg st="5" end="5"/>
                                            </p:txEl>
                                          </p:spTgt>
                                        </p:tgtEl>
                                        <p:attrNameLst>
                                          <p:attrName>ppt_h</p:attrName>
                                        </p:attrNameLst>
                                      </p:cBhvr>
                                      <p:tavLst>
                                        <p:tav tm="0">
                                          <p:val>
                                            <p:strVal val="0,000000"/>
                                          </p:val>
                                        </p:tav>
                                        <p:tav tm="100000">
                                          <p:val>
                                            <p:strVal val="#ppt_h"/>
                                          </p:val>
                                        </p:tav>
                                      </p:tavLst>
                                    </p:anim>
                                    <p:animEffect transition="in" filter="fade">
                                      <p:cBhvr>
                                        <p:cTn id="50" dur="500"/>
                                        <p:tgtEl>
                                          <p:spTgt spid="3">
                                            <p:txEl>
                                              <p:pRg st="5" end="5"/>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strVal val="0,00000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0,000000"/>
                                          </p:val>
                                        </p:tav>
                                        <p:tav tm="100000">
                                          <p:val>
                                            <p:strVal val="#ppt_h"/>
                                          </p:val>
                                        </p:tav>
                                      </p:tavLst>
                                    </p:anim>
                                    <p:animEffect transition="in" filter="fade">
                                      <p:cBhvr>
                                        <p:cTn id="5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04800"/>
            <a:ext cx="3657600" cy="1295400"/>
          </a:xfrm>
          <a:prstGeom prst="cloudCallout">
            <a:avLst>
              <a:gd name="adj1" fmla="val 9736"/>
              <a:gd name="adj2" fmla="val 86596"/>
            </a:avLst>
          </a:prstGeom>
          <a:solidFill>
            <a:srgbClr val="F79646">
              <a:lumMod val="60000"/>
              <a:lumOff val="40000"/>
            </a:srgbClr>
          </a:solidFill>
          <a:ln w="25400">
            <a:solidFill>
              <a:srgbClr val="4F81BD">
                <a:shade val="50000"/>
              </a:srgbClr>
            </a:solid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a:noFill/>
                </a:ln>
                <a:solidFill>
                  <a:srgbClr val="F79646">
                    <a:lumMod val="50000"/>
                  </a:srgbClr>
                </a:solidFill>
                <a:effectLst/>
                <a:uLnTx/>
                <a:uFillTx/>
                <a:latin typeface="Calibri" panose="020F0502020204030204"/>
                <a:ea typeface="+mn-ea"/>
                <a:cs typeface="+mn-cs"/>
              </a:rPr>
              <a:t>Grimace</a:t>
            </a:r>
            <a:endParaRPr kumimoji="0" lang="id-ID" sz="3600" b="1" i="0" u="none" strike="noStrike" kern="0" cap="none" spc="0" normalizeH="0" baseline="0" noProof="0" dirty="0">
              <a:ln>
                <a:noFill/>
              </a:ln>
              <a:solidFill>
                <a:srgbClr val="F79646">
                  <a:lumMod val="50000"/>
                </a:srgbClr>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828800" y="1981200"/>
            <a:ext cx="6629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Observasi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respon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bayi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terhadap</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pengisapan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hidung</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atau</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sentilan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telapak</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kaki</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0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Tidak</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ada</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respon</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1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menyeringai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menangis</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lemah</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2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Menangis</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kuat</a:t>
            </a:r>
            <a:endParaRPr kumimoji="0" lang="id-ID"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2" end="2"/>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3" end="3"/>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6400" y="457200"/>
            <a:ext cx="2590800" cy="1295400"/>
          </a:xfrm>
          <a:prstGeom prst="cloudCallout">
            <a:avLst>
              <a:gd name="adj1" fmla="val 12407"/>
              <a:gd name="adj2" fmla="val 74202"/>
            </a:avLst>
          </a:prstGeom>
          <a:solidFill>
            <a:srgbClr val="4F81BD">
              <a:lumMod val="60000"/>
              <a:lumOff val="40000"/>
            </a:srgbClr>
          </a:solidFill>
          <a:ln w="25400">
            <a:solidFill>
              <a:srgbClr val="4F81BD">
                <a:shade val="50000"/>
              </a:srgbClr>
            </a:solid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a:noFill/>
                </a:ln>
                <a:solidFill>
                  <a:srgbClr val="1F497D">
                    <a:lumMod val="50000"/>
                  </a:srgbClr>
                </a:solidFill>
                <a:effectLst/>
                <a:uLnTx/>
                <a:uFillTx/>
                <a:latin typeface="Calibri" panose="020F0502020204030204"/>
                <a:ea typeface="+mn-ea"/>
                <a:cs typeface="+mn-cs"/>
              </a:rPr>
              <a:t>Activity</a:t>
            </a:r>
            <a:endParaRPr kumimoji="0" lang="id-ID" sz="3600" b="1" i="0" u="none" strike="noStrike" kern="0" cap="none" spc="0" normalizeH="0" baseline="0" noProof="0" dirty="0">
              <a:ln>
                <a:noFill/>
              </a:ln>
              <a:solidFill>
                <a:srgbClr val="1F497D">
                  <a:lumMod val="50000"/>
                </a:srgbClr>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676400" y="1981200"/>
            <a:ext cx="7315200" cy="44196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Observasi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fleksi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pada</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ekstremitas</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dan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resistensi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untuk</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eksistensi</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Ekstensi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lengan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tungkai</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0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tidak</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ada</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1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Beberapa</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fleksi</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dan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yang lain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ekstensi</a:t>
            </a:r>
            <a:endPar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2 :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Gerakan</a:t>
            </a:r>
            <a:r>
              <a:rPr kumimoji="0" lang="en-US" sz="3200" b="0" i="0" u="none" strike="noStrike" kern="1200" cap="none" spc="0" normalizeH="0" baseline="0" noProof="0" dirty="0" smtClean="0">
                <a:ln>
                  <a:noFill/>
                </a:ln>
                <a:solidFill>
                  <a:schemeClr val="bg1"/>
                </a:solidFill>
                <a:effectLst/>
                <a:uLnTx/>
                <a:uFillTx/>
                <a:latin typeface="Calibri" panose="020F0502020204030204"/>
                <a:ea typeface="+mn-ea"/>
                <a:cs typeface="+mn-cs"/>
              </a:rPr>
              <a:t> </a:t>
            </a:r>
            <a:r>
              <a:rPr kumimoji="0" lang="en-US" sz="3200" b="0" i="0" u="none" strike="noStrike" kern="1200" cap="none" spc="0" normalizeH="0" baseline="0" noProof="0" dirty="0" err="1" smtClean="0">
                <a:ln>
                  <a:noFill/>
                </a:ln>
                <a:solidFill>
                  <a:schemeClr val="bg1"/>
                </a:solidFill>
                <a:effectLst/>
                <a:uLnTx/>
                <a:uFillTx/>
                <a:latin typeface="Calibri" panose="020F0502020204030204"/>
                <a:ea typeface="+mn-ea"/>
                <a:cs typeface="+mn-cs"/>
              </a:rPr>
              <a:t>aktif</a:t>
            </a:r>
            <a:endParaRPr kumimoji="0" lang="id-ID" sz="3200" b="0" i="0" u="none" strike="noStrike" kern="1200" cap="none" spc="0" normalizeH="0" baseline="0" noProof="0" dirty="0" smtClean="0">
              <a:ln>
                <a:noFill/>
              </a:ln>
              <a:solidFill>
                <a:schemeClr val="bg1"/>
              </a:solidFill>
              <a:effectLst/>
              <a:uLnTx/>
              <a:uFillTx/>
              <a:latin typeface="Calibri" panose="020F0502020204030204"/>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1676400" y="457200"/>
            <a:ext cx="3886200" cy="1295400"/>
          </a:xfrm>
          <a:prstGeom prst="cloudCallout">
            <a:avLst>
              <a:gd name="adj1" fmla="val 12407"/>
              <a:gd name="adj2" fmla="val 74202"/>
            </a:avLst>
          </a:prstGeom>
          <a:solidFill>
            <a:srgbClr val="4F81BD">
              <a:lumMod val="60000"/>
              <a:lumOff val="40000"/>
            </a:srgbClr>
          </a:solidFill>
          <a:ln w="25400">
            <a:solidFill>
              <a:srgbClr val="4F81BD">
                <a:shade val="50000"/>
              </a:srgbClr>
            </a:solidFill>
          </a:ln>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600" b="1" i="0" u="none" strike="noStrike" kern="0" cap="none" spc="0" normalizeH="0" baseline="0" noProof="0" dirty="0">
                <a:ln>
                  <a:noFill/>
                </a:ln>
                <a:solidFill>
                  <a:srgbClr val="1F497D">
                    <a:lumMod val="50000"/>
                  </a:srgbClr>
                </a:solidFill>
                <a:effectLst/>
                <a:uLnTx/>
                <a:uFillTx/>
                <a:latin typeface="Calibri" panose="020F0502020204030204"/>
                <a:ea typeface="+mn-ea"/>
                <a:cs typeface="+mn-cs"/>
              </a:rPr>
              <a:t>R</a:t>
            </a:r>
            <a:r>
              <a:rPr kumimoji="0" lang="en-US" sz="3600" b="1" i="0" u="none" strike="noStrike" kern="0" cap="none" spc="0" normalizeH="0" baseline="0" noProof="0" dirty="0" smtClean="0">
                <a:ln>
                  <a:noFill/>
                </a:ln>
                <a:solidFill>
                  <a:srgbClr val="1F497D">
                    <a:lumMod val="50000"/>
                  </a:srgbClr>
                </a:solidFill>
                <a:effectLst/>
                <a:uLnTx/>
                <a:uFillTx/>
                <a:latin typeface="Calibri" panose="020F0502020204030204"/>
                <a:ea typeface="+mn-ea"/>
                <a:cs typeface="+mn-cs"/>
              </a:rPr>
              <a:t>espiratory</a:t>
            </a:r>
            <a:endParaRPr kumimoji="0" lang="id-ID" sz="3600" b="1" i="0" u="none" strike="noStrike" kern="0" cap="none" spc="0" normalizeH="0" baseline="0" noProof="0" dirty="0">
              <a:ln>
                <a:noFill/>
              </a:ln>
              <a:solidFill>
                <a:srgbClr val="1F497D">
                  <a:lumMod val="50000"/>
                </a:srgbClr>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1828800" y="1981200"/>
            <a:ext cx="6629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2"/>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Observasi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upaya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bernapas</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tidak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 0</a:t>
            </a: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lemah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 1</a:t>
            </a: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kuat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 2</a:t>
            </a:r>
            <a:endParaRPr kumimoji="0" lang="en-US" sz="32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228600"/>
            <a:ext cx="7010400" cy="2667000"/>
          </a:xfrm>
          <a:ln/>
        </p:spPr>
        <p:txBody>
          <a:bodyPr vert="horz" wrap="square" lIns="91440" tIns="45720" rIns="91440" bIns="45720" anchor="ctr" anchorCtr="0"/>
          <a:lstStyle/>
          <a:p>
            <a:r>
              <a:rPr sz="3600" dirty="0">
                <a:solidFill>
                  <a:schemeClr val="tx1"/>
                </a:solidFill>
              </a:rPr>
              <a:t>PENGKAJIAN DAN PEMERIKSAAN FISIK BAYI-BALITA</a:t>
            </a:r>
          </a:p>
        </p:txBody>
      </p:sp>
      <p:pic>
        <p:nvPicPr>
          <p:cNvPr id="51203" name="Picture 2"/>
          <p:cNvPicPr>
            <a:picLocks noChangeAspect="1"/>
          </p:cNvPicPr>
          <p:nvPr/>
        </p:nvPicPr>
        <p:blipFill>
          <a:blip r:embed="rId3"/>
          <a:stretch>
            <a:fillRect/>
          </a:stretch>
        </p:blipFill>
        <p:spPr>
          <a:xfrm>
            <a:off x="4876800" y="2133600"/>
            <a:ext cx="2971800" cy="3810000"/>
          </a:xfrm>
          <a:prstGeom prst="rect">
            <a:avLst/>
          </a:prstGeom>
          <a:noFill/>
          <a:ln w="9525">
            <a:noFill/>
          </a:ln>
        </p:spPr>
      </p:pic>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ipe(down)">
                                      <p:cBhvr>
                                        <p:cTn id="7" dur="580">
                                          <p:stCondLst>
                                            <p:cond delay="0"/>
                                          </p:stCondLst>
                                        </p:cTn>
                                        <p:tgtEl>
                                          <p:spTgt spid="51202"/>
                                        </p:tgtEl>
                                      </p:cBhvr>
                                    </p:animEffect>
                                    <p:anim calcmode="lin" valueType="num">
                                      <p:cBhvr>
                                        <p:cTn id="8" dur="1822" tmFilter="0,0; 0.14,0.36; 0.43,0.73; 0.71,0.91; 1.0,1.0">
                                          <p:stCondLst>
                                            <p:cond delay="0"/>
                                          </p:stCondLst>
                                        </p:cTn>
                                        <p:tgtEl>
                                          <p:spTgt spid="512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0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5120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5120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5120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51202"/>
                                        </p:tgtEl>
                                      </p:cBhvr>
                                      <p:to x="100000" y="60000"/>
                                    </p:animScale>
                                    <p:animScale>
                                      <p:cBhvr>
                                        <p:cTn id="14" dur="166" decel="50000">
                                          <p:stCondLst>
                                            <p:cond delay="676"/>
                                          </p:stCondLst>
                                        </p:cTn>
                                        <p:tgtEl>
                                          <p:spTgt spid="51202"/>
                                        </p:tgtEl>
                                      </p:cBhvr>
                                      <p:to x="100000" y="100000"/>
                                    </p:animScale>
                                    <p:animScale>
                                      <p:cBhvr>
                                        <p:cTn id="15" dur="26">
                                          <p:stCondLst>
                                            <p:cond delay="1312"/>
                                          </p:stCondLst>
                                        </p:cTn>
                                        <p:tgtEl>
                                          <p:spTgt spid="51202"/>
                                        </p:tgtEl>
                                      </p:cBhvr>
                                      <p:to x="100000" y="80000"/>
                                    </p:animScale>
                                    <p:animScale>
                                      <p:cBhvr>
                                        <p:cTn id="16" dur="166" decel="50000">
                                          <p:stCondLst>
                                            <p:cond delay="1338"/>
                                          </p:stCondLst>
                                        </p:cTn>
                                        <p:tgtEl>
                                          <p:spTgt spid="51202"/>
                                        </p:tgtEl>
                                      </p:cBhvr>
                                      <p:to x="100000" y="100000"/>
                                    </p:animScale>
                                    <p:animScale>
                                      <p:cBhvr>
                                        <p:cTn id="17" dur="26">
                                          <p:stCondLst>
                                            <p:cond delay="1642"/>
                                          </p:stCondLst>
                                        </p:cTn>
                                        <p:tgtEl>
                                          <p:spTgt spid="51202"/>
                                        </p:tgtEl>
                                      </p:cBhvr>
                                      <p:to x="100000" y="90000"/>
                                    </p:animScale>
                                    <p:animScale>
                                      <p:cBhvr>
                                        <p:cTn id="18" dur="166" decel="50000">
                                          <p:stCondLst>
                                            <p:cond delay="1668"/>
                                          </p:stCondLst>
                                        </p:cTn>
                                        <p:tgtEl>
                                          <p:spTgt spid="51202"/>
                                        </p:tgtEl>
                                      </p:cBhvr>
                                      <p:to x="100000" y="100000"/>
                                    </p:animScale>
                                    <p:animScale>
                                      <p:cBhvr>
                                        <p:cTn id="19" dur="26">
                                          <p:stCondLst>
                                            <p:cond delay="1808"/>
                                          </p:stCondLst>
                                        </p:cTn>
                                        <p:tgtEl>
                                          <p:spTgt spid="51202"/>
                                        </p:tgtEl>
                                      </p:cBhvr>
                                      <p:to x="100000" y="95000"/>
                                    </p:animScale>
                                    <p:animScale>
                                      <p:cBhvr>
                                        <p:cTn id="20" dur="166" decel="50000">
                                          <p:stCondLst>
                                            <p:cond delay="1834"/>
                                          </p:stCondLst>
                                        </p:cTn>
                                        <p:tgtEl>
                                          <p:spTgt spid="51202"/>
                                        </p:tgtEl>
                                      </p:cBhvr>
                                      <p:to x="100000" y="100000"/>
                                    </p:animScale>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51203"/>
                                        </p:tgtEl>
                                        <p:attrNameLst>
                                          <p:attrName>style.visibility</p:attrName>
                                        </p:attrNameLst>
                                      </p:cBhvr>
                                      <p:to>
                                        <p:strVal val="visible"/>
                                      </p:to>
                                    </p:set>
                                    <p:anim calcmode="lin" valueType="num">
                                      <p:cBhvr>
                                        <p:cTn id="24" dur="500" fill="hold"/>
                                        <p:tgtEl>
                                          <p:spTgt spid="51203"/>
                                        </p:tgtEl>
                                        <p:attrNameLst>
                                          <p:attrName>ppt_w</p:attrName>
                                        </p:attrNameLst>
                                      </p:cBhvr>
                                      <p:tavLst>
                                        <p:tav tm="0">
                                          <p:val>
                                            <p:strVal val="0,000000"/>
                                          </p:val>
                                        </p:tav>
                                        <p:tav tm="100000">
                                          <p:val>
                                            <p:strVal val="#ppt_w"/>
                                          </p:val>
                                        </p:tav>
                                      </p:tavLst>
                                    </p:anim>
                                    <p:anim calcmode="lin" valueType="num">
                                      <p:cBhvr>
                                        <p:cTn id="25" dur="500" fill="hold"/>
                                        <p:tgtEl>
                                          <p:spTgt spid="51203"/>
                                        </p:tgtEl>
                                        <p:attrNameLst>
                                          <p:attrName>ppt_h</p:attrName>
                                        </p:attrNameLst>
                                      </p:cBhvr>
                                      <p:tavLst>
                                        <p:tav tm="0">
                                          <p:val>
                                            <p:strVal val="0,000000"/>
                                          </p:val>
                                        </p:tav>
                                        <p:tav tm="100000">
                                          <p:val>
                                            <p:strVal val="#ppt_h"/>
                                          </p:val>
                                        </p:tav>
                                      </p:tavLst>
                                    </p:anim>
                                    <p:animEffect transition="in" filter="fade">
                                      <p:cBhvr>
                                        <p:cTn id="26"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2667000" y="457200"/>
            <a:ext cx="6324600" cy="838200"/>
          </a:xfrm>
          <a:solidFill>
            <a:schemeClr val="accent2"/>
          </a:solidFill>
          <a:ln>
            <a:solidFill>
              <a:schemeClr val="tx1"/>
            </a:solidFill>
            <a:miter lim="800000"/>
          </a:ln>
          <a:effectLst>
            <a:outerShdw blurRad="44450" dist="27940" dir="5400000" algn="ctr">
              <a:srgbClr val="000000">
                <a:alpha val="32000"/>
              </a:srgbClr>
            </a:outerShdw>
          </a:effectLst>
          <a:scene3d>
            <a:camera prst="perspectiveHeroicExtremeRightFacing"/>
            <a:lightRig rig="balanced" dir="t">
              <a:rot lat="0" lon="0" rev="8700000"/>
            </a:lightRig>
          </a:scene3d>
          <a:sp3d>
            <a:bevelT w="190500" h="38100"/>
          </a:sp3d>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800" b="1" i="0" u="none" strike="noStrike" kern="0" cap="none" spc="0" normalizeH="0" baseline="0" noProof="0" dirty="0" smtClean="0">
                <a:ln>
                  <a:noFill/>
                </a:ln>
                <a:solidFill>
                  <a:schemeClr val="tx1"/>
                </a:solidFill>
                <a:effectLst/>
                <a:uLnTx/>
                <a:uFillTx/>
                <a:latin typeface="+mn-lt"/>
                <a:ea typeface="+mj-ea"/>
                <a:cs typeface="Aharoni" pitchFamily="2" charset="-79"/>
              </a:rPr>
              <a:t>PENGKAJIAN DAN PEMERIKSAAN FISIK BAYI &amp;BALITA</a:t>
            </a:r>
          </a:p>
        </p:txBody>
      </p:sp>
      <p:sp>
        <p:nvSpPr>
          <p:cNvPr id="52226" name="Content Placeholder 2"/>
          <p:cNvSpPr>
            <a:spLocks noGrp="1"/>
          </p:cNvSpPr>
          <p:nvPr>
            <p:ph idx="1"/>
          </p:nvPr>
        </p:nvSpPr>
        <p:spPr>
          <a:xfrm>
            <a:off x="1905000" y="1981200"/>
            <a:ext cx="7010400" cy="3886200"/>
          </a:xfrm>
          <a:ln/>
        </p:spPr>
        <p:txBody>
          <a:bodyPr vert="horz" wrap="square" lIns="91440" tIns="45720" rIns="91440" bIns="45720" anchor="t" anchorCtr="0"/>
          <a:lstStyle/>
          <a:p>
            <a:pPr eaLnBrk="1" hangingPunct="1">
              <a:buChar char="•"/>
            </a:pPr>
            <a:r>
              <a:rPr dirty="0">
                <a:solidFill>
                  <a:schemeClr val="bg1"/>
                </a:solidFill>
              </a:rPr>
              <a:t>Tujuan	: memperoleh kesan klinis terhadap tumbuh kembang anak dan informasi tentang gejala atau tanda tumbuh kembang</a:t>
            </a:r>
          </a:p>
          <a:p>
            <a:pPr eaLnBrk="1" hangingPunct="1">
              <a:buChar char="•"/>
            </a:pPr>
            <a:endParaRPr sz="2400" dirty="0">
              <a:solidFill>
                <a:srgbClr val="000000"/>
              </a:solidFill>
              <a:latin typeface="Comic Sans MS" panose="030F0702030302020204" pitchFamily="66" charset="0"/>
            </a:endParaRPr>
          </a:p>
          <a:p>
            <a:endParaRPr dirty="0"/>
          </a:p>
          <a:p>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226">
                                            <p:txEl>
                                              <p:pRg st="0" end="0"/>
                                            </p:txEl>
                                          </p:spTgt>
                                        </p:tgtEl>
                                        <p:attrNameLst>
                                          <p:attrName>style.visibility</p:attrName>
                                        </p:attrNameLst>
                                      </p:cBhvr>
                                      <p:to>
                                        <p:strVal val="visible"/>
                                      </p:to>
                                    </p:set>
                                    <p:anim calcmode="lin" valueType="num">
                                      <p:cBhvr>
                                        <p:cTn id="24" dur="500" fill="hold"/>
                                        <p:tgtEl>
                                          <p:spTgt spid="52226">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52226">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522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6934200" cy="990600"/>
          </a:xfrm>
          <a:solidFill>
            <a:schemeClr val="bg2">
              <a:lumMod val="50000"/>
            </a:schemeClr>
          </a:solidFill>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0" i="0" u="none" strike="noStrike" kern="0" cap="none" spc="0" normalizeH="0" baseline="0" noProof="0" dirty="0" err="1" smtClean="0">
                <a:ln>
                  <a:noFill/>
                </a:ln>
                <a:solidFill>
                  <a:schemeClr val="bg1"/>
                </a:solidFill>
                <a:effectLst/>
                <a:uLnTx/>
                <a:uFillTx/>
                <a:latin typeface="+mj-lt"/>
                <a:ea typeface="+mj-ea"/>
                <a:cs typeface="+mj-cs"/>
              </a:rPr>
              <a:t>Prinsip</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a:ln>
                  <a:noFill/>
                </a:ln>
                <a:solidFill>
                  <a:schemeClr val="bg1"/>
                </a:solidFill>
                <a:effectLst/>
                <a:uLnTx/>
                <a:uFillTx/>
                <a:latin typeface="+mj-lt"/>
                <a:ea typeface="+mj-ea"/>
                <a:cs typeface="+mj-cs"/>
              </a:rPr>
              <a:t>p</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emeriksaan</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fisik</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bayi</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&amp;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balita</a:t>
            </a:r>
            <a:r>
              <a:rPr kumimoji="0" lang="en-US" sz="3200" b="0" i="0" u="none" strike="noStrike" kern="0" cap="none" spc="0" normalizeH="0" baseline="0" noProof="0" dirty="0" smtClean="0">
                <a:ln>
                  <a:noFill/>
                </a:ln>
                <a:solidFill>
                  <a:schemeClr val="accent2">
                    <a:lumMod val="10000"/>
                  </a:schemeClr>
                </a:solidFill>
                <a:effectLst/>
                <a:uLnTx/>
                <a:uFillTx/>
                <a:latin typeface="+mj-lt"/>
                <a:ea typeface="+mj-ea"/>
                <a:cs typeface="+mj-cs"/>
              </a:rPr>
              <a:t> </a:t>
            </a:r>
            <a:endParaRPr kumimoji="0" lang="en-US" sz="3200" b="0" i="0" u="none" strike="noStrike" kern="0" cap="none" spc="0" normalizeH="0" baseline="0" noProof="0" dirty="0">
              <a:ln>
                <a:noFill/>
              </a:ln>
              <a:solidFill>
                <a:schemeClr val="accent2">
                  <a:lumMod val="10000"/>
                </a:schemeClr>
              </a:solidFill>
              <a:effectLst/>
              <a:uLnTx/>
              <a:uFillTx/>
              <a:latin typeface="+mj-lt"/>
              <a:ea typeface="+mj-ea"/>
              <a:cs typeface="+mj-cs"/>
            </a:endParaRPr>
          </a:p>
        </p:txBody>
      </p:sp>
      <p:sp>
        <p:nvSpPr>
          <p:cNvPr id="53251" name="Content Placeholder 2"/>
          <p:cNvSpPr>
            <a:spLocks noGrp="1"/>
          </p:cNvSpPr>
          <p:nvPr>
            <p:ph idx="1"/>
          </p:nvPr>
        </p:nvSpPr>
        <p:spPr>
          <a:xfrm>
            <a:off x="1676400" y="1676400"/>
            <a:ext cx="7010400" cy="4419600"/>
          </a:xfrm>
          <a:ln/>
        </p:spPr>
        <p:txBody>
          <a:bodyPr vert="horz" wrap="square" lIns="91440" tIns="45720" rIns="91440" bIns="45720" anchor="t" anchorCtr="0"/>
          <a:lstStyle/>
          <a:p>
            <a:pPr algn="just"/>
            <a:r>
              <a:rPr dirty="0">
                <a:solidFill>
                  <a:schemeClr val="bg1"/>
                </a:solidFill>
              </a:rPr>
              <a:t>Membina hubungan baik dengan orang tua</a:t>
            </a:r>
          </a:p>
          <a:p>
            <a:pPr algn="just"/>
            <a:r>
              <a:rPr dirty="0">
                <a:solidFill>
                  <a:schemeClr val="bg1"/>
                </a:solidFill>
              </a:rPr>
              <a:t>Mulai kontak dengan anak dengan menceritakan sesuatu yang lucu</a:t>
            </a:r>
          </a:p>
          <a:p>
            <a:pPr algn="just"/>
            <a:r>
              <a:rPr dirty="0">
                <a:solidFill>
                  <a:schemeClr val="bg1"/>
                </a:solidFill>
              </a:rPr>
              <a:t>Gunakan mainan jika perlu</a:t>
            </a:r>
          </a:p>
          <a:p>
            <a:pPr algn="just"/>
            <a:r>
              <a:rPr dirty="0">
                <a:solidFill>
                  <a:schemeClr val="bg1"/>
                </a:solidFill>
              </a:rPr>
              <a:t>Pemeriksaan yang menimbulkan trauma dilakukan paling akhir</a:t>
            </a:r>
          </a:p>
          <a:p>
            <a:pPr algn="just"/>
            <a:r>
              <a:rPr dirty="0">
                <a:solidFill>
                  <a:schemeClr val="bg1"/>
                </a:solidFill>
              </a:rPr>
              <a:t>Hindarkan pemeriksaan menggunakan alat yg menimbulkan rasa takut</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3251">
                                            <p:txEl>
                                              <p:pRg st="0" end="0"/>
                                            </p:txEl>
                                          </p:spTgt>
                                        </p:tgtEl>
                                        <p:attrNameLst>
                                          <p:attrName>style.visibility</p:attrName>
                                        </p:attrNameLst>
                                      </p:cBhvr>
                                      <p:to>
                                        <p:strVal val="visible"/>
                                      </p:to>
                                    </p:set>
                                    <p:anim calcmode="lin" valueType="num">
                                      <p:cBhvr>
                                        <p:cTn id="24" dur="500" fill="hold"/>
                                        <p:tgtEl>
                                          <p:spTgt spid="53251">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53251">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53251">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53251">
                                            <p:txEl>
                                              <p:pRg st="1" end="1"/>
                                            </p:txEl>
                                          </p:spTgt>
                                        </p:tgtEl>
                                        <p:attrNameLst>
                                          <p:attrName>style.visibility</p:attrName>
                                        </p:attrNameLst>
                                      </p:cBhvr>
                                      <p:to>
                                        <p:strVal val="visible"/>
                                      </p:to>
                                    </p:set>
                                    <p:anim calcmode="lin" valueType="num">
                                      <p:cBhvr>
                                        <p:cTn id="30" dur="500" fill="hold"/>
                                        <p:tgtEl>
                                          <p:spTgt spid="53251">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53251">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53251">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3251">
                                            <p:txEl>
                                              <p:pRg st="2" end="2"/>
                                            </p:txEl>
                                          </p:spTgt>
                                        </p:tgtEl>
                                        <p:attrNameLst>
                                          <p:attrName>style.visibility</p:attrName>
                                        </p:attrNameLst>
                                      </p:cBhvr>
                                      <p:to>
                                        <p:strVal val="visible"/>
                                      </p:to>
                                    </p:set>
                                    <p:anim calcmode="lin" valueType="num">
                                      <p:cBhvr>
                                        <p:cTn id="36" dur="500" fill="hold"/>
                                        <p:tgtEl>
                                          <p:spTgt spid="53251">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53251">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53251">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53251">
                                            <p:txEl>
                                              <p:pRg st="3" end="3"/>
                                            </p:txEl>
                                          </p:spTgt>
                                        </p:tgtEl>
                                        <p:attrNameLst>
                                          <p:attrName>style.visibility</p:attrName>
                                        </p:attrNameLst>
                                      </p:cBhvr>
                                      <p:to>
                                        <p:strVal val="visible"/>
                                      </p:to>
                                    </p:set>
                                    <p:anim calcmode="lin" valueType="num">
                                      <p:cBhvr>
                                        <p:cTn id="42" dur="500" fill="hold"/>
                                        <p:tgtEl>
                                          <p:spTgt spid="53251">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53251">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53251">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53251">
                                            <p:txEl>
                                              <p:pRg st="4" end="4"/>
                                            </p:txEl>
                                          </p:spTgt>
                                        </p:tgtEl>
                                        <p:attrNameLst>
                                          <p:attrName>style.visibility</p:attrName>
                                        </p:attrNameLst>
                                      </p:cBhvr>
                                      <p:to>
                                        <p:strVal val="visible"/>
                                      </p:to>
                                    </p:set>
                                    <p:anim calcmode="lin" valueType="num">
                                      <p:cBhvr>
                                        <p:cTn id="48" dur="500" fill="hold"/>
                                        <p:tgtEl>
                                          <p:spTgt spid="53251">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53251">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325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981200"/>
            <a:ext cx="6629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Persiapan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pasien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a:ln>
                  <a:noFill/>
                </a:ln>
                <a:solidFill>
                  <a:schemeClr val="bg1"/>
                </a:solidFill>
                <a:effectLst/>
                <a:uLnTx/>
                <a:uFillTx/>
                <a:latin typeface="+mn-lt"/>
                <a:ea typeface="+mn-ea"/>
                <a:cs typeface="+mn-cs"/>
              </a:rPr>
              <a:t>B</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sebelum</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bisa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duduk</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Setelah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dapat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duduk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sendiri</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Usia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bermain</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514350" marR="0" lvl="0" indent="-514350" algn="l"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Anak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pra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sekolah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endParaRPr kumimoji="0" lang="en-US" sz="32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1905000" y="1676400"/>
            <a:ext cx="6858000" cy="5029200"/>
          </a:xfrm>
          <a:ln/>
        </p:spPr>
        <p:txBody>
          <a:bodyPr vert="horz" wrap="square" lIns="91440" tIns="45720" rIns="91440" bIns="45720" anchor="t" anchorCtr="0"/>
          <a:lstStyle/>
          <a:p>
            <a:pPr eaLnBrk="1" hangingPunct="1">
              <a:buChar char="•"/>
            </a:pPr>
            <a:r>
              <a:rPr dirty="0">
                <a:solidFill>
                  <a:schemeClr val="bg1"/>
                </a:solidFill>
                <a:cs typeface="Arial" panose="020B0604020202020204" pitchFamily="34" charset="0"/>
              </a:rPr>
              <a:t>Prinsip Dasar </a:t>
            </a:r>
          </a:p>
          <a:p>
            <a:pPr lvl="1" eaLnBrk="1" hangingPunct="1">
              <a:buFont typeface="Wingdings" panose="05000000000000000000" pitchFamily="2" charset="2"/>
              <a:buChar char="Ø"/>
            </a:pPr>
            <a:r>
              <a:rPr sz="2400" dirty="0">
                <a:solidFill>
                  <a:schemeClr val="bg1"/>
                </a:solidFill>
                <a:cs typeface="Arial" panose="020B0604020202020204" pitchFamily="34" charset="0"/>
              </a:rPr>
              <a:t>Data Subjektif</a:t>
            </a:r>
            <a:r>
              <a:rPr lang="id-ID" altLang="x-none" sz="2400" dirty="0">
                <a:solidFill>
                  <a:schemeClr val="bg1"/>
                </a:solidFill>
                <a:cs typeface="Arial" panose="020B0604020202020204" pitchFamily="34" charset="0"/>
              </a:rPr>
              <a:t> </a:t>
            </a:r>
            <a:endParaRPr sz="2400" dirty="0">
              <a:solidFill>
                <a:schemeClr val="bg1"/>
              </a:solidFill>
              <a:cs typeface="Arial" panose="020B0604020202020204" pitchFamily="34" charset="0"/>
            </a:endParaRPr>
          </a:p>
          <a:p>
            <a:pPr lvl="1" eaLnBrk="1" hangingPunct="1">
              <a:buFont typeface="Wingdings" panose="05000000000000000000" pitchFamily="2" charset="2"/>
              <a:buChar char="Ø"/>
            </a:pPr>
            <a:r>
              <a:rPr sz="2400" dirty="0">
                <a:solidFill>
                  <a:schemeClr val="bg1"/>
                </a:solidFill>
                <a:cs typeface="Arial" panose="020B0604020202020204" pitchFamily="34" charset="0"/>
              </a:rPr>
              <a:t>Data Objektif</a:t>
            </a:r>
            <a:r>
              <a:rPr dirty="0">
                <a:solidFill>
                  <a:schemeClr val="bg1"/>
                </a:solidFill>
                <a:cs typeface="Arial" panose="020B0604020202020204" pitchFamily="34" charset="0"/>
              </a:rPr>
              <a:t> </a:t>
            </a:r>
          </a:p>
          <a:p>
            <a:pPr eaLnBrk="1" hangingPunct="1">
              <a:buChar char="•"/>
            </a:pPr>
            <a:r>
              <a:rPr dirty="0">
                <a:solidFill>
                  <a:schemeClr val="bg1"/>
                </a:solidFill>
                <a:cs typeface="Arial" panose="020B0604020202020204" pitchFamily="34" charset="0"/>
              </a:rPr>
              <a:t>Tehnik </a:t>
            </a:r>
          </a:p>
          <a:p>
            <a:pPr lvl="1" eaLnBrk="1" hangingPunct="1">
              <a:buFont typeface="Wingdings" panose="05000000000000000000" pitchFamily="2" charset="2"/>
              <a:buChar char="Ø"/>
            </a:pPr>
            <a:r>
              <a:rPr sz="2400" dirty="0">
                <a:solidFill>
                  <a:schemeClr val="bg1"/>
                </a:solidFill>
                <a:cs typeface="Arial" panose="020B0604020202020204" pitchFamily="34" charset="0"/>
              </a:rPr>
              <a:t>Inspeksi</a:t>
            </a:r>
            <a:r>
              <a:rPr lang="id-ID" altLang="x-none" sz="2400" dirty="0">
                <a:solidFill>
                  <a:schemeClr val="bg1"/>
                </a:solidFill>
                <a:cs typeface="Arial" panose="020B0604020202020204" pitchFamily="34" charset="0"/>
              </a:rPr>
              <a:t> (periksa pandang/observasi)</a:t>
            </a:r>
            <a:endParaRPr sz="2400" dirty="0">
              <a:solidFill>
                <a:schemeClr val="bg1"/>
              </a:solidFill>
              <a:cs typeface="Arial" panose="020B0604020202020204" pitchFamily="34" charset="0"/>
            </a:endParaRPr>
          </a:p>
          <a:p>
            <a:pPr lvl="1" eaLnBrk="1" hangingPunct="1">
              <a:buFont typeface="Wingdings" panose="05000000000000000000" pitchFamily="2" charset="2"/>
              <a:buChar char="Ø"/>
            </a:pPr>
            <a:r>
              <a:rPr sz="2400" dirty="0">
                <a:solidFill>
                  <a:schemeClr val="bg1"/>
                </a:solidFill>
                <a:cs typeface="Arial" panose="020B0604020202020204" pitchFamily="34" charset="0"/>
              </a:rPr>
              <a:t>Palpasi</a:t>
            </a:r>
            <a:r>
              <a:rPr lang="id-ID" altLang="x-none" sz="2400" dirty="0">
                <a:solidFill>
                  <a:schemeClr val="bg1"/>
                </a:solidFill>
                <a:cs typeface="Arial" panose="020B0604020202020204" pitchFamily="34" charset="0"/>
              </a:rPr>
              <a:t> (periksa raba)</a:t>
            </a:r>
            <a:endParaRPr sz="2400" dirty="0">
              <a:solidFill>
                <a:schemeClr val="bg1"/>
              </a:solidFill>
              <a:cs typeface="Arial" panose="020B0604020202020204" pitchFamily="34" charset="0"/>
            </a:endParaRPr>
          </a:p>
          <a:p>
            <a:pPr lvl="1" eaLnBrk="1" hangingPunct="1">
              <a:buFont typeface="Wingdings" panose="05000000000000000000" pitchFamily="2" charset="2"/>
              <a:buChar char="Ø"/>
            </a:pPr>
            <a:r>
              <a:rPr sz="2400" dirty="0">
                <a:solidFill>
                  <a:schemeClr val="bg1"/>
                </a:solidFill>
                <a:cs typeface="Arial" panose="020B0604020202020204" pitchFamily="34" charset="0"/>
              </a:rPr>
              <a:t>Auskultasi</a:t>
            </a:r>
            <a:r>
              <a:rPr lang="id-ID" altLang="x-none" sz="2400" dirty="0">
                <a:solidFill>
                  <a:schemeClr val="bg1"/>
                </a:solidFill>
                <a:cs typeface="Arial" panose="020B0604020202020204" pitchFamily="34" charset="0"/>
              </a:rPr>
              <a:t> (periksa dengar)</a:t>
            </a:r>
            <a:endParaRPr sz="2400" dirty="0">
              <a:solidFill>
                <a:schemeClr val="bg1"/>
              </a:solidFill>
              <a:cs typeface="Arial" panose="020B0604020202020204" pitchFamily="34" charset="0"/>
            </a:endParaRPr>
          </a:p>
          <a:p>
            <a:pPr lvl="1" eaLnBrk="1" hangingPunct="1">
              <a:buFont typeface="Wingdings" panose="05000000000000000000" pitchFamily="2" charset="2"/>
              <a:buChar char="Ø"/>
            </a:pPr>
            <a:r>
              <a:rPr sz="2400" dirty="0">
                <a:solidFill>
                  <a:schemeClr val="bg1"/>
                </a:solidFill>
                <a:cs typeface="Arial" panose="020B0604020202020204" pitchFamily="34" charset="0"/>
              </a:rPr>
              <a:t>Perkusi </a:t>
            </a:r>
            <a:r>
              <a:rPr lang="id-ID" altLang="x-none" sz="2400" dirty="0">
                <a:solidFill>
                  <a:schemeClr val="bg1"/>
                </a:solidFill>
                <a:cs typeface="Arial" panose="020B0604020202020204" pitchFamily="34" charset="0"/>
              </a:rPr>
              <a:t> (periksa ketuk)</a:t>
            </a:r>
            <a:endParaRPr dirty="0">
              <a:solidFill>
                <a:schemeClr val="bg1"/>
              </a:solidFill>
              <a:ea typeface="Arial" panose="020B0604020202020204" pitchFamily="34" charset="0"/>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 calcmode="lin" valueType="num">
                                      <p:cBhvr>
                                        <p:cTn id="7" dur="500" fill="hold"/>
                                        <p:tgtEl>
                                          <p:spTgt spid="55298">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55298">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55298">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5298">
                                            <p:txEl>
                                              <p:pRg st="1" end="1"/>
                                            </p:txEl>
                                          </p:spTgt>
                                        </p:tgtEl>
                                        <p:attrNameLst>
                                          <p:attrName>style.visibility</p:attrName>
                                        </p:attrNameLst>
                                      </p:cBhvr>
                                      <p:to>
                                        <p:strVal val="visible"/>
                                      </p:to>
                                    </p:set>
                                    <p:anim calcmode="lin" valueType="num">
                                      <p:cBhvr>
                                        <p:cTn id="13" dur="500" fill="hold"/>
                                        <p:tgtEl>
                                          <p:spTgt spid="55298">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55298">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55298">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5298">
                                            <p:txEl>
                                              <p:pRg st="2" end="2"/>
                                            </p:txEl>
                                          </p:spTgt>
                                        </p:tgtEl>
                                        <p:attrNameLst>
                                          <p:attrName>style.visibility</p:attrName>
                                        </p:attrNameLst>
                                      </p:cBhvr>
                                      <p:to>
                                        <p:strVal val="visible"/>
                                      </p:to>
                                    </p:set>
                                    <p:anim calcmode="lin" valueType="num">
                                      <p:cBhvr>
                                        <p:cTn id="19" dur="500" fill="hold"/>
                                        <p:tgtEl>
                                          <p:spTgt spid="55298">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55298">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55298">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5298">
                                            <p:txEl>
                                              <p:pRg st="3" end="3"/>
                                            </p:txEl>
                                          </p:spTgt>
                                        </p:tgtEl>
                                        <p:attrNameLst>
                                          <p:attrName>style.visibility</p:attrName>
                                        </p:attrNameLst>
                                      </p:cBhvr>
                                      <p:to>
                                        <p:strVal val="visible"/>
                                      </p:to>
                                    </p:set>
                                    <p:anim calcmode="lin" valueType="num">
                                      <p:cBhvr>
                                        <p:cTn id="25" dur="500" fill="hold"/>
                                        <p:tgtEl>
                                          <p:spTgt spid="55298">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55298">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55298">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5298">
                                            <p:txEl>
                                              <p:pRg st="4" end="4"/>
                                            </p:txEl>
                                          </p:spTgt>
                                        </p:tgtEl>
                                        <p:attrNameLst>
                                          <p:attrName>style.visibility</p:attrName>
                                        </p:attrNameLst>
                                      </p:cBhvr>
                                      <p:to>
                                        <p:strVal val="visible"/>
                                      </p:to>
                                    </p:set>
                                    <p:anim calcmode="lin" valueType="num">
                                      <p:cBhvr>
                                        <p:cTn id="31" dur="500" fill="hold"/>
                                        <p:tgtEl>
                                          <p:spTgt spid="55298">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55298">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55298">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5298">
                                            <p:txEl>
                                              <p:pRg st="5" end="5"/>
                                            </p:txEl>
                                          </p:spTgt>
                                        </p:tgtEl>
                                        <p:attrNameLst>
                                          <p:attrName>style.visibility</p:attrName>
                                        </p:attrNameLst>
                                      </p:cBhvr>
                                      <p:to>
                                        <p:strVal val="visible"/>
                                      </p:to>
                                    </p:set>
                                    <p:anim calcmode="lin" valueType="num">
                                      <p:cBhvr>
                                        <p:cTn id="37" dur="500" fill="hold"/>
                                        <p:tgtEl>
                                          <p:spTgt spid="55298">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55298">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55298">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55298">
                                            <p:txEl>
                                              <p:pRg st="6" end="6"/>
                                            </p:txEl>
                                          </p:spTgt>
                                        </p:tgtEl>
                                        <p:attrNameLst>
                                          <p:attrName>style.visibility</p:attrName>
                                        </p:attrNameLst>
                                      </p:cBhvr>
                                      <p:to>
                                        <p:strVal val="visible"/>
                                      </p:to>
                                    </p:set>
                                    <p:anim calcmode="lin" valueType="num">
                                      <p:cBhvr>
                                        <p:cTn id="43" dur="500" fill="hold"/>
                                        <p:tgtEl>
                                          <p:spTgt spid="55298">
                                            <p:txEl>
                                              <p:pRg st="6" end="6"/>
                                            </p:txEl>
                                          </p:spTgt>
                                        </p:tgtEl>
                                        <p:attrNameLst>
                                          <p:attrName>ppt_w</p:attrName>
                                        </p:attrNameLst>
                                      </p:cBhvr>
                                      <p:tavLst>
                                        <p:tav tm="0">
                                          <p:val>
                                            <p:strVal val="0,000000"/>
                                          </p:val>
                                        </p:tav>
                                        <p:tav tm="100000">
                                          <p:val>
                                            <p:strVal val="#ppt_w"/>
                                          </p:val>
                                        </p:tav>
                                      </p:tavLst>
                                    </p:anim>
                                    <p:anim calcmode="lin" valueType="num">
                                      <p:cBhvr>
                                        <p:cTn id="44" dur="500" fill="hold"/>
                                        <p:tgtEl>
                                          <p:spTgt spid="55298">
                                            <p:txEl>
                                              <p:pRg st="6" end="6"/>
                                            </p:txEl>
                                          </p:spTgt>
                                        </p:tgtEl>
                                        <p:attrNameLst>
                                          <p:attrName>ppt_h</p:attrName>
                                        </p:attrNameLst>
                                      </p:cBhvr>
                                      <p:tavLst>
                                        <p:tav tm="0">
                                          <p:val>
                                            <p:strVal val="0,000000"/>
                                          </p:val>
                                        </p:tav>
                                        <p:tav tm="100000">
                                          <p:val>
                                            <p:strVal val="#ppt_h"/>
                                          </p:val>
                                        </p:tav>
                                      </p:tavLst>
                                    </p:anim>
                                    <p:animEffect transition="in" filter="fade">
                                      <p:cBhvr>
                                        <p:cTn id="45" dur="500"/>
                                        <p:tgtEl>
                                          <p:spTgt spid="55298">
                                            <p:txEl>
                                              <p:pRg st="6" end="6"/>
                                            </p:tx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5298">
                                            <p:txEl>
                                              <p:pRg st="7" end="7"/>
                                            </p:txEl>
                                          </p:spTgt>
                                        </p:tgtEl>
                                        <p:attrNameLst>
                                          <p:attrName>style.visibility</p:attrName>
                                        </p:attrNameLst>
                                      </p:cBhvr>
                                      <p:to>
                                        <p:strVal val="visible"/>
                                      </p:to>
                                    </p:set>
                                    <p:anim calcmode="lin" valueType="num">
                                      <p:cBhvr>
                                        <p:cTn id="49" dur="500" fill="hold"/>
                                        <p:tgtEl>
                                          <p:spTgt spid="55298">
                                            <p:txEl>
                                              <p:pRg st="7" end="7"/>
                                            </p:txEl>
                                          </p:spTgt>
                                        </p:tgtEl>
                                        <p:attrNameLst>
                                          <p:attrName>ppt_w</p:attrName>
                                        </p:attrNameLst>
                                      </p:cBhvr>
                                      <p:tavLst>
                                        <p:tav tm="0">
                                          <p:val>
                                            <p:strVal val="0,000000"/>
                                          </p:val>
                                        </p:tav>
                                        <p:tav tm="100000">
                                          <p:val>
                                            <p:strVal val="#ppt_w"/>
                                          </p:val>
                                        </p:tav>
                                      </p:tavLst>
                                    </p:anim>
                                    <p:anim calcmode="lin" valueType="num">
                                      <p:cBhvr>
                                        <p:cTn id="50" dur="500" fill="hold"/>
                                        <p:tgtEl>
                                          <p:spTgt spid="55298">
                                            <p:txEl>
                                              <p:pRg st="7" end="7"/>
                                            </p:txEl>
                                          </p:spTgt>
                                        </p:tgtEl>
                                        <p:attrNameLst>
                                          <p:attrName>ppt_h</p:attrName>
                                        </p:attrNameLst>
                                      </p:cBhvr>
                                      <p:tavLst>
                                        <p:tav tm="0">
                                          <p:val>
                                            <p:strVal val="0,000000"/>
                                          </p:val>
                                        </p:tav>
                                        <p:tav tm="100000">
                                          <p:val>
                                            <p:strVal val="#ppt_h"/>
                                          </p:val>
                                        </p:tav>
                                      </p:tavLst>
                                    </p:anim>
                                    <p:animEffect transition="in" filter="fade">
                                      <p:cBhvr>
                                        <p:cTn id="51" dur="500"/>
                                        <p:tgtEl>
                                          <p:spTgt spid="552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ln/>
        </p:spPr>
        <p:txBody>
          <a:bodyPr vert="horz" wrap="square" lIns="91440" tIns="45720" rIns="91440" bIns="45720" anchor="ctr" anchorCtr="0"/>
          <a:lstStyle/>
          <a:p>
            <a:r>
              <a:rPr dirty="0"/>
              <a:t>Tujuan Pembelajaran</a:t>
            </a:r>
          </a:p>
        </p:txBody>
      </p:sp>
      <p:graphicFrame>
        <p:nvGraphicFramePr>
          <p:cNvPr id="5" name="Content Placeholder 4"/>
          <p:cNvGraphicFramePr>
            <a:graphicFrameLocks noGrp="1"/>
          </p:cNvGraphicFramePr>
          <p:nvPr>
            <p:ph idx="1"/>
          </p:nvPr>
        </p:nvGraphicFramePr>
        <p:xfrm>
          <a:off x="685800" y="19812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heel(1)">
                                      <p:cBhvr>
                                        <p:cTn id="7" dur="2000"/>
                                        <p:tgtEl>
                                          <p:spTgt spid="18434"/>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strVal val="0,000000"/>
                                          </p:val>
                                        </p:tav>
                                        <p:tav tm="100000">
                                          <p:val>
                                            <p:strVal val="#ppt_w"/>
                                          </p:val>
                                        </p:tav>
                                      </p:tavLst>
                                    </p:anim>
                                    <p:anim calcmode="lin" valueType="num">
                                      <p:cBhvr>
                                        <p:cTn id="12" dur="500" fill="hold"/>
                                        <p:tgtEl>
                                          <p:spTgt spid="5"/>
                                        </p:tgtEl>
                                        <p:attrNameLst>
                                          <p:attrName>ppt_h</p:attrName>
                                        </p:attrNameLst>
                                      </p:cBhvr>
                                      <p:tavLst>
                                        <p:tav tm="0">
                                          <p:val>
                                            <p:strVal val="0,00000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752600"/>
            <a:ext cx="7010400" cy="4572000"/>
          </a:xfrm>
        </p:spPr>
        <p:txBody>
          <a:bodyPr vert="horz" wrap="square" lIns="91440" tIns="45720" rIns="91440" bIns="45720" numCol="1" anchor="t" anchorCtr="0" compatLnSpc="1"/>
          <a:lstStyle/>
          <a:p>
            <a:pPr algn="just" eaLnBrk="1" hangingPunct="1">
              <a:buFont typeface="Wingdings" panose="05000000000000000000" pitchFamily="2" charset="2"/>
              <a:buChar char="§"/>
            </a:pPr>
            <a:r>
              <a:rPr lang="id-ID" altLang="x-none" dirty="0">
                <a:solidFill>
                  <a:schemeClr val="bg1"/>
                </a:solidFill>
                <a:cs typeface="Arial" panose="020B0604020202020204" pitchFamily="34" charset="0"/>
              </a:rPr>
              <a:t>Kepala → inspeksi dan palpasi</a:t>
            </a:r>
          </a:p>
          <a:p>
            <a:pPr algn="just" eaLnBrk="1" hangingPunct="1">
              <a:buFont typeface="Wingdings" panose="05000000000000000000" pitchFamily="2" charset="2"/>
              <a:buNone/>
            </a:pPr>
            <a:r>
              <a:rPr lang="id-ID" altLang="x-none" dirty="0">
                <a:solidFill>
                  <a:schemeClr val="bg1"/>
                </a:solidFill>
                <a:cs typeface="Arial" panose="020B0604020202020204" pitchFamily="34" charset="0"/>
              </a:rPr>
              <a:t>	cek kontur tulang tengkorak, penonjolan daerah yang cekung, hub k</a:t>
            </a:r>
            <a:r>
              <a:rPr lang="en-ID" altLang="x-none" dirty="0">
                <a:solidFill>
                  <a:schemeClr val="bg1"/>
                </a:solidFill>
                <a:cs typeface="Arial" panose="020B0604020202020204" pitchFamily="34" charset="0"/>
              </a:rPr>
              <a:t>edua</a:t>
            </a:r>
            <a:r>
              <a:rPr lang="id-ID" altLang="x-none" dirty="0">
                <a:solidFill>
                  <a:schemeClr val="bg1"/>
                </a:solidFill>
                <a:cs typeface="Arial" panose="020B0604020202020204" pitchFamily="34" charset="0"/>
              </a:rPr>
              <a:t> telinga simetris/tdk, tx infeksi pada mata, keadaan bibir &amp; mulut (kelainan)</a:t>
            </a:r>
          </a:p>
          <a:p>
            <a:pPr algn="just" eaLnBrk="1" hangingPunct="1">
              <a:buFont typeface="Wingdings" panose="05000000000000000000" pitchFamily="2" charset="2"/>
              <a:buChar char="§"/>
            </a:pPr>
            <a:r>
              <a:rPr lang="id-ID" altLang="x-none" dirty="0">
                <a:solidFill>
                  <a:schemeClr val="bg1"/>
                </a:solidFill>
                <a:cs typeface="Arial" panose="020B0604020202020204" pitchFamily="34" charset="0"/>
              </a:rPr>
              <a:t>Lehe</a:t>
            </a:r>
            <a:r>
              <a:rPr dirty="0">
                <a:solidFill>
                  <a:schemeClr val="bg1"/>
                </a:solidFill>
                <a:cs typeface="Arial" panose="020B0604020202020204" pitchFamily="34" charset="0"/>
              </a:rPr>
              <a:t>r </a:t>
            </a:r>
            <a:r>
              <a:rPr dirty="0">
                <a:solidFill>
                  <a:schemeClr val="bg1"/>
                </a:solidFill>
                <a:cs typeface="Arial" panose="020B0604020202020204" pitchFamily="34" charset="0"/>
                <a:sym typeface="Wingdings" panose="05000000000000000000" pitchFamily="2" charset="2"/>
              </a:rPr>
              <a:t> </a:t>
            </a:r>
            <a:r>
              <a:rPr lang="id-ID" altLang="x-none" dirty="0">
                <a:solidFill>
                  <a:schemeClr val="bg1"/>
                </a:solidFill>
                <a:cs typeface="Arial" panose="020B0604020202020204" pitchFamily="34" charset="0"/>
              </a:rPr>
              <a:t>palpasi (ada pembengkakan/</a:t>
            </a:r>
            <a:r>
              <a:rPr lang="en-ID" altLang="x-none" dirty="0">
                <a:solidFill>
                  <a:schemeClr val="bg1"/>
                </a:solidFill>
                <a:cs typeface="Arial" panose="020B0604020202020204" pitchFamily="34" charset="0"/>
              </a:rPr>
              <a:t> </a:t>
            </a:r>
            <a:r>
              <a:rPr lang="id-ID" altLang="x-none" dirty="0">
                <a:solidFill>
                  <a:schemeClr val="bg1"/>
                </a:solidFill>
                <a:cs typeface="Arial" panose="020B0604020202020204" pitchFamily="34" charset="0"/>
              </a:rPr>
              <a:t>pembesaran kel</a:t>
            </a:r>
            <a:r>
              <a:rPr lang="en-ID" altLang="x-none" dirty="0">
                <a:solidFill>
                  <a:schemeClr val="bg1"/>
                </a:solidFill>
                <a:cs typeface="Arial" panose="020B0604020202020204" pitchFamily="34" charset="0"/>
              </a:rPr>
              <a:t>enjar</a:t>
            </a:r>
            <a:r>
              <a:rPr lang="id-ID" altLang="x-none" dirty="0">
                <a:solidFill>
                  <a:schemeClr val="bg1"/>
                </a:solidFill>
                <a:cs typeface="Arial" panose="020B0604020202020204" pitchFamily="34" charset="0"/>
              </a:rPr>
              <a:t> Thyroid/vena jugularis)</a:t>
            </a:r>
          </a:p>
          <a:p>
            <a:pPr algn="just" eaLnBrk="1" hangingPunct="1">
              <a:buFont typeface="Wingdings" panose="05000000000000000000" pitchFamily="2" charset="2"/>
              <a:buNone/>
            </a:pPr>
            <a:endParaRPr sz="2000" dirty="0">
              <a:solidFill>
                <a:schemeClr val="bg1"/>
              </a:solidFill>
              <a:cs typeface="Arial" panose="020B0604020202020204" pitchFamily="34" charset="0"/>
            </a:endParaRPr>
          </a:p>
          <a:p>
            <a:pPr algn="just" eaLnBrk="1" hangingPunct="1">
              <a:buFont typeface="Wingdings" panose="05000000000000000000" pitchFamily="2" charset="2"/>
              <a:buNone/>
            </a:pPr>
            <a:endParaRPr lang="id-ID" altLang="x-none" sz="2000" dirty="0">
              <a:cs typeface="Arial" panose="020B0604020202020204" pitchFamily="34" charset="0"/>
            </a:endParaRPr>
          </a:p>
          <a:p>
            <a:pPr algn="just" eaLnBrk="1" hangingPunct="1">
              <a:buFont typeface="Wingdings" panose="05000000000000000000" pitchFamily="2" charset="2"/>
              <a:buChar char="§"/>
            </a:pPr>
            <a:endParaRPr lang="id-ID" altLang="x-none" sz="2000" b="1" dirty="0">
              <a:cs typeface="Calibri" panose="020F0502020204030204" pitchFamily="34" charset="0"/>
            </a:endParaRPr>
          </a:p>
          <a:p>
            <a:pPr algn="just" eaLnBrk="1" hangingPunct="1">
              <a:buFont typeface="Wingdings" panose="05000000000000000000" pitchFamily="2" charset="2"/>
              <a:buNone/>
            </a:pPr>
            <a:r>
              <a:rPr lang="id-ID" altLang="x-none" sz="2000" dirty="0">
                <a:cs typeface="Calibri" panose="020F0502020204030204" pitchFamily="34" charset="0"/>
              </a:rPr>
              <a:t>	</a:t>
            </a:r>
            <a:endParaRPr sz="2000" b="1" dirty="0">
              <a:cs typeface="Calibri" panose="020F0502020204030204" pitchFamily="34" charset="0"/>
            </a:endParaRPr>
          </a:p>
          <a:p>
            <a:pPr>
              <a:buChar char="•"/>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6" end="6"/>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981200"/>
            <a:ext cx="6629400" cy="4114800"/>
          </a:xfrm>
        </p:spPr>
        <p:txBody>
          <a:bodyPr vert="horz" wrap="square" lIns="91440" tIns="45720" rIns="91440" bIns="45720" numCol="1" anchor="t" anchorCtr="0" compatLnSpc="1"/>
          <a:lstStyle/>
          <a:p>
            <a:pPr algn="just" eaLnBrk="1" hangingPunct="1">
              <a:buFont typeface="Wingdings" panose="05000000000000000000" pitchFamily="2" charset="2"/>
              <a:buChar char="§"/>
            </a:pPr>
            <a:r>
              <a:rPr lang="id-ID" altLang="x-none" dirty="0">
                <a:solidFill>
                  <a:srgbClr val="FFFFFF"/>
                </a:solidFill>
                <a:cs typeface="Arial" panose="020B0604020202020204" pitchFamily="34" charset="0"/>
              </a:rPr>
              <a:t>Dada → inspeksi, palpasi dan auskultasi</a:t>
            </a:r>
          </a:p>
          <a:p>
            <a:pPr algn="just" eaLnBrk="1" hangingPunct="1">
              <a:buFont typeface="Wingdings" panose="05000000000000000000" pitchFamily="2" charset="2"/>
              <a:buNone/>
            </a:pPr>
            <a:r>
              <a:rPr lang="id-ID" altLang="x-none" dirty="0">
                <a:solidFill>
                  <a:srgbClr val="FFFFFF"/>
                </a:solidFill>
                <a:cs typeface="Arial" panose="020B0604020202020204" pitchFamily="34" charset="0"/>
              </a:rPr>
              <a:t>	observasi : bentuk, keadaan puting</a:t>
            </a:r>
            <a:r>
              <a:rPr dirty="0">
                <a:solidFill>
                  <a:srgbClr val="FFFFFF"/>
                </a:solidFill>
                <a:cs typeface="Arial" panose="020B0604020202020204" pitchFamily="34" charset="0"/>
              </a:rPr>
              <a:t>, </a:t>
            </a:r>
            <a:r>
              <a:rPr lang="id-ID" altLang="x-none" dirty="0">
                <a:solidFill>
                  <a:srgbClr val="FFFFFF"/>
                </a:solidFill>
                <a:cs typeface="Arial" panose="020B0604020202020204" pitchFamily="34" charset="0"/>
              </a:rPr>
              <a:t>bunyi nafas dan bunyi jantung.</a:t>
            </a:r>
          </a:p>
          <a:p>
            <a:pPr algn="just" eaLnBrk="1" hangingPunct="1">
              <a:buFont typeface="Wingdings" panose="05000000000000000000" pitchFamily="2" charset="2"/>
              <a:buChar char="§"/>
            </a:pPr>
            <a:r>
              <a:rPr lang="id-ID" altLang="x-none" dirty="0">
                <a:solidFill>
                  <a:srgbClr val="FFFFFF"/>
                </a:solidFill>
                <a:cs typeface="Arial" panose="020B0604020202020204" pitchFamily="34" charset="0"/>
              </a:rPr>
              <a:t>Ekstremitas atas/bawah → inspeksi dan palpasi</a:t>
            </a:r>
          </a:p>
          <a:p>
            <a:pPr algn="just" eaLnBrk="1" hangingPunct="1">
              <a:buFont typeface="Wingdings" panose="05000000000000000000" pitchFamily="2" charset="2"/>
              <a:buNone/>
            </a:pPr>
            <a:r>
              <a:rPr lang="id-ID" altLang="x-none" dirty="0">
                <a:solidFill>
                  <a:srgbClr val="FFFFFF"/>
                </a:solidFill>
                <a:cs typeface="Arial" panose="020B0604020202020204" pitchFamily="34" charset="0"/>
              </a:rPr>
              <a:t>Periksa bahu, lengan, tangan dan tungkai : bentuk, gerakan dan jumlah jari</a:t>
            </a:r>
            <a:endParaRPr dirty="0">
              <a:solidFill>
                <a:srgbClr val="FFFFFF"/>
              </a:solidFill>
              <a:cs typeface="Arial" panose="020B0604020202020204" pitchFamily="34" charset="0"/>
            </a:endParaRPr>
          </a:p>
          <a:p>
            <a:pPr algn="just" eaLnBrk="1" hangingPunct="1">
              <a:buFont typeface="Wingdings" panose="05000000000000000000" pitchFamily="2" charset="2"/>
              <a:buChar char="§"/>
            </a:pPr>
            <a:r>
              <a:rPr lang="id-ID" altLang="x-none" dirty="0">
                <a:solidFill>
                  <a:srgbClr val="FFFFFF"/>
                </a:solidFill>
                <a:cs typeface="Calibri" panose="020F0502020204030204" pitchFamily="34" charset="0"/>
              </a:rPr>
              <a:t>Sistem saraf → reflek moro</a:t>
            </a:r>
          </a:p>
          <a:p>
            <a:pPr>
              <a:buChar char="•"/>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Content Placeholder 2"/>
          <p:cNvSpPr>
            <a:spLocks noGrp="1"/>
          </p:cNvSpPr>
          <p:nvPr>
            <p:ph idx="1"/>
          </p:nvPr>
        </p:nvSpPr>
        <p:spPr>
          <a:xfrm>
            <a:off x="1828800" y="1981200"/>
            <a:ext cx="6629400" cy="4114800"/>
          </a:xfrm>
          <a:ln/>
        </p:spPr>
        <p:txBody>
          <a:bodyPr vert="horz" wrap="square" lIns="91440" tIns="45720" rIns="91440" bIns="45720" anchor="t" anchorCtr="0"/>
          <a:lstStyle/>
          <a:p>
            <a:pPr algn="just" eaLnBrk="1" hangingPunct="1">
              <a:buFont typeface="Wingdings" panose="05000000000000000000" pitchFamily="2" charset="2"/>
              <a:buChar char="§"/>
            </a:pPr>
            <a:r>
              <a:rPr lang="id-ID" altLang="x-none" dirty="0">
                <a:solidFill>
                  <a:schemeClr val="bg1"/>
                </a:solidFill>
                <a:latin typeface="Calibri" panose="020F0502020204030204" pitchFamily="34" charset="0"/>
                <a:cs typeface="Calibri" panose="020F0502020204030204" pitchFamily="34" charset="0"/>
              </a:rPr>
              <a:t>Punggung→palpasi</a:t>
            </a:r>
          </a:p>
          <a:p>
            <a:pPr algn="just" eaLnBrk="1" hangingPunct="1">
              <a:buFont typeface="Wingdings" panose="05000000000000000000" pitchFamily="2" charset="2"/>
              <a:buChar char="§"/>
            </a:pPr>
            <a:r>
              <a:rPr lang="id-ID" altLang="x-none" dirty="0">
                <a:solidFill>
                  <a:schemeClr val="bg1"/>
                </a:solidFill>
                <a:latin typeface="Calibri" panose="020F0502020204030204" pitchFamily="34" charset="0"/>
                <a:cs typeface="Calibri" panose="020F0502020204030204" pitchFamily="34" charset="0"/>
              </a:rPr>
              <a:t>Anus → inspeksi (m</a:t>
            </a:r>
            <a:r>
              <a:rPr lang="en-ID" altLang="x-none" dirty="0">
                <a:solidFill>
                  <a:schemeClr val="bg1"/>
                </a:solidFill>
                <a:latin typeface="Calibri" panose="020F0502020204030204" pitchFamily="34" charset="0"/>
                <a:cs typeface="Calibri" panose="020F0502020204030204" pitchFamily="34" charset="0"/>
              </a:rPr>
              <a:t>em</a:t>
            </a:r>
            <a:r>
              <a:rPr lang="id-ID" altLang="x-none" dirty="0">
                <a:solidFill>
                  <a:schemeClr val="bg1"/>
                </a:solidFill>
                <a:latin typeface="Calibri" panose="020F0502020204030204" pitchFamily="34" charset="0"/>
                <a:cs typeface="Calibri" panose="020F0502020204030204" pitchFamily="34" charset="0"/>
              </a:rPr>
              <a:t>buka k</a:t>
            </a:r>
            <a:r>
              <a:rPr lang="en-ID" altLang="x-none" dirty="0">
                <a:solidFill>
                  <a:schemeClr val="bg1"/>
                </a:solidFill>
                <a:latin typeface="Calibri" panose="020F0502020204030204" pitchFamily="34" charset="0"/>
                <a:cs typeface="Calibri" panose="020F0502020204030204" pitchFamily="34" charset="0"/>
              </a:rPr>
              <a:t>edua</a:t>
            </a:r>
            <a:r>
              <a:rPr lang="id-ID" altLang="x-none" dirty="0">
                <a:solidFill>
                  <a:schemeClr val="bg1"/>
                </a:solidFill>
                <a:latin typeface="Calibri" panose="020F0502020204030204" pitchFamily="34" charset="0"/>
                <a:cs typeface="Calibri" panose="020F0502020204030204" pitchFamily="34" charset="0"/>
              </a:rPr>
              <a:t> belah pantat) </a:t>
            </a:r>
          </a:p>
          <a:p>
            <a:pPr algn="just" eaLnBrk="1" hangingPunct="1">
              <a:buFont typeface="Wingdings" panose="05000000000000000000" pitchFamily="2" charset="2"/>
              <a:buChar char="§"/>
            </a:pPr>
            <a:r>
              <a:rPr lang="id-ID" altLang="x-none" dirty="0">
                <a:solidFill>
                  <a:schemeClr val="bg1"/>
                </a:solidFill>
                <a:latin typeface="Calibri" panose="020F0502020204030204" pitchFamily="34" charset="0"/>
                <a:cs typeface="Calibri" panose="020F0502020204030204" pitchFamily="34" charset="0"/>
              </a:rPr>
              <a:t>Kulit → perhatikan vernik, warna kulit, pembengkakan dan bercak hitam/tanda lahir.</a:t>
            </a:r>
            <a:endParaRPr dirty="0">
              <a:solidFill>
                <a:schemeClr val="bg1"/>
              </a:solidFill>
              <a:latin typeface="Calibri" panose="020F0502020204030204" pitchFamily="34" charset="0"/>
              <a:cs typeface="Calibri" panose="020F0502020204030204" pitchFamily="34" charset="0"/>
            </a:endParaRPr>
          </a:p>
          <a:p>
            <a:pPr>
              <a:buChar char="•"/>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59395">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59395">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p:cTn id="13" dur="500" fill="hold"/>
                                        <p:tgtEl>
                                          <p:spTgt spid="59395">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59395">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59395">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p:cTn id="19" dur="500" fill="hold"/>
                                        <p:tgtEl>
                                          <p:spTgt spid="59395">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59395">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2"/>
          <p:cNvSpPr>
            <a:spLocks noGrp="1"/>
          </p:cNvSpPr>
          <p:nvPr>
            <p:ph idx="1"/>
          </p:nvPr>
        </p:nvSpPr>
        <p:spPr>
          <a:xfrm>
            <a:off x="2057400" y="1905000"/>
            <a:ext cx="6705600" cy="4572000"/>
          </a:xfrm>
          <a:ln/>
        </p:spPr>
        <p:txBody>
          <a:bodyPr vert="horz" wrap="square" lIns="91440" tIns="45720" rIns="91440" bIns="45720" anchor="t" anchorCtr="0"/>
          <a:lstStyle/>
          <a:p>
            <a:pPr algn="just" eaLnBrk="1" hangingPunct="1">
              <a:buFont typeface="Wingdings" panose="05000000000000000000" pitchFamily="2" charset="2"/>
              <a:buNone/>
            </a:pPr>
            <a:r>
              <a:rPr lang="en-ID" altLang="x-none" sz="2800" dirty="0">
                <a:solidFill>
                  <a:schemeClr val="bg1"/>
                </a:solidFill>
                <a:latin typeface="Calibri" panose="020F0502020204030204" pitchFamily="34" charset="0"/>
                <a:cs typeface="Calibri" panose="020F0502020204030204" pitchFamily="34" charset="0"/>
              </a:rPr>
              <a:t>O</a:t>
            </a:r>
            <a:r>
              <a:rPr lang="id-ID" altLang="x-none" sz="2800" dirty="0">
                <a:solidFill>
                  <a:schemeClr val="bg1"/>
                </a:solidFill>
                <a:latin typeface="Calibri" panose="020F0502020204030204" pitchFamily="34" charset="0"/>
                <a:cs typeface="Calibri" panose="020F0502020204030204" pitchFamily="34" charset="0"/>
              </a:rPr>
              <a:t>bservasi : bentuk, penonjolan sekitar pusat, perdarahan tali pusat, benjolan.</a:t>
            </a:r>
          </a:p>
          <a:p>
            <a:pPr algn="just" eaLnBrk="1" hangingPunct="1">
              <a:buFont typeface="Wingdings" panose="05000000000000000000" pitchFamily="2" charset="2"/>
              <a:buChar char="§"/>
            </a:pPr>
            <a:r>
              <a:rPr sz="2800" dirty="0">
                <a:solidFill>
                  <a:schemeClr val="bg1"/>
                </a:solidFill>
                <a:latin typeface="Calibri" panose="020F0502020204030204" pitchFamily="34" charset="0"/>
                <a:cs typeface="Calibri" panose="020F0502020204030204" pitchFamily="34" charset="0"/>
              </a:rPr>
              <a:t>Genetalia</a:t>
            </a:r>
            <a:r>
              <a:rPr lang="id-ID" altLang="x-none" sz="2800" dirty="0">
                <a:solidFill>
                  <a:schemeClr val="bg1"/>
                </a:solidFill>
                <a:latin typeface="Calibri" panose="020F0502020204030204" pitchFamily="34" charset="0"/>
                <a:cs typeface="Calibri" panose="020F0502020204030204" pitchFamily="34" charset="0"/>
              </a:rPr>
              <a:t> → inspeksi dan palpasi</a:t>
            </a:r>
            <a:endParaRPr sz="2800" dirty="0">
              <a:solidFill>
                <a:schemeClr val="bg1"/>
              </a:solidFill>
              <a:latin typeface="Calibri" panose="020F0502020204030204" pitchFamily="34" charset="0"/>
              <a:cs typeface="Calibri" panose="020F0502020204030204" pitchFamily="34" charset="0"/>
            </a:endParaRPr>
          </a:p>
          <a:p>
            <a:pPr algn="just" eaLnBrk="1" hangingPunct="1">
              <a:buFont typeface="Wingdings" panose="05000000000000000000" pitchFamily="2" charset="2"/>
              <a:buNone/>
            </a:pPr>
            <a:r>
              <a:rPr lang="id-ID" altLang="x-none" sz="2800" dirty="0">
                <a:solidFill>
                  <a:schemeClr val="bg1"/>
                </a:solidFill>
                <a:latin typeface="Calibri" panose="020F0502020204030204" pitchFamily="34" charset="0"/>
                <a:cs typeface="Calibri" panose="020F0502020204030204" pitchFamily="34" charset="0"/>
              </a:rPr>
              <a:t>	</a:t>
            </a:r>
            <a:r>
              <a:rPr sz="2800" dirty="0">
                <a:solidFill>
                  <a:schemeClr val="bg1"/>
                </a:solidFill>
                <a:latin typeface="Calibri" panose="020F0502020204030204" pitchFamily="34" charset="0"/>
                <a:cs typeface="Calibri" panose="020F0502020204030204" pitchFamily="34" charset="0"/>
              </a:rPr>
              <a:t>Laki – laki</a:t>
            </a:r>
            <a:r>
              <a:rPr lang="id-ID" altLang="x-none" sz="2800" dirty="0">
                <a:solidFill>
                  <a:schemeClr val="bg1"/>
                </a:solidFill>
                <a:latin typeface="Calibri" panose="020F0502020204030204" pitchFamily="34" charset="0"/>
                <a:cs typeface="Calibri" panose="020F0502020204030204" pitchFamily="34" charset="0"/>
              </a:rPr>
              <a:t> </a:t>
            </a:r>
            <a:r>
              <a:rPr sz="2800" dirty="0">
                <a:solidFill>
                  <a:schemeClr val="bg1"/>
                </a:solidFill>
                <a:latin typeface="Calibri" panose="020F0502020204030204" pitchFamily="34" charset="0"/>
                <a:cs typeface="Calibri" panose="020F0502020204030204" pitchFamily="34" charset="0"/>
              </a:rPr>
              <a:t>	 </a:t>
            </a:r>
            <a:r>
              <a:rPr lang="id-ID" altLang="x-none" sz="2800" dirty="0">
                <a:solidFill>
                  <a:schemeClr val="bg1"/>
                </a:solidFill>
                <a:latin typeface="Calibri" panose="020F0502020204030204" pitchFamily="34" charset="0"/>
                <a:cs typeface="Calibri" panose="020F0502020204030204" pitchFamily="34" charset="0"/>
              </a:rPr>
              <a:t>: penis b</a:t>
            </a:r>
            <a:r>
              <a:rPr lang="en-ID" altLang="x-none" sz="2800" dirty="0">
                <a:solidFill>
                  <a:schemeClr val="bg1"/>
                </a:solidFill>
                <a:latin typeface="Calibri" panose="020F0502020204030204" pitchFamily="34" charset="0"/>
                <a:cs typeface="Calibri" panose="020F0502020204030204" pitchFamily="34" charset="0"/>
              </a:rPr>
              <a:t>er</a:t>
            </a:r>
            <a:r>
              <a:rPr lang="id-ID" altLang="x-none" sz="2800" dirty="0">
                <a:solidFill>
                  <a:schemeClr val="bg1"/>
                </a:solidFill>
                <a:latin typeface="Calibri" panose="020F0502020204030204" pitchFamily="34" charset="0"/>
                <a:cs typeface="Calibri" panose="020F0502020204030204" pitchFamily="34" charset="0"/>
              </a:rPr>
              <a:t>lubang/tdk, </a:t>
            </a:r>
            <a:r>
              <a:rPr sz="2800" dirty="0">
                <a:solidFill>
                  <a:schemeClr val="bg1"/>
                </a:solidFill>
                <a:latin typeface="Calibri" panose="020F0502020204030204" pitchFamily="34" charset="0"/>
                <a:cs typeface="Calibri" panose="020F0502020204030204" pitchFamily="34" charset="0"/>
              </a:rPr>
              <a:t>testis sudah turun</a:t>
            </a:r>
            <a:r>
              <a:rPr lang="id-ID" altLang="x-none" sz="2800" dirty="0">
                <a:solidFill>
                  <a:schemeClr val="bg1"/>
                </a:solidFill>
                <a:latin typeface="Calibri" panose="020F0502020204030204" pitchFamily="34" charset="0"/>
                <a:cs typeface="Calibri" panose="020F0502020204030204" pitchFamily="34" charset="0"/>
              </a:rPr>
              <a:t>, prepusium melekat pada glands penis.</a:t>
            </a:r>
            <a:endParaRPr sz="2800" dirty="0">
              <a:solidFill>
                <a:schemeClr val="bg1"/>
              </a:solidFill>
              <a:latin typeface="Calibri" panose="020F0502020204030204" pitchFamily="34" charset="0"/>
              <a:cs typeface="Calibri" panose="020F0502020204030204" pitchFamily="34" charset="0"/>
            </a:endParaRPr>
          </a:p>
          <a:p>
            <a:pPr algn="just" eaLnBrk="1" hangingPunct="1">
              <a:buFont typeface="Wingdings" panose="05000000000000000000" pitchFamily="2" charset="2"/>
              <a:buNone/>
            </a:pPr>
            <a:r>
              <a:rPr sz="2800" dirty="0">
                <a:solidFill>
                  <a:schemeClr val="bg1"/>
                </a:solidFill>
                <a:latin typeface="Calibri" panose="020F0502020204030204" pitchFamily="34" charset="0"/>
                <a:cs typeface="Calibri" panose="020F0502020204030204" pitchFamily="34" charset="0"/>
              </a:rPr>
              <a:t>	Perempuan</a:t>
            </a:r>
            <a:r>
              <a:rPr lang="id-ID" altLang="x-none" sz="2800" dirty="0">
                <a:solidFill>
                  <a:schemeClr val="bg1"/>
                </a:solidFill>
                <a:latin typeface="Calibri" panose="020F0502020204030204" pitchFamily="34" charset="0"/>
                <a:cs typeface="Calibri" panose="020F0502020204030204" pitchFamily="34" charset="0"/>
              </a:rPr>
              <a:t> : vagina b</a:t>
            </a:r>
            <a:r>
              <a:rPr lang="en-ID" altLang="x-none" sz="2800" dirty="0">
                <a:solidFill>
                  <a:schemeClr val="bg1"/>
                </a:solidFill>
                <a:latin typeface="Calibri" panose="020F0502020204030204" pitchFamily="34" charset="0"/>
                <a:cs typeface="Calibri" panose="020F0502020204030204" pitchFamily="34" charset="0"/>
              </a:rPr>
              <a:t>er</a:t>
            </a:r>
            <a:r>
              <a:rPr lang="id-ID" altLang="x-none" sz="2800" dirty="0">
                <a:solidFill>
                  <a:schemeClr val="bg1"/>
                </a:solidFill>
                <a:latin typeface="Calibri" panose="020F0502020204030204" pitchFamily="34" charset="0"/>
                <a:cs typeface="Calibri" panose="020F0502020204030204" pitchFamily="34" charset="0"/>
              </a:rPr>
              <a:t>lubang, uretra b</a:t>
            </a:r>
            <a:r>
              <a:rPr lang="en-ID" altLang="x-none" sz="2800" dirty="0">
                <a:solidFill>
                  <a:schemeClr val="bg1"/>
                </a:solidFill>
                <a:latin typeface="Calibri" panose="020F0502020204030204" pitchFamily="34" charset="0"/>
                <a:cs typeface="Calibri" panose="020F0502020204030204" pitchFamily="34" charset="0"/>
              </a:rPr>
              <a:t>er</a:t>
            </a:r>
            <a:r>
              <a:rPr lang="id-ID" altLang="x-none" sz="2800" dirty="0">
                <a:solidFill>
                  <a:schemeClr val="bg1"/>
                </a:solidFill>
                <a:latin typeface="Calibri" panose="020F0502020204030204" pitchFamily="34" charset="0"/>
                <a:cs typeface="Calibri" panose="020F0502020204030204" pitchFamily="34" charset="0"/>
              </a:rPr>
              <a:t>lubang, </a:t>
            </a:r>
            <a:r>
              <a:rPr sz="2800" dirty="0">
                <a:solidFill>
                  <a:schemeClr val="bg1"/>
                </a:solidFill>
                <a:latin typeface="Calibri" panose="020F0502020204030204" pitchFamily="34" charset="0"/>
                <a:cs typeface="Calibri" panose="020F0502020204030204" pitchFamily="34" charset="0"/>
              </a:rPr>
              <a:t>Labia mayora menutupi labia minora</a:t>
            </a:r>
            <a:r>
              <a:rPr lang="id-ID" altLang="x-none" sz="2800" dirty="0">
                <a:solidFill>
                  <a:schemeClr val="bg1"/>
                </a:solidFill>
                <a:latin typeface="Calibri" panose="020F0502020204030204" pitchFamily="34" charset="0"/>
                <a:cs typeface="Calibri" panose="020F0502020204030204" pitchFamily="34" charset="0"/>
              </a:rPr>
              <a:t>, </a:t>
            </a:r>
            <a:r>
              <a:rPr lang="en-ID" altLang="x-none" sz="2800" dirty="0">
                <a:solidFill>
                  <a:schemeClr val="bg1"/>
                </a:solidFill>
                <a:latin typeface="Calibri" panose="020F0502020204030204" pitchFamily="34" charset="0"/>
                <a:cs typeface="Calibri" panose="020F0502020204030204" pitchFamily="34" charset="0"/>
              </a:rPr>
              <a:t>terkadang</a:t>
            </a:r>
            <a:r>
              <a:rPr lang="id-ID" altLang="x-none" sz="2800" dirty="0">
                <a:solidFill>
                  <a:schemeClr val="bg1"/>
                </a:solidFill>
                <a:latin typeface="Calibri" panose="020F0502020204030204" pitchFamily="34" charset="0"/>
                <a:cs typeface="Calibri" panose="020F0502020204030204" pitchFamily="34" charset="0"/>
              </a:rPr>
              <a:t> labiya minora</a:t>
            </a:r>
            <a:r>
              <a:rPr sz="2800" dirty="0">
                <a:solidFill>
                  <a:schemeClr val="bg1"/>
                </a:solidFill>
                <a:latin typeface="Calibri" panose="020F0502020204030204" pitchFamily="34" charset="0"/>
                <a:cs typeface="Calibri" panose="020F0502020204030204" pitchFamily="34" charset="0"/>
              </a:rPr>
              <a:t> dan </a:t>
            </a:r>
            <a:r>
              <a:rPr lang="id-ID" altLang="x-none" sz="2800" dirty="0">
                <a:solidFill>
                  <a:schemeClr val="bg1"/>
                </a:solidFill>
                <a:latin typeface="Calibri" panose="020F0502020204030204" pitchFamily="34" charset="0"/>
                <a:cs typeface="Calibri" panose="020F0502020204030204" pitchFamily="34" charset="0"/>
              </a:rPr>
              <a:t>klitoris menonjol</a:t>
            </a:r>
          </a:p>
          <a:p>
            <a:pPr algn="just" eaLnBrk="1" hangingPunct="1">
              <a:buFont typeface="Wingdings" panose="05000000000000000000" pitchFamily="2" charset="2"/>
              <a:buNone/>
            </a:pPr>
            <a:endParaRPr dirty="0">
              <a:solidFill>
                <a:srgbClr val="000000"/>
              </a:solidFill>
              <a:latin typeface="Calibri" panose="020F0502020204030204" pitchFamily="34" charset="0"/>
              <a:cs typeface="Calibri" panose="020F0502020204030204" pitchFamily="34" charset="0"/>
            </a:endParaRPr>
          </a:p>
          <a:p>
            <a:pPr algn="just" eaLnBrk="1" hangingPunct="1">
              <a:buFont typeface="Wingdings" panose="05000000000000000000" pitchFamily="2" charset="2"/>
              <a:buNone/>
            </a:pPr>
            <a:endParaRPr dirty="0">
              <a:solidFill>
                <a:srgbClr val="000000"/>
              </a:solidFill>
              <a:latin typeface="Calibri" panose="020F0502020204030204" pitchFamily="34" charset="0"/>
              <a:cs typeface="Calibri" panose="020F0502020204030204" pitchFamily="34" charset="0"/>
            </a:endParaRPr>
          </a:p>
          <a:p>
            <a:pPr algn="just" eaLnBrk="1" hangingPunct="1">
              <a:buFont typeface="Wingdings" panose="05000000000000000000" pitchFamily="2" charset="2"/>
              <a:buNone/>
            </a:pPr>
            <a:r>
              <a:rPr lang="id-ID" altLang="x-none" dirty="0">
                <a:solidFill>
                  <a:srgbClr val="000000"/>
                </a:solidFill>
                <a:latin typeface="Calibri" panose="020F0502020204030204" pitchFamily="34" charset="0"/>
                <a:cs typeface="Calibri" panose="020F0502020204030204" pitchFamily="34" charset="0"/>
              </a:rPr>
              <a:t>	</a:t>
            </a: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58371">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58371">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p:cTn id="13" dur="500" fill="hold"/>
                                        <p:tgtEl>
                                          <p:spTgt spid="58371">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58371">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58371">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p:cTn id="19" dur="500" fill="hold"/>
                                        <p:tgtEl>
                                          <p:spTgt spid="58371">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58371">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58371">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p:cTn id="25" dur="500" fill="hold"/>
                                        <p:tgtEl>
                                          <p:spTgt spid="58371">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58371">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58371">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 calcmode="lin" valueType="num">
                                      <p:cBhvr>
                                        <p:cTn id="31" dur="500" fill="hold"/>
                                        <p:tgtEl>
                                          <p:spTgt spid="58371">
                                            <p:txEl>
                                              <p:pRg st="6" end="6"/>
                                            </p:txEl>
                                          </p:spTgt>
                                        </p:tgtEl>
                                        <p:attrNameLst>
                                          <p:attrName>ppt_w</p:attrName>
                                        </p:attrNameLst>
                                      </p:cBhvr>
                                      <p:tavLst>
                                        <p:tav tm="0">
                                          <p:val>
                                            <p:strVal val="0,000000"/>
                                          </p:val>
                                        </p:tav>
                                        <p:tav tm="100000">
                                          <p:val>
                                            <p:strVal val="#ppt_w"/>
                                          </p:val>
                                        </p:tav>
                                      </p:tavLst>
                                    </p:anim>
                                    <p:anim calcmode="lin" valueType="num">
                                      <p:cBhvr>
                                        <p:cTn id="32" dur="500" fill="hold"/>
                                        <p:tgtEl>
                                          <p:spTgt spid="58371">
                                            <p:txEl>
                                              <p:pRg st="6" end="6"/>
                                            </p:txEl>
                                          </p:spTgt>
                                        </p:tgtEl>
                                        <p:attrNameLst>
                                          <p:attrName>ppt_h</p:attrName>
                                        </p:attrNameLst>
                                      </p:cBhvr>
                                      <p:tavLst>
                                        <p:tav tm="0">
                                          <p:val>
                                            <p:strVal val="0,000000"/>
                                          </p:val>
                                        </p:tav>
                                        <p:tav tm="100000">
                                          <p:val>
                                            <p:strVal val="#ppt_h"/>
                                          </p:val>
                                        </p:tav>
                                      </p:tavLst>
                                    </p:anim>
                                    <p:animEffect transition="in" filter="fade">
                                      <p:cBhvr>
                                        <p:cTn id="33"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7162800" cy="1295400"/>
          </a:xfrm>
          <a:solidFill>
            <a:schemeClr val="bg2">
              <a:lumMod val="50000"/>
            </a:schemeClr>
          </a:solidFill>
        </p:spPr>
        <p:txBody>
          <a:bodyPr vert="horz" wrap="square" lIns="91440" tIns="45720" rIns="91440" bIns="45720" numCol="1" anchor="ctr" anchorCtr="0" compatLnSpc="1"/>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en-US" sz="3200" b="0" i="0" u="none" strike="noStrike" kern="0" cap="none" spc="0" normalizeH="0" baseline="0" noProof="0" dirty="0" smtClean="0">
                <a:ln>
                  <a:noFill/>
                </a:ln>
                <a:solidFill>
                  <a:schemeClr val="bg1"/>
                </a:solidFill>
                <a:effectLst/>
                <a:uLnTx/>
                <a:uFillTx/>
                <a:latin typeface="+mj-lt"/>
                <a:ea typeface="+mj-ea"/>
                <a:cs typeface="+mj-cs"/>
              </a:rPr>
              <a:t>SDIDTK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stimulasi</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deteksi</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dini</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dan</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Intervensi</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tumbuh</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kembang</a:t>
            </a:r>
            <a:r>
              <a:rPr kumimoji="0" lang="en-US" sz="3200" b="0" i="0" u="none" strike="noStrike" kern="0" cap="none" spc="0" normalizeH="0" baseline="0" noProof="0" dirty="0" smtClean="0">
                <a:ln>
                  <a:noFill/>
                </a:ln>
                <a:solidFill>
                  <a:schemeClr val="bg1"/>
                </a:solidFill>
                <a:effectLst/>
                <a:uLnTx/>
                <a:uFillTx/>
                <a:latin typeface="+mj-lt"/>
                <a:ea typeface="+mj-ea"/>
                <a:cs typeface="+mj-cs"/>
              </a:rPr>
              <a:t> </a:t>
            </a:r>
            <a:r>
              <a:rPr kumimoji="0" lang="en-US" sz="3200" b="0" i="0" u="none" strike="noStrike" kern="0" cap="none" spc="0" normalizeH="0" baseline="0" noProof="0" dirty="0" err="1" smtClean="0">
                <a:ln>
                  <a:noFill/>
                </a:ln>
                <a:solidFill>
                  <a:schemeClr val="bg1"/>
                </a:solidFill>
                <a:effectLst/>
                <a:uLnTx/>
                <a:uFillTx/>
                <a:latin typeface="+mj-lt"/>
                <a:ea typeface="+mj-ea"/>
                <a:cs typeface="+mj-cs"/>
              </a:rPr>
              <a:t>anak</a:t>
            </a:r>
            <a:r>
              <a:rPr kumimoji="0" lang="en-US" sz="3200" b="0" i="0" u="none" strike="noStrike" kern="0" cap="none" spc="0" normalizeH="0" baseline="0" noProof="0" dirty="0" smtClean="0">
                <a:ln>
                  <a:noFill/>
                </a:ln>
                <a:solidFill>
                  <a:schemeClr val="bg1"/>
                </a:solidFill>
                <a:effectLst/>
                <a:uLnTx/>
                <a:uFillTx/>
                <a:latin typeface="+mj-lt"/>
                <a:ea typeface="+mj-ea"/>
                <a:cs typeface="+mj-cs"/>
              </a:rPr>
              <a:t>)</a:t>
            </a:r>
            <a:endParaRPr kumimoji="0" lang="en-US" sz="3200" b="0" i="0" u="none" strike="noStrike" kern="0" cap="none" spc="0" normalizeH="0" baseline="0" noProof="0" dirty="0">
              <a:ln>
                <a:noFill/>
              </a:ln>
              <a:solidFill>
                <a:schemeClr val="bg1"/>
              </a:solidFill>
              <a:effectLst/>
              <a:uLnTx/>
              <a:uFillTx/>
              <a:latin typeface="+mj-lt"/>
              <a:ea typeface="+mj-ea"/>
              <a:cs typeface="+mj-cs"/>
            </a:endParaRPr>
          </a:p>
        </p:txBody>
      </p:sp>
      <p:sp>
        <p:nvSpPr>
          <p:cNvPr id="3" name="Content Placeholder 2"/>
          <p:cNvSpPr>
            <a:spLocks noGrp="1"/>
          </p:cNvSpPr>
          <p:nvPr>
            <p:ph idx="1"/>
          </p:nvPr>
        </p:nvSpPr>
        <p:spPr>
          <a:xfrm>
            <a:off x="1676400" y="1905000"/>
            <a:ext cx="7010400" cy="4724400"/>
          </a:xfrm>
        </p:spPr>
        <p:txBody>
          <a:bodyPr vert="horz" wrap="square" lIns="91440" tIns="45720" rIns="91440" bIns="45720" numCol="1" anchor="t" anchorCtr="0" compatLnSpc="1"/>
          <a:lstStyle/>
          <a:p>
            <a:pPr marL="342900" marR="0" lvl="0" indent="-342900" algn="just" defTabSz="914400" rtl="0" eaLnBrk="0" fontAlgn="base" latinLnBrk="0" hangingPunct="0">
              <a:lnSpc>
                <a:spcPct val="100000"/>
              </a:lnSpc>
              <a:spcBef>
                <a:spcPct val="20000"/>
              </a:spcBef>
              <a:spcAft>
                <a:spcPct val="0"/>
              </a:spcAft>
              <a:buClrTx/>
              <a:buSzTx/>
              <a:buFontTx/>
              <a:buBlip>
                <a:blip r:embed="rId2"/>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Tujuan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menemukan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secara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dini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adanya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penyimpangan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tumbuh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kembang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pada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sampai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anak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pra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sekolah</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Jenis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deteksi</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just"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Deteksi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dini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penyimpangan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pertumbuhan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just"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Deteksi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dini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penyimpangan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perkembangan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just"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Deteksi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dini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penyimpangan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mental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emosional</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just" defTabSz="914400" rtl="0" eaLnBrk="0" fontAlgn="base" latinLnBrk="0" hangingPunct="0">
              <a:lnSpc>
                <a:spcPct val="100000"/>
              </a:lnSpc>
              <a:spcBef>
                <a:spcPct val="20000"/>
              </a:spcBef>
              <a:spcAft>
                <a:spcPct val="0"/>
              </a:spcAft>
              <a:buClrTx/>
              <a:buSzTx/>
              <a:buFont typeface="+mj-lt"/>
              <a:buAutoNum type="arabicPeriod"/>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514350" marR="0" lvl="0" indent="-514350" algn="just" defTabSz="914400" rtl="0" eaLnBrk="0" fontAlgn="base" latinLnBrk="0" hangingPunct="0">
              <a:lnSpc>
                <a:spcPct val="100000"/>
              </a:lnSpc>
              <a:spcBef>
                <a:spcPct val="20000"/>
              </a:spcBef>
              <a:spcAft>
                <a:spcPct val="0"/>
              </a:spcAft>
              <a:buClrTx/>
              <a:buSzTx/>
              <a:buFont typeface="+mj-lt"/>
              <a:buAutoNum type="arabicPeriod"/>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just"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Content Placeholder 59393"/>
          <p:cNvGraphicFramePr>
            <a:graphicFrameLocks noGrp="1"/>
          </p:cNvGraphicFramePr>
          <p:nvPr>
            <p:ph idx="1"/>
          </p:nvPr>
        </p:nvGraphicFramePr>
        <p:xfrm>
          <a:off x="1828800" y="152400"/>
          <a:ext cx="7162800" cy="6494463"/>
        </p:xfrm>
        <a:graphic>
          <a:graphicData uri="http://schemas.openxmlformats.org/drawingml/2006/table">
            <a:tbl>
              <a:tblPr/>
              <a:tblGrid>
                <a:gridCol w="873125"/>
                <a:gridCol w="873125"/>
                <a:gridCol w="800100"/>
                <a:gridCol w="801688"/>
                <a:gridCol w="581025"/>
                <a:gridCol w="800100"/>
                <a:gridCol w="831850"/>
                <a:gridCol w="833437"/>
                <a:gridCol w="768350"/>
              </a:tblGrid>
              <a:tr h="287338">
                <a:tc row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Umur anak</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8">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Jenis Deteksi Tumbuh Kembang Yang Harus Dilakukan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863600">
                <a:tc vMerge="1">
                  <a:txBody>
                    <a:bodyPr/>
                    <a:lstStyle/>
                    <a:p>
                      <a:endParaRPr lang="id-ID"/>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gridSpan="2">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Deteksi dini penyimpangan pertumbuhan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id-ID"/>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Deteksi dini penyimpangan perkembangan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Deteksi dini penyimpangan mental emotional</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id-ID"/>
                    </a:p>
                  </a:txBody>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xBody>
                    <a:bodyPr/>
                    <a:lstStyle/>
                    <a:p>
                      <a:endParaRPr lang="id-ID"/>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54025">
                <a:tc vMerge="1">
                  <a:txBody>
                    <a:bodyPr/>
                    <a:lstStyle/>
                    <a:p>
                      <a:endParaRPr lang="id-ID"/>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BB/TB</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LK</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KPSP</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TDD</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TDL</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KMME</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CHAT</a:t>
                      </a:r>
                      <a:r>
                        <a:rPr sz="1600" dirty="0">
                          <a:solidFill>
                            <a:schemeClr val="bg1"/>
                          </a:solidFill>
                          <a:latin typeface="Calibri" panose="020F0502020204030204" pitchFamily="34"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GPPH</a:t>
                      </a:r>
                      <a:r>
                        <a:rPr sz="1600" dirty="0">
                          <a:solidFill>
                            <a:schemeClr val="bg1"/>
                          </a:solidFill>
                          <a:latin typeface="Calibri" panose="020F0502020204030204" pitchFamily="34"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0bln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3bln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6bln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9bln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8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12bln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15bln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18bln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21bln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24bln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8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30bln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36bln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42bln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48bln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54bln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89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60bln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7">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66bln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733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72bln</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 </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just" defTabSz="914400" eaLnBrk="1" hangingPunct="1">
                        <a:lnSpc>
                          <a:spcPct val="115000"/>
                        </a:lnSpc>
                        <a:buNone/>
                        <a:tabLst>
                          <a:tab pos="742950" algn="l"/>
                        </a:tabLst>
                      </a:pPr>
                      <a:r>
                        <a:rPr sz="1600" dirty="0">
                          <a:solidFill>
                            <a:schemeClr val="bg1"/>
                          </a:solidFill>
                          <a:latin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endParaRPr>
                    </a:p>
                  </a:txBody>
                  <a:tcPr marL="68580" marR="68580"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ppt_w</p:attrName>
                                        </p:attrNameLst>
                                      </p:cBhvr>
                                      <p:tavLst>
                                        <p:tav tm="0">
                                          <p:val>
                                            <p:strVal val="0,000000"/>
                                          </p:val>
                                        </p:tav>
                                        <p:tav tm="100000">
                                          <p:val>
                                            <p:strVal val="#ppt_w"/>
                                          </p:val>
                                        </p:tav>
                                      </p:tavLst>
                                    </p:anim>
                                    <p:anim calcmode="lin" valueType="num">
                                      <p:cBhvr>
                                        <p:cTn id="8" dur="500" fill="hold"/>
                                        <p:tgtEl>
                                          <p:spTgt spid="59394"/>
                                        </p:tgtEl>
                                        <p:attrNameLst>
                                          <p:attrName>ppt_h</p:attrName>
                                        </p:attrNameLst>
                                      </p:cBhvr>
                                      <p:tavLst>
                                        <p:tav tm="0">
                                          <p:val>
                                            <p:strVal val="0,000000"/>
                                          </p:val>
                                        </p:tav>
                                        <p:tav tm="100000">
                                          <p:val>
                                            <p:strVal val="#ppt_h"/>
                                          </p:val>
                                        </p:tav>
                                      </p:tavLst>
                                    </p:anim>
                                    <p:animEffect transition="in" filter="fade">
                                      <p:cBhvr>
                                        <p:cTn id="9"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ln/>
        </p:spPr>
        <p:txBody>
          <a:bodyPr vert="horz" wrap="square" lIns="91440" tIns="45720" rIns="91440" bIns="45720" anchor="ctr" anchorCtr="0"/>
          <a:lstStyle/>
          <a:p>
            <a:r>
              <a:rPr dirty="0"/>
              <a:t>Keterangan </a:t>
            </a:r>
          </a:p>
        </p:txBody>
      </p:sp>
      <p:sp>
        <p:nvSpPr>
          <p:cNvPr id="3" name="Content Placeholder 2"/>
          <p:cNvSpPr>
            <a:spLocks noGrp="1"/>
          </p:cNvSpPr>
          <p:nvPr>
            <p:ph idx="1"/>
          </p:nvPr>
        </p:nvSpPr>
        <p:spPr>
          <a:xfrm>
            <a:off x="1381125" y="2057400"/>
            <a:ext cx="7772400" cy="4114800"/>
          </a:xfrm>
        </p:spPr>
        <p:txBody>
          <a:bodyPr vert="horz" wrap="square" lIns="91440" tIns="45720" rIns="91440" bIns="45720" numCol="1" anchor="t" anchorCtr="0" compatLnSpc="1"/>
          <a:lstStyle/>
          <a:p>
            <a:pPr marL="914400" marR="0" lvl="0" indent="-342900" algn="just" defTabSz="914400" rtl="0" eaLnBrk="0" fontAlgn="base" latinLnBrk="0" hangingPunct="0">
              <a:lnSpc>
                <a:spcPct val="115000"/>
              </a:lnSpc>
              <a:spcBef>
                <a:spcPts val="0"/>
              </a:spcBef>
              <a:spcAft>
                <a:spcPts val="1000"/>
              </a:spcAft>
              <a:buClrTx/>
              <a:buSzTx/>
              <a:buFontTx/>
              <a:buBlip>
                <a:blip r:embed="rId3"/>
              </a:buBlip>
              <a:tabLst>
                <a:tab pos="742950" algn="l"/>
              </a:tabLst>
              <a:defRPr/>
            </a:pP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BB/TB: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Berat</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badan</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terhadap</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tinggi</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badan</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p>
          <a:p>
            <a:pPr marL="914400" marR="0" lvl="0" indent="-342900" algn="just" defTabSz="914400" rtl="0" eaLnBrk="0" fontAlgn="base" latinLnBrk="0" hangingPunct="0">
              <a:lnSpc>
                <a:spcPct val="115000"/>
              </a:lnSpc>
              <a:spcBef>
                <a:spcPts val="0"/>
              </a:spcBef>
              <a:spcAft>
                <a:spcPts val="1000"/>
              </a:spcAft>
              <a:buClrTx/>
              <a:buSzTx/>
              <a:buFontTx/>
              <a:buBlip>
                <a:blip r:embed="rId3"/>
              </a:buBlip>
              <a:tabLst>
                <a:tab pos="742950" algn="l"/>
              </a:tabLst>
              <a:defRPr/>
            </a:pP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TDD	: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Tes</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daya</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dengar</a:t>
            </a:r>
            <a:endPar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endParaRPr>
          </a:p>
          <a:p>
            <a:pPr marL="914400" marR="0" lvl="0" indent="-342900" algn="just" defTabSz="914400" rtl="0" eaLnBrk="0" fontAlgn="base" latinLnBrk="0" hangingPunct="0">
              <a:lnSpc>
                <a:spcPct val="115000"/>
              </a:lnSpc>
              <a:spcBef>
                <a:spcPts val="0"/>
              </a:spcBef>
              <a:spcAft>
                <a:spcPts val="1000"/>
              </a:spcAft>
              <a:buClrTx/>
              <a:buSzTx/>
              <a:buFontTx/>
              <a:buBlip>
                <a:blip r:embed="rId3"/>
              </a:buBlip>
              <a:tabLst>
                <a:tab pos="742950" algn="l"/>
              </a:tabLst>
              <a:defRPr/>
            </a:pP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LK	: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lingkar</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kepala</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p>
          <a:p>
            <a:pPr marL="914400" marR="0" lvl="0" indent="-342900" algn="just" defTabSz="914400" rtl="0" eaLnBrk="0" fontAlgn="base" latinLnBrk="0" hangingPunct="0">
              <a:lnSpc>
                <a:spcPct val="115000"/>
              </a:lnSpc>
              <a:spcBef>
                <a:spcPts val="0"/>
              </a:spcBef>
              <a:spcAft>
                <a:spcPts val="1000"/>
              </a:spcAft>
              <a:buClrTx/>
              <a:buSzTx/>
              <a:buFontTx/>
              <a:buBlip>
                <a:blip r:embed="rId3"/>
              </a:buBlip>
              <a:tabLst>
                <a:tab pos="742950" algn="l"/>
              </a:tabLst>
              <a:defRPr/>
            </a:pP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TDL	: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tes</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daya</a:t>
            </a:r>
            <a:r>
              <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mj-lt"/>
                <a:ea typeface="Times New Roman" panose="02020603050405020304"/>
                <a:cs typeface="Times New Roman" panose="02020603050405020304"/>
              </a:rPr>
              <a:t>lihat</a:t>
            </a:r>
            <a:endParaRPr kumimoji="0" lang="en-US" sz="3200" b="0" i="0" u="none" strike="noStrike" kern="0" cap="none" spc="0" normalizeH="0" baseline="0" noProof="0" dirty="0" smtClean="0">
              <a:ln>
                <a:noFill/>
              </a:ln>
              <a:solidFill>
                <a:schemeClr val="bg1"/>
              </a:solidFill>
              <a:effectLst/>
              <a:uLnTx/>
              <a:uFillTx/>
              <a:latin typeface="+mj-lt"/>
              <a:ea typeface="Times New Roman" panose="02020603050405020304"/>
              <a:cs typeface="Times New Roman" panose="02020603050405020304"/>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500" fill="hold"/>
                                        <p:tgtEl>
                                          <p:spTgt spid="62466"/>
                                        </p:tgtEl>
                                        <p:attrNameLst>
                                          <p:attrName>ppt_w</p:attrName>
                                        </p:attrNameLst>
                                      </p:cBhvr>
                                      <p:tavLst>
                                        <p:tav tm="0">
                                          <p:val>
                                            <p:strVal val="0,000000"/>
                                          </p:val>
                                        </p:tav>
                                        <p:tav tm="100000">
                                          <p:val>
                                            <p:strVal val="#ppt_w"/>
                                          </p:val>
                                        </p:tav>
                                      </p:tavLst>
                                    </p:anim>
                                    <p:anim calcmode="lin" valueType="num">
                                      <p:cBhvr>
                                        <p:cTn id="8" dur="500" fill="hold"/>
                                        <p:tgtEl>
                                          <p:spTgt spid="62466"/>
                                        </p:tgtEl>
                                        <p:attrNameLst>
                                          <p:attrName>ppt_h</p:attrName>
                                        </p:attrNameLst>
                                      </p:cBhvr>
                                      <p:tavLst>
                                        <p:tav tm="0">
                                          <p:val>
                                            <p:strVal val="0,000000"/>
                                          </p:val>
                                        </p:tav>
                                        <p:tav tm="100000">
                                          <p:val>
                                            <p:strVal val="#ppt_h"/>
                                          </p:val>
                                        </p:tav>
                                      </p:tavLst>
                                    </p:anim>
                                    <p:animEffect transition="in" filter="fade">
                                      <p:cBhvr>
                                        <p:cTn id="9" dur="500"/>
                                        <p:tgtEl>
                                          <p:spTgt spid="6246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1" end="1"/>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2" end="2"/>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752600"/>
            <a:ext cx="7010400" cy="4267200"/>
          </a:xfrm>
        </p:spPr>
        <p:txBody>
          <a:bodyPr vert="horz" wrap="square" lIns="91440" tIns="45720" rIns="91440" bIns="45720" numCol="1" anchor="t" anchorCtr="0" compatLnSpc="1"/>
          <a:lstStyle/>
          <a:p>
            <a:pPr marL="914400" algn="just" defTabSz="914400">
              <a:lnSpc>
                <a:spcPct val="115000"/>
              </a:lnSpc>
              <a:spcBef>
                <a:spcPct val="0"/>
              </a:spcBef>
              <a:spcAft>
                <a:spcPts val="1000"/>
              </a:spcAft>
              <a:buClr>
                <a:srgbClr val="0078F0"/>
              </a:buClr>
              <a:tabLst>
                <a:tab pos="742950" algn="l"/>
              </a:tabLst>
            </a:pPr>
            <a:r>
              <a:rPr sz="2400" dirty="0">
                <a:solidFill>
                  <a:srgbClr val="FFFFFF"/>
                </a:solidFill>
                <a:cs typeface="Times New Roman" panose="02020603050405020304" pitchFamily="18" charset="0"/>
              </a:rPr>
              <a:t>KPSP  	: Kuesioner pra skrining perkembangan	 </a:t>
            </a:r>
          </a:p>
          <a:p>
            <a:pPr marL="914400" algn="just" defTabSz="914400">
              <a:lnSpc>
                <a:spcPct val="115000"/>
              </a:lnSpc>
              <a:spcBef>
                <a:spcPct val="0"/>
              </a:spcBef>
              <a:spcAft>
                <a:spcPts val="1000"/>
              </a:spcAft>
              <a:buClr>
                <a:srgbClr val="0078F0"/>
              </a:buClr>
              <a:tabLst>
                <a:tab pos="742950" algn="l"/>
              </a:tabLst>
            </a:pPr>
            <a:r>
              <a:rPr sz="2400" dirty="0">
                <a:solidFill>
                  <a:srgbClr val="FFFFFF"/>
                </a:solidFill>
                <a:cs typeface="Times New Roman" panose="02020603050405020304" pitchFamily="18" charset="0"/>
              </a:rPr>
              <a:t>   CHAT	: checklist of autism of toddler</a:t>
            </a:r>
          </a:p>
          <a:p>
            <a:pPr marL="914400" algn="just" defTabSz="914400">
              <a:lnSpc>
                <a:spcPct val="115000"/>
              </a:lnSpc>
              <a:spcBef>
                <a:spcPct val="0"/>
              </a:spcBef>
              <a:spcAft>
                <a:spcPts val="1000"/>
              </a:spcAft>
              <a:buClr>
                <a:srgbClr val="0078F0"/>
              </a:buClr>
              <a:tabLst>
                <a:tab pos="742950" algn="l"/>
              </a:tabLst>
            </a:pPr>
            <a:r>
              <a:rPr sz="2400" dirty="0">
                <a:solidFill>
                  <a:srgbClr val="FFFFFF"/>
                </a:solidFill>
                <a:cs typeface="Times New Roman" panose="02020603050405020304" pitchFamily="18" charset="0"/>
              </a:rPr>
              <a:t>KMME	: kuesioner masalah mental emosional</a:t>
            </a:r>
          </a:p>
          <a:p>
            <a:pPr marL="914400" algn="just" defTabSz="914400">
              <a:lnSpc>
                <a:spcPct val="115000"/>
              </a:lnSpc>
              <a:spcBef>
                <a:spcPct val="0"/>
              </a:spcBef>
              <a:spcAft>
                <a:spcPts val="1000"/>
              </a:spcAft>
              <a:buClr>
                <a:srgbClr val="0078F0"/>
              </a:buClr>
              <a:tabLst>
                <a:tab pos="742950" algn="l"/>
              </a:tabLst>
            </a:pPr>
            <a:r>
              <a:rPr sz="2400" dirty="0">
                <a:solidFill>
                  <a:srgbClr val="FFFFFF"/>
                </a:solidFill>
                <a:cs typeface="Times New Roman" panose="02020603050405020304" pitchFamily="18" charset="0"/>
              </a:rPr>
              <a:t>GPPH 	: gangguan pemusatan perhatian dan hiperaktivitas</a:t>
            </a:r>
          </a:p>
          <a:p>
            <a:pPr marL="914400" algn="just" defTabSz="914400">
              <a:lnSpc>
                <a:spcPct val="115000"/>
              </a:lnSpc>
              <a:spcBef>
                <a:spcPct val="0"/>
              </a:spcBef>
              <a:spcAft>
                <a:spcPts val="1000"/>
              </a:spcAft>
              <a:buClr>
                <a:srgbClr val="0078F0"/>
              </a:buClr>
              <a:tabLst>
                <a:tab pos="742950" algn="l"/>
              </a:tabLst>
            </a:pPr>
            <a:r>
              <a:rPr sz="2400" dirty="0">
                <a:solidFill>
                  <a:srgbClr val="FFFFFF"/>
                </a:solidFill>
                <a:cs typeface="Times New Roman" panose="02020603050405020304" pitchFamily="18" charset="0"/>
              </a:rPr>
              <a:t>Tanda *	: deteksi dilakukan atas indikasi</a:t>
            </a:r>
          </a:p>
          <a:p>
            <a:pPr marL="914400" defTabSz="914400">
              <a:tabLst>
                <a:tab pos="742950" algn="l"/>
              </a:tabLst>
            </a:pPr>
            <a:endParaRPr sz="2400" dirty="0"/>
          </a:p>
        </p:txBody>
      </p:sp>
    </p:spTree>
  </p:cSld>
  <p:clrMapOvr>
    <a:masterClrMapping/>
  </p:clrMapOvr>
  <p:transition spd="slow">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600200"/>
            <a:ext cx="6781800" cy="4495800"/>
          </a:xfrm>
        </p:spPr>
        <p:txBody>
          <a:bodyPr vert="horz" wrap="square" lIns="91440" tIns="45720" rIns="91440" bIns="45720" numCol="1" anchor="t" anchorCtr="0" compatLnSpc="1"/>
          <a:lstStyle/>
          <a:p>
            <a:pPr marL="400050" marR="0" lvl="0" indent="0" algn="just" defTabSz="914400" rtl="0" eaLnBrk="0" fontAlgn="base" latinLnBrk="0" hangingPunct="0">
              <a:lnSpc>
                <a:spcPct val="150000"/>
              </a:lnSpc>
              <a:spcBef>
                <a:spcPts val="0"/>
              </a:spcBef>
              <a:spcAft>
                <a:spcPts val="1000"/>
              </a:spcAft>
              <a:buClrTx/>
              <a:buSzTx/>
              <a:buFont typeface="Wingdings" panose="05000000000000000000" pitchFamily="2" charset="2"/>
              <a:buNone/>
              <a:tabLst>
                <a:tab pos="742950" algn="l"/>
              </a:tabLst>
              <a:defRPr/>
            </a:pP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Jadwal</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dan</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jenis</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deteksi</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dini</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dapat</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berubah</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sewaktu-waktu</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yaitu</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pada</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a:t>
            </a:r>
            <a:endParaRPr kumimoji="0" lang="en-US" sz="2400" b="0" i="0" u="none" strike="noStrike" kern="0" cap="none" spc="0" normalizeH="0" baseline="0" noProof="0" dirty="0" smtClean="0">
              <a:ln>
                <a:noFill/>
              </a:ln>
              <a:solidFill>
                <a:schemeClr val="bg1"/>
              </a:solidFill>
              <a:effectLst/>
              <a:uLnTx/>
              <a:uFillTx/>
              <a:latin typeface="Calibri" panose="020F0502020204030204"/>
              <a:ea typeface="Times New Roman" panose="02020603050405020304"/>
              <a:cs typeface="Times New Roman" panose="02020603050405020304"/>
            </a:endParaRPr>
          </a:p>
          <a:p>
            <a:pPr marL="342900" marR="0" lvl="0" indent="-342900" algn="just" defTabSz="914400" rtl="0" eaLnBrk="0" fontAlgn="base" latinLnBrk="0" hangingPunct="0">
              <a:lnSpc>
                <a:spcPct val="150000"/>
              </a:lnSpc>
              <a:spcBef>
                <a:spcPts val="0"/>
              </a:spcBef>
              <a:spcAft>
                <a:spcPts val="0"/>
              </a:spcAft>
              <a:buClrTx/>
              <a:buSzTx/>
              <a:buFont typeface="+mj-lt"/>
              <a:buAutoNum type="alphaLcPeriod"/>
              <a:tabLst>
                <a:tab pos="742950" algn="l"/>
                <a:tab pos="1143000" algn="l"/>
              </a:tabLst>
              <a:defRPr/>
            </a:pP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Kasus</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rujukan</a:t>
            </a:r>
            <a:endParaRPr kumimoji="0" lang="en-US" sz="2400" b="0" i="0" u="none" strike="noStrike" kern="0" cap="none" spc="0" normalizeH="0" baseline="0" noProof="0" dirty="0" smtClean="0">
              <a:ln>
                <a:noFill/>
              </a:ln>
              <a:solidFill>
                <a:schemeClr val="bg1"/>
              </a:solidFill>
              <a:effectLst/>
              <a:uLnTx/>
              <a:uFillTx/>
              <a:latin typeface="Calibri" panose="020F0502020204030204"/>
              <a:ea typeface="Times New Roman" panose="02020603050405020304"/>
              <a:cs typeface="Times New Roman" panose="02020603050405020304"/>
            </a:endParaRPr>
          </a:p>
          <a:p>
            <a:pPr marL="342900" marR="0" lvl="0" indent="-342900" algn="just" defTabSz="914400" rtl="0" eaLnBrk="0" fontAlgn="base" latinLnBrk="0" hangingPunct="0">
              <a:lnSpc>
                <a:spcPct val="150000"/>
              </a:lnSpc>
              <a:spcBef>
                <a:spcPts val="0"/>
              </a:spcBef>
              <a:spcAft>
                <a:spcPts val="0"/>
              </a:spcAft>
              <a:buClrTx/>
              <a:buSzTx/>
              <a:buFont typeface="+mj-lt"/>
              <a:buAutoNum type="alphaLcPeriod"/>
              <a:tabLst>
                <a:tab pos="742950" algn="l"/>
                <a:tab pos="1143000" algn="l"/>
              </a:tabLst>
              <a:defRPr/>
            </a:pP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Ada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kecurigaan</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anak</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mempunyai</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penyimpangan</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tumbuh</a:t>
            </a:r>
            <a:endParaRPr kumimoji="0" lang="en-US" sz="2400" b="0" i="0" u="none" strike="noStrike" kern="0" cap="none" spc="0" normalizeH="0" baseline="0" noProof="0" dirty="0" smtClean="0">
              <a:ln>
                <a:noFill/>
              </a:ln>
              <a:solidFill>
                <a:schemeClr val="bg1"/>
              </a:solidFill>
              <a:effectLst/>
              <a:uLnTx/>
              <a:uFillTx/>
              <a:latin typeface="Calibri" panose="020F0502020204030204"/>
              <a:ea typeface="Times New Roman" panose="02020603050405020304"/>
              <a:cs typeface="Times New Roman" panose="02020603050405020304"/>
            </a:endParaRPr>
          </a:p>
          <a:p>
            <a:pPr marL="342900" marR="0" lvl="0" indent="-342900" algn="just" defTabSz="914400" rtl="0" eaLnBrk="0" fontAlgn="base" latinLnBrk="0" hangingPunct="0">
              <a:lnSpc>
                <a:spcPct val="150000"/>
              </a:lnSpc>
              <a:spcBef>
                <a:spcPts val="0"/>
              </a:spcBef>
              <a:spcAft>
                <a:spcPts val="0"/>
              </a:spcAft>
              <a:buClrTx/>
              <a:buSzTx/>
              <a:buFont typeface="+mj-lt"/>
              <a:buAutoNum type="alphaLcPeriod"/>
              <a:tabLst>
                <a:tab pos="742950" algn="l"/>
                <a:tab pos="1143000" algn="l"/>
              </a:tabLst>
              <a:defRPr/>
            </a:pP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Ada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keluhan</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anak</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mempunyai</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masalah</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tumbuh</a:t>
            </a:r>
            <a:r>
              <a:rPr kumimoji="0" lang="en-US" sz="3200" b="0" i="0" u="none" strike="noStrike" kern="0" cap="none" spc="0" normalizeH="0" baseline="0" noProof="0" dirty="0" smtClean="0">
                <a:ln>
                  <a:noFill/>
                </a:ln>
                <a:solidFill>
                  <a:schemeClr val="bg1"/>
                </a:solidFill>
                <a:effectLst/>
                <a:uLnTx/>
                <a:uFillTx/>
                <a:latin typeface="Times New Roman" panose="02020603050405020304"/>
                <a:ea typeface="Times New Roman" panose="02020603050405020304"/>
                <a:cs typeface="Times New Roman" panose="02020603050405020304"/>
              </a:rPr>
              <a:t> </a:t>
            </a:r>
            <a:r>
              <a:rPr kumimoji="0" lang="en-US" sz="3200" b="0" i="0" u="none" strike="noStrike" kern="0" cap="none" spc="0" normalizeH="0" baseline="0" noProof="0" dirty="0" err="1" smtClean="0">
                <a:ln>
                  <a:noFill/>
                </a:ln>
                <a:solidFill>
                  <a:schemeClr val="bg1"/>
                </a:solidFill>
                <a:effectLst/>
                <a:uLnTx/>
                <a:uFillTx/>
                <a:latin typeface="Times New Roman" panose="02020603050405020304"/>
                <a:ea typeface="Times New Roman" panose="02020603050405020304"/>
                <a:cs typeface="Times New Roman" panose="02020603050405020304"/>
              </a:rPr>
              <a:t>kembang</a:t>
            </a:r>
            <a:endParaRPr kumimoji="0" lang="en-US" sz="2400" b="0" i="0" u="none" strike="noStrike" kern="0" cap="none" spc="0" normalizeH="0" baseline="0" noProof="0" dirty="0" smtClean="0">
              <a:ln>
                <a:noFill/>
              </a:ln>
              <a:solidFill>
                <a:schemeClr val="bg1"/>
              </a:solidFill>
              <a:effectLst/>
              <a:uLnTx/>
              <a:uFillTx/>
              <a:latin typeface="Calibri" panose="020F0502020204030204"/>
              <a:ea typeface="Times New Roman" panose="02020603050405020304"/>
              <a:cs typeface="Times New Roman" panose="02020603050405020304"/>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2"/>
          <p:cNvSpPr>
            <a:spLocks noGrp="1"/>
          </p:cNvSpPr>
          <p:nvPr>
            <p:ph type="title"/>
          </p:nvPr>
        </p:nvSpPr>
        <p:spPr>
          <a:ln/>
        </p:spPr>
        <p:txBody>
          <a:bodyPr vert="horz" wrap="square" lIns="91440" tIns="45720" rIns="91440" bIns="45720" anchor="ctr" anchorCtr="0"/>
          <a:lstStyle/>
          <a:p>
            <a:r>
              <a:rPr dirty="0"/>
              <a:t>ANTROPOMETRI</a:t>
            </a:r>
          </a:p>
        </p:txBody>
      </p:sp>
      <p:pic>
        <p:nvPicPr>
          <p:cNvPr id="65539" name="Picture 2" descr="D:\gambar kanker servik\ngukur LKA.jpg"/>
          <p:cNvPicPr>
            <a:picLocks noChangeAspect="1"/>
          </p:cNvPicPr>
          <p:nvPr/>
        </p:nvPicPr>
        <p:blipFill>
          <a:blip r:embed="rId3"/>
          <a:stretch>
            <a:fillRect/>
          </a:stretch>
        </p:blipFill>
        <p:spPr>
          <a:xfrm>
            <a:off x="1905000" y="1524000"/>
            <a:ext cx="2928938" cy="3733800"/>
          </a:xfrm>
          <a:prstGeom prst="rect">
            <a:avLst/>
          </a:prstGeom>
          <a:noFill/>
          <a:ln w="9525">
            <a:noFill/>
          </a:ln>
        </p:spPr>
      </p:pic>
      <p:pic>
        <p:nvPicPr>
          <p:cNvPr id="65540" name="Picture 3" descr="D:\gambar kanker servik\nimbang bayi.jpg"/>
          <p:cNvPicPr>
            <a:picLocks noChangeAspect="1"/>
          </p:cNvPicPr>
          <p:nvPr/>
        </p:nvPicPr>
        <p:blipFill>
          <a:blip r:embed="rId4"/>
          <a:stretch>
            <a:fillRect/>
          </a:stretch>
        </p:blipFill>
        <p:spPr>
          <a:xfrm>
            <a:off x="5638800" y="1676400"/>
            <a:ext cx="2895600" cy="3581400"/>
          </a:xfrm>
          <a:prstGeom prst="rect">
            <a:avLst/>
          </a:prstGeom>
          <a:noFill/>
          <a:ln w="9525">
            <a:noFill/>
          </a:ln>
        </p:spPr>
      </p:pic>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wipe(down)">
                                      <p:cBhvr>
                                        <p:cTn id="7" dur="580">
                                          <p:stCondLst>
                                            <p:cond delay="0"/>
                                          </p:stCondLst>
                                        </p:cTn>
                                        <p:tgtEl>
                                          <p:spTgt spid="65538"/>
                                        </p:tgtEl>
                                      </p:cBhvr>
                                    </p:animEffect>
                                    <p:anim calcmode="lin" valueType="num">
                                      <p:cBhvr>
                                        <p:cTn id="8" dur="1822" tmFilter="0,0; 0.14,0.36; 0.43,0.73; 0.71,0.91; 1.0,1.0">
                                          <p:stCondLst>
                                            <p:cond delay="0"/>
                                          </p:stCondLst>
                                        </p:cTn>
                                        <p:tgtEl>
                                          <p:spTgt spid="6553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5538"/>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65538"/>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65538"/>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65538"/>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65538"/>
                                        </p:tgtEl>
                                      </p:cBhvr>
                                      <p:to x="100000" y="60000"/>
                                    </p:animScale>
                                    <p:animScale>
                                      <p:cBhvr>
                                        <p:cTn id="14" dur="166" decel="50000">
                                          <p:stCondLst>
                                            <p:cond delay="676"/>
                                          </p:stCondLst>
                                        </p:cTn>
                                        <p:tgtEl>
                                          <p:spTgt spid="65538"/>
                                        </p:tgtEl>
                                      </p:cBhvr>
                                      <p:to x="100000" y="100000"/>
                                    </p:animScale>
                                    <p:animScale>
                                      <p:cBhvr>
                                        <p:cTn id="15" dur="26">
                                          <p:stCondLst>
                                            <p:cond delay="1312"/>
                                          </p:stCondLst>
                                        </p:cTn>
                                        <p:tgtEl>
                                          <p:spTgt spid="65538"/>
                                        </p:tgtEl>
                                      </p:cBhvr>
                                      <p:to x="100000" y="80000"/>
                                    </p:animScale>
                                    <p:animScale>
                                      <p:cBhvr>
                                        <p:cTn id="16" dur="166" decel="50000">
                                          <p:stCondLst>
                                            <p:cond delay="1338"/>
                                          </p:stCondLst>
                                        </p:cTn>
                                        <p:tgtEl>
                                          <p:spTgt spid="65538"/>
                                        </p:tgtEl>
                                      </p:cBhvr>
                                      <p:to x="100000" y="100000"/>
                                    </p:animScale>
                                    <p:animScale>
                                      <p:cBhvr>
                                        <p:cTn id="17" dur="26">
                                          <p:stCondLst>
                                            <p:cond delay="1642"/>
                                          </p:stCondLst>
                                        </p:cTn>
                                        <p:tgtEl>
                                          <p:spTgt spid="65538"/>
                                        </p:tgtEl>
                                      </p:cBhvr>
                                      <p:to x="100000" y="90000"/>
                                    </p:animScale>
                                    <p:animScale>
                                      <p:cBhvr>
                                        <p:cTn id="18" dur="166" decel="50000">
                                          <p:stCondLst>
                                            <p:cond delay="1668"/>
                                          </p:stCondLst>
                                        </p:cTn>
                                        <p:tgtEl>
                                          <p:spTgt spid="65538"/>
                                        </p:tgtEl>
                                      </p:cBhvr>
                                      <p:to x="100000" y="100000"/>
                                    </p:animScale>
                                    <p:animScale>
                                      <p:cBhvr>
                                        <p:cTn id="19" dur="26">
                                          <p:stCondLst>
                                            <p:cond delay="1808"/>
                                          </p:stCondLst>
                                        </p:cTn>
                                        <p:tgtEl>
                                          <p:spTgt spid="65538"/>
                                        </p:tgtEl>
                                      </p:cBhvr>
                                      <p:to x="100000" y="95000"/>
                                    </p:animScale>
                                    <p:animScale>
                                      <p:cBhvr>
                                        <p:cTn id="20" dur="166" decel="50000">
                                          <p:stCondLst>
                                            <p:cond delay="1834"/>
                                          </p:stCondLst>
                                        </p:cTn>
                                        <p:tgtEl>
                                          <p:spTgt spid="6553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65539"/>
                                        </p:tgtEl>
                                        <p:attrNameLst>
                                          <p:attrName>style.visibility</p:attrName>
                                        </p:attrNameLst>
                                      </p:cBhvr>
                                      <p:to>
                                        <p:strVal val="visible"/>
                                      </p:to>
                                    </p:set>
                                    <p:anim calcmode="lin" valueType="num">
                                      <p:cBhvr>
                                        <p:cTn id="25" dur="500" fill="hold"/>
                                        <p:tgtEl>
                                          <p:spTgt spid="65539"/>
                                        </p:tgtEl>
                                        <p:attrNameLst>
                                          <p:attrName>ppt_w</p:attrName>
                                        </p:attrNameLst>
                                      </p:cBhvr>
                                      <p:tavLst>
                                        <p:tav tm="0">
                                          <p:val>
                                            <p:strVal val="0,000000"/>
                                          </p:val>
                                        </p:tav>
                                        <p:tav tm="100000">
                                          <p:val>
                                            <p:strVal val="#ppt_w"/>
                                          </p:val>
                                        </p:tav>
                                      </p:tavLst>
                                    </p:anim>
                                    <p:anim calcmode="lin" valueType="num">
                                      <p:cBhvr>
                                        <p:cTn id="26" dur="500" fill="hold"/>
                                        <p:tgtEl>
                                          <p:spTgt spid="65539"/>
                                        </p:tgtEl>
                                        <p:attrNameLst>
                                          <p:attrName>ppt_h</p:attrName>
                                        </p:attrNameLst>
                                      </p:cBhvr>
                                      <p:tavLst>
                                        <p:tav tm="0">
                                          <p:val>
                                            <p:strVal val="0,000000"/>
                                          </p:val>
                                        </p:tav>
                                        <p:tav tm="100000">
                                          <p:val>
                                            <p:strVal val="#ppt_h"/>
                                          </p:val>
                                        </p:tav>
                                      </p:tavLst>
                                    </p:anim>
                                    <p:animEffect transition="in" filter="fade">
                                      <p:cBhvr>
                                        <p:cTn id="27" dur="500"/>
                                        <p:tgtEl>
                                          <p:spTgt spid="65539"/>
                                        </p:tgtEl>
                                      </p:cBhvr>
                                    </p:animEffect>
                                  </p:childTnLst>
                                </p:cTn>
                              </p:par>
                            </p:childTnLst>
                          </p:cTn>
                        </p:par>
                        <p:par>
                          <p:cTn id="28" fill="hold">
                            <p:stCondLst>
                              <p:cond delay="500"/>
                            </p:stCondLst>
                            <p:childTnLst>
                              <p:par>
                                <p:cTn id="29" presetID="53" presetClass="entr" presetSubtype="16" fill="hold" nodeType="afterEffect">
                                  <p:stCondLst>
                                    <p:cond delay="0"/>
                                  </p:stCondLst>
                                  <p:childTnLst>
                                    <p:set>
                                      <p:cBhvr>
                                        <p:cTn id="30" dur="1" fill="hold">
                                          <p:stCondLst>
                                            <p:cond delay="0"/>
                                          </p:stCondLst>
                                        </p:cTn>
                                        <p:tgtEl>
                                          <p:spTgt spid="65540"/>
                                        </p:tgtEl>
                                        <p:attrNameLst>
                                          <p:attrName>style.visibility</p:attrName>
                                        </p:attrNameLst>
                                      </p:cBhvr>
                                      <p:to>
                                        <p:strVal val="visible"/>
                                      </p:to>
                                    </p:set>
                                    <p:anim calcmode="lin" valueType="num">
                                      <p:cBhvr>
                                        <p:cTn id="31" dur="500" fill="hold"/>
                                        <p:tgtEl>
                                          <p:spTgt spid="65540"/>
                                        </p:tgtEl>
                                        <p:attrNameLst>
                                          <p:attrName>ppt_w</p:attrName>
                                        </p:attrNameLst>
                                      </p:cBhvr>
                                      <p:tavLst>
                                        <p:tav tm="0">
                                          <p:val>
                                            <p:strVal val="0,000000"/>
                                          </p:val>
                                        </p:tav>
                                        <p:tav tm="100000">
                                          <p:val>
                                            <p:strVal val="#ppt_w"/>
                                          </p:val>
                                        </p:tav>
                                      </p:tavLst>
                                    </p:anim>
                                    <p:anim calcmode="lin" valueType="num">
                                      <p:cBhvr>
                                        <p:cTn id="32" dur="500" fill="hold"/>
                                        <p:tgtEl>
                                          <p:spTgt spid="65540"/>
                                        </p:tgtEl>
                                        <p:attrNameLst>
                                          <p:attrName>ppt_h</p:attrName>
                                        </p:attrNameLst>
                                      </p:cBhvr>
                                      <p:tavLst>
                                        <p:tav tm="0">
                                          <p:val>
                                            <p:strVal val="0,000000"/>
                                          </p:val>
                                        </p:tav>
                                        <p:tav tm="100000">
                                          <p:val>
                                            <p:strVal val="#ppt_h"/>
                                          </p:val>
                                        </p:tav>
                                      </p:tavLst>
                                    </p:anim>
                                    <p:animEffect transition="in" filter="fade">
                                      <p:cBhvr>
                                        <p:cTn id="33" dur="500"/>
                                        <p:tgtEl>
                                          <p:spTgt spid="65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772400" cy="464820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1" i="0" u="none" strike="noStrike" kern="0" cap="none" spc="0" normalizeH="0" baseline="0" noProof="0" dirty="0" smtClean="0">
              <a:ln>
                <a:noFill/>
              </a:ln>
              <a:solidFill>
                <a:srgbClr val="663300"/>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1" i="0" u="none" strike="noStrike" kern="0" cap="none" spc="0" normalizeH="0" baseline="0" noProof="0" dirty="0" smtClean="0">
              <a:ln>
                <a:noFill/>
              </a:ln>
              <a:solidFill>
                <a:srgbClr val="663300"/>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1" i="0" u="none" strike="noStrike" kern="0" cap="none" spc="0" normalizeH="0" baseline="0" noProof="0" dirty="0" smtClean="0">
              <a:ln>
                <a:noFill/>
              </a:ln>
              <a:solidFill>
                <a:srgbClr val="6633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3"/>
              </a:buBlip>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4" name="Diagram 3"/>
          <p:cNvGraphicFramePr/>
          <p:nvPr/>
        </p:nvGraphicFramePr>
        <p:xfrm>
          <a:off x="685800" y="1676400"/>
          <a:ext cx="84582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4"/>
          <p:cNvSpPr>
            <a:spLocks noGrp="1"/>
          </p:cNvSpPr>
          <p:nvPr>
            <p:ph type="title"/>
          </p:nvPr>
        </p:nvSpPr>
        <p:spPr>
          <a:xfrm>
            <a:off x="14288" y="381000"/>
            <a:ext cx="4484688" cy="1143000"/>
          </a:xfrm>
          <a:prstGeom prst="rightArrow">
            <a:avLst/>
          </a:prstGeom>
          <a:solidFill>
            <a:schemeClr val="bg2"/>
          </a:solidFill>
          <a:ln>
            <a:solidFill>
              <a:srgbClr val="4F81BD">
                <a:shade val="95000"/>
                <a:satMod val="105000"/>
              </a:srgbClr>
            </a:solidFill>
          </a:ln>
          <a:effectLst>
            <a:outerShdw blurRad="40000" dist="20000" dir="5400000" rotWithShape="0">
              <a:srgbClr val="000000">
                <a:alpha val="38000"/>
              </a:srgbClr>
            </a:outerShdw>
          </a:effectLst>
        </p:spPr>
        <p:txBody>
          <a:bodyPr vert="horz" wrap="square" lIns="91440" tIns="45720" rIns="91440" bIns="45720" numCol="1" anchor="ctr" anchorCtr="0" compatLnSpc="1"/>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en-US" sz="2800" b="1" i="0" u="none" strike="noStrike" kern="0" cap="none" spc="0" normalizeH="0" baseline="0" noProof="0" dirty="0" smtClean="0">
                <a:ln>
                  <a:noFill/>
                </a:ln>
                <a:solidFill>
                  <a:schemeClr val="bg1"/>
                </a:solidFill>
                <a:effectLst/>
                <a:uLnTx/>
                <a:uFillTx/>
                <a:latin typeface="Calibri" panose="020F0502020204030204"/>
                <a:ea typeface="+mn-ea"/>
                <a:cs typeface="+mn-cs"/>
              </a:rPr>
              <a:t>INFORMATION SEARCH</a:t>
            </a:r>
            <a:endParaRPr kumimoji="0" lang="en-US" sz="2800" b="1" i="0" u="none" strike="noStrike" kern="0" cap="none" spc="0" normalizeH="0" baseline="0" noProof="0" dirty="0">
              <a:ln>
                <a:noFill/>
              </a:ln>
              <a:solidFill>
                <a:schemeClr val="bg1"/>
              </a:solidFill>
              <a:effectLst/>
              <a:uLnTx/>
              <a:uFillTx/>
              <a:latin typeface="Calibri" panose="020F0502020204030204"/>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0,000000"/>
                                          </p:val>
                                        </p:tav>
                                        <p:tav tm="100000">
                                          <p:val>
                                            <p:strVal val="#ppt_w"/>
                                          </p:val>
                                        </p:tav>
                                      </p:tavLst>
                                    </p:anim>
                                    <p:anim calcmode="lin" valueType="num">
                                      <p:cBhvr>
                                        <p:cTn id="8" dur="500" fill="hold"/>
                                        <p:tgtEl>
                                          <p:spTgt spid="5"/>
                                        </p:tgtEl>
                                        <p:attrNameLst>
                                          <p:attrName>ppt_h</p:attrName>
                                        </p:attrNameLst>
                                      </p:cBhvr>
                                      <p:tavLst>
                                        <p:tav tm="0">
                                          <p:val>
                                            <p:strVal val="0,00000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bg2">
              <a:lumMod val="50000"/>
            </a:schemeClr>
          </a:solidFill>
          <a:ln>
            <a:solidFill>
              <a:schemeClr val="bg2">
                <a:lumMod val="75000"/>
              </a:schemeClr>
            </a:solidFill>
          </a:ln>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0" i="0" u="none" strike="noStrike" kern="0" cap="none" spc="0" normalizeH="0" baseline="0" noProof="0" dirty="0" err="1" smtClean="0">
                <a:ln>
                  <a:noFill/>
                </a:ln>
                <a:solidFill>
                  <a:schemeClr val="bg1"/>
                </a:solidFill>
                <a:effectLst/>
                <a:uLnTx/>
                <a:uFillTx/>
                <a:latin typeface="+mj-lt"/>
                <a:ea typeface="+mj-ea"/>
                <a:cs typeface="+mj-cs"/>
              </a:rPr>
              <a:t>Pengukuran</a:t>
            </a:r>
            <a:r>
              <a:rPr kumimoji="0" lang="en-US" sz="4400" b="0" i="0" u="none" strike="noStrike" kern="0" cap="none" spc="0" normalizeH="0" baseline="0" noProof="0" dirty="0" smtClean="0">
                <a:ln>
                  <a:noFill/>
                </a:ln>
                <a:solidFill>
                  <a:schemeClr val="bg1">
                    <a:lumMod val="50000"/>
                  </a:schemeClr>
                </a:solidFill>
                <a:effectLst/>
                <a:uLnTx/>
                <a:uFillTx/>
                <a:latin typeface="+mj-lt"/>
                <a:ea typeface="+mj-ea"/>
                <a:cs typeface="+mj-cs"/>
              </a:rPr>
              <a:t> </a:t>
            </a:r>
            <a:r>
              <a:rPr kumimoji="0" lang="en-US" sz="4400" b="0" i="0" u="none" strike="noStrike" kern="0" cap="none" spc="0" normalizeH="0" baseline="0" noProof="0" dirty="0" err="1" smtClean="0">
                <a:ln>
                  <a:noFill/>
                </a:ln>
                <a:solidFill>
                  <a:schemeClr val="bg1"/>
                </a:solidFill>
                <a:effectLst/>
                <a:uLnTx/>
                <a:uFillTx/>
                <a:latin typeface="+mj-lt"/>
                <a:ea typeface="+mj-ea"/>
                <a:cs typeface="+mj-cs"/>
              </a:rPr>
              <a:t>Antropometri</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
        <p:nvSpPr>
          <p:cNvPr id="66562" name="Content Placeholder 2"/>
          <p:cNvSpPr>
            <a:spLocks noGrp="1"/>
          </p:cNvSpPr>
          <p:nvPr>
            <p:ph idx="1"/>
          </p:nvPr>
        </p:nvSpPr>
        <p:spPr>
          <a:xfrm>
            <a:off x="1828800" y="1981200"/>
            <a:ext cx="6629400" cy="4114800"/>
          </a:xfrm>
          <a:ln/>
        </p:spPr>
        <p:txBody>
          <a:bodyPr vert="horz" wrap="square" lIns="91440" tIns="45720" rIns="91440" bIns="45720" anchor="t" anchorCtr="0"/>
          <a:lstStyle/>
          <a:p>
            <a:r>
              <a:rPr dirty="0">
                <a:solidFill>
                  <a:schemeClr val="bg1"/>
                </a:solidFill>
              </a:rPr>
              <a:t>Parameter penilaian pertumbuhan fisik</a:t>
            </a:r>
          </a:p>
          <a:p>
            <a:r>
              <a:rPr dirty="0">
                <a:solidFill>
                  <a:schemeClr val="bg1"/>
                </a:solidFill>
              </a:rPr>
              <a:t>Ukuran antropometri </a:t>
            </a:r>
          </a:p>
          <a:p>
            <a:pPr>
              <a:buFont typeface="Wingdings" panose="05000000000000000000" pitchFamily="2" charset="2"/>
              <a:buChar char="ü"/>
            </a:pPr>
            <a:r>
              <a:rPr dirty="0">
                <a:solidFill>
                  <a:schemeClr val="bg1"/>
                </a:solidFill>
              </a:rPr>
              <a:t>Berat badan</a:t>
            </a:r>
          </a:p>
          <a:p>
            <a:pPr>
              <a:buFont typeface="Wingdings" panose="05000000000000000000" pitchFamily="2" charset="2"/>
              <a:buChar char="ü"/>
            </a:pPr>
            <a:r>
              <a:rPr dirty="0">
                <a:solidFill>
                  <a:schemeClr val="bg1"/>
                </a:solidFill>
              </a:rPr>
              <a:t>Panjang badan</a:t>
            </a:r>
          </a:p>
          <a:p>
            <a:pPr>
              <a:buFont typeface="Wingdings" panose="05000000000000000000" pitchFamily="2" charset="2"/>
              <a:buChar char="ü"/>
            </a:pPr>
            <a:r>
              <a:rPr dirty="0">
                <a:solidFill>
                  <a:schemeClr val="bg1"/>
                </a:solidFill>
              </a:rPr>
              <a:t>Lingkar lengan atas</a:t>
            </a:r>
          </a:p>
          <a:p>
            <a:pPr>
              <a:buFont typeface="Wingdings" panose="05000000000000000000" pitchFamily="2" charset="2"/>
              <a:buChar char="ü"/>
            </a:pPr>
            <a:r>
              <a:rPr dirty="0">
                <a:solidFill>
                  <a:schemeClr val="bg1"/>
                </a:solidFill>
              </a:rPr>
              <a:t>Lingkar dada</a:t>
            </a:r>
          </a:p>
          <a:p>
            <a:pPr>
              <a:buFont typeface="Wingdings" panose="05000000000000000000" pitchFamily="2" charset="2"/>
              <a:buChar char="ü"/>
            </a:pPr>
            <a:r>
              <a:rPr dirty="0">
                <a:solidFill>
                  <a:schemeClr val="bg1"/>
                </a:solidFill>
              </a:rPr>
              <a:t>Ligkar kepala</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6562">
                                            <p:txEl>
                                              <p:pRg st="0" end="0"/>
                                            </p:txEl>
                                          </p:spTgt>
                                        </p:tgtEl>
                                        <p:attrNameLst>
                                          <p:attrName>style.visibility</p:attrName>
                                        </p:attrNameLst>
                                      </p:cBhvr>
                                      <p:to>
                                        <p:strVal val="visible"/>
                                      </p:to>
                                    </p:set>
                                    <p:anim calcmode="lin" valueType="num">
                                      <p:cBhvr>
                                        <p:cTn id="24" dur="500" fill="hold"/>
                                        <p:tgtEl>
                                          <p:spTgt spid="66562">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66562">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66562">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66562">
                                            <p:txEl>
                                              <p:pRg st="1" end="1"/>
                                            </p:txEl>
                                          </p:spTgt>
                                        </p:tgtEl>
                                        <p:attrNameLst>
                                          <p:attrName>style.visibility</p:attrName>
                                        </p:attrNameLst>
                                      </p:cBhvr>
                                      <p:to>
                                        <p:strVal val="visible"/>
                                      </p:to>
                                    </p:set>
                                    <p:anim calcmode="lin" valueType="num">
                                      <p:cBhvr>
                                        <p:cTn id="30" dur="500" fill="hold"/>
                                        <p:tgtEl>
                                          <p:spTgt spid="66562">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66562">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66562">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66562">
                                            <p:txEl>
                                              <p:pRg st="2" end="2"/>
                                            </p:txEl>
                                          </p:spTgt>
                                        </p:tgtEl>
                                        <p:attrNameLst>
                                          <p:attrName>style.visibility</p:attrName>
                                        </p:attrNameLst>
                                      </p:cBhvr>
                                      <p:to>
                                        <p:strVal val="visible"/>
                                      </p:to>
                                    </p:set>
                                    <p:anim calcmode="lin" valueType="num">
                                      <p:cBhvr>
                                        <p:cTn id="36" dur="500" fill="hold"/>
                                        <p:tgtEl>
                                          <p:spTgt spid="66562">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66562">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66562">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66562">
                                            <p:txEl>
                                              <p:pRg st="3" end="3"/>
                                            </p:txEl>
                                          </p:spTgt>
                                        </p:tgtEl>
                                        <p:attrNameLst>
                                          <p:attrName>style.visibility</p:attrName>
                                        </p:attrNameLst>
                                      </p:cBhvr>
                                      <p:to>
                                        <p:strVal val="visible"/>
                                      </p:to>
                                    </p:set>
                                    <p:anim calcmode="lin" valueType="num">
                                      <p:cBhvr>
                                        <p:cTn id="42" dur="500" fill="hold"/>
                                        <p:tgtEl>
                                          <p:spTgt spid="66562">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66562">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66562">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66562">
                                            <p:txEl>
                                              <p:pRg st="4" end="4"/>
                                            </p:txEl>
                                          </p:spTgt>
                                        </p:tgtEl>
                                        <p:attrNameLst>
                                          <p:attrName>style.visibility</p:attrName>
                                        </p:attrNameLst>
                                      </p:cBhvr>
                                      <p:to>
                                        <p:strVal val="visible"/>
                                      </p:to>
                                    </p:set>
                                    <p:anim calcmode="lin" valueType="num">
                                      <p:cBhvr>
                                        <p:cTn id="48" dur="500" fill="hold"/>
                                        <p:tgtEl>
                                          <p:spTgt spid="66562">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66562">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66562">
                                            <p:txEl>
                                              <p:pRg st="4" end="4"/>
                                            </p:txEl>
                                          </p:spTgt>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66562">
                                            <p:txEl>
                                              <p:pRg st="5" end="5"/>
                                            </p:txEl>
                                          </p:spTgt>
                                        </p:tgtEl>
                                        <p:attrNameLst>
                                          <p:attrName>style.visibility</p:attrName>
                                        </p:attrNameLst>
                                      </p:cBhvr>
                                      <p:to>
                                        <p:strVal val="visible"/>
                                      </p:to>
                                    </p:set>
                                    <p:anim calcmode="lin" valueType="num">
                                      <p:cBhvr>
                                        <p:cTn id="54" dur="500" fill="hold"/>
                                        <p:tgtEl>
                                          <p:spTgt spid="66562">
                                            <p:txEl>
                                              <p:pRg st="5" end="5"/>
                                            </p:txEl>
                                          </p:spTgt>
                                        </p:tgtEl>
                                        <p:attrNameLst>
                                          <p:attrName>ppt_w</p:attrName>
                                        </p:attrNameLst>
                                      </p:cBhvr>
                                      <p:tavLst>
                                        <p:tav tm="0">
                                          <p:val>
                                            <p:strVal val="0,000000"/>
                                          </p:val>
                                        </p:tav>
                                        <p:tav tm="100000">
                                          <p:val>
                                            <p:strVal val="#ppt_w"/>
                                          </p:val>
                                        </p:tav>
                                      </p:tavLst>
                                    </p:anim>
                                    <p:anim calcmode="lin" valueType="num">
                                      <p:cBhvr>
                                        <p:cTn id="55" dur="500" fill="hold"/>
                                        <p:tgtEl>
                                          <p:spTgt spid="66562">
                                            <p:txEl>
                                              <p:pRg st="5" end="5"/>
                                            </p:txEl>
                                          </p:spTgt>
                                        </p:tgtEl>
                                        <p:attrNameLst>
                                          <p:attrName>ppt_h</p:attrName>
                                        </p:attrNameLst>
                                      </p:cBhvr>
                                      <p:tavLst>
                                        <p:tav tm="0">
                                          <p:val>
                                            <p:strVal val="0,000000"/>
                                          </p:val>
                                        </p:tav>
                                        <p:tav tm="100000">
                                          <p:val>
                                            <p:strVal val="#ppt_h"/>
                                          </p:val>
                                        </p:tav>
                                      </p:tavLst>
                                    </p:anim>
                                    <p:animEffect transition="in" filter="fade">
                                      <p:cBhvr>
                                        <p:cTn id="56" dur="500"/>
                                        <p:tgtEl>
                                          <p:spTgt spid="66562">
                                            <p:txEl>
                                              <p:pRg st="5" end="5"/>
                                            </p:txEl>
                                          </p:spTgt>
                                        </p:tgtEl>
                                      </p:cBhvr>
                                    </p:animEffect>
                                  </p:childTnLst>
                                </p:cTn>
                              </p:par>
                            </p:childTnLst>
                          </p:cTn>
                        </p:par>
                        <p:par>
                          <p:cTn id="57" fill="hold">
                            <p:stCondLst>
                              <p:cond delay="5000"/>
                            </p:stCondLst>
                            <p:childTnLst>
                              <p:par>
                                <p:cTn id="58" presetID="53" presetClass="entr" presetSubtype="16" fill="hold" grpId="0" nodeType="afterEffect">
                                  <p:stCondLst>
                                    <p:cond delay="0"/>
                                  </p:stCondLst>
                                  <p:childTnLst>
                                    <p:set>
                                      <p:cBhvr>
                                        <p:cTn id="59" dur="1" fill="hold">
                                          <p:stCondLst>
                                            <p:cond delay="0"/>
                                          </p:stCondLst>
                                        </p:cTn>
                                        <p:tgtEl>
                                          <p:spTgt spid="66562">
                                            <p:txEl>
                                              <p:pRg st="6" end="6"/>
                                            </p:txEl>
                                          </p:spTgt>
                                        </p:tgtEl>
                                        <p:attrNameLst>
                                          <p:attrName>style.visibility</p:attrName>
                                        </p:attrNameLst>
                                      </p:cBhvr>
                                      <p:to>
                                        <p:strVal val="visible"/>
                                      </p:to>
                                    </p:set>
                                    <p:anim calcmode="lin" valueType="num">
                                      <p:cBhvr>
                                        <p:cTn id="60" dur="500" fill="hold"/>
                                        <p:tgtEl>
                                          <p:spTgt spid="66562">
                                            <p:txEl>
                                              <p:pRg st="6" end="6"/>
                                            </p:txEl>
                                          </p:spTgt>
                                        </p:tgtEl>
                                        <p:attrNameLst>
                                          <p:attrName>ppt_w</p:attrName>
                                        </p:attrNameLst>
                                      </p:cBhvr>
                                      <p:tavLst>
                                        <p:tav tm="0">
                                          <p:val>
                                            <p:strVal val="0,000000"/>
                                          </p:val>
                                        </p:tav>
                                        <p:tav tm="100000">
                                          <p:val>
                                            <p:strVal val="#ppt_w"/>
                                          </p:val>
                                        </p:tav>
                                      </p:tavLst>
                                    </p:anim>
                                    <p:anim calcmode="lin" valueType="num">
                                      <p:cBhvr>
                                        <p:cTn id="61" dur="500" fill="hold"/>
                                        <p:tgtEl>
                                          <p:spTgt spid="66562">
                                            <p:txEl>
                                              <p:pRg st="6" end="6"/>
                                            </p:txEl>
                                          </p:spTgt>
                                        </p:tgtEl>
                                        <p:attrNameLst>
                                          <p:attrName>ppt_h</p:attrName>
                                        </p:attrNameLst>
                                      </p:cBhvr>
                                      <p:tavLst>
                                        <p:tav tm="0">
                                          <p:val>
                                            <p:strVal val="0,000000"/>
                                          </p:val>
                                        </p:tav>
                                        <p:tav tm="100000">
                                          <p:val>
                                            <p:strVal val="#ppt_h"/>
                                          </p:val>
                                        </p:tav>
                                      </p:tavLst>
                                    </p:anim>
                                    <p:animEffect transition="in" filter="fade">
                                      <p:cBhvr>
                                        <p:cTn id="62" dur="500"/>
                                        <p:tgtEl>
                                          <p:spTgt spid="665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656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50000"/>
            </a:schemeClr>
          </a:solidFill>
          <a:ln>
            <a:solidFill>
              <a:schemeClr val="bg2">
                <a:lumMod val="75000"/>
              </a:schemeClr>
            </a:solidFill>
          </a:ln>
        </p:spPr>
        <p:txBody>
          <a:bodyPr vert="horz" wrap="square" lIns="91440" tIns="45720" rIns="91440" bIns="45720" numCol="1" anchor="ctr" anchorCtr="0"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0" i="0" u="none" strike="noStrike" kern="0" cap="none" spc="0" normalizeH="0" baseline="0" noProof="0" dirty="0" err="1" smtClean="0">
                <a:ln>
                  <a:noFill/>
                </a:ln>
                <a:solidFill>
                  <a:schemeClr val="bg1"/>
                </a:solidFill>
                <a:effectLst/>
                <a:uLnTx/>
                <a:uFillTx/>
                <a:latin typeface="+mj-lt"/>
                <a:ea typeface="+mj-ea"/>
                <a:cs typeface="+mj-cs"/>
              </a:rPr>
              <a:t>Prosedur</a:t>
            </a:r>
            <a:r>
              <a:rPr kumimoji="0" lang="en-US" sz="4400" b="0" i="0" u="none" strike="noStrike" kern="0" cap="none" spc="0" normalizeH="0" baseline="0" noProof="0" dirty="0" smtClean="0">
                <a:ln>
                  <a:noFill/>
                </a:ln>
                <a:solidFill>
                  <a:schemeClr val="bg1"/>
                </a:solidFill>
                <a:effectLst/>
                <a:uLnTx/>
                <a:uFillTx/>
                <a:latin typeface="+mj-lt"/>
                <a:ea typeface="+mj-ea"/>
                <a:cs typeface="+mj-cs"/>
              </a:rPr>
              <a:t> </a:t>
            </a:r>
            <a:r>
              <a:rPr kumimoji="0" lang="en-US" sz="4400" b="0" i="0" u="none" strike="noStrike" kern="0" cap="none" spc="0" normalizeH="0" baseline="0" noProof="0" dirty="0" err="1" smtClean="0">
                <a:ln>
                  <a:noFill/>
                </a:ln>
                <a:solidFill>
                  <a:schemeClr val="bg1"/>
                </a:solidFill>
                <a:effectLst/>
                <a:uLnTx/>
                <a:uFillTx/>
                <a:latin typeface="+mj-lt"/>
                <a:ea typeface="+mj-ea"/>
                <a:cs typeface="+mj-cs"/>
              </a:rPr>
              <a:t>pengukuran</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
        <p:nvSpPr>
          <p:cNvPr id="3" name="Content Placeholder 2"/>
          <p:cNvSpPr>
            <a:spLocks noGrp="1"/>
          </p:cNvSpPr>
          <p:nvPr>
            <p:ph idx="1"/>
          </p:nvPr>
        </p:nvSpPr>
        <p:spPr>
          <a:xfrm>
            <a:off x="1905000" y="1981200"/>
            <a:ext cx="6781800" cy="4495800"/>
          </a:xfrm>
        </p:spPr>
        <p:txBody>
          <a:bodyPr vert="horz" wrap="square" lIns="91440" tIns="45720" rIns="91440" bIns="45720" numCol="1" anchor="t" anchorCtr="0" compatLnSpc="1"/>
          <a:lstStyle/>
          <a:p>
            <a:pPr marL="514350" marR="0" lvl="0" indent="-514350" algn="l" defTabSz="914400" rtl="0" eaLnBrk="0" fontAlgn="base" latinLnBrk="0" hangingPunct="0">
              <a:lnSpc>
                <a:spcPct val="100000"/>
              </a:lnSpc>
              <a:spcBef>
                <a:spcPct val="20000"/>
              </a:spcBef>
              <a:spcAft>
                <a:spcPct val="0"/>
              </a:spcAft>
              <a:buClrTx/>
              <a:buSzTx/>
              <a:buFont typeface="+mj-lt"/>
              <a:buAutoNum type="arabi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Mengukur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badan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pastikan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jarum</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timbangan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berada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pada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angka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nol</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Timbang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menggunakan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pakaian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hasil</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dikurangi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berat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baju</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smtClean="0">
                <a:ln>
                  <a:noFill/>
                </a:ln>
                <a:solidFill>
                  <a:schemeClr val="bg1"/>
                </a:solidFill>
                <a:effectLst/>
                <a:uLnTx/>
                <a:uFillTx/>
                <a:latin typeface="+mn-lt"/>
                <a:ea typeface="+mn-ea"/>
                <a:cs typeface="+mn-cs"/>
              </a:rPr>
              <a:t>2.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Mengukur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panjang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badan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Menidurkan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terlentang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posisi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telentang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kaki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lurus</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25"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26" dur="500"/>
                                        <p:tgtEl>
                                          <p:spTgt spid="3">
                                            <p:txEl>
                                              <p:pRg st="0" end="0"/>
                                            </p:txEl>
                                          </p:spTgt>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32" dur="500"/>
                                        <p:tgtEl>
                                          <p:spTgt spid="3">
                                            <p:txEl>
                                              <p:pRg st="1" end="1"/>
                                            </p:txEl>
                                          </p:spTgt>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37"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38" dur="500"/>
                                        <p:tgtEl>
                                          <p:spTgt spid="3">
                                            <p:txEl>
                                              <p:pRg st="2" end="2"/>
                                            </p:txEl>
                                          </p:spTgt>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44" dur="500"/>
                                        <p:tgtEl>
                                          <p:spTgt spid="3">
                                            <p:txEl>
                                              <p:pRg st="3" end="3"/>
                                            </p:txEl>
                                          </p:spTgt>
                                        </p:tgtEl>
                                      </p:cBhvr>
                                    </p:animEffect>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49"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5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752600"/>
            <a:ext cx="7010400" cy="51054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Mengukur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dari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puncak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kepala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sampai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telapak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kaki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secara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lurus</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Skala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pengukur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dibaca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hasilnya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di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catat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dalam</a:t>
            </a:r>
            <a:r>
              <a:rPr kumimoji="0" lang="en-US" sz="2800" b="0" i="0" u="none" strike="noStrike" kern="0" cap="none" spc="0" normalizeH="0" baseline="0" noProof="0" dirty="0" smtClean="0">
                <a:ln>
                  <a:noFill/>
                </a:ln>
                <a:solidFill>
                  <a:schemeClr val="bg1"/>
                </a:solidFill>
                <a:effectLst/>
                <a:uLnTx/>
                <a:uFillTx/>
                <a:latin typeface="+mn-lt"/>
                <a:ea typeface="+mn-ea"/>
                <a:cs typeface="+mn-cs"/>
              </a:rPr>
              <a:t> status</a:t>
            </a: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3.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Mengukur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lingkar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kepala</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Menidurkan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telentang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posisi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melintang</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Pita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ukur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melewati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alis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mata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kemudian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dilingkarkan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dibagian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kepala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yang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besar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diukur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bagian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diameter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oksipital</a:t>
            </a:r>
            <a:r>
              <a:rPr kumimoji="0" lang="en-US" sz="2800" b="0" i="0" u="none" strike="noStrike" kern="0" cap="none" spc="0" normalizeH="0" baseline="0" noProof="0" dirty="0" smtClean="0">
                <a:ln>
                  <a:noFill/>
                </a:ln>
                <a:solidFill>
                  <a:schemeClr val="bg1"/>
                </a:solidFill>
                <a:effectLst/>
                <a:uLnTx/>
                <a:uFillTx/>
                <a:latin typeface="+mn-lt"/>
                <a:ea typeface="+mn-ea"/>
                <a:cs typeface="+mn-cs"/>
              </a:rPr>
              <a:t> frontal</a:t>
            </a: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981200"/>
            <a:ext cx="6477000" cy="4114800"/>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smtClean="0">
                <a:ln>
                  <a:noFill/>
                </a:ln>
                <a:solidFill>
                  <a:schemeClr val="bg1"/>
                </a:solidFill>
                <a:effectLst/>
                <a:uLnTx/>
                <a:uFillTx/>
                <a:latin typeface="+mn-lt"/>
                <a:ea typeface="+mn-ea"/>
                <a:cs typeface="+mn-cs"/>
              </a:rPr>
              <a:t>4.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Pengukuran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lingkar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dada</a:t>
            </a:r>
          </a:p>
          <a:p>
            <a:pPr marL="342900" marR="0" lvl="0" indent="-342900" algn="just"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Menidurkan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posisi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telentang</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Meletakkan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pita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ukur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di dada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melewati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putting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susu</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kemudian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dilingkarkan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punggung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kembali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a:t>
            </a:r>
            <a:r>
              <a:rPr kumimoji="0" lang="en-US" sz="3200" b="0" i="0" u="none" strike="noStrike" kern="0" cap="none" spc="0" normalizeH="0" baseline="0" noProof="0" dirty="0" smtClean="0">
                <a:ln>
                  <a:noFill/>
                </a:ln>
                <a:solidFill>
                  <a:schemeClr val="bg1"/>
                </a:solidFill>
                <a:effectLst/>
                <a:uLnTx/>
                <a:uFillTx/>
                <a:latin typeface="+mn-lt"/>
                <a:ea typeface="+mn-ea"/>
                <a:cs typeface="+mn-cs"/>
              </a:rPr>
              <a:t> dada</a:t>
            </a:r>
          </a:p>
          <a:p>
            <a:pPr marL="342900" marR="0" lvl="0" indent="-342900" algn="just"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Skala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pita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ukur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dilihat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dibaca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hasilnya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dicatat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dalam</a:t>
            </a:r>
            <a:r>
              <a:rPr kumimoji="0" lang="en-US" sz="3200" b="0" i="0" u="none" strike="noStrike" kern="0" cap="none" spc="0" normalizeH="0" baseline="0" noProof="0" dirty="0" smtClean="0">
                <a:ln>
                  <a:noFill/>
                </a:ln>
                <a:solidFill>
                  <a:schemeClr val="bg1"/>
                </a:solidFill>
                <a:effectLst/>
                <a:uLnTx/>
                <a:uFillTx/>
                <a:latin typeface="+mn-lt"/>
                <a:ea typeface="+mn-ea"/>
                <a:cs typeface="+mn-cs"/>
              </a:rPr>
              <a:t> status</a:t>
            </a:r>
            <a:endParaRPr kumimoji="0" lang="en-US" sz="32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981200"/>
            <a:ext cx="6553200" cy="411480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smtClean="0">
                <a:ln>
                  <a:noFill/>
                </a:ln>
                <a:solidFill>
                  <a:schemeClr val="bg1"/>
                </a:solidFill>
                <a:effectLst/>
                <a:uLnTx/>
                <a:uFillTx/>
                <a:latin typeface="+mn-lt"/>
                <a:ea typeface="+mn-ea"/>
                <a:cs typeface="+mn-cs"/>
              </a:rPr>
              <a:t>5.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Mengukur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lingkar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lengan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atas</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Menidurkan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telentang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posisi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melintang</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Meletakkan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pita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ukuran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pada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1/3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atas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lengan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kiri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kemudian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dilingkarkan</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Skala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pita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ukuran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dilihat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dibaca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hasilnya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dicatat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dalam</a:t>
            </a:r>
            <a:r>
              <a:rPr kumimoji="0" lang="en-US" sz="3200" b="0" i="0" u="none" strike="noStrike" kern="0" cap="none" spc="0" normalizeH="0" baseline="0" noProof="0" dirty="0" smtClean="0">
                <a:ln>
                  <a:noFill/>
                </a:ln>
                <a:solidFill>
                  <a:schemeClr val="bg1"/>
                </a:solidFill>
                <a:effectLst/>
                <a:uLnTx/>
                <a:uFillTx/>
                <a:latin typeface="+mn-lt"/>
                <a:ea typeface="+mn-ea"/>
                <a:cs typeface="+mn-cs"/>
              </a:rPr>
              <a:t> status.</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loud Callout 3"/>
          <p:cNvSpPr/>
          <p:nvPr/>
        </p:nvSpPr>
        <p:spPr>
          <a:xfrm>
            <a:off x="393700" y="1547495"/>
            <a:ext cx="8216900" cy="4396105"/>
          </a:xfrm>
          <a:prstGeom prst="cloudCallout">
            <a:avLst/>
          </a:prstGeom>
          <a:solidFill>
            <a:schemeClr val="accent1"/>
          </a:solidFill>
          <a:ln w="9525" cap="flat" cmpd="sng" algn="ctr">
            <a:solidFill>
              <a:schemeClr val="tx1"/>
            </a:solidFill>
            <a:prstDash val="solid"/>
            <a:round/>
            <a:headEnd type="none" w="med" len="med"/>
            <a:tailEnd type="none" w="med" len="med"/>
          </a:ln>
        </p:spPr>
        <p:txBody>
          <a:bodyPr vert="horz" wrap="none" lIns="91440" tIns="45720" rIns="91440" bIns="45720" numCol="1"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id-ID" sz="5400" b="0" i="0" u="none" strike="noStrike" cap="none" normalizeH="0" baseline="0" smtClean="0">
              <a:ln>
                <a:noFill/>
              </a:ln>
              <a:solidFill>
                <a:schemeClr val="tx1"/>
              </a:solidFill>
              <a:effectLst/>
              <a:latin typeface="Times New Roman" panose="02020603050405020304" pitchFamily="18" charset="0"/>
            </a:endParaRPr>
          </a:p>
          <a:p>
            <a:pPr marL="0" marR="0" indent="0" algn="l" defTabSz="914400" rtl="0" eaLnBrk="1" fontAlgn="base" latinLnBrk="0" hangingPunct="1">
              <a:lnSpc>
                <a:spcPct val="100000"/>
              </a:lnSpc>
              <a:spcBef>
                <a:spcPct val="0"/>
              </a:spcBef>
              <a:spcAft>
                <a:spcPct val="0"/>
              </a:spcAft>
              <a:buClrTx/>
              <a:buSzTx/>
              <a:buFontTx/>
              <a:buNone/>
            </a:pPr>
            <a:r>
              <a:rPr kumimoji="0" lang="id-ID" sz="5400" b="0" i="0" u="none" strike="noStrike" cap="none" normalizeH="0" baseline="0" smtClean="0">
                <a:ln>
                  <a:noFill/>
                </a:ln>
                <a:solidFill>
                  <a:schemeClr val="tx1"/>
                </a:solidFill>
                <a:effectLst/>
                <a:latin typeface="Times New Roman" panose="02020603050405020304" pitchFamily="18" charset="0"/>
              </a:rPr>
              <a:t>TERIMA KASIH</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ln/>
        </p:spPr>
        <p:txBody>
          <a:bodyPr vert="horz" wrap="square" lIns="91440" tIns="45720" rIns="91440" bIns="45720" anchor="ctr" anchorCtr="0"/>
          <a:lstStyle/>
          <a:p>
            <a:r>
              <a:rPr dirty="0"/>
              <a:t>Quis…</a:t>
            </a:r>
          </a:p>
        </p:txBody>
      </p:sp>
      <p:sp>
        <p:nvSpPr>
          <p:cNvPr id="71683" name="Content Placeholder 2"/>
          <p:cNvSpPr>
            <a:spLocks noGrp="1"/>
          </p:cNvSpPr>
          <p:nvPr>
            <p:ph idx="1"/>
          </p:nvPr>
        </p:nvSpPr>
        <p:spPr>
          <a:xfrm>
            <a:off x="1916113" y="1828800"/>
            <a:ext cx="7010400" cy="4495800"/>
          </a:xfrm>
          <a:ln/>
        </p:spPr>
        <p:txBody>
          <a:bodyPr vert="horz" wrap="square" lIns="91440" tIns="45720" rIns="91440" bIns="45720" anchor="t" anchorCtr="0"/>
          <a:lstStyle/>
          <a:p>
            <a:pPr marL="514350" indent="-514350" algn="just">
              <a:buFontTx/>
              <a:buAutoNum type="arabicPeriod"/>
            </a:pPr>
            <a:r>
              <a:rPr dirty="0">
                <a:solidFill>
                  <a:schemeClr val="bg1"/>
                </a:solidFill>
              </a:rPr>
              <a:t>By ny.D lahir normal umur 4 jam di BPM Yuni, dengan kondisi lahir bayi cukup bulan, ketubannya jernih, menangis kuat, sudah dilakukan IMD, bidan Yuni sudah memberikan vit K, sudah diberi salep mata, dan sudah diimunisasi HB0. Serta bidan yuni memberikan identitas pada bayi. Langkah apa yang selanjutnya akan dilakukan oleh bidan Yuni?</a:t>
            </a: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wipe(down)">
                                      <p:cBhvr>
                                        <p:cTn id="7" dur="580">
                                          <p:stCondLst>
                                            <p:cond delay="0"/>
                                          </p:stCondLst>
                                        </p:cTn>
                                        <p:tgtEl>
                                          <p:spTgt spid="71682"/>
                                        </p:tgtEl>
                                      </p:cBhvr>
                                    </p:animEffect>
                                    <p:anim calcmode="lin" valueType="num">
                                      <p:cBhvr>
                                        <p:cTn id="8" dur="1822" tmFilter="0,0; 0.14,0.36; 0.43,0.73; 0.71,0.91; 1.0,1.0">
                                          <p:stCondLst>
                                            <p:cond delay="0"/>
                                          </p:stCondLst>
                                        </p:cTn>
                                        <p:tgtEl>
                                          <p:spTgt spid="7168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682"/>
                                        </p:tgtEl>
                                        <p:attrNameLst>
                                          <p:attrName>ppt_y</p:attrName>
                                        </p:attrNameLst>
                                      </p:cBhvr>
                                      <p:tavLst>
                                        <p:tav tm="0" fmla="#ppt_y-sin(pi*$)/3">
                                          <p:val>
                                            <p:strVal val="0,500000"/>
                                          </p:val>
                                        </p:tav>
                                        <p:tav tm="100000">
                                          <p:val>
                                            <p:strVal val="1,000000"/>
                                          </p:val>
                                        </p:tav>
                                      </p:tavLst>
                                    </p:anim>
                                    <p:anim calcmode="lin" valueType="num">
                                      <p:cBhvr>
                                        <p:cTn id="10" dur="664" tmFilter="0, 0; 0.125,0.2665; 0.25,0.4; 0.375,0.465; 0.5,0.5;  0.625,0.535; 0.75,0.6; 0.875,0.7335; 1,1">
                                          <p:stCondLst>
                                            <p:cond delay="664"/>
                                          </p:stCondLst>
                                        </p:cTn>
                                        <p:tgtEl>
                                          <p:spTgt spid="71682"/>
                                        </p:tgtEl>
                                        <p:attrNameLst>
                                          <p:attrName>ppt_y</p:attrName>
                                        </p:attrNameLst>
                                      </p:cBhvr>
                                      <p:tavLst>
                                        <p:tav tm="0" fmla="#ppt_y-sin(pi*$)/9">
                                          <p:val>
                                            <p:strVal val="0,000000"/>
                                          </p:val>
                                        </p:tav>
                                        <p:tav tm="100000">
                                          <p:val>
                                            <p:strVal val="1,000000"/>
                                          </p:val>
                                        </p:tav>
                                      </p:tavLst>
                                    </p:anim>
                                    <p:anim calcmode="lin" valueType="num">
                                      <p:cBhvr>
                                        <p:cTn id="11" dur="332" tmFilter="0, 0; 0.125,0.2665; 0.25,0.4; 0.375,0.465; 0.5,0.5;  0.625,0.535; 0.75,0.6; 0.875,0.7335; 1,1">
                                          <p:stCondLst>
                                            <p:cond delay="1324"/>
                                          </p:stCondLst>
                                        </p:cTn>
                                        <p:tgtEl>
                                          <p:spTgt spid="71682"/>
                                        </p:tgtEl>
                                        <p:attrNameLst>
                                          <p:attrName>ppt_y</p:attrName>
                                        </p:attrNameLst>
                                      </p:cBhvr>
                                      <p:tavLst>
                                        <p:tav tm="0" fmla="#ppt_y-sin(pi*$)/27">
                                          <p:val>
                                            <p:strVal val="0,000000"/>
                                          </p:val>
                                        </p:tav>
                                        <p:tav tm="100000">
                                          <p:val>
                                            <p:strVal val="1,000000"/>
                                          </p:val>
                                        </p:tav>
                                      </p:tavLst>
                                    </p:anim>
                                    <p:anim calcmode="lin" valueType="num">
                                      <p:cBhvr>
                                        <p:cTn id="12" dur="164" tmFilter="0, 0; 0.125,0.2665; 0.25,0.4; 0.375,0.465; 0.5,0.5;  0.625,0.535; 0.75,0.6; 0.875,0.7335; 1,1">
                                          <p:stCondLst>
                                            <p:cond delay="1656"/>
                                          </p:stCondLst>
                                        </p:cTn>
                                        <p:tgtEl>
                                          <p:spTgt spid="71682"/>
                                        </p:tgtEl>
                                        <p:attrNameLst>
                                          <p:attrName>ppt_y</p:attrName>
                                        </p:attrNameLst>
                                      </p:cBhvr>
                                      <p:tavLst>
                                        <p:tav tm="0" fmla="#ppt_y-sin(pi*$)/81">
                                          <p:val>
                                            <p:strVal val="0,000000"/>
                                          </p:val>
                                        </p:tav>
                                        <p:tav tm="100000">
                                          <p:val>
                                            <p:strVal val="1,000000"/>
                                          </p:val>
                                        </p:tav>
                                      </p:tavLst>
                                    </p:anim>
                                    <p:animScale>
                                      <p:cBhvr>
                                        <p:cTn id="13" dur="26">
                                          <p:stCondLst>
                                            <p:cond delay="650"/>
                                          </p:stCondLst>
                                        </p:cTn>
                                        <p:tgtEl>
                                          <p:spTgt spid="71682"/>
                                        </p:tgtEl>
                                      </p:cBhvr>
                                      <p:to x="100000" y="60000"/>
                                    </p:animScale>
                                    <p:animScale>
                                      <p:cBhvr>
                                        <p:cTn id="14" dur="166" decel="50000">
                                          <p:stCondLst>
                                            <p:cond delay="676"/>
                                          </p:stCondLst>
                                        </p:cTn>
                                        <p:tgtEl>
                                          <p:spTgt spid="71682"/>
                                        </p:tgtEl>
                                      </p:cBhvr>
                                      <p:to x="100000" y="100000"/>
                                    </p:animScale>
                                    <p:animScale>
                                      <p:cBhvr>
                                        <p:cTn id="15" dur="26">
                                          <p:stCondLst>
                                            <p:cond delay="1312"/>
                                          </p:stCondLst>
                                        </p:cTn>
                                        <p:tgtEl>
                                          <p:spTgt spid="71682"/>
                                        </p:tgtEl>
                                      </p:cBhvr>
                                      <p:to x="100000" y="80000"/>
                                    </p:animScale>
                                    <p:animScale>
                                      <p:cBhvr>
                                        <p:cTn id="16" dur="166" decel="50000">
                                          <p:stCondLst>
                                            <p:cond delay="1338"/>
                                          </p:stCondLst>
                                        </p:cTn>
                                        <p:tgtEl>
                                          <p:spTgt spid="71682"/>
                                        </p:tgtEl>
                                      </p:cBhvr>
                                      <p:to x="100000" y="100000"/>
                                    </p:animScale>
                                    <p:animScale>
                                      <p:cBhvr>
                                        <p:cTn id="17" dur="26">
                                          <p:stCondLst>
                                            <p:cond delay="1642"/>
                                          </p:stCondLst>
                                        </p:cTn>
                                        <p:tgtEl>
                                          <p:spTgt spid="71682"/>
                                        </p:tgtEl>
                                      </p:cBhvr>
                                      <p:to x="100000" y="90000"/>
                                    </p:animScale>
                                    <p:animScale>
                                      <p:cBhvr>
                                        <p:cTn id="18" dur="166" decel="50000">
                                          <p:stCondLst>
                                            <p:cond delay="1668"/>
                                          </p:stCondLst>
                                        </p:cTn>
                                        <p:tgtEl>
                                          <p:spTgt spid="71682"/>
                                        </p:tgtEl>
                                      </p:cBhvr>
                                      <p:to x="100000" y="100000"/>
                                    </p:animScale>
                                    <p:animScale>
                                      <p:cBhvr>
                                        <p:cTn id="19" dur="26">
                                          <p:stCondLst>
                                            <p:cond delay="1808"/>
                                          </p:stCondLst>
                                        </p:cTn>
                                        <p:tgtEl>
                                          <p:spTgt spid="71682"/>
                                        </p:tgtEl>
                                      </p:cBhvr>
                                      <p:to x="100000" y="95000"/>
                                    </p:animScale>
                                    <p:animScale>
                                      <p:cBhvr>
                                        <p:cTn id="20" dur="166" decel="50000">
                                          <p:stCondLst>
                                            <p:cond delay="1834"/>
                                          </p:stCondLst>
                                        </p:cTn>
                                        <p:tgtEl>
                                          <p:spTgt spid="71682"/>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71683">
                                            <p:txEl>
                                              <p:pRg st="0" end="0"/>
                                            </p:txEl>
                                          </p:spTgt>
                                        </p:tgtEl>
                                        <p:attrNameLst>
                                          <p:attrName>style.visibility</p:attrName>
                                        </p:attrNameLst>
                                      </p:cBhvr>
                                      <p:to>
                                        <p:strVal val="visible"/>
                                      </p:to>
                                    </p:set>
                                    <p:animEffect transition="in" filter="wipe(down)">
                                      <p:cBhvr>
                                        <p:cTn id="24" dur="580">
                                          <p:stCondLst>
                                            <p:cond delay="0"/>
                                          </p:stCondLst>
                                        </p:cTn>
                                        <p:tgtEl>
                                          <p:spTgt spid="71683">
                                            <p:txEl>
                                              <p:pRg st="0" end="0"/>
                                            </p:txEl>
                                          </p:spTgt>
                                        </p:tgtEl>
                                      </p:cBhvr>
                                    </p:animEffect>
                                    <p:anim calcmode="lin" valueType="num">
                                      <p:cBhvr>
                                        <p:cTn id="25" dur="1822" tmFilter="0,0; 0.14,0.36; 0.43,0.73; 0.71,0.91; 1.0,1.0">
                                          <p:stCondLst>
                                            <p:cond delay="0"/>
                                          </p:stCondLst>
                                        </p:cTn>
                                        <p:tgtEl>
                                          <p:spTgt spid="71683">
                                            <p:txEl>
                                              <p:pRg st="0" end="0"/>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1683">
                                            <p:txEl>
                                              <p:pRg st="0" end="0"/>
                                            </p:txEl>
                                          </p:spTgt>
                                        </p:tgtEl>
                                        <p:attrNameLst>
                                          <p:attrName>ppt_y</p:attrName>
                                        </p:attrNameLst>
                                      </p:cBhvr>
                                      <p:tavLst>
                                        <p:tav tm="0" fmla="#ppt_y-sin(pi*$)/3">
                                          <p:val>
                                            <p:strVal val="0,500000"/>
                                          </p:val>
                                        </p:tav>
                                        <p:tav tm="100000">
                                          <p:val>
                                            <p:strVal val="1,000000"/>
                                          </p:val>
                                        </p:tav>
                                      </p:tavLst>
                                    </p:anim>
                                    <p:anim calcmode="lin" valueType="num">
                                      <p:cBhvr>
                                        <p:cTn id="27" dur="664" tmFilter="0, 0; 0.125,0.2665; 0.25,0.4; 0.375,0.465; 0.5,0.5;  0.625,0.535; 0.75,0.6; 0.875,0.7335; 1,1">
                                          <p:stCondLst>
                                            <p:cond delay="664"/>
                                          </p:stCondLst>
                                        </p:cTn>
                                        <p:tgtEl>
                                          <p:spTgt spid="71683">
                                            <p:txEl>
                                              <p:pRg st="0" end="0"/>
                                            </p:txEl>
                                          </p:spTgt>
                                        </p:tgtEl>
                                        <p:attrNameLst>
                                          <p:attrName>ppt_y</p:attrName>
                                        </p:attrNameLst>
                                      </p:cBhvr>
                                      <p:tavLst>
                                        <p:tav tm="0" fmla="#ppt_y-sin(pi*$)/9">
                                          <p:val>
                                            <p:strVal val="0,000000"/>
                                          </p:val>
                                        </p:tav>
                                        <p:tav tm="100000">
                                          <p:val>
                                            <p:strVal val="1,000000"/>
                                          </p:val>
                                        </p:tav>
                                      </p:tavLst>
                                    </p:anim>
                                    <p:anim calcmode="lin" valueType="num">
                                      <p:cBhvr>
                                        <p:cTn id="28" dur="332" tmFilter="0, 0; 0.125,0.2665; 0.25,0.4; 0.375,0.465; 0.5,0.5;  0.625,0.535; 0.75,0.6; 0.875,0.7335; 1,1">
                                          <p:stCondLst>
                                            <p:cond delay="1324"/>
                                          </p:stCondLst>
                                        </p:cTn>
                                        <p:tgtEl>
                                          <p:spTgt spid="71683">
                                            <p:txEl>
                                              <p:pRg st="0" end="0"/>
                                            </p:txEl>
                                          </p:spTgt>
                                        </p:tgtEl>
                                        <p:attrNameLst>
                                          <p:attrName>ppt_y</p:attrName>
                                        </p:attrNameLst>
                                      </p:cBhvr>
                                      <p:tavLst>
                                        <p:tav tm="0" fmla="#ppt_y-sin(pi*$)/27">
                                          <p:val>
                                            <p:strVal val="0,000000"/>
                                          </p:val>
                                        </p:tav>
                                        <p:tav tm="100000">
                                          <p:val>
                                            <p:strVal val="1,000000"/>
                                          </p:val>
                                        </p:tav>
                                      </p:tavLst>
                                    </p:anim>
                                    <p:anim calcmode="lin" valueType="num">
                                      <p:cBhvr>
                                        <p:cTn id="29" dur="164" tmFilter="0, 0; 0.125,0.2665; 0.25,0.4; 0.375,0.465; 0.5,0.5;  0.625,0.535; 0.75,0.6; 0.875,0.7335; 1,1">
                                          <p:stCondLst>
                                            <p:cond delay="1656"/>
                                          </p:stCondLst>
                                        </p:cTn>
                                        <p:tgtEl>
                                          <p:spTgt spid="71683">
                                            <p:txEl>
                                              <p:pRg st="0" end="0"/>
                                            </p:txEl>
                                          </p:spTgt>
                                        </p:tgtEl>
                                        <p:attrNameLst>
                                          <p:attrName>ppt_y</p:attrName>
                                        </p:attrNameLst>
                                      </p:cBhvr>
                                      <p:tavLst>
                                        <p:tav tm="0" fmla="#ppt_y-sin(pi*$)/81">
                                          <p:val>
                                            <p:strVal val="0,000000"/>
                                          </p:val>
                                        </p:tav>
                                        <p:tav tm="100000">
                                          <p:val>
                                            <p:strVal val="1,000000"/>
                                          </p:val>
                                        </p:tav>
                                      </p:tavLst>
                                    </p:anim>
                                    <p:animScale>
                                      <p:cBhvr>
                                        <p:cTn id="30" dur="26">
                                          <p:stCondLst>
                                            <p:cond delay="650"/>
                                          </p:stCondLst>
                                        </p:cTn>
                                        <p:tgtEl>
                                          <p:spTgt spid="71683">
                                            <p:txEl>
                                              <p:pRg st="0" end="0"/>
                                            </p:txEl>
                                          </p:spTgt>
                                        </p:tgtEl>
                                      </p:cBhvr>
                                      <p:to x="100000" y="60000"/>
                                    </p:animScale>
                                    <p:animScale>
                                      <p:cBhvr>
                                        <p:cTn id="31" dur="166" decel="50000">
                                          <p:stCondLst>
                                            <p:cond delay="676"/>
                                          </p:stCondLst>
                                        </p:cTn>
                                        <p:tgtEl>
                                          <p:spTgt spid="71683">
                                            <p:txEl>
                                              <p:pRg st="0" end="0"/>
                                            </p:txEl>
                                          </p:spTgt>
                                        </p:tgtEl>
                                      </p:cBhvr>
                                      <p:to x="100000" y="100000"/>
                                    </p:animScale>
                                    <p:animScale>
                                      <p:cBhvr>
                                        <p:cTn id="32" dur="26">
                                          <p:stCondLst>
                                            <p:cond delay="1312"/>
                                          </p:stCondLst>
                                        </p:cTn>
                                        <p:tgtEl>
                                          <p:spTgt spid="71683">
                                            <p:txEl>
                                              <p:pRg st="0" end="0"/>
                                            </p:txEl>
                                          </p:spTgt>
                                        </p:tgtEl>
                                      </p:cBhvr>
                                      <p:to x="100000" y="80000"/>
                                    </p:animScale>
                                    <p:animScale>
                                      <p:cBhvr>
                                        <p:cTn id="33" dur="166" decel="50000">
                                          <p:stCondLst>
                                            <p:cond delay="1338"/>
                                          </p:stCondLst>
                                        </p:cTn>
                                        <p:tgtEl>
                                          <p:spTgt spid="71683">
                                            <p:txEl>
                                              <p:pRg st="0" end="0"/>
                                            </p:txEl>
                                          </p:spTgt>
                                        </p:tgtEl>
                                      </p:cBhvr>
                                      <p:to x="100000" y="100000"/>
                                    </p:animScale>
                                    <p:animScale>
                                      <p:cBhvr>
                                        <p:cTn id="34" dur="26">
                                          <p:stCondLst>
                                            <p:cond delay="1642"/>
                                          </p:stCondLst>
                                        </p:cTn>
                                        <p:tgtEl>
                                          <p:spTgt spid="71683">
                                            <p:txEl>
                                              <p:pRg st="0" end="0"/>
                                            </p:txEl>
                                          </p:spTgt>
                                        </p:tgtEl>
                                      </p:cBhvr>
                                      <p:to x="100000" y="90000"/>
                                    </p:animScale>
                                    <p:animScale>
                                      <p:cBhvr>
                                        <p:cTn id="35" dur="166" decel="50000">
                                          <p:stCondLst>
                                            <p:cond delay="1668"/>
                                          </p:stCondLst>
                                        </p:cTn>
                                        <p:tgtEl>
                                          <p:spTgt spid="71683">
                                            <p:txEl>
                                              <p:pRg st="0" end="0"/>
                                            </p:txEl>
                                          </p:spTgt>
                                        </p:tgtEl>
                                      </p:cBhvr>
                                      <p:to x="100000" y="100000"/>
                                    </p:animScale>
                                    <p:animScale>
                                      <p:cBhvr>
                                        <p:cTn id="36" dur="26">
                                          <p:stCondLst>
                                            <p:cond delay="1808"/>
                                          </p:stCondLst>
                                        </p:cTn>
                                        <p:tgtEl>
                                          <p:spTgt spid="71683">
                                            <p:txEl>
                                              <p:pRg st="0" end="0"/>
                                            </p:txEl>
                                          </p:spTgt>
                                        </p:tgtEl>
                                      </p:cBhvr>
                                      <p:to x="100000" y="95000"/>
                                    </p:animScale>
                                    <p:animScale>
                                      <p:cBhvr>
                                        <p:cTn id="37" dur="166" decel="50000">
                                          <p:stCondLst>
                                            <p:cond delay="1834"/>
                                          </p:stCondLst>
                                        </p:cTn>
                                        <p:tgtEl>
                                          <p:spTgt spid="7168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600200"/>
            <a:ext cx="7010400" cy="6019800"/>
          </a:xfrm>
        </p:spPr>
        <p:txBody>
          <a:bodyPr vert="horz" wrap="square" lIns="91440" tIns="45720" rIns="91440" bIns="45720" numCol="1" anchor="t" anchorCtr="0" compatLnSpc="1"/>
          <a:lstStyle/>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Pemeriksaan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fisik</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Resusitasi</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Rawat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gabung</a:t>
            </a:r>
            <a:endParaRPr kumimoji="0" lang="en-US" sz="28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Rujuk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p>
          <a:p>
            <a:pPr marL="0" marR="0" lvl="0" indent="0" algn="just"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2.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Bidan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Sulis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membantu</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menolong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persalinan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Ny</a:t>
            </a:r>
            <a:r>
              <a:rPr kumimoji="0" lang="en-US" sz="2800" b="0" i="0" u="none" strike="noStrike" kern="0" cap="none" spc="0" normalizeH="0" baseline="0" noProof="0" dirty="0" smtClean="0">
                <a:ln>
                  <a:noFill/>
                </a:ln>
                <a:solidFill>
                  <a:schemeClr val="bg1"/>
                </a:solidFill>
                <a:effectLst/>
                <a:uLnTx/>
                <a:uFillTx/>
                <a:latin typeface="+mn-lt"/>
                <a:ea typeface="+mn-ea"/>
                <a:cs typeface="+mn-cs"/>
              </a:rPr>
              <a:t>. K,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Ny</a:t>
            </a:r>
            <a:r>
              <a:rPr kumimoji="0" lang="en-US" sz="2800" b="0" i="0" u="none" strike="noStrike" kern="0" cap="none" spc="0" normalizeH="0" baseline="0" noProof="0" dirty="0" smtClean="0">
                <a:ln>
                  <a:noFill/>
                </a:ln>
                <a:solidFill>
                  <a:schemeClr val="bg1"/>
                </a:solidFill>
                <a:effectLst/>
                <a:uLnTx/>
                <a:uFillTx/>
                <a:latin typeface="+mn-lt"/>
                <a:ea typeface="+mn-ea"/>
                <a:cs typeface="+mn-cs"/>
              </a:rPr>
              <a:t>. K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lahir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spontan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normal,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ketubannya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keruh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segera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bidan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Sulis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melakukan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langkah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awal</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resusitasi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kuat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1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menit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setelah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lahir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akrianosis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gerak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aktif</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frekuensi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jantung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110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dpm</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kuat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pernapasannya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baik</a:t>
            </a:r>
            <a:r>
              <a:rPr kumimoji="0" lang="en-US" sz="2800" b="0" i="0" u="none" strike="noStrike" kern="0" cap="none" spc="0" normalizeH="0" baseline="0" noProof="0" dirty="0" smtClean="0">
                <a:ln>
                  <a:noFill/>
                </a:ln>
                <a:solidFill>
                  <a:schemeClr val="bg1"/>
                </a:solidFill>
                <a:effectLst/>
                <a:uLnTx/>
                <a:uFillTx/>
                <a:latin typeface="+mn-lt"/>
                <a:ea typeface="+mn-ea"/>
                <a:cs typeface="+mn-cs"/>
              </a:rPr>
              <a:t>.</a:t>
            </a: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524000"/>
            <a:ext cx="7162800" cy="6019800"/>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Berapakah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nilai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apgar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tersebut</a:t>
            </a:r>
            <a:r>
              <a:rPr kumimoji="0" lang="en-US" sz="2800" b="0" i="0" u="none" strike="noStrike" kern="0" cap="none" spc="0" normalizeH="0" baseline="0" noProof="0" dirty="0" smtClean="0">
                <a:ln>
                  <a:noFill/>
                </a:ln>
                <a:solidFill>
                  <a:schemeClr val="bg1"/>
                </a:solidFill>
                <a:effectLst/>
                <a:uLnTx/>
                <a:uFillTx/>
                <a:latin typeface="+mn-lt"/>
                <a:ea typeface="+mn-ea"/>
                <a:cs typeface="+mn-cs"/>
              </a:rPr>
              <a:t>?</a:t>
            </a:r>
          </a:p>
          <a:p>
            <a:pPr marL="514350" marR="0" lvl="0" indent="-514350" algn="just"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7</a:t>
            </a:r>
          </a:p>
          <a:p>
            <a:pPr marL="514350" marR="0" lvl="0" indent="-514350" algn="just"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8</a:t>
            </a:r>
          </a:p>
          <a:p>
            <a:pPr marL="514350" marR="0" lvl="0" indent="-514350" algn="just"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9</a:t>
            </a:r>
          </a:p>
          <a:p>
            <a:pPr marL="514350" marR="0" lvl="0" indent="-514350" algn="just"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10</a:t>
            </a:r>
          </a:p>
          <a:p>
            <a:pPr marL="0" marR="0" lvl="0" indent="0" algn="just"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2800" b="0" i="0" u="none" strike="noStrike" kern="0" cap="none" spc="0" normalizeH="0" baseline="0" noProof="0" dirty="0" smtClean="0">
                <a:ln>
                  <a:noFill/>
                </a:ln>
                <a:solidFill>
                  <a:schemeClr val="bg1"/>
                </a:solidFill>
                <a:effectLst/>
                <a:uLnTx/>
                <a:uFillTx/>
                <a:latin typeface="+mn-lt"/>
                <a:ea typeface="+mn-ea"/>
                <a:cs typeface="+mn-cs"/>
              </a:rPr>
              <a:t>3. NY. K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membawa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nya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puskesmas</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dengan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keluhan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ingin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kontrol</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umur</a:t>
            </a:r>
            <a:r>
              <a:rPr kumimoji="0" lang="en-US" sz="2800" b="0" i="0" u="none" strike="noStrike" kern="0" cap="none" spc="0" normalizeH="0" baseline="0" noProof="0" dirty="0" smtClean="0">
                <a:ln>
                  <a:noFill/>
                </a:ln>
                <a:solidFill>
                  <a:schemeClr val="bg1"/>
                </a:solidFill>
                <a:effectLst/>
                <a:uLnTx/>
                <a:uFillTx/>
                <a:latin typeface="+mn-lt"/>
                <a:ea typeface="+mn-ea"/>
                <a:cs typeface="+mn-cs"/>
              </a:rPr>
              <a:t> 7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hari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dari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hasil</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anamnesa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bidan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F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didapatkan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sehat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menyusu</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kuat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Dari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observasi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didapatkan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warna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kulit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merah</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tidak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pucat</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tidak</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ada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tarikan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dinding</a:t>
            </a:r>
            <a:r>
              <a:rPr kumimoji="0" lang="en-US" sz="2800" b="0" i="0" u="none" strike="noStrike" kern="0" cap="none" spc="0" normalizeH="0" baseline="0" noProof="0" dirty="0" smtClean="0">
                <a:ln>
                  <a:noFill/>
                </a:ln>
                <a:solidFill>
                  <a:schemeClr val="bg1"/>
                </a:solidFill>
                <a:effectLst/>
                <a:uLnTx/>
                <a:uFillTx/>
                <a:latin typeface="+mn-lt"/>
                <a:ea typeface="+mn-ea"/>
                <a:cs typeface="+mn-cs"/>
              </a:rPr>
              <a:t> dada,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gerakan</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2800" b="0" i="0" u="none" strike="noStrike" kern="0" cap="none" spc="0" normalizeH="0" baseline="0" noProof="0" dirty="0" err="1" smtClean="0">
                <a:ln>
                  <a:noFill/>
                </a:ln>
                <a:solidFill>
                  <a:schemeClr val="bg1"/>
                </a:solidFill>
                <a:effectLst/>
                <a:uLnTx/>
                <a:uFillTx/>
                <a:latin typeface="+mn-lt"/>
                <a:ea typeface="+mn-ea"/>
                <a:cs typeface="+mn-cs"/>
              </a:rPr>
              <a:t>ekstermitas</a:t>
            </a:r>
            <a:r>
              <a:rPr kumimoji="0" lang="en-US" sz="2800" b="0" i="0" u="none" strike="noStrike" kern="0" cap="none" spc="0" normalizeH="0" baseline="0" noProof="0" dirty="0" smtClean="0">
                <a:ln>
                  <a:noFill/>
                </a:ln>
                <a:solidFill>
                  <a:schemeClr val="bg1"/>
                </a:solidFill>
                <a:effectLst/>
                <a:uLnTx/>
                <a:uFillTx/>
                <a:latin typeface="+mn-lt"/>
                <a:ea typeface="+mn-ea"/>
                <a:cs typeface="+mn-cs"/>
              </a:rPr>
              <a:t>.</a:t>
            </a:r>
            <a:endParaRPr kumimoji="0" lang="en-US" sz="2800" b="0" i="0" u="none" strike="noStrike" kern="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strVal val="0,00000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0,000000"/>
                                          </p:val>
                                        </p:tav>
                                        <p:tav tm="100000">
                                          <p:val>
                                            <p:strVal val="#ppt_h"/>
                                          </p:val>
                                        </p:tav>
                                      </p:tavLst>
                                    </p:anim>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665288"/>
            <a:ext cx="7315200" cy="5181600"/>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Aktif</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dari</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hasil</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pemeriksaan</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kepala</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mata</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mulut</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err="1">
                <a:ln>
                  <a:noFill/>
                </a:ln>
                <a:solidFill>
                  <a:schemeClr val="bg1"/>
                </a:solidFill>
                <a:effectLst/>
                <a:uLnTx/>
                <a:uFillTx/>
                <a:latin typeface="+mn-lt"/>
                <a:ea typeface="+mn-ea"/>
                <a:cs typeface="+mn-cs"/>
              </a:rPr>
              <a:t>perut</a:t>
            </a:r>
            <a:r>
              <a:rPr kumimoji="0" lang="en-US" sz="3200" b="0" i="0" u="none" strike="noStrike" kern="0" cap="none" spc="0" normalizeH="0" baseline="0" noProof="0" dirty="0">
                <a:ln>
                  <a:noFill/>
                </a:ln>
                <a:solidFill>
                  <a:schemeClr val="bg1"/>
                </a:solidFill>
                <a:effectLst/>
                <a:uLnTx/>
                <a:uFillTx/>
                <a:latin typeface="+mn-lt"/>
                <a:ea typeface="+mn-ea"/>
                <a:cs typeface="+mn-cs"/>
              </a:rPr>
              <a:t> </a:t>
            </a:r>
            <a:r>
              <a:rPr kumimoji="0" lang="en-US" sz="3200" b="0" i="0" u="none" strike="noStrike" kern="0" cap="none" spc="0" normalizeH="0" baseline="0" noProof="0" dirty="0" smtClean="0">
                <a:ln>
                  <a:noFill/>
                </a:ln>
                <a:solidFill>
                  <a:schemeClr val="bg1"/>
                </a:solidFill>
                <a:effectLst/>
                <a:uLnTx/>
                <a:uFillTx/>
                <a:latin typeface="+mn-lt"/>
                <a:ea typeface="+mn-ea"/>
                <a:cs typeface="+mn-cs"/>
              </a:rPr>
              <a:t>normal.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Apa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tujuan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bidan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F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memeriksa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perut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Memeriksa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umbilicus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gerakan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perut</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Memeriksa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bising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usus</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Memeriksa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infeksi</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514350" marR="0" lvl="0" indent="-514350" algn="l" defTabSz="914400" rtl="0" eaLnBrk="0" fontAlgn="base" latinLnBrk="0" hangingPunct="0">
              <a:lnSpc>
                <a:spcPct val="100000"/>
              </a:lnSpc>
              <a:spcBef>
                <a:spcPct val="20000"/>
              </a:spcBef>
              <a:spcAft>
                <a:spcPct val="0"/>
              </a:spcAft>
              <a:buClr>
                <a:schemeClr val="tx1"/>
              </a:buClr>
              <a:buSzTx/>
              <a:buFont typeface="+mj-lt"/>
              <a:buAutoNum type="alphaLcPeriod"/>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Menghitung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napas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457200"/>
            <a:ext cx="7010400" cy="1143000"/>
          </a:xfrm>
          <a:ln/>
        </p:spPr>
        <p:txBody>
          <a:bodyPr vert="horz" wrap="square" lIns="91440" tIns="45720" rIns="91440" bIns="45720" anchor="ctr" anchorCtr="0"/>
          <a:lstStyle/>
          <a:p>
            <a:r>
              <a:rPr dirty="0"/>
              <a:t>Pengkajian, pemeriksaan fisik , perawatan BBL dan Neonatus</a:t>
            </a:r>
          </a:p>
        </p:txBody>
      </p:sp>
      <p:pic>
        <p:nvPicPr>
          <p:cNvPr id="21507" name="Picture 3" descr="Ella Gam 1"/>
          <p:cNvPicPr>
            <a:picLocks noChangeAspect="1"/>
          </p:cNvPicPr>
          <p:nvPr/>
        </p:nvPicPr>
        <p:blipFill>
          <a:blip r:embed="rId3"/>
          <a:stretch>
            <a:fillRect/>
          </a:stretch>
        </p:blipFill>
        <p:spPr>
          <a:xfrm>
            <a:off x="2286000" y="3048000"/>
            <a:ext cx="5029200" cy="2232025"/>
          </a:xfrm>
          <a:prstGeom prst="rect">
            <a:avLst/>
          </a:prstGeom>
          <a:noFill/>
          <a:ln w="9525">
            <a:noFill/>
          </a:ln>
        </p:spPr>
      </p:pic>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strVal val="0,000000"/>
                                          </p:val>
                                        </p:tav>
                                        <p:tav tm="100000">
                                          <p:val>
                                            <p:strVal val="#ppt_w"/>
                                          </p:val>
                                        </p:tav>
                                      </p:tavLst>
                                    </p:anim>
                                    <p:anim calcmode="lin" valueType="num">
                                      <p:cBhvr>
                                        <p:cTn id="8" dur="500" fill="hold"/>
                                        <p:tgtEl>
                                          <p:spTgt spid="21506"/>
                                        </p:tgtEl>
                                        <p:attrNameLst>
                                          <p:attrName>ppt_h</p:attrName>
                                        </p:attrNameLst>
                                      </p:cBhvr>
                                      <p:tavLst>
                                        <p:tav tm="0">
                                          <p:val>
                                            <p:strVal val="0,000000"/>
                                          </p:val>
                                        </p:tav>
                                        <p:tav tm="100000">
                                          <p:val>
                                            <p:strVal val="#ppt_h"/>
                                          </p:val>
                                        </p:tav>
                                      </p:tavLst>
                                    </p:anim>
                                    <p:animEffect transition="in" filter="fade">
                                      <p:cBhvr>
                                        <p:cTn id="9" dur="500"/>
                                        <p:tgtEl>
                                          <p:spTgt spid="21506"/>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ppt_x"/>
                                          </p:val>
                                        </p:tav>
                                        <p:tav tm="100000">
                                          <p:val>
                                            <p:strVal val="#ppt_x"/>
                                          </p:val>
                                        </p:tav>
                                      </p:tavLst>
                                    </p:anim>
                                    <p:anim calcmode="lin" valueType="num">
                                      <p:cBhvr additive="base">
                                        <p:cTn id="14" dur="500" fill="hold"/>
                                        <p:tgtEl>
                                          <p:spTgt spid="215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1905000" y="457200"/>
            <a:ext cx="6705600" cy="5943600"/>
          </a:xfrm>
          <a:ln/>
        </p:spPr>
        <p:txBody>
          <a:bodyPr vert="horz" wrap="square" lIns="91440" tIns="45720" rIns="91440" bIns="45720" anchor="t" anchorCtr="0"/>
          <a:lstStyle/>
          <a:p>
            <a:pPr marL="514350" indent="-514350" algn="just">
              <a:buFont typeface="Wingdings" panose="05000000000000000000" pitchFamily="2" charset="2"/>
              <a:buAutoNum type="arabicPeriod" startAt="4"/>
            </a:pPr>
            <a:r>
              <a:rPr sz="2800" dirty="0">
                <a:solidFill>
                  <a:schemeClr val="bg1"/>
                </a:solidFill>
              </a:rPr>
              <a:t>Bayi Ny T sdh diijinkan pulang dari klinik bersalin lathif, umur bayi 24 jam kondisi bayi sehat. Dari hasil pemeriksaan didapatkan frekuensi jantung 120dpm, tidak ada tarikan dinding dada, suhu 36,8°c. selain melakukan pemeriksaan fisik apa yang akan dilakukan oleh bidan lathifah?</a:t>
            </a:r>
          </a:p>
          <a:p>
            <a:pPr marL="514350" indent="-514350" algn="just">
              <a:buClr>
                <a:schemeClr val="tx1"/>
              </a:buClr>
              <a:buFontTx/>
              <a:buAutoNum type="alphaLcPeriod"/>
            </a:pPr>
            <a:r>
              <a:rPr sz="2800" dirty="0">
                <a:solidFill>
                  <a:schemeClr val="bg1"/>
                </a:solidFill>
              </a:rPr>
              <a:t>Konseling tanda bahaya, ASI dan menjaga bayi tetap hangat</a:t>
            </a:r>
          </a:p>
          <a:p>
            <a:pPr marL="514350" indent="-514350" algn="just">
              <a:buClr>
                <a:schemeClr val="tx1"/>
              </a:buClr>
              <a:buFontTx/>
              <a:buAutoNum type="alphaLcPeriod"/>
            </a:pPr>
            <a:r>
              <a:rPr sz="2800" dirty="0">
                <a:solidFill>
                  <a:schemeClr val="bg1"/>
                </a:solidFill>
              </a:rPr>
              <a:t>Memberikan imunisasi HB0</a:t>
            </a:r>
          </a:p>
          <a:p>
            <a:pPr marL="514350" indent="-514350" algn="just">
              <a:buClr>
                <a:schemeClr val="tx1"/>
              </a:buClr>
              <a:buFontTx/>
              <a:buAutoNum type="alphaLcPeriod"/>
            </a:pPr>
            <a:r>
              <a:rPr sz="2800" dirty="0">
                <a:solidFill>
                  <a:schemeClr val="bg1"/>
                </a:solidFill>
              </a:rPr>
              <a:t>Memberikan imunisasi BCG</a:t>
            </a:r>
          </a:p>
          <a:p>
            <a:pPr marL="514350" indent="-514350" algn="just">
              <a:buClr>
                <a:schemeClr val="tx1"/>
              </a:buClr>
              <a:buFontTx/>
              <a:buAutoNum type="alphaLcPeriod"/>
            </a:pPr>
            <a:r>
              <a:rPr sz="2800" dirty="0">
                <a:solidFill>
                  <a:schemeClr val="bg1"/>
                </a:solidFill>
              </a:rPr>
              <a:t>Memberikan injeksi vit K</a:t>
            </a:r>
          </a:p>
          <a:p>
            <a:pPr marL="514350" indent="-514350">
              <a:buFontTx/>
              <a:buAutoNum type="alphaLcPeriod"/>
            </a:pPr>
            <a:endParaRPr dirty="0"/>
          </a:p>
          <a:p>
            <a:pPr marL="514350" indent="-514350">
              <a:buFontTx/>
              <a:buAutoNum type="alphaLcPeriod"/>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 calcmode="lin" valueType="num">
                                      <p:cBhvr>
                                        <p:cTn id="7" dur="500" fill="hold"/>
                                        <p:tgtEl>
                                          <p:spTgt spid="75778">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75778">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75778">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5778">
                                            <p:txEl>
                                              <p:pRg st="1" end="1"/>
                                            </p:txEl>
                                          </p:spTgt>
                                        </p:tgtEl>
                                        <p:attrNameLst>
                                          <p:attrName>style.visibility</p:attrName>
                                        </p:attrNameLst>
                                      </p:cBhvr>
                                      <p:to>
                                        <p:strVal val="visible"/>
                                      </p:to>
                                    </p:set>
                                    <p:anim calcmode="lin" valueType="num">
                                      <p:cBhvr>
                                        <p:cTn id="13" dur="500" fill="hold"/>
                                        <p:tgtEl>
                                          <p:spTgt spid="75778">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75778">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75778">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5778">
                                            <p:txEl>
                                              <p:pRg st="2" end="2"/>
                                            </p:txEl>
                                          </p:spTgt>
                                        </p:tgtEl>
                                        <p:attrNameLst>
                                          <p:attrName>style.visibility</p:attrName>
                                        </p:attrNameLst>
                                      </p:cBhvr>
                                      <p:to>
                                        <p:strVal val="visible"/>
                                      </p:to>
                                    </p:set>
                                    <p:anim calcmode="lin" valueType="num">
                                      <p:cBhvr>
                                        <p:cTn id="19" dur="500" fill="hold"/>
                                        <p:tgtEl>
                                          <p:spTgt spid="75778">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75778">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75778">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5778">
                                            <p:txEl>
                                              <p:pRg st="3" end="3"/>
                                            </p:txEl>
                                          </p:spTgt>
                                        </p:tgtEl>
                                        <p:attrNameLst>
                                          <p:attrName>style.visibility</p:attrName>
                                        </p:attrNameLst>
                                      </p:cBhvr>
                                      <p:to>
                                        <p:strVal val="visible"/>
                                      </p:to>
                                    </p:set>
                                    <p:anim calcmode="lin" valueType="num">
                                      <p:cBhvr>
                                        <p:cTn id="25" dur="500" fill="hold"/>
                                        <p:tgtEl>
                                          <p:spTgt spid="75778">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75778">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75778">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75778">
                                            <p:txEl>
                                              <p:pRg st="4" end="4"/>
                                            </p:txEl>
                                          </p:spTgt>
                                        </p:tgtEl>
                                        <p:attrNameLst>
                                          <p:attrName>style.visibility</p:attrName>
                                        </p:attrNameLst>
                                      </p:cBhvr>
                                      <p:to>
                                        <p:strVal val="visible"/>
                                      </p:to>
                                    </p:set>
                                    <p:anim calcmode="lin" valueType="num">
                                      <p:cBhvr>
                                        <p:cTn id="31" dur="500" fill="hold"/>
                                        <p:tgtEl>
                                          <p:spTgt spid="75778">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75778">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757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1981200" y="1828800"/>
            <a:ext cx="6705600" cy="4572000"/>
          </a:xfrm>
          <a:ln/>
        </p:spPr>
        <p:txBody>
          <a:bodyPr vert="horz" wrap="square" lIns="91440" tIns="45720" rIns="91440" bIns="45720" anchor="t" anchorCtr="0"/>
          <a:lstStyle/>
          <a:p>
            <a:pPr marL="514350" indent="-514350">
              <a:buFont typeface="Wingdings" panose="05000000000000000000" pitchFamily="2" charset="2"/>
              <a:buAutoNum type="arabicPeriod" startAt="5"/>
            </a:pPr>
            <a:r>
              <a:rPr sz="2400" dirty="0">
                <a:solidFill>
                  <a:schemeClr val="bg1"/>
                </a:solidFill>
              </a:rPr>
              <a:t>Bidan H bertugas di posyandu delima, saat itu jadwal pemeriksaan SDIDTK, NY K membawa balitanya umur 3 tahun untuk ke posyandu. Dari hasil pemeriksaan balita Ny.K didapatkan hasil BB= 16kg, TB=100cm, tidak didapatkan penyimpangan perkembangan dan mental  emosional. Mengapa dilakukan Pengukuran TB &amp; BB?</a:t>
            </a:r>
          </a:p>
          <a:p>
            <a:pPr marL="514350" indent="-514350">
              <a:buClr>
                <a:schemeClr val="bg2"/>
              </a:buClr>
              <a:buFontTx/>
              <a:buAutoNum type="alphaLcPeriod"/>
            </a:pPr>
            <a:r>
              <a:rPr sz="2400" dirty="0">
                <a:solidFill>
                  <a:schemeClr val="bg1"/>
                </a:solidFill>
              </a:rPr>
              <a:t>Pemantauan perkembangan</a:t>
            </a:r>
          </a:p>
          <a:p>
            <a:pPr marL="514350" indent="-514350">
              <a:buClr>
                <a:schemeClr val="bg2"/>
              </a:buClr>
              <a:buFontTx/>
              <a:buAutoNum type="alphaLcPeriod"/>
            </a:pPr>
            <a:r>
              <a:rPr sz="2400" dirty="0">
                <a:solidFill>
                  <a:schemeClr val="bg1"/>
                </a:solidFill>
              </a:rPr>
              <a:t>Deteksi dini penyimpangan pertumbuhan (status gizi)</a:t>
            </a:r>
          </a:p>
          <a:p>
            <a:pPr marL="514350" indent="-514350">
              <a:buClr>
                <a:schemeClr val="bg2"/>
              </a:buClr>
              <a:buFontTx/>
              <a:buAutoNum type="alphaLcPeriod"/>
            </a:pPr>
            <a:r>
              <a:rPr sz="2400" dirty="0">
                <a:solidFill>
                  <a:schemeClr val="bg1"/>
                </a:solidFill>
              </a:rPr>
              <a:t>Deteksi dini keterlambatan</a:t>
            </a:r>
          </a:p>
          <a:p>
            <a:pPr marL="514350" indent="-514350">
              <a:buClr>
                <a:schemeClr val="bg2"/>
              </a:buClr>
              <a:buFontTx/>
              <a:buAutoNum type="alphaLcPeriod"/>
            </a:pPr>
            <a:r>
              <a:rPr sz="2400" dirty="0">
                <a:solidFill>
                  <a:schemeClr val="bg1"/>
                </a:solidFill>
              </a:rPr>
              <a:t>Deteksi penyimpangan perkembangan</a:t>
            </a:r>
          </a:p>
          <a:p>
            <a:pPr marL="514350" indent="-514350">
              <a:buFontTx/>
              <a:buAutoNum type="alphaLcPeriod"/>
            </a:pPr>
            <a:endParaRPr dirty="0"/>
          </a:p>
          <a:p>
            <a:pPr marL="514350" indent="-514350">
              <a:buFontTx/>
              <a:buAutoNum type="alphaLcPeriod"/>
            </a:pPr>
            <a:endParaRPr dirty="0"/>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 calcmode="lin" valueType="num">
                                      <p:cBhvr>
                                        <p:cTn id="7" dur="500" fill="hold"/>
                                        <p:tgtEl>
                                          <p:spTgt spid="76802">
                                            <p:txEl>
                                              <p:pRg st="0" end="0"/>
                                            </p:txEl>
                                          </p:spTgt>
                                        </p:tgtEl>
                                        <p:attrNameLst>
                                          <p:attrName>ppt_w</p:attrName>
                                        </p:attrNameLst>
                                      </p:cBhvr>
                                      <p:tavLst>
                                        <p:tav tm="0">
                                          <p:val>
                                            <p:strVal val="0,000000"/>
                                          </p:val>
                                        </p:tav>
                                        <p:tav tm="100000">
                                          <p:val>
                                            <p:strVal val="#ppt_w"/>
                                          </p:val>
                                        </p:tav>
                                      </p:tavLst>
                                    </p:anim>
                                    <p:anim calcmode="lin" valueType="num">
                                      <p:cBhvr>
                                        <p:cTn id="8" dur="500" fill="hold"/>
                                        <p:tgtEl>
                                          <p:spTgt spid="76802">
                                            <p:txEl>
                                              <p:pRg st="0" end="0"/>
                                            </p:txEl>
                                          </p:spTgt>
                                        </p:tgtEl>
                                        <p:attrNameLst>
                                          <p:attrName>ppt_h</p:attrName>
                                        </p:attrNameLst>
                                      </p:cBhvr>
                                      <p:tavLst>
                                        <p:tav tm="0">
                                          <p:val>
                                            <p:strVal val="0,000000"/>
                                          </p:val>
                                        </p:tav>
                                        <p:tav tm="100000">
                                          <p:val>
                                            <p:strVal val="#ppt_h"/>
                                          </p:val>
                                        </p:tav>
                                      </p:tavLst>
                                    </p:anim>
                                    <p:animEffect transition="in" filter="fade">
                                      <p:cBhvr>
                                        <p:cTn id="9" dur="500"/>
                                        <p:tgtEl>
                                          <p:spTgt spid="76802">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6802">
                                            <p:txEl>
                                              <p:pRg st="1" end="1"/>
                                            </p:txEl>
                                          </p:spTgt>
                                        </p:tgtEl>
                                        <p:attrNameLst>
                                          <p:attrName>style.visibility</p:attrName>
                                        </p:attrNameLst>
                                      </p:cBhvr>
                                      <p:to>
                                        <p:strVal val="visible"/>
                                      </p:to>
                                    </p:set>
                                    <p:anim calcmode="lin" valueType="num">
                                      <p:cBhvr>
                                        <p:cTn id="13" dur="500" fill="hold"/>
                                        <p:tgtEl>
                                          <p:spTgt spid="76802">
                                            <p:txEl>
                                              <p:pRg st="1" end="1"/>
                                            </p:txEl>
                                          </p:spTgt>
                                        </p:tgtEl>
                                        <p:attrNameLst>
                                          <p:attrName>ppt_w</p:attrName>
                                        </p:attrNameLst>
                                      </p:cBhvr>
                                      <p:tavLst>
                                        <p:tav tm="0">
                                          <p:val>
                                            <p:strVal val="0,000000"/>
                                          </p:val>
                                        </p:tav>
                                        <p:tav tm="100000">
                                          <p:val>
                                            <p:strVal val="#ppt_w"/>
                                          </p:val>
                                        </p:tav>
                                      </p:tavLst>
                                    </p:anim>
                                    <p:anim calcmode="lin" valueType="num">
                                      <p:cBhvr>
                                        <p:cTn id="14" dur="500" fill="hold"/>
                                        <p:tgtEl>
                                          <p:spTgt spid="76802">
                                            <p:txEl>
                                              <p:pRg st="1" end="1"/>
                                            </p:txEl>
                                          </p:spTgt>
                                        </p:tgtEl>
                                        <p:attrNameLst>
                                          <p:attrName>ppt_h</p:attrName>
                                        </p:attrNameLst>
                                      </p:cBhvr>
                                      <p:tavLst>
                                        <p:tav tm="0">
                                          <p:val>
                                            <p:strVal val="0,000000"/>
                                          </p:val>
                                        </p:tav>
                                        <p:tav tm="100000">
                                          <p:val>
                                            <p:strVal val="#ppt_h"/>
                                          </p:val>
                                        </p:tav>
                                      </p:tavLst>
                                    </p:anim>
                                    <p:animEffect transition="in" filter="fade">
                                      <p:cBhvr>
                                        <p:cTn id="15" dur="500"/>
                                        <p:tgtEl>
                                          <p:spTgt spid="76802">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6802">
                                            <p:txEl>
                                              <p:pRg st="2" end="2"/>
                                            </p:txEl>
                                          </p:spTgt>
                                        </p:tgtEl>
                                        <p:attrNameLst>
                                          <p:attrName>style.visibility</p:attrName>
                                        </p:attrNameLst>
                                      </p:cBhvr>
                                      <p:to>
                                        <p:strVal val="visible"/>
                                      </p:to>
                                    </p:set>
                                    <p:anim calcmode="lin" valueType="num">
                                      <p:cBhvr>
                                        <p:cTn id="19" dur="500" fill="hold"/>
                                        <p:tgtEl>
                                          <p:spTgt spid="76802">
                                            <p:txEl>
                                              <p:pRg st="2" end="2"/>
                                            </p:txEl>
                                          </p:spTgt>
                                        </p:tgtEl>
                                        <p:attrNameLst>
                                          <p:attrName>ppt_w</p:attrName>
                                        </p:attrNameLst>
                                      </p:cBhvr>
                                      <p:tavLst>
                                        <p:tav tm="0">
                                          <p:val>
                                            <p:strVal val="0,000000"/>
                                          </p:val>
                                        </p:tav>
                                        <p:tav tm="100000">
                                          <p:val>
                                            <p:strVal val="#ppt_w"/>
                                          </p:val>
                                        </p:tav>
                                      </p:tavLst>
                                    </p:anim>
                                    <p:anim calcmode="lin" valueType="num">
                                      <p:cBhvr>
                                        <p:cTn id="20" dur="500" fill="hold"/>
                                        <p:tgtEl>
                                          <p:spTgt spid="76802">
                                            <p:txEl>
                                              <p:pRg st="2" end="2"/>
                                            </p:txEl>
                                          </p:spTgt>
                                        </p:tgtEl>
                                        <p:attrNameLst>
                                          <p:attrName>ppt_h</p:attrName>
                                        </p:attrNameLst>
                                      </p:cBhvr>
                                      <p:tavLst>
                                        <p:tav tm="0">
                                          <p:val>
                                            <p:strVal val="0,000000"/>
                                          </p:val>
                                        </p:tav>
                                        <p:tav tm="100000">
                                          <p:val>
                                            <p:strVal val="#ppt_h"/>
                                          </p:val>
                                        </p:tav>
                                      </p:tavLst>
                                    </p:anim>
                                    <p:animEffect transition="in" filter="fade">
                                      <p:cBhvr>
                                        <p:cTn id="21" dur="500"/>
                                        <p:tgtEl>
                                          <p:spTgt spid="76802">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76802">
                                            <p:txEl>
                                              <p:pRg st="3" end="3"/>
                                            </p:txEl>
                                          </p:spTgt>
                                        </p:tgtEl>
                                        <p:attrNameLst>
                                          <p:attrName>style.visibility</p:attrName>
                                        </p:attrNameLst>
                                      </p:cBhvr>
                                      <p:to>
                                        <p:strVal val="visible"/>
                                      </p:to>
                                    </p:set>
                                    <p:anim calcmode="lin" valueType="num">
                                      <p:cBhvr>
                                        <p:cTn id="25" dur="500" fill="hold"/>
                                        <p:tgtEl>
                                          <p:spTgt spid="76802">
                                            <p:txEl>
                                              <p:pRg st="3" end="3"/>
                                            </p:txEl>
                                          </p:spTgt>
                                        </p:tgtEl>
                                        <p:attrNameLst>
                                          <p:attrName>ppt_w</p:attrName>
                                        </p:attrNameLst>
                                      </p:cBhvr>
                                      <p:tavLst>
                                        <p:tav tm="0">
                                          <p:val>
                                            <p:strVal val="0,000000"/>
                                          </p:val>
                                        </p:tav>
                                        <p:tav tm="100000">
                                          <p:val>
                                            <p:strVal val="#ppt_w"/>
                                          </p:val>
                                        </p:tav>
                                      </p:tavLst>
                                    </p:anim>
                                    <p:anim calcmode="lin" valueType="num">
                                      <p:cBhvr>
                                        <p:cTn id="26" dur="500" fill="hold"/>
                                        <p:tgtEl>
                                          <p:spTgt spid="76802">
                                            <p:txEl>
                                              <p:pRg st="3" end="3"/>
                                            </p:txEl>
                                          </p:spTgt>
                                        </p:tgtEl>
                                        <p:attrNameLst>
                                          <p:attrName>ppt_h</p:attrName>
                                        </p:attrNameLst>
                                      </p:cBhvr>
                                      <p:tavLst>
                                        <p:tav tm="0">
                                          <p:val>
                                            <p:strVal val="0,000000"/>
                                          </p:val>
                                        </p:tav>
                                        <p:tav tm="100000">
                                          <p:val>
                                            <p:strVal val="#ppt_h"/>
                                          </p:val>
                                        </p:tav>
                                      </p:tavLst>
                                    </p:anim>
                                    <p:animEffect transition="in" filter="fade">
                                      <p:cBhvr>
                                        <p:cTn id="27" dur="500"/>
                                        <p:tgtEl>
                                          <p:spTgt spid="76802">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76802">
                                            <p:txEl>
                                              <p:pRg st="4" end="4"/>
                                            </p:txEl>
                                          </p:spTgt>
                                        </p:tgtEl>
                                        <p:attrNameLst>
                                          <p:attrName>style.visibility</p:attrName>
                                        </p:attrNameLst>
                                      </p:cBhvr>
                                      <p:to>
                                        <p:strVal val="visible"/>
                                      </p:to>
                                    </p:set>
                                    <p:anim calcmode="lin" valueType="num">
                                      <p:cBhvr>
                                        <p:cTn id="31" dur="500" fill="hold"/>
                                        <p:tgtEl>
                                          <p:spTgt spid="76802">
                                            <p:txEl>
                                              <p:pRg st="4" end="4"/>
                                            </p:txEl>
                                          </p:spTgt>
                                        </p:tgtEl>
                                        <p:attrNameLst>
                                          <p:attrName>ppt_w</p:attrName>
                                        </p:attrNameLst>
                                      </p:cBhvr>
                                      <p:tavLst>
                                        <p:tav tm="0">
                                          <p:val>
                                            <p:strVal val="0,000000"/>
                                          </p:val>
                                        </p:tav>
                                        <p:tav tm="100000">
                                          <p:val>
                                            <p:strVal val="#ppt_w"/>
                                          </p:val>
                                        </p:tav>
                                      </p:tavLst>
                                    </p:anim>
                                    <p:anim calcmode="lin" valueType="num">
                                      <p:cBhvr>
                                        <p:cTn id="32" dur="500" fill="hold"/>
                                        <p:tgtEl>
                                          <p:spTgt spid="76802">
                                            <p:txEl>
                                              <p:pRg st="4" end="4"/>
                                            </p:txEl>
                                          </p:spTgt>
                                        </p:tgtEl>
                                        <p:attrNameLst>
                                          <p:attrName>ppt_h</p:attrName>
                                        </p:attrNameLst>
                                      </p:cBhvr>
                                      <p:tavLst>
                                        <p:tav tm="0">
                                          <p:val>
                                            <p:strVal val="0,000000"/>
                                          </p:val>
                                        </p:tav>
                                        <p:tav tm="100000">
                                          <p:val>
                                            <p:strVal val="#ppt_h"/>
                                          </p:val>
                                        </p:tav>
                                      </p:tavLst>
                                    </p:anim>
                                    <p:animEffect transition="in" filter="fade">
                                      <p:cBhvr>
                                        <p:cTn id="33" dur="500"/>
                                        <p:tgtEl>
                                          <p:spTgt spid="768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2133600" y="533400"/>
            <a:ext cx="6400799" cy="838200"/>
          </a:xfrm>
          <a:solidFill>
            <a:schemeClr val="accent2"/>
          </a:solidFill>
          <a:ln>
            <a:solidFill>
              <a:schemeClr val="tx1"/>
            </a:solidFill>
            <a:miter lim="800000"/>
          </a:ln>
          <a:effectLst>
            <a:outerShdw blurRad="44450" dist="27940" dir="5400000" algn="ctr">
              <a:srgbClr val="000000">
                <a:alpha val="32000"/>
              </a:srgbClr>
            </a:outerShdw>
          </a:effectLst>
          <a:scene3d>
            <a:camera prst="perspectiveHeroicExtremeRightFacing"/>
            <a:lightRig rig="balanced" dir="t">
              <a:rot lat="0" lon="0" rev="8700000"/>
            </a:lightRig>
          </a:scene3d>
          <a:sp3d>
            <a:bevelT w="190500" h="38100"/>
          </a:sp3d>
        </p:spPr>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b="1" i="0" u="none" strike="noStrike" kern="0" cap="none" spc="0" normalizeH="0" baseline="0" noProof="0" dirty="0" smtClean="0">
                <a:ln>
                  <a:noFill/>
                </a:ln>
                <a:solidFill>
                  <a:schemeClr val="bg1"/>
                </a:solidFill>
                <a:effectLst/>
                <a:uLnTx/>
                <a:uFillTx/>
                <a:latin typeface="+mn-lt"/>
                <a:ea typeface="+mj-ea"/>
                <a:cs typeface="Aharoni" pitchFamily="2" charset="-79"/>
              </a:rPr>
              <a:t>PENGKAJIAN</a:t>
            </a:r>
          </a:p>
        </p:txBody>
      </p:sp>
      <p:sp>
        <p:nvSpPr>
          <p:cNvPr id="6" name="Content Placeholder 5"/>
          <p:cNvSpPr>
            <a:spLocks noGrp="1"/>
          </p:cNvSpPr>
          <p:nvPr>
            <p:ph idx="1"/>
          </p:nvPr>
        </p:nvSpPr>
        <p:spPr bwMode="auto">
          <a:xfrm>
            <a:off x="1219200" y="2485458"/>
            <a:ext cx="1219200" cy="990600"/>
          </a:xfrm>
          <a:prstGeom prst="hexagon">
            <a:avLst/>
          </a:prstGeom>
          <a:solidFill>
            <a:srgbClr val="7030A0"/>
          </a:solidFill>
          <a:ln w="254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ctr" defTabSz="914400" rtl="0" eaLnBrk="0" fontAlgn="auto" latinLnBrk="0" hangingPunct="0">
              <a:lnSpc>
                <a:spcPct val="100000"/>
              </a:lnSpc>
              <a:spcBef>
                <a:spcPts val="0"/>
              </a:spcBef>
              <a:spcAft>
                <a:spcPts val="0"/>
              </a:spcAft>
              <a:buClrTx/>
              <a:buSzTx/>
              <a:buFont typeface="Wingdings" panose="05000000000000000000" pitchFamily="2" charset="2"/>
              <a:buNone/>
              <a:defRPr/>
            </a:pPr>
            <a:r>
              <a:rPr kumimoji="0" lang="en-US" sz="3500" b="0" i="0" u="none" strike="noStrike" kern="0" cap="none" spc="0" normalizeH="0" baseline="0" noProof="0" dirty="0">
                <a:ln>
                  <a:noFill/>
                </a:ln>
                <a:solidFill>
                  <a:schemeClr val="bg1"/>
                </a:solidFill>
                <a:effectLst/>
                <a:uLnTx/>
                <a:uFillTx/>
                <a:latin typeface="Berlin Sans FB Demi" panose="020E0802020502020306" pitchFamily="34" charset="0"/>
                <a:ea typeface="+mn-ea"/>
                <a:cs typeface="+mn-cs"/>
              </a:rPr>
              <a:t>1</a:t>
            </a:r>
          </a:p>
        </p:txBody>
      </p:sp>
      <p:sp>
        <p:nvSpPr>
          <p:cNvPr id="7" name="Cross 6"/>
          <p:cNvSpPr/>
          <p:nvPr/>
        </p:nvSpPr>
        <p:spPr>
          <a:xfrm>
            <a:off x="2667000" y="2514600"/>
            <a:ext cx="6072230" cy="990599"/>
          </a:xfrm>
          <a:prstGeom prst="plus">
            <a:avLst>
              <a:gd name="adj" fmla="val 14116"/>
            </a:avLst>
          </a:prstGeom>
          <a:solidFill>
            <a:srgbClr val="CC00CC"/>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marL="0" marR="0" lvl="0" indent="0" algn="just" defTabSz="914400" rtl="0" eaLnBrk="0" fontAlgn="auto" latinLnBrk="0" hangingPunct="0">
              <a:lnSpc>
                <a:spcPct val="100000"/>
              </a:lnSpc>
              <a:spcBef>
                <a:spcPts val="0"/>
              </a:spcBef>
              <a:spcAft>
                <a:spcPts val="0"/>
              </a:spcAft>
              <a:buClrTx/>
              <a:buSzTx/>
              <a:buFontTx/>
              <a:buNone/>
              <a:defRPr/>
            </a:pP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Pengkajian</a:t>
            </a:r>
            <a:r>
              <a:rPr kumimoji="0" lang="en-US" sz="2800" b="1"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segera</a:t>
            </a:r>
            <a:r>
              <a:rPr kumimoji="0" lang="en-US" sz="2800" b="1"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setelah</a:t>
            </a:r>
            <a:r>
              <a:rPr kumimoji="0" lang="en-US" sz="2800" b="1"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lahir</a:t>
            </a:r>
            <a:endParaRPr kumimoji="0" lang="en-US" sz="2800" b="1" i="0" u="none" strike="noStrike" kern="0" cap="none" spc="0" normalizeH="0" baseline="0" noProof="0" dirty="0">
              <a:ln>
                <a:noFill/>
              </a:ln>
              <a:solidFill>
                <a:sysClr val="windowText" lastClr="000000"/>
              </a:solidFill>
              <a:effectLst/>
              <a:uLnTx/>
              <a:uFillTx/>
              <a:latin typeface="+mj-lt"/>
              <a:ea typeface="+mn-ea"/>
              <a:cs typeface="+mn-cs"/>
            </a:endParaRPr>
          </a:p>
        </p:txBody>
      </p:sp>
      <p:sp>
        <p:nvSpPr>
          <p:cNvPr id="8" name="Hexagon 7"/>
          <p:cNvSpPr/>
          <p:nvPr/>
        </p:nvSpPr>
        <p:spPr>
          <a:xfrm>
            <a:off x="1295400" y="4038600"/>
            <a:ext cx="990600" cy="762000"/>
          </a:xfrm>
          <a:prstGeom prst="hexagon">
            <a:avLst/>
          </a:prstGeom>
          <a:solidFill>
            <a:srgbClr val="C3986D">
              <a:lumMod val="75000"/>
            </a:srgbClr>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en-US" sz="3500" b="0" i="0" u="none" strike="noStrike" kern="0" cap="none" spc="0" normalizeH="0" baseline="0" noProof="0" dirty="0">
                <a:ln>
                  <a:noFill/>
                </a:ln>
                <a:solidFill>
                  <a:schemeClr val="bg1"/>
                </a:solidFill>
                <a:effectLst/>
                <a:uLnTx/>
                <a:uFillTx/>
                <a:latin typeface="Berlin Sans FB Demi" panose="020E0802020502020306" pitchFamily="34" charset="0"/>
                <a:ea typeface="+mn-ea"/>
                <a:cs typeface="+mn-cs"/>
              </a:rPr>
              <a:t>2</a:t>
            </a:r>
          </a:p>
        </p:txBody>
      </p:sp>
      <p:sp>
        <p:nvSpPr>
          <p:cNvPr id="9" name="Cross 8">
            <a:hlinkClick r:id="" action="ppaction://noaction"/>
          </p:cNvPr>
          <p:cNvSpPr/>
          <p:nvPr/>
        </p:nvSpPr>
        <p:spPr>
          <a:xfrm>
            <a:off x="2667000" y="4038600"/>
            <a:ext cx="6056310" cy="914399"/>
          </a:xfrm>
          <a:prstGeom prst="plus">
            <a:avLst>
              <a:gd name="adj" fmla="val 14116"/>
            </a:avLst>
          </a:prstGeom>
          <a:solidFill>
            <a:srgbClr val="CC9900"/>
          </a:solid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marL="0" marR="0" lvl="0" indent="0" algn="l" defTabSz="914400" rtl="0" eaLnBrk="0" fontAlgn="auto" latinLnBrk="0" hangingPunct="0">
              <a:lnSpc>
                <a:spcPct val="100000"/>
              </a:lnSpc>
              <a:spcBef>
                <a:spcPts val="0"/>
              </a:spcBef>
              <a:spcAft>
                <a:spcPts val="0"/>
              </a:spcAft>
              <a:buClrTx/>
              <a:buSzTx/>
              <a:buFontTx/>
              <a:buNone/>
              <a:defRPr/>
            </a:pP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Pemeriksaan</a:t>
            </a:r>
            <a:r>
              <a:rPr kumimoji="0" lang="en-US" sz="2800" b="1" i="0" u="none" strike="noStrike" kern="0" cap="none" spc="0" normalizeH="0" baseline="0" noProof="0" dirty="0">
                <a:ln>
                  <a:noFill/>
                </a:ln>
                <a:solidFill>
                  <a:sysClr val="windowText" lastClr="000000"/>
                </a:solidFill>
                <a:effectLst/>
                <a:uLnTx/>
                <a:uFillTx/>
                <a:latin typeface="+mj-lt"/>
                <a:ea typeface="+mn-ea"/>
                <a:cs typeface="+mn-cs"/>
              </a:rPr>
              <a:t> </a:t>
            </a:r>
            <a:r>
              <a:rPr kumimoji="0" lang="en-US" sz="2800" b="1" i="0" u="none" strike="noStrike" kern="0" cap="none" spc="0" normalizeH="0" baseline="0" noProof="0" dirty="0" err="1">
                <a:ln>
                  <a:noFill/>
                </a:ln>
                <a:solidFill>
                  <a:sysClr val="windowText" lastClr="000000"/>
                </a:solidFill>
                <a:effectLst/>
                <a:uLnTx/>
                <a:uFillTx/>
                <a:latin typeface="+mj-lt"/>
                <a:ea typeface="+mn-ea"/>
                <a:cs typeface="+mn-cs"/>
              </a:rPr>
              <a:t>fisik</a:t>
            </a:r>
            <a:endParaRPr kumimoji="0" lang="en-US" sz="2800" b="1" i="0" u="none" strike="noStrike" kern="0" cap="none" spc="0" normalizeH="0" baseline="0" noProof="0" dirty="0">
              <a:ln>
                <a:noFill/>
              </a:ln>
              <a:solidFill>
                <a:sysClr val="windowText" lastClr="000000"/>
              </a:solidFill>
              <a:effectLst/>
              <a:uLnTx/>
              <a:uFillTx/>
              <a:latin typeface="+mj-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0,000000"/>
                                          </p:val>
                                        </p:tav>
                                        <p:tav tm="100000">
                                          <p:val>
                                            <p:strVal val="#ppt_w"/>
                                          </p:val>
                                        </p:tav>
                                      </p:tavLst>
                                    </p:anim>
                                    <p:anim calcmode="lin" valueType="num">
                                      <p:cBhvr>
                                        <p:cTn id="8" dur="500" fill="hold"/>
                                        <p:tgtEl>
                                          <p:spTgt spid="5"/>
                                        </p:tgtEl>
                                        <p:attrNameLst>
                                          <p:attrName>ppt_h</p:attrName>
                                        </p:attrNameLst>
                                      </p:cBhvr>
                                      <p:tavLst>
                                        <p:tav tm="0">
                                          <p:val>
                                            <p:strVal val="0,00000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par>
                          <p:cTn id="14" fill="hold">
                            <p:stCondLst>
                              <p:cond delay="2500"/>
                            </p:stCondLst>
                            <p:childTnLst>
                              <p:par>
                                <p:cTn id="15" presetID="21"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par>
                          <p:cTn id="18" fill="hold">
                            <p:stCondLst>
                              <p:cond delay="4500"/>
                            </p:stCondLst>
                            <p:childTnLst>
                              <p:par>
                                <p:cTn id="19" presetID="21" presetClass="entr" presetSubtype="1"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heel(1)">
                                      <p:cBhvr>
                                        <p:cTn id="21" dur="2000"/>
                                        <p:tgtEl>
                                          <p:spTgt spid="8"/>
                                        </p:tgtEl>
                                      </p:cBhvr>
                                    </p:animEffect>
                                  </p:childTnLst>
                                </p:cTn>
                              </p:par>
                            </p:childTnLst>
                          </p:cTn>
                        </p:par>
                        <p:par>
                          <p:cTn id="22" fill="hold">
                            <p:stCondLst>
                              <p:cond delay="6500"/>
                            </p:stCondLst>
                            <p:childTnLst>
                              <p:par>
                                <p:cTn id="23" presetID="21" presetClass="entr" presetSubtype="1"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heel(1)">
                                      <p:cBhvr>
                                        <p:cTn id="2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bwMode="auto">
          <a:xfrm>
            <a:off x="1154113" y="457200"/>
            <a:ext cx="7772400" cy="1143000"/>
          </a:xfrm>
          <a:prstGeom prst="plus">
            <a:avLst>
              <a:gd name="adj" fmla="val 14116"/>
            </a:avLst>
          </a:prstGeom>
          <a:solidFill>
            <a:srgbClr val="CC00CC"/>
          </a:solidFill>
          <a:ln w="254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lstStyle/>
          <a:p>
            <a:pPr marL="0" marR="0" lvl="0" indent="0" algn="just" defTabSz="914400" rtl="0" eaLnBrk="0" fontAlgn="auto" latinLnBrk="0" hangingPunct="0">
              <a:lnSpc>
                <a:spcPct val="100000"/>
              </a:lnSpc>
              <a:spcBef>
                <a:spcPts val="0"/>
              </a:spcBef>
              <a:spcAft>
                <a:spcPts val="0"/>
              </a:spcAft>
              <a:buClrTx/>
              <a:buSzTx/>
              <a:buFontTx/>
              <a:buNone/>
              <a:defRPr/>
            </a:pPr>
            <a:r>
              <a:rPr kumimoji="0" lang="en-US" sz="2800" b="1" i="0" u="none" strike="noStrike" kern="0" cap="none" spc="0" normalizeH="0" baseline="0" noProof="0" dirty="0" err="1" smtClean="0">
                <a:ln>
                  <a:noFill/>
                </a:ln>
                <a:solidFill>
                  <a:sysClr val="windowText" lastClr="000000"/>
                </a:solidFill>
                <a:effectLst/>
                <a:uLnTx/>
                <a:uFillTx/>
                <a:latin typeface="+mj-lt"/>
                <a:ea typeface="+mj-ea"/>
                <a:cs typeface="+mj-cs"/>
              </a:rPr>
              <a:t>Pengkajian</a:t>
            </a:r>
            <a:r>
              <a:rPr kumimoji="0" lang="en-US" sz="2800" b="1" i="0" u="none" strike="noStrike" kern="0" cap="none" spc="0" normalizeH="0" baseline="0" noProof="0" dirty="0" smtClean="0">
                <a:ln>
                  <a:noFill/>
                </a:ln>
                <a:solidFill>
                  <a:sysClr val="windowText" lastClr="000000"/>
                </a:solidFill>
                <a:effectLst/>
                <a:uLnTx/>
                <a:uFillTx/>
                <a:latin typeface="+mj-lt"/>
                <a:ea typeface="+mj-ea"/>
                <a:cs typeface="+mj-cs"/>
              </a:rPr>
              <a:t> </a:t>
            </a:r>
            <a:r>
              <a:rPr kumimoji="0" lang="en-US" sz="2800" b="1" i="0" u="none" strike="noStrike" kern="0" cap="none" spc="0" normalizeH="0" baseline="0" noProof="0" dirty="0" err="1" smtClean="0">
                <a:ln>
                  <a:noFill/>
                </a:ln>
                <a:solidFill>
                  <a:sysClr val="windowText" lastClr="000000"/>
                </a:solidFill>
                <a:effectLst/>
                <a:uLnTx/>
                <a:uFillTx/>
                <a:latin typeface="+mj-lt"/>
                <a:ea typeface="+mj-ea"/>
                <a:cs typeface="+mj-cs"/>
              </a:rPr>
              <a:t>segera</a:t>
            </a:r>
            <a:r>
              <a:rPr kumimoji="0" lang="en-US" sz="2800" b="1" i="0" u="none" strike="noStrike" kern="0" cap="none" spc="0" normalizeH="0" baseline="0" noProof="0" dirty="0" smtClean="0">
                <a:ln>
                  <a:noFill/>
                </a:ln>
                <a:solidFill>
                  <a:sysClr val="windowText" lastClr="000000"/>
                </a:solidFill>
                <a:effectLst/>
                <a:uLnTx/>
                <a:uFillTx/>
                <a:latin typeface="+mj-lt"/>
                <a:ea typeface="+mj-ea"/>
                <a:cs typeface="+mj-cs"/>
              </a:rPr>
              <a:t> </a:t>
            </a:r>
            <a:r>
              <a:rPr kumimoji="0" lang="en-US" sz="2800" b="1" i="0" u="none" strike="noStrike" kern="0" cap="none" spc="0" normalizeH="0" baseline="0" noProof="0" dirty="0" err="1" smtClean="0">
                <a:ln>
                  <a:noFill/>
                </a:ln>
                <a:solidFill>
                  <a:sysClr val="windowText" lastClr="000000"/>
                </a:solidFill>
                <a:effectLst/>
                <a:uLnTx/>
                <a:uFillTx/>
                <a:latin typeface="+mj-lt"/>
                <a:ea typeface="+mj-ea"/>
                <a:cs typeface="+mj-cs"/>
              </a:rPr>
              <a:t>setelah</a:t>
            </a:r>
            <a:r>
              <a:rPr kumimoji="0" lang="en-US" sz="2800" b="1" i="0" u="none" strike="noStrike" kern="0" cap="none" spc="0" normalizeH="0" baseline="0" noProof="0" dirty="0" smtClean="0">
                <a:ln>
                  <a:noFill/>
                </a:ln>
                <a:solidFill>
                  <a:sysClr val="windowText" lastClr="000000"/>
                </a:solidFill>
                <a:effectLst/>
                <a:uLnTx/>
                <a:uFillTx/>
                <a:latin typeface="+mj-lt"/>
                <a:ea typeface="+mj-ea"/>
                <a:cs typeface="+mj-cs"/>
              </a:rPr>
              <a:t> </a:t>
            </a:r>
            <a:r>
              <a:rPr kumimoji="0" lang="en-US" sz="2800" b="1" i="0" u="none" strike="noStrike" kern="0" cap="none" spc="0" normalizeH="0" baseline="0" noProof="0" dirty="0" err="1" smtClean="0">
                <a:ln>
                  <a:noFill/>
                </a:ln>
                <a:solidFill>
                  <a:sysClr val="windowText" lastClr="000000"/>
                </a:solidFill>
                <a:effectLst/>
                <a:uLnTx/>
                <a:uFillTx/>
                <a:latin typeface="+mj-lt"/>
                <a:ea typeface="+mj-ea"/>
                <a:cs typeface="+mj-cs"/>
              </a:rPr>
              <a:t>lahir</a:t>
            </a:r>
            <a:endParaRPr kumimoji="0" lang="en-US" sz="2800" b="1" i="0" u="none" strike="noStrike" kern="0" cap="none" spc="0" normalizeH="0" baseline="0" noProof="0" dirty="0">
              <a:ln>
                <a:noFill/>
              </a:ln>
              <a:solidFill>
                <a:sysClr val="windowText" lastClr="000000"/>
              </a:solidFill>
              <a:effectLst/>
              <a:uLnTx/>
              <a:uFillTx/>
              <a:latin typeface="+mj-lt"/>
              <a:ea typeface="+mj-ea"/>
              <a:cs typeface="+mj-cs"/>
            </a:endParaRPr>
          </a:p>
        </p:txBody>
      </p:sp>
      <p:sp>
        <p:nvSpPr>
          <p:cNvPr id="10242" name="Content Placeholder 2"/>
          <p:cNvSpPr>
            <a:spLocks noGrp="1"/>
          </p:cNvSpPr>
          <p:nvPr>
            <p:ph idx="1"/>
          </p:nvPr>
        </p:nvSpPr>
        <p:spPr>
          <a:xfrm>
            <a:off x="1676400" y="1981200"/>
            <a:ext cx="7086600" cy="4191000"/>
          </a:xfrm>
        </p:spPr>
        <p:txBody>
          <a:bodyPr vert="horz" wrap="square" lIns="91440" tIns="45720" rIns="91440" bIns="45720" numCol="1" anchor="t" anchorCtr="0" compatLnSpc="1"/>
          <a:lstStyle/>
          <a:p>
            <a:pPr marL="342900" marR="0" lvl="0" indent="-342900" algn="l" defTabSz="914400" rtl="0" eaLnBrk="1" fontAlgn="base" latinLnBrk="0" hangingPunct="1">
              <a:lnSpc>
                <a:spcPct val="90000"/>
              </a:lnSpc>
              <a:spcBef>
                <a:spcPct val="20000"/>
              </a:spcBef>
              <a:spcAft>
                <a:spcPct val="0"/>
              </a:spcAft>
              <a:buClr>
                <a:srgbClr val="0078F0"/>
              </a:buClr>
              <a:buSzTx/>
              <a:buFontTx/>
              <a:buBlip>
                <a:blip r:embed="rId3"/>
              </a:buBlip>
              <a:defRPr/>
            </a:pPr>
            <a:r>
              <a:rPr kumimoji="0" lang="en-US" sz="3200" b="0" i="0" u="none" strike="noStrike" kern="0" cap="none" spc="0" normalizeH="0" baseline="0" noProof="0" dirty="0" err="1" smtClean="0">
                <a:ln>
                  <a:noFill/>
                </a:ln>
                <a:solidFill>
                  <a:srgbClr val="FFFFFF"/>
                </a:solidFill>
                <a:effectLst/>
                <a:uLnTx/>
                <a:uFillTx/>
                <a:latin typeface="+mn-lt"/>
                <a:ea typeface="+mn-ea"/>
                <a:cs typeface="+mn-cs"/>
              </a:rPr>
              <a:t>Pemeriksaan</a:t>
            </a:r>
            <a:r>
              <a:rPr kumimoji="0" lang="en-US" sz="3200" b="0" i="0" u="none" strike="noStrike" kern="0" cap="none" spc="0" normalizeH="0" baseline="0" noProof="0" dirty="0" smtClean="0">
                <a:ln>
                  <a:noFill/>
                </a:ln>
                <a:solidFill>
                  <a:srgbClr val="FFFFFF"/>
                </a:solidFill>
                <a:effectLst/>
                <a:uLnTx/>
                <a:uFillTx/>
                <a:latin typeface="+mn-lt"/>
                <a:ea typeface="+mn-ea"/>
                <a:cs typeface="+mn-cs"/>
              </a:rPr>
              <a:t> </a:t>
            </a:r>
            <a:r>
              <a:rPr kumimoji="0" lang="en-US" sz="3200" b="0" i="0" u="none" strike="noStrike" kern="0" cap="none" spc="0" normalizeH="0" baseline="0" noProof="0" dirty="0" err="1" smtClean="0">
                <a:ln>
                  <a:noFill/>
                </a:ln>
                <a:solidFill>
                  <a:srgbClr val="FFFFFF"/>
                </a:solidFill>
                <a:effectLst/>
                <a:uLnTx/>
                <a:uFillTx/>
                <a:latin typeface="+mn-lt"/>
                <a:ea typeface="+mn-ea"/>
                <a:cs typeface="+mn-cs"/>
              </a:rPr>
              <a:t>awal</a:t>
            </a:r>
            <a:r>
              <a:rPr kumimoji="0" lang="en-US" sz="3200" b="0" i="0" u="none" strike="noStrike" kern="0" cap="none" spc="0" normalizeH="0" baseline="0" noProof="0" dirty="0" smtClean="0">
                <a:ln>
                  <a:noFill/>
                </a:ln>
                <a:solidFill>
                  <a:srgbClr val="FFFFFF"/>
                </a:solidFill>
                <a:effectLst/>
                <a:uLnTx/>
                <a:uFillTx/>
                <a:latin typeface="+mn-lt"/>
                <a:ea typeface="+mn-ea"/>
                <a:cs typeface="+mn-cs"/>
              </a:rPr>
              <a:t>, </a:t>
            </a:r>
            <a:r>
              <a:rPr kumimoji="0" lang="en-US" sz="3200" b="0" i="0" u="none" strike="noStrike" kern="0" cap="none" spc="0" normalizeH="0" baseline="0" noProof="0" dirty="0" err="1" smtClean="0">
                <a:ln>
                  <a:noFill/>
                </a:ln>
                <a:solidFill>
                  <a:srgbClr val="FFFFFF"/>
                </a:solidFill>
                <a:effectLst/>
                <a:uLnTx/>
                <a:uFillTx/>
                <a:latin typeface="+mn-lt"/>
                <a:ea typeface="+mn-ea"/>
                <a:cs typeface="+mn-cs"/>
              </a:rPr>
              <a:t>kamar</a:t>
            </a:r>
            <a:r>
              <a:rPr kumimoji="0" lang="en-US" sz="3200" b="0" i="0" u="none" strike="noStrike" kern="0" cap="none" spc="0" normalizeH="0" baseline="0" noProof="0" dirty="0" smtClean="0">
                <a:ln>
                  <a:noFill/>
                </a:ln>
                <a:solidFill>
                  <a:srgbClr val="FFFFFF"/>
                </a:solidFill>
                <a:effectLst/>
                <a:uLnTx/>
                <a:uFillTx/>
                <a:latin typeface="+mn-lt"/>
                <a:ea typeface="+mn-ea"/>
                <a:cs typeface="+mn-cs"/>
              </a:rPr>
              <a:t> </a:t>
            </a:r>
            <a:r>
              <a:rPr kumimoji="0" lang="en-US" sz="3200" b="0" i="0" u="none" strike="noStrike" kern="0" cap="none" spc="0" normalizeH="0" baseline="0" noProof="0" dirty="0" err="1" smtClean="0">
                <a:ln>
                  <a:noFill/>
                </a:ln>
                <a:solidFill>
                  <a:srgbClr val="FFFFFF"/>
                </a:solidFill>
                <a:effectLst/>
                <a:uLnTx/>
                <a:uFillTx/>
                <a:latin typeface="+mn-lt"/>
                <a:ea typeface="+mn-ea"/>
                <a:cs typeface="+mn-cs"/>
              </a:rPr>
              <a:t>bersalin</a:t>
            </a:r>
            <a:endParaRPr kumimoji="0" lang="en-US" sz="3200" b="0" i="0" u="none" strike="noStrike" kern="0" cap="none" spc="0" normalizeH="0" baseline="0" noProof="0" dirty="0" smtClean="0">
              <a:ln>
                <a:noFill/>
              </a:ln>
              <a:solidFill>
                <a:srgbClr val="FFFFFF"/>
              </a:solidFill>
              <a:effectLst/>
              <a:uLnTx/>
              <a:uFillTx/>
              <a:latin typeface="+mn-lt"/>
              <a:ea typeface="+mn-ea"/>
              <a:cs typeface="+mn-cs"/>
            </a:endParaRPr>
          </a:p>
          <a:p>
            <a:pPr marL="742950" marR="0" lvl="1" indent="-285750" algn="l" defTabSz="914400" rtl="0" eaLnBrk="1" fontAlgn="base" latinLnBrk="0" hangingPunct="1">
              <a:lnSpc>
                <a:spcPct val="90000"/>
              </a:lnSpc>
              <a:spcBef>
                <a:spcPct val="20000"/>
              </a:spcBef>
              <a:spcAft>
                <a:spcPct val="0"/>
              </a:spcAft>
              <a:buClr>
                <a:srgbClr val="0078F0"/>
              </a:buClr>
              <a:buSzTx/>
              <a:buFontTx/>
              <a:buChar char="–"/>
              <a:defRPr/>
            </a:pPr>
            <a:r>
              <a:rPr kumimoji="0" lang="en-US" sz="2800" b="0" i="0" u="none" strike="noStrike" kern="0" cap="none" spc="0" normalizeH="0" baseline="0" noProof="0" dirty="0" err="1" smtClean="0">
                <a:ln>
                  <a:noFill/>
                </a:ln>
                <a:solidFill>
                  <a:srgbClr val="FFFFFF"/>
                </a:solidFill>
                <a:effectLst/>
                <a:uLnTx/>
                <a:uFillTx/>
                <a:latin typeface="+mn-lt"/>
              </a:rPr>
              <a:t>Bayi</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dalam</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fase</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transisi</a:t>
            </a:r>
            <a:r>
              <a:rPr kumimoji="0" lang="en-US" sz="2800" b="0" i="0" u="none" strike="noStrike" kern="0" cap="none" spc="0" normalizeH="0" baseline="0" noProof="0" dirty="0" smtClean="0">
                <a:ln>
                  <a:noFill/>
                </a:ln>
                <a:solidFill>
                  <a:srgbClr val="FFFFFF"/>
                </a:solidFill>
                <a:effectLst/>
                <a:uLnTx/>
                <a:uFillTx/>
                <a:latin typeface="+mn-lt"/>
                <a:sym typeface="Wingdings" panose="05000000000000000000" pitchFamily="2" charset="2"/>
              </a:rPr>
              <a:t> </a:t>
            </a:r>
            <a:r>
              <a:rPr kumimoji="0" lang="en-US" sz="2800" b="0" i="0" u="none" strike="noStrike" kern="0" cap="none" spc="0" normalizeH="0" baseline="0" noProof="0" dirty="0" err="1" smtClean="0">
                <a:ln>
                  <a:noFill/>
                </a:ln>
                <a:solidFill>
                  <a:srgbClr val="FFFFFF"/>
                </a:solidFill>
                <a:effectLst/>
                <a:uLnTx/>
                <a:uFillTx/>
                <a:latin typeface="+mn-lt"/>
              </a:rPr>
              <a:t>Menilai</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gangguan</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adaptasi</a:t>
            </a:r>
            <a:r>
              <a:rPr kumimoji="0" lang="en-US" sz="2800" b="0" i="0" u="none" strike="noStrike" kern="0" cap="none" spc="0" normalizeH="0" baseline="0" noProof="0" dirty="0" smtClean="0">
                <a:ln>
                  <a:noFill/>
                </a:ln>
                <a:solidFill>
                  <a:srgbClr val="FFFFFF"/>
                </a:solidFill>
                <a:effectLst/>
                <a:uLnTx/>
                <a:uFillTx/>
                <a:latin typeface="+mn-lt"/>
              </a:rPr>
              <a:t> </a:t>
            </a:r>
            <a:endParaRPr kumimoji="0" lang="en-US" sz="2800" b="0" i="0" u="none" strike="noStrike" kern="0" cap="none" spc="0" normalizeH="0" baseline="0" noProof="0" dirty="0" smtClean="0">
              <a:ln>
                <a:noFill/>
              </a:ln>
              <a:solidFill>
                <a:srgbClr val="FFFFFF"/>
              </a:solidFill>
              <a:effectLst/>
              <a:uLnTx/>
              <a:uFillTx/>
              <a:latin typeface="+mn-lt"/>
              <a:cs typeface="Arial" panose="020B0604020202020204" pitchFamily="34" charset="0"/>
            </a:endParaRPr>
          </a:p>
          <a:p>
            <a:pPr marL="742950" marR="0" lvl="1" indent="-285750" algn="l" defTabSz="914400" rtl="0" eaLnBrk="1" fontAlgn="base" latinLnBrk="0" hangingPunct="1">
              <a:lnSpc>
                <a:spcPct val="90000"/>
              </a:lnSpc>
              <a:spcBef>
                <a:spcPct val="20000"/>
              </a:spcBef>
              <a:spcAft>
                <a:spcPct val="0"/>
              </a:spcAft>
              <a:buClr>
                <a:srgbClr val="0078F0"/>
              </a:buClr>
              <a:buSzTx/>
              <a:buFontTx/>
              <a:buChar char="–"/>
              <a:defRPr/>
            </a:pPr>
            <a:r>
              <a:rPr kumimoji="0" lang="en-US" sz="2800" b="0" i="0" u="none" strike="noStrike" kern="0" cap="none" spc="0" normalizeH="0" baseline="0" noProof="0" dirty="0" err="1" smtClean="0">
                <a:ln>
                  <a:noFill/>
                </a:ln>
                <a:solidFill>
                  <a:srgbClr val="FFFFFF"/>
                </a:solidFill>
                <a:effectLst/>
                <a:uLnTx/>
                <a:uFillTx/>
                <a:latin typeface="+mn-lt"/>
              </a:rPr>
              <a:t>Ketidaknormalan</a:t>
            </a:r>
            <a:r>
              <a:rPr kumimoji="0" lang="en-US" sz="2800" b="0" i="0" u="none" strike="noStrike" kern="0" cap="none" spc="0" normalizeH="0" baseline="0" noProof="0" dirty="0" smtClean="0">
                <a:ln>
                  <a:noFill/>
                </a:ln>
                <a:solidFill>
                  <a:srgbClr val="FFFFFF"/>
                </a:solidFill>
                <a:effectLst/>
                <a:uLnTx/>
                <a:uFillTx/>
                <a:latin typeface="+mn-lt"/>
              </a:rPr>
              <a:t>  yang </a:t>
            </a:r>
            <a:r>
              <a:rPr kumimoji="0" lang="en-US" sz="2800" b="0" i="0" u="none" strike="noStrike" kern="0" cap="none" spc="0" normalizeH="0" baseline="0" noProof="0" dirty="0" err="1" smtClean="0">
                <a:ln>
                  <a:noFill/>
                </a:ln>
                <a:solidFill>
                  <a:srgbClr val="FFFFFF"/>
                </a:solidFill>
                <a:effectLst/>
                <a:uLnTx/>
                <a:uFillTx/>
                <a:latin typeface="+mn-lt"/>
              </a:rPr>
              <a:t>perlu</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tindakan</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segera</a:t>
            </a:r>
            <a:endParaRPr kumimoji="0" lang="en-US" sz="2800" b="0" i="0" u="none" strike="noStrike" kern="0" cap="none" spc="0" normalizeH="0" baseline="0" noProof="0" dirty="0" smtClean="0">
              <a:ln>
                <a:noFill/>
              </a:ln>
              <a:solidFill>
                <a:srgbClr val="FFFFFF"/>
              </a:solidFill>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rgbClr val="0078F0"/>
              </a:buClr>
              <a:buSzTx/>
              <a:buFontTx/>
              <a:buChar char="–"/>
              <a:defRPr/>
            </a:pPr>
            <a:r>
              <a:rPr kumimoji="0" lang="en-US" sz="2800" b="0" i="0" u="none" strike="noStrike" kern="0" cap="none" spc="0" normalizeH="0" baseline="0" noProof="0" dirty="0" err="1" smtClean="0">
                <a:ln>
                  <a:noFill/>
                </a:ln>
                <a:solidFill>
                  <a:srgbClr val="FFFFFF"/>
                </a:solidFill>
                <a:effectLst/>
                <a:uLnTx/>
                <a:uFillTx/>
                <a:latin typeface="+mn-lt"/>
              </a:rPr>
              <a:t>Keputusan</a:t>
            </a:r>
            <a:r>
              <a:rPr kumimoji="0" lang="en-US" sz="2800" b="0" i="0" u="none" strike="noStrike" kern="0" cap="none" spc="0" normalizeH="0" baseline="0" noProof="0" dirty="0" smtClean="0">
                <a:ln>
                  <a:noFill/>
                </a:ln>
                <a:solidFill>
                  <a:srgbClr val="FFFFFF"/>
                </a:solidFill>
                <a:effectLst/>
                <a:uLnTx/>
                <a:uFillTx/>
                <a:latin typeface="+mn-lt"/>
              </a:rPr>
              <a:t> RG, </a:t>
            </a:r>
            <a:r>
              <a:rPr kumimoji="0" lang="en-US" sz="2800" b="0" i="0" u="none" strike="noStrike" kern="0" cap="none" spc="0" normalizeH="0" baseline="0" noProof="0" dirty="0" err="1" smtClean="0">
                <a:ln>
                  <a:noFill/>
                </a:ln>
                <a:solidFill>
                  <a:srgbClr val="FFFFFF"/>
                </a:solidFill>
                <a:effectLst/>
                <a:uLnTx/>
                <a:uFillTx/>
                <a:latin typeface="+mn-lt"/>
              </a:rPr>
              <a:t>ruang</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perawatan</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khusus</a:t>
            </a:r>
            <a:r>
              <a:rPr kumimoji="0" lang="en-US" sz="2800" b="0" i="0" u="none" strike="noStrike" kern="0" cap="none" spc="0" normalizeH="0" baseline="0" noProof="0" dirty="0" smtClean="0">
                <a:ln>
                  <a:noFill/>
                </a:ln>
                <a:solidFill>
                  <a:srgbClr val="FFFFFF"/>
                </a:solidFill>
                <a:effectLst/>
                <a:uLnTx/>
                <a:uFillTx/>
                <a:latin typeface="+mn-lt"/>
              </a:rPr>
              <a:t>, </a:t>
            </a:r>
            <a:r>
              <a:rPr kumimoji="0" lang="en-US" sz="2800" b="0" i="0" u="none" strike="noStrike" kern="0" cap="none" spc="0" normalizeH="0" baseline="0" noProof="0" dirty="0" err="1" smtClean="0">
                <a:ln>
                  <a:noFill/>
                </a:ln>
                <a:solidFill>
                  <a:srgbClr val="FFFFFF"/>
                </a:solidFill>
                <a:effectLst/>
                <a:uLnTx/>
                <a:uFillTx/>
                <a:latin typeface="+mn-lt"/>
              </a:rPr>
              <a:t>intensif</a:t>
            </a:r>
            <a:r>
              <a:rPr kumimoji="0" lang="en-US" sz="2800" b="0" i="0" u="none" strike="noStrike" kern="0" cap="none" spc="0" normalizeH="0" baseline="0" noProof="0" dirty="0" smtClean="0">
                <a:ln>
                  <a:noFill/>
                </a:ln>
                <a:solidFill>
                  <a:srgbClr val="FFFFFF"/>
                </a:solidFill>
                <a:effectLst/>
                <a:uLnTx/>
                <a:uFillTx/>
                <a:latin typeface="+mn-lt"/>
              </a:rPr>
              <a:t> </a:t>
            </a:r>
            <a:endParaRPr kumimoji="0" lang="en-US" sz="2800" b="0" i="0" u="none" strike="noStrike" kern="0" cap="none" spc="0" normalizeH="0" baseline="0" noProof="0" dirty="0">
              <a:ln>
                <a:noFill/>
              </a:ln>
              <a:solidFill>
                <a:schemeClr val="tx1"/>
              </a:solidFill>
              <a:effectLst/>
              <a:uLnTx/>
              <a:uFillTx/>
              <a:latin typeface="+mn-lt"/>
            </a:endParaRPr>
          </a:p>
          <a:p>
            <a:pPr marL="457200" marR="0" lvl="1" indent="0" algn="l" defTabSz="914400" rtl="0" eaLnBrk="1" fontAlgn="base" latinLnBrk="0" hangingPunct="1">
              <a:lnSpc>
                <a:spcPct val="90000"/>
              </a:lnSpc>
              <a:spcBef>
                <a:spcPct val="20000"/>
              </a:spcBef>
              <a:spcAft>
                <a:spcPct val="0"/>
              </a:spcAft>
              <a:buClr>
                <a:srgbClr val="0078F0"/>
              </a:buClr>
              <a:buSzTx/>
              <a:buFont typeface="Wingdings" panose="05000000000000000000" pitchFamily="2" charset="2"/>
              <a:buNone/>
              <a:defRPr/>
            </a:pPr>
            <a:endParaRPr kumimoji="0" lang="en-US" sz="2800" b="0" i="0" u="none" strike="noStrike" kern="0" cap="none" spc="0" normalizeH="0" baseline="0" noProof="0" dirty="0" smtClean="0">
              <a:ln>
                <a:noFill/>
              </a:ln>
              <a:solidFill>
                <a:srgbClr val="FFFFFF"/>
              </a:solidFill>
              <a:effectLst/>
              <a:uLnTx/>
              <a:uFillTx/>
              <a:latin typeface="+mn-lt"/>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10242">
                                            <p:txEl>
                                              <p:pRg st="0" end="0"/>
                                            </p:txEl>
                                          </p:spTgt>
                                        </p:tgtEl>
                                        <p:attrNameLst>
                                          <p:attrName>style.visibility</p:attrName>
                                        </p:attrNameLst>
                                      </p:cBhvr>
                                      <p:to>
                                        <p:strVal val="visible"/>
                                      </p:to>
                                    </p:set>
                                    <p:anim calcmode="lin" valueType="num">
                                      <p:cBhvr additive="base">
                                        <p:cTn id="11"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242">
                                            <p:txEl>
                                              <p:pRg st="1" end="1"/>
                                            </p:txEl>
                                          </p:spTgt>
                                        </p:tgtEl>
                                        <p:attrNameLst>
                                          <p:attrName>style.visibility</p:attrName>
                                        </p:attrNameLst>
                                      </p:cBhvr>
                                      <p:to>
                                        <p:strVal val="visible"/>
                                      </p:to>
                                    </p:set>
                                    <p:anim calcmode="lin" valueType="num">
                                      <p:cBhvr additive="base">
                                        <p:cTn id="15" dur="5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242">
                                            <p:txEl>
                                              <p:pRg st="2" end="2"/>
                                            </p:txEl>
                                          </p:spTgt>
                                        </p:tgtEl>
                                        <p:attrNameLst>
                                          <p:attrName>style.visibility</p:attrName>
                                        </p:attrNameLst>
                                      </p:cBhvr>
                                      <p:to>
                                        <p:strVal val="visible"/>
                                      </p:to>
                                    </p:set>
                                    <p:anim calcmode="lin" valueType="num">
                                      <p:cBhvr additive="base">
                                        <p:cTn id="19"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242">
                                            <p:txEl>
                                              <p:pRg st="3" end="3"/>
                                            </p:txEl>
                                          </p:spTgt>
                                        </p:tgtEl>
                                        <p:attrNameLst>
                                          <p:attrName>style.visibility</p:attrName>
                                        </p:attrNameLst>
                                      </p:cBhvr>
                                      <p:to>
                                        <p:strVal val="visible"/>
                                      </p:to>
                                    </p:set>
                                    <p:anim calcmode="lin" valueType="num">
                                      <p:cBhvr additive="base">
                                        <p:cTn id="23"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1676400" y="685800"/>
            <a:ext cx="7010400" cy="457200"/>
          </a:xfrm>
          <a:ln/>
        </p:spPr>
        <p:txBody>
          <a:bodyPr vert="horz" wrap="square" lIns="91440" tIns="45720" rIns="91440" bIns="45720" anchor="ctr" anchorCtr="0"/>
          <a:lstStyle/>
          <a:p>
            <a:pPr eaLnBrk="1" hangingPunct="1"/>
            <a:r>
              <a:rPr sz="3500" dirty="0"/>
              <a:t>Pemeriksaan awal</a:t>
            </a:r>
          </a:p>
        </p:txBody>
      </p:sp>
      <p:sp>
        <p:nvSpPr>
          <p:cNvPr id="16387" name="Rectangle 3"/>
          <p:cNvSpPr>
            <a:spLocks noGrp="1" noChangeArrowheads="1"/>
          </p:cNvSpPr>
          <p:nvPr>
            <p:ph idx="1"/>
          </p:nvPr>
        </p:nvSpPr>
        <p:spPr>
          <a:xfrm>
            <a:off x="1828800" y="1828800"/>
            <a:ext cx="7010400" cy="4648200"/>
          </a:xfrm>
        </p:spPr>
        <p:txBody>
          <a:bodyPr vert="horz" wrap="square" lIns="91440" tIns="45720" rIns="91440" bIns="45720" numCol="1" anchor="t" anchorCtr="0" compatLnSpc="1"/>
          <a:lstStyle/>
          <a:p>
            <a:pPr marL="342900" marR="0" lvl="0" indent="-342900" algn="just" defTabSz="914400" rtl="0" eaLnBrk="1" fontAlgn="base" latinLnBrk="0" hangingPunct="1">
              <a:lnSpc>
                <a:spcPct val="9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Kaji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riwayat</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antepartum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intra partum</a:t>
            </a:r>
          </a:p>
          <a:p>
            <a:pPr marL="342900" marR="0" lvl="0" indent="-342900" algn="just" defTabSz="914400" rtl="0" eaLnBrk="1" fontAlgn="base" latinLnBrk="0" hangingPunct="1">
              <a:lnSpc>
                <a:spcPct val="9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Lakukan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penilaian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awal</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sebelum</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lahir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yaitu</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usia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kehamilan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air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ketuban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jernih</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tdk</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342900" marR="0" lvl="0" indent="-342900" algn="just" defTabSz="914400" rtl="0" eaLnBrk="1" fontAlgn="base" latinLnBrk="0" hangingPunct="1">
              <a:lnSpc>
                <a:spcPct val="9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Lakukan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penilaian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segera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setelah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lahir</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yaitu</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apakah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bayi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menangis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apakah</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gerak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aktif</a:t>
            </a:r>
            <a:r>
              <a:rPr kumimoji="0" lang="en-US" sz="3200" b="0" i="0" u="none" strike="noStrike" kern="0" cap="none" spc="0" normalizeH="0" baseline="0" noProof="0" dirty="0" smtClean="0">
                <a:ln>
                  <a:noFill/>
                </a:ln>
                <a:solidFill>
                  <a:schemeClr val="bg1"/>
                </a:solidFill>
                <a:effectLst/>
                <a:uLnTx/>
                <a:uFillTx/>
                <a:latin typeface="+mn-lt"/>
                <a:ea typeface="+mn-ea"/>
                <a:cs typeface="+mn-cs"/>
              </a:rPr>
              <a:t>?</a:t>
            </a:r>
          </a:p>
          <a:p>
            <a:pPr marL="342900" marR="0" lvl="0" indent="-342900" algn="just" defTabSz="914400" rtl="0" eaLnBrk="1" fontAlgn="base" latinLnBrk="0" hangingPunct="1">
              <a:lnSpc>
                <a:spcPct val="90000"/>
              </a:lnSpc>
              <a:spcBef>
                <a:spcPct val="20000"/>
              </a:spcBef>
              <a:spcAft>
                <a:spcPct val="0"/>
              </a:spcAft>
              <a:buClrTx/>
              <a:buSzTx/>
              <a:buFontTx/>
              <a:buBlip>
                <a:blip r:embed="rId3"/>
              </a:buBlip>
              <a:defRPr/>
            </a:pP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Selama</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keseluruhan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fase</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transisi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bidan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mengkaji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frekuensi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jantung</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pernapasan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suhu</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mukus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fungsi</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neurologis</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peristaltik</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dan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bg1"/>
                </a:solidFill>
                <a:effectLst/>
                <a:uLnTx/>
                <a:uFillTx/>
                <a:latin typeface="+mn-lt"/>
                <a:ea typeface="+mn-ea"/>
                <a:cs typeface="+mn-cs"/>
              </a:rPr>
              <a:t>pengeluaran</a:t>
            </a:r>
            <a:r>
              <a:rPr kumimoji="0" lang="en-US" sz="3200" b="0" i="0" u="none" strike="noStrike" kern="0" cap="none" spc="0" normalizeH="0" baseline="0" noProof="0" dirty="0" smtClean="0">
                <a:ln>
                  <a:noFill/>
                </a:ln>
                <a:solidFill>
                  <a:schemeClr val="bg1"/>
                </a:solidFill>
                <a:effectLst/>
                <a:uLnTx/>
                <a:uFillTx/>
                <a:latin typeface="+mn-lt"/>
                <a:ea typeface="+mn-ea"/>
                <a:cs typeface="+mn-cs"/>
              </a:rPr>
              <a:t> meconium.</a:t>
            </a:r>
          </a:p>
          <a:p>
            <a:pPr marL="0" marR="0" lvl="0" indent="0" algn="l" defTabSz="914400" rtl="0" eaLnBrk="1" fontAlgn="base" latinLnBrk="0" hangingPunct="1">
              <a:lnSpc>
                <a:spcPct val="9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Tx/>
              <a:buSzTx/>
              <a:buFont typeface="Wingdings" panose="05000000000000000000" pitchFamily="2" charset="2"/>
              <a:buNone/>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heel(1)">
                                      <p:cBhvr>
                                        <p:cTn id="7" dur="2000"/>
                                        <p:tgtEl>
                                          <p:spTgt spid="24578"/>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heel(1)">
                                      <p:cBhvr>
                                        <p:cTn id="11" dur="2000"/>
                                        <p:tgtEl>
                                          <p:spTgt spid="16387">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heel(1)">
                                      <p:cBhvr>
                                        <p:cTn id="15" dur="2000"/>
                                        <p:tgtEl>
                                          <p:spTgt spid="16387">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heel(1)">
                                      <p:cBhvr>
                                        <p:cTn id="19" dur="2000"/>
                                        <p:tgtEl>
                                          <p:spTgt spid="16387">
                                            <p:txEl>
                                              <p:pRg st="2" end="2"/>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wheel(1)">
                                      <p:cBhvr>
                                        <p:cTn id="23" dur="20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16387" grpId="0" build="p"/>
    </p:bld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id-ID"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id-ID"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1888</Words>
  <Application>WPS Presentation</Application>
  <PresentationFormat>On-screen Show (4:3)</PresentationFormat>
  <Paragraphs>514</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Cactus</vt:lpstr>
      <vt:lpstr>Pemeriksaan fisik dan pemeriksaan sehari - hari Bayi Baru Lahir Neonatus Bayi dan Balita</vt:lpstr>
      <vt:lpstr>Sub pokok bahasan</vt:lpstr>
      <vt:lpstr>Pendahuluan</vt:lpstr>
      <vt:lpstr>Tujuan Pembelajaran</vt:lpstr>
      <vt:lpstr>INFORMATION SEARCH</vt:lpstr>
      <vt:lpstr>Pengkajian, pemeriksaan fisik , perawatan BBL dan Neonatus</vt:lpstr>
      <vt:lpstr>PENGKAJIAN</vt:lpstr>
      <vt:lpstr>Pengkajian segera setelah lahir</vt:lpstr>
      <vt:lpstr>Pemeriksaan awal</vt:lpstr>
      <vt:lpstr>Slide 10</vt:lpstr>
      <vt:lpstr>Immediate Care of newborn</vt:lpstr>
      <vt:lpstr>Slide 12</vt:lpstr>
      <vt:lpstr>Pemeriksaan fisik</vt:lpstr>
      <vt:lpstr>Pemeriksaan fisik…</vt:lpstr>
      <vt:lpstr>Tujuan</vt:lpstr>
      <vt:lpstr>Slide 16</vt:lpstr>
      <vt:lpstr>Slide 17</vt:lpstr>
      <vt:lpstr>Slide 18</vt:lpstr>
      <vt:lpstr>Slide 19</vt:lpstr>
      <vt:lpstr>Slide 20</vt:lpstr>
      <vt:lpstr>Slide 21</vt:lpstr>
      <vt:lpstr>Slide 22</vt:lpstr>
      <vt:lpstr>Tanda bahaya bayi </vt:lpstr>
      <vt:lpstr>Slide 24</vt:lpstr>
      <vt:lpstr>Perawatan Esensial Neonatal</vt:lpstr>
      <vt:lpstr>Pemeriksaan fisik</vt:lpstr>
      <vt:lpstr>Prosedur  Pemeriksaan Harian </vt:lpstr>
      <vt:lpstr>APGAR SCORE</vt:lpstr>
      <vt:lpstr>Pengkajian APGAR score</vt:lpstr>
      <vt:lpstr>Appearance</vt:lpstr>
      <vt:lpstr>P u l s e</vt:lpstr>
      <vt:lpstr>Grimace</vt:lpstr>
      <vt:lpstr>Activity</vt:lpstr>
      <vt:lpstr>Respiratory</vt:lpstr>
      <vt:lpstr>PENGKAJIAN DAN PEMERIKSAAN FISIK BAYI-BALITA</vt:lpstr>
      <vt:lpstr>PENGKAJIAN DAN PEMERIKSAAN FISIK BAYI &amp;BALITA</vt:lpstr>
      <vt:lpstr>Prinsip pemeriksaan fisik bayi &amp; balita </vt:lpstr>
      <vt:lpstr>Slide 38</vt:lpstr>
      <vt:lpstr>Slide 39</vt:lpstr>
      <vt:lpstr>Slide 40</vt:lpstr>
      <vt:lpstr>Slide 41</vt:lpstr>
      <vt:lpstr>Slide 42</vt:lpstr>
      <vt:lpstr>Slide 43</vt:lpstr>
      <vt:lpstr>SDIDTK (stimulasi, deteksi dini dan Intervensi tumbuh kembang anak)</vt:lpstr>
      <vt:lpstr>Slide 45</vt:lpstr>
      <vt:lpstr>Keterangan </vt:lpstr>
      <vt:lpstr>Slide 47</vt:lpstr>
      <vt:lpstr>Slide 48</vt:lpstr>
      <vt:lpstr>ANTROPOMETRI</vt:lpstr>
      <vt:lpstr>Pengukuran Antropometri</vt:lpstr>
      <vt:lpstr>Prosedur pengukuran</vt:lpstr>
      <vt:lpstr>Slide 52</vt:lpstr>
      <vt:lpstr>Slide 53</vt:lpstr>
      <vt:lpstr>Slide 54</vt:lpstr>
      <vt:lpstr>Slide 55</vt:lpstr>
      <vt:lpstr>Quis…</vt:lpstr>
      <vt:lpstr>Slide 57</vt:lpstr>
      <vt:lpstr>Slide 58</vt:lpstr>
      <vt:lpstr>Slide 59</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Pemeriksaan fisis pada bayi baru lahir</dc:title>
  <dc:creator>User's</dc:creator>
  <cp:lastModifiedBy>pc</cp:lastModifiedBy>
  <cp:revision>89</cp:revision>
  <dcterms:created xsi:type="dcterms:W3CDTF">2005-06-30T18:19:19Z</dcterms:created>
  <dcterms:modified xsi:type="dcterms:W3CDTF">2021-10-01T00:52:08Z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1033-11.2.0.10101</vt:lpwstr>
  </property>
</Properties>
</file>