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  <p:sldMasterId id="2147483828" r:id="rId2"/>
  </p:sldMasterIdLst>
  <p:sldIdLst>
    <p:sldId id="276" r:id="rId3"/>
    <p:sldId id="257" r:id="rId4"/>
    <p:sldId id="259" r:id="rId5"/>
    <p:sldId id="262" r:id="rId6"/>
    <p:sldId id="263" r:id="rId7"/>
    <p:sldId id="269" r:id="rId8"/>
    <p:sldId id="258" r:id="rId9"/>
    <p:sldId id="260" r:id="rId10"/>
    <p:sldId id="278" r:id="rId11"/>
    <p:sldId id="279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66" r:id="rId21"/>
    <p:sldId id="267" r:id="rId22"/>
    <p:sldId id="26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93387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1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62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80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03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05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96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38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45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9236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8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017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51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765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11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804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2997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464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977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37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93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9924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163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591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774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983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988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538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0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71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2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8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6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9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2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4.jp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38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  <p:sldLayoutId id="214748382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1577FA5-A370-4EF5-B176-9F1E31A1CFAD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74BA56F-BF07-4098-92BF-9D5921E7C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3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  <p:sldLayoutId id="2147483846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o.int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5C2EAD-D1C9-405C-8B99-F0480F80F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6400"/>
            <a:ext cx="7704667" cy="1981200"/>
          </a:xfrm>
        </p:spPr>
        <p:txBody>
          <a:bodyPr/>
          <a:lstStyle/>
          <a:p>
            <a:r>
              <a:rPr lang="id-ID" b="1" dirty="0" smtClean="0">
                <a:latin typeface="Algerian" pitchFamily="82" charset="0"/>
              </a:rPr>
              <a:t>KEBIJAKAN DALAM KEBIDANAN</a:t>
            </a:r>
            <a:endParaRPr lang="en-US" b="1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004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A17CD1-C952-4760-B5E8-4B4E47BF6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TUJUAN MATA KULIAH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6E8330-2B22-4001-90E6-BEA38B556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2" y="1981200"/>
            <a:ext cx="7704667" cy="3332816"/>
          </a:xfrm>
        </p:spPr>
        <p:txBody>
          <a:bodyPr/>
          <a:lstStyle/>
          <a:p>
            <a:pPr lvl="0"/>
            <a:r>
              <a:rPr lang="id-ID" dirty="0"/>
              <a:t>Menjelaskan kekuasaan, politik dan kebijakan dalam pelayanan kebidanan</a:t>
            </a:r>
          </a:p>
          <a:p>
            <a:pPr marL="0" indent="0">
              <a:buNone/>
            </a:pPr>
            <a:endParaRPr lang="id-ID" dirty="0"/>
          </a:p>
          <a:p>
            <a:pPr lvl="0"/>
            <a:r>
              <a:rPr lang="id-ID" dirty="0"/>
              <a:t>Memahami pengembangan dan penguatan Praktik Profesional Bidan</a:t>
            </a:r>
          </a:p>
        </p:txBody>
      </p:sp>
    </p:spTree>
    <p:extLst>
      <p:ext uri="{BB962C8B-B14F-4D97-AF65-F5344CB8AC3E}">
        <p14:creationId xmlns:p14="http://schemas.microsoft.com/office/powerpoint/2010/main" val="3115138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d-ID" dirty="0"/>
              <a:t>Sub-CPMK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id-ID" dirty="0"/>
              <a:t>(Kemampuan akhir yang direncanakan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3352800"/>
            <a:ext cx="7704667" cy="2647016"/>
          </a:xfrm>
        </p:spPr>
        <p:txBody>
          <a:bodyPr>
            <a:normAutofit/>
          </a:bodyPr>
          <a:lstStyle/>
          <a:p>
            <a:pPr lvl="0"/>
            <a:r>
              <a:rPr lang="id-ID" sz="3600" dirty="0"/>
              <a:t>kekuasaan, politik dan kebijakan dalam pelayanan kebidanan</a:t>
            </a:r>
          </a:p>
          <a:p>
            <a:pPr marL="0" indent="0">
              <a:buNone/>
            </a:pPr>
            <a:endParaRPr lang="id-ID" sz="3600" dirty="0"/>
          </a:p>
          <a:p>
            <a:pPr marL="0" indent="0">
              <a:buNone/>
            </a:pP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882251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38199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d-ID" dirty="0"/>
              <a:t>Bahan Kajian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id-ID" dirty="0"/>
              <a:t>(Materi Pembelajaran) </a:t>
            </a:r>
            <a:r>
              <a:rPr lang="en-US" sz="3200" dirty="0">
                <a:solidFill>
                  <a:srgbClr val="000000"/>
                </a:solidFill>
                <a:latin typeface="Helvetica"/>
                <a:ea typeface="Helvetica"/>
                <a:cs typeface="Times New Roman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Helvetica"/>
                <a:ea typeface="Helvetica"/>
                <a:cs typeface="Times New Roman"/>
              </a:rPr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371600"/>
            <a:ext cx="8686800" cy="462821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id-ID" dirty="0">
                <a:latin typeface="Times New Roman" pitchFamily="18" charset="0"/>
                <a:cs typeface="Times New Roman" pitchFamily="18" charset="0"/>
              </a:rPr>
              <a:t>Peran gender dalam konstruksi sosial akan feminitas dan maskulinitas, kekuasaan dan konteks sosial politik (kebijakan) dalam siklus reproduksi</a:t>
            </a:r>
          </a:p>
          <a:p>
            <a:pPr lvl="0"/>
            <a:r>
              <a:rPr lang="id-ID" dirty="0">
                <a:latin typeface="Times New Roman" pitchFamily="18" charset="0"/>
                <a:cs typeface="Times New Roman" pitchFamily="18" charset="0"/>
              </a:rPr>
              <a:t>Evaluasi pelayanan kebidanan dalam multi perspektif</a:t>
            </a:r>
          </a:p>
          <a:p>
            <a:pPr lvl="0"/>
            <a:r>
              <a:rPr lang="id-ID" dirty="0">
                <a:latin typeface="Times New Roman" pitchFamily="18" charset="0"/>
                <a:cs typeface="Times New Roman" pitchFamily="18" charset="0"/>
              </a:rPr>
              <a:t>Indetifikasi isu-isu mengenai permasalahan gender di masa lalu dan saat ini, yang mempengaruhi profesionalitas bidan dan siklus kehidupan perempuan</a:t>
            </a:r>
          </a:p>
          <a:p>
            <a:pPr lvl="0"/>
            <a:r>
              <a:rPr lang="id-ID" dirty="0">
                <a:latin typeface="Times New Roman" pitchFamily="18" charset="0"/>
                <a:cs typeface="Times New Roman" pitchFamily="18" charset="0"/>
              </a:rPr>
              <a:t>Sejarah praktik medikalisasi dan pengaruh teknologi pada masa kini dalam kaitannya dengan posisi perempuan dalam kehidupan sosial</a:t>
            </a:r>
          </a:p>
          <a:p>
            <a:pPr lvl="0"/>
            <a:r>
              <a:rPr lang="id-ID" dirty="0">
                <a:latin typeface="Times New Roman" pitchFamily="18" charset="0"/>
                <a:cs typeface="Times New Roman" pitchFamily="18" charset="0"/>
              </a:rPr>
              <a:t>Permasalahan sosial politik tentang pelayanan kebidanan baik perspektif perempuan, keluarga dan bidan</a:t>
            </a:r>
          </a:p>
          <a:p>
            <a:pPr lvl="0"/>
            <a:r>
              <a:rPr lang="id-ID" dirty="0">
                <a:latin typeface="Times New Roman" pitchFamily="18" charset="0"/>
                <a:cs typeface="Times New Roman" pitchFamily="18" charset="0"/>
              </a:rPr>
              <a:t>Hak asasi manusia dalam bereproduksi</a:t>
            </a:r>
          </a:p>
          <a:p>
            <a:pPr lvl="0"/>
            <a:r>
              <a:rPr lang="id-ID" dirty="0">
                <a:latin typeface="Times New Roman" pitchFamily="18" charset="0"/>
                <a:cs typeface="Times New Roman" pitchFamily="18" charset="0"/>
              </a:rPr>
              <a:t>Asuhan yang terbaik layak diterima oleh tiap perempuan</a:t>
            </a:r>
          </a:p>
          <a:p>
            <a:r>
              <a:rPr lang="id-ID" dirty="0">
                <a:latin typeface="Times New Roman" pitchFamily="18" charset="0"/>
                <a:cs typeface="Times New Roman" pitchFamily="18" charset="0"/>
              </a:rPr>
              <a:t>Peran konsumen sebagai penerima layanan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472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0"/>
            <a:ext cx="8458200" cy="5638800"/>
          </a:xfrm>
        </p:spPr>
        <p:txBody>
          <a:bodyPr>
            <a:normAutofit fontScale="92500"/>
          </a:bodyPr>
          <a:lstStyle/>
          <a:p>
            <a:pPr lvl="0"/>
            <a:r>
              <a:rPr lang="id-ID" dirty="0">
                <a:latin typeface="Times New Roman" pitchFamily="18" charset="0"/>
                <a:cs typeface="Times New Roman" pitchFamily="18" charset="0"/>
              </a:rPr>
              <a:t>Bagaimana bidan bekerja dengan perempuan (dengan prinsip partnership) untuk bisa memberikan advokasi perubahan dalam pelayanan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kebidanan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Pelayanan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kebidanan dari multi perspektif</a:t>
            </a:r>
          </a:p>
          <a:p>
            <a:pPr lvl="0"/>
            <a:r>
              <a:rPr lang="id-ID" dirty="0">
                <a:latin typeface="Times New Roman" pitchFamily="18" charset="0"/>
                <a:cs typeface="Times New Roman" pitchFamily="18" charset="0"/>
              </a:rPr>
              <a:t>Dampak ketidaksetraan dan ketidak adilan gender pada kesehatan perempuan dan praktik kebidanan</a:t>
            </a:r>
          </a:p>
          <a:p>
            <a:pPr lvl="0"/>
            <a:r>
              <a:rPr lang="id-ID" dirty="0">
                <a:latin typeface="Times New Roman" pitchFamily="18" charset="0"/>
                <a:cs typeface="Times New Roman" pitchFamily="18" charset="0"/>
              </a:rPr>
              <a:t>Peran perempuan dalam asuhan kebidanan dan dapat memberikan advokasi serta bisa membawa reformasi kebijakan  kesehatan</a:t>
            </a:r>
          </a:p>
          <a:p>
            <a:pPr lvl="0"/>
            <a:r>
              <a:rPr lang="id-ID" dirty="0">
                <a:latin typeface="Times New Roman" pitchFamily="18" charset="0"/>
                <a:cs typeface="Times New Roman" pitchFamily="18" charset="0"/>
              </a:rPr>
              <a:t>Politik dalam asuhan kebidanan</a:t>
            </a:r>
          </a:p>
          <a:p>
            <a:pPr lvl="0"/>
            <a:r>
              <a:rPr lang="id-ID" dirty="0">
                <a:latin typeface="Times New Roman" pitchFamily="18" charset="0"/>
                <a:cs typeface="Times New Roman" pitchFamily="18" charset="0"/>
              </a:rPr>
              <a:t>Framedwork aspek legal dan regulasi kebidanan</a:t>
            </a:r>
          </a:p>
          <a:p>
            <a:pPr lvl="0"/>
            <a:r>
              <a:rPr lang="id-ID" dirty="0">
                <a:latin typeface="Times New Roman" pitchFamily="18" charset="0"/>
                <a:cs typeface="Times New Roman" pitchFamily="18" charset="0"/>
              </a:rPr>
              <a:t>Aturan asuhan kebidanan saat ini dan akan datang</a:t>
            </a:r>
          </a:p>
          <a:p>
            <a:r>
              <a:rPr lang="id-ID" dirty="0">
                <a:latin typeface="Times New Roman" pitchFamily="18" charset="0"/>
                <a:cs typeface="Times New Roman" pitchFamily="18" charset="0"/>
              </a:rPr>
              <a:t>Pengorganisasian pelayanan kebidanan oleh pemerintah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910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8686800" cy="5999816"/>
          </a:xfrm>
        </p:spPr>
        <p:txBody>
          <a:bodyPr>
            <a:normAutofit/>
          </a:bodyPr>
          <a:lstStyle/>
          <a:p>
            <a:pPr lvl="0"/>
            <a:r>
              <a:rPr lang="id-ID" dirty="0">
                <a:latin typeface="Times New Roman" pitchFamily="18" charset="0"/>
                <a:cs typeface="Times New Roman" pitchFamily="18" charset="0"/>
              </a:rPr>
              <a:t>Perkembangan penduduk dunia dan implikasi pada peraturan pelayanan kesehatan</a:t>
            </a:r>
          </a:p>
          <a:p>
            <a:pPr lvl="0"/>
            <a:r>
              <a:rPr lang="id-ID" dirty="0">
                <a:latin typeface="Times New Roman" pitchFamily="18" charset="0"/>
                <a:cs typeface="Times New Roman" pitchFamily="18" charset="0"/>
              </a:rPr>
              <a:t>SDGs</a:t>
            </a:r>
          </a:p>
          <a:p>
            <a:pPr lvl="0"/>
            <a:r>
              <a:rPr lang="id-ID" dirty="0">
                <a:latin typeface="Times New Roman" pitchFamily="18" charset="0"/>
                <a:cs typeface="Times New Roman" pitchFamily="18" charset="0"/>
              </a:rPr>
              <a:t>Teori social (kehamilan, persalinan, nifas, medikalisasi dan pilihan pelayanan)</a:t>
            </a:r>
          </a:p>
          <a:p>
            <a:pPr lvl="0"/>
            <a:r>
              <a:rPr lang="id-ID" dirty="0">
                <a:latin typeface="Times New Roman" pitchFamily="18" charset="0"/>
                <a:cs typeface="Times New Roman" pitchFamily="18" charset="0"/>
              </a:rPr>
              <a:t>Konsep informed choice</a:t>
            </a:r>
          </a:p>
          <a:p>
            <a:pPr lvl="0"/>
            <a:r>
              <a:rPr lang="id-ID" dirty="0">
                <a:latin typeface="Times New Roman" pitchFamily="18" charset="0"/>
                <a:cs typeface="Times New Roman" pitchFamily="18" charset="0"/>
              </a:rPr>
              <a:t>Politik dan hukum</a:t>
            </a:r>
          </a:p>
          <a:p>
            <a:pPr lvl="0"/>
            <a:r>
              <a:rPr lang="id-ID" dirty="0">
                <a:latin typeface="Times New Roman" pitchFamily="18" charset="0"/>
                <a:cs typeface="Times New Roman" pitchFamily="18" charset="0"/>
              </a:rPr>
              <a:t>Kelompok termarginal pada komunikasi dan akses pada pelayanan kebidanan</a:t>
            </a:r>
          </a:p>
          <a:p>
            <a:pPr lvl="0"/>
            <a:r>
              <a:rPr lang="id-ID" dirty="0">
                <a:latin typeface="Times New Roman" pitchFamily="18" charset="0"/>
                <a:cs typeface="Times New Roman" pitchFamily="18" charset="0"/>
              </a:rPr>
              <a:t>Isu dalam pelayanan kebidanan</a:t>
            </a:r>
          </a:p>
          <a:p>
            <a:pPr lvl="0"/>
            <a:r>
              <a:rPr lang="id-ID" dirty="0">
                <a:latin typeface="Times New Roman" pitchFamily="18" charset="0"/>
                <a:cs typeface="Times New Roman" pitchFamily="18" charset="0"/>
              </a:rPr>
              <a:t>Isu dalam pendidikan</a:t>
            </a:r>
          </a:p>
          <a:p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673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d-ID" dirty="0"/>
              <a:t>Sub-CPMK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id-ID" dirty="0"/>
              <a:t>(Kemampuan akhir yang direncanakan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600" dirty="0"/>
              <a:t>Pengembangan dan Penguatan Praktik Profesional Bidan</a:t>
            </a:r>
          </a:p>
        </p:txBody>
      </p:sp>
    </p:spTree>
    <p:extLst>
      <p:ext uri="{BB962C8B-B14F-4D97-AF65-F5344CB8AC3E}">
        <p14:creationId xmlns:p14="http://schemas.microsoft.com/office/powerpoint/2010/main" val="2836124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66799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d-ID" dirty="0"/>
              <a:t>Bahan Kajian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id-ID" dirty="0"/>
              <a:t>(Materi Pembelajaran)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744025"/>
              </p:ext>
            </p:extLst>
          </p:nvPr>
        </p:nvGraphicFramePr>
        <p:xfrm>
          <a:off x="152400" y="1752600"/>
          <a:ext cx="8534400" cy="39117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34400"/>
              </a:tblGrid>
              <a:tr h="376722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id-ID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 </a:t>
                      </a:r>
                      <a:r>
                        <a:rPr lang="id-ID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Penguatan profesi bidan 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6722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id-ID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 </a:t>
                      </a:r>
                      <a:r>
                        <a:rPr lang="id-ID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Strategi dalam penguatan profesi bidan 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6722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id-ID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 </a:t>
                      </a:r>
                      <a:r>
                        <a:rPr lang="id-ID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Penguatan dan promosi profesi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62787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id-ID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 </a:t>
                      </a:r>
                      <a:r>
                        <a:rPr lang="id-ID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Memperkuat ketahanan untuk menghadapi ancaman terhadap profesi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941803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lang="id-ID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 </a:t>
                      </a:r>
                      <a:r>
                        <a:rPr lang="id-ID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Peran bidan sebagai praktisi otonom dan akuntabel (Teori otonomi, akuntabilasi, regilasi professional)-review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6722"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r>
                        <a:rPr lang="fi-FI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 </a:t>
                      </a:r>
                      <a:r>
                        <a:rPr lang="fi-FI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Transisi mahasiswa menjadi otonom</a:t>
                      </a:r>
                      <a:endParaRPr lang="fi-FI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62787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r>
                        <a:rPr lang="id-ID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 </a:t>
                      </a:r>
                      <a:r>
                        <a:rPr lang="id-ID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Tanggung jawab bidan dalam setting pelyanan kesehatan dan regulasinya.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750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898971"/>
              </p:ext>
            </p:extLst>
          </p:nvPr>
        </p:nvGraphicFramePr>
        <p:xfrm>
          <a:off x="228600" y="457201"/>
          <a:ext cx="8153400" cy="4961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53400"/>
              </a:tblGrid>
              <a:tr h="522287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Prespektif Global dalam Pelayanan Kebidanan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22287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id-ID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 </a:t>
                      </a:r>
                      <a:r>
                        <a:rPr lang="id-ID" sz="2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Perspektif global pelayanan kebidanan 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870479">
                <a:tc>
                  <a:txBody>
                    <a:bodyPr/>
                    <a:lstStyle/>
                    <a:p>
                      <a:pPr algn="l" fontAlgn="ctr"/>
                      <a:r>
                        <a:rPr lang="es-ES" sz="2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es-ES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 </a:t>
                      </a:r>
                      <a:r>
                        <a:rPr lang="es-ES" sz="2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Trend global pada pelayanan kesehatan ibu dan anak </a:t>
                      </a:r>
                      <a:endParaRPr lang="es-E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1305719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id-ID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 </a:t>
                      </a:r>
                      <a:r>
                        <a:rPr lang="id-ID" sz="2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Peran bidan dalam memperomosikan “kenormalan” baik di Indonesia maupun konteks internasional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870479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id-ID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 </a:t>
                      </a:r>
                      <a:r>
                        <a:rPr lang="id-ID" sz="2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Merefleksikan nilai-nilai partnership, kesetaraan, komitmen dan penghormatan .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870479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lang="id-ID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 </a:t>
                      </a:r>
                      <a:r>
                        <a:rPr lang="id-ID" sz="2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Memahami hak-hak reproduksi yang berkaitan dengan kesehatan masyarkat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153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7576361"/>
              </p:ext>
            </p:extLst>
          </p:nvPr>
        </p:nvGraphicFramePr>
        <p:xfrm>
          <a:off x="304800" y="228600"/>
          <a:ext cx="8305800" cy="53389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05800"/>
              </a:tblGrid>
              <a:tr h="842005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r>
                        <a:rPr lang="id-ID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 </a:t>
                      </a:r>
                      <a:r>
                        <a:rPr lang="id-ID" sz="2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Memahami kualifikasi/peran bidan di desa maupun kulifikasi internasional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842005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r>
                        <a:rPr lang="id-ID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 </a:t>
                      </a:r>
                      <a:r>
                        <a:rPr lang="id-ID" sz="2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Politik global terkait pelayanan kebidanan didaerah pedesaan dan terpencil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05203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r>
                        <a:rPr lang="id-ID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 </a:t>
                      </a:r>
                      <a:r>
                        <a:rPr lang="id-ID" sz="2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Praktik kebidanan didaerah pedesaan 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05203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r>
                        <a:rPr lang="id-ID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 </a:t>
                      </a:r>
                      <a:r>
                        <a:rPr lang="id-ID" sz="2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Praktik kebidanan didaerah kota 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1263007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r>
                        <a:rPr lang="id-ID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d-ID" sz="2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Menganalisis kesejangan praktik kebidanan didesan dan kota baik nasional maupun internasional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05203">
                <a:tc>
                  <a:txBody>
                    <a:bodyPr/>
                    <a:lstStyle/>
                    <a:p>
                      <a:pPr algn="l" fontAlgn="ctr"/>
                      <a:r>
                        <a:rPr lang="nl-NL" sz="2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r>
                        <a:rPr lang="nl-NL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nl-NL" sz="2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Kepercaan dan adat istiadat setempat</a:t>
                      </a:r>
                      <a:endParaRPr lang="nl-NL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842005">
                <a:tc>
                  <a:txBody>
                    <a:bodyPr/>
                    <a:lstStyle/>
                    <a:p>
                      <a:pPr algn="l" fontAlgn="b"/>
                      <a:r>
                        <a:rPr lang="id-ID" sz="2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Praktik kesehatan tradisional (menguntungkan maupun merugikan)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743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Referensi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/>
              <a:t>Gunakan</a:t>
            </a:r>
            <a:r>
              <a:rPr lang="en-US" b="1" dirty="0"/>
              <a:t> </a:t>
            </a:r>
            <a:r>
              <a:rPr lang="en-US" b="1" dirty="0" err="1"/>
              <a:t>Mandeley</a:t>
            </a:r>
            <a:endParaRPr lang="en-US" b="1" dirty="0"/>
          </a:p>
        </p:txBody>
      </p:sp>
      <p:pic>
        <p:nvPicPr>
          <p:cNvPr id="3074" name="Picture 2" descr="D:\HAMDIYAH\MATA KULIAH AJAR\DOKUMENTASI 2020\download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2362200"/>
            <a:ext cx="2519363" cy="2519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1134533" y="190500"/>
            <a:ext cx="7704667" cy="1257300"/>
          </a:xfrm>
        </p:spPr>
        <p:txBody>
          <a:bodyPr/>
          <a:lstStyle/>
          <a:p>
            <a:pPr algn="ctr" eaLnBrk="1" hangingPunct="1"/>
            <a:r>
              <a:rPr lang="en-US" dirty="0" err="1"/>
              <a:t>Profil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48006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/>
              <a:t>Nama</a:t>
            </a:r>
            <a:r>
              <a:rPr lang="en-US" dirty="0"/>
              <a:t>	: </a:t>
            </a:r>
            <a:r>
              <a:rPr lang="id-ID" dirty="0" smtClean="0"/>
              <a:t>Nasrayanti Nurdin</a:t>
            </a:r>
            <a:r>
              <a:rPr lang="en-US" dirty="0" smtClean="0"/>
              <a:t>, </a:t>
            </a:r>
            <a:r>
              <a:rPr lang="en-US" dirty="0"/>
              <a:t>S.ST., </a:t>
            </a:r>
            <a:r>
              <a:rPr lang="en-US" dirty="0" err="1"/>
              <a:t>M.Keb</a:t>
            </a:r>
            <a:endParaRPr lang="en-US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/>
              <a:t>Tetala</a:t>
            </a:r>
            <a:r>
              <a:rPr lang="en-US" dirty="0"/>
              <a:t>	: </a:t>
            </a:r>
            <a:r>
              <a:rPr lang="id-ID" dirty="0" smtClean="0"/>
              <a:t>Kadai, 15-01-1991</a:t>
            </a:r>
            <a:endParaRPr lang="en-US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/>
              <a:t>Alamat</a:t>
            </a:r>
            <a:r>
              <a:rPr lang="en-US" dirty="0"/>
              <a:t>	: BTN </a:t>
            </a:r>
            <a:r>
              <a:rPr lang="id-ID" dirty="0" smtClean="0"/>
              <a:t>Ganggawa</a:t>
            </a:r>
            <a:r>
              <a:rPr lang="en-US" dirty="0" smtClean="0"/>
              <a:t>,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/>
              <a:t>Sidrap</a:t>
            </a:r>
            <a:endParaRPr lang="en-US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/>
              <a:t>No.HP</a:t>
            </a:r>
            <a:r>
              <a:rPr lang="en-US" dirty="0"/>
              <a:t>	: 	 </a:t>
            </a:r>
            <a:r>
              <a:rPr lang="id-ID" dirty="0"/>
              <a:t>           </a:t>
            </a:r>
            <a:r>
              <a:rPr lang="en-US" dirty="0"/>
              <a:t> +62 </a:t>
            </a:r>
            <a:r>
              <a:rPr lang="en-US" dirty="0" smtClean="0"/>
              <a:t>85</a:t>
            </a:r>
            <a:r>
              <a:rPr lang="id-ID" dirty="0" smtClean="0"/>
              <a:t>2</a:t>
            </a:r>
            <a:r>
              <a:rPr lang="en-US" dirty="0" smtClean="0"/>
              <a:t>-</a:t>
            </a:r>
            <a:r>
              <a:rPr lang="id-ID" dirty="0" smtClean="0"/>
              <a:t>5553</a:t>
            </a:r>
            <a:r>
              <a:rPr lang="en-US" dirty="0" smtClean="0"/>
              <a:t>-</a:t>
            </a:r>
            <a:r>
              <a:rPr lang="id-ID" dirty="0" smtClean="0"/>
              <a:t>7669</a:t>
            </a:r>
            <a:endParaRPr lang="id-ID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Email 	: </a:t>
            </a:r>
            <a:r>
              <a:rPr lang="id-ID" dirty="0" smtClean="0"/>
              <a:t>yantinasranurdin</a:t>
            </a:r>
            <a:r>
              <a:rPr lang="en-US" dirty="0" smtClean="0"/>
              <a:t>@gmail.com</a:t>
            </a:r>
            <a:endParaRPr lang="en-US" u="sng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/>
              <a:t>Riwayat</a:t>
            </a:r>
            <a:r>
              <a:rPr lang="en-US" dirty="0"/>
              <a:t> </a:t>
            </a:r>
            <a:r>
              <a:rPr lang="en-US" dirty="0" err="1"/>
              <a:t>pendikan</a:t>
            </a:r>
            <a:r>
              <a:rPr lang="en-US" dirty="0"/>
              <a:t> :</a:t>
            </a:r>
          </a:p>
          <a:p>
            <a:pPr lvl="8">
              <a:defRPr/>
            </a:pPr>
            <a:r>
              <a:rPr lang="en-US" sz="2400" dirty="0"/>
              <a:t>DIII </a:t>
            </a:r>
            <a:r>
              <a:rPr lang="en-US" sz="2400" dirty="0" err="1"/>
              <a:t>Akademi</a:t>
            </a:r>
            <a:r>
              <a:rPr lang="en-US" sz="2400" dirty="0"/>
              <a:t> </a:t>
            </a:r>
            <a:r>
              <a:rPr lang="en-US" sz="2400" dirty="0" err="1" smtClean="0"/>
              <a:t>Kebidanan</a:t>
            </a:r>
            <a:r>
              <a:rPr lang="id-ID" sz="2400" dirty="0"/>
              <a:t> </a:t>
            </a:r>
            <a:r>
              <a:rPr lang="id-ID" sz="2400" dirty="0" smtClean="0"/>
              <a:t>YAPMA</a:t>
            </a:r>
            <a:endParaRPr lang="en-US" sz="2400" dirty="0"/>
          </a:p>
          <a:p>
            <a:pPr lvl="8">
              <a:defRPr/>
            </a:pPr>
            <a:r>
              <a:rPr lang="en-US" sz="2400" dirty="0"/>
              <a:t>DIV </a:t>
            </a:r>
            <a:r>
              <a:rPr lang="en-US" sz="2400" dirty="0" err="1"/>
              <a:t>Bidan</a:t>
            </a:r>
            <a:r>
              <a:rPr lang="en-US" sz="2400" dirty="0"/>
              <a:t> </a:t>
            </a:r>
            <a:r>
              <a:rPr lang="en-US" sz="2400" dirty="0" err="1"/>
              <a:t>Pendidik</a:t>
            </a:r>
            <a:r>
              <a:rPr lang="en-US" sz="2400" dirty="0"/>
              <a:t> </a:t>
            </a:r>
            <a:r>
              <a:rPr lang="id-ID" sz="2400" dirty="0" smtClean="0"/>
              <a:t>Universitas Megarezki Makassar</a:t>
            </a:r>
            <a:endParaRPr lang="en-US" sz="2400" dirty="0"/>
          </a:p>
          <a:p>
            <a:pPr lvl="8">
              <a:defRPr/>
            </a:pPr>
            <a:r>
              <a:rPr lang="en-US" sz="2400" dirty="0"/>
              <a:t>S2 </a:t>
            </a:r>
            <a:r>
              <a:rPr lang="en-US" sz="2400" dirty="0" err="1"/>
              <a:t>Kebidanan</a:t>
            </a:r>
            <a:r>
              <a:rPr lang="en-US" sz="2400" dirty="0"/>
              <a:t> </a:t>
            </a:r>
            <a:r>
              <a:rPr lang="en-US" sz="2400" dirty="0" err="1"/>
              <a:t>Universitas</a:t>
            </a:r>
            <a:r>
              <a:rPr lang="en-US" sz="2400" dirty="0"/>
              <a:t> </a:t>
            </a:r>
            <a:r>
              <a:rPr lang="en-US" sz="2400" dirty="0" err="1"/>
              <a:t>Hasanuddin</a:t>
            </a:r>
            <a:endParaRPr lang="en-US" sz="2400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2050" name="Picture 2" descr="D:\HAMDIYAH\MATA KULIAH AJAR\DOKUMENTASI 2020\download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5936" y="2362200"/>
            <a:ext cx="884464" cy="495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/ </a:t>
            </a:r>
            <a:r>
              <a:rPr lang="en-US" dirty="0" err="1"/>
              <a:t>jurnal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http://www.who.int/</a:t>
            </a:r>
            <a:endParaRPr lang="en-US" dirty="0"/>
          </a:p>
          <a:p>
            <a:r>
              <a:rPr lang="en-US" dirty="0" err="1"/>
              <a:t>Pubmed</a:t>
            </a:r>
            <a:endParaRPr lang="en-US" dirty="0"/>
          </a:p>
          <a:p>
            <a:r>
              <a:rPr lang="en-US" dirty="0"/>
              <a:t>Portal </a:t>
            </a:r>
            <a:r>
              <a:rPr lang="en-US" dirty="0" err="1"/>
              <a:t>garuda</a:t>
            </a:r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Blogspot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>
                <a:solidFill>
                  <a:srgbClr val="FF0000"/>
                </a:solidFill>
              </a:rPr>
              <a:t>wordpress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 NO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? / </a:t>
            </a:r>
            <a:r>
              <a:rPr lang="en-US" dirty="0" err="1"/>
              <a:t>tambahan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diharapkan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menelaah</a:t>
            </a:r>
            <a:r>
              <a:rPr lang="en-US" sz="2400" dirty="0"/>
              <a:t> </a:t>
            </a:r>
            <a:r>
              <a:rPr lang="en-US" sz="2400" dirty="0" err="1"/>
              <a:t>buku-buku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menambah</a:t>
            </a:r>
            <a:r>
              <a:rPr lang="en-US" sz="2400" dirty="0"/>
              <a:t> </a:t>
            </a:r>
            <a:r>
              <a:rPr lang="en-US" sz="2400" dirty="0" err="1"/>
              <a:t>wawasannya</a:t>
            </a:r>
            <a:r>
              <a:rPr lang="en-US" sz="2400" dirty="0"/>
              <a:t>. </a:t>
            </a:r>
          </a:p>
          <a:p>
            <a:pPr lvl="0"/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mengerjakan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mengumpulkan</a:t>
            </a:r>
            <a:r>
              <a:rPr lang="en-US" sz="2400" dirty="0"/>
              <a:t> </a:t>
            </a:r>
            <a:r>
              <a:rPr lang="en-US" sz="2400" dirty="0" err="1"/>
              <a:t>tugas-tugas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dosen</a:t>
            </a:r>
            <a:r>
              <a:rPr lang="en-US" sz="2400" dirty="0"/>
              <a:t>.</a:t>
            </a:r>
          </a:p>
          <a:p>
            <a:r>
              <a:rPr lang="en-ID" sz="2400" dirty="0" err="1"/>
              <a:t>Melaksanakan</a:t>
            </a:r>
            <a:r>
              <a:rPr lang="en-ID" sz="2400" dirty="0"/>
              <a:t> mid-semester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ujian</a:t>
            </a:r>
            <a:r>
              <a:rPr lang="en-ID" sz="2400" dirty="0"/>
              <a:t> </a:t>
            </a:r>
            <a:r>
              <a:rPr lang="en-ID" sz="2400" dirty="0" err="1"/>
              <a:t>akhir</a:t>
            </a:r>
            <a:r>
              <a:rPr lang="en-ID" sz="2400" dirty="0"/>
              <a:t> semester</a:t>
            </a:r>
          </a:p>
          <a:p>
            <a:r>
              <a:rPr lang="en-ID" sz="2400" dirty="0" err="1"/>
              <a:t>Mahasiswa</a:t>
            </a:r>
            <a:r>
              <a:rPr lang="en-ID" sz="2400" dirty="0"/>
              <a:t> </a:t>
            </a:r>
            <a:r>
              <a:rPr lang="en-ID" sz="2400" dirty="0" err="1"/>
              <a:t>diharapkan</a:t>
            </a:r>
            <a:r>
              <a:rPr lang="en-ID" sz="2400" dirty="0"/>
              <a:t> </a:t>
            </a:r>
            <a:r>
              <a:rPr lang="en-ID" sz="2400" dirty="0" err="1"/>
              <a:t>menelaah</a:t>
            </a:r>
            <a:r>
              <a:rPr lang="en-ID" sz="2400" dirty="0"/>
              <a:t> </a:t>
            </a:r>
            <a:r>
              <a:rPr lang="en-ID" sz="2400" dirty="0" err="1"/>
              <a:t>materi</a:t>
            </a:r>
            <a:r>
              <a:rPr lang="en-ID" sz="2400" dirty="0"/>
              <a:t>/ </a:t>
            </a:r>
            <a:r>
              <a:rPr lang="en-ID" sz="2400" dirty="0" err="1"/>
              <a:t>bahan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masuk</a:t>
            </a:r>
            <a:r>
              <a:rPr lang="en-ID" sz="2400" dirty="0"/>
              <a:t>  </a:t>
            </a:r>
            <a:r>
              <a:rPr lang="en-ID" sz="2400" dirty="0" err="1"/>
              <a:t>perkuliahan</a:t>
            </a:r>
            <a:endParaRPr lang="id-ID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704667" cy="761999"/>
          </a:xfrm>
        </p:spPr>
        <p:txBody>
          <a:bodyPr/>
          <a:lstStyle/>
          <a:p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Mahasiswa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724400"/>
          </a:xfrm>
        </p:spPr>
        <p:txBody>
          <a:bodyPr>
            <a:normAutofit/>
          </a:bodyPr>
          <a:lstStyle/>
          <a:p>
            <a:r>
              <a:rPr lang="en-US" sz="2400" dirty="0" err="1"/>
              <a:t>Disiplin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:</a:t>
            </a:r>
            <a:r>
              <a:rPr lang="id-ID" sz="2400" dirty="0"/>
              <a:t> JOIN DAN TUGAS</a:t>
            </a:r>
            <a:endParaRPr lang="en-US" sz="2400" dirty="0"/>
          </a:p>
          <a:p>
            <a:pPr lvl="0" algn="just"/>
            <a:r>
              <a:rPr lang="en-US" sz="2400" dirty="0" err="1">
                <a:solidFill>
                  <a:srgbClr val="FF0000"/>
                </a:solidFill>
              </a:rPr>
              <a:t>Berpakaian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rapi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endParaRPr lang="id-ID" sz="2400" b="1" dirty="0">
              <a:solidFill>
                <a:srgbClr val="FF0000"/>
              </a:solidFill>
            </a:endParaRPr>
          </a:p>
          <a:p>
            <a:pPr lvl="0" algn="just"/>
            <a:r>
              <a:rPr lang="en-US" sz="2400" dirty="0" err="1"/>
              <a:t>Pengumpulan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tepat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, </a:t>
            </a:r>
            <a:r>
              <a:rPr lang="en-US" sz="2400" dirty="0" err="1">
                <a:solidFill>
                  <a:srgbClr val="FF0000"/>
                </a:solidFill>
              </a:rPr>
              <a:t>jika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tidak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mengumpulkan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endParaRPr lang="en-US" sz="2400" dirty="0"/>
          </a:p>
          <a:p>
            <a:pPr lvl="1"/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dosen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7704667" cy="4028608"/>
          </a:xfrm>
        </p:spPr>
        <p:txBody>
          <a:bodyPr/>
          <a:lstStyle/>
          <a:p>
            <a:r>
              <a:rPr lang="en-US" sz="2400" dirty="0" err="1"/>
              <a:t>tepat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endParaRPr lang="id-ID" sz="2400" dirty="0"/>
          </a:p>
          <a:p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masuk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pemberitahuan</a:t>
            </a:r>
            <a:endParaRPr lang="en-US" sz="2400" dirty="0"/>
          </a:p>
          <a:p>
            <a:pPr lvl="0"/>
            <a:r>
              <a:rPr lang="en-US" sz="2400" dirty="0" err="1"/>
              <a:t>Menilai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menyeluruh</a:t>
            </a:r>
            <a:r>
              <a:rPr lang="en-US" sz="2400" dirty="0"/>
              <a:t> dan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Berpakaian</a:t>
            </a:r>
            <a:r>
              <a:rPr lang="en-US" sz="2400" dirty="0"/>
              <a:t> </a:t>
            </a:r>
            <a:r>
              <a:rPr lang="en-US" sz="2400" dirty="0" err="1"/>
              <a:t>rapi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mengajar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828800"/>
            <a:ext cx="7704667" cy="4171016"/>
          </a:xfrm>
        </p:spPr>
        <p:txBody>
          <a:bodyPr>
            <a:normAutofit/>
          </a:bodyPr>
          <a:lstStyle/>
          <a:p>
            <a:pPr lvl="0"/>
            <a:r>
              <a:rPr lang="en-US" sz="2400" dirty="0" err="1"/>
              <a:t>tepat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endParaRPr lang="en-US" sz="2400" dirty="0"/>
          </a:p>
          <a:p>
            <a:pPr lvl="0"/>
            <a:r>
              <a:rPr lang="en-US" sz="2400" dirty="0" err="1"/>
              <a:t>Absensi</a:t>
            </a:r>
            <a:r>
              <a:rPr lang="en-US" sz="2400" dirty="0"/>
              <a:t> (5 </a:t>
            </a:r>
            <a:r>
              <a:rPr lang="en-US" sz="2400" dirty="0" err="1"/>
              <a:t>menit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dikelas</a:t>
            </a:r>
            <a:r>
              <a:rPr lang="en-US" sz="2400" dirty="0"/>
              <a:t>)</a:t>
            </a:r>
            <a:r>
              <a:rPr lang="en-US" sz="2400" dirty="0">
                <a:sym typeface="Wingdings"/>
              </a:rPr>
              <a:t></a:t>
            </a:r>
            <a:r>
              <a:rPr lang="en-US" sz="2400" dirty="0"/>
              <a:t> </a:t>
            </a:r>
            <a:r>
              <a:rPr lang="en-US" sz="2400" dirty="0" err="1"/>
              <a:t>absen</a:t>
            </a:r>
            <a:r>
              <a:rPr lang="en-US" sz="2400" dirty="0"/>
              <a:t> </a:t>
            </a:r>
            <a:r>
              <a:rPr lang="en-US" sz="2400" dirty="0" err="1"/>
              <a:t>pribadi</a:t>
            </a:r>
            <a:r>
              <a:rPr lang="en-US" sz="2400" dirty="0"/>
              <a:t> </a:t>
            </a:r>
            <a:r>
              <a:rPr lang="en-US" sz="2400" dirty="0" err="1"/>
              <a:t>dosen</a:t>
            </a:r>
            <a:endParaRPr lang="en-US" sz="2400" dirty="0"/>
          </a:p>
          <a:p>
            <a:r>
              <a:rPr lang="en-US" sz="2400" dirty="0" err="1"/>
              <a:t>Ket</a:t>
            </a:r>
            <a:r>
              <a:rPr lang="en-US" sz="2400" dirty="0"/>
              <a:t>. </a:t>
            </a:r>
          </a:p>
          <a:p>
            <a:pPr lvl="1"/>
            <a:r>
              <a:rPr lang="en-US" sz="2400" dirty="0"/>
              <a:t>Alfa (A)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datang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absensi</a:t>
            </a:r>
            <a:endParaRPr lang="en-US" sz="2400" dirty="0"/>
          </a:p>
          <a:p>
            <a:pPr lvl="1"/>
            <a:r>
              <a:rPr lang="en-US" sz="2400" dirty="0" err="1"/>
              <a:t>Izin</a:t>
            </a:r>
            <a:r>
              <a:rPr lang="en-US" sz="2400" dirty="0"/>
              <a:t> (I)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yang </a:t>
            </a:r>
            <a:r>
              <a:rPr lang="en-US" sz="2400" dirty="0" err="1"/>
              <a:t>izin</a:t>
            </a:r>
            <a:endParaRPr lang="en-US" sz="2400" dirty="0"/>
          </a:p>
          <a:p>
            <a:pPr lvl="1"/>
            <a:r>
              <a:rPr lang="en-US" sz="2400" dirty="0" err="1"/>
              <a:t>Cheklis</a:t>
            </a:r>
            <a:r>
              <a:rPr lang="en-US" sz="2400" dirty="0"/>
              <a:t> (√)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yang </a:t>
            </a:r>
            <a:r>
              <a:rPr lang="en-US" sz="2400" dirty="0" err="1" smtClean="0"/>
              <a:t>hadir</a:t>
            </a:r>
            <a:endParaRPr lang="en-US" sz="2400" dirty="0"/>
          </a:p>
          <a:p>
            <a:pPr lvl="0"/>
            <a:r>
              <a:rPr lang="en-US" sz="2400" dirty="0" err="1"/>
              <a:t>Materi</a:t>
            </a:r>
            <a:endParaRPr lang="en-US" sz="2400" dirty="0"/>
          </a:p>
          <a:p>
            <a:r>
              <a:rPr lang="en-ID" sz="2400" dirty="0" err="1"/>
              <a:t>Penutup</a:t>
            </a:r>
            <a:r>
              <a:rPr lang="en-ID" sz="2400" dirty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b="1" dirty="0" err="1"/>
              <a:t>Penilaian</a:t>
            </a:r>
            <a:r>
              <a:rPr lang="en-ID" b="1" dirty="0"/>
              <a:t> </a:t>
            </a:r>
            <a:r>
              <a:rPr lang="en-ID" b="1" dirty="0" err="1"/>
              <a:t>dan</a:t>
            </a:r>
            <a:r>
              <a:rPr lang="en-ID" b="1" dirty="0"/>
              <a:t> </a:t>
            </a:r>
            <a:r>
              <a:rPr lang="en-ID" b="1" dirty="0" err="1"/>
              <a:t>Kriteria</a:t>
            </a:r>
            <a:r>
              <a:rPr lang="en-ID" b="1" dirty="0"/>
              <a:t> </a:t>
            </a:r>
            <a:r>
              <a:rPr lang="en-ID" b="1" dirty="0" err="1"/>
              <a:t>Pembelajaran</a:t>
            </a:r>
            <a:r>
              <a:rPr lang="en-ID" b="1" dirty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71600" y="2514601"/>
          <a:ext cx="6324599" cy="2286000"/>
        </p:xfrm>
        <a:graphic>
          <a:graphicData uri="http://schemas.openxmlformats.org/drawingml/2006/table">
            <a:tbl>
              <a:tblPr/>
              <a:tblGrid>
                <a:gridCol w="33738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47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859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54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Times New Roman"/>
                        </a:rPr>
                        <a:t>Presensi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: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30%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54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Tugas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: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30 %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54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UAS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: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20 %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54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UTS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: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20 %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54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077200" cy="2666999"/>
          </a:xfrm>
        </p:spPr>
        <p:txBody>
          <a:bodyPr/>
          <a:lstStyle/>
          <a:p>
            <a:r>
              <a:rPr lang="en-US" sz="2800" dirty="0"/>
              <a:t>MATA KULIAH </a:t>
            </a:r>
            <a:r>
              <a:rPr lang="id-ID" sz="2800" dirty="0"/>
              <a:t>	</a:t>
            </a:r>
            <a:r>
              <a:rPr lang="en-US" sz="2800" dirty="0" smtClean="0"/>
              <a:t>:</a:t>
            </a:r>
            <a:r>
              <a:rPr lang="id-ID" sz="2800" dirty="0" smtClean="0"/>
              <a:t> kebijakan dlm kebidanan</a:t>
            </a:r>
            <a:r>
              <a:rPr lang="en-US" sz="2800" dirty="0" smtClean="0"/>
              <a:t> </a:t>
            </a:r>
            <a:r>
              <a:rPr lang="id-ID" sz="2800" dirty="0"/>
              <a:t/>
            </a:r>
            <a:br>
              <a:rPr lang="id-ID" sz="2800" dirty="0"/>
            </a:br>
            <a:r>
              <a:rPr lang="en-US" sz="2800" dirty="0"/>
              <a:t>KODE MATA KULIAH </a:t>
            </a:r>
            <a:r>
              <a:rPr lang="id-ID" sz="2800" dirty="0"/>
              <a:t>	</a:t>
            </a:r>
            <a:r>
              <a:rPr lang="en-US" sz="2800" dirty="0"/>
              <a:t>: </a:t>
            </a:r>
            <a:r>
              <a:rPr lang="id-ID" sz="2800" b="1" dirty="0"/>
              <a:t>SBWP0504</a:t>
            </a:r>
            <a:r>
              <a:rPr lang="en-US" sz="2800" dirty="0" smtClean="0"/>
              <a:t> </a:t>
            </a:r>
            <a:r>
              <a:rPr lang="id-ID" sz="2800" dirty="0"/>
              <a:t/>
            </a:r>
            <a:br>
              <a:rPr lang="id-ID" sz="2800" dirty="0"/>
            </a:br>
            <a:r>
              <a:rPr lang="en-US" sz="2800" dirty="0"/>
              <a:t>BEBAN STUDI</a:t>
            </a:r>
            <a:r>
              <a:rPr lang="id-ID" sz="2800" dirty="0"/>
              <a:t>		</a:t>
            </a:r>
            <a:r>
              <a:rPr lang="en-US" sz="2800" dirty="0"/>
              <a:t> : </a:t>
            </a:r>
            <a:r>
              <a:rPr lang="id-ID" sz="2800" dirty="0" smtClean="0"/>
              <a:t>3</a:t>
            </a:r>
            <a:r>
              <a:rPr lang="en-US" sz="2800" dirty="0" smtClean="0"/>
              <a:t> </a:t>
            </a:r>
            <a:r>
              <a:rPr lang="en-US" sz="2800" dirty="0"/>
              <a:t>SKS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E1CC42-E29A-4AC2-B23D-F7835D609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DISKRIPSI MATA KULIAH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8FB227-9C9B-4340-B4FC-280831D6A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676400"/>
            <a:ext cx="7704667" cy="4323416"/>
          </a:xfrm>
        </p:spPr>
        <p:txBody>
          <a:bodyPr/>
          <a:lstStyle/>
          <a:p>
            <a:r>
              <a:rPr lang="id-ID" dirty="0"/>
              <a:t>Mata kuliah ini membahas tentang Kebijakan dalam Kebidanan yang meliputi : kekuasaan, politik dan kebijakan dalam pelayanan kebidanan dan pengembangan dan penguatan Praktik Profesional Bidan. Mata kuliah ini diberikan dalam bentuk simulasi, diskusi dan ceramah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665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in Event" id="{AC372BB4-D83D-411E-B849-B641926BA760}" vid="{F1EFBDE3-1A95-4E3D-81AD-1F53D65BEA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527</TotalTime>
  <Words>530</Words>
  <Application>Microsoft Office PowerPoint</Application>
  <PresentationFormat>On-screen Show (4:3)</PresentationFormat>
  <Paragraphs>112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Parallax</vt:lpstr>
      <vt:lpstr>Main Event</vt:lpstr>
      <vt:lpstr>KEBIJAKAN DALAM KEBIDANAN</vt:lpstr>
      <vt:lpstr>Profil </vt:lpstr>
      <vt:lpstr>Kontrak Perkuliahan</vt:lpstr>
      <vt:lpstr>Bagi Mahasiswa</vt:lpstr>
      <vt:lpstr>Bagi dosen</vt:lpstr>
      <vt:lpstr>Kegiatan rutin sebelum mengajar</vt:lpstr>
      <vt:lpstr>Penilaian dan Kriteria Pembelajaran </vt:lpstr>
      <vt:lpstr>MATA KULIAH  : kebijakan dlm kebidanan  KODE MATA KULIAH  : SBWP0504  BEBAN STUDI   : 3 SKS </vt:lpstr>
      <vt:lpstr>DISKRIPSI MATA KULIAH</vt:lpstr>
      <vt:lpstr>TUJUAN MATA KULIAH</vt:lpstr>
      <vt:lpstr>Sub-CPMK  (Kemampuan akhir yang direncanakan</vt:lpstr>
      <vt:lpstr>Bahan Kajian  (Materi Pembelajaran)  </vt:lpstr>
      <vt:lpstr>PowerPoint Presentation</vt:lpstr>
      <vt:lpstr>PowerPoint Presentation</vt:lpstr>
      <vt:lpstr>Sub-CPMK  (Kemampuan akhir yang direncanakan</vt:lpstr>
      <vt:lpstr>Bahan Kajian  (Materi Pembelajaran)</vt:lpstr>
      <vt:lpstr>PowerPoint Presentation</vt:lpstr>
      <vt:lpstr>PowerPoint Presentation</vt:lpstr>
      <vt:lpstr>Referensi </vt:lpstr>
      <vt:lpstr>Contoh artikel / jurnal</vt:lpstr>
      <vt:lpstr>? / tambahan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</dc:creator>
  <cp:lastModifiedBy>ismail - [2010]</cp:lastModifiedBy>
  <cp:revision>68</cp:revision>
  <dcterms:created xsi:type="dcterms:W3CDTF">2016-09-05T14:23:59Z</dcterms:created>
  <dcterms:modified xsi:type="dcterms:W3CDTF">2022-04-10T16:20:58Z</dcterms:modified>
</cp:coreProperties>
</file>