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-1" fmla="*/ 0 w 7955280"/>
              <a:gd name="-2" fmla="*/ 495300 h 495300"/>
              <a:gd name="-3" fmla="*/ 169546 w 7955280"/>
              <a:gd name="-4" fmla="*/ 0 h 495300"/>
              <a:gd name="-5" fmla="*/ 3966210 w 7955280"/>
              <a:gd name="-6" fmla="*/ 95250 h 495300"/>
              <a:gd name="-7" fmla="*/ 7785734 w 7955280"/>
              <a:gd name="-8" fmla="*/ 0 h 495300"/>
              <a:gd name="-9" fmla="*/ 7955280 w 7955280"/>
              <a:gd name="-10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-1" y="-2"/>
              </a:cxn>
              <a:cxn ang="0">
                <a:pos x="-3" y="-4"/>
              </a:cxn>
              <a:cxn ang="0">
                <a:pos x="-5" y="-6"/>
              </a:cxn>
              <a:cxn ang="0">
                <a:pos x="-7" y="-8"/>
              </a:cxn>
              <a:cxn ang="0">
                <a:pos x="-9" y="-10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14:cpLocks xmlns:a14="http://schemas.microsoft.com/office/drawing/2010/main"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14:cpLocks xmlns:a14="http://schemas.microsoft.com/office/drawing/2010/main"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14:cpLocks xmlns:a14="http://schemas.microsoft.com/office/drawing/2010/main"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375E413-C6C9-4B9C-A28E-AB9C0AC1C9F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D8C2880-23C8-4605-AC04-8DB6078BAB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14:cpLocks xmlns:a14="http://schemas.microsoft.com/office/drawing/2010/main"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E375E413-C6C9-4B9C-A28E-AB9C0AC1C9F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6D8C2880-23C8-4605-AC04-8DB6078BAB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14:cpLocks xmlns:a14="http://schemas.microsoft.com/office/drawing/2010/main"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14:cpLocks xmlns:a14="http://schemas.microsoft.com/office/drawing/2010/main"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E375E413-C6C9-4B9C-A28E-AB9C0AC1C9F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6D8C2880-23C8-4605-AC04-8DB6078BAB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14:cpLocks xmlns:a14="http://schemas.microsoft.com/office/drawing/2010/main"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E375E413-C6C9-4B9C-A28E-AB9C0AC1C9F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6D8C2880-23C8-4605-AC04-8DB6078BAB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E375E413-C6C9-4B9C-A28E-AB9C0AC1C9F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6D8C2880-23C8-4605-AC04-8DB6078BAB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E375E413-C6C9-4B9C-A28E-AB9C0AC1C9F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6D8C2880-23C8-4605-AC04-8DB6078BABCF}" type="slidenum">
              <a:rPr lang="en-US" smtClean="0"/>
            </a:fld>
            <a:endParaRPr lang="en-US"/>
          </a:p>
        </p:txBody>
      </p:sp>
      <p:sp>
        <p:nvSpPr>
          <p:cNvPr id="9" name="Content Placeholder 8"/>
          <p:cNvSpPr>
            <a14:cpLocks xmlns:a14="http://schemas.microsoft.com/office/drawing/2010/main"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14:cpLocks xmlns:a14="http://schemas.microsoft.com/office/drawing/2010/main"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Text Placeholder 4"/>
          <p:cNvSpPr>
            <a14:cpLocks xmlns:a14="http://schemas.microsoft.com/office/drawing/2010/main"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6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E375E413-C6C9-4B9C-A28E-AB9C0AC1C9F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6D8C2880-23C8-4605-AC04-8DB6078BABCF}" type="slidenum">
              <a:rPr lang="en-US" smtClean="0"/>
            </a:fld>
            <a:endParaRPr lang="en-US"/>
          </a:p>
        </p:txBody>
      </p:sp>
      <p:sp>
        <p:nvSpPr>
          <p:cNvPr id="11" name="Content Placeholder 10"/>
          <p:cNvSpPr>
            <a14:cpLocks xmlns:a14="http://schemas.microsoft.com/office/drawing/2010/main"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14:cpLocks xmlns:a14="http://schemas.microsoft.com/office/drawing/2010/main"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E375E413-C6C9-4B9C-A28E-AB9C0AC1C9F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6D8C2880-23C8-4605-AC04-8DB6078BAB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E375E413-C6C9-4B9C-A28E-AB9C0AC1C9F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6D8C2880-23C8-4605-AC04-8DB6078BAB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-1" fmla="*/ 0 w 7955280"/>
              <a:gd name="-2" fmla="*/ 495300 h 495300"/>
              <a:gd name="-3" fmla="*/ 169546 w 7955280"/>
              <a:gd name="-4" fmla="*/ 0 h 495300"/>
              <a:gd name="-5" fmla="*/ 3966210 w 7955280"/>
              <a:gd name="-6" fmla="*/ 95250 h 495300"/>
              <a:gd name="-7" fmla="*/ 7785734 w 7955280"/>
              <a:gd name="-8" fmla="*/ 0 h 495300"/>
              <a:gd name="-9" fmla="*/ 7955280 w 7955280"/>
              <a:gd name="-10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-1" y="-2"/>
              </a:cxn>
              <a:cxn ang="0">
                <a:pos x="-3" y="-4"/>
              </a:cxn>
              <a:cxn ang="0">
                <a:pos x="-5" y="-6"/>
              </a:cxn>
              <a:cxn ang="0">
                <a:pos x="-7" y="-8"/>
              </a:cxn>
              <a:cxn ang="0">
                <a:pos x="-9" y="-10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14:cpLocks xmlns:a14="http://schemas.microsoft.com/office/drawing/2010/main"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14:cpLocks xmlns:a14="http://schemas.microsoft.com/office/drawing/2010/main"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14:cpLocks xmlns:a14="http://schemas.microsoft.com/office/drawing/2010/main"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375E413-C6C9-4B9C-A28E-AB9C0AC1C9F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D8C2880-23C8-4605-AC04-8DB6078BAB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-1" fmla="*/ 0 w 7955280"/>
              <a:gd name="-2" fmla="*/ 495300 h 495300"/>
              <a:gd name="-3" fmla="*/ 169546 w 7955280"/>
              <a:gd name="-4" fmla="*/ 0 h 495300"/>
              <a:gd name="-5" fmla="*/ 3966210 w 7955280"/>
              <a:gd name="-6" fmla="*/ 95250 h 495300"/>
              <a:gd name="-7" fmla="*/ 7785734 w 7955280"/>
              <a:gd name="-8" fmla="*/ 0 h 495300"/>
              <a:gd name="-9" fmla="*/ 7955280 w 7955280"/>
              <a:gd name="-10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-1" y="-2"/>
              </a:cxn>
              <a:cxn ang="0">
                <a:pos x="-3" y="-4"/>
              </a:cxn>
              <a:cxn ang="0">
                <a:pos x="-5" y="-6"/>
              </a:cxn>
              <a:cxn ang="0">
                <a:pos x="-7" y="-8"/>
              </a:cxn>
              <a:cxn ang="0">
                <a:pos x="-9" y="-10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14:cpLocks xmlns:a14="http://schemas.microsoft.com/office/drawing/2010/main"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14:cpLocks xmlns:a14="http://schemas.microsoft.com/office/drawing/2010/main"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14:cpLocks xmlns:a14="http://schemas.microsoft.com/office/drawing/2010/main"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375E413-C6C9-4B9C-A28E-AB9C0AC1C9F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D8C2880-23C8-4605-AC04-8DB6078BAB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-1" fmla="*/ 0 w 7955280"/>
              <a:gd name="-2" fmla="*/ 495300 h 495300"/>
              <a:gd name="-3" fmla="*/ 169546 w 7955280"/>
              <a:gd name="-4" fmla="*/ 0 h 495300"/>
              <a:gd name="-5" fmla="*/ 3966210 w 7955280"/>
              <a:gd name="-6" fmla="*/ 95250 h 495300"/>
              <a:gd name="-7" fmla="*/ 7785734 w 7955280"/>
              <a:gd name="-8" fmla="*/ 0 h 495300"/>
              <a:gd name="-9" fmla="*/ 7955280 w 7955280"/>
              <a:gd name="-10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-1" y="-2"/>
              </a:cxn>
              <a:cxn ang="0">
                <a:pos x="-3" y="-4"/>
              </a:cxn>
              <a:cxn ang="0">
                <a:pos x="-5" y="-6"/>
              </a:cxn>
              <a:cxn ang="0">
                <a:pos x="-7" y="-8"/>
              </a:cxn>
              <a:cxn ang="0">
                <a:pos x="-9" y="-10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14:cpLocks xmlns:a14="http://schemas.microsoft.com/office/drawing/2010/main"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2" charset="0"/>
              </a:defRPr>
            </a:lvl1pPr>
          </a:lstStyle>
          <a:p>
            <a:fld id="{E375E413-C6C9-4B9C-A28E-AB9C0AC1C9F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14:cpLocks xmlns:a14="http://schemas.microsoft.com/office/drawing/2010/main"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14:cpLocks xmlns:a14="http://schemas.microsoft.com/office/drawing/2010/main"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2" charset="0"/>
              </a:defRPr>
            </a:lvl1pPr>
          </a:lstStyle>
          <a:p>
            <a:fld id="{6D8C2880-23C8-4605-AC04-8DB6078BABC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2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2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2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2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2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2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2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2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2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14:cpLocks xmlns:a14="http://schemas.microsoft.com/office/drawing/2010/main"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KANKER PAYUDARA </a:t>
            </a:r>
            <a:br>
              <a:rPr lang="en-US" sz="4000" dirty="0" smtClean="0"/>
            </a:br>
            <a:r>
              <a:rPr lang="en-US" sz="4000" dirty="0" smtClean="0"/>
              <a:t>( CA MAMMAE )</a:t>
            </a:r>
            <a:endParaRPr lang="en-US" sz="4000" dirty="0"/>
          </a:p>
        </p:txBody>
      </p:sp>
      <p:sp>
        <p:nvSpPr>
          <p:cNvPr id="3" name="Subtitle 2"/>
          <p:cNvSpPr>
            <a14:cpLocks xmlns:a14="http://schemas.microsoft.com/office/drawing/2010/main"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>
            <a:noAutofit/>
          </a:bodyPr>
          <a:lstStyle/>
          <a:p>
            <a:pPr algn="ctr"/>
            <a:r>
              <a:rPr lang="en-US" sz="1800" dirty="0" err="1" smtClean="0"/>
              <a:t>Disusun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:</a:t>
            </a:r>
            <a:endParaRPr lang="en-US" sz="1800" dirty="0" smtClean="0"/>
          </a:p>
          <a:p>
            <a:r>
              <a:rPr lang="en-US" sz="1400" dirty="0" smtClean="0"/>
              <a:t>LINI UTAMI PUTRI</a:t>
            </a:r>
            <a:endParaRPr lang="en-US" sz="1400" dirty="0" smtClean="0"/>
          </a:p>
          <a:p>
            <a:r>
              <a:rPr lang="en-US" sz="1400" dirty="0" smtClean="0"/>
              <a:t>BUANATANG</a:t>
            </a:r>
            <a:endParaRPr lang="en-US" sz="1400" dirty="0" smtClean="0"/>
          </a:p>
          <a:p>
            <a:r>
              <a:rPr lang="en-US" sz="1400" dirty="0" smtClean="0"/>
              <a:t>MARSELLA</a:t>
            </a:r>
            <a:endParaRPr lang="en-US" sz="1400" dirty="0" smtClean="0"/>
          </a:p>
          <a:p>
            <a:r>
              <a:rPr lang="en-US" sz="1400" dirty="0" smtClean="0"/>
              <a:t>DIAN NUGRAH ILAHI</a:t>
            </a:r>
            <a:endParaRPr lang="en-US" sz="1400" dirty="0" smtClean="0"/>
          </a:p>
          <a:p>
            <a:r>
              <a:rPr lang="en-US" sz="1400" dirty="0" smtClean="0"/>
              <a:t>JUMARNI RAJJI</a:t>
            </a:r>
            <a:endParaRPr lang="en-US" sz="1400" dirty="0" smtClean="0"/>
          </a:p>
          <a:p>
            <a:r>
              <a:rPr lang="en-US" sz="1400" dirty="0" smtClean="0"/>
              <a:t>SHERY WYDIASTANTY</a:t>
            </a:r>
            <a:endParaRPr lang="en-US" sz="1400" dirty="0" smtClean="0"/>
          </a:p>
          <a:p>
            <a:r>
              <a:rPr lang="en-US" sz="1400" dirty="0" smtClean="0"/>
              <a:t>MARDHIYAH SULAIMAN</a:t>
            </a:r>
            <a:endParaRPr lang="en-US" sz="1400" dirty="0" smtClean="0"/>
          </a:p>
          <a:p>
            <a:r>
              <a:rPr lang="en-US" sz="1400" dirty="0" smtClean="0"/>
              <a:t>ARMITA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KOMPLIKASI</a:t>
            </a:r>
            <a:endParaRPr lang="en-US" dirty="0"/>
          </a:p>
        </p:txBody>
      </p:sp>
      <p:sp>
        <p:nvSpPr>
          <p:cNvPr id="3" name="Content Placeholder 2"/>
          <p:cNvSpPr>
            <a14:cpLocks xmlns:a14="http://schemas.microsoft.com/office/drawing/2010/main"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Komplikasi</a:t>
            </a:r>
            <a:r>
              <a:rPr lang="en-US" dirty="0" smtClean="0"/>
              <a:t> </a:t>
            </a:r>
            <a:r>
              <a:rPr lang="en-US" dirty="0" err="1" smtClean="0"/>
              <a:t>potensial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payudara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limfederma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err="1" smtClean="0"/>
              <a:t>Komplikasi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metastase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0"/>
            <a:ext cx="56388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 rot="-60000">
            <a:off x="2227979" y="2324944"/>
            <a:ext cx="4481420" cy="2122350"/>
          </a:xfr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600" dirty="0">
                <a:ln>
                  <a:solidFill>
                    <a:schemeClr val="tx1"/>
                  </a:solidFill>
                </a:ln>
              </a:rPr>
              <a:t>S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</a:rPr>
              <a:t>EKIAN</a:t>
            </a:r>
            <a:br>
              <a:rPr lang="en-US" sz="3600" dirty="0" smtClean="0">
                <a:ln>
                  <a:solidFill>
                    <a:schemeClr val="tx1"/>
                  </a:solidFill>
                </a:ln>
              </a:rPr>
            </a:br>
            <a:r>
              <a:rPr lang="en-US" sz="3600" dirty="0" smtClean="0">
                <a:ln>
                  <a:solidFill>
                    <a:schemeClr val="tx1"/>
                  </a:solidFill>
                </a:ln>
              </a:rPr>
              <a:t>&amp;</a:t>
            </a:r>
            <a:br>
              <a:rPr lang="en-US" sz="3600" dirty="0" smtClean="0">
                <a:ln>
                  <a:solidFill>
                    <a:schemeClr val="tx1"/>
                  </a:solidFill>
                </a:ln>
              </a:rPr>
            </a:br>
            <a:r>
              <a:rPr lang="en-US" sz="3600" dirty="0" smtClean="0">
                <a:ln>
                  <a:solidFill>
                    <a:schemeClr val="tx1"/>
                  </a:solidFill>
                </a:ln>
              </a:rPr>
              <a:t>TERIMAKASIH</a:t>
            </a:r>
            <a:endParaRPr lang="en-US" sz="3600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ANATOMI PAYUDARA</a:t>
            </a:r>
            <a:endParaRPr lang="en-US" dirty="0"/>
          </a:p>
        </p:txBody>
      </p:sp>
      <p:sp>
        <p:nvSpPr>
          <p:cNvPr id="3" name="Content Placeholder 2"/>
          <p:cNvSpPr>
            <a14:cpLocks xmlns:a14="http://schemas.microsoft.com/office/drawing/2010/main"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Payudara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kelenjar</a:t>
            </a:r>
            <a:r>
              <a:rPr lang="en-US" dirty="0" smtClean="0"/>
              <a:t> yang </a:t>
            </a:r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dirty="0" err="1" smtClean="0"/>
              <a:t>dibawah</a:t>
            </a:r>
            <a:r>
              <a:rPr lang="en-US" dirty="0" smtClean="0"/>
              <a:t> </a:t>
            </a:r>
            <a:r>
              <a:rPr lang="en-US" dirty="0" err="1" smtClean="0"/>
              <a:t>kulit,diatas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r>
              <a:rPr lang="en-US" dirty="0" smtClean="0"/>
              <a:t> dada yang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memproduksi</a:t>
            </a:r>
            <a:r>
              <a:rPr lang="en-US" dirty="0" smtClean="0"/>
              <a:t> </a:t>
            </a:r>
            <a:r>
              <a:rPr lang="en-US" dirty="0" err="1" smtClean="0"/>
              <a:t>susu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nutrisi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r>
              <a:rPr lang="en-US" dirty="0" smtClean="0"/>
              <a:t>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payudara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: </a:t>
            </a:r>
            <a:endParaRPr lang="en-US" dirty="0" smtClean="0"/>
          </a:p>
          <a:p>
            <a:pPr marL="118745" indent="0">
              <a:buNone/>
            </a:pPr>
            <a:r>
              <a:rPr lang="en-US" dirty="0" smtClean="0"/>
              <a:t>1. corpus</a:t>
            </a:r>
            <a:endParaRPr lang="en-US" dirty="0" smtClean="0"/>
          </a:p>
          <a:p>
            <a:pPr marL="118745" indent="0">
              <a:buNone/>
            </a:pPr>
            <a:r>
              <a:rPr lang="en-US" dirty="0" smtClean="0"/>
              <a:t>2. areola</a:t>
            </a:r>
            <a:endParaRPr lang="en-US" dirty="0" smtClean="0"/>
          </a:p>
          <a:p>
            <a:pPr marL="118745" indent="0">
              <a:buNone/>
            </a:pPr>
            <a:r>
              <a:rPr lang="en-US" dirty="0" smtClean="0"/>
              <a:t>3. papilla</a:t>
            </a:r>
            <a:endParaRPr lang="en-US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KANKER</a:t>
            </a:r>
            <a:endParaRPr lang="en-US" dirty="0"/>
          </a:p>
        </p:txBody>
      </p:sp>
      <p:sp>
        <p:nvSpPr>
          <p:cNvPr id="3" name="Content Placeholder 2"/>
          <p:cNvSpPr>
            <a14:cpLocks xmlns:a14="http://schemas.microsoft.com/office/drawing/2010/main"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kehilangan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normalnya,sehingga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normal,cepat,dan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terkendali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payudara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tumor </a:t>
            </a:r>
            <a:r>
              <a:rPr lang="en-US" dirty="0" err="1" smtClean="0"/>
              <a:t>ganas</a:t>
            </a:r>
            <a:r>
              <a:rPr lang="en-US" dirty="0" smtClean="0"/>
              <a:t> </a:t>
            </a:r>
            <a:r>
              <a:rPr lang="en-US" dirty="0" err="1" smtClean="0"/>
              <a:t>didalam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disekitar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payudara</a:t>
            </a:r>
            <a:r>
              <a:rPr lang="en-US" dirty="0" smtClean="0"/>
              <a:t>.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deposit </a:t>
            </a:r>
            <a:r>
              <a:rPr lang="en-US" dirty="0" err="1" smtClean="0"/>
              <a:t>benjolan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kalsium</a:t>
            </a:r>
            <a:r>
              <a:rPr lang="en-US" dirty="0" smtClean="0"/>
              <a:t> yang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abnormal.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FAKTOR RESIKO</a:t>
            </a:r>
            <a:endParaRPr lang="en-US" dirty="0"/>
          </a:p>
        </p:txBody>
      </p:sp>
      <p:sp>
        <p:nvSpPr>
          <p:cNvPr id="3" name="Content Placeholder 2"/>
          <p:cNvSpPr>
            <a14:cpLocks xmlns:a14="http://schemas.microsoft.com/office/drawing/2010/main"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Usia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err="1" smtClean="0"/>
              <a:t>Keluarga</a:t>
            </a:r>
            <a:endParaRPr lang="en-US" dirty="0"/>
          </a:p>
          <a:p>
            <a:r>
              <a:rPr lang="en-US" dirty="0" err="1" smtClean="0"/>
              <a:t>Patalogi</a:t>
            </a:r>
            <a:endParaRPr lang="en-US" dirty="0"/>
          </a:p>
          <a:p>
            <a:r>
              <a:rPr lang="en-US" dirty="0" err="1" smtClean="0"/>
              <a:t>Hormon</a:t>
            </a:r>
            <a:endParaRPr lang="en-US" dirty="0" smtClean="0"/>
          </a:p>
          <a:p>
            <a:r>
              <a:rPr lang="en-US" dirty="0" smtClean="0"/>
              <a:t>Menarche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( 13 </a:t>
            </a:r>
            <a:r>
              <a:rPr lang="en-US" dirty="0" err="1" smtClean="0"/>
              <a:t>tahun</a:t>
            </a:r>
            <a:r>
              <a:rPr lang="en-US" dirty="0" smtClean="0"/>
              <a:t> ) </a:t>
            </a:r>
            <a:r>
              <a:rPr lang="en-US" dirty="0" err="1" smtClean="0"/>
              <a:t>dan</a:t>
            </a:r>
            <a:r>
              <a:rPr lang="en-US" dirty="0" smtClean="0"/>
              <a:t> menopause ( &gt;50 </a:t>
            </a:r>
            <a:r>
              <a:rPr lang="en-US" dirty="0" err="1" smtClean="0"/>
              <a:t>tahun</a:t>
            </a:r>
            <a:r>
              <a:rPr lang="en-US" dirty="0" smtClean="0"/>
              <a:t> )</a:t>
            </a:r>
            <a:endParaRPr lang="en-US" dirty="0" smtClean="0"/>
          </a:p>
          <a:p>
            <a:r>
              <a:rPr lang="en-US" dirty="0" err="1" smtClean="0"/>
              <a:t>Resiko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karsinoma</a:t>
            </a:r>
            <a:r>
              <a:rPr lang="en-US" dirty="0" smtClean="0"/>
              <a:t> </a:t>
            </a:r>
            <a:r>
              <a:rPr lang="en-US" dirty="0" err="1" smtClean="0"/>
              <a:t>mammae</a:t>
            </a:r>
            <a:endParaRPr lang="en-US" dirty="0" smtClean="0"/>
          </a:p>
          <a:p>
            <a:r>
              <a:rPr lang="en-US" dirty="0" err="1" smtClean="0"/>
              <a:t>Laktasi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FISIOLOGI PAYUDARA</a:t>
            </a:r>
            <a:endParaRPr lang="en-US" dirty="0"/>
          </a:p>
        </p:txBody>
      </p:sp>
      <p:sp>
        <p:nvSpPr>
          <p:cNvPr id="3" name="Content Placeholder 2"/>
          <p:cNvSpPr>
            <a14:cpLocks xmlns:a14="http://schemas.microsoft.com/office/drawing/2010/main"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Payudara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yang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hormon</a:t>
            </a:r>
            <a:r>
              <a:rPr lang="en-US" dirty="0" smtClean="0"/>
              <a:t> :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: 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hidup,pubertas,masa</a:t>
            </a:r>
            <a:r>
              <a:rPr lang="en-US" dirty="0" smtClean="0"/>
              <a:t> </a:t>
            </a:r>
            <a:r>
              <a:rPr lang="en-US" dirty="0" err="1" smtClean="0"/>
              <a:t>fertilitas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klimakterium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manopause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: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menstruasi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ketiga</a:t>
            </a:r>
            <a:r>
              <a:rPr lang="en-US" dirty="0" smtClean="0"/>
              <a:t> :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hamil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menyusui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PATOFISIOLOGI</a:t>
            </a:r>
            <a:endParaRPr lang="en-US" dirty="0"/>
          </a:p>
        </p:txBody>
      </p:sp>
      <p:sp>
        <p:nvSpPr>
          <p:cNvPr id="3" name="Content Placeholder 2"/>
          <p:cNvSpPr>
            <a14:cpLocks xmlns:a14="http://schemas.microsoft.com/office/drawing/2010/main"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Transformasi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 normal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proses </a:t>
            </a:r>
            <a:r>
              <a:rPr lang="en-US" dirty="0" err="1" smtClean="0"/>
              <a:t>rumit</a:t>
            </a:r>
            <a:r>
              <a:rPr lang="en-US" dirty="0" smtClean="0"/>
              <a:t>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transformasi,yang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inisiasi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promosi</a:t>
            </a:r>
            <a:r>
              <a:rPr lang="en-US" dirty="0" smtClean="0"/>
              <a:t>.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inisiasi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prubahan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yang </a:t>
            </a:r>
            <a:r>
              <a:rPr lang="en-US" dirty="0" err="1" smtClean="0"/>
              <a:t>memancng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ganas</a:t>
            </a:r>
            <a:r>
              <a:rPr lang="en-US" dirty="0" smtClean="0"/>
              <a:t>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promosi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yang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inisiasi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ganas</a:t>
            </a:r>
            <a:r>
              <a:rPr lang="en-US" dirty="0"/>
              <a:t> </a:t>
            </a:r>
            <a:r>
              <a:rPr lang="en-US" dirty="0" smtClean="0"/>
              <a:t>( </a:t>
            </a:r>
            <a:r>
              <a:rPr lang="en-US" dirty="0" err="1" smtClean="0"/>
              <a:t>karsinogenesis</a:t>
            </a:r>
            <a:r>
              <a:rPr lang="en-US" dirty="0" smtClean="0"/>
              <a:t> ).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PEMERIKSAAN </a:t>
            </a:r>
            <a:endParaRPr lang="en-US" dirty="0"/>
          </a:p>
        </p:txBody>
      </p:sp>
      <p:sp>
        <p:nvSpPr>
          <p:cNvPr id="3" name="Content Placeholder 2"/>
          <p:cNvSpPr>
            <a14:cpLocks xmlns:a14="http://schemas.microsoft.com/office/drawing/2010/main"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klinis</a:t>
            </a:r>
            <a:r>
              <a:rPr lang="en-US" dirty="0" smtClean="0"/>
              <a:t> :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payudara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disaat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hormonal </a:t>
            </a:r>
            <a:r>
              <a:rPr lang="en-US" dirty="0" err="1" smtClean="0"/>
              <a:t>seminimal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(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minggu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terakhir</a:t>
            </a:r>
            <a:r>
              <a:rPr lang="en-US" dirty="0" smtClean="0"/>
              <a:t> </a:t>
            </a:r>
            <a:r>
              <a:rPr lang="en-US" dirty="0" err="1" smtClean="0"/>
              <a:t>menstruasi</a:t>
            </a:r>
            <a:r>
              <a:rPr lang="en-US" dirty="0" smtClean="0"/>
              <a:t> ).</a:t>
            </a:r>
            <a:endParaRPr lang="en-US" dirty="0" smtClean="0"/>
          </a:p>
          <a:p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penunjang</a:t>
            </a:r>
            <a:endParaRPr lang="en-US" dirty="0" smtClean="0"/>
          </a:p>
          <a:p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sitologi</a:t>
            </a:r>
            <a:endParaRPr lang="en-US" dirty="0" smtClean="0"/>
          </a:p>
          <a:p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radiologi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KLASIFIKASI</a:t>
            </a:r>
            <a:endParaRPr lang="en-US" dirty="0"/>
          </a:p>
        </p:txBody>
      </p:sp>
      <p:sp>
        <p:nvSpPr>
          <p:cNvPr id="3" name="Content Placeholder 2"/>
          <p:cNvSpPr>
            <a14:cpLocks xmlns:a14="http://schemas.microsoft.com/office/drawing/2010/main"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Stadium I : </a:t>
            </a:r>
            <a:r>
              <a:rPr lang="en-US" dirty="0" err="1"/>
              <a:t>b</a:t>
            </a:r>
            <a:r>
              <a:rPr lang="en-US" dirty="0" err="1" smtClean="0"/>
              <a:t>esar</a:t>
            </a:r>
            <a:r>
              <a:rPr lang="en-US" dirty="0" smtClean="0"/>
              <a:t> tumor 1-2 cm </a:t>
            </a:r>
            <a:endParaRPr lang="en-US" dirty="0" smtClean="0"/>
          </a:p>
          <a:p>
            <a:r>
              <a:rPr lang="en-US" dirty="0" smtClean="0"/>
              <a:t>Stadium II : </a:t>
            </a:r>
            <a:r>
              <a:rPr lang="en-US" dirty="0" err="1" smtClean="0"/>
              <a:t>besar</a:t>
            </a:r>
            <a:r>
              <a:rPr lang="en-US" dirty="0" smtClean="0"/>
              <a:t> tumor 2,5-5 cm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KGB axilla yang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lain</a:t>
            </a:r>
            <a:endParaRPr lang="en-US" dirty="0" smtClean="0"/>
          </a:p>
          <a:p>
            <a:r>
              <a:rPr lang="en-US" dirty="0" smtClean="0"/>
              <a:t>Stadium III A : tumor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meluas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payudara</a:t>
            </a:r>
            <a:r>
              <a:rPr lang="en-US" dirty="0" smtClean="0"/>
              <a:t> (5-10 cm )</a:t>
            </a:r>
            <a:endParaRPr lang="en-US" dirty="0" smtClean="0"/>
          </a:p>
          <a:p>
            <a:r>
              <a:rPr lang="en-US" dirty="0" smtClean="0"/>
              <a:t>Stadium III B : local </a:t>
            </a:r>
            <a:r>
              <a:rPr lang="en-US" dirty="0" err="1" smtClean="0"/>
              <a:t>advance,tumor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meluas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payudara</a:t>
            </a:r>
            <a:r>
              <a:rPr lang="en-US" dirty="0" smtClean="0"/>
              <a:t> ( 5-10 cm ) </a:t>
            </a:r>
            <a:r>
              <a:rPr lang="en-US" dirty="0" err="1" smtClean="0"/>
              <a:t>fiksasi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dinding</a:t>
            </a:r>
            <a:r>
              <a:rPr lang="en-US" dirty="0" smtClean="0"/>
              <a:t> </a:t>
            </a:r>
            <a:r>
              <a:rPr lang="en-US" dirty="0" err="1" smtClean="0"/>
              <a:t>dada,kulit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edema</a:t>
            </a:r>
            <a:endParaRPr lang="en-US" dirty="0" smtClean="0"/>
          </a:p>
          <a:p>
            <a:r>
              <a:rPr lang="en-US" dirty="0" smtClean="0"/>
              <a:t>Stadium IV : </a:t>
            </a:r>
            <a:r>
              <a:rPr lang="en-US" dirty="0" err="1" smtClean="0"/>
              <a:t>disertai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KGB </a:t>
            </a:r>
            <a:r>
              <a:rPr lang="en-US" dirty="0" err="1" smtClean="0"/>
              <a:t>aksia</a:t>
            </a:r>
            <a:r>
              <a:rPr lang="en-US" dirty="0" smtClean="0"/>
              <a:t> supra-</a:t>
            </a:r>
            <a:r>
              <a:rPr lang="en-US" dirty="0" err="1" smtClean="0"/>
              <a:t>klavikula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metastase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TERAPI</a:t>
            </a:r>
            <a:endParaRPr lang="en-US" dirty="0"/>
          </a:p>
        </p:txBody>
      </p:sp>
      <p:sp>
        <p:nvSpPr>
          <p:cNvPr id="3" name="Content Placeholder 2"/>
          <p:cNvSpPr>
            <a14:cpLocks xmlns:a14="http://schemas.microsoft.com/office/drawing/2010/main"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Pembedahan</a:t>
            </a:r>
            <a:endParaRPr lang="en-US" dirty="0" smtClean="0"/>
          </a:p>
          <a:p>
            <a:r>
              <a:rPr lang="en-US" dirty="0" err="1" smtClean="0"/>
              <a:t>Radioterapi</a:t>
            </a:r>
            <a:endParaRPr lang="en-US" dirty="0" smtClean="0"/>
          </a:p>
          <a:p>
            <a:r>
              <a:rPr lang="en-US" dirty="0" err="1" smtClean="0"/>
              <a:t>Kemoterapi</a:t>
            </a:r>
            <a:endParaRPr lang="en-US" dirty="0" smtClean="0"/>
          </a:p>
          <a:p>
            <a:r>
              <a:rPr lang="en-US" dirty="0" err="1" smtClean="0"/>
              <a:t>Terapi</a:t>
            </a:r>
            <a:r>
              <a:rPr lang="en-US" dirty="0" smtClean="0"/>
              <a:t> hormonal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>
            <a:fillRect/>
          </a:stretch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0</TotalTime>
  <Words>0</Words>
  <Application/>
  <PresentationFormat>On-screen Show (4:3)</PresentationFormat>
  <Paragraphs>54</Paragraphs>
  <Slides>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SimSun</vt:lpstr>
      <vt:lpstr>Wingdings</vt:lpstr>
      <vt:lpstr>Rage Italic</vt:lpstr>
      <vt:lpstr>Brush Script MT</vt:lpstr>
      <vt:lpstr>Franklin Gothic Book</vt:lpstr>
      <vt:lpstr>Constantia</vt:lpstr>
      <vt:lpstr>Calibri</vt:lpstr>
      <vt:lpstr>Pushpin</vt:lpstr>
      <vt:lpstr>KANKER PAYUDARA  ( CA MAMMAE )</vt:lpstr>
      <vt:lpstr>ANATOMI PAYUDARA</vt:lpstr>
      <vt:lpstr>KANKER</vt:lpstr>
      <vt:lpstr>FAKTOR RESIKO</vt:lpstr>
      <vt:lpstr>FISIOLOGI PAYUDARA</vt:lpstr>
      <vt:lpstr>PATOFISIOLOGI</vt:lpstr>
      <vt:lpstr>PEMERIKSAAN </vt:lpstr>
      <vt:lpstr>KLASIFIKASI</vt:lpstr>
      <vt:lpstr>TERAPI</vt:lpstr>
      <vt:lpstr>KOMPLIKASI</vt:lpstr>
      <vt:lpstr>PowerPoint 演示文稿</vt:lpstr>
      <vt:lpstr>SEKIAN &amp; TERIMAKASIH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KANKER PAYUDARA  ( CA MAMMAE )</dc:title>
  <dc:creator>windows</dc:creator>
  <cp:lastModifiedBy>Anisa</cp:lastModifiedBy>
  <cp:revision>9</cp:revision>
  <dcterms:created xsi:type="dcterms:W3CDTF">1900-01-01T00:00:00Z</dcterms:created>
  <dcterms:modified xsi:type="dcterms:W3CDTF">1900-01-01T00:00:00Z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001AE22CFFCC81424C733563959F764B</vt:lpwstr>
  </property>
  <property fmtid="{D5CDD505-2E9C-101B-9397-08002B2CF9AE}" pid="3" name="KSOProductBuildVer">
    <vt:lpwstr>2052-11.24.2</vt:lpwstr>
  </property>
</Properties>
</file>