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65AA"/>
    <a:srgbClr val="CC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219451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dirty="0" smtClean="0"/>
              <a:t>KONSELING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20744"/>
            <a:ext cx="6400800" cy="16002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Berlin Sans FB Demi" pitchFamily="34" charset="0"/>
              </a:rPr>
              <a:t>OLEH :</a:t>
            </a:r>
          </a:p>
          <a:p>
            <a:pPr algn="ctr"/>
            <a:endParaRPr lang="en-US" sz="2800" dirty="0" smtClean="0">
              <a:latin typeface="Berlin Sans FB Demi" pitchFamily="34" charset="0"/>
            </a:endParaRPr>
          </a:p>
          <a:p>
            <a:pPr algn="ctr"/>
            <a:r>
              <a:rPr lang="en-US" sz="2800" dirty="0" smtClean="0">
                <a:latin typeface="Berlin Sans FB Demi" pitchFamily="34" charset="0"/>
              </a:rPr>
              <a:t>FITRIANI </a:t>
            </a:r>
            <a:r>
              <a:rPr lang="en-US" sz="2800" dirty="0" err="1" smtClean="0">
                <a:latin typeface="Berlin Sans FB Demi" pitchFamily="34" charset="0"/>
              </a:rPr>
              <a:t>S.ST.M,kes</a:t>
            </a:r>
            <a:endParaRPr lang="en-US" sz="2800" dirty="0">
              <a:latin typeface="Berlin Sans FB Demi" pitchFamily="34" charset="0"/>
            </a:endParaRPr>
          </a:p>
        </p:txBody>
      </p:sp>
      <p:pic>
        <p:nvPicPr>
          <p:cNvPr id="5" name="Picture 4" descr="people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297896"/>
            <a:ext cx="2667000" cy="3179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584"/>
            <a:ext cx="8229600" cy="5821363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Pemahaman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diri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meliputi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pengetahuan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tentng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siapa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aku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apa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kelemahanku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apa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kelebihanku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bagaimana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perasaanku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&amp;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keinginanku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Alasan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lain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pemahaman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diri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penting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karena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bidan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bekerja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pd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berbagai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pengalaman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kondisi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biologis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psikologis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sosiologis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klien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Bidan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perlu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memahami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bgmn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menghadapi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kecemasan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kemarahan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kesedihan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&amp;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kegembiraan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klien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Callout 3 4"/>
          <p:cNvSpPr/>
          <p:nvPr/>
        </p:nvSpPr>
        <p:spPr>
          <a:xfrm>
            <a:off x="2667000" y="381000"/>
            <a:ext cx="3733800" cy="914400"/>
          </a:xfrm>
          <a:prstGeom prst="borderCallout3">
            <a:avLst>
              <a:gd name="adj1" fmla="val 14272"/>
              <a:gd name="adj2" fmla="val -657"/>
              <a:gd name="adj3" fmla="val 18750"/>
              <a:gd name="adj4" fmla="val -16667"/>
              <a:gd name="adj5" fmla="val 100000"/>
              <a:gd name="adj6" fmla="val -16667"/>
              <a:gd name="adj7" fmla="val 151769"/>
              <a:gd name="adj8" fmla="val -46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8600" y="1447800"/>
            <a:ext cx="8610600" cy="518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Lanjut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. . .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66584"/>
            <a:ext cx="7924800" cy="396240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Bidan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harus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tahu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bagaimana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dirinya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sendiri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bersikap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,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apakah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mudah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cemas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,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tersinggung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,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sehingga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tahu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keterbatasan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diri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sewaktu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melayani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klien</a:t>
            </a:r>
            <a:endParaRPr lang="en-US" dirty="0" smtClean="0">
              <a:solidFill>
                <a:schemeClr val="bg1">
                  <a:lumMod val="95000"/>
                </a:schemeClr>
              </a:solidFill>
              <a:latin typeface="Albertus Medium" pitchFamily="34" charset="0"/>
            </a:endParaRPr>
          </a:p>
          <a:p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Bidan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 yang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tidak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memahami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dirinya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sendiri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akan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sulit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memahami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apa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 yang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dialami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klien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lbertus Medium" pitchFamily="34" charset="0"/>
              </a:rPr>
              <a:t>.</a:t>
            </a:r>
            <a:endParaRPr lang="en-US" dirty="0">
              <a:solidFill>
                <a:schemeClr val="bg1">
                  <a:lumMod val="95000"/>
                </a:schemeClr>
              </a:solidFill>
              <a:latin typeface="Albertus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/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Konselor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48" y="1641144"/>
            <a:ext cx="8229600" cy="4724400"/>
          </a:xfrm>
          <a:solidFill>
            <a:schemeClr val="accent6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n-US" b="1" dirty="0" smtClean="0"/>
              <a:t>Empathy</a:t>
            </a:r>
            <a:r>
              <a:rPr lang="en-US" dirty="0" smtClean="0"/>
              <a:t> :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pikir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.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Authenticity / </a:t>
            </a:r>
            <a:r>
              <a:rPr lang="en-US" b="1" dirty="0" err="1" smtClean="0"/>
              <a:t>Kongkruen</a:t>
            </a:r>
            <a:r>
              <a:rPr lang="en-US" dirty="0" smtClean="0"/>
              <a:t> : </a:t>
            </a:r>
            <a:r>
              <a:rPr lang="en-US" dirty="0" err="1" smtClean="0"/>
              <a:t>Konselor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berpura-pura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Unconditional Positive Regard / Acceptance </a:t>
            </a:r>
            <a:r>
              <a:rPr lang="en-US" dirty="0" smtClean="0"/>
              <a:t>: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Britannic Bold" pitchFamily="34" charset="0"/>
              </a:rPr>
              <a:t>Keterampilan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Observasi</a:t>
            </a:r>
            <a:endParaRPr lang="en-US" dirty="0">
              <a:latin typeface="Britann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3600" dirty="0" err="1" smtClean="0">
                <a:latin typeface="Berlin Sans FB Demi" pitchFamily="34" charset="0"/>
              </a:rPr>
              <a:t>Apa</a:t>
            </a:r>
            <a:r>
              <a:rPr lang="en-US" sz="3600" dirty="0" smtClean="0">
                <a:latin typeface="Berlin Sans FB Demi" pitchFamily="34" charset="0"/>
              </a:rPr>
              <a:t> </a:t>
            </a:r>
            <a:r>
              <a:rPr lang="en-US" sz="3600" dirty="0" err="1" smtClean="0">
                <a:latin typeface="Berlin Sans FB Demi" pitchFamily="34" charset="0"/>
              </a:rPr>
              <a:t>yg</a:t>
            </a:r>
            <a:r>
              <a:rPr lang="en-US" sz="3600" dirty="0" smtClean="0">
                <a:latin typeface="Berlin Sans FB Demi" pitchFamily="34" charset="0"/>
              </a:rPr>
              <a:t> </a:t>
            </a:r>
            <a:r>
              <a:rPr lang="en-US" sz="3600" dirty="0" err="1" smtClean="0">
                <a:latin typeface="Berlin Sans FB Demi" pitchFamily="34" charset="0"/>
              </a:rPr>
              <a:t>diobservasi</a:t>
            </a:r>
            <a:r>
              <a:rPr lang="en-US" sz="3600" dirty="0" smtClean="0">
                <a:latin typeface="Berlin Sans FB Demi" pitchFamily="34" charset="0"/>
              </a:rPr>
              <a:t> / </a:t>
            </a:r>
            <a:r>
              <a:rPr lang="en-US" sz="3600" dirty="0" err="1" smtClean="0">
                <a:latin typeface="Berlin Sans FB Demi" pitchFamily="34" charset="0"/>
              </a:rPr>
              <a:t>diamati</a:t>
            </a:r>
            <a:endParaRPr lang="en-US" sz="3600" dirty="0" smtClean="0">
              <a:latin typeface="Berlin Sans FB Demi" pitchFamily="34" charset="0"/>
            </a:endParaRPr>
          </a:p>
          <a:p>
            <a:pPr marL="914400" lvl="1" indent="-514350">
              <a:buFont typeface="Courier New" pitchFamily="49" charset="0"/>
              <a:buChar char="o"/>
            </a:pPr>
            <a:r>
              <a:rPr lang="en-US" sz="3200" dirty="0" err="1" smtClean="0">
                <a:latin typeface="Albertus Medium" pitchFamily="34" charset="0"/>
              </a:rPr>
              <a:t>Tingkah</a:t>
            </a:r>
            <a:r>
              <a:rPr lang="en-US" sz="3200" dirty="0" smtClean="0">
                <a:latin typeface="Albertus Medium" pitchFamily="34" charset="0"/>
              </a:rPr>
              <a:t> </a:t>
            </a:r>
            <a:r>
              <a:rPr lang="en-US" sz="3200" dirty="0" err="1" smtClean="0">
                <a:latin typeface="Albertus Medium" pitchFamily="34" charset="0"/>
              </a:rPr>
              <a:t>laku</a:t>
            </a:r>
            <a:r>
              <a:rPr lang="en-US" sz="3200" dirty="0" smtClean="0">
                <a:latin typeface="Albertus Medium" pitchFamily="34" charset="0"/>
              </a:rPr>
              <a:t> non verbal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en-US" sz="3200" dirty="0" err="1" smtClean="0">
                <a:latin typeface="Albertus Medium" pitchFamily="34" charset="0"/>
              </a:rPr>
              <a:t>Tingkah</a:t>
            </a:r>
            <a:r>
              <a:rPr lang="en-US" sz="3200" dirty="0" smtClean="0">
                <a:latin typeface="Albertus Medium" pitchFamily="34" charset="0"/>
              </a:rPr>
              <a:t> </a:t>
            </a:r>
            <a:r>
              <a:rPr lang="en-US" sz="3200" dirty="0" err="1" smtClean="0">
                <a:latin typeface="Albertus Medium" pitchFamily="34" charset="0"/>
              </a:rPr>
              <a:t>laku</a:t>
            </a:r>
            <a:r>
              <a:rPr lang="en-US" sz="3200" dirty="0" smtClean="0">
                <a:latin typeface="Albertus Medium" pitchFamily="34" charset="0"/>
              </a:rPr>
              <a:t> verbal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en-US" sz="3200" dirty="0" err="1" smtClean="0">
                <a:latin typeface="Albertus Medium" pitchFamily="34" charset="0"/>
              </a:rPr>
              <a:t>Kesenjangan</a:t>
            </a:r>
            <a:r>
              <a:rPr lang="en-US" sz="3200" dirty="0" smtClean="0">
                <a:latin typeface="Albertus Medium" pitchFamily="34" charset="0"/>
              </a:rPr>
              <a:t> verbal </a:t>
            </a:r>
            <a:r>
              <a:rPr lang="en-US" sz="3200" dirty="0" err="1" smtClean="0">
                <a:latin typeface="Albertus Medium" pitchFamily="34" charset="0"/>
              </a:rPr>
              <a:t>dan</a:t>
            </a:r>
            <a:r>
              <a:rPr lang="en-US" sz="3200" dirty="0" smtClean="0">
                <a:latin typeface="Albertus Medium" pitchFamily="34" charset="0"/>
              </a:rPr>
              <a:t> non verbal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Albertus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381000"/>
            <a:ext cx="8839200" cy="6019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3822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u="sng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gency FB" pitchFamily="34" charset="0"/>
              </a:rPr>
              <a:t>Tingkah</a:t>
            </a:r>
            <a:r>
              <a:rPr lang="en-US" sz="6000" u="sng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gency FB" pitchFamily="34" charset="0"/>
              </a:rPr>
              <a:t> </a:t>
            </a:r>
            <a:r>
              <a:rPr lang="en-US" sz="6000" u="sng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gency FB" pitchFamily="34" charset="0"/>
              </a:rPr>
              <a:t>Laku</a:t>
            </a:r>
            <a:r>
              <a:rPr lang="en-US" sz="6000" u="sng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gency FB" pitchFamily="34" charset="0"/>
              </a:rPr>
              <a:t> Non Verbal</a:t>
            </a:r>
            <a:endParaRPr lang="en-US" sz="6000" u="sng" dirty="0">
              <a:solidFill>
                <a:schemeClr val="accent3">
                  <a:lumMod val="20000"/>
                  <a:lumOff val="80000"/>
                </a:schemeClr>
              </a:solidFill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0232"/>
            <a:ext cx="8229600" cy="4068763"/>
          </a:xfrm>
        </p:spPr>
        <p:txBody>
          <a:bodyPr/>
          <a:lstStyle/>
          <a:p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Penampilan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umum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(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rapih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kumuh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kusut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)</a:t>
            </a:r>
          </a:p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Cara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menatap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/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pandangan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mata</a:t>
            </a:r>
            <a:endParaRPr lang="en-US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Bahasa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tubuh</a:t>
            </a:r>
            <a:endParaRPr lang="en-US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Kualitas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/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suara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gaya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bicara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0" y="0"/>
            <a:ext cx="9144000" cy="6858000"/>
          </a:xfrm>
          <a:prstGeom prst="cub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Britannic Bold" pitchFamily="34" charset="0"/>
              </a:rPr>
              <a:t>Tingkah</a:t>
            </a:r>
            <a:r>
              <a:rPr lang="en-US" dirty="0" smtClean="0">
                <a:solidFill>
                  <a:schemeClr val="bg1"/>
                </a:solidFill>
                <a:latin typeface="Britannic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ritannic Bold" pitchFamily="34" charset="0"/>
              </a:rPr>
              <a:t>Laku</a:t>
            </a:r>
            <a:r>
              <a:rPr lang="en-US" dirty="0" smtClean="0">
                <a:solidFill>
                  <a:schemeClr val="bg1"/>
                </a:solidFill>
                <a:latin typeface="Britannic Bold" pitchFamily="34" charset="0"/>
              </a:rPr>
              <a:t> Verbal</a:t>
            </a:r>
            <a:endParaRPr lang="en-US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810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Berlin Sans FB" pitchFamily="34" charset="0"/>
              </a:rPr>
              <a:t>Kata</a:t>
            </a:r>
            <a:r>
              <a:rPr lang="en-US" sz="3600" dirty="0" smtClean="0">
                <a:solidFill>
                  <a:schemeClr val="bg1"/>
                </a:solidFill>
                <a:latin typeface="Berlin Sans FB" pitchFamily="34" charset="0"/>
              </a:rPr>
              <a:t> – </a:t>
            </a:r>
            <a:r>
              <a:rPr lang="en-US" sz="3600" dirty="0" err="1" smtClean="0">
                <a:solidFill>
                  <a:schemeClr val="bg1"/>
                </a:solidFill>
                <a:latin typeface="Berlin Sans FB" pitchFamily="34" charset="0"/>
              </a:rPr>
              <a:t>kata</a:t>
            </a:r>
            <a:r>
              <a:rPr lang="en-US" sz="36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rlin Sans FB" pitchFamily="34" charset="0"/>
              </a:rPr>
              <a:t>kunci</a:t>
            </a:r>
            <a:endParaRPr lang="en-US" sz="3600" dirty="0" smtClean="0">
              <a:solidFill>
                <a:schemeClr val="bg1"/>
              </a:solidFill>
              <a:latin typeface="Berlin Sans FB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Berlin Sans FB" pitchFamily="34" charset="0"/>
              </a:rPr>
              <a:t>Penjelasan</a:t>
            </a:r>
            <a:r>
              <a:rPr lang="en-US" sz="3600" dirty="0" smtClean="0">
                <a:solidFill>
                  <a:schemeClr val="bg1"/>
                </a:solidFill>
                <a:latin typeface="Berlin Sans FB" pitchFamily="34" charset="0"/>
              </a:rPr>
              <a:t> – </a:t>
            </a:r>
            <a:r>
              <a:rPr lang="en-US" sz="3600" dirty="0" err="1" smtClean="0">
                <a:solidFill>
                  <a:schemeClr val="bg1"/>
                </a:solidFill>
                <a:latin typeface="Berlin Sans FB" pitchFamily="34" charset="0"/>
              </a:rPr>
              <a:t>penjelasan</a:t>
            </a:r>
            <a:endParaRPr lang="en-US" sz="3600" dirty="0" smtClean="0">
              <a:solidFill>
                <a:schemeClr val="bg1"/>
              </a:solidFill>
              <a:latin typeface="Berlin Sans FB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Berlin Sans FB" pitchFamily="34" charset="0"/>
              </a:rPr>
              <a:t>Kapan</a:t>
            </a:r>
            <a:r>
              <a:rPr lang="en-US" sz="36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rlin Sans FB" pitchFamily="34" charset="0"/>
              </a:rPr>
              <a:t>beralih</a:t>
            </a:r>
            <a:r>
              <a:rPr lang="en-US" sz="36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erlin Sans FB" pitchFamily="34" charset="0"/>
              </a:rPr>
              <a:t>topik</a:t>
            </a:r>
            <a:endParaRPr lang="en-US" sz="3600" dirty="0" smtClean="0">
              <a:solidFill>
                <a:schemeClr val="bg1"/>
              </a:solidFill>
              <a:latin typeface="Berlin Sans FB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Berlin Sans FB" pitchFamily="34" charset="0"/>
              </a:rPr>
              <a:t>Pertanyaan</a:t>
            </a:r>
            <a:r>
              <a:rPr lang="en-US" sz="3600" dirty="0" smtClean="0">
                <a:solidFill>
                  <a:schemeClr val="bg1"/>
                </a:solidFill>
                <a:latin typeface="Berlin Sans FB" pitchFamily="34" charset="0"/>
              </a:rPr>
              <a:t> yang </a:t>
            </a:r>
            <a:r>
              <a:rPr lang="en-US" sz="3600" dirty="0" err="1" smtClean="0">
                <a:solidFill>
                  <a:schemeClr val="bg1"/>
                </a:solidFill>
                <a:latin typeface="Berlin Sans FB" pitchFamily="34" charset="0"/>
              </a:rPr>
              <a:t>diajukan</a:t>
            </a:r>
            <a:endParaRPr lang="en-US" sz="3600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isplay 3"/>
          <p:cNvSpPr/>
          <p:nvPr/>
        </p:nvSpPr>
        <p:spPr>
          <a:xfrm>
            <a:off x="152400" y="2133600"/>
            <a:ext cx="8763000" cy="4191000"/>
          </a:xfrm>
          <a:prstGeom prst="flowChartDisplay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630362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Kesenjangan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Tingkah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Laku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Verbal &amp; Non Verbal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865437"/>
            <a:ext cx="7620000" cy="3992563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Kesesuaian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tingkah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laku</a:t>
            </a:r>
            <a:r>
              <a:rPr lang="en-US" dirty="0" smtClean="0">
                <a:solidFill>
                  <a:schemeClr val="bg1"/>
                </a:solidFill>
              </a:rPr>
              <a:t> verbal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non verbal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Kesesuaian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antara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pernyataan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Kesesuaian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antara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apa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diucapkan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apa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dikerjakan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defined Process 3"/>
          <p:cNvSpPr/>
          <p:nvPr/>
        </p:nvSpPr>
        <p:spPr>
          <a:xfrm>
            <a:off x="457200" y="228600"/>
            <a:ext cx="8153400" cy="1219200"/>
          </a:xfrm>
          <a:prstGeom prst="flowChartPredefined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Me 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  <a:solidFill>
            <a:schemeClr val="accent2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mengetahui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perbedaan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objktif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dgn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penafsiran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bidan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bidan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lebih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berhati-hati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terhadap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amati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Kemungkinan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penafsiran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salah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sehingga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perlu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dilakukan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penelaahan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lebih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lanjut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dgn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bertanya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mendengar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aktif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akhirnya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lebih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keadaan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klien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>
            <a:stCxn id="2" idx="2"/>
            <a:endCxn id="3" idx="0"/>
          </p:cNvCxnSpPr>
          <p:nvPr/>
        </p:nvCxnSpPr>
        <p:spPr>
          <a:xfrm rot="5400000">
            <a:off x="4252119" y="1737519"/>
            <a:ext cx="63976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295400"/>
          </a:xfr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029200"/>
          </a:xfr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Defenisi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Upaya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menciptakan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dan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menjaga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rasa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aman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dan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nyaman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,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saling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percaya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dan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saling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menghargai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dengan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pihak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lain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selama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proses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komunikasi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.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Keterampilan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membina</a:t>
            </a:r>
            <a:r>
              <a:rPr lang="en-US" dirty="0" smtClean="0">
                <a:latin typeface="Comic Sans MS" pitchFamily="66" charset="0"/>
              </a:rPr>
              <a:t> hub </a:t>
            </a:r>
            <a:r>
              <a:rPr lang="en-US" dirty="0" err="1" smtClean="0">
                <a:latin typeface="Comic Sans MS" pitchFamily="66" charset="0"/>
              </a:rPr>
              <a:t>baik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merupakan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dasar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proses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komnikasi</a:t>
            </a:r>
            <a:r>
              <a:rPr lang="en-US" dirty="0" smtClean="0">
                <a:latin typeface="Comic Sans MS" pitchFamily="66" charset="0"/>
              </a:rPr>
              <a:t> interpersonal </a:t>
            </a:r>
            <a:r>
              <a:rPr lang="en-US" dirty="0" err="1" smtClean="0">
                <a:latin typeface="Comic Sans MS" pitchFamily="66" charset="0"/>
              </a:rPr>
              <a:t>bidan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dgn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klien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keluarga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klien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toma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dsb</a:t>
            </a:r>
            <a:r>
              <a:rPr lang="en-US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477962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Berlin Sans FB" pitchFamily="34" charset="0"/>
              </a:rPr>
              <a:t>PERILAKU DASAR DLM MEMBINA HUBUNGAN BAIK (SOLER)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7244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  : Face your clients squarely and </a:t>
            </a:r>
            <a:r>
              <a:rPr lang="en-US" dirty="0" smtClean="0">
                <a:solidFill>
                  <a:srgbClr val="FF0000"/>
                </a:solidFill>
              </a:rPr>
              <a:t>smile</a:t>
            </a:r>
            <a:r>
              <a:rPr lang="en-US" dirty="0" smtClean="0">
                <a:solidFill>
                  <a:schemeClr val="bg1"/>
                </a:solidFill>
              </a:rPr>
              <a:t> / nod  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at client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 : </a:t>
            </a:r>
            <a:r>
              <a:rPr lang="en-US" dirty="0" smtClean="0">
                <a:solidFill>
                  <a:srgbClr val="FF0000"/>
                </a:solidFill>
              </a:rPr>
              <a:t>Open</a:t>
            </a:r>
            <a:r>
              <a:rPr lang="en-US" dirty="0" smtClean="0">
                <a:solidFill>
                  <a:schemeClr val="bg1"/>
                </a:solidFill>
              </a:rPr>
              <a:t> and non </a:t>
            </a:r>
            <a:r>
              <a:rPr lang="en-US" dirty="0" err="1" smtClean="0">
                <a:solidFill>
                  <a:schemeClr val="bg1"/>
                </a:solidFill>
              </a:rPr>
              <a:t>judgemental</a:t>
            </a:r>
            <a:r>
              <a:rPr lang="en-US" dirty="0" smtClean="0">
                <a:solidFill>
                  <a:schemeClr val="bg1"/>
                </a:solidFill>
              </a:rPr>
              <a:t> facial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expression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  : </a:t>
            </a:r>
            <a:r>
              <a:rPr lang="en-US" dirty="0" smtClean="0">
                <a:solidFill>
                  <a:srgbClr val="FF0000"/>
                </a:solidFill>
              </a:rPr>
              <a:t>Lean</a:t>
            </a:r>
            <a:r>
              <a:rPr lang="en-US" dirty="0" smtClean="0">
                <a:solidFill>
                  <a:schemeClr val="bg1"/>
                </a:solidFill>
              </a:rPr>
              <a:t> towards client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  : </a:t>
            </a:r>
            <a:r>
              <a:rPr lang="en-US" dirty="0" smtClean="0">
                <a:solidFill>
                  <a:srgbClr val="FF0000"/>
                </a:solidFill>
              </a:rPr>
              <a:t>Eye</a:t>
            </a:r>
            <a:r>
              <a:rPr lang="en-US" dirty="0" smtClean="0">
                <a:solidFill>
                  <a:schemeClr val="bg1"/>
                </a:solidFill>
              </a:rPr>
              <a:t> contact in a culturally acceptable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manner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 : </a:t>
            </a:r>
            <a:r>
              <a:rPr lang="en-US" dirty="0" smtClean="0">
                <a:solidFill>
                  <a:srgbClr val="FF0000"/>
                </a:solidFill>
              </a:rPr>
              <a:t>Relaxed</a:t>
            </a:r>
            <a:r>
              <a:rPr lang="en-US" dirty="0" smtClean="0">
                <a:solidFill>
                  <a:schemeClr val="bg1"/>
                </a:solidFill>
              </a:rPr>
              <a:t> and friendly manner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183880" cy="4264152"/>
          </a:xfrm>
        </p:spPr>
        <p:txBody>
          <a:bodyPr>
            <a:normAutofit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 </a:t>
            </a:r>
            <a:r>
              <a:rPr lang="en-US" dirty="0" err="1" smtClean="0"/>
              <a:t>khusus</a:t>
            </a:r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/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thdp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fakta2 </a:t>
            </a:r>
            <a:r>
              <a:rPr lang="en-US" dirty="0" err="1" smtClean="0"/>
              <a:t>harapan</a:t>
            </a:r>
            <a:r>
              <a:rPr lang="en-US" dirty="0" smtClean="0"/>
              <a:t>, </a:t>
            </a:r>
            <a:r>
              <a:rPr lang="en-US" dirty="0" err="1" smtClean="0"/>
              <a:t>kebutuhan</a:t>
            </a:r>
            <a:r>
              <a:rPr lang="en-US" dirty="0" smtClean="0"/>
              <a:t>,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orla</a:t>
            </a:r>
            <a:r>
              <a:rPr lang="en-US" dirty="0" smtClean="0"/>
              <a:t>/</a:t>
            </a:r>
            <a:r>
              <a:rPr lang="en-US" dirty="0" err="1" smtClean="0"/>
              <a:t>klien</a:t>
            </a:r>
            <a:endParaRPr lang="en-US" dirty="0" smtClean="0"/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percakapan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blm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PUJIAN &amp; DUKUNGAN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Pujian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Mengungkapkan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persetujuan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kekaguman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shg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mendorong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tingkah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baik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penghargaan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tindkan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usaha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dgn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baik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Dukungan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Memberi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dorongan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kepercayaan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harapan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Bidan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mengungkapkan</a:t>
            </a:r>
            <a:r>
              <a:rPr lang="en-US" dirty="0" smtClean="0">
                <a:sym typeface="Wingdings" pitchFamily="2" charset="2"/>
              </a:rPr>
              <a:t> kata2 agar </a:t>
            </a:r>
            <a:r>
              <a:rPr lang="en-US" dirty="0" err="1" smtClean="0">
                <a:sym typeface="Wingdings" pitchFamily="2" charset="2"/>
              </a:rPr>
              <a:t>klien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tahu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bahwa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klien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tahu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bahwa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percaya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klien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dpt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mengatasi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masalah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Callout 3"/>
          <p:cNvSpPr/>
          <p:nvPr/>
        </p:nvSpPr>
        <p:spPr>
          <a:xfrm>
            <a:off x="304800" y="1905000"/>
            <a:ext cx="8534400" cy="4724400"/>
          </a:xfrm>
          <a:prstGeom prst="up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74008"/>
            <a:ext cx="8534400" cy="1752600"/>
          </a:xfrm>
          <a:solidFill>
            <a:srgbClr val="D965AA"/>
          </a:solidFill>
        </p:spPr>
        <p:txBody>
          <a:bodyPr>
            <a:normAutofit/>
          </a:bodyPr>
          <a:lstStyle/>
          <a:p>
            <a:r>
              <a:rPr lang="en-US" dirty="0" smtClean="0"/>
              <a:t>PERILAKU RESPON POSITIF MENDUKUNG TERCIPTANYA HUB BAIK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581400"/>
            <a:ext cx="6858000" cy="3124200"/>
          </a:xfrm>
        </p:spPr>
        <p:txBody>
          <a:bodyPr/>
          <a:lstStyle/>
          <a:p>
            <a:pPr marL="457200"/>
            <a:r>
              <a:rPr lang="en-US" dirty="0" err="1" smtClean="0"/>
              <a:t>Bersalaman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ramah</a:t>
            </a:r>
            <a:endParaRPr lang="en-US" dirty="0" smtClean="0"/>
          </a:p>
          <a:p>
            <a:pPr marL="457200"/>
            <a:r>
              <a:rPr lang="en-US" dirty="0" err="1" smtClean="0"/>
              <a:t>Mempersilahkan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endParaRPr lang="en-US" dirty="0" smtClean="0"/>
          </a:p>
          <a:p>
            <a:pPr marL="457200"/>
            <a:r>
              <a:rPr lang="en-US" dirty="0" err="1" smtClean="0"/>
              <a:t>Bersabar</a:t>
            </a:r>
            <a:endParaRPr lang="en-US" dirty="0" smtClean="0"/>
          </a:p>
          <a:p>
            <a:pPr marL="457200"/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kerahasiaan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endParaRPr lang="en-US" dirty="0" smtClean="0"/>
          </a:p>
          <a:p>
            <a:pPr marL="457200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Lanjut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Menanyakan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kedatangan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menginterupsi</a:t>
            </a:r>
            <a:r>
              <a:rPr lang="en-US" dirty="0" smtClean="0"/>
              <a:t>, </a:t>
            </a:r>
            <a:r>
              <a:rPr lang="en-US" dirty="0" err="1" smtClean="0"/>
              <a:t>memotong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05800"/>
            <a:ext cx="9144000" cy="6858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GothicI" pitchFamily="2" charset="0"/>
                <a:cs typeface="GothicI" pitchFamily="2" charset="0"/>
              </a:rPr>
              <a:t/>
            </a:r>
            <a:b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GothicI" pitchFamily="2" charset="0"/>
                <a:cs typeface="GothicI" pitchFamily="2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GothicI" pitchFamily="2" charset="0"/>
                <a:cs typeface="GothicI" pitchFamily="2" charset="0"/>
              </a:rPr>
              <a:t>THANKYOU SO MUCH …..</a:t>
            </a:r>
            <a:br>
              <a:rPr lang="en-US" sz="3600" b="1" dirty="0" smtClean="0">
                <a:solidFill>
                  <a:schemeClr val="bg1"/>
                </a:solidFill>
                <a:latin typeface="GothicI" pitchFamily="2" charset="0"/>
                <a:cs typeface="GothicI" pitchFamily="2" charset="0"/>
              </a:rPr>
            </a:br>
            <a:endParaRPr lang="en-US" sz="3600" b="1" dirty="0">
              <a:solidFill>
                <a:schemeClr val="bg1"/>
              </a:solidFill>
              <a:latin typeface="GothicI" pitchFamily="2" charset="0"/>
              <a:cs typeface="Gothic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685800"/>
            <a:ext cx="4038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wassalam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C:\Users\user\Pictures\5a74f70f478901c4b8c1a9b1199e8d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4720301" cy="5715000"/>
          </a:xfrm>
          <a:prstGeom prst="rect">
            <a:avLst/>
          </a:prstGeom>
          <a:noFill/>
        </p:spPr>
      </p:pic>
      <p:pic>
        <p:nvPicPr>
          <p:cNvPr id="1027" name="Picture 3" descr="C:\Users\user\Pictures\animasi-bergerak-bayi-002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524000"/>
            <a:ext cx="449580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990600"/>
          </a:xfrm>
        </p:spPr>
        <p:txBody>
          <a:bodyPr/>
          <a:lstStyle/>
          <a:p>
            <a:pPr algn="ctr"/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onseling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Rapport ( </a:t>
            </a:r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Penggalian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identifikasi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masalah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kebutuhan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perasaan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kekuatan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diri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pemberian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sesuai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kebutuhan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Pengambilan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keputusan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pemecahan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masalah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perencanaan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Tindak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lanjut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pertemuan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Faktor</a:t>
            </a:r>
            <a:r>
              <a:rPr lang="en-US" u="sng" dirty="0" smtClean="0"/>
              <a:t> </a:t>
            </a:r>
            <a:r>
              <a:rPr lang="en-US" u="sng" dirty="0" err="1" smtClean="0"/>
              <a:t>Penghambat</a:t>
            </a:r>
            <a:r>
              <a:rPr lang="en-US" u="sng" dirty="0" smtClean="0"/>
              <a:t> KIP/K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individual</a:t>
            </a:r>
          </a:p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endParaRPr lang="en-US" dirty="0" smtClean="0"/>
          </a:p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Situasional</a:t>
            </a:r>
            <a:endParaRPr lang="en-US" dirty="0" smtClean="0"/>
          </a:p>
          <a:p>
            <a:r>
              <a:rPr lang="en-US" dirty="0" err="1" smtClean="0"/>
              <a:t>Kompetensi</a:t>
            </a:r>
            <a:endParaRPr lang="en-US" dirty="0"/>
          </a:p>
        </p:txBody>
      </p:sp>
      <p:pic>
        <p:nvPicPr>
          <p:cNvPr id="4" name="Picture 4" descr="people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438400"/>
            <a:ext cx="5334000" cy="4253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 err="1" smtClean="0">
                <a:latin typeface="Broadway" pitchFamily="82" charset="0"/>
              </a:rPr>
              <a:t>Faktor</a:t>
            </a:r>
            <a:r>
              <a:rPr lang="en-US" sz="5400" b="1" u="sng" dirty="0" smtClean="0">
                <a:latin typeface="Broadway" pitchFamily="82" charset="0"/>
              </a:rPr>
              <a:t> Individual</a:t>
            </a:r>
            <a:endParaRPr lang="en-US" sz="5400" b="1" u="sng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37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200" dirty="0" err="1" smtClean="0">
                <a:latin typeface="Berlin Sans FB" pitchFamily="34" charset="0"/>
              </a:rPr>
              <a:t>Keterikatan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budaya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merupakan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faktor</a:t>
            </a:r>
            <a:r>
              <a:rPr lang="en-US" sz="3200" dirty="0" smtClean="0">
                <a:latin typeface="Berlin Sans FB" pitchFamily="34" charset="0"/>
              </a:rPr>
              <a:t> individual </a:t>
            </a:r>
            <a:r>
              <a:rPr lang="en-US" sz="3200" dirty="0" err="1" smtClean="0">
                <a:latin typeface="Berlin Sans FB" pitchFamily="34" charset="0"/>
              </a:rPr>
              <a:t>yg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dibawa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seseorang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dlm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melakukan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interaksi</a:t>
            </a:r>
            <a:r>
              <a:rPr lang="en-US" sz="3200" dirty="0" smtClean="0">
                <a:latin typeface="Berlin Sans FB" pitchFamily="34" charset="0"/>
              </a:rPr>
              <a:t>, </a:t>
            </a:r>
            <a:r>
              <a:rPr lang="en-US" sz="3200" dirty="0" err="1" smtClean="0">
                <a:latin typeface="Berlin Sans FB" pitchFamily="34" charset="0"/>
              </a:rPr>
              <a:t>yg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merupkan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gabungan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dari</a:t>
            </a:r>
            <a:r>
              <a:rPr lang="en-US" sz="3200" dirty="0" smtClean="0">
                <a:latin typeface="Berlin Sans FB" pitchFamily="34" charset="0"/>
              </a:rPr>
              <a:t> :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err="1" smtClean="0">
                <a:latin typeface="Berlin Sans FB" pitchFamily="34" charset="0"/>
              </a:rPr>
              <a:t>Panca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indera</a:t>
            </a:r>
            <a:endParaRPr lang="en-US" sz="32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err="1" smtClean="0">
                <a:latin typeface="Berlin Sans FB" pitchFamily="34" charset="0"/>
              </a:rPr>
              <a:t>Sudut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pandang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3200" dirty="0" err="1" smtClean="0">
                <a:latin typeface="Berlin Sans FB" pitchFamily="34" charset="0"/>
                <a:sym typeface="Wingdings" pitchFamily="2" charset="2"/>
              </a:rPr>
              <a:t>nilai-nilai</a:t>
            </a:r>
            <a:endParaRPr lang="en-US" sz="3200" dirty="0" smtClean="0">
              <a:latin typeface="Berlin Sans FB" pitchFamily="34" charset="0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err="1" smtClean="0">
                <a:latin typeface="Berlin Sans FB" pitchFamily="34" charset="0"/>
                <a:sym typeface="Wingdings" pitchFamily="2" charset="2"/>
              </a:rPr>
              <a:t>Faktor</a:t>
            </a:r>
            <a:r>
              <a:rPr lang="en-US" sz="3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Berlin Sans FB" pitchFamily="34" charset="0"/>
                <a:sym typeface="Wingdings" pitchFamily="2" charset="2"/>
              </a:rPr>
              <a:t>sosial</a:t>
            </a:r>
            <a:r>
              <a:rPr lang="en-US" sz="3200" dirty="0" smtClean="0">
                <a:latin typeface="Berlin Sans FB" pitchFamily="34" charset="0"/>
                <a:sym typeface="Wingdings" pitchFamily="2" charset="2"/>
              </a:rPr>
              <a:t>; </a:t>
            </a:r>
            <a:r>
              <a:rPr lang="en-US" sz="3200" dirty="0" err="1" smtClean="0">
                <a:latin typeface="Berlin Sans FB" pitchFamily="34" charset="0"/>
                <a:sym typeface="Wingdings" pitchFamily="2" charset="2"/>
              </a:rPr>
              <a:t>peran</a:t>
            </a:r>
            <a:r>
              <a:rPr lang="en-US" sz="3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Berlin Sans FB" pitchFamily="34" charset="0"/>
                <a:sym typeface="Wingdings" pitchFamily="2" charset="2"/>
              </a:rPr>
              <a:t>dlm</a:t>
            </a:r>
            <a:r>
              <a:rPr lang="en-US" sz="3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Berlin Sans FB" pitchFamily="34" charset="0"/>
                <a:sym typeface="Wingdings" pitchFamily="2" charset="2"/>
              </a:rPr>
              <a:t>masy</a:t>
            </a:r>
            <a:r>
              <a:rPr lang="en-US" sz="3200" dirty="0" smtClean="0">
                <a:latin typeface="Berlin Sans FB" pitchFamily="34" charset="0"/>
                <a:sym typeface="Wingdings" pitchFamily="2" charset="2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err="1" smtClean="0">
                <a:latin typeface="Berlin Sans FB" pitchFamily="34" charset="0"/>
                <a:sym typeface="Wingdings" pitchFamily="2" charset="2"/>
              </a:rPr>
              <a:t>Bahasa</a:t>
            </a:r>
            <a:endParaRPr lang="en-US" sz="3200" dirty="0" smtClean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harapan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Sikap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terhadap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interaksi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Pembawaan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seseorang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thdp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kehangatan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perhatian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dukungan</a:t>
            </a:r>
            <a:endParaRPr lang="en-US" dirty="0" smtClean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Sejarah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hubungan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u="sng" dirty="0" err="1" smtClean="0">
                <a:latin typeface="Bauhaus 93" pitchFamily="82" charset="0"/>
              </a:rPr>
              <a:t>Faktor</a:t>
            </a:r>
            <a:r>
              <a:rPr lang="en-US" sz="6000" u="sng" dirty="0" smtClean="0">
                <a:latin typeface="Bauhaus 93" pitchFamily="82" charset="0"/>
              </a:rPr>
              <a:t> </a:t>
            </a:r>
            <a:r>
              <a:rPr lang="en-US" sz="6000" u="sng" dirty="0" err="1" smtClean="0">
                <a:latin typeface="Bauhaus 93" pitchFamily="82" charset="0"/>
              </a:rPr>
              <a:t>Situasi</a:t>
            </a:r>
            <a:endParaRPr lang="en-US" sz="6000" u="sng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239000" cy="4398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Californian FB" pitchFamily="18" charset="0"/>
              </a:rPr>
              <a:t>   </a:t>
            </a:r>
            <a:r>
              <a:rPr lang="en-US" sz="3200" b="1" dirty="0" err="1" smtClean="0">
                <a:latin typeface="Californian FB" pitchFamily="18" charset="0"/>
              </a:rPr>
              <a:t>Percakapan</a:t>
            </a:r>
            <a:r>
              <a:rPr lang="en-US" sz="3200" b="1" dirty="0" smtClean="0">
                <a:latin typeface="Californian FB" pitchFamily="18" charset="0"/>
              </a:rPr>
              <a:t> </a:t>
            </a:r>
            <a:r>
              <a:rPr lang="en-US" sz="3200" b="1" dirty="0" err="1" smtClean="0">
                <a:latin typeface="Californian FB" pitchFamily="18" charset="0"/>
              </a:rPr>
              <a:t>dipengaruhi</a:t>
            </a:r>
            <a:r>
              <a:rPr lang="en-US" sz="3200" b="1" dirty="0" smtClean="0">
                <a:latin typeface="Californian FB" pitchFamily="18" charset="0"/>
              </a:rPr>
              <a:t> </a:t>
            </a:r>
            <a:r>
              <a:rPr lang="en-US" sz="3200" b="1" dirty="0" err="1" smtClean="0">
                <a:latin typeface="Californian FB" pitchFamily="18" charset="0"/>
              </a:rPr>
              <a:t>oleh</a:t>
            </a:r>
            <a:r>
              <a:rPr lang="en-US" sz="3200" b="1" dirty="0" smtClean="0">
                <a:latin typeface="Californian FB" pitchFamily="18" charset="0"/>
              </a:rPr>
              <a:t> </a:t>
            </a:r>
            <a:r>
              <a:rPr lang="en-US" sz="3200" b="1" dirty="0" err="1" smtClean="0">
                <a:latin typeface="Californian FB" pitchFamily="18" charset="0"/>
              </a:rPr>
              <a:t>kondisi</a:t>
            </a:r>
            <a:r>
              <a:rPr lang="en-US" sz="3200" b="1" dirty="0" smtClean="0">
                <a:latin typeface="Californian FB" pitchFamily="18" charset="0"/>
              </a:rPr>
              <a:t> </a:t>
            </a:r>
            <a:r>
              <a:rPr lang="en-US" sz="3200" b="1" dirty="0" err="1" smtClean="0">
                <a:latin typeface="Californian FB" pitchFamily="18" charset="0"/>
              </a:rPr>
              <a:t>lingkungan</a:t>
            </a:r>
            <a:r>
              <a:rPr lang="en-US" sz="3200" b="1" dirty="0" smtClean="0">
                <a:latin typeface="Californian FB" pitchFamily="18" charset="0"/>
              </a:rPr>
              <a:t>, </a:t>
            </a:r>
            <a:r>
              <a:rPr lang="en-US" sz="3200" b="1" dirty="0" err="1" smtClean="0">
                <a:latin typeface="Californian FB" pitchFamily="18" charset="0"/>
              </a:rPr>
              <a:t>situasi</a:t>
            </a:r>
            <a:r>
              <a:rPr lang="en-US" sz="3200" b="1" dirty="0" smtClean="0">
                <a:latin typeface="Californian FB" pitchFamily="18" charset="0"/>
              </a:rPr>
              <a:t> </a:t>
            </a:r>
            <a:r>
              <a:rPr lang="en-US" sz="3200" b="1" dirty="0" err="1" smtClean="0">
                <a:latin typeface="Californian FB" pitchFamily="18" charset="0"/>
              </a:rPr>
              <a:t>percakapan</a:t>
            </a:r>
            <a:r>
              <a:rPr lang="en-US" sz="3200" b="1" dirty="0" smtClean="0">
                <a:latin typeface="Californian FB" pitchFamily="18" charset="0"/>
              </a:rPr>
              <a:t> </a:t>
            </a:r>
            <a:r>
              <a:rPr lang="en-US" sz="3200" b="1" dirty="0" err="1" smtClean="0">
                <a:latin typeface="Californian FB" pitchFamily="18" charset="0"/>
              </a:rPr>
              <a:t>spt</a:t>
            </a:r>
            <a:r>
              <a:rPr lang="en-US" sz="3200" b="1" dirty="0" smtClean="0">
                <a:latin typeface="Californian FB" pitchFamily="18" charset="0"/>
              </a:rPr>
              <a:t> </a:t>
            </a:r>
            <a:r>
              <a:rPr lang="en-US" sz="3200" b="1" dirty="0" err="1" smtClean="0">
                <a:latin typeface="Californian FB" pitchFamily="18" charset="0"/>
              </a:rPr>
              <a:t>percakapan</a:t>
            </a:r>
            <a:r>
              <a:rPr lang="en-US" sz="3200" b="1" dirty="0" smtClean="0">
                <a:latin typeface="Californian FB" pitchFamily="18" charset="0"/>
              </a:rPr>
              <a:t> </a:t>
            </a:r>
            <a:r>
              <a:rPr lang="en-US" sz="3200" b="1" dirty="0" err="1" smtClean="0">
                <a:latin typeface="Californian FB" pitchFamily="18" charset="0"/>
              </a:rPr>
              <a:t>kesehatan</a:t>
            </a:r>
            <a:r>
              <a:rPr lang="en-US" sz="3200" b="1" dirty="0" smtClean="0">
                <a:latin typeface="Californian FB" pitchFamily="18" charset="0"/>
              </a:rPr>
              <a:t> </a:t>
            </a:r>
            <a:r>
              <a:rPr lang="en-US" sz="3200" b="1" dirty="0" err="1" smtClean="0">
                <a:latin typeface="Californian FB" pitchFamily="18" charset="0"/>
              </a:rPr>
              <a:t>antara</a:t>
            </a:r>
            <a:r>
              <a:rPr lang="en-US" sz="3200" b="1" dirty="0" smtClean="0">
                <a:latin typeface="Californian FB" pitchFamily="18" charset="0"/>
              </a:rPr>
              <a:t> </a:t>
            </a:r>
            <a:r>
              <a:rPr lang="en-US" sz="3200" b="1" dirty="0" err="1" smtClean="0">
                <a:latin typeface="Californian FB" pitchFamily="18" charset="0"/>
              </a:rPr>
              <a:t>bidan</a:t>
            </a:r>
            <a:r>
              <a:rPr lang="en-US" sz="3200" b="1" dirty="0" smtClean="0">
                <a:latin typeface="Californian FB" pitchFamily="18" charset="0"/>
              </a:rPr>
              <a:t> </a:t>
            </a:r>
            <a:r>
              <a:rPr lang="en-US" sz="3200" b="1" dirty="0" err="1" smtClean="0">
                <a:latin typeface="Californian FB" pitchFamily="18" charset="0"/>
              </a:rPr>
              <a:t>dan</a:t>
            </a:r>
            <a:r>
              <a:rPr lang="en-US" sz="3200" b="1" dirty="0" smtClean="0">
                <a:latin typeface="Californian FB" pitchFamily="18" charset="0"/>
              </a:rPr>
              <a:t> </a:t>
            </a:r>
            <a:r>
              <a:rPr lang="en-US" sz="3200" b="1" dirty="0" err="1" smtClean="0">
                <a:latin typeface="Californian FB" pitchFamily="18" charset="0"/>
              </a:rPr>
              <a:t>klien</a:t>
            </a:r>
            <a:r>
              <a:rPr lang="en-US" sz="3200" b="1" dirty="0" smtClean="0">
                <a:latin typeface="Californian FB" pitchFamily="18" charset="0"/>
              </a:rPr>
              <a:t>, </a:t>
            </a:r>
            <a:r>
              <a:rPr lang="en-US" sz="3200" b="1" dirty="0" err="1" smtClean="0">
                <a:latin typeface="Californian FB" pitchFamily="18" charset="0"/>
              </a:rPr>
              <a:t>atau</a:t>
            </a:r>
            <a:r>
              <a:rPr lang="en-US" sz="3200" b="1" dirty="0" smtClean="0">
                <a:latin typeface="Californian FB" pitchFamily="18" charset="0"/>
              </a:rPr>
              <a:t> </a:t>
            </a:r>
            <a:r>
              <a:rPr lang="en-US" sz="3200" b="1" dirty="0" err="1" smtClean="0">
                <a:latin typeface="Californian FB" pitchFamily="18" charset="0"/>
              </a:rPr>
              <a:t>antara</a:t>
            </a:r>
            <a:r>
              <a:rPr lang="en-US" sz="3200" b="1" dirty="0" smtClean="0">
                <a:latin typeface="Californian FB" pitchFamily="18" charset="0"/>
              </a:rPr>
              <a:t> </a:t>
            </a:r>
            <a:r>
              <a:rPr lang="en-US" sz="3200" b="1" dirty="0" err="1" smtClean="0">
                <a:latin typeface="Californian FB" pitchFamily="18" charset="0"/>
              </a:rPr>
              <a:t>polisi</a:t>
            </a:r>
            <a:r>
              <a:rPr lang="en-US" sz="3200" b="1" dirty="0" smtClean="0">
                <a:latin typeface="Californian FB" pitchFamily="18" charset="0"/>
              </a:rPr>
              <a:t> </a:t>
            </a:r>
            <a:r>
              <a:rPr lang="en-US" sz="3200" b="1" dirty="0" err="1" smtClean="0">
                <a:latin typeface="Californian FB" pitchFamily="18" charset="0"/>
              </a:rPr>
              <a:t>dengan</a:t>
            </a:r>
            <a:r>
              <a:rPr lang="en-US" sz="3200" b="1" dirty="0" smtClean="0">
                <a:latin typeface="Californian FB" pitchFamily="18" charset="0"/>
              </a:rPr>
              <a:t> </a:t>
            </a:r>
            <a:r>
              <a:rPr lang="en-US" sz="3200" b="1" dirty="0" err="1" smtClean="0">
                <a:latin typeface="Californian FB" pitchFamily="18" charset="0"/>
              </a:rPr>
              <a:t>pelanggar</a:t>
            </a:r>
            <a:r>
              <a:rPr lang="en-US" sz="3200" b="1" dirty="0" smtClean="0">
                <a:latin typeface="Californian FB" pitchFamily="18" charset="0"/>
              </a:rPr>
              <a:t> </a:t>
            </a:r>
            <a:r>
              <a:rPr lang="en-US" sz="3200" b="1" dirty="0" err="1" smtClean="0">
                <a:latin typeface="Californian FB" pitchFamily="18" charset="0"/>
              </a:rPr>
              <a:t>lalu</a:t>
            </a:r>
            <a:r>
              <a:rPr lang="en-US" sz="3200" b="1" dirty="0" smtClean="0">
                <a:latin typeface="Californian FB" pitchFamily="18" charset="0"/>
              </a:rPr>
              <a:t> </a:t>
            </a:r>
            <a:r>
              <a:rPr lang="en-US" sz="3200" b="1" dirty="0" err="1" smtClean="0">
                <a:latin typeface="Californian FB" pitchFamily="18" charset="0"/>
              </a:rPr>
              <a:t>lintas</a:t>
            </a:r>
            <a:endParaRPr lang="en-US" sz="3200" b="1" dirty="0"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73162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029200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bg1"/>
                </a:solidFill>
              </a:rPr>
              <a:t>Agar </a:t>
            </a:r>
            <a:r>
              <a:rPr lang="en-US" dirty="0" err="1" smtClean="0">
                <a:solidFill>
                  <a:schemeClr val="bg1"/>
                </a:solidFill>
              </a:rPr>
              <a:t>percakapan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berlangsung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efektif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interaksi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harus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menunjukkan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perilaku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kompeten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kedua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pihak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Komunikasi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dpt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terputus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dlm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keadaan</a:t>
            </a:r>
            <a:r>
              <a:rPr lang="en-US" dirty="0" smtClean="0">
                <a:solidFill>
                  <a:schemeClr val="bg1"/>
                </a:solidFill>
              </a:rPr>
              <a:t> :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Gagal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menyampaikan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penting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Perpindahan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topik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tdk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lancar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pengertian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0" y="0"/>
            <a:ext cx="9144000" cy="685800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err="1" smtClean="0">
                <a:latin typeface="Bauhaus 93" pitchFamily="82" charset="0"/>
              </a:rPr>
              <a:t>Hambatan</a:t>
            </a:r>
            <a:r>
              <a:rPr lang="en-US" u="sng" dirty="0" smtClean="0">
                <a:latin typeface="Bauhaus 93" pitchFamily="82" charset="0"/>
              </a:rPr>
              <a:t> </a:t>
            </a:r>
            <a:r>
              <a:rPr lang="en-US" u="sng" dirty="0" err="1" smtClean="0">
                <a:latin typeface="Bauhaus 93" pitchFamily="82" charset="0"/>
              </a:rPr>
              <a:t>Pribadi</a:t>
            </a:r>
            <a:r>
              <a:rPr lang="en-US" u="sng" dirty="0" smtClean="0">
                <a:latin typeface="Bauhaus 93" pitchFamily="82" charset="0"/>
              </a:rPr>
              <a:t> </a:t>
            </a:r>
            <a:endParaRPr lang="en-US" u="sng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hambatan2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Pengetahuan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bidan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Kultur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Usia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492</TotalTime>
  <Words>699</Words>
  <Application>Microsoft Office PowerPoint</Application>
  <PresentationFormat>On-screen Show (4:3)</PresentationFormat>
  <Paragraphs>103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Opulent</vt:lpstr>
      <vt:lpstr>KONSELING</vt:lpstr>
      <vt:lpstr>Pengertian . . .</vt:lpstr>
      <vt:lpstr>Unsur Kegiatan Konseling</vt:lpstr>
      <vt:lpstr>Faktor Penghambat KIP/K</vt:lpstr>
      <vt:lpstr>Faktor Individual</vt:lpstr>
      <vt:lpstr>Faktor Interaksi</vt:lpstr>
      <vt:lpstr>Faktor Situasi</vt:lpstr>
      <vt:lpstr>Kompetensi</vt:lpstr>
      <vt:lpstr>Hambatan Pribadi </vt:lpstr>
      <vt:lpstr>Slide 10</vt:lpstr>
      <vt:lpstr>Lanjut . . .</vt:lpstr>
      <vt:lpstr>Kualitas Diri/Sikap yg Harus Dimiliki Konselor</vt:lpstr>
      <vt:lpstr>Keterampilan Observasi</vt:lpstr>
      <vt:lpstr>Tingkah Laku Non Verbal</vt:lpstr>
      <vt:lpstr>Tingkah Laku Verbal</vt:lpstr>
      <vt:lpstr>Kesenjangan Tingkah Laku Verbal &amp; Non Verbal</vt:lpstr>
      <vt:lpstr>Look At Me !!!</vt:lpstr>
      <vt:lpstr>Membina Hubungan Baik</vt:lpstr>
      <vt:lpstr>PERILAKU DASAR DLM MEMBINA HUBUNGAN BAIK (SOLER)</vt:lpstr>
      <vt:lpstr>PUJIAN &amp; DUKUNGAN</vt:lpstr>
      <vt:lpstr>PERILAKU RESPON POSITIF MENDUKUNG TERCIPTANYA HUB BAIK</vt:lpstr>
      <vt:lpstr>Lanjut…</vt:lpstr>
      <vt:lpstr> THANKYOU SO MUCH …..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user</cp:lastModifiedBy>
  <cp:revision>50</cp:revision>
  <dcterms:created xsi:type="dcterms:W3CDTF">2006-08-16T00:00:00Z</dcterms:created>
  <dcterms:modified xsi:type="dcterms:W3CDTF">2022-09-13T00:36:59Z</dcterms:modified>
</cp:coreProperties>
</file>