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9400" y="457834"/>
            <a:ext cx="8585200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7654" y="5480367"/>
            <a:ext cx="6031230" cy="1051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7515" y="439356"/>
            <a:ext cx="8268969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257" y="1600517"/>
            <a:ext cx="8071485" cy="354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043926" y="6426929"/>
            <a:ext cx="915034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jpg"/><Relationship Id="rId7" Type="http://schemas.openxmlformats.org/officeDocument/2006/relationships/image" Target="../media/image13.pn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40429" y="6301804"/>
            <a:ext cx="535368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  <a:tabLst>
                <a:tab pos="4615815" algn="l"/>
              </a:tabLst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</a:t>
            </a:r>
            <a:r>
              <a:rPr sz="1800" spc="1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Powerpoint</a:t>
            </a:r>
            <a:r>
              <a:rPr sz="1800" spc="1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	</a:t>
            </a:r>
            <a:r>
              <a:rPr sz="2700" b="1" spc="-7" baseline="-33950" dirty="0">
                <a:solidFill>
                  <a:srgbClr val="FFFFFF"/>
                </a:solidFill>
                <a:latin typeface="Arial"/>
                <a:cs typeface="Arial"/>
              </a:rPr>
              <a:t>Page</a:t>
            </a:r>
            <a:r>
              <a:rPr sz="2700" b="1" spc="-127" baseline="-339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b="1" baseline="-339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700" baseline="-339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9400" y="457834"/>
            <a:ext cx="679894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1880" marR="5080" indent="-1059815">
              <a:lnSpc>
                <a:spcPct val="100000"/>
              </a:lnSpc>
              <a:spcBef>
                <a:spcPts val="100"/>
              </a:spcBef>
              <a:tabLst>
                <a:tab pos="3117850" algn="l"/>
              </a:tabLst>
            </a:pPr>
            <a:r>
              <a:rPr sz="3200" b="1" spc="2285" dirty="0">
                <a:solidFill>
                  <a:srgbClr val="013BB0"/>
                </a:solidFill>
                <a:latin typeface="Times New Roman"/>
                <a:cs typeface="Times New Roman"/>
              </a:rPr>
              <a:t>K</a:t>
            </a:r>
            <a:r>
              <a:rPr sz="3200" b="1" spc="1485" dirty="0">
                <a:solidFill>
                  <a:srgbClr val="013BB0"/>
                </a:solidFill>
                <a:latin typeface="Times New Roman"/>
                <a:cs typeface="Times New Roman"/>
              </a:rPr>
              <a:t>O</a:t>
            </a:r>
            <a:r>
              <a:rPr sz="3200" b="1" spc="1425" dirty="0">
                <a:solidFill>
                  <a:srgbClr val="013BB0"/>
                </a:solidFill>
                <a:latin typeface="Times New Roman"/>
                <a:cs typeface="Times New Roman"/>
              </a:rPr>
              <a:t>N</a:t>
            </a:r>
            <a:r>
              <a:rPr sz="3200" b="1" spc="1340" dirty="0">
                <a:solidFill>
                  <a:srgbClr val="013BB0"/>
                </a:solidFill>
                <a:latin typeface="Times New Roman"/>
                <a:cs typeface="Times New Roman"/>
              </a:rPr>
              <a:t>S</a:t>
            </a:r>
            <a:r>
              <a:rPr sz="3200" b="1" spc="1614" dirty="0">
                <a:solidFill>
                  <a:srgbClr val="013BB0"/>
                </a:solidFill>
                <a:latin typeface="Times New Roman"/>
                <a:cs typeface="Times New Roman"/>
              </a:rPr>
              <a:t>E</a:t>
            </a:r>
            <a:r>
              <a:rPr sz="3200" b="1" spc="1590" dirty="0">
                <a:solidFill>
                  <a:srgbClr val="013BB0"/>
                </a:solidFill>
                <a:latin typeface="Times New Roman"/>
                <a:cs typeface="Times New Roman"/>
              </a:rPr>
              <a:t>P</a:t>
            </a:r>
            <a:r>
              <a:rPr sz="3200" b="1" dirty="0">
                <a:solidFill>
                  <a:srgbClr val="013BB0"/>
                </a:solidFill>
                <a:latin typeface="Times New Roman"/>
                <a:cs typeface="Times New Roman"/>
              </a:rPr>
              <a:t>	</a:t>
            </a:r>
            <a:r>
              <a:rPr sz="3200" b="1" spc="1660" dirty="0">
                <a:solidFill>
                  <a:srgbClr val="013BB0"/>
                </a:solidFill>
                <a:latin typeface="Times New Roman"/>
                <a:cs typeface="Times New Roman"/>
              </a:rPr>
              <a:t>E</a:t>
            </a:r>
            <a:r>
              <a:rPr sz="3200" b="1" spc="2285" dirty="0">
                <a:solidFill>
                  <a:srgbClr val="013BB0"/>
                </a:solidFill>
                <a:latin typeface="Times New Roman"/>
                <a:cs typeface="Times New Roman"/>
              </a:rPr>
              <a:t>K</a:t>
            </a:r>
            <a:r>
              <a:rPr sz="3200" b="1" spc="1485" dirty="0">
                <a:solidFill>
                  <a:srgbClr val="013BB0"/>
                </a:solidFill>
                <a:latin typeface="Times New Roman"/>
                <a:cs typeface="Times New Roman"/>
              </a:rPr>
              <a:t>O</a:t>
            </a:r>
            <a:r>
              <a:rPr sz="3200" b="1" spc="1385" dirty="0">
                <a:solidFill>
                  <a:srgbClr val="013BB0"/>
                </a:solidFill>
                <a:latin typeface="Times New Roman"/>
                <a:cs typeface="Times New Roman"/>
              </a:rPr>
              <a:t>N</a:t>
            </a:r>
            <a:r>
              <a:rPr sz="3200" b="1" spc="1505" dirty="0">
                <a:solidFill>
                  <a:srgbClr val="013BB0"/>
                </a:solidFill>
                <a:latin typeface="Times New Roman"/>
                <a:cs typeface="Times New Roman"/>
              </a:rPr>
              <a:t>O</a:t>
            </a:r>
            <a:r>
              <a:rPr sz="3200" b="1" spc="1495" dirty="0">
                <a:solidFill>
                  <a:srgbClr val="013BB0"/>
                </a:solidFill>
                <a:latin typeface="Times New Roman"/>
                <a:cs typeface="Times New Roman"/>
              </a:rPr>
              <a:t>MI  </a:t>
            </a:r>
            <a:r>
              <a:rPr sz="3200" b="1" spc="1835" dirty="0">
                <a:solidFill>
                  <a:srgbClr val="013BB0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9435" marR="5080" indent="-1816735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Mengapa </a:t>
            </a:r>
            <a:r>
              <a:rPr spc="-95" dirty="0"/>
              <a:t>ilmu </a:t>
            </a:r>
            <a:r>
              <a:rPr spc="-145" dirty="0"/>
              <a:t>ekonomi </a:t>
            </a:r>
            <a:r>
              <a:rPr spc="-229" dirty="0"/>
              <a:t>perlu </a:t>
            </a:r>
            <a:r>
              <a:rPr spc="-275" dirty="0"/>
              <a:t>diaplikasikan  </a:t>
            </a:r>
            <a:r>
              <a:rPr spc="-265" dirty="0"/>
              <a:t>dalam </a:t>
            </a:r>
            <a:r>
              <a:rPr spc="-240" dirty="0"/>
              <a:t>sektor</a:t>
            </a:r>
            <a:r>
              <a:rPr spc="-10" dirty="0"/>
              <a:t> </a:t>
            </a:r>
            <a:r>
              <a:rPr spc="-385" dirty="0"/>
              <a:t>kesehatan?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838717"/>
            <a:ext cx="7358380" cy="3295133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55"/>
              </a:spcBef>
              <a:buFont typeface="Wingdings" panose="05000000000000000000" pitchFamily="2" charset="2"/>
              <a:buChar char="v"/>
            </a:pPr>
            <a:r>
              <a:rPr sz="32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Meningkatkan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derajat </a:t>
            </a:r>
            <a:r>
              <a:rPr sz="3200" spc="-55" dirty="0" err="1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5" dirty="0" err="1">
                <a:solidFill>
                  <a:srgbClr val="FFFFFF"/>
                </a:solidFill>
                <a:latin typeface="Times New Roman"/>
                <a:cs typeface="Times New Roman"/>
              </a:rPr>
              <a:t>masyarakat</a:t>
            </a:r>
            <a:endParaRPr lang="en-US" sz="32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855"/>
              </a:spcBef>
              <a:buFont typeface="Wingdings" panose="05000000000000000000" pitchFamily="2" charset="2"/>
              <a:buChar char="v"/>
            </a:pPr>
            <a:r>
              <a:rPr sz="3200" spc="700" dirty="0" err="1">
                <a:solidFill>
                  <a:srgbClr val="FFFFFF"/>
                </a:solidFill>
                <a:latin typeface="Times New Roman"/>
                <a:cs typeface="Times New Roman"/>
              </a:rPr>
              <a:t>Dengan</a:t>
            </a: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didukung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oleh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 </a:t>
            </a:r>
            <a:r>
              <a:rPr sz="3200" spc="-1435" dirty="0">
                <a:solidFill>
                  <a:srgbClr val="FFFFFF"/>
                </a:solidFill>
                <a:latin typeface="Times New Roman"/>
                <a:cs typeface="Times New Roman"/>
              </a:rPr>
              <a:t>daya </a:t>
            </a:r>
            <a:r>
              <a:rPr sz="3200" spc="-7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memadai,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terjangkau,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serta 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profes</a:t>
            </a:r>
            <a:r>
              <a:rPr lang="en-US"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ional</a:t>
            </a:r>
            <a:endParaRPr lang="en-US" sz="32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855"/>
              </a:spcBef>
              <a:buFont typeface="Wingdings" panose="05000000000000000000" pitchFamily="2" charset="2"/>
              <a:buChar char="v"/>
            </a:pPr>
            <a:r>
              <a:rPr sz="3200" spc="-125" dirty="0" err="1">
                <a:solidFill>
                  <a:srgbClr val="FFFFFF"/>
                </a:solidFill>
                <a:latin typeface="Times New Roman"/>
                <a:cs typeface="Times New Roman"/>
              </a:rPr>
              <a:t>Sesuai</a:t>
            </a:r>
            <a:r>
              <a:rPr sz="32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dengan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konsep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Bloom </a:t>
            </a:r>
            <a:r>
              <a:rPr sz="3200" spc="-61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en-US"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pelayanan</a:t>
            </a:r>
            <a:r>
              <a:rPr lang="en-US"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esehatan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80236" y="447421"/>
            <a:ext cx="63830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8680" marR="5080" indent="-856615">
              <a:lnSpc>
                <a:spcPct val="100000"/>
              </a:lnSpc>
              <a:spcBef>
                <a:spcPts val="100"/>
              </a:spcBef>
              <a:tabLst>
                <a:tab pos="2709545" algn="l"/>
              </a:tabLst>
            </a:pPr>
            <a:r>
              <a:rPr sz="3200" b="0" spc="1775" dirty="0">
                <a:latin typeface="Times New Roman"/>
                <a:cs typeface="Times New Roman"/>
              </a:rPr>
              <a:t>PERA</a:t>
            </a:r>
            <a:r>
              <a:rPr sz="3200" b="0" spc="2014" dirty="0">
                <a:latin typeface="Times New Roman"/>
                <a:cs typeface="Times New Roman"/>
              </a:rPr>
              <a:t>N</a:t>
            </a:r>
            <a:r>
              <a:rPr sz="3200" b="0" dirty="0">
                <a:latin typeface="Times New Roman"/>
                <a:cs typeface="Times New Roman"/>
              </a:rPr>
              <a:t>	</a:t>
            </a:r>
            <a:r>
              <a:rPr sz="3200" b="0" spc="1950" dirty="0">
                <a:latin typeface="Times New Roman"/>
                <a:cs typeface="Times New Roman"/>
              </a:rPr>
              <a:t>E</a:t>
            </a:r>
            <a:r>
              <a:rPr sz="3200" b="0" spc="2315" dirty="0">
                <a:latin typeface="Times New Roman"/>
                <a:cs typeface="Times New Roman"/>
              </a:rPr>
              <a:t>K</a:t>
            </a:r>
            <a:r>
              <a:rPr sz="3200" b="0" spc="1710" dirty="0">
                <a:latin typeface="Times New Roman"/>
                <a:cs typeface="Times New Roman"/>
              </a:rPr>
              <a:t>ONO</a:t>
            </a:r>
            <a:r>
              <a:rPr sz="3200" b="0" spc="2115" dirty="0">
                <a:latin typeface="Times New Roman"/>
                <a:cs typeface="Times New Roman"/>
              </a:rPr>
              <a:t>M</a:t>
            </a:r>
            <a:r>
              <a:rPr sz="3200" b="0" spc="1805" dirty="0">
                <a:latin typeface="Times New Roman"/>
                <a:cs typeface="Times New Roman"/>
              </a:rPr>
              <a:t>I  </a:t>
            </a:r>
            <a:r>
              <a:rPr sz="3200" b="0" spc="192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5759" y="2273300"/>
            <a:ext cx="8244840" cy="2722880"/>
            <a:chOff x="365759" y="2273300"/>
            <a:chExt cx="8244840" cy="2722880"/>
          </a:xfrm>
        </p:grpSpPr>
        <p:sp>
          <p:nvSpPr>
            <p:cNvPr id="7" name="object 7"/>
            <p:cNvSpPr/>
            <p:nvPr/>
          </p:nvSpPr>
          <p:spPr>
            <a:xfrm>
              <a:off x="671829" y="2287270"/>
              <a:ext cx="7924800" cy="16001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1829" y="2287270"/>
              <a:ext cx="7924800" cy="1600200"/>
            </a:xfrm>
            <a:custGeom>
              <a:avLst/>
              <a:gdLst/>
              <a:ahLst/>
              <a:cxnLst/>
              <a:rect l="l" t="t" r="r" b="b"/>
              <a:pathLst>
                <a:path w="7924800" h="1600200">
                  <a:moveTo>
                    <a:pt x="0" y="800100"/>
                  </a:moveTo>
                  <a:lnTo>
                    <a:pt x="1460" y="751365"/>
                  </a:lnTo>
                  <a:lnTo>
                    <a:pt x="5784" y="703402"/>
                  </a:lnTo>
                  <a:lnTo>
                    <a:pt x="12890" y="656294"/>
                  </a:lnTo>
                  <a:lnTo>
                    <a:pt x="22693" y="610125"/>
                  </a:lnTo>
                  <a:lnTo>
                    <a:pt x="35109" y="564979"/>
                  </a:lnTo>
                  <a:lnTo>
                    <a:pt x="50056" y="520939"/>
                  </a:lnTo>
                  <a:lnTo>
                    <a:pt x="67448" y="478089"/>
                  </a:lnTo>
                  <a:lnTo>
                    <a:pt x="87203" y="436514"/>
                  </a:lnTo>
                  <a:lnTo>
                    <a:pt x="109236" y="396296"/>
                  </a:lnTo>
                  <a:lnTo>
                    <a:pt x="133465" y="357520"/>
                  </a:lnTo>
                  <a:lnTo>
                    <a:pt x="159805" y="320268"/>
                  </a:lnTo>
                  <a:lnTo>
                    <a:pt x="188173" y="284626"/>
                  </a:lnTo>
                  <a:lnTo>
                    <a:pt x="218484" y="250676"/>
                  </a:lnTo>
                  <a:lnTo>
                    <a:pt x="250656" y="218503"/>
                  </a:lnTo>
                  <a:lnTo>
                    <a:pt x="284605" y="188189"/>
                  </a:lnTo>
                  <a:lnTo>
                    <a:pt x="320246" y="159820"/>
                  </a:lnTo>
                  <a:lnTo>
                    <a:pt x="357497" y="133478"/>
                  </a:lnTo>
                  <a:lnTo>
                    <a:pt x="396273" y="109248"/>
                  </a:lnTo>
                  <a:lnTo>
                    <a:pt x="436491" y="87212"/>
                  </a:lnTo>
                  <a:lnTo>
                    <a:pt x="478068" y="67456"/>
                  </a:lnTo>
                  <a:lnTo>
                    <a:pt x="520918" y="50062"/>
                  </a:lnTo>
                  <a:lnTo>
                    <a:pt x="564960" y="35114"/>
                  </a:lnTo>
                  <a:lnTo>
                    <a:pt x="610108" y="22696"/>
                  </a:lnTo>
                  <a:lnTo>
                    <a:pt x="656280" y="12892"/>
                  </a:lnTo>
                  <a:lnTo>
                    <a:pt x="703392" y="5785"/>
                  </a:lnTo>
                  <a:lnTo>
                    <a:pt x="751360" y="1460"/>
                  </a:lnTo>
                  <a:lnTo>
                    <a:pt x="800100" y="0"/>
                  </a:lnTo>
                  <a:lnTo>
                    <a:pt x="7124700" y="0"/>
                  </a:lnTo>
                  <a:lnTo>
                    <a:pt x="7173434" y="1460"/>
                  </a:lnTo>
                  <a:lnTo>
                    <a:pt x="7221397" y="5785"/>
                  </a:lnTo>
                  <a:lnTo>
                    <a:pt x="7268505" y="12892"/>
                  </a:lnTo>
                  <a:lnTo>
                    <a:pt x="7314674" y="22696"/>
                  </a:lnTo>
                  <a:lnTo>
                    <a:pt x="7359820" y="35114"/>
                  </a:lnTo>
                  <a:lnTo>
                    <a:pt x="7403860" y="50062"/>
                  </a:lnTo>
                  <a:lnTo>
                    <a:pt x="7446710" y="67456"/>
                  </a:lnTo>
                  <a:lnTo>
                    <a:pt x="7488285" y="87212"/>
                  </a:lnTo>
                  <a:lnTo>
                    <a:pt x="7528503" y="109248"/>
                  </a:lnTo>
                  <a:lnTo>
                    <a:pt x="7567279" y="133478"/>
                  </a:lnTo>
                  <a:lnTo>
                    <a:pt x="7604531" y="159820"/>
                  </a:lnTo>
                  <a:lnTo>
                    <a:pt x="7640173" y="188189"/>
                  </a:lnTo>
                  <a:lnTo>
                    <a:pt x="7674123" y="218503"/>
                  </a:lnTo>
                  <a:lnTo>
                    <a:pt x="7706296" y="250676"/>
                  </a:lnTo>
                  <a:lnTo>
                    <a:pt x="7736610" y="284626"/>
                  </a:lnTo>
                  <a:lnTo>
                    <a:pt x="7764979" y="320268"/>
                  </a:lnTo>
                  <a:lnTo>
                    <a:pt x="7791321" y="357520"/>
                  </a:lnTo>
                  <a:lnTo>
                    <a:pt x="7815551" y="396296"/>
                  </a:lnTo>
                  <a:lnTo>
                    <a:pt x="7837587" y="436514"/>
                  </a:lnTo>
                  <a:lnTo>
                    <a:pt x="7857343" y="478089"/>
                  </a:lnTo>
                  <a:lnTo>
                    <a:pt x="7874737" y="520939"/>
                  </a:lnTo>
                  <a:lnTo>
                    <a:pt x="7889685" y="564979"/>
                  </a:lnTo>
                  <a:lnTo>
                    <a:pt x="7902103" y="610125"/>
                  </a:lnTo>
                  <a:lnTo>
                    <a:pt x="7911907" y="656294"/>
                  </a:lnTo>
                  <a:lnTo>
                    <a:pt x="7919014" y="703402"/>
                  </a:lnTo>
                  <a:lnTo>
                    <a:pt x="7923339" y="751365"/>
                  </a:lnTo>
                  <a:lnTo>
                    <a:pt x="7924800" y="800100"/>
                  </a:lnTo>
                  <a:lnTo>
                    <a:pt x="7923339" y="848834"/>
                  </a:lnTo>
                  <a:lnTo>
                    <a:pt x="7919014" y="896797"/>
                  </a:lnTo>
                  <a:lnTo>
                    <a:pt x="7911907" y="943905"/>
                  </a:lnTo>
                  <a:lnTo>
                    <a:pt x="7902103" y="990074"/>
                  </a:lnTo>
                  <a:lnTo>
                    <a:pt x="7889685" y="1035220"/>
                  </a:lnTo>
                  <a:lnTo>
                    <a:pt x="7874737" y="1079260"/>
                  </a:lnTo>
                  <a:lnTo>
                    <a:pt x="7857343" y="1122110"/>
                  </a:lnTo>
                  <a:lnTo>
                    <a:pt x="7837587" y="1163685"/>
                  </a:lnTo>
                  <a:lnTo>
                    <a:pt x="7815551" y="1203903"/>
                  </a:lnTo>
                  <a:lnTo>
                    <a:pt x="7791321" y="1242679"/>
                  </a:lnTo>
                  <a:lnTo>
                    <a:pt x="7764979" y="1279931"/>
                  </a:lnTo>
                  <a:lnTo>
                    <a:pt x="7736610" y="1315573"/>
                  </a:lnTo>
                  <a:lnTo>
                    <a:pt x="7706296" y="1349523"/>
                  </a:lnTo>
                  <a:lnTo>
                    <a:pt x="7674123" y="1381696"/>
                  </a:lnTo>
                  <a:lnTo>
                    <a:pt x="7640173" y="1412010"/>
                  </a:lnTo>
                  <a:lnTo>
                    <a:pt x="7604531" y="1440379"/>
                  </a:lnTo>
                  <a:lnTo>
                    <a:pt x="7567279" y="1466721"/>
                  </a:lnTo>
                  <a:lnTo>
                    <a:pt x="7528503" y="1490951"/>
                  </a:lnTo>
                  <a:lnTo>
                    <a:pt x="7488285" y="1512987"/>
                  </a:lnTo>
                  <a:lnTo>
                    <a:pt x="7446710" y="1532743"/>
                  </a:lnTo>
                  <a:lnTo>
                    <a:pt x="7403860" y="1550137"/>
                  </a:lnTo>
                  <a:lnTo>
                    <a:pt x="7359820" y="1565085"/>
                  </a:lnTo>
                  <a:lnTo>
                    <a:pt x="7314674" y="1577503"/>
                  </a:lnTo>
                  <a:lnTo>
                    <a:pt x="7268505" y="1587307"/>
                  </a:lnTo>
                  <a:lnTo>
                    <a:pt x="7221397" y="1594414"/>
                  </a:lnTo>
                  <a:lnTo>
                    <a:pt x="7173434" y="1598739"/>
                  </a:lnTo>
                  <a:lnTo>
                    <a:pt x="7124700" y="1600199"/>
                  </a:lnTo>
                  <a:lnTo>
                    <a:pt x="800100" y="1600199"/>
                  </a:lnTo>
                  <a:lnTo>
                    <a:pt x="751360" y="1598739"/>
                  </a:lnTo>
                  <a:lnTo>
                    <a:pt x="703392" y="1594414"/>
                  </a:lnTo>
                  <a:lnTo>
                    <a:pt x="656280" y="1587307"/>
                  </a:lnTo>
                  <a:lnTo>
                    <a:pt x="610108" y="1577503"/>
                  </a:lnTo>
                  <a:lnTo>
                    <a:pt x="564960" y="1565085"/>
                  </a:lnTo>
                  <a:lnTo>
                    <a:pt x="520918" y="1550137"/>
                  </a:lnTo>
                  <a:lnTo>
                    <a:pt x="478068" y="1532743"/>
                  </a:lnTo>
                  <a:lnTo>
                    <a:pt x="436491" y="1512987"/>
                  </a:lnTo>
                  <a:lnTo>
                    <a:pt x="396273" y="1490951"/>
                  </a:lnTo>
                  <a:lnTo>
                    <a:pt x="357497" y="1466721"/>
                  </a:lnTo>
                  <a:lnTo>
                    <a:pt x="320246" y="1440379"/>
                  </a:lnTo>
                  <a:lnTo>
                    <a:pt x="284605" y="1412010"/>
                  </a:lnTo>
                  <a:lnTo>
                    <a:pt x="250656" y="1381696"/>
                  </a:lnTo>
                  <a:lnTo>
                    <a:pt x="218484" y="1349523"/>
                  </a:lnTo>
                  <a:lnTo>
                    <a:pt x="188173" y="1315573"/>
                  </a:lnTo>
                  <a:lnTo>
                    <a:pt x="159805" y="1279931"/>
                  </a:lnTo>
                  <a:lnTo>
                    <a:pt x="133465" y="1242679"/>
                  </a:lnTo>
                  <a:lnTo>
                    <a:pt x="109236" y="1203903"/>
                  </a:lnTo>
                  <a:lnTo>
                    <a:pt x="87203" y="1163685"/>
                  </a:lnTo>
                  <a:lnTo>
                    <a:pt x="67448" y="1122110"/>
                  </a:lnTo>
                  <a:lnTo>
                    <a:pt x="50056" y="1079260"/>
                  </a:lnTo>
                  <a:lnTo>
                    <a:pt x="35109" y="1035220"/>
                  </a:lnTo>
                  <a:lnTo>
                    <a:pt x="22693" y="990074"/>
                  </a:lnTo>
                  <a:lnTo>
                    <a:pt x="12890" y="943905"/>
                  </a:lnTo>
                  <a:lnTo>
                    <a:pt x="5784" y="896797"/>
                  </a:lnTo>
                  <a:lnTo>
                    <a:pt x="1460" y="848834"/>
                  </a:lnTo>
                  <a:lnTo>
                    <a:pt x="0" y="800100"/>
                  </a:lnTo>
                  <a:close/>
                </a:path>
              </a:pathLst>
            </a:custGeom>
            <a:ln w="2794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599" y="3522980"/>
              <a:ext cx="1003300" cy="2997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5759" y="2446020"/>
              <a:ext cx="1219200" cy="126745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5759" y="2440939"/>
              <a:ext cx="1214120" cy="12750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5009" y="4144010"/>
              <a:ext cx="7858760" cy="8382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5009" y="4144010"/>
              <a:ext cx="7858759" cy="838200"/>
            </a:xfrm>
            <a:custGeom>
              <a:avLst/>
              <a:gdLst/>
              <a:ahLst/>
              <a:cxnLst/>
              <a:rect l="l" t="t" r="r" b="b"/>
              <a:pathLst>
                <a:path w="7858759" h="838200">
                  <a:moveTo>
                    <a:pt x="0" y="419100"/>
                  </a:moveTo>
                  <a:lnTo>
                    <a:pt x="2819" y="370213"/>
                  </a:lnTo>
                  <a:lnTo>
                    <a:pt x="11068" y="322985"/>
                  </a:lnTo>
                  <a:lnTo>
                    <a:pt x="24433" y="277731"/>
                  </a:lnTo>
                  <a:lnTo>
                    <a:pt x="42598" y="234764"/>
                  </a:lnTo>
                  <a:lnTo>
                    <a:pt x="65250" y="194399"/>
                  </a:lnTo>
                  <a:lnTo>
                    <a:pt x="92073" y="156949"/>
                  </a:lnTo>
                  <a:lnTo>
                    <a:pt x="122753" y="122729"/>
                  </a:lnTo>
                  <a:lnTo>
                    <a:pt x="156976" y="92053"/>
                  </a:lnTo>
                  <a:lnTo>
                    <a:pt x="194427" y="65234"/>
                  </a:lnTo>
                  <a:lnTo>
                    <a:pt x="234792" y="42587"/>
                  </a:lnTo>
                  <a:lnTo>
                    <a:pt x="277756" y="24426"/>
                  </a:lnTo>
                  <a:lnTo>
                    <a:pt x="323005" y="11065"/>
                  </a:lnTo>
                  <a:lnTo>
                    <a:pt x="370225" y="2818"/>
                  </a:lnTo>
                  <a:lnTo>
                    <a:pt x="419100" y="0"/>
                  </a:lnTo>
                  <a:lnTo>
                    <a:pt x="7439660" y="0"/>
                  </a:lnTo>
                  <a:lnTo>
                    <a:pt x="7488546" y="2818"/>
                  </a:lnTo>
                  <a:lnTo>
                    <a:pt x="7535774" y="11065"/>
                  </a:lnTo>
                  <a:lnTo>
                    <a:pt x="7581028" y="24426"/>
                  </a:lnTo>
                  <a:lnTo>
                    <a:pt x="7623995" y="42587"/>
                  </a:lnTo>
                  <a:lnTo>
                    <a:pt x="7664360" y="65234"/>
                  </a:lnTo>
                  <a:lnTo>
                    <a:pt x="7701810" y="92053"/>
                  </a:lnTo>
                  <a:lnTo>
                    <a:pt x="7736030" y="122729"/>
                  </a:lnTo>
                  <a:lnTo>
                    <a:pt x="7766706" y="156949"/>
                  </a:lnTo>
                  <a:lnTo>
                    <a:pt x="7793525" y="194399"/>
                  </a:lnTo>
                  <a:lnTo>
                    <a:pt x="7816172" y="234764"/>
                  </a:lnTo>
                  <a:lnTo>
                    <a:pt x="7834333" y="277731"/>
                  </a:lnTo>
                  <a:lnTo>
                    <a:pt x="7847694" y="322985"/>
                  </a:lnTo>
                  <a:lnTo>
                    <a:pt x="7855941" y="370213"/>
                  </a:lnTo>
                  <a:lnTo>
                    <a:pt x="7858760" y="419100"/>
                  </a:lnTo>
                  <a:lnTo>
                    <a:pt x="7855941" y="467986"/>
                  </a:lnTo>
                  <a:lnTo>
                    <a:pt x="7847694" y="515214"/>
                  </a:lnTo>
                  <a:lnTo>
                    <a:pt x="7834333" y="560468"/>
                  </a:lnTo>
                  <a:lnTo>
                    <a:pt x="7816172" y="603435"/>
                  </a:lnTo>
                  <a:lnTo>
                    <a:pt x="7793525" y="643800"/>
                  </a:lnTo>
                  <a:lnTo>
                    <a:pt x="7766706" y="681250"/>
                  </a:lnTo>
                  <a:lnTo>
                    <a:pt x="7736030" y="715470"/>
                  </a:lnTo>
                  <a:lnTo>
                    <a:pt x="7701810" y="746146"/>
                  </a:lnTo>
                  <a:lnTo>
                    <a:pt x="7664360" y="772965"/>
                  </a:lnTo>
                  <a:lnTo>
                    <a:pt x="7623995" y="795612"/>
                  </a:lnTo>
                  <a:lnTo>
                    <a:pt x="7581028" y="813773"/>
                  </a:lnTo>
                  <a:lnTo>
                    <a:pt x="7535774" y="827134"/>
                  </a:lnTo>
                  <a:lnTo>
                    <a:pt x="7488546" y="835381"/>
                  </a:lnTo>
                  <a:lnTo>
                    <a:pt x="7439660" y="838200"/>
                  </a:lnTo>
                  <a:lnTo>
                    <a:pt x="419100" y="838200"/>
                  </a:lnTo>
                  <a:lnTo>
                    <a:pt x="370225" y="835381"/>
                  </a:lnTo>
                  <a:lnTo>
                    <a:pt x="323005" y="827134"/>
                  </a:lnTo>
                  <a:lnTo>
                    <a:pt x="277756" y="813773"/>
                  </a:lnTo>
                  <a:lnTo>
                    <a:pt x="234792" y="795612"/>
                  </a:lnTo>
                  <a:lnTo>
                    <a:pt x="194427" y="772965"/>
                  </a:lnTo>
                  <a:lnTo>
                    <a:pt x="156976" y="746146"/>
                  </a:lnTo>
                  <a:lnTo>
                    <a:pt x="122753" y="715470"/>
                  </a:lnTo>
                  <a:lnTo>
                    <a:pt x="92073" y="681250"/>
                  </a:lnTo>
                  <a:lnTo>
                    <a:pt x="65250" y="643800"/>
                  </a:lnTo>
                  <a:lnTo>
                    <a:pt x="42598" y="603435"/>
                  </a:lnTo>
                  <a:lnTo>
                    <a:pt x="24433" y="560468"/>
                  </a:lnTo>
                  <a:lnTo>
                    <a:pt x="11068" y="515214"/>
                  </a:lnTo>
                  <a:lnTo>
                    <a:pt x="2819" y="467986"/>
                  </a:lnTo>
                  <a:lnTo>
                    <a:pt x="0" y="419100"/>
                  </a:lnTo>
                  <a:close/>
                </a:path>
              </a:pathLst>
            </a:custGeom>
            <a:ln w="2794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29104" y="2281809"/>
            <a:ext cx="6403340" cy="245300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0320" marR="73025" algn="ctr">
              <a:lnSpc>
                <a:spcPts val="3800"/>
              </a:lnSpc>
              <a:spcBef>
                <a:spcPts val="260"/>
              </a:spcBef>
            </a:pPr>
            <a:r>
              <a:rPr sz="3200" spc="-100" dirty="0">
                <a:latin typeface="Times New Roman"/>
                <a:cs typeface="Times New Roman"/>
              </a:rPr>
              <a:t>Rasionalisasi </a:t>
            </a:r>
            <a:r>
              <a:rPr sz="3200" spc="-65" dirty="0">
                <a:latin typeface="Times New Roman"/>
                <a:cs typeface="Times New Roman"/>
              </a:rPr>
              <a:t>pemilihan </a:t>
            </a:r>
            <a:r>
              <a:rPr sz="3200" spc="-30" dirty="0">
                <a:latin typeface="Times New Roman"/>
                <a:cs typeface="Times New Roman"/>
              </a:rPr>
              <a:t>dan </a:t>
            </a:r>
            <a:r>
              <a:rPr sz="3200" spc="-75" dirty="0">
                <a:latin typeface="Times New Roman"/>
                <a:cs typeface="Times New Roman"/>
              </a:rPr>
              <a:t>pelaksanaan  </a:t>
            </a:r>
            <a:r>
              <a:rPr sz="3200" spc="-90" dirty="0">
                <a:latin typeface="Times New Roman"/>
                <a:cs typeface="Times New Roman"/>
              </a:rPr>
              <a:t>kegiatan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55" dirty="0">
                <a:latin typeface="Times New Roman"/>
                <a:cs typeface="Times New Roman"/>
              </a:rPr>
              <a:t>terkait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dengan</a:t>
            </a:r>
            <a:endParaRPr sz="3200">
              <a:latin typeface="Times New Roman"/>
              <a:cs typeface="Times New Roman"/>
            </a:endParaRPr>
          </a:p>
          <a:p>
            <a:pPr marR="53340" algn="ctr">
              <a:lnSpc>
                <a:spcPts val="3685"/>
              </a:lnSpc>
            </a:pP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2470785" algn="l"/>
              </a:tabLst>
            </a:pPr>
            <a:r>
              <a:rPr sz="3200" spc="-60" dirty="0">
                <a:latin typeface="Times New Roman"/>
                <a:cs typeface="Times New Roman"/>
              </a:rPr>
              <a:t>Kriteria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efektif	</a:t>
            </a:r>
            <a:r>
              <a:rPr sz="3200" spc="-155" dirty="0">
                <a:latin typeface="Times New Roman"/>
                <a:cs typeface="Times New Roman"/>
              </a:rPr>
              <a:t>&amp; </a:t>
            </a:r>
            <a:r>
              <a:rPr sz="3200" spc="-80" dirty="0">
                <a:latin typeface="Times New Roman"/>
                <a:cs typeface="Times New Roman"/>
              </a:rPr>
              <a:t>efisien </a:t>
            </a:r>
            <a:r>
              <a:rPr sz="3200" dirty="0">
                <a:latin typeface="Times New Roman"/>
                <a:cs typeface="Times New Roman"/>
              </a:rPr>
              <a:t>→ </a:t>
            </a:r>
            <a:r>
              <a:rPr sz="3200" i="1" spc="-250" dirty="0">
                <a:latin typeface="Times New Roman"/>
                <a:cs typeface="Times New Roman"/>
              </a:rPr>
              <a:t>Cost</a:t>
            </a:r>
            <a:r>
              <a:rPr sz="3200" i="1" spc="215" dirty="0">
                <a:latin typeface="Times New Roman"/>
                <a:cs typeface="Times New Roman"/>
              </a:rPr>
              <a:t> </a:t>
            </a:r>
            <a:r>
              <a:rPr sz="3200" i="1" spc="-235" dirty="0">
                <a:latin typeface="Times New Roman"/>
                <a:cs typeface="Times New Roman"/>
              </a:rPr>
              <a:t>Effective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08940" y="3997959"/>
            <a:ext cx="1066800" cy="1148080"/>
            <a:chOff x="408940" y="3997959"/>
            <a:chExt cx="1066800" cy="1148080"/>
          </a:xfrm>
        </p:grpSpPr>
        <p:sp>
          <p:nvSpPr>
            <p:cNvPr id="16" name="object 16"/>
            <p:cNvSpPr/>
            <p:nvPr/>
          </p:nvSpPr>
          <p:spPr>
            <a:xfrm>
              <a:off x="510540" y="4897119"/>
              <a:ext cx="878840" cy="2489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8940" y="3997959"/>
              <a:ext cx="1066800" cy="10591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8940" y="4000157"/>
              <a:ext cx="1061720" cy="105952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6257" y="449834"/>
            <a:ext cx="8459470" cy="6335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7995" marR="5080" indent="1432560">
              <a:lnSpc>
                <a:spcPct val="100000"/>
              </a:lnSpc>
              <a:spcBef>
                <a:spcPts val="100"/>
              </a:spcBef>
              <a:tabLst>
                <a:tab pos="4090670" algn="l"/>
              </a:tabLst>
            </a:pPr>
            <a:r>
              <a:rPr sz="3000" spc="2325" dirty="0">
                <a:solidFill>
                  <a:srgbClr val="FFFF00"/>
                </a:solidFill>
                <a:latin typeface="Times New Roman"/>
                <a:cs typeface="Times New Roman"/>
              </a:rPr>
              <a:t>Tantangan  </a:t>
            </a:r>
            <a:r>
              <a:rPr sz="3000" spc="170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000" spc="2580" dirty="0">
                <a:solidFill>
                  <a:srgbClr val="FFFF00"/>
                </a:solidFill>
                <a:latin typeface="Times New Roman"/>
                <a:cs typeface="Times New Roman"/>
              </a:rPr>
              <a:t>k</a:t>
            </a:r>
            <a:r>
              <a:rPr sz="3000" spc="258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3000" spc="2285" dirty="0">
                <a:solidFill>
                  <a:srgbClr val="FFFF00"/>
                </a:solidFill>
                <a:latin typeface="Times New Roman"/>
                <a:cs typeface="Times New Roman"/>
              </a:rPr>
              <a:t>nomi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000" spc="2330" dirty="0">
                <a:solidFill>
                  <a:srgbClr val="FFFF00"/>
                </a:solidFill>
                <a:latin typeface="Times New Roman"/>
                <a:cs typeface="Times New Roman"/>
              </a:rPr>
              <a:t>Ke</a:t>
            </a:r>
            <a:r>
              <a:rPr sz="3000" spc="154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3000" spc="22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000" spc="2780" dirty="0">
                <a:solidFill>
                  <a:srgbClr val="FFFF00"/>
                </a:solidFill>
                <a:latin typeface="Times New Roman"/>
                <a:cs typeface="Times New Roman"/>
              </a:rPr>
              <a:t>hat</a:t>
            </a:r>
            <a:r>
              <a:rPr sz="3000" spc="301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000" spc="199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endParaRPr lang="en-US" sz="3000" spc="1995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467995" marR="5080" indent="1432560">
              <a:lnSpc>
                <a:spcPct val="100000"/>
              </a:lnSpc>
              <a:spcBef>
                <a:spcPts val="100"/>
              </a:spcBef>
              <a:tabLst>
                <a:tab pos="4090670" algn="l"/>
              </a:tabLst>
            </a:pPr>
            <a:endParaRPr sz="3000" dirty="0">
              <a:latin typeface="Times New Roman"/>
              <a:cs typeface="Times New Roman"/>
            </a:endParaRPr>
          </a:p>
          <a:p>
            <a:pPr marL="469265" marR="343916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Hakekat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perlu/</a:t>
            </a:r>
            <a:r>
              <a:rPr sz="3200" u="heavy" spc="2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harus</a:t>
            </a:r>
            <a:r>
              <a:rPr lang="en-US" sz="3200" u="heavy" spc="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spc="-95" dirty="0" err="1">
                <a:solidFill>
                  <a:srgbClr val="FFFFFF"/>
                </a:solidFill>
                <a:latin typeface="Times New Roman"/>
                <a:cs typeface="Times New Roman"/>
              </a:rPr>
              <a:t>disediakan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343916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380" dirty="0" err="1">
                <a:solidFill>
                  <a:srgbClr val="FFFFFF"/>
                </a:solidFill>
                <a:latin typeface="Times New Roman"/>
                <a:cs typeface="Times New Roman"/>
              </a:rPr>
              <a:t>Menyangkut</a:t>
            </a:r>
            <a:r>
              <a:rPr sz="3200" spc="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hajat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hidup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orang</a:t>
            </a:r>
            <a:r>
              <a:rPr sz="3200" spc="-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5" dirty="0" err="1">
                <a:solidFill>
                  <a:srgbClr val="FFFFFF"/>
                </a:solidFill>
                <a:latin typeface="Times New Roman"/>
                <a:cs typeface="Times New Roman"/>
              </a:rPr>
              <a:t>banyak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343916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380" dirty="0" err="1">
                <a:solidFill>
                  <a:srgbClr val="FFFFFF"/>
                </a:solidFill>
                <a:latin typeface="Times New Roman"/>
                <a:cs typeface="Times New Roman"/>
              </a:rPr>
              <a:t>Menyangkut</a:t>
            </a:r>
            <a:r>
              <a:rPr sz="3200" spc="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0" dirty="0" err="1">
                <a:solidFill>
                  <a:srgbClr val="FFFFFF"/>
                </a:solidFill>
                <a:latin typeface="Times New Roman"/>
                <a:cs typeface="Times New Roman"/>
              </a:rPr>
              <a:t>masalah</a:t>
            </a:r>
            <a:r>
              <a:rPr lang="en-US"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30" dirty="0" err="1">
                <a:solidFill>
                  <a:srgbClr val="FFFFFF"/>
                </a:solidFill>
                <a:latin typeface="Times New Roman"/>
                <a:cs typeface="Times New Roman"/>
              </a:rPr>
              <a:t>hidup</a:t>
            </a:r>
            <a:r>
              <a:rPr lang="en-US"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dan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mati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manusia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343916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40" dirty="0" err="1">
                <a:solidFill>
                  <a:srgbClr val="FFFFFF"/>
                </a:solidFill>
                <a:latin typeface="Times New Roman"/>
                <a:cs typeface="Times New Roman"/>
              </a:rPr>
              <a:t>Keterbatasan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 </a:t>
            </a:r>
            <a:r>
              <a:rPr sz="3200" spc="-140" dirty="0">
                <a:solidFill>
                  <a:srgbClr val="FFFFFF"/>
                </a:solidFill>
                <a:latin typeface="Times New Roman"/>
                <a:cs typeface="Times New Roman"/>
              </a:rPr>
              <a:t>daya;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daya 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keuangan,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SDM, fasilitas,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dll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3815" y="2041197"/>
            <a:ext cx="8030209" cy="33778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2390"/>
              </a:spcBef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Externalities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(eksternalitas)</a:t>
            </a:r>
            <a:endParaRPr sz="32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80"/>
              </a:spcBef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Public </a:t>
            </a:r>
            <a:r>
              <a:rPr sz="3200" spc="25" dirty="0">
                <a:solidFill>
                  <a:srgbClr val="FFFFFF"/>
                </a:solidFill>
                <a:latin typeface="Times New Roman"/>
                <a:cs typeface="Times New Roman"/>
              </a:rPr>
              <a:t>Goods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(barang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umum)</a:t>
            </a:r>
            <a:endParaRPr sz="32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Merit 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Goods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(barang</a:t>
            </a:r>
            <a:r>
              <a:rPr sz="32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penting)</a:t>
            </a:r>
            <a:endParaRPr sz="32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120" dirty="0">
                <a:solidFill>
                  <a:srgbClr val="FFFFFF"/>
                </a:solidFill>
                <a:latin typeface="Times New Roman"/>
                <a:cs typeface="Times New Roman"/>
              </a:rPr>
              <a:t>Risk </a:t>
            </a:r>
            <a:r>
              <a:rPr sz="3200" spc="-15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Uncertainties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(resiko </a:t>
            </a:r>
            <a:r>
              <a:rPr sz="3200" spc="-155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32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ketidakpastian)</a:t>
            </a:r>
            <a:endParaRPr sz="3200" dirty="0">
              <a:latin typeface="Times New Roman"/>
              <a:cs typeface="Times New Roman"/>
            </a:endParaRPr>
          </a:p>
          <a:p>
            <a:pPr marL="469265" marR="1480185" indent="-457200">
              <a:lnSpc>
                <a:spcPct val="100000"/>
              </a:lnSpc>
              <a:spcBef>
                <a:spcPts val="785"/>
              </a:spcBef>
              <a:buFont typeface="Wingdings" panose="05000000000000000000" pitchFamily="2" charset="2"/>
              <a:buChar char="Ø"/>
              <a:tabLst>
                <a:tab pos="405765" algn="l"/>
                <a:tab pos="406400" algn="l"/>
              </a:tabLst>
            </a:pP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Imperfect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(informasi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sempurna)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D5A18F-83BC-4C74-B996-8230A3727A1D}"/>
              </a:ext>
            </a:extLst>
          </p:cNvPr>
          <p:cNvSpPr txBox="1"/>
          <p:nvPr/>
        </p:nvSpPr>
        <p:spPr>
          <a:xfrm>
            <a:off x="278690" y="512107"/>
            <a:ext cx="85653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390"/>
              </a:spcBef>
              <a:tabLst>
                <a:tab pos="405765" algn="l"/>
                <a:tab pos="406400" algn="l"/>
              </a:tabLst>
            </a:pPr>
            <a:r>
              <a:rPr lang="en-US" sz="3200" spc="-55" dirty="0">
                <a:solidFill>
                  <a:srgbClr val="FFFF00"/>
                </a:solidFill>
                <a:latin typeface="Times New Roman"/>
                <a:cs typeface="Times New Roman"/>
              </a:rPr>
              <a:t>KEUNIKAN BARANG &amp; JASA DALAM SEKTOR KESEHATAN </a:t>
            </a:r>
            <a:endParaRPr lang="en-US" sz="32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88210" y="426656"/>
            <a:ext cx="47669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15" dirty="0"/>
              <a:t>A.EKSTERNALITIES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5597"/>
            <a:ext cx="6806565" cy="39805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265" marR="302895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v"/>
            </a:pPr>
            <a:r>
              <a:rPr lang="en-US" sz="3200" spc="-130" dirty="0" err="1">
                <a:solidFill>
                  <a:srgbClr val="FFFFFF"/>
                </a:solidFill>
                <a:latin typeface="Times New Roman"/>
                <a:cs typeface="Times New Roman"/>
              </a:rPr>
              <a:t>Efek</a:t>
            </a:r>
            <a:r>
              <a:rPr lang="en-US"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y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ang </a:t>
            </a:r>
            <a:r>
              <a:rPr sz="3200" spc="-254" dirty="0">
                <a:solidFill>
                  <a:srgbClr val="FFFFFF"/>
                </a:solidFill>
                <a:latin typeface="Times New Roman"/>
                <a:cs typeface="Times New Roman"/>
              </a:rPr>
              <a:t>menguntungkan/merugikan 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tercakup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transaksi 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utama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antara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produsen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32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 err="1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302895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v"/>
            </a:pPr>
            <a:r>
              <a:rPr lang="en-US" sz="32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Efek</a:t>
            </a:r>
            <a:r>
              <a:rPr lang="en-US"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amping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0" dirty="0" err="1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0" dirty="0" err="1">
                <a:solidFill>
                  <a:srgbClr val="FFFFFF"/>
                </a:solidFill>
                <a:latin typeface="Times New Roman"/>
                <a:cs typeface="Times New Roman"/>
              </a:rPr>
              <a:t>suat</a:t>
            </a:r>
            <a:r>
              <a:rPr lang="en-US" sz="3200" spc="-50" dirty="0" err="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50" dirty="0" err="1">
                <a:solidFill>
                  <a:srgbClr val="FFFFFF"/>
                </a:solidFill>
                <a:latin typeface="Times New Roman"/>
                <a:cs typeface="Times New Roman"/>
              </a:rPr>
              <a:t>tindakan</a:t>
            </a:r>
            <a:r>
              <a:rPr sz="3200" spc="-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pihak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tertentu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terhadap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pihak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lain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302895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v"/>
            </a:pPr>
            <a:r>
              <a:rPr lang="en-US" sz="3200" spc="-130" dirty="0" err="1">
                <a:solidFill>
                  <a:srgbClr val="FFFFFF"/>
                </a:solidFill>
                <a:latin typeface="Times New Roman"/>
                <a:cs typeface="Times New Roman"/>
              </a:rPr>
              <a:t>Efek</a:t>
            </a:r>
            <a:r>
              <a:rPr lang="en-US"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y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ang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dirasakan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dapat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diterima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oleh </a:t>
            </a:r>
            <a:r>
              <a:rPr lang="en-US"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pihak</a:t>
            </a:r>
            <a:r>
              <a:rPr lang="en-US"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5" dirty="0" err="1">
                <a:solidFill>
                  <a:srgbClr val="FFFFFF"/>
                </a:solidFill>
                <a:latin typeface="Times New Roman"/>
                <a:cs typeface="Times New Roman"/>
              </a:rPr>
              <a:t>ketiga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tanpa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mereka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harus 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memilih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88210" y="434403"/>
            <a:ext cx="47669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15" dirty="0"/>
              <a:t>A.EKSTERNALITIES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475779"/>
            <a:ext cx="6083300" cy="3996607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621665" algn="l"/>
                <a:tab pos="622300" algn="l"/>
              </a:tabLst>
            </a:pPr>
            <a:r>
              <a:rPr sz="3200" spc="-200" dirty="0">
                <a:solidFill>
                  <a:srgbClr val="FFFFFF"/>
                </a:solidFill>
                <a:latin typeface="Arial"/>
                <a:cs typeface="Arial"/>
              </a:rPr>
              <a:t>EKSTERNALITAS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POSITIF</a:t>
            </a:r>
            <a:endParaRPr sz="3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880"/>
              </a:spcBef>
              <a:buFont typeface="Wingdings" panose="05000000000000000000" pitchFamily="2" charset="2"/>
              <a:buChar char="Ø"/>
              <a:tabLst>
                <a:tab pos="621665" algn="l"/>
              </a:tabLst>
            </a:pPr>
            <a:r>
              <a:rPr sz="3200" spc="-20" dirty="0" err="1">
                <a:solidFill>
                  <a:srgbClr val="FFFFFF"/>
                </a:solidFill>
                <a:latin typeface="Times New Roman"/>
                <a:cs typeface="Times New Roman"/>
              </a:rPr>
              <a:t>Efek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menguntungkan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621665" algn="l"/>
              </a:tabLst>
            </a:pPr>
            <a:r>
              <a:rPr lang="en-US" sz="3200" spc="5050" dirty="0">
                <a:solidFill>
                  <a:srgbClr val="FFFFFF"/>
                </a:solidFill>
                <a:latin typeface="Wingdings"/>
                <a:cs typeface="Times New Roman"/>
              </a:rPr>
              <a:t>	</a:t>
            </a:r>
            <a:r>
              <a:rPr sz="3200" spc="-20" dirty="0" err="1">
                <a:solidFill>
                  <a:srgbClr val="FFFFFF"/>
                </a:solidFill>
                <a:latin typeface="Times New Roman"/>
                <a:cs typeface="Times New Roman"/>
              </a:rPr>
              <a:t>Contoh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endParaRPr sz="3200" dirty="0">
              <a:latin typeface="Times New Roman"/>
              <a:cs typeface="Times New Roman"/>
            </a:endParaRPr>
          </a:p>
          <a:p>
            <a:pPr marL="1384300" marR="5080" lvl="1" indent="-457834">
              <a:lnSpc>
                <a:spcPct val="100000"/>
              </a:lnSpc>
              <a:spcBef>
                <a:spcPts val="760"/>
              </a:spcBef>
              <a:buChar char="•"/>
              <a:tabLst>
                <a:tab pos="1384300" algn="l"/>
                <a:tab pos="1384935" algn="l"/>
              </a:tabLst>
            </a:pP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Program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konsultasi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televisi</a:t>
            </a:r>
            <a:endParaRPr sz="3200" dirty="0">
              <a:latin typeface="Times New Roman"/>
              <a:cs typeface="Times New Roman"/>
            </a:endParaRPr>
          </a:p>
          <a:p>
            <a:pPr marL="1384300" marR="1557655" lvl="1" indent="-457834">
              <a:lnSpc>
                <a:spcPct val="100000"/>
              </a:lnSpc>
              <a:spcBef>
                <a:spcPts val="780"/>
              </a:spcBef>
              <a:buChar char="•"/>
              <a:tabLst>
                <a:tab pos="1384300" algn="l"/>
                <a:tab pos="1384935" algn="l"/>
              </a:tabLst>
            </a:pP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imunisasi  </a:t>
            </a:r>
            <a:r>
              <a:rPr sz="3200" spc="-21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i="1" spc="-210" dirty="0">
                <a:solidFill>
                  <a:srgbClr val="FFFFFF"/>
                </a:solidFill>
                <a:latin typeface="Times New Roman"/>
                <a:cs typeface="Times New Roman"/>
              </a:rPr>
              <a:t>Herd</a:t>
            </a:r>
            <a:r>
              <a:rPr sz="3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210" dirty="0">
                <a:solidFill>
                  <a:srgbClr val="FFFFFF"/>
                </a:solidFill>
                <a:latin typeface="Times New Roman"/>
                <a:cs typeface="Times New Roman"/>
              </a:rPr>
              <a:t>Immunity</a:t>
            </a:r>
            <a:r>
              <a:rPr sz="3200" spc="-21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88210" y="434403"/>
            <a:ext cx="47669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15" dirty="0"/>
              <a:t>A.EKSTERNALITIES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650557" y="1450517"/>
            <a:ext cx="6210935" cy="463588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30"/>
              </a:spcBef>
              <a:buSzPct val="95522"/>
              <a:tabLst>
                <a:tab pos="621665" algn="l"/>
                <a:tab pos="622300" algn="l"/>
              </a:tabLst>
            </a:pPr>
            <a:r>
              <a:rPr sz="3350" i="1" spc="-315" dirty="0">
                <a:solidFill>
                  <a:srgbClr val="FFFFFF"/>
                </a:solidFill>
                <a:latin typeface="Arial"/>
                <a:cs typeface="Arial"/>
              </a:rPr>
              <a:t>HERD</a:t>
            </a:r>
            <a:r>
              <a:rPr sz="3350" i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50" i="1" spc="-55" dirty="0">
                <a:solidFill>
                  <a:srgbClr val="FFFFFF"/>
                </a:solidFill>
                <a:latin typeface="Arial"/>
                <a:cs typeface="Arial"/>
              </a:rPr>
              <a:t>IMMUNITY</a:t>
            </a:r>
            <a:endParaRPr sz="3350" dirty="0">
              <a:latin typeface="Arial"/>
              <a:cs typeface="Arial"/>
            </a:endParaRPr>
          </a:p>
          <a:p>
            <a:pPr marL="621665" marR="5080" indent="-609600">
              <a:lnSpc>
                <a:spcPct val="100000"/>
              </a:lnSpc>
              <a:spcBef>
                <a:spcPts val="815"/>
              </a:spcBef>
              <a:buFont typeface="Wingdings" panose="05000000000000000000" pitchFamily="2" charset="2"/>
              <a:buChar char="Ø"/>
              <a:tabLst>
                <a:tab pos="621665" algn="l"/>
              </a:tabLst>
            </a:pPr>
            <a:r>
              <a:rPr sz="3000" spc="-80" dirty="0" err="1">
                <a:solidFill>
                  <a:srgbClr val="FFFFFF"/>
                </a:solidFill>
                <a:latin typeface="Times New Roman"/>
                <a:cs typeface="Times New Roman"/>
              </a:rPr>
              <a:t>Suatu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imunitas </a:t>
            </a:r>
            <a:r>
              <a:rPr sz="30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muncul </a:t>
            </a:r>
            <a:r>
              <a:rPr sz="3000" spc="-90" dirty="0">
                <a:solidFill>
                  <a:srgbClr val="FFFFFF"/>
                </a:solidFill>
                <a:latin typeface="Times New Roman"/>
                <a:cs typeface="Times New Roman"/>
              </a:rPr>
              <a:t>ketika  </a:t>
            </a:r>
            <a:r>
              <a:rPr sz="3000" spc="-95" dirty="0">
                <a:solidFill>
                  <a:srgbClr val="FFFFFF"/>
                </a:solidFill>
                <a:latin typeface="Times New Roman"/>
                <a:cs typeface="Times New Roman"/>
              </a:rPr>
              <a:t>vaksinasi 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dari 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sejumlah 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besar populasi  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menyediakan 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perlindungan 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kepada  individu </a:t>
            </a:r>
            <a:r>
              <a:rPr sz="3000" spc="-125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0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tidak</a:t>
            </a:r>
            <a:r>
              <a:rPr sz="30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95" dirty="0" err="1">
                <a:solidFill>
                  <a:srgbClr val="FFFFFF"/>
                </a:solidFill>
                <a:latin typeface="Times New Roman"/>
                <a:cs typeface="Times New Roman"/>
              </a:rPr>
              <a:t>divaksinasi</a:t>
            </a:r>
            <a:endParaRPr lang="en-US" sz="3000" dirty="0">
              <a:latin typeface="Times New Roman"/>
              <a:cs typeface="Times New Roman"/>
            </a:endParaRPr>
          </a:p>
          <a:p>
            <a:pPr marL="621665" marR="5080" indent="-609600">
              <a:lnSpc>
                <a:spcPct val="100000"/>
              </a:lnSpc>
              <a:spcBef>
                <a:spcPts val="815"/>
              </a:spcBef>
              <a:buFont typeface="Wingdings" panose="05000000000000000000" pitchFamily="2" charset="2"/>
              <a:buChar char="Ø"/>
              <a:tabLst>
                <a:tab pos="621665" algn="l"/>
              </a:tabLst>
            </a:pPr>
            <a:r>
              <a:rPr sz="3000" spc="-140" dirty="0">
                <a:solidFill>
                  <a:srgbClr val="FFFFFF"/>
                </a:solidFill>
                <a:latin typeface="Times New Roman"/>
                <a:cs typeface="Times New Roman"/>
              </a:rPr>
              <a:t>Jika 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sejumlah 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besar 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populasi </a:t>
            </a:r>
            <a:r>
              <a:rPr sz="3000" spc="-195" dirty="0">
                <a:solidFill>
                  <a:srgbClr val="FFFFFF"/>
                </a:solidFill>
                <a:latin typeface="Times New Roman"/>
                <a:cs typeface="Times New Roman"/>
              </a:rPr>
              <a:t>kebal,  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maka 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sulit </a:t>
            </a:r>
            <a:r>
              <a:rPr sz="3000" spc="-100" dirty="0">
                <a:solidFill>
                  <a:srgbClr val="FFFFFF"/>
                </a:solidFill>
                <a:latin typeface="Times New Roman"/>
                <a:cs typeface="Times New Roman"/>
              </a:rPr>
              <a:t>bagi 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infeksi 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dengan 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media  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orang </a:t>
            </a:r>
            <a:r>
              <a:rPr sz="3000" spc="-20" dirty="0" err="1">
                <a:solidFill>
                  <a:srgbClr val="FFFFFF"/>
                </a:solidFill>
                <a:latin typeface="Times New Roman"/>
                <a:cs typeface="Times New Roman"/>
              </a:rPr>
              <a:t>untuk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menular</a:t>
            </a:r>
            <a:endParaRPr lang="en-US" sz="3000" dirty="0">
              <a:latin typeface="Times New Roman"/>
              <a:cs typeface="Times New Roman"/>
            </a:endParaRPr>
          </a:p>
          <a:p>
            <a:pPr marL="621665" marR="5080" indent="-609600">
              <a:lnSpc>
                <a:spcPct val="100000"/>
              </a:lnSpc>
              <a:spcBef>
                <a:spcPts val="815"/>
              </a:spcBef>
              <a:buFont typeface="Wingdings" panose="05000000000000000000" pitchFamily="2" charset="2"/>
              <a:buChar char="Ø"/>
              <a:tabLst>
                <a:tab pos="621665" algn="l"/>
              </a:tabLst>
            </a:pPr>
            <a:r>
              <a:rPr sz="3000" spc="-20" dirty="0" err="1">
                <a:solidFill>
                  <a:srgbClr val="FFFFFF"/>
                </a:solidFill>
                <a:latin typeface="Times New Roman"/>
                <a:cs typeface="Times New Roman"/>
              </a:rPr>
              <a:t>Disebut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14" dirty="0">
                <a:solidFill>
                  <a:srgbClr val="FFFFFF"/>
                </a:solidFill>
                <a:latin typeface="Times New Roman"/>
                <a:cs typeface="Times New Roman"/>
              </a:rPr>
              <a:t>juga 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kekebalan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kelompok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88210" y="434403"/>
            <a:ext cx="47669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15" dirty="0"/>
              <a:t>A.EKSTERNALITIES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475779"/>
            <a:ext cx="4111943" cy="4099199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5600" algn="l"/>
              </a:tabLst>
            </a:pPr>
            <a:r>
              <a:rPr sz="3200" spc="-200" dirty="0">
                <a:solidFill>
                  <a:srgbClr val="FFFFFF"/>
                </a:solidFill>
                <a:latin typeface="Arial"/>
                <a:cs typeface="Arial"/>
              </a:rPr>
              <a:t>EKSTERNALITAS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NEGATIF</a:t>
            </a:r>
            <a:endParaRPr sz="3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880"/>
              </a:spcBef>
              <a:buFont typeface="Wingdings" panose="05000000000000000000" pitchFamily="2" charset="2"/>
              <a:buChar char="Ø"/>
            </a:pPr>
            <a:r>
              <a:rPr lang="en-US" sz="3200" spc="-130" dirty="0" err="1">
                <a:solidFill>
                  <a:srgbClr val="FFFFFF"/>
                </a:solidFill>
                <a:latin typeface="Times New Roman"/>
                <a:cs typeface="Times New Roman"/>
              </a:rPr>
              <a:t>Efek</a:t>
            </a:r>
            <a:r>
              <a:rPr lang="en-US"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y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ang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merugikan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3200" spc="615" dirty="0">
                <a:solidFill>
                  <a:srgbClr val="FFFFFF"/>
                </a:solidFill>
                <a:latin typeface="Wingdings"/>
                <a:cs typeface="Times New Roman"/>
              </a:rPr>
              <a:t> </a:t>
            </a:r>
            <a:r>
              <a:rPr sz="3200" spc="615" dirty="0" err="1">
                <a:solidFill>
                  <a:srgbClr val="FFFFFF"/>
                </a:solidFill>
                <a:latin typeface="Times New Roman"/>
                <a:cs typeface="Times New Roman"/>
              </a:rPr>
              <a:t>Contoh</a:t>
            </a:r>
            <a:r>
              <a:rPr sz="3200" spc="615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0"/>
              </a:spcBef>
              <a:buChar char="–"/>
              <a:tabLst>
                <a:tab pos="756920" algn="l"/>
              </a:tabLst>
            </a:pP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Perokok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pasif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80"/>
              </a:spcBef>
              <a:buChar char="–"/>
              <a:tabLst>
                <a:tab pos="756920" algn="l"/>
              </a:tabLst>
            </a:pP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Limbah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pabrik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0"/>
              </a:spcBef>
              <a:buChar char="–"/>
              <a:tabLst>
                <a:tab pos="756920" algn="l"/>
              </a:tabLst>
            </a:pP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Polusi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udara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AEBEF455-D4D7-4F70-9AD9-26D4AC61CBA1}"/>
              </a:ext>
            </a:extLst>
          </p:cNvPr>
          <p:cNvSpPr txBox="1"/>
          <p:nvPr/>
        </p:nvSpPr>
        <p:spPr>
          <a:xfrm>
            <a:off x="4828921" y="1449342"/>
            <a:ext cx="4111944" cy="4489049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5600" algn="l"/>
              </a:tabLst>
            </a:pPr>
            <a:r>
              <a:rPr sz="3200" spc="-200" dirty="0">
                <a:solidFill>
                  <a:srgbClr val="FFFFFF"/>
                </a:solidFill>
                <a:latin typeface="Arial"/>
                <a:cs typeface="Arial"/>
              </a:rPr>
              <a:t>EKSTERNALITAS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NEGATIF</a:t>
            </a:r>
            <a:endParaRPr sz="32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88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3200" spc="-110" dirty="0">
                <a:solidFill>
                  <a:srgbClr val="FFFFFF"/>
                </a:solidFill>
                <a:latin typeface="Times New Roman"/>
                <a:cs typeface="Times New Roman"/>
              </a:rPr>
              <a:t>Upaya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pengendalian;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5"/>
              </a:spcBef>
              <a:buChar char="–"/>
              <a:tabLst>
                <a:tab pos="756920" algn="l"/>
                <a:tab pos="2265680" algn="l"/>
              </a:tabLst>
            </a:pPr>
            <a:r>
              <a:rPr sz="3200" spc="-120" dirty="0">
                <a:solidFill>
                  <a:srgbClr val="FFFFFF"/>
                </a:solidFill>
                <a:latin typeface="Times New Roman"/>
                <a:cs typeface="Times New Roman"/>
              </a:rPr>
              <a:t>Regulasi	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pemerintah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0"/>
              </a:spcBef>
              <a:buChar char="–"/>
              <a:tabLst>
                <a:tab pos="756920" algn="l"/>
              </a:tabLst>
            </a:pP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Pajak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80"/>
              </a:spcBef>
              <a:buFont typeface="Times New Roman"/>
              <a:buChar char="–"/>
              <a:tabLst>
                <a:tab pos="756920" algn="l"/>
              </a:tabLst>
            </a:pPr>
            <a:r>
              <a:rPr sz="3200" i="1" spc="-315" dirty="0">
                <a:solidFill>
                  <a:srgbClr val="FFFFFF"/>
                </a:solidFill>
                <a:latin typeface="Times New Roman"/>
                <a:cs typeface="Times New Roman"/>
              </a:rPr>
              <a:t>Corporate </a:t>
            </a:r>
            <a:r>
              <a:rPr sz="3200" i="1" spc="-280" dirty="0">
                <a:solidFill>
                  <a:srgbClr val="FFFFFF"/>
                </a:solidFill>
                <a:latin typeface="Times New Roman"/>
                <a:cs typeface="Times New Roman"/>
              </a:rPr>
              <a:t>Social</a:t>
            </a:r>
            <a:r>
              <a:rPr sz="3200" i="1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250" dirty="0">
                <a:solidFill>
                  <a:srgbClr val="FFFFFF"/>
                </a:solidFill>
                <a:latin typeface="Times New Roman"/>
                <a:cs typeface="Times New Roman"/>
              </a:rPr>
              <a:t>Responsibility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34589" y="426656"/>
            <a:ext cx="42799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85" dirty="0"/>
              <a:t>B.PUBLIC</a:t>
            </a:r>
            <a:r>
              <a:rPr sz="4400" spc="-225" dirty="0"/>
              <a:t> </a:t>
            </a:r>
            <a:r>
              <a:rPr sz="4400" spc="-340" dirty="0"/>
              <a:t>GOODS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6" y="1605597"/>
            <a:ext cx="8074343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marR="666750" indent="-457200">
              <a:lnSpc>
                <a:spcPts val="3820"/>
              </a:lnSpc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en-US" sz="3200" spc="-130" dirty="0" err="1">
                <a:solidFill>
                  <a:srgbClr val="FFFFFF"/>
                </a:solidFill>
                <a:latin typeface="Times New Roman"/>
                <a:cs typeface="Times New Roman"/>
              </a:rPr>
              <a:t>Barang</a:t>
            </a:r>
            <a:r>
              <a:rPr lang="en-US"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y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ang </a:t>
            </a:r>
            <a:r>
              <a:rPr sz="3200" spc="-35" dirty="0" err="1">
                <a:solidFill>
                  <a:srgbClr val="FFFFFF"/>
                </a:solidFill>
                <a:latin typeface="Times New Roman"/>
                <a:cs typeface="Times New Roman"/>
              </a:rPr>
              <a:t>dapat</a:t>
            </a:r>
            <a:r>
              <a:rPr sz="3200" spc="-5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0" dirty="0" err="1">
                <a:solidFill>
                  <a:srgbClr val="FFFFFF"/>
                </a:solidFill>
                <a:latin typeface="Times New Roman"/>
                <a:cs typeface="Times New Roman"/>
              </a:rPr>
              <a:t>dirasakan</a:t>
            </a:r>
            <a:r>
              <a:rPr lang="en-US"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80" dirty="0" err="1">
                <a:solidFill>
                  <a:srgbClr val="FFFFFF"/>
                </a:solidFill>
                <a:latin typeface="Times New Roman"/>
                <a:cs typeface="Times New Roman"/>
              </a:rPr>
              <a:t>bersama-sama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oleh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orang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banyak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spc="-70" dirty="0" err="1">
                <a:solidFill>
                  <a:srgbClr val="FFFFFF"/>
                </a:solidFill>
                <a:latin typeface="Times New Roman"/>
                <a:cs typeface="Times New Roman"/>
              </a:rPr>
              <a:t>barang</a:t>
            </a:r>
            <a:r>
              <a:rPr lang="en-US" sz="32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umum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800"/>
              </a:lnSpc>
              <a:spcBef>
                <a:spcPts val="810"/>
              </a:spcBef>
            </a:pPr>
            <a:r>
              <a:rPr lang="en-US" sz="3200" spc="61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spc="615" dirty="0" err="1">
                <a:solidFill>
                  <a:srgbClr val="FFFFFF"/>
                </a:solidFill>
                <a:latin typeface="Times New Roman"/>
                <a:cs typeface="Times New Roman"/>
              </a:rPr>
              <a:t>Contoh</a:t>
            </a:r>
            <a:r>
              <a:rPr sz="3200" spc="615" dirty="0">
                <a:solidFill>
                  <a:srgbClr val="FFFFFF"/>
                </a:solidFill>
                <a:latin typeface="Times New Roman"/>
                <a:cs typeface="Times New Roman"/>
              </a:rPr>
              <a:t>; </a:t>
            </a:r>
            <a:endParaRPr lang="en-US" sz="3200" spc="61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926465" marR="5080" lvl="1" indent="-457200">
              <a:lnSpc>
                <a:spcPct val="99800"/>
              </a:lnSpc>
              <a:spcBef>
                <a:spcPts val="810"/>
              </a:spcBef>
              <a:buFont typeface="Wingdings" panose="05000000000000000000" pitchFamily="2" charset="2"/>
              <a:buChar char="ü"/>
            </a:pPr>
            <a:r>
              <a:rPr lang="en-US" sz="3200" spc="-30" dirty="0" err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spc="-30" dirty="0" err="1">
                <a:solidFill>
                  <a:srgbClr val="FFFFFF"/>
                </a:solidFill>
                <a:latin typeface="Times New Roman"/>
                <a:cs typeface="Times New Roman"/>
              </a:rPr>
              <a:t>apan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reklame, </a:t>
            </a:r>
            <a:endParaRPr lang="en-US" sz="3200" spc="-9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926465" marR="5080" lvl="1" indent="-457200">
              <a:lnSpc>
                <a:spcPct val="99800"/>
              </a:lnSpc>
              <a:spcBef>
                <a:spcPts val="810"/>
              </a:spcBef>
              <a:buFont typeface="Wingdings" panose="05000000000000000000" pitchFamily="2" charset="2"/>
              <a:buChar char="ü"/>
            </a:pPr>
            <a:r>
              <a:rPr lang="en-US"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emina</a:t>
            </a:r>
            <a:r>
              <a:rPr lang="en-US"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r Kesehatan,</a:t>
            </a:r>
            <a:r>
              <a:rPr sz="3200" spc="-5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3200" spc="-58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926465" marR="5080" lvl="1" indent="-457200">
              <a:lnSpc>
                <a:spcPct val="99800"/>
              </a:lnSpc>
              <a:spcBef>
                <a:spcPts val="810"/>
              </a:spcBef>
              <a:buFont typeface="Wingdings" panose="05000000000000000000" pitchFamily="2" charset="2"/>
              <a:buChar char="ü"/>
            </a:pPr>
            <a:r>
              <a:rPr lang="en-US" sz="3200" spc="-35" dirty="0" err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spc="-35" dirty="0" err="1">
                <a:solidFill>
                  <a:srgbClr val="FFFFFF"/>
                </a:solidFill>
                <a:latin typeface="Times New Roman"/>
                <a:cs typeface="Times New Roman"/>
              </a:rPr>
              <a:t>enyemprotan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nyamuk </a:t>
            </a:r>
            <a:r>
              <a:rPr sz="3200" spc="-33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i="1" spc="-330" dirty="0">
                <a:solidFill>
                  <a:srgbClr val="FFFFFF"/>
                </a:solidFill>
                <a:latin typeface="Times New Roman"/>
                <a:cs typeface="Times New Roman"/>
              </a:rPr>
              <a:t>fogging</a:t>
            </a:r>
            <a:r>
              <a:rPr sz="3200" spc="-33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ke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rumah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– 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rumah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05710" y="426656"/>
            <a:ext cx="41344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5" dirty="0"/>
              <a:t>C.MERIT</a:t>
            </a:r>
            <a:r>
              <a:rPr sz="4400" spc="-245" dirty="0"/>
              <a:t> </a:t>
            </a:r>
            <a:r>
              <a:rPr sz="4400" spc="-340" dirty="0"/>
              <a:t>GOODS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6" y="1605597"/>
            <a:ext cx="7617143" cy="298286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265" marR="5080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Ø"/>
            </a:pPr>
            <a:r>
              <a:rPr sz="3200" spc="640" dirty="0" err="1">
                <a:solidFill>
                  <a:srgbClr val="FFFFFF"/>
                </a:solidFill>
                <a:latin typeface="Times New Roman"/>
                <a:cs typeface="Times New Roman"/>
              </a:rPr>
              <a:t>Barang</a:t>
            </a:r>
            <a:r>
              <a:rPr sz="3200" spc="6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120" dirty="0">
                <a:solidFill>
                  <a:srgbClr val="FFFFFF"/>
                </a:solidFill>
                <a:latin typeface="Times New Roman"/>
                <a:cs typeface="Times New Roman"/>
              </a:rPr>
              <a:t>jasa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dianggap</a:t>
            </a:r>
            <a:r>
              <a:rPr sz="3200" spc="-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20" dirty="0">
                <a:solidFill>
                  <a:srgbClr val="FFFFFF"/>
                </a:solidFill>
                <a:latin typeface="Times New Roman"/>
                <a:cs typeface="Times New Roman"/>
              </a:rPr>
              <a:t>sangat 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penting,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sehingga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pemerintah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mengambil 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inisiatif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untuk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memastikan</a:t>
            </a: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produksinya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Ø"/>
            </a:pPr>
            <a:r>
              <a:rPr sz="32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Tidak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dapat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dilepaskan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kepada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sektor 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swasta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karena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resiko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produksi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konsumsi </a:t>
            </a:r>
            <a:r>
              <a:rPr sz="3200" spc="-135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</a:t>
            </a:r>
            <a:r>
              <a:rPr sz="32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menentu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3452" y="556323"/>
            <a:ext cx="7239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4690" algn="l"/>
              </a:tabLst>
            </a:pPr>
            <a:r>
              <a:rPr b="0" spc="2875" dirty="0">
                <a:latin typeface="Times New Roman"/>
                <a:cs typeface="Times New Roman"/>
              </a:rPr>
              <a:t>Pokok	</a:t>
            </a:r>
            <a:r>
              <a:rPr b="0" spc="2740" dirty="0">
                <a:latin typeface="Times New Roman"/>
                <a:cs typeface="Times New Roman"/>
              </a:rPr>
              <a:t>Bahasan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501189"/>
            <a:ext cx="5430520" cy="393128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06400" indent="-393700">
              <a:lnSpc>
                <a:spcPct val="100000"/>
              </a:lnSpc>
              <a:spcBef>
                <a:spcPts val="885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Pendahuluan</a:t>
            </a:r>
            <a:endParaRPr sz="3200">
              <a:latin typeface="Times New Roman"/>
              <a:cs typeface="Times New Roman"/>
            </a:endParaRPr>
          </a:p>
          <a:p>
            <a:pPr marL="406400" indent="-393700">
              <a:lnSpc>
                <a:spcPct val="100000"/>
              </a:lnSpc>
              <a:spcBef>
                <a:spcPts val="78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Konsep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Ekonomi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405765" marR="154305" indent="-393700">
              <a:lnSpc>
                <a:spcPct val="100000"/>
              </a:lnSpc>
              <a:spcBef>
                <a:spcPts val="765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Alasan </a:t>
            </a:r>
            <a:r>
              <a:rPr sz="3200" spc="-114" dirty="0">
                <a:solidFill>
                  <a:srgbClr val="FFFFFF"/>
                </a:solidFill>
                <a:latin typeface="Times New Roman"/>
                <a:cs typeface="Times New Roman"/>
              </a:rPr>
              <a:t>Aplikasi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Ilmu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Ekonomi 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Sektor</a:t>
            </a:r>
            <a:r>
              <a:rPr sz="32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406400" indent="-393700">
              <a:lnSpc>
                <a:spcPct val="100000"/>
              </a:lnSpc>
              <a:spcBef>
                <a:spcPts val="76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Tantangan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Ekonomi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405765" marR="883285" indent="-393700">
              <a:lnSpc>
                <a:spcPct val="100000"/>
              </a:lnSpc>
              <a:spcBef>
                <a:spcPts val="78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Keunikan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Barang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135" dirty="0">
                <a:solidFill>
                  <a:srgbClr val="FFFFFF"/>
                </a:solidFill>
                <a:latin typeface="Times New Roman"/>
                <a:cs typeface="Times New Roman"/>
              </a:rPr>
              <a:t>Jasa 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Sektor</a:t>
            </a:r>
            <a:r>
              <a:rPr sz="3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05710" y="426656"/>
            <a:ext cx="41344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5" dirty="0"/>
              <a:t>C.MERIT</a:t>
            </a:r>
            <a:r>
              <a:rPr sz="4400" spc="-245" dirty="0"/>
              <a:t> </a:t>
            </a:r>
            <a:r>
              <a:rPr sz="4400" spc="-340" dirty="0"/>
              <a:t>GOODS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6096000" cy="324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25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Kebanyakan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disediakan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secara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gratis 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atau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bentuk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subsidi </a:t>
            </a:r>
            <a:r>
              <a:rPr sz="3200" spc="-135" dirty="0">
                <a:solidFill>
                  <a:srgbClr val="FFFFFF"/>
                </a:solidFill>
                <a:latin typeface="Times New Roman"/>
                <a:cs typeface="Times New Roman"/>
              </a:rPr>
              <a:t>yang 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sangat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besar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pemerintah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Contoh;</a:t>
            </a:r>
            <a:endParaRPr sz="32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5"/>
              </a:spcBef>
              <a:buChar char="–"/>
              <a:tabLst>
                <a:tab pos="756920" algn="l"/>
              </a:tabLst>
            </a:pP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ibu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anak</a:t>
            </a:r>
            <a:endParaRPr sz="32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0"/>
              </a:spcBef>
              <a:buChar char="–"/>
              <a:tabLst>
                <a:tab pos="756920" algn="l"/>
              </a:tabLst>
            </a:pP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Obat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TB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64029" y="431736"/>
            <a:ext cx="56114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0" dirty="0"/>
              <a:t>D.RISK </a:t>
            </a:r>
            <a:r>
              <a:rPr sz="4000" spc="65" dirty="0"/>
              <a:t>&amp;</a:t>
            </a:r>
            <a:r>
              <a:rPr sz="4000" spc="30" dirty="0"/>
              <a:t> </a:t>
            </a:r>
            <a:r>
              <a:rPr sz="4000" spc="-114" dirty="0"/>
              <a:t>UNCERTAINTY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598360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Tidak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ada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seorang 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pun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dapat 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mengetahui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kapan </a:t>
            </a:r>
            <a:r>
              <a:rPr sz="3200" spc="-140" dirty="0">
                <a:solidFill>
                  <a:srgbClr val="FFFFFF"/>
                </a:solidFill>
                <a:latin typeface="Times New Roman"/>
                <a:cs typeface="Times New Roman"/>
              </a:rPr>
              <a:t>ia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membutuhkan 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suatu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4965" marR="15049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Resiko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ketidakpastian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meliputi </a:t>
            </a:r>
            <a:r>
              <a:rPr sz="3200" u="heavy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kebutuhan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u="heavy" spc="-1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biaya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terhadap 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64029" y="439356"/>
            <a:ext cx="56114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0" dirty="0"/>
              <a:t>D.RISK </a:t>
            </a:r>
            <a:r>
              <a:rPr sz="4000" spc="65" dirty="0"/>
              <a:t>&amp;</a:t>
            </a:r>
            <a:r>
              <a:rPr sz="4000" spc="30" dirty="0"/>
              <a:t> </a:t>
            </a:r>
            <a:r>
              <a:rPr sz="4000" spc="-114" dirty="0"/>
              <a:t>UNCERTAINTY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547052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solidFill>
                  <a:srgbClr val="FFFFFF"/>
                </a:solidFill>
                <a:latin typeface="Times New Roman"/>
                <a:cs typeface="Times New Roman"/>
              </a:rPr>
              <a:t>Biaya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berhubungan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dengan 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kesakitan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adalah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pasti, 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namun </a:t>
            </a: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biasanya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tinggi</a:t>
            </a:r>
            <a:endParaRPr sz="3200">
              <a:latin typeface="Times New Roman"/>
              <a:cs typeface="Times New Roman"/>
            </a:endParaRPr>
          </a:p>
          <a:p>
            <a:pPr marR="901700" algn="r">
              <a:lnSpc>
                <a:spcPts val="3829"/>
              </a:lnSpc>
              <a:spcBef>
                <a:spcPts val="805"/>
              </a:spcBef>
            </a:pPr>
            <a:r>
              <a:rPr sz="3200" spc="595" dirty="0">
                <a:solidFill>
                  <a:srgbClr val="FFFFFF"/>
                </a:solidFill>
                <a:latin typeface="Wingdings"/>
                <a:cs typeface="Wingdings"/>
              </a:rPr>
              <a:t></a:t>
            </a:r>
            <a:r>
              <a:rPr sz="3200" spc="595" dirty="0">
                <a:solidFill>
                  <a:srgbClr val="FFFFFF"/>
                </a:solidFill>
                <a:latin typeface="Times New Roman"/>
                <a:cs typeface="Times New Roman"/>
              </a:rPr>
              <a:t>Penting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untuk </a:t>
            </a:r>
            <a:r>
              <a:rPr sz="3200" spc="-650" dirty="0">
                <a:solidFill>
                  <a:srgbClr val="FFFFFF"/>
                </a:solidFill>
                <a:latin typeface="Times New Roman"/>
                <a:cs typeface="Times New Roman"/>
              </a:rPr>
              <a:t>mempunyai</a:t>
            </a:r>
            <a:endParaRPr sz="3200">
              <a:latin typeface="Times New Roman"/>
              <a:cs typeface="Times New Roman"/>
            </a:endParaRPr>
          </a:p>
          <a:p>
            <a:pPr marR="878205" algn="r">
              <a:lnSpc>
                <a:spcPts val="3829"/>
              </a:lnSpc>
            </a:pP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suatu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jaminan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kesehatan…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9512" y="431736"/>
            <a:ext cx="67875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90" dirty="0"/>
              <a:t>E.IMPERFECT</a:t>
            </a:r>
            <a:r>
              <a:rPr sz="4000" spc="-195" dirty="0"/>
              <a:t> </a:t>
            </a:r>
            <a:r>
              <a:rPr sz="4000" spc="25" dirty="0"/>
              <a:t>INFORMATION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6447790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kesehatan,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pasien 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hanya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mempunyai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sedikit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pengetahuan 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mengenai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efektifitas,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kualitas,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atau 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resiko dari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suatu</a:t>
            </a:r>
            <a:r>
              <a:rPr sz="32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</a:t>
            </a:r>
            <a:endParaRPr sz="3200">
              <a:latin typeface="Times New Roman"/>
              <a:cs typeface="Times New Roman"/>
            </a:endParaRPr>
          </a:p>
          <a:p>
            <a:pPr marL="354965" marR="45275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Seseorang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bahkan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mengetahui  </a:t>
            </a:r>
            <a:r>
              <a:rPr sz="3200" spc="-110" dirty="0">
                <a:solidFill>
                  <a:srgbClr val="FFFFFF"/>
                </a:solidFill>
                <a:latin typeface="Times New Roman"/>
                <a:cs typeface="Times New Roman"/>
              </a:rPr>
              <a:t>kalau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dirinya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sakit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kapan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harus 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pergi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ke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</a:t>
            </a:r>
            <a:r>
              <a:rPr sz="32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9512" y="410781"/>
            <a:ext cx="67875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90" dirty="0"/>
              <a:t>E.IMPERFECT</a:t>
            </a:r>
            <a:r>
              <a:rPr sz="4000" spc="-195" dirty="0"/>
              <a:t> </a:t>
            </a:r>
            <a:r>
              <a:rPr sz="4000" spc="25" dirty="0"/>
              <a:t>INFORMATION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5777865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</a:tabLst>
            </a:pP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Informasi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asimetris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terjadi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ketika 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salah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satu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pihak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dari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transaksi  </a:t>
            </a:r>
            <a:r>
              <a:rPr sz="3200" spc="-110" dirty="0">
                <a:solidFill>
                  <a:srgbClr val="FFFFFF"/>
                </a:solidFill>
                <a:latin typeface="Times New Roman"/>
                <a:cs typeface="Times New Roman"/>
              </a:rPr>
              <a:t>memiliki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informasi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lebih 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banyak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baik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dari</a:t>
            </a:r>
            <a:r>
              <a:rPr sz="32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pihak</a:t>
            </a:r>
            <a:endParaRPr sz="3200">
              <a:latin typeface="Times New Roman"/>
              <a:cs typeface="Times New Roman"/>
            </a:endParaRPr>
          </a:p>
          <a:p>
            <a:pPr marL="621665">
              <a:lnSpc>
                <a:spcPct val="100000"/>
              </a:lnSpc>
              <a:spcBef>
                <a:spcPts val="5"/>
              </a:spcBef>
            </a:pP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lain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9512" y="439356"/>
            <a:ext cx="67875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90" dirty="0"/>
              <a:t>E.IMPERFECT</a:t>
            </a:r>
            <a:r>
              <a:rPr sz="4000" spc="-195" dirty="0"/>
              <a:t> </a:t>
            </a:r>
            <a:r>
              <a:rPr sz="4000" spc="25" dirty="0"/>
              <a:t>INFORMATION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6509384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478790" indent="-393700">
              <a:lnSpc>
                <a:spcPct val="10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Karena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adanya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informasi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 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sempurna,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maka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terjadi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hubungan 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tidak </a:t>
            </a:r>
            <a:r>
              <a:rPr sz="3200" spc="-114" dirty="0">
                <a:solidFill>
                  <a:srgbClr val="FFFFFF"/>
                </a:solidFill>
                <a:latin typeface="Times New Roman"/>
                <a:cs typeface="Times New Roman"/>
              </a:rPr>
              <a:t>wajar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antara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produsen 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konsumen</a:t>
            </a:r>
            <a:endParaRPr sz="3200">
              <a:latin typeface="Times New Roman"/>
              <a:cs typeface="Times New Roman"/>
            </a:endParaRPr>
          </a:p>
          <a:p>
            <a:pPr marL="405765" marR="5080" indent="-393700">
              <a:lnSpc>
                <a:spcPct val="100000"/>
              </a:lnSpc>
              <a:spcBef>
                <a:spcPts val="785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Konsumen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dalam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bergantung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kepada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informasi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dari 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produsen </a:t>
            </a:r>
            <a:r>
              <a:rPr sz="3200" spc="-26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i="1" spc="-265" dirty="0">
                <a:solidFill>
                  <a:srgbClr val="FFFFFF"/>
                </a:solidFill>
                <a:latin typeface="Times New Roman"/>
                <a:cs typeface="Times New Roman"/>
              </a:rPr>
              <a:t>supplier </a:t>
            </a:r>
            <a:r>
              <a:rPr sz="3200" i="1" spc="-325" dirty="0">
                <a:solidFill>
                  <a:srgbClr val="FFFFFF"/>
                </a:solidFill>
                <a:latin typeface="Times New Roman"/>
                <a:cs typeface="Times New Roman"/>
              </a:rPr>
              <a:t>induced</a:t>
            </a:r>
            <a:r>
              <a:rPr sz="3200" i="1" spc="-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300" dirty="0">
                <a:solidFill>
                  <a:srgbClr val="FFFFFF"/>
                </a:solidFill>
                <a:latin typeface="Times New Roman"/>
                <a:cs typeface="Times New Roman"/>
              </a:rPr>
              <a:t>demand</a:t>
            </a:r>
            <a:r>
              <a:rPr sz="3200" spc="-3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9442" y="577275"/>
              <a:ext cx="8293751" cy="54526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05000" y="1089348"/>
            <a:ext cx="5866131" cy="20348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635" algn="ctr">
              <a:lnSpc>
                <a:spcPct val="120000"/>
              </a:lnSpc>
              <a:spcBef>
                <a:spcPts val="110"/>
              </a:spcBef>
            </a:pPr>
            <a:r>
              <a:rPr sz="2800" b="0" spc="-25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sz="2800" b="0" spc="-25" dirty="0" err="1">
                <a:solidFill>
                  <a:srgbClr val="000000"/>
                </a:solidFill>
                <a:latin typeface="Arial"/>
                <a:cs typeface="Arial"/>
              </a:rPr>
              <a:t>Menjadi</a:t>
            </a:r>
            <a:r>
              <a:rPr sz="28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b="0" spc="-10" dirty="0" err="1">
                <a:solidFill>
                  <a:srgbClr val="000000"/>
                </a:solidFill>
              </a:rPr>
              <a:t>adminkes</a:t>
            </a:r>
            <a:r>
              <a:rPr sz="28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0" spc="-180" dirty="0">
                <a:solidFill>
                  <a:srgbClr val="000000"/>
                </a:solidFill>
                <a:latin typeface="Arial"/>
                <a:cs typeface="Arial"/>
              </a:rPr>
              <a:t>adalah </a:t>
            </a:r>
            <a:r>
              <a:rPr sz="2800" b="0" spc="-60" dirty="0">
                <a:solidFill>
                  <a:srgbClr val="000000"/>
                </a:solidFill>
                <a:latin typeface="Arial"/>
                <a:cs typeface="Arial"/>
              </a:rPr>
              <a:t>baik…  </a:t>
            </a:r>
            <a:r>
              <a:rPr sz="2800" b="0" spc="-50" dirty="0" err="1">
                <a:solidFill>
                  <a:srgbClr val="000000"/>
                </a:solidFill>
                <a:latin typeface="Arial"/>
                <a:cs typeface="Arial"/>
              </a:rPr>
              <a:t>Menjadi</a:t>
            </a:r>
            <a:r>
              <a:rPr sz="28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b="0" spc="-185" dirty="0" err="1">
                <a:solidFill>
                  <a:srgbClr val="000000"/>
                </a:solidFill>
              </a:rPr>
              <a:t>dai</a:t>
            </a:r>
            <a:r>
              <a:rPr sz="2800" b="0" spc="-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0" spc="-180" dirty="0">
                <a:solidFill>
                  <a:srgbClr val="000000"/>
                </a:solidFill>
                <a:latin typeface="Arial"/>
                <a:cs typeface="Arial"/>
              </a:rPr>
              <a:t>adalah </a:t>
            </a:r>
            <a:r>
              <a:rPr sz="2800" b="0" spc="-60" dirty="0">
                <a:solidFill>
                  <a:srgbClr val="000000"/>
                </a:solidFill>
                <a:latin typeface="Arial"/>
                <a:cs typeface="Arial"/>
              </a:rPr>
              <a:t>baik…  </a:t>
            </a:r>
            <a:br>
              <a:rPr lang="en-US" sz="2800" b="0" spc="-6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2800" b="0" spc="-50" dirty="0" err="1">
                <a:solidFill>
                  <a:srgbClr val="000000"/>
                </a:solidFill>
                <a:latin typeface="Arial"/>
                <a:cs typeface="Arial"/>
              </a:rPr>
              <a:t>Menjadi</a:t>
            </a:r>
            <a:r>
              <a:rPr sz="28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b="0" spc="-10" dirty="0" err="1">
                <a:solidFill>
                  <a:srgbClr val="000000"/>
                </a:solidFill>
              </a:rPr>
              <a:t>adminkes</a:t>
            </a:r>
            <a:r>
              <a:rPr sz="28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b="0" spc="-110" dirty="0" err="1">
                <a:solidFill>
                  <a:srgbClr val="000000"/>
                </a:solidFill>
                <a:latin typeface="Arial"/>
                <a:cs typeface="Arial"/>
              </a:rPr>
              <a:t>sekaligus</a:t>
            </a:r>
            <a:r>
              <a:rPr lang="en-US" sz="2800" b="0" spc="-110" dirty="0">
                <a:solidFill>
                  <a:srgbClr val="000000"/>
                </a:solidFill>
              </a:rPr>
              <a:t> </a:t>
            </a:r>
            <a:r>
              <a:rPr lang="en-US" sz="2800" b="0" spc="-110" dirty="0" err="1">
                <a:solidFill>
                  <a:srgbClr val="000000"/>
                </a:solidFill>
              </a:rPr>
              <a:t>dai</a:t>
            </a:r>
            <a:r>
              <a:rPr lang="en-US" sz="2800" b="0" spc="-110" dirty="0">
                <a:solidFill>
                  <a:srgbClr val="000000"/>
                </a:solidFill>
              </a:rPr>
              <a:t> </a:t>
            </a:r>
            <a:br>
              <a:rPr lang="en-US" sz="2800" b="0" spc="-110" dirty="0">
                <a:solidFill>
                  <a:srgbClr val="000000"/>
                </a:solidFill>
              </a:rPr>
            </a:br>
            <a:r>
              <a:rPr lang="en-US" sz="2800" b="0" spc="-110" dirty="0" err="1">
                <a:solidFill>
                  <a:srgbClr val="000000"/>
                </a:solidFill>
              </a:rPr>
              <a:t>adalah</a:t>
            </a:r>
            <a:r>
              <a:rPr lang="en-US" sz="2800" b="0" spc="-110" dirty="0">
                <a:solidFill>
                  <a:srgbClr val="000000"/>
                </a:solidFill>
              </a:rPr>
              <a:t> </a:t>
            </a:r>
            <a:r>
              <a:rPr lang="en-US" sz="2800" b="0" spc="-110" dirty="0" err="1">
                <a:solidFill>
                  <a:srgbClr val="000000"/>
                </a:solidFill>
              </a:rPr>
              <a:t>lebih</a:t>
            </a:r>
            <a:r>
              <a:rPr lang="en-US" sz="2800" b="0" spc="-110" dirty="0">
                <a:solidFill>
                  <a:srgbClr val="000000"/>
                </a:solidFill>
              </a:rPr>
              <a:t> </a:t>
            </a:r>
            <a:r>
              <a:rPr lang="en-US" sz="2800" b="0" spc="-110" dirty="0" err="1">
                <a:solidFill>
                  <a:srgbClr val="000000"/>
                </a:solidFill>
              </a:rPr>
              <a:t>baik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3255" y="3547490"/>
              <a:ext cx="6365100" cy="8864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28750" y="2643251"/>
              <a:ext cx="5272151" cy="176212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20316" y="3112770"/>
              <a:ext cx="4135754" cy="1292860"/>
            </a:xfrm>
            <a:custGeom>
              <a:avLst/>
              <a:gdLst/>
              <a:ahLst/>
              <a:cxnLst/>
              <a:rect l="l" t="t" r="r" b="b"/>
              <a:pathLst>
                <a:path w="4135754" h="1292860">
                  <a:moveTo>
                    <a:pt x="213106" y="282828"/>
                  </a:moveTo>
                  <a:lnTo>
                    <a:pt x="164734" y="306943"/>
                  </a:lnTo>
                  <a:lnTo>
                    <a:pt x="125221" y="379349"/>
                  </a:lnTo>
                  <a:lnTo>
                    <a:pt x="103806" y="454481"/>
                  </a:lnTo>
                  <a:lnTo>
                    <a:pt x="94567" y="500189"/>
                  </a:lnTo>
                  <a:lnTo>
                    <a:pt x="86312" y="551316"/>
                  </a:lnTo>
                  <a:lnTo>
                    <a:pt x="79046" y="607854"/>
                  </a:lnTo>
                  <a:lnTo>
                    <a:pt x="72770" y="669797"/>
                  </a:lnTo>
                  <a:lnTo>
                    <a:pt x="106013" y="632535"/>
                  </a:lnTo>
                  <a:lnTo>
                    <a:pt x="139255" y="595248"/>
                  </a:lnTo>
                  <a:lnTo>
                    <a:pt x="172497" y="557962"/>
                  </a:lnTo>
                  <a:lnTo>
                    <a:pt x="205739" y="520699"/>
                  </a:lnTo>
                  <a:lnTo>
                    <a:pt x="242097" y="477289"/>
                  </a:lnTo>
                  <a:lnTo>
                    <a:pt x="272859" y="436784"/>
                  </a:lnTo>
                  <a:lnTo>
                    <a:pt x="298001" y="399184"/>
                  </a:lnTo>
                  <a:lnTo>
                    <a:pt x="317500" y="364489"/>
                  </a:lnTo>
                  <a:lnTo>
                    <a:pt x="296973" y="328745"/>
                  </a:lnTo>
                  <a:lnTo>
                    <a:pt x="272732" y="303228"/>
                  </a:lnTo>
                  <a:lnTo>
                    <a:pt x="244776" y="287926"/>
                  </a:lnTo>
                  <a:lnTo>
                    <a:pt x="213106" y="282828"/>
                  </a:lnTo>
                  <a:close/>
                </a:path>
                <a:path w="4135754" h="1292860">
                  <a:moveTo>
                    <a:pt x="3349371" y="280796"/>
                  </a:moveTo>
                  <a:lnTo>
                    <a:pt x="3286886" y="313086"/>
                  </a:lnTo>
                  <a:lnTo>
                    <a:pt x="3259074" y="353448"/>
                  </a:lnTo>
                  <a:lnTo>
                    <a:pt x="3233547" y="409955"/>
                  </a:lnTo>
                  <a:lnTo>
                    <a:pt x="3218645" y="454099"/>
                  </a:lnTo>
                  <a:lnTo>
                    <a:pt x="3206453" y="500422"/>
                  </a:lnTo>
                  <a:lnTo>
                    <a:pt x="3196971" y="548925"/>
                  </a:lnTo>
                  <a:lnTo>
                    <a:pt x="3190197" y="599609"/>
                  </a:lnTo>
                  <a:lnTo>
                    <a:pt x="3186133" y="652473"/>
                  </a:lnTo>
                  <a:lnTo>
                    <a:pt x="3184779" y="707516"/>
                  </a:lnTo>
                  <a:lnTo>
                    <a:pt x="3185784" y="771145"/>
                  </a:lnTo>
                  <a:lnTo>
                    <a:pt x="3188802" y="828073"/>
                  </a:lnTo>
                  <a:lnTo>
                    <a:pt x="3193831" y="878308"/>
                  </a:lnTo>
                  <a:lnTo>
                    <a:pt x="3200872" y="921856"/>
                  </a:lnTo>
                  <a:lnTo>
                    <a:pt x="3224067" y="995320"/>
                  </a:lnTo>
                  <a:lnTo>
                    <a:pt x="3261735" y="1037179"/>
                  </a:lnTo>
                  <a:lnTo>
                    <a:pt x="3285235" y="1042415"/>
                  </a:lnTo>
                  <a:lnTo>
                    <a:pt x="3305288" y="1040179"/>
                  </a:lnTo>
                  <a:lnTo>
                    <a:pt x="3340582" y="1022324"/>
                  </a:lnTo>
                  <a:lnTo>
                    <a:pt x="3374612" y="977598"/>
                  </a:lnTo>
                  <a:lnTo>
                    <a:pt x="3399662" y="929131"/>
                  </a:lnTo>
                  <a:lnTo>
                    <a:pt x="3396400" y="863587"/>
                  </a:lnTo>
                  <a:lnTo>
                    <a:pt x="3393568" y="802300"/>
                  </a:lnTo>
                  <a:lnTo>
                    <a:pt x="3391168" y="745267"/>
                  </a:lnTo>
                  <a:lnTo>
                    <a:pt x="3389201" y="692483"/>
                  </a:lnTo>
                  <a:lnTo>
                    <a:pt x="3387668" y="643943"/>
                  </a:lnTo>
                  <a:lnTo>
                    <a:pt x="3386572" y="599644"/>
                  </a:lnTo>
                  <a:lnTo>
                    <a:pt x="3385913" y="559580"/>
                  </a:lnTo>
                  <a:lnTo>
                    <a:pt x="3385693" y="523747"/>
                  </a:lnTo>
                  <a:lnTo>
                    <a:pt x="3385855" y="501344"/>
                  </a:lnTo>
                  <a:lnTo>
                    <a:pt x="3387086" y="453632"/>
                  </a:lnTo>
                  <a:lnTo>
                    <a:pt x="3389467" y="402151"/>
                  </a:lnTo>
                  <a:lnTo>
                    <a:pt x="3392999" y="347235"/>
                  </a:lnTo>
                  <a:lnTo>
                    <a:pt x="3395218" y="318515"/>
                  </a:lnTo>
                  <a:lnTo>
                    <a:pt x="3387502" y="309514"/>
                  </a:lnTo>
                  <a:lnTo>
                    <a:pt x="3353943" y="280796"/>
                  </a:lnTo>
                  <a:lnTo>
                    <a:pt x="3349371" y="280796"/>
                  </a:lnTo>
                  <a:close/>
                </a:path>
                <a:path w="4135754" h="1292860">
                  <a:moveTo>
                    <a:pt x="2085594" y="280796"/>
                  </a:moveTo>
                  <a:lnTo>
                    <a:pt x="2023109" y="313086"/>
                  </a:lnTo>
                  <a:lnTo>
                    <a:pt x="1995296" y="353448"/>
                  </a:lnTo>
                  <a:lnTo>
                    <a:pt x="1969770" y="409955"/>
                  </a:lnTo>
                  <a:lnTo>
                    <a:pt x="1954868" y="454099"/>
                  </a:lnTo>
                  <a:lnTo>
                    <a:pt x="1942676" y="500422"/>
                  </a:lnTo>
                  <a:lnTo>
                    <a:pt x="1933194" y="548925"/>
                  </a:lnTo>
                  <a:lnTo>
                    <a:pt x="1926420" y="599609"/>
                  </a:lnTo>
                  <a:lnTo>
                    <a:pt x="1922356" y="652473"/>
                  </a:lnTo>
                  <a:lnTo>
                    <a:pt x="1921001" y="707516"/>
                  </a:lnTo>
                  <a:lnTo>
                    <a:pt x="1922007" y="771145"/>
                  </a:lnTo>
                  <a:lnTo>
                    <a:pt x="1925025" y="828073"/>
                  </a:lnTo>
                  <a:lnTo>
                    <a:pt x="1930054" y="878308"/>
                  </a:lnTo>
                  <a:lnTo>
                    <a:pt x="1937095" y="921856"/>
                  </a:lnTo>
                  <a:lnTo>
                    <a:pt x="1960292" y="995320"/>
                  </a:lnTo>
                  <a:lnTo>
                    <a:pt x="1998011" y="1037179"/>
                  </a:lnTo>
                  <a:lnTo>
                    <a:pt x="2021585" y="1042415"/>
                  </a:lnTo>
                  <a:lnTo>
                    <a:pt x="2041564" y="1040179"/>
                  </a:lnTo>
                  <a:lnTo>
                    <a:pt x="2076807" y="1022324"/>
                  </a:lnTo>
                  <a:lnTo>
                    <a:pt x="2110835" y="977598"/>
                  </a:lnTo>
                  <a:lnTo>
                    <a:pt x="2135885" y="929131"/>
                  </a:lnTo>
                  <a:lnTo>
                    <a:pt x="2132629" y="863587"/>
                  </a:lnTo>
                  <a:lnTo>
                    <a:pt x="2129811" y="802300"/>
                  </a:lnTo>
                  <a:lnTo>
                    <a:pt x="2127431" y="745267"/>
                  </a:lnTo>
                  <a:lnTo>
                    <a:pt x="2125487" y="692483"/>
                  </a:lnTo>
                  <a:lnTo>
                    <a:pt x="2123978" y="643943"/>
                  </a:lnTo>
                  <a:lnTo>
                    <a:pt x="2122902" y="599644"/>
                  </a:lnTo>
                  <a:lnTo>
                    <a:pt x="2122257" y="559580"/>
                  </a:lnTo>
                  <a:lnTo>
                    <a:pt x="2122043" y="523747"/>
                  </a:lnTo>
                  <a:lnTo>
                    <a:pt x="2122185" y="501344"/>
                  </a:lnTo>
                  <a:lnTo>
                    <a:pt x="2123328" y="453632"/>
                  </a:lnTo>
                  <a:lnTo>
                    <a:pt x="2125710" y="402151"/>
                  </a:lnTo>
                  <a:lnTo>
                    <a:pt x="2129329" y="347235"/>
                  </a:lnTo>
                  <a:lnTo>
                    <a:pt x="2131568" y="318515"/>
                  </a:lnTo>
                  <a:lnTo>
                    <a:pt x="2123779" y="309514"/>
                  </a:lnTo>
                  <a:lnTo>
                    <a:pt x="2090293" y="280796"/>
                  </a:lnTo>
                  <a:lnTo>
                    <a:pt x="2085594" y="280796"/>
                  </a:lnTo>
                  <a:close/>
                </a:path>
                <a:path w="4135754" h="1292860">
                  <a:moveTo>
                    <a:pt x="4092955" y="120522"/>
                  </a:moveTo>
                  <a:lnTo>
                    <a:pt x="4123435" y="149097"/>
                  </a:lnTo>
                  <a:lnTo>
                    <a:pt x="4134615" y="201765"/>
                  </a:lnTo>
                  <a:lnTo>
                    <a:pt x="4135374" y="223646"/>
                  </a:lnTo>
                  <a:lnTo>
                    <a:pt x="4135193" y="263942"/>
                  </a:lnTo>
                  <a:lnTo>
                    <a:pt x="4134658" y="308023"/>
                  </a:lnTo>
                  <a:lnTo>
                    <a:pt x="4133782" y="355896"/>
                  </a:lnTo>
                  <a:lnTo>
                    <a:pt x="4132577" y="407567"/>
                  </a:lnTo>
                  <a:lnTo>
                    <a:pt x="4131055" y="463041"/>
                  </a:lnTo>
                  <a:lnTo>
                    <a:pt x="4129472" y="518516"/>
                  </a:lnTo>
                  <a:lnTo>
                    <a:pt x="4128229" y="570187"/>
                  </a:lnTo>
                  <a:lnTo>
                    <a:pt x="4127334" y="618060"/>
                  </a:lnTo>
                  <a:lnTo>
                    <a:pt x="4126792" y="662141"/>
                  </a:lnTo>
                  <a:lnTo>
                    <a:pt x="4126610" y="702436"/>
                  </a:lnTo>
                  <a:lnTo>
                    <a:pt x="4126706" y="736893"/>
                  </a:lnTo>
                  <a:lnTo>
                    <a:pt x="4126991" y="778922"/>
                  </a:lnTo>
                  <a:lnTo>
                    <a:pt x="4127468" y="828524"/>
                  </a:lnTo>
                  <a:lnTo>
                    <a:pt x="4128134" y="885697"/>
                  </a:lnTo>
                  <a:lnTo>
                    <a:pt x="4128801" y="942871"/>
                  </a:lnTo>
                  <a:lnTo>
                    <a:pt x="4129278" y="992473"/>
                  </a:lnTo>
                  <a:lnTo>
                    <a:pt x="4129563" y="1034502"/>
                  </a:lnTo>
                  <a:lnTo>
                    <a:pt x="4129658" y="1068958"/>
                  </a:lnTo>
                  <a:lnTo>
                    <a:pt x="4128940" y="1090414"/>
                  </a:lnTo>
                  <a:lnTo>
                    <a:pt x="4117975" y="1142491"/>
                  </a:lnTo>
                  <a:lnTo>
                    <a:pt x="4087241" y="1171066"/>
                  </a:lnTo>
                  <a:lnTo>
                    <a:pt x="4078335" y="1169281"/>
                  </a:lnTo>
                  <a:lnTo>
                    <a:pt x="4051520" y="1127180"/>
                  </a:lnTo>
                  <a:lnTo>
                    <a:pt x="4044823" y="1068958"/>
                  </a:lnTo>
                  <a:lnTo>
                    <a:pt x="4044727" y="1034502"/>
                  </a:lnTo>
                  <a:lnTo>
                    <a:pt x="4044442" y="992473"/>
                  </a:lnTo>
                  <a:lnTo>
                    <a:pt x="4043965" y="942871"/>
                  </a:lnTo>
                  <a:lnTo>
                    <a:pt x="4043299" y="885697"/>
                  </a:lnTo>
                  <a:lnTo>
                    <a:pt x="4042632" y="828524"/>
                  </a:lnTo>
                  <a:lnTo>
                    <a:pt x="4042155" y="778922"/>
                  </a:lnTo>
                  <a:lnTo>
                    <a:pt x="4041870" y="736893"/>
                  </a:lnTo>
                  <a:lnTo>
                    <a:pt x="4041775" y="702436"/>
                  </a:lnTo>
                  <a:lnTo>
                    <a:pt x="4041955" y="662141"/>
                  </a:lnTo>
                  <a:lnTo>
                    <a:pt x="4042490" y="618060"/>
                  </a:lnTo>
                  <a:lnTo>
                    <a:pt x="4043366" y="570187"/>
                  </a:lnTo>
                  <a:lnTo>
                    <a:pt x="4044571" y="518516"/>
                  </a:lnTo>
                  <a:lnTo>
                    <a:pt x="4046093" y="463041"/>
                  </a:lnTo>
                  <a:lnTo>
                    <a:pt x="4047663" y="407567"/>
                  </a:lnTo>
                  <a:lnTo>
                    <a:pt x="4048874" y="355896"/>
                  </a:lnTo>
                  <a:lnTo>
                    <a:pt x="4049732" y="308023"/>
                  </a:lnTo>
                  <a:lnTo>
                    <a:pt x="4050242" y="263942"/>
                  </a:lnTo>
                  <a:lnTo>
                    <a:pt x="4050410" y="223646"/>
                  </a:lnTo>
                  <a:lnTo>
                    <a:pt x="4051169" y="201765"/>
                  </a:lnTo>
                  <a:lnTo>
                    <a:pt x="4062349" y="149097"/>
                  </a:lnTo>
                  <a:lnTo>
                    <a:pt x="4084048" y="122308"/>
                  </a:lnTo>
                  <a:lnTo>
                    <a:pt x="4092955" y="120522"/>
                  </a:lnTo>
                  <a:close/>
                </a:path>
                <a:path w="4135754" h="1292860">
                  <a:moveTo>
                    <a:pt x="1005585" y="120522"/>
                  </a:moveTo>
                  <a:lnTo>
                    <a:pt x="1036065" y="149097"/>
                  </a:lnTo>
                  <a:lnTo>
                    <a:pt x="1047263" y="201765"/>
                  </a:lnTo>
                  <a:lnTo>
                    <a:pt x="1048003" y="223646"/>
                  </a:lnTo>
                  <a:lnTo>
                    <a:pt x="1047823" y="263942"/>
                  </a:lnTo>
                  <a:lnTo>
                    <a:pt x="1047288" y="308023"/>
                  </a:lnTo>
                  <a:lnTo>
                    <a:pt x="1046412" y="355896"/>
                  </a:lnTo>
                  <a:lnTo>
                    <a:pt x="1045207" y="407567"/>
                  </a:lnTo>
                  <a:lnTo>
                    <a:pt x="1043685" y="463041"/>
                  </a:lnTo>
                  <a:lnTo>
                    <a:pt x="1042115" y="518516"/>
                  </a:lnTo>
                  <a:lnTo>
                    <a:pt x="1040904" y="570187"/>
                  </a:lnTo>
                  <a:lnTo>
                    <a:pt x="1040046" y="618060"/>
                  </a:lnTo>
                  <a:lnTo>
                    <a:pt x="1039536" y="662141"/>
                  </a:lnTo>
                  <a:lnTo>
                    <a:pt x="1039367" y="702436"/>
                  </a:lnTo>
                  <a:lnTo>
                    <a:pt x="1039463" y="736893"/>
                  </a:lnTo>
                  <a:lnTo>
                    <a:pt x="1039748" y="778922"/>
                  </a:lnTo>
                  <a:lnTo>
                    <a:pt x="1040225" y="828524"/>
                  </a:lnTo>
                  <a:lnTo>
                    <a:pt x="1040891" y="885697"/>
                  </a:lnTo>
                  <a:lnTo>
                    <a:pt x="1041558" y="942871"/>
                  </a:lnTo>
                  <a:lnTo>
                    <a:pt x="1042034" y="992473"/>
                  </a:lnTo>
                  <a:lnTo>
                    <a:pt x="1042320" y="1034502"/>
                  </a:lnTo>
                  <a:lnTo>
                    <a:pt x="1042415" y="1068958"/>
                  </a:lnTo>
                  <a:lnTo>
                    <a:pt x="1041677" y="1090414"/>
                  </a:lnTo>
                  <a:lnTo>
                    <a:pt x="1030604" y="1142491"/>
                  </a:lnTo>
                  <a:lnTo>
                    <a:pt x="999870" y="1171066"/>
                  </a:lnTo>
                  <a:lnTo>
                    <a:pt x="991018" y="1169281"/>
                  </a:lnTo>
                  <a:lnTo>
                    <a:pt x="964150" y="1127180"/>
                  </a:lnTo>
                  <a:lnTo>
                    <a:pt x="957452" y="1068958"/>
                  </a:lnTo>
                  <a:lnTo>
                    <a:pt x="957357" y="1034502"/>
                  </a:lnTo>
                  <a:lnTo>
                    <a:pt x="957071" y="992473"/>
                  </a:lnTo>
                  <a:lnTo>
                    <a:pt x="956595" y="942871"/>
                  </a:lnTo>
                  <a:lnTo>
                    <a:pt x="955928" y="885697"/>
                  </a:lnTo>
                  <a:lnTo>
                    <a:pt x="955262" y="828524"/>
                  </a:lnTo>
                  <a:lnTo>
                    <a:pt x="954786" y="778922"/>
                  </a:lnTo>
                  <a:lnTo>
                    <a:pt x="954500" y="736893"/>
                  </a:lnTo>
                  <a:lnTo>
                    <a:pt x="954404" y="702436"/>
                  </a:lnTo>
                  <a:lnTo>
                    <a:pt x="954585" y="662141"/>
                  </a:lnTo>
                  <a:lnTo>
                    <a:pt x="955120" y="618060"/>
                  </a:lnTo>
                  <a:lnTo>
                    <a:pt x="955996" y="570187"/>
                  </a:lnTo>
                  <a:lnTo>
                    <a:pt x="957201" y="518516"/>
                  </a:lnTo>
                  <a:lnTo>
                    <a:pt x="958722" y="463041"/>
                  </a:lnTo>
                  <a:lnTo>
                    <a:pt x="960306" y="407567"/>
                  </a:lnTo>
                  <a:lnTo>
                    <a:pt x="961549" y="355896"/>
                  </a:lnTo>
                  <a:lnTo>
                    <a:pt x="962444" y="308023"/>
                  </a:lnTo>
                  <a:lnTo>
                    <a:pt x="962986" y="263942"/>
                  </a:lnTo>
                  <a:lnTo>
                    <a:pt x="963167" y="223646"/>
                  </a:lnTo>
                  <a:lnTo>
                    <a:pt x="963906" y="201765"/>
                  </a:lnTo>
                  <a:lnTo>
                    <a:pt x="974978" y="149097"/>
                  </a:lnTo>
                  <a:lnTo>
                    <a:pt x="996678" y="122308"/>
                  </a:lnTo>
                  <a:lnTo>
                    <a:pt x="1005585" y="120522"/>
                  </a:lnTo>
                  <a:close/>
                </a:path>
                <a:path w="4135754" h="1292860">
                  <a:moveTo>
                    <a:pt x="3343782" y="100075"/>
                  </a:moveTo>
                  <a:lnTo>
                    <a:pt x="3383724" y="111585"/>
                  </a:lnTo>
                  <a:lnTo>
                    <a:pt x="3428237" y="146050"/>
                  </a:lnTo>
                  <a:lnTo>
                    <a:pt x="3453981" y="176099"/>
                  </a:lnTo>
                  <a:lnTo>
                    <a:pt x="3483369" y="245008"/>
                  </a:lnTo>
                  <a:lnTo>
                    <a:pt x="3487038" y="283844"/>
                  </a:lnTo>
                  <a:lnTo>
                    <a:pt x="3486511" y="297255"/>
                  </a:lnTo>
                  <a:lnTo>
                    <a:pt x="3484911" y="309879"/>
                  </a:lnTo>
                  <a:lnTo>
                    <a:pt x="3482216" y="321742"/>
                  </a:lnTo>
                  <a:lnTo>
                    <a:pt x="3478403" y="332866"/>
                  </a:lnTo>
                  <a:lnTo>
                    <a:pt x="3476351" y="355417"/>
                  </a:lnTo>
                  <a:lnTo>
                    <a:pt x="3473009" y="419234"/>
                  </a:lnTo>
                  <a:lnTo>
                    <a:pt x="3471672" y="460501"/>
                  </a:lnTo>
                  <a:lnTo>
                    <a:pt x="3470628" y="508029"/>
                  </a:lnTo>
                  <a:lnTo>
                    <a:pt x="3469798" y="561832"/>
                  </a:lnTo>
                  <a:lnTo>
                    <a:pt x="3469207" y="621897"/>
                  </a:lnTo>
                  <a:lnTo>
                    <a:pt x="3468878" y="688212"/>
                  </a:lnTo>
                  <a:lnTo>
                    <a:pt x="3469189" y="748149"/>
                  </a:lnTo>
                  <a:lnTo>
                    <a:pt x="3470513" y="801465"/>
                  </a:lnTo>
                  <a:lnTo>
                    <a:pt x="3472860" y="848161"/>
                  </a:lnTo>
                  <a:lnTo>
                    <a:pt x="3476244" y="888237"/>
                  </a:lnTo>
                  <a:lnTo>
                    <a:pt x="3485229" y="955659"/>
                  </a:lnTo>
                  <a:lnTo>
                    <a:pt x="3493210" y="1006199"/>
                  </a:lnTo>
                  <a:lnTo>
                    <a:pt x="3503549" y="1067942"/>
                  </a:lnTo>
                  <a:lnTo>
                    <a:pt x="3513454" y="1122044"/>
                  </a:lnTo>
                  <a:lnTo>
                    <a:pt x="3514344" y="1127886"/>
                  </a:lnTo>
                  <a:lnTo>
                    <a:pt x="3515232" y="1133602"/>
                  </a:lnTo>
                  <a:lnTo>
                    <a:pt x="3516122" y="1139443"/>
                  </a:lnTo>
                  <a:lnTo>
                    <a:pt x="3515359" y="1158944"/>
                  </a:lnTo>
                  <a:lnTo>
                    <a:pt x="3503929" y="1206753"/>
                  </a:lnTo>
                  <a:lnTo>
                    <a:pt x="3475862" y="1233296"/>
                  </a:lnTo>
                  <a:lnTo>
                    <a:pt x="3470911" y="1230489"/>
                  </a:lnTo>
                  <a:lnTo>
                    <a:pt x="3445891" y="1188465"/>
                  </a:lnTo>
                  <a:lnTo>
                    <a:pt x="3428936" y="1148857"/>
                  </a:lnTo>
                  <a:lnTo>
                    <a:pt x="3416934" y="1113916"/>
                  </a:lnTo>
                  <a:lnTo>
                    <a:pt x="3396789" y="1138797"/>
                  </a:lnTo>
                  <a:lnTo>
                    <a:pt x="3360213" y="1178889"/>
                  </a:lnTo>
                  <a:lnTo>
                    <a:pt x="3328616" y="1205888"/>
                  </a:lnTo>
                  <a:lnTo>
                    <a:pt x="3290951" y="1221104"/>
                  </a:lnTo>
                  <a:lnTo>
                    <a:pt x="3252608" y="1215711"/>
                  </a:lnTo>
                  <a:lnTo>
                    <a:pt x="3189114" y="1172577"/>
                  </a:lnTo>
                  <a:lnTo>
                    <a:pt x="3163975" y="1134850"/>
                  </a:lnTo>
                  <a:lnTo>
                    <a:pt x="3143249" y="1086357"/>
                  </a:lnTo>
                  <a:lnTo>
                    <a:pt x="3124100" y="1014608"/>
                  </a:lnTo>
                  <a:lnTo>
                    <a:pt x="3116590" y="972426"/>
                  </a:lnTo>
                  <a:lnTo>
                    <a:pt x="3110452" y="926036"/>
                  </a:lnTo>
                  <a:lnTo>
                    <a:pt x="3105683" y="875437"/>
                  </a:lnTo>
                  <a:lnTo>
                    <a:pt x="3102280" y="820628"/>
                  </a:lnTo>
                  <a:lnTo>
                    <a:pt x="3100241" y="761607"/>
                  </a:lnTo>
                  <a:lnTo>
                    <a:pt x="3099561" y="698372"/>
                  </a:lnTo>
                  <a:lnTo>
                    <a:pt x="3100450" y="644350"/>
                  </a:lnTo>
                  <a:lnTo>
                    <a:pt x="3103117" y="592096"/>
                  </a:lnTo>
                  <a:lnTo>
                    <a:pt x="3107562" y="541607"/>
                  </a:lnTo>
                  <a:lnTo>
                    <a:pt x="3113785" y="492885"/>
                  </a:lnTo>
                  <a:lnTo>
                    <a:pt x="3121786" y="445926"/>
                  </a:lnTo>
                  <a:lnTo>
                    <a:pt x="3131565" y="400732"/>
                  </a:lnTo>
                  <a:lnTo>
                    <a:pt x="3143122" y="357299"/>
                  </a:lnTo>
                  <a:lnTo>
                    <a:pt x="3156458" y="315628"/>
                  </a:lnTo>
                  <a:lnTo>
                    <a:pt x="3171571" y="275716"/>
                  </a:lnTo>
                  <a:lnTo>
                    <a:pt x="3201563" y="212486"/>
                  </a:lnTo>
                  <a:lnTo>
                    <a:pt x="3233780" y="163306"/>
                  </a:lnTo>
                  <a:lnTo>
                    <a:pt x="3268223" y="128178"/>
                  </a:lnTo>
                  <a:lnTo>
                    <a:pt x="3304890" y="107101"/>
                  </a:lnTo>
                  <a:lnTo>
                    <a:pt x="3343782" y="100075"/>
                  </a:lnTo>
                  <a:close/>
                </a:path>
                <a:path w="4135754" h="1292860">
                  <a:moveTo>
                    <a:pt x="2080006" y="100075"/>
                  </a:moveTo>
                  <a:lnTo>
                    <a:pt x="2119947" y="111585"/>
                  </a:lnTo>
                  <a:lnTo>
                    <a:pt x="2164460" y="146050"/>
                  </a:lnTo>
                  <a:lnTo>
                    <a:pt x="2190204" y="176099"/>
                  </a:lnTo>
                  <a:lnTo>
                    <a:pt x="2219592" y="245008"/>
                  </a:lnTo>
                  <a:lnTo>
                    <a:pt x="2223261" y="283844"/>
                  </a:lnTo>
                  <a:lnTo>
                    <a:pt x="2222734" y="297255"/>
                  </a:lnTo>
                  <a:lnTo>
                    <a:pt x="2221134" y="309879"/>
                  </a:lnTo>
                  <a:lnTo>
                    <a:pt x="2218439" y="321742"/>
                  </a:lnTo>
                  <a:lnTo>
                    <a:pt x="2214625" y="332866"/>
                  </a:lnTo>
                  <a:lnTo>
                    <a:pt x="2212627" y="355417"/>
                  </a:lnTo>
                  <a:lnTo>
                    <a:pt x="2209250" y="419234"/>
                  </a:lnTo>
                  <a:lnTo>
                    <a:pt x="2207895" y="460501"/>
                  </a:lnTo>
                  <a:lnTo>
                    <a:pt x="2206869" y="508029"/>
                  </a:lnTo>
                  <a:lnTo>
                    <a:pt x="2206069" y="561832"/>
                  </a:lnTo>
                  <a:lnTo>
                    <a:pt x="2205483" y="621897"/>
                  </a:lnTo>
                  <a:lnTo>
                    <a:pt x="2205100" y="688212"/>
                  </a:lnTo>
                  <a:lnTo>
                    <a:pt x="2205412" y="748149"/>
                  </a:lnTo>
                  <a:lnTo>
                    <a:pt x="2206736" y="801465"/>
                  </a:lnTo>
                  <a:lnTo>
                    <a:pt x="2209083" y="848161"/>
                  </a:lnTo>
                  <a:lnTo>
                    <a:pt x="2212467" y="888237"/>
                  </a:lnTo>
                  <a:lnTo>
                    <a:pt x="2221499" y="955659"/>
                  </a:lnTo>
                  <a:lnTo>
                    <a:pt x="2229486" y="1006199"/>
                  </a:lnTo>
                  <a:lnTo>
                    <a:pt x="2239772" y="1067942"/>
                  </a:lnTo>
                  <a:lnTo>
                    <a:pt x="2249678" y="1122044"/>
                  </a:lnTo>
                  <a:lnTo>
                    <a:pt x="2250567" y="1127886"/>
                  </a:lnTo>
                  <a:lnTo>
                    <a:pt x="2251456" y="1133602"/>
                  </a:lnTo>
                  <a:lnTo>
                    <a:pt x="2252345" y="1139443"/>
                  </a:lnTo>
                  <a:lnTo>
                    <a:pt x="2251583" y="1158944"/>
                  </a:lnTo>
                  <a:lnTo>
                    <a:pt x="2240153" y="1206753"/>
                  </a:lnTo>
                  <a:lnTo>
                    <a:pt x="2212085" y="1233296"/>
                  </a:lnTo>
                  <a:lnTo>
                    <a:pt x="2207136" y="1230489"/>
                  </a:lnTo>
                  <a:lnTo>
                    <a:pt x="2182241" y="1188465"/>
                  </a:lnTo>
                  <a:lnTo>
                    <a:pt x="2165175" y="1148857"/>
                  </a:lnTo>
                  <a:lnTo>
                    <a:pt x="2153158" y="1113916"/>
                  </a:lnTo>
                  <a:lnTo>
                    <a:pt x="2133012" y="1138797"/>
                  </a:lnTo>
                  <a:lnTo>
                    <a:pt x="2096436" y="1178889"/>
                  </a:lnTo>
                  <a:lnTo>
                    <a:pt x="2064839" y="1205888"/>
                  </a:lnTo>
                  <a:lnTo>
                    <a:pt x="2027173" y="1221104"/>
                  </a:lnTo>
                  <a:lnTo>
                    <a:pt x="1988831" y="1215711"/>
                  </a:lnTo>
                  <a:lnTo>
                    <a:pt x="1925337" y="1172577"/>
                  </a:lnTo>
                  <a:lnTo>
                    <a:pt x="1900198" y="1134850"/>
                  </a:lnTo>
                  <a:lnTo>
                    <a:pt x="1879472" y="1086357"/>
                  </a:lnTo>
                  <a:lnTo>
                    <a:pt x="1860377" y="1014608"/>
                  </a:lnTo>
                  <a:lnTo>
                    <a:pt x="1852869" y="972426"/>
                  </a:lnTo>
                  <a:lnTo>
                    <a:pt x="1846722" y="926036"/>
                  </a:lnTo>
                  <a:lnTo>
                    <a:pt x="1841939" y="875437"/>
                  </a:lnTo>
                  <a:lnTo>
                    <a:pt x="1838521" y="820628"/>
                  </a:lnTo>
                  <a:lnTo>
                    <a:pt x="1836469" y="761607"/>
                  </a:lnTo>
                  <a:lnTo>
                    <a:pt x="1835784" y="698372"/>
                  </a:lnTo>
                  <a:lnTo>
                    <a:pt x="1836673" y="644350"/>
                  </a:lnTo>
                  <a:lnTo>
                    <a:pt x="1839340" y="592096"/>
                  </a:lnTo>
                  <a:lnTo>
                    <a:pt x="1843785" y="541607"/>
                  </a:lnTo>
                  <a:lnTo>
                    <a:pt x="1850008" y="492885"/>
                  </a:lnTo>
                  <a:lnTo>
                    <a:pt x="1858009" y="445926"/>
                  </a:lnTo>
                  <a:lnTo>
                    <a:pt x="1867788" y="400732"/>
                  </a:lnTo>
                  <a:lnTo>
                    <a:pt x="1879345" y="357299"/>
                  </a:lnTo>
                  <a:lnTo>
                    <a:pt x="1892681" y="315628"/>
                  </a:lnTo>
                  <a:lnTo>
                    <a:pt x="1907794" y="275716"/>
                  </a:lnTo>
                  <a:lnTo>
                    <a:pt x="1937786" y="212486"/>
                  </a:lnTo>
                  <a:lnTo>
                    <a:pt x="1970003" y="163306"/>
                  </a:lnTo>
                  <a:lnTo>
                    <a:pt x="2004446" y="128178"/>
                  </a:lnTo>
                  <a:lnTo>
                    <a:pt x="2041113" y="107101"/>
                  </a:lnTo>
                  <a:lnTo>
                    <a:pt x="2080006" y="100075"/>
                  </a:lnTo>
                  <a:close/>
                </a:path>
                <a:path w="4135754" h="1292860">
                  <a:moveTo>
                    <a:pt x="213106" y="99059"/>
                  </a:moveTo>
                  <a:lnTo>
                    <a:pt x="278352" y="113347"/>
                  </a:lnTo>
                  <a:lnTo>
                    <a:pt x="330453" y="156209"/>
                  </a:lnTo>
                  <a:lnTo>
                    <a:pt x="366198" y="224676"/>
                  </a:lnTo>
                  <a:lnTo>
                    <a:pt x="377381" y="267977"/>
                  </a:lnTo>
                  <a:lnTo>
                    <a:pt x="384094" y="317331"/>
                  </a:lnTo>
                  <a:lnTo>
                    <a:pt x="386333" y="372744"/>
                  </a:lnTo>
                  <a:lnTo>
                    <a:pt x="383266" y="422582"/>
                  </a:lnTo>
                  <a:lnTo>
                    <a:pt x="374078" y="470169"/>
                  </a:lnTo>
                  <a:lnTo>
                    <a:pt x="358794" y="515494"/>
                  </a:lnTo>
                  <a:lnTo>
                    <a:pt x="337438" y="558545"/>
                  </a:lnTo>
                  <a:lnTo>
                    <a:pt x="303625" y="605504"/>
                  </a:lnTo>
                  <a:lnTo>
                    <a:pt x="277645" y="636627"/>
                  </a:lnTo>
                  <a:lnTo>
                    <a:pt x="245617" y="672845"/>
                  </a:lnTo>
                  <a:lnTo>
                    <a:pt x="212485" y="709802"/>
                  </a:lnTo>
                  <a:lnTo>
                    <a:pt x="179376" y="746759"/>
                  </a:lnTo>
                  <a:lnTo>
                    <a:pt x="146286" y="783716"/>
                  </a:lnTo>
                  <a:lnTo>
                    <a:pt x="113208" y="820673"/>
                  </a:lnTo>
                  <a:lnTo>
                    <a:pt x="80136" y="857630"/>
                  </a:lnTo>
                  <a:lnTo>
                    <a:pt x="92993" y="897397"/>
                  </a:lnTo>
                  <a:lnTo>
                    <a:pt x="123231" y="961215"/>
                  </a:lnTo>
                  <a:lnTo>
                    <a:pt x="159424" y="1004008"/>
                  </a:lnTo>
                  <a:lnTo>
                    <a:pt x="201525" y="1025396"/>
                  </a:lnTo>
                  <a:lnTo>
                    <a:pt x="224789" y="1028064"/>
                  </a:lnTo>
                  <a:lnTo>
                    <a:pt x="240387" y="1026417"/>
                  </a:lnTo>
                  <a:lnTo>
                    <a:pt x="294894" y="1001521"/>
                  </a:lnTo>
                  <a:lnTo>
                    <a:pt x="336946" y="962675"/>
                  </a:lnTo>
                  <a:lnTo>
                    <a:pt x="360806" y="913256"/>
                  </a:lnTo>
                  <a:lnTo>
                    <a:pt x="368284" y="889347"/>
                  </a:lnTo>
                  <a:lnTo>
                    <a:pt x="376046" y="872283"/>
                  </a:lnTo>
                  <a:lnTo>
                    <a:pt x="419481" y="885697"/>
                  </a:lnTo>
                  <a:lnTo>
                    <a:pt x="430553" y="931150"/>
                  </a:lnTo>
                  <a:lnTo>
                    <a:pt x="431291" y="948435"/>
                  </a:lnTo>
                  <a:lnTo>
                    <a:pt x="426456" y="1003133"/>
                  </a:lnTo>
                  <a:lnTo>
                    <a:pt x="411940" y="1053877"/>
                  </a:lnTo>
                  <a:lnTo>
                    <a:pt x="387732" y="1100669"/>
                  </a:lnTo>
                  <a:lnTo>
                    <a:pt x="353821" y="1143507"/>
                  </a:lnTo>
                  <a:lnTo>
                    <a:pt x="320909" y="1173845"/>
                  </a:lnTo>
                  <a:lnTo>
                    <a:pt x="288448" y="1195514"/>
                  </a:lnTo>
                  <a:lnTo>
                    <a:pt x="224789" y="1212849"/>
                  </a:lnTo>
                  <a:lnTo>
                    <a:pt x="178165" y="1205654"/>
                  </a:lnTo>
                  <a:lnTo>
                    <a:pt x="136207" y="1184052"/>
                  </a:lnTo>
                  <a:lnTo>
                    <a:pt x="98917" y="1148020"/>
                  </a:lnTo>
                  <a:lnTo>
                    <a:pt x="66293" y="1097533"/>
                  </a:lnTo>
                  <a:lnTo>
                    <a:pt x="48705" y="1058983"/>
                  </a:lnTo>
                  <a:lnTo>
                    <a:pt x="33823" y="1016267"/>
                  </a:lnTo>
                  <a:lnTo>
                    <a:pt x="21647" y="969388"/>
                  </a:lnTo>
                  <a:lnTo>
                    <a:pt x="12176" y="918347"/>
                  </a:lnTo>
                  <a:lnTo>
                    <a:pt x="5411" y="863148"/>
                  </a:lnTo>
                  <a:lnTo>
                    <a:pt x="1352" y="803792"/>
                  </a:lnTo>
                  <a:lnTo>
                    <a:pt x="0" y="740282"/>
                  </a:lnTo>
                  <a:lnTo>
                    <a:pt x="676" y="682333"/>
                  </a:lnTo>
                  <a:lnTo>
                    <a:pt x="2706" y="626508"/>
                  </a:lnTo>
                  <a:lnTo>
                    <a:pt x="6086" y="572807"/>
                  </a:lnTo>
                  <a:lnTo>
                    <a:pt x="10815" y="521229"/>
                  </a:lnTo>
                  <a:lnTo>
                    <a:pt x="16889" y="471773"/>
                  </a:lnTo>
                  <a:lnTo>
                    <a:pt x="24308" y="424438"/>
                  </a:lnTo>
                  <a:lnTo>
                    <a:pt x="33069" y="379223"/>
                  </a:lnTo>
                  <a:lnTo>
                    <a:pt x="43170" y="336126"/>
                  </a:lnTo>
                  <a:lnTo>
                    <a:pt x="54609" y="295147"/>
                  </a:lnTo>
                  <a:lnTo>
                    <a:pt x="75469" y="235246"/>
                  </a:lnTo>
                  <a:lnTo>
                    <a:pt x="98551" y="186229"/>
                  </a:lnTo>
                  <a:lnTo>
                    <a:pt x="123856" y="148097"/>
                  </a:lnTo>
                  <a:lnTo>
                    <a:pt x="151383" y="120856"/>
                  </a:lnTo>
                  <a:lnTo>
                    <a:pt x="181133" y="104509"/>
                  </a:lnTo>
                  <a:lnTo>
                    <a:pt x="213106" y="99059"/>
                  </a:lnTo>
                  <a:close/>
                </a:path>
                <a:path w="4135754" h="1292860">
                  <a:moveTo>
                    <a:pt x="778001" y="89915"/>
                  </a:moveTo>
                  <a:lnTo>
                    <a:pt x="820560" y="124902"/>
                  </a:lnTo>
                  <a:lnTo>
                    <a:pt x="837920" y="187245"/>
                  </a:lnTo>
                  <a:lnTo>
                    <a:pt x="843359" y="230250"/>
                  </a:lnTo>
                  <a:lnTo>
                    <a:pt x="846631" y="281162"/>
                  </a:lnTo>
                  <a:lnTo>
                    <a:pt x="847725" y="339978"/>
                  </a:lnTo>
                  <a:lnTo>
                    <a:pt x="847681" y="364384"/>
                  </a:lnTo>
                  <a:lnTo>
                    <a:pt x="847216" y="411479"/>
                  </a:lnTo>
                  <a:lnTo>
                    <a:pt x="843379" y="467320"/>
                  </a:lnTo>
                  <a:lnTo>
                    <a:pt x="834897" y="507206"/>
                  </a:lnTo>
                  <a:lnTo>
                    <a:pt x="803909" y="539114"/>
                  </a:lnTo>
                  <a:lnTo>
                    <a:pt x="787648" y="532802"/>
                  </a:lnTo>
                  <a:lnTo>
                    <a:pt x="776017" y="513857"/>
                  </a:lnTo>
                  <a:lnTo>
                    <a:pt x="769030" y="482268"/>
                  </a:lnTo>
                  <a:lnTo>
                    <a:pt x="766698" y="438022"/>
                  </a:lnTo>
                  <a:lnTo>
                    <a:pt x="766607" y="426279"/>
                  </a:lnTo>
                  <a:lnTo>
                    <a:pt x="766349" y="410463"/>
                  </a:lnTo>
                  <a:lnTo>
                    <a:pt x="765948" y="390552"/>
                  </a:lnTo>
                  <a:lnTo>
                    <a:pt x="765428" y="366521"/>
                  </a:lnTo>
                  <a:lnTo>
                    <a:pt x="765067" y="345090"/>
                  </a:lnTo>
                  <a:lnTo>
                    <a:pt x="764730" y="323659"/>
                  </a:lnTo>
                  <a:lnTo>
                    <a:pt x="764393" y="302228"/>
                  </a:lnTo>
                  <a:lnTo>
                    <a:pt x="764032" y="280796"/>
                  </a:lnTo>
                  <a:lnTo>
                    <a:pt x="731549" y="293752"/>
                  </a:lnTo>
                  <a:lnTo>
                    <a:pt x="676824" y="339143"/>
                  </a:lnTo>
                  <a:lnTo>
                    <a:pt x="654557" y="371601"/>
                  </a:lnTo>
                  <a:lnTo>
                    <a:pt x="636053" y="409037"/>
                  </a:lnTo>
                  <a:lnTo>
                    <a:pt x="619204" y="454866"/>
                  </a:lnTo>
                  <a:lnTo>
                    <a:pt x="603998" y="509101"/>
                  </a:lnTo>
                  <a:lnTo>
                    <a:pt x="590422" y="571753"/>
                  </a:lnTo>
                  <a:lnTo>
                    <a:pt x="590495" y="622631"/>
                  </a:lnTo>
                  <a:lnTo>
                    <a:pt x="590572" y="673503"/>
                  </a:lnTo>
                  <a:lnTo>
                    <a:pt x="590654" y="724370"/>
                  </a:lnTo>
                  <a:lnTo>
                    <a:pt x="590738" y="775232"/>
                  </a:lnTo>
                  <a:lnTo>
                    <a:pt x="590824" y="826091"/>
                  </a:lnTo>
                  <a:lnTo>
                    <a:pt x="590910" y="876946"/>
                  </a:lnTo>
                  <a:lnTo>
                    <a:pt x="590996" y="927798"/>
                  </a:lnTo>
                  <a:lnTo>
                    <a:pt x="591080" y="978647"/>
                  </a:lnTo>
                  <a:lnTo>
                    <a:pt x="591162" y="1029495"/>
                  </a:lnTo>
                  <a:lnTo>
                    <a:pt x="591239" y="1080342"/>
                  </a:lnTo>
                  <a:lnTo>
                    <a:pt x="591311" y="1131188"/>
                  </a:lnTo>
                  <a:lnTo>
                    <a:pt x="588623" y="1176341"/>
                  </a:lnTo>
                  <a:lnTo>
                    <a:pt x="580564" y="1208563"/>
                  </a:lnTo>
                  <a:lnTo>
                    <a:pt x="567148" y="1227879"/>
                  </a:lnTo>
                  <a:lnTo>
                    <a:pt x="548385" y="1234312"/>
                  </a:lnTo>
                  <a:lnTo>
                    <a:pt x="531717" y="1227879"/>
                  </a:lnTo>
                  <a:lnTo>
                    <a:pt x="519810" y="1208563"/>
                  </a:lnTo>
                  <a:lnTo>
                    <a:pt x="512667" y="1176341"/>
                  </a:lnTo>
                  <a:lnTo>
                    <a:pt x="510285" y="1131188"/>
                  </a:lnTo>
                  <a:lnTo>
                    <a:pt x="510285" y="1079998"/>
                  </a:lnTo>
                  <a:lnTo>
                    <a:pt x="510285" y="1028808"/>
                  </a:lnTo>
                  <a:lnTo>
                    <a:pt x="510285" y="414527"/>
                  </a:lnTo>
                  <a:lnTo>
                    <a:pt x="510357" y="395571"/>
                  </a:lnTo>
                  <a:lnTo>
                    <a:pt x="510571" y="372411"/>
                  </a:lnTo>
                  <a:lnTo>
                    <a:pt x="510928" y="345037"/>
                  </a:lnTo>
                  <a:lnTo>
                    <a:pt x="511428" y="313435"/>
                  </a:lnTo>
                  <a:lnTo>
                    <a:pt x="511909" y="281888"/>
                  </a:lnTo>
                  <a:lnTo>
                    <a:pt x="512222" y="254507"/>
                  </a:lnTo>
                  <a:lnTo>
                    <a:pt x="512393" y="231318"/>
                  </a:lnTo>
                  <a:lnTo>
                    <a:pt x="512444" y="212343"/>
                  </a:lnTo>
                  <a:lnTo>
                    <a:pt x="514826" y="167264"/>
                  </a:lnTo>
                  <a:lnTo>
                    <a:pt x="521969" y="135080"/>
                  </a:lnTo>
                  <a:lnTo>
                    <a:pt x="533876" y="115778"/>
                  </a:lnTo>
                  <a:lnTo>
                    <a:pt x="550544" y="109346"/>
                  </a:lnTo>
                  <a:lnTo>
                    <a:pt x="569164" y="119923"/>
                  </a:lnTo>
                  <a:lnTo>
                    <a:pt x="582533" y="151669"/>
                  </a:lnTo>
                  <a:lnTo>
                    <a:pt x="590639" y="204608"/>
                  </a:lnTo>
                  <a:lnTo>
                    <a:pt x="593470" y="278764"/>
                  </a:lnTo>
                  <a:lnTo>
                    <a:pt x="621674" y="221075"/>
                  </a:lnTo>
                  <a:lnTo>
                    <a:pt x="650907" y="173867"/>
                  </a:lnTo>
                  <a:lnTo>
                    <a:pt x="681164" y="137144"/>
                  </a:lnTo>
                  <a:lnTo>
                    <a:pt x="712437" y="110908"/>
                  </a:lnTo>
                  <a:lnTo>
                    <a:pt x="744718" y="95164"/>
                  </a:lnTo>
                  <a:lnTo>
                    <a:pt x="778001" y="89915"/>
                  </a:lnTo>
                  <a:close/>
                </a:path>
                <a:path w="4135754" h="1292860">
                  <a:moveTo>
                    <a:pt x="1224279" y="32765"/>
                  </a:moveTo>
                  <a:lnTo>
                    <a:pt x="1255141" y="67437"/>
                  </a:lnTo>
                  <a:lnTo>
                    <a:pt x="1268356" y="122926"/>
                  </a:lnTo>
                  <a:lnTo>
                    <a:pt x="1269237" y="143001"/>
                  </a:lnTo>
                  <a:lnTo>
                    <a:pt x="1269114" y="154050"/>
                  </a:lnTo>
                  <a:lnTo>
                    <a:pt x="1268730" y="167766"/>
                  </a:lnTo>
                  <a:lnTo>
                    <a:pt x="1268059" y="184150"/>
                  </a:lnTo>
                  <a:lnTo>
                    <a:pt x="1267079" y="203200"/>
                  </a:lnTo>
                  <a:lnTo>
                    <a:pt x="1266152" y="222388"/>
                  </a:lnTo>
                  <a:lnTo>
                    <a:pt x="1265475" y="239172"/>
                  </a:lnTo>
                  <a:lnTo>
                    <a:pt x="1265060" y="253527"/>
                  </a:lnTo>
                  <a:lnTo>
                    <a:pt x="1264920" y="265429"/>
                  </a:lnTo>
                  <a:lnTo>
                    <a:pt x="1265130" y="292270"/>
                  </a:lnTo>
                  <a:lnTo>
                    <a:pt x="1265364" y="319087"/>
                  </a:lnTo>
                  <a:lnTo>
                    <a:pt x="1265598" y="345904"/>
                  </a:lnTo>
                  <a:lnTo>
                    <a:pt x="1265808" y="372744"/>
                  </a:lnTo>
                  <a:lnTo>
                    <a:pt x="1278382" y="319401"/>
                  </a:lnTo>
                  <a:lnTo>
                    <a:pt x="1293621" y="268700"/>
                  </a:lnTo>
                  <a:lnTo>
                    <a:pt x="1311529" y="220618"/>
                  </a:lnTo>
                  <a:lnTo>
                    <a:pt x="1332103" y="175132"/>
                  </a:lnTo>
                  <a:lnTo>
                    <a:pt x="1353125" y="136481"/>
                  </a:lnTo>
                  <a:lnTo>
                    <a:pt x="1390360" y="92372"/>
                  </a:lnTo>
                  <a:lnTo>
                    <a:pt x="1406524" y="86867"/>
                  </a:lnTo>
                  <a:lnTo>
                    <a:pt x="1437866" y="96821"/>
                  </a:lnTo>
                  <a:lnTo>
                    <a:pt x="1463897" y="126682"/>
                  </a:lnTo>
                  <a:lnTo>
                    <a:pt x="1484641" y="176450"/>
                  </a:lnTo>
                  <a:lnTo>
                    <a:pt x="1500123" y="246125"/>
                  </a:lnTo>
                  <a:lnTo>
                    <a:pt x="1512581" y="211141"/>
                  </a:lnTo>
                  <a:lnTo>
                    <a:pt x="1540879" y="155221"/>
                  </a:lnTo>
                  <a:lnTo>
                    <a:pt x="1573839" y="117977"/>
                  </a:lnTo>
                  <a:lnTo>
                    <a:pt x="1611558" y="99359"/>
                  </a:lnTo>
                  <a:lnTo>
                    <a:pt x="1632204" y="97027"/>
                  </a:lnTo>
                  <a:lnTo>
                    <a:pt x="1659255" y="104374"/>
                  </a:lnTo>
                  <a:lnTo>
                    <a:pt x="1702384" y="163166"/>
                  </a:lnTo>
                  <a:lnTo>
                    <a:pt x="1718462" y="214623"/>
                  </a:lnTo>
                  <a:lnTo>
                    <a:pt x="1730883" y="280796"/>
                  </a:lnTo>
                  <a:lnTo>
                    <a:pt x="1735153" y="329014"/>
                  </a:lnTo>
                  <a:lnTo>
                    <a:pt x="1737915" y="370903"/>
                  </a:lnTo>
                  <a:lnTo>
                    <a:pt x="1741090" y="424645"/>
                  </a:lnTo>
                  <a:lnTo>
                    <a:pt x="1744673" y="490241"/>
                  </a:lnTo>
                  <a:lnTo>
                    <a:pt x="1748662" y="567689"/>
                  </a:lnTo>
                  <a:lnTo>
                    <a:pt x="1750713" y="598585"/>
                  </a:lnTo>
                  <a:lnTo>
                    <a:pt x="1755114" y="670109"/>
                  </a:lnTo>
                  <a:lnTo>
                    <a:pt x="1757463" y="710739"/>
                  </a:lnTo>
                  <a:lnTo>
                    <a:pt x="1759911" y="754614"/>
                  </a:lnTo>
                  <a:lnTo>
                    <a:pt x="1762458" y="801735"/>
                  </a:lnTo>
                  <a:lnTo>
                    <a:pt x="1765102" y="852102"/>
                  </a:lnTo>
                  <a:lnTo>
                    <a:pt x="1767844" y="905716"/>
                  </a:lnTo>
                  <a:lnTo>
                    <a:pt x="1770683" y="962578"/>
                  </a:lnTo>
                  <a:lnTo>
                    <a:pt x="1773619" y="1022688"/>
                  </a:lnTo>
                  <a:lnTo>
                    <a:pt x="1776650" y="1086045"/>
                  </a:lnTo>
                  <a:lnTo>
                    <a:pt x="1779778" y="1152652"/>
                  </a:lnTo>
                  <a:lnTo>
                    <a:pt x="1779541" y="1172346"/>
                  </a:lnTo>
                  <a:lnTo>
                    <a:pt x="1768094" y="1222120"/>
                  </a:lnTo>
                  <a:lnTo>
                    <a:pt x="1736470" y="1250695"/>
                  </a:lnTo>
                  <a:lnTo>
                    <a:pt x="1720588" y="1245147"/>
                  </a:lnTo>
                  <a:lnTo>
                    <a:pt x="1699823" y="1200761"/>
                  </a:lnTo>
                  <a:lnTo>
                    <a:pt x="1694942" y="1161922"/>
                  </a:lnTo>
                  <a:lnTo>
                    <a:pt x="1692338" y="1121908"/>
                  </a:lnTo>
                  <a:lnTo>
                    <a:pt x="1689735" y="1076795"/>
                  </a:lnTo>
                  <a:lnTo>
                    <a:pt x="1687131" y="1026588"/>
                  </a:lnTo>
                  <a:lnTo>
                    <a:pt x="1684528" y="971291"/>
                  </a:lnTo>
                  <a:lnTo>
                    <a:pt x="1681924" y="910906"/>
                  </a:lnTo>
                  <a:lnTo>
                    <a:pt x="1679320" y="845438"/>
                  </a:lnTo>
                  <a:lnTo>
                    <a:pt x="1676898" y="792670"/>
                  </a:lnTo>
                  <a:lnTo>
                    <a:pt x="1674457" y="739901"/>
                  </a:lnTo>
                  <a:lnTo>
                    <a:pt x="1672002" y="687133"/>
                  </a:lnTo>
                  <a:lnTo>
                    <a:pt x="1669537" y="634364"/>
                  </a:lnTo>
                  <a:lnTo>
                    <a:pt x="1667064" y="581596"/>
                  </a:lnTo>
                  <a:lnTo>
                    <a:pt x="1664588" y="528827"/>
                  </a:lnTo>
                  <a:lnTo>
                    <a:pt x="1658794" y="459216"/>
                  </a:lnTo>
                  <a:lnTo>
                    <a:pt x="1649857" y="391032"/>
                  </a:lnTo>
                  <a:lnTo>
                    <a:pt x="1642356" y="350861"/>
                  </a:lnTo>
                  <a:lnTo>
                    <a:pt x="1626354" y="304950"/>
                  </a:lnTo>
                  <a:lnTo>
                    <a:pt x="1617853" y="299212"/>
                  </a:lnTo>
                  <a:lnTo>
                    <a:pt x="1608113" y="303234"/>
                  </a:lnTo>
                  <a:lnTo>
                    <a:pt x="1578205" y="335377"/>
                  </a:lnTo>
                  <a:lnTo>
                    <a:pt x="1539057" y="391622"/>
                  </a:lnTo>
                  <a:lnTo>
                    <a:pt x="1511815" y="439108"/>
                  </a:lnTo>
                  <a:lnTo>
                    <a:pt x="1503533" y="506456"/>
                  </a:lnTo>
                  <a:lnTo>
                    <a:pt x="1503870" y="554418"/>
                  </a:lnTo>
                  <a:lnTo>
                    <a:pt x="1504588" y="602380"/>
                  </a:lnTo>
                  <a:lnTo>
                    <a:pt x="1505711" y="650366"/>
                  </a:lnTo>
                  <a:lnTo>
                    <a:pt x="1508302" y="704911"/>
                  </a:lnTo>
                  <a:lnTo>
                    <a:pt x="1510893" y="759432"/>
                  </a:lnTo>
                  <a:lnTo>
                    <a:pt x="1513484" y="813934"/>
                  </a:lnTo>
                  <a:lnTo>
                    <a:pt x="1516075" y="868424"/>
                  </a:lnTo>
                  <a:lnTo>
                    <a:pt x="1518666" y="922908"/>
                  </a:lnTo>
                  <a:lnTo>
                    <a:pt x="1521621" y="985209"/>
                  </a:lnTo>
                  <a:lnTo>
                    <a:pt x="1523930" y="1043022"/>
                  </a:lnTo>
                  <a:lnTo>
                    <a:pt x="1525588" y="1096343"/>
                  </a:lnTo>
                  <a:lnTo>
                    <a:pt x="1526586" y="1145165"/>
                  </a:lnTo>
                  <a:lnTo>
                    <a:pt x="1526920" y="1189481"/>
                  </a:lnTo>
                  <a:lnTo>
                    <a:pt x="1526180" y="1210907"/>
                  </a:lnTo>
                  <a:lnTo>
                    <a:pt x="1514983" y="1263395"/>
                  </a:lnTo>
                  <a:lnTo>
                    <a:pt x="1484503" y="1292605"/>
                  </a:lnTo>
                  <a:lnTo>
                    <a:pt x="1475595" y="1290774"/>
                  </a:lnTo>
                  <a:lnTo>
                    <a:pt x="1448728" y="1247900"/>
                  </a:lnTo>
                  <a:lnTo>
                    <a:pt x="1442084" y="1189481"/>
                  </a:lnTo>
                  <a:lnTo>
                    <a:pt x="1441867" y="1151755"/>
                  </a:lnTo>
                  <a:lnTo>
                    <a:pt x="1441214" y="1109223"/>
                  </a:lnTo>
                  <a:lnTo>
                    <a:pt x="1440125" y="1061885"/>
                  </a:lnTo>
                  <a:lnTo>
                    <a:pt x="1438601" y="1009743"/>
                  </a:lnTo>
                  <a:lnTo>
                    <a:pt x="1436642" y="952795"/>
                  </a:lnTo>
                  <a:lnTo>
                    <a:pt x="1434247" y="891042"/>
                  </a:lnTo>
                  <a:lnTo>
                    <a:pt x="1431417" y="824483"/>
                  </a:lnTo>
                  <a:lnTo>
                    <a:pt x="1428593" y="757878"/>
                  </a:lnTo>
                  <a:lnTo>
                    <a:pt x="1426217" y="696094"/>
                  </a:lnTo>
                  <a:lnTo>
                    <a:pt x="1424282" y="639131"/>
                  </a:lnTo>
                  <a:lnTo>
                    <a:pt x="1422785" y="586988"/>
                  </a:lnTo>
                  <a:lnTo>
                    <a:pt x="1421721" y="539667"/>
                  </a:lnTo>
                  <a:lnTo>
                    <a:pt x="1421086" y="497166"/>
                  </a:lnTo>
                  <a:lnTo>
                    <a:pt x="1420875" y="459485"/>
                  </a:lnTo>
                  <a:lnTo>
                    <a:pt x="1420046" y="408382"/>
                  </a:lnTo>
                  <a:lnTo>
                    <a:pt x="1417573" y="363267"/>
                  </a:lnTo>
                  <a:lnTo>
                    <a:pt x="1413482" y="324129"/>
                  </a:lnTo>
                  <a:lnTo>
                    <a:pt x="1407795" y="290956"/>
                  </a:lnTo>
                  <a:lnTo>
                    <a:pt x="1392600" y="309885"/>
                  </a:lnTo>
                  <a:lnTo>
                    <a:pt x="1377299" y="333898"/>
                  </a:lnTo>
                  <a:lnTo>
                    <a:pt x="1361878" y="362983"/>
                  </a:lnTo>
                  <a:lnTo>
                    <a:pt x="1346326" y="397128"/>
                  </a:lnTo>
                  <a:lnTo>
                    <a:pt x="1333563" y="430847"/>
                  </a:lnTo>
                  <a:lnTo>
                    <a:pt x="1320799" y="464565"/>
                  </a:lnTo>
                  <a:lnTo>
                    <a:pt x="1308036" y="498284"/>
                  </a:lnTo>
                  <a:lnTo>
                    <a:pt x="1295272" y="532002"/>
                  </a:lnTo>
                  <a:lnTo>
                    <a:pt x="1291248" y="545169"/>
                  </a:lnTo>
                  <a:lnTo>
                    <a:pt x="1286224" y="560276"/>
                  </a:lnTo>
                  <a:lnTo>
                    <a:pt x="1280199" y="577312"/>
                  </a:lnTo>
                  <a:lnTo>
                    <a:pt x="1273174" y="596264"/>
                  </a:lnTo>
                  <a:lnTo>
                    <a:pt x="1272867" y="630556"/>
                  </a:lnTo>
                  <a:lnTo>
                    <a:pt x="1271952" y="672099"/>
                  </a:lnTo>
                  <a:lnTo>
                    <a:pt x="1270442" y="720905"/>
                  </a:lnTo>
                  <a:lnTo>
                    <a:pt x="1268348" y="776985"/>
                  </a:lnTo>
                  <a:lnTo>
                    <a:pt x="1266275" y="832806"/>
                  </a:lnTo>
                  <a:lnTo>
                    <a:pt x="1264808" y="880840"/>
                  </a:lnTo>
                  <a:lnTo>
                    <a:pt x="1263937" y="921111"/>
                  </a:lnTo>
                  <a:lnTo>
                    <a:pt x="1263649" y="953642"/>
                  </a:lnTo>
                  <a:lnTo>
                    <a:pt x="1263909" y="970430"/>
                  </a:lnTo>
                  <a:lnTo>
                    <a:pt x="1264681" y="990314"/>
                  </a:lnTo>
                  <a:lnTo>
                    <a:pt x="1265953" y="1013293"/>
                  </a:lnTo>
                  <a:lnTo>
                    <a:pt x="1267713" y="1039367"/>
                  </a:lnTo>
                  <a:lnTo>
                    <a:pt x="1269547" y="1064990"/>
                  </a:lnTo>
                  <a:lnTo>
                    <a:pt x="1270857" y="1086802"/>
                  </a:lnTo>
                  <a:lnTo>
                    <a:pt x="1271643" y="1104804"/>
                  </a:lnTo>
                  <a:lnTo>
                    <a:pt x="1271905" y="1118996"/>
                  </a:lnTo>
                  <a:lnTo>
                    <a:pt x="1271073" y="1139118"/>
                  </a:lnTo>
                  <a:lnTo>
                    <a:pt x="1258696" y="1189481"/>
                  </a:lnTo>
                  <a:lnTo>
                    <a:pt x="1227708" y="1218056"/>
                  </a:lnTo>
                  <a:lnTo>
                    <a:pt x="1212754" y="1210765"/>
                  </a:lnTo>
                  <a:lnTo>
                    <a:pt x="1191021" y="1152445"/>
                  </a:lnTo>
                  <a:lnTo>
                    <a:pt x="1184237" y="1101423"/>
                  </a:lnTo>
                  <a:lnTo>
                    <a:pt x="1180169" y="1035832"/>
                  </a:lnTo>
                  <a:lnTo>
                    <a:pt x="1178814" y="955674"/>
                  </a:lnTo>
                  <a:lnTo>
                    <a:pt x="1179101" y="921244"/>
                  </a:lnTo>
                  <a:lnTo>
                    <a:pt x="1179972" y="879300"/>
                  </a:lnTo>
                  <a:lnTo>
                    <a:pt x="1181439" y="829855"/>
                  </a:lnTo>
                  <a:lnTo>
                    <a:pt x="1183513" y="772921"/>
                  </a:lnTo>
                  <a:lnTo>
                    <a:pt x="1185606" y="715916"/>
                  </a:lnTo>
                  <a:lnTo>
                    <a:pt x="1187116" y="666448"/>
                  </a:lnTo>
                  <a:lnTo>
                    <a:pt x="1188031" y="624528"/>
                  </a:lnTo>
                  <a:lnTo>
                    <a:pt x="1188339" y="590168"/>
                  </a:lnTo>
                  <a:lnTo>
                    <a:pt x="1188077" y="559736"/>
                  </a:lnTo>
                  <a:lnTo>
                    <a:pt x="1187291" y="522541"/>
                  </a:lnTo>
                  <a:lnTo>
                    <a:pt x="1185981" y="478583"/>
                  </a:lnTo>
                  <a:lnTo>
                    <a:pt x="1184147" y="427863"/>
                  </a:lnTo>
                  <a:lnTo>
                    <a:pt x="1182387" y="377070"/>
                  </a:lnTo>
                  <a:lnTo>
                    <a:pt x="1181115" y="332898"/>
                  </a:lnTo>
                  <a:lnTo>
                    <a:pt x="1180343" y="295346"/>
                  </a:lnTo>
                  <a:lnTo>
                    <a:pt x="1180083" y="264413"/>
                  </a:lnTo>
                  <a:lnTo>
                    <a:pt x="1181851" y="181020"/>
                  </a:lnTo>
                  <a:lnTo>
                    <a:pt x="1187155" y="116159"/>
                  </a:lnTo>
                  <a:lnTo>
                    <a:pt x="1195994" y="69829"/>
                  </a:lnTo>
                  <a:lnTo>
                    <a:pt x="1208369" y="42031"/>
                  </a:lnTo>
                  <a:lnTo>
                    <a:pt x="1224279" y="32765"/>
                  </a:lnTo>
                  <a:close/>
                </a:path>
                <a:path w="4135754" h="1292860">
                  <a:moveTo>
                    <a:pt x="3873627" y="0"/>
                  </a:moveTo>
                  <a:lnTo>
                    <a:pt x="3904106" y="28575"/>
                  </a:lnTo>
                  <a:lnTo>
                    <a:pt x="3915304" y="81260"/>
                  </a:lnTo>
                  <a:lnTo>
                    <a:pt x="3916380" y="119679"/>
                  </a:lnTo>
                  <a:lnTo>
                    <a:pt x="3917394" y="139652"/>
                  </a:lnTo>
                  <a:lnTo>
                    <a:pt x="3919098" y="163077"/>
                  </a:lnTo>
                  <a:lnTo>
                    <a:pt x="3921505" y="189991"/>
                  </a:lnTo>
                  <a:lnTo>
                    <a:pt x="3923839" y="216832"/>
                  </a:lnTo>
                  <a:lnTo>
                    <a:pt x="3925506" y="240220"/>
                  </a:lnTo>
                  <a:lnTo>
                    <a:pt x="3926506" y="260179"/>
                  </a:lnTo>
                  <a:lnTo>
                    <a:pt x="3926839" y="276732"/>
                  </a:lnTo>
                  <a:lnTo>
                    <a:pt x="3926099" y="298614"/>
                  </a:lnTo>
                  <a:lnTo>
                    <a:pt x="3914902" y="351281"/>
                  </a:lnTo>
                  <a:lnTo>
                    <a:pt x="3884422" y="379856"/>
                  </a:lnTo>
                  <a:lnTo>
                    <a:pt x="3873418" y="377497"/>
                  </a:lnTo>
                  <a:lnTo>
                    <a:pt x="3851148" y="342010"/>
                  </a:lnTo>
                  <a:lnTo>
                    <a:pt x="3845020" y="301228"/>
                  </a:lnTo>
                  <a:lnTo>
                    <a:pt x="3839845" y="231775"/>
                  </a:lnTo>
                  <a:lnTo>
                    <a:pt x="3821386" y="243536"/>
                  </a:lnTo>
                  <a:lnTo>
                    <a:pt x="3771372" y="279298"/>
                  </a:lnTo>
                  <a:lnTo>
                    <a:pt x="3739769" y="303275"/>
                  </a:lnTo>
                  <a:lnTo>
                    <a:pt x="3709241" y="337853"/>
                  </a:lnTo>
                  <a:lnTo>
                    <a:pt x="3687381" y="376253"/>
                  </a:lnTo>
                  <a:lnTo>
                    <a:pt x="3674189" y="418486"/>
                  </a:lnTo>
                  <a:lnTo>
                    <a:pt x="3669664" y="464565"/>
                  </a:lnTo>
                  <a:lnTo>
                    <a:pt x="3676118" y="469804"/>
                  </a:lnTo>
                  <a:lnTo>
                    <a:pt x="3682523" y="474281"/>
                  </a:lnTo>
                  <a:lnTo>
                    <a:pt x="3688881" y="477996"/>
                  </a:lnTo>
                  <a:lnTo>
                    <a:pt x="3695192" y="480949"/>
                  </a:lnTo>
                  <a:lnTo>
                    <a:pt x="3741814" y="503807"/>
                  </a:lnTo>
                  <a:lnTo>
                    <a:pt x="3782044" y="530653"/>
                  </a:lnTo>
                  <a:lnTo>
                    <a:pt x="3815867" y="561476"/>
                  </a:lnTo>
                  <a:lnTo>
                    <a:pt x="3843274" y="596264"/>
                  </a:lnTo>
                  <a:lnTo>
                    <a:pt x="3864864" y="634673"/>
                  </a:lnTo>
                  <a:lnTo>
                    <a:pt x="3882521" y="678401"/>
                  </a:lnTo>
                  <a:lnTo>
                    <a:pt x="3896248" y="727455"/>
                  </a:lnTo>
                  <a:lnTo>
                    <a:pt x="3906049" y="781844"/>
                  </a:lnTo>
                  <a:lnTo>
                    <a:pt x="3911927" y="841574"/>
                  </a:lnTo>
                  <a:lnTo>
                    <a:pt x="3913885" y="906652"/>
                  </a:lnTo>
                  <a:lnTo>
                    <a:pt x="3911446" y="969926"/>
                  </a:lnTo>
                  <a:lnTo>
                    <a:pt x="3904124" y="1026689"/>
                  </a:lnTo>
                  <a:lnTo>
                    <a:pt x="3891912" y="1076923"/>
                  </a:lnTo>
                  <a:lnTo>
                    <a:pt x="3874806" y="1120610"/>
                  </a:lnTo>
                  <a:lnTo>
                    <a:pt x="3852799" y="1157731"/>
                  </a:lnTo>
                  <a:lnTo>
                    <a:pt x="3825793" y="1188142"/>
                  </a:lnTo>
                  <a:lnTo>
                    <a:pt x="3761734" y="1222865"/>
                  </a:lnTo>
                  <a:lnTo>
                    <a:pt x="3724655" y="1227200"/>
                  </a:lnTo>
                  <a:lnTo>
                    <a:pt x="3696602" y="1224391"/>
                  </a:lnTo>
                  <a:lnTo>
                    <a:pt x="3642449" y="1201912"/>
                  </a:lnTo>
                  <a:lnTo>
                    <a:pt x="3587154" y="1150858"/>
                  </a:lnTo>
                  <a:lnTo>
                    <a:pt x="3566318" y="1113853"/>
                  </a:lnTo>
                  <a:lnTo>
                    <a:pt x="3553817" y="1071229"/>
                  </a:lnTo>
                  <a:lnTo>
                    <a:pt x="3549650" y="1022984"/>
                  </a:lnTo>
                  <a:lnTo>
                    <a:pt x="3550507" y="1003224"/>
                  </a:lnTo>
                  <a:lnTo>
                    <a:pt x="3563366" y="951610"/>
                  </a:lnTo>
                  <a:lnTo>
                    <a:pt x="3594354" y="920876"/>
                  </a:lnTo>
                  <a:lnTo>
                    <a:pt x="3628898" y="969898"/>
                  </a:lnTo>
                  <a:lnTo>
                    <a:pt x="3635755" y="981114"/>
                  </a:lnTo>
                  <a:lnTo>
                    <a:pt x="3675760" y="1008760"/>
                  </a:lnTo>
                  <a:lnTo>
                    <a:pt x="3714105" y="1020190"/>
                  </a:lnTo>
                  <a:lnTo>
                    <a:pt x="3724655" y="1020952"/>
                  </a:lnTo>
                  <a:lnTo>
                    <a:pt x="3742303" y="1019686"/>
                  </a:lnTo>
                  <a:lnTo>
                    <a:pt x="3788791" y="1000505"/>
                  </a:lnTo>
                  <a:lnTo>
                    <a:pt x="3818969" y="962247"/>
                  </a:lnTo>
                  <a:lnTo>
                    <a:pt x="3829050" y="906652"/>
                  </a:lnTo>
                  <a:lnTo>
                    <a:pt x="3823906" y="842835"/>
                  </a:lnTo>
                  <a:lnTo>
                    <a:pt x="3808476" y="790257"/>
                  </a:lnTo>
                  <a:lnTo>
                    <a:pt x="3782758" y="748918"/>
                  </a:lnTo>
                  <a:lnTo>
                    <a:pt x="3746754" y="718819"/>
                  </a:lnTo>
                  <a:lnTo>
                    <a:pt x="3712928" y="701157"/>
                  </a:lnTo>
                  <a:lnTo>
                    <a:pt x="3701669" y="695324"/>
                  </a:lnTo>
                  <a:lnTo>
                    <a:pt x="3674977" y="679844"/>
                  </a:lnTo>
                  <a:lnTo>
                    <a:pt x="3634071" y="645122"/>
                  </a:lnTo>
                  <a:lnTo>
                    <a:pt x="3604545" y="593639"/>
                  </a:lnTo>
                  <a:lnTo>
                    <a:pt x="3593591" y="554148"/>
                  </a:lnTo>
                  <a:lnTo>
                    <a:pt x="3587019" y="507394"/>
                  </a:lnTo>
                  <a:lnTo>
                    <a:pt x="3584829" y="453389"/>
                  </a:lnTo>
                  <a:lnTo>
                    <a:pt x="3586563" y="394926"/>
                  </a:lnTo>
                  <a:lnTo>
                    <a:pt x="3591770" y="341456"/>
                  </a:lnTo>
                  <a:lnTo>
                    <a:pt x="3600454" y="292983"/>
                  </a:lnTo>
                  <a:lnTo>
                    <a:pt x="3612619" y="249508"/>
                  </a:lnTo>
                  <a:lnTo>
                    <a:pt x="3628270" y="211034"/>
                  </a:lnTo>
                  <a:lnTo>
                    <a:pt x="3647410" y="177563"/>
                  </a:lnTo>
                  <a:lnTo>
                    <a:pt x="3685026" y="134621"/>
                  </a:lnTo>
                  <a:lnTo>
                    <a:pt x="3726606" y="101717"/>
                  </a:lnTo>
                  <a:lnTo>
                    <a:pt x="3753230" y="83312"/>
                  </a:lnTo>
                  <a:lnTo>
                    <a:pt x="3779779" y="64885"/>
                  </a:lnTo>
                  <a:lnTo>
                    <a:pt x="3802268" y="47910"/>
                  </a:lnTo>
                  <a:lnTo>
                    <a:pt x="3820685" y="32412"/>
                  </a:lnTo>
                  <a:lnTo>
                    <a:pt x="3835019" y="18414"/>
                  </a:lnTo>
                  <a:lnTo>
                    <a:pt x="3844141" y="10394"/>
                  </a:lnTo>
                  <a:lnTo>
                    <a:pt x="3853608" y="4635"/>
                  </a:lnTo>
                  <a:lnTo>
                    <a:pt x="3863433" y="1162"/>
                  </a:lnTo>
                  <a:lnTo>
                    <a:pt x="3873627" y="0"/>
                  </a:lnTo>
                  <a:close/>
                </a:path>
              </a:pathLst>
            </a:custGeom>
            <a:ln w="1270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70091" y="2743073"/>
              <a:ext cx="114427" cy="2495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82722" y="2743073"/>
              <a:ext cx="114426" cy="2495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28750" y="2643251"/>
              <a:ext cx="5272405" cy="1748155"/>
            </a:xfrm>
            <a:custGeom>
              <a:avLst/>
              <a:gdLst/>
              <a:ahLst/>
              <a:cxnLst/>
              <a:rect l="l" t="t" r="r" b="b"/>
              <a:pathLst>
                <a:path w="5272405" h="1748154">
                  <a:moveTo>
                    <a:pt x="44577" y="88773"/>
                  </a:moveTo>
                  <a:lnTo>
                    <a:pt x="54625" y="90703"/>
                  </a:lnTo>
                  <a:lnTo>
                    <a:pt x="69532" y="94408"/>
                  </a:lnTo>
                  <a:lnTo>
                    <a:pt x="89296" y="99899"/>
                  </a:lnTo>
                  <a:lnTo>
                    <a:pt x="113918" y="107187"/>
                  </a:lnTo>
                  <a:lnTo>
                    <a:pt x="134516" y="112522"/>
                  </a:lnTo>
                  <a:lnTo>
                    <a:pt x="153066" y="116332"/>
                  </a:lnTo>
                  <a:lnTo>
                    <a:pt x="169568" y="118618"/>
                  </a:lnTo>
                  <a:lnTo>
                    <a:pt x="184022" y="119379"/>
                  </a:lnTo>
                  <a:lnTo>
                    <a:pt x="198721" y="119215"/>
                  </a:lnTo>
                  <a:lnTo>
                    <a:pt x="216741" y="118729"/>
                  </a:lnTo>
                  <a:lnTo>
                    <a:pt x="238119" y="117933"/>
                  </a:lnTo>
                  <a:lnTo>
                    <a:pt x="262889" y="116839"/>
                  </a:lnTo>
                  <a:lnTo>
                    <a:pt x="287605" y="115746"/>
                  </a:lnTo>
                  <a:lnTo>
                    <a:pt x="308975" y="114950"/>
                  </a:lnTo>
                  <a:lnTo>
                    <a:pt x="326987" y="114464"/>
                  </a:lnTo>
                  <a:lnTo>
                    <a:pt x="341630" y="114300"/>
                  </a:lnTo>
                  <a:lnTo>
                    <a:pt x="360320" y="114992"/>
                  </a:lnTo>
                  <a:lnTo>
                    <a:pt x="383047" y="117078"/>
                  </a:lnTo>
                  <a:lnTo>
                    <a:pt x="409799" y="120568"/>
                  </a:lnTo>
                  <a:lnTo>
                    <a:pt x="440563" y="125475"/>
                  </a:lnTo>
                  <a:lnTo>
                    <a:pt x="471380" y="130403"/>
                  </a:lnTo>
                  <a:lnTo>
                    <a:pt x="498125" y="133937"/>
                  </a:lnTo>
                  <a:lnTo>
                    <a:pt x="520823" y="136066"/>
                  </a:lnTo>
                  <a:lnTo>
                    <a:pt x="539495" y="136778"/>
                  </a:lnTo>
                  <a:lnTo>
                    <a:pt x="548449" y="138660"/>
                  </a:lnTo>
                  <a:lnTo>
                    <a:pt x="576238" y="182856"/>
                  </a:lnTo>
                  <a:lnTo>
                    <a:pt x="583311" y="241935"/>
                  </a:lnTo>
                  <a:lnTo>
                    <a:pt x="582525" y="262987"/>
                  </a:lnTo>
                  <a:lnTo>
                    <a:pt x="570738" y="315975"/>
                  </a:lnTo>
                  <a:lnTo>
                    <a:pt x="539495" y="346075"/>
                  </a:lnTo>
                  <a:lnTo>
                    <a:pt x="521327" y="345311"/>
                  </a:lnTo>
                  <a:lnTo>
                    <a:pt x="498824" y="343011"/>
                  </a:lnTo>
                  <a:lnTo>
                    <a:pt x="471987" y="339163"/>
                  </a:lnTo>
                  <a:lnTo>
                    <a:pt x="440817" y="333756"/>
                  </a:lnTo>
                  <a:lnTo>
                    <a:pt x="410289" y="328900"/>
                  </a:lnTo>
                  <a:lnTo>
                    <a:pt x="383667" y="325580"/>
                  </a:lnTo>
                  <a:lnTo>
                    <a:pt x="360949" y="323808"/>
                  </a:lnTo>
                  <a:lnTo>
                    <a:pt x="342138" y="323596"/>
                  </a:lnTo>
                  <a:lnTo>
                    <a:pt x="334424" y="323596"/>
                  </a:lnTo>
                  <a:lnTo>
                    <a:pt x="326723" y="323596"/>
                  </a:lnTo>
                  <a:lnTo>
                    <a:pt x="319045" y="323596"/>
                  </a:lnTo>
                  <a:lnTo>
                    <a:pt x="311404" y="323596"/>
                  </a:lnTo>
                  <a:lnTo>
                    <a:pt x="311775" y="357053"/>
                  </a:lnTo>
                  <a:lnTo>
                    <a:pt x="313219" y="436997"/>
                  </a:lnTo>
                  <a:lnTo>
                    <a:pt x="314290" y="483480"/>
                  </a:lnTo>
                  <a:lnTo>
                    <a:pt x="315592" y="534301"/>
                  </a:lnTo>
                  <a:lnTo>
                    <a:pt x="317123" y="589458"/>
                  </a:lnTo>
                  <a:lnTo>
                    <a:pt x="318884" y="648949"/>
                  </a:lnTo>
                  <a:lnTo>
                    <a:pt x="320872" y="712771"/>
                  </a:lnTo>
                  <a:lnTo>
                    <a:pt x="323088" y="780923"/>
                  </a:lnTo>
                  <a:lnTo>
                    <a:pt x="325087" y="844870"/>
                  </a:lnTo>
                  <a:lnTo>
                    <a:pt x="326850" y="905563"/>
                  </a:lnTo>
                  <a:lnTo>
                    <a:pt x="328379" y="963003"/>
                  </a:lnTo>
                  <a:lnTo>
                    <a:pt x="329673" y="1017191"/>
                  </a:lnTo>
                  <a:lnTo>
                    <a:pt x="330731" y="1068129"/>
                  </a:lnTo>
                  <a:lnTo>
                    <a:pt x="331554" y="1115817"/>
                  </a:lnTo>
                  <a:lnTo>
                    <a:pt x="332142" y="1160256"/>
                  </a:lnTo>
                  <a:lnTo>
                    <a:pt x="332495" y="1201448"/>
                  </a:lnTo>
                  <a:lnTo>
                    <a:pt x="332613" y="1239393"/>
                  </a:lnTo>
                  <a:lnTo>
                    <a:pt x="332803" y="1259514"/>
                  </a:lnTo>
                  <a:lnTo>
                    <a:pt x="333375" y="1284255"/>
                  </a:lnTo>
                  <a:lnTo>
                    <a:pt x="334327" y="1313616"/>
                  </a:lnTo>
                  <a:lnTo>
                    <a:pt x="335661" y="1347597"/>
                  </a:lnTo>
                  <a:lnTo>
                    <a:pt x="336921" y="1381575"/>
                  </a:lnTo>
                  <a:lnTo>
                    <a:pt x="337835" y="1411112"/>
                  </a:lnTo>
                  <a:lnTo>
                    <a:pt x="338393" y="1436197"/>
                  </a:lnTo>
                  <a:lnTo>
                    <a:pt x="338581" y="1456817"/>
                  </a:lnTo>
                  <a:lnTo>
                    <a:pt x="337986" y="1490293"/>
                  </a:lnTo>
                  <a:lnTo>
                    <a:pt x="333224" y="1550007"/>
                  </a:lnTo>
                  <a:lnTo>
                    <a:pt x="322200" y="1605700"/>
                  </a:lnTo>
                  <a:lnTo>
                    <a:pt x="303393" y="1639419"/>
                  </a:lnTo>
                  <a:lnTo>
                    <a:pt x="291464" y="1643634"/>
                  </a:lnTo>
                  <a:lnTo>
                    <a:pt x="283011" y="1641848"/>
                  </a:lnTo>
                  <a:lnTo>
                    <a:pt x="254148" y="1599747"/>
                  </a:lnTo>
                  <a:lnTo>
                    <a:pt x="246380" y="1541526"/>
                  </a:lnTo>
                  <a:lnTo>
                    <a:pt x="246520" y="1532931"/>
                  </a:lnTo>
                  <a:lnTo>
                    <a:pt x="246935" y="1522396"/>
                  </a:lnTo>
                  <a:lnTo>
                    <a:pt x="247612" y="1509932"/>
                  </a:lnTo>
                  <a:lnTo>
                    <a:pt x="248538" y="1495552"/>
                  </a:lnTo>
                  <a:lnTo>
                    <a:pt x="249519" y="1481244"/>
                  </a:lnTo>
                  <a:lnTo>
                    <a:pt x="250190" y="1468818"/>
                  </a:lnTo>
                  <a:lnTo>
                    <a:pt x="250574" y="1458297"/>
                  </a:lnTo>
                  <a:lnTo>
                    <a:pt x="250698" y="1449705"/>
                  </a:lnTo>
                  <a:lnTo>
                    <a:pt x="250529" y="1421534"/>
                  </a:lnTo>
                  <a:lnTo>
                    <a:pt x="250015" y="1387125"/>
                  </a:lnTo>
                  <a:lnTo>
                    <a:pt x="249144" y="1346477"/>
                  </a:lnTo>
                  <a:lnTo>
                    <a:pt x="247904" y="1299591"/>
                  </a:lnTo>
                  <a:lnTo>
                    <a:pt x="246663" y="1252634"/>
                  </a:lnTo>
                  <a:lnTo>
                    <a:pt x="245792" y="1211786"/>
                  </a:lnTo>
                  <a:lnTo>
                    <a:pt x="245278" y="1177057"/>
                  </a:lnTo>
                  <a:lnTo>
                    <a:pt x="245110" y="1148461"/>
                  </a:lnTo>
                  <a:lnTo>
                    <a:pt x="244954" y="1110128"/>
                  </a:lnTo>
                  <a:lnTo>
                    <a:pt x="244488" y="1068093"/>
                  </a:lnTo>
                  <a:lnTo>
                    <a:pt x="243710" y="1022355"/>
                  </a:lnTo>
                  <a:lnTo>
                    <a:pt x="242617" y="972915"/>
                  </a:lnTo>
                  <a:lnTo>
                    <a:pt x="241209" y="919771"/>
                  </a:lnTo>
                  <a:lnTo>
                    <a:pt x="239484" y="862925"/>
                  </a:lnTo>
                  <a:lnTo>
                    <a:pt x="237440" y="802376"/>
                  </a:lnTo>
                  <a:lnTo>
                    <a:pt x="235076" y="738124"/>
                  </a:lnTo>
                  <a:lnTo>
                    <a:pt x="232642" y="669162"/>
                  </a:lnTo>
                  <a:lnTo>
                    <a:pt x="230483" y="605248"/>
                  </a:lnTo>
                  <a:lnTo>
                    <a:pt x="228600" y="546379"/>
                  </a:lnTo>
                  <a:lnTo>
                    <a:pt x="226996" y="492553"/>
                  </a:lnTo>
                  <a:lnTo>
                    <a:pt x="225672" y="443770"/>
                  </a:lnTo>
                  <a:lnTo>
                    <a:pt x="224629" y="400028"/>
                  </a:lnTo>
                  <a:lnTo>
                    <a:pt x="223869" y="361325"/>
                  </a:lnTo>
                  <a:lnTo>
                    <a:pt x="223393" y="327660"/>
                  </a:lnTo>
                  <a:lnTo>
                    <a:pt x="213580" y="327925"/>
                  </a:lnTo>
                  <a:lnTo>
                    <a:pt x="203755" y="328168"/>
                  </a:lnTo>
                  <a:lnTo>
                    <a:pt x="193907" y="328410"/>
                  </a:lnTo>
                  <a:lnTo>
                    <a:pt x="184022" y="328675"/>
                  </a:lnTo>
                  <a:lnTo>
                    <a:pt x="139136" y="326630"/>
                  </a:lnTo>
                  <a:lnTo>
                    <a:pt x="99345" y="320500"/>
                  </a:lnTo>
                  <a:lnTo>
                    <a:pt x="35052" y="296037"/>
                  </a:lnTo>
                  <a:lnTo>
                    <a:pt x="8763" y="260016"/>
                  </a:lnTo>
                  <a:lnTo>
                    <a:pt x="0" y="194945"/>
                  </a:lnTo>
                  <a:lnTo>
                    <a:pt x="712" y="174632"/>
                  </a:lnTo>
                  <a:lnTo>
                    <a:pt x="11303" y="121412"/>
                  </a:lnTo>
                  <a:lnTo>
                    <a:pt x="34859" y="89675"/>
                  </a:lnTo>
                  <a:lnTo>
                    <a:pt x="44577" y="88773"/>
                  </a:lnTo>
                  <a:close/>
                </a:path>
                <a:path w="5272405" h="1748154">
                  <a:moveTo>
                    <a:pt x="3273425" y="72389"/>
                  </a:moveTo>
                  <a:lnTo>
                    <a:pt x="3304413" y="102997"/>
                  </a:lnTo>
                  <a:lnTo>
                    <a:pt x="3315968" y="156450"/>
                  </a:lnTo>
                  <a:lnTo>
                    <a:pt x="3316732" y="177546"/>
                  </a:lnTo>
                  <a:lnTo>
                    <a:pt x="3316593" y="213625"/>
                  </a:lnTo>
                  <a:lnTo>
                    <a:pt x="3316172" y="255825"/>
                  </a:lnTo>
                  <a:lnTo>
                    <a:pt x="3315462" y="304149"/>
                  </a:lnTo>
                  <a:lnTo>
                    <a:pt x="3314455" y="358600"/>
                  </a:lnTo>
                  <a:lnTo>
                    <a:pt x="3313145" y="419184"/>
                  </a:lnTo>
                  <a:lnTo>
                    <a:pt x="3311525" y="485901"/>
                  </a:lnTo>
                  <a:lnTo>
                    <a:pt x="3309968" y="550640"/>
                  </a:lnTo>
                  <a:lnTo>
                    <a:pt x="3308726" y="610108"/>
                  </a:lnTo>
                  <a:lnTo>
                    <a:pt x="3307794" y="664305"/>
                  </a:lnTo>
                  <a:lnTo>
                    <a:pt x="3307169" y="713232"/>
                  </a:lnTo>
                  <a:lnTo>
                    <a:pt x="3306847" y="756888"/>
                  </a:lnTo>
                  <a:lnTo>
                    <a:pt x="3306826" y="795274"/>
                  </a:lnTo>
                  <a:lnTo>
                    <a:pt x="3323690" y="756855"/>
                  </a:lnTo>
                  <a:lnTo>
                    <a:pt x="3341187" y="715730"/>
                  </a:lnTo>
                  <a:lnTo>
                    <a:pt x="3359314" y="671899"/>
                  </a:lnTo>
                  <a:lnTo>
                    <a:pt x="3378064" y="625363"/>
                  </a:lnTo>
                  <a:lnTo>
                    <a:pt x="3397434" y="576121"/>
                  </a:lnTo>
                  <a:lnTo>
                    <a:pt x="3417420" y="524173"/>
                  </a:lnTo>
                  <a:lnTo>
                    <a:pt x="3438016" y="469519"/>
                  </a:lnTo>
                  <a:lnTo>
                    <a:pt x="3455761" y="420968"/>
                  </a:lnTo>
                  <a:lnTo>
                    <a:pt x="3473507" y="372415"/>
                  </a:lnTo>
                  <a:lnTo>
                    <a:pt x="3491258" y="323858"/>
                  </a:lnTo>
                  <a:lnTo>
                    <a:pt x="3509015" y="275294"/>
                  </a:lnTo>
                  <a:lnTo>
                    <a:pt x="3526781" y="226721"/>
                  </a:lnTo>
                  <a:lnTo>
                    <a:pt x="3544559" y="178137"/>
                  </a:lnTo>
                  <a:lnTo>
                    <a:pt x="3562350" y="129539"/>
                  </a:lnTo>
                  <a:lnTo>
                    <a:pt x="3586335" y="92267"/>
                  </a:lnTo>
                  <a:lnTo>
                    <a:pt x="3595242" y="89788"/>
                  </a:lnTo>
                  <a:lnTo>
                    <a:pt x="3603652" y="91695"/>
                  </a:lnTo>
                  <a:lnTo>
                    <a:pt x="3631830" y="136544"/>
                  </a:lnTo>
                  <a:lnTo>
                    <a:pt x="3639439" y="194945"/>
                  </a:lnTo>
                  <a:lnTo>
                    <a:pt x="3637153" y="218792"/>
                  </a:lnTo>
                  <a:lnTo>
                    <a:pt x="3618884" y="293976"/>
                  </a:lnTo>
                  <a:lnTo>
                    <a:pt x="3602910" y="345315"/>
                  </a:lnTo>
                  <a:lnTo>
                    <a:pt x="3582381" y="405824"/>
                  </a:lnTo>
                  <a:lnTo>
                    <a:pt x="3557302" y="475503"/>
                  </a:lnTo>
                  <a:lnTo>
                    <a:pt x="3527679" y="554354"/>
                  </a:lnTo>
                  <a:lnTo>
                    <a:pt x="3508313" y="603992"/>
                  </a:lnTo>
                  <a:lnTo>
                    <a:pt x="3488791" y="653369"/>
                  </a:lnTo>
                  <a:lnTo>
                    <a:pt x="3469111" y="702487"/>
                  </a:lnTo>
                  <a:lnTo>
                    <a:pt x="3449272" y="751347"/>
                  </a:lnTo>
                  <a:lnTo>
                    <a:pt x="3429272" y="799952"/>
                  </a:lnTo>
                  <a:lnTo>
                    <a:pt x="3409110" y="848302"/>
                  </a:lnTo>
                  <a:lnTo>
                    <a:pt x="3388784" y="896399"/>
                  </a:lnTo>
                  <a:lnTo>
                    <a:pt x="3368294" y="944245"/>
                  </a:lnTo>
                  <a:lnTo>
                    <a:pt x="3382212" y="978189"/>
                  </a:lnTo>
                  <a:lnTo>
                    <a:pt x="3397966" y="1015634"/>
                  </a:lnTo>
                  <a:lnTo>
                    <a:pt x="3415556" y="1056580"/>
                  </a:lnTo>
                  <a:lnTo>
                    <a:pt x="3434984" y="1101026"/>
                  </a:lnTo>
                  <a:lnTo>
                    <a:pt x="3456252" y="1148972"/>
                  </a:lnTo>
                  <a:lnTo>
                    <a:pt x="3479361" y="1200419"/>
                  </a:lnTo>
                  <a:lnTo>
                    <a:pt x="3504312" y="1255367"/>
                  </a:lnTo>
                  <a:lnTo>
                    <a:pt x="3531108" y="1313815"/>
                  </a:lnTo>
                  <a:lnTo>
                    <a:pt x="3553841" y="1358773"/>
                  </a:lnTo>
                  <a:lnTo>
                    <a:pt x="3565219" y="1381252"/>
                  </a:lnTo>
                  <a:lnTo>
                    <a:pt x="3589194" y="1424803"/>
                  </a:lnTo>
                  <a:lnTo>
                    <a:pt x="3615864" y="1458469"/>
                  </a:lnTo>
                  <a:lnTo>
                    <a:pt x="3629914" y="1471041"/>
                  </a:lnTo>
                  <a:lnTo>
                    <a:pt x="3644842" y="1487354"/>
                  </a:lnTo>
                  <a:lnTo>
                    <a:pt x="3655520" y="1509633"/>
                  </a:lnTo>
                  <a:lnTo>
                    <a:pt x="3661935" y="1537888"/>
                  </a:lnTo>
                  <a:lnTo>
                    <a:pt x="3664077" y="1572133"/>
                  </a:lnTo>
                  <a:lnTo>
                    <a:pt x="3663505" y="1589297"/>
                  </a:lnTo>
                  <a:lnTo>
                    <a:pt x="3654933" y="1638554"/>
                  </a:lnTo>
                  <a:lnTo>
                    <a:pt x="3633948" y="1674862"/>
                  </a:lnTo>
                  <a:lnTo>
                    <a:pt x="3625088" y="1677289"/>
                  </a:lnTo>
                  <a:lnTo>
                    <a:pt x="3605160" y="1671729"/>
                  </a:lnTo>
                  <a:lnTo>
                    <a:pt x="3558427" y="1627243"/>
                  </a:lnTo>
                  <a:lnTo>
                    <a:pt x="3531635" y="1588313"/>
                  </a:lnTo>
                  <a:lnTo>
                    <a:pt x="3502568" y="1538255"/>
                  </a:lnTo>
                  <a:lnTo>
                    <a:pt x="3471232" y="1477067"/>
                  </a:lnTo>
                  <a:lnTo>
                    <a:pt x="3437636" y="1404747"/>
                  </a:lnTo>
                  <a:lnTo>
                    <a:pt x="3419130" y="1360830"/>
                  </a:lnTo>
                  <a:lnTo>
                    <a:pt x="3400624" y="1316924"/>
                  </a:lnTo>
                  <a:lnTo>
                    <a:pt x="3382118" y="1273025"/>
                  </a:lnTo>
                  <a:lnTo>
                    <a:pt x="3363613" y="1229128"/>
                  </a:lnTo>
                  <a:lnTo>
                    <a:pt x="3345107" y="1185229"/>
                  </a:lnTo>
                  <a:lnTo>
                    <a:pt x="3326601" y="1141323"/>
                  </a:lnTo>
                  <a:lnTo>
                    <a:pt x="3308096" y="1097407"/>
                  </a:lnTo>
                  <a:lnTo>
                    <a:pt x="3308096" y="1102233"/>
                  </a:lnTo>
                  <a:lnTo>
                    <a:pt x="3308096" y="1106932"/>
                  </a:lnTo>
                  <a:lnTo>
                    <a:pt x="3308096" y="1111758"/>
                  </a:lnTo>
                  <a:lnTo>
                    <a:pt x="3308061" y="1160387"/>
                  </a:lnTo>
                  <a:lnTo>
                    <a:pt x="3308026" y="1209016"/>
                  </a:lnTo>
                  <a:lnTo>
                    <a:pt x="3307992" y="1257646"/>
                  </a:lnTo>
                  <a:lnTo>
                    <a:pt x="3307957" y="1306275"/>
                  </a:lnTo>
                  <a:lnTo>
                    <a:pt x="3307922" y="1354905"/>
                  </a:lnTo>
                  <a:lnTo>
                    <a:pt x="3307888" y="1403534"/>
                  </a:lnTo>
                  <a:lnTo>
                    <a:pt x="3307853" y="1452164"/>
                  </a:lnTo>
                  <a:lnTo>
                    <a:pt x="3307818" y="1500793"/>
                  </a:lnTo>
                  <a:lnTo>
                    <a:pt x="3307784" y="1549423"/>
                  </a:lnTo>
                  <a:lnTo>
                    <a:pt x="3307749" y="1598052"/>
                  </a:lnTo>
                  <a:lnTo>
                    <a:pt x="3307715" y="1646682"/>
                  </a:lnTo>
                  <a:lnTo>
                    <a:pt x="3305357" y="1690927"/>
                  </a:lnTo>
                  <a:lnTo>
                    <a:pt x="3298285" y="1722516"/>
                  </a:lnTo>
                  <a:lnTo>
                    <a:pt x="3286498" y="1741461"/>
                  </a:lnTo>
                  <a:lnTo>
                    <a:pt x="3269996" y="1747774"/>
                  </a:lnTo>
                  <a:lnTo>
                    <a:pt x="3258254" y="1744583"/>
                  </a:lnTo>
                  <a:lnTo>
                    <a:pt x="3230626" y="1696720"/>
                  </a:lnTo>
                  <a:lnTo>
                    <a:pt x="3221481" y="1653079"/>
                  </a:lnTo>
                  <a:lnTo>
                    <a:pt x="3218434" y="1605915"/>
                  </a:lnTo>
                  <a:lnTo>
                    <a:pt x="3218465" y="1570579"/>
                  </a:lnTo>
                  <a:lnTo>
                    <a:pt x="3218713" y="1492653"/>
                  </a:lnTo>
                  <a:lnTo>
                    <a:pt x="3218931" y="1450062"/>
                  </a:lnTo>
                  <a:lnTo>
                    <a:pt x="3219211" y="1405054"/>
                  </a:lnTo>
                  <a:lnTo>
                    <a:pt x="3219553" y="1357627"/>
                  </a:lnTo>
                  <a:lnTo>
                    <a:pt x="3219958" y="1307782"/>
                  </a:lnTo>
                  <a:lnTo>
                    <a:pt x="3220424" y="1255519"/>
                  </a:lnTo>
                  <a:lnTo>
                    <a:pt x="3220953" y="1200838"/>
                  </a:lnTo>
                  <a:lnTo>
                    <a:pt x="3221544" y="1143738"/>
                  </a:lnTo>
                  <a:lnTo>
                    <a:pt x="3222197" y="1084221"/>
                  </a:lnTo>
                  <a:lnTo>
                    <a:pt x="3222912" y="1022285"/>
                  </a:lnTo>
                  <a:lnTo>
                    <a:pt x="3223690" y="957931"/>
                  </a:lnTo>
                  <a:lnTo>
                    <a:pt x="3224529" y="891159"/>
                  </a:lnTo>
                  <a:lnTo>
                    <a:pt x="3225369" y="824417"/>
                  </a:lnTo>
                  <a:lnTo>
                    <a:pt x="3226147" y="760102"/>
                  </a:lnTo>
                  <a:lnTo>
                    <a:pt x="3226862" y="698213"/>
                  </a:lnTo>
                  <a:lnTo>
                    <a:pt x="3227515" y="638750"/>
                  </a:lnTo>
                  <a:lnTo>
                    <a:pt x="3228106" y="581713"/>
                  </a:lnTo>
                  <a:lnTo>
                    <a:pt x="3228635" y="527101"/>
                  </a:lnTo>
                  <a:lnTo>
                    <a:pt x="3229102" y="474916"/>
                  </a:lnTo>
                  <a:lnTo>
                    <a:pt x="3229506" y="425157"/>
                  </a:lnTo>
                  <a:lnTo>
                    <a:pt x="3229848" y="377823"/>
                  </a:lnTo>
                  <a:lnTo>
                    <a:pt x="3230128" y="332916"/>
                  </a:lnTo>
                  <a:lnTo>
                    <a:pt x="3230346" y="290434"/>
                  </a:lnTo>
                  <a:lnTo>
                    <a:pt x="3230501" y="250379"/>
                  </a:lnTo>
                  <a:lnTo>
                    <a:pt x="3230626" y="177546"/>
                  </a:lnTo>
                  <a:lnTo>
                    <a:pt x="3231389" y="156450"/>
                  </a:lnTo>
                  <a:lnTo>
                    <a:pt x="3242945" y="102997"/>
                  </a:lnTo>
                  <a:lnTo>
                    <a:pt x="3264733" y="74314"/>
                  </a:lnTo>
                  <a:lnTo>
                    <a:pt x="3273425" y="72389"/>
                  </a:lnTo>
                  <a:close/>
                </a:path>
                <a:path w="5272405" h="1748154">
                  <a:moveTo>
                    <a:pt x="4917440" y="0"/>
                  </a:moveTo>
                  <a:lnTo>
                    <a:pt x="4954087" y="50470"/>
                  </a:lnTo>
                  <a:lnTo>
                    <a:pt x="4958969" y="89788"/>
                  </a:lnTo>
                  <a:lnTo>
                    <a:pt x="4962042" y="138104"/>
                  </a:lnTo>
                  <a:lnTo>
                    <a:pt x="4964223" y="183991"/>
                  </a:lnTo>
                  <a:lnTo>
                    <a:pt x="4965523" y="227449"/>
                  </a:lnTo>
                  <a:lnTo>
                    <a:pt x="4965954" y="268477"/>
                  </a:lnTo>
                  <a:lnTo>
                    <a:pt x="4965763" y="322601"/>
                  </a:lnTo>
                  <a:lnTo>
                    <a:pt x="4965192" y="377904"/>
                  </a:lnTo>
                  <a:lnTo>
                    <a:pt x="4964239" y="434373"/>
                  </a:lnTo>
                  <a:lnTo>
                    <a:pt x="4962906" y="491998"/>
                  </a:lnTo>
                  <a:lnTo>
                    <a:pt x="4961782" y="547695"/>
                  </a:lnTo>
                  <a:lnTo>
                    <a:pt x="4961064" y="603535"/>
                  </a:lnTo>
                  <a:lnTo>
                    <a:pt x="4960727" y="659518"/>
                  </a:lnTo>
                  <a:lnTo>
                    <a:pt x="4960747" y="715645"/>
                  </a:lnTo>
                  <a:lnTo>
                    <a:pt x="4960842" y="738104"/>
                  </a:lnTo>
                  <a:lnTo>
                    <a:pt x="4960937" y="760539"/>
                  </a:lnTo>
                  <a:lnTo>
                    <a:pt x="4961032" y="782974"/>
                  </a:lnTo>
                  <a:lnTo>
                    <a:pt x="4961128" y="805434"/>
                  </a:lnTo>
                  <a:lnTo>
                    <a:pt x="4979229" y="752857"/>
                  </a:lnTo>
                  <a:lnTo>
                    <a:pt x="4997926" y="707342"/>
                  </a:lnTo>
                  <a:lnTo>
                    <a:pt x="5017242" y="668899"/>
                  </a:lnTo>
                  <a:lnTo>
                    <a:pt x="5057725" y="613203"/>
                  </a:lnTo>
                  <a:lnTo>
                    <a:pt x="5100726" y="585390"/>
                  </a:lnTo>
                  <a:lnTo>
                    <a:pt x="5123180" y="581913"/>
                  </a:lnTo>
                  <a:lnTo>
                    <a:pt x="5156279" y="588797"/>
                  </a:lnTo>
                  <a:lnTo>
                    <a:pt x="5205618" y="643903"/>
                  </a:lnTo>
                  <a:lnTo>
                    <a:pt x="5221858" y="692150"/>
                  </a:lnTo>
                  <a:lnTo>
                    <a:pt x="5234469" y="771184"/>
                  </a:lnTo>
                  <a:lnTo>
                    <a:pt x="5238793" y="823457"/>
                  </a:lnTo>
                  <a:lnTo>
                    <a:pt x="5241788" y="884234"/>
                  </a:lnTo>
                  <a:lnTo>
                    <a:pt x="5243449" y="953515"/>
                  </a:lnTo>
                  <a:lnTo>
                    <a:pt x="5244379" y="1002264"/>
                  </a:lnTo>
                  <a:lnTo>
                    <a:pt x="5245274" y="1050988"/>
                  </a:lnTo>
                  <a:lnTo>
                    <a:pt x="5246145" y="1099712"/>
                  </a:lnTo>
                  <a:lnTo>
                    <a:pt x="5247005" y="1148461"/>
                  </a:lnTo>
                  <a:lnTo>
                    <a:pt x="5249122" y="1201588"/>
                  </a:lnTo>
                  <a:lnTo>
                    <a:pt x="5251275" y="1254680"/>
                  </a:lnTo>
                  <a:lnTo>
                    <a:pt x="5253452" y="1307748"/>
                  </a:lnTo>
                  <a:lnTo>
                    <a:pt x="5255641" y="1360805"/>
                  </a:lnTo>
                  <a:lnTo>
                    <a:pt x="5258835" y="1418740"/>
                  </a:lnTo>
                  <a:lnTo>
                    <a:pt x="5262340" y="1473104"/>
                  </a:lnTo>
                  <a:lnTo>
                    <a:pt x="5266178" y="1523896"/>
                  </a:lnTo>
                  <a:lnTo>
                    <a:pt x="5270373" y="1571117"/>
                  </a:lnTo>
                  <a:lnTo>
                    <a:pt x="5271133" y="1579473"/>
                  </a:lnTo>
                  <a:lnTo>
                    <a:pt x="5271690" y="1587198"/>
                  </a:lnTo>
                  <a:lnTo>
                    <a:pt x="5272033" y="1594280"/>
                  </a:lnTo>
                  <a:lnTo>
                    <a:pt x="5272151" y="1600708"/>
                  </a:lnTo>
                  <a:lnTo>
                    <a:pt x="5271321" y="1620803"/>
                  </a:lnTo>
                  <a:lnTo>
                    <a:pt x="5259070" y="1670685"/>
                  </a:lnTo>
                  <a:lnTo>
                    <a:pt x="5227955" y="1698752"/>
                  </a:lnTo>
                  <a:lnTo>
                    <a:pt x="5213877" y="1693896"/>
                  </a:lnTo>
                  <a:lnTo>
                    <a:pt x="5193772" y="1655085"/>
                  </a:lnTo>
                  <a:lnTo>
                    <a:pt x="5183745" y="1584870"/>
                  </a:lnTo>
                  <a:lnTo>
                    <a:pt x="5179960" y="1542929"/>
                  </a:lnTo>
                  <a:lnTo>
                    <a:pt x="5176320" y="1495342"/>
                  </a:lnTo>
                  <a:lnTo>
                    <a:pt x="5172809" y="1442123"/>
                  </a:lnTo>
                  <a:lnTo>
                    <a:pt x="5169408" y="1383284"/>
                  </a:lnTo>
                  <a:lnTo>
                    <a:pt x="5166602" y="1326195"/>
                  </a:lnTo>
                  <a:lnTo>
                    <a:pt x="5164431" y="1273350"/>
                  </a:lnTo>
                  <a:lnTo>
                    <a:pt x="5162888" y="1224754"/>
                  </a:lnTo>
                  <a:lnTo>
                    <a:pt x="5161966" y="1180413"/>
                  </a:lnTo>
                  <a:lnTo>
                    <a:pt x="5161660" y="1140333"/>
                  </a:lnTo>
                  <a:lnTo>
                    <a:pt x="5161732" y="1125356"/>
                  </a:lnTo>
                  <a:lnTo>
                    <a:pt x="5161946" y="1106916"/>
                  </a:lnTo>
                  <a:lnTo>
                    <a:pt x="5162303" y="1085022"/>
                  </a:lnTo>
                  <a:lnTo>
                    <a:pt x="5162804" y="1059688"/>
                  </a:lnTo>
                  <a:lnTo>
                    <a:pt x="5163230" y="1034353"/>
                  </a:lnTo>
                  <a:lnTo>
                    <a:pt x="5163550" y="1012459"/>
                  </a:lnTo>
                  <a:lnTo>
                    <a:pt x="5163750" y="994019"/>
                  </a:lnTo>
                  <a:lnTo>
                    <a:pt x="5163820" y="979043"/>
                  </a:lnTo>
                  <a:lnTo>
                    <a:pt x="5161274" y="895032"/>
                  </a:lnTo>
                  <a:lnTo>
                    <a:pt x="5153644" y="835025"/>
                  </a:lnTo>
                  <a:lnTo>
                    <a:pt x="5140942" y="799020"/>
                  </a:lnTo>
                  <a:lnTo>
                    <a:pt x="5123180" y="787019"/>
                  </a:lnTo>
                  <a:lnTo>
                    <a:pt x="5096390" y="794373"/>
                  </a:lnTo>
                  <a:lnTo>
                    <a:pt x="5047241" y="853134"/>
                  </a:lnTo>
                  <a:lnTo>
                    <a:pt x="5024882" y="904494"/>
                  </a:lnTo>
                  <a:lnTo>
                    <a:pt x="5004574" y="970147"/>
                  </a:lnTo>
                  <a:lnTo>
                    <a:pt x="4992439" y="1016096"/>
                  </a:lnTo>
                  <a:lnTo>
                    <a:pt x="4978975" y="1070792"/>
                  </a:lnTo>
                  <a:lnTo>
                    <a:pt x="4964176" y="1134237"/>
                  </a:lnTo>
                  <a:lnTo>
                    <a:pt x="4964006" y="1216725"/>
                  </a:lnTo>
                  <a:lnTo>
                    <a:pt x="4963497" y="1291384"/>
                  </a:lnTo>
                  <a:lnTo>
                    <a:pt x="4962647" y="1358213"/>
                  </a:lnTo>
                  <a:lnTo>
                    <a:pt x="4961455" y="1417208"/>
                  </a:lnTo>
                  <a:lnTo>
                    <a:pt x="4959920" y="1468368"/>
                  </a:lnTo>
                  <a:lnTo>
                    <a:pt x="4958042" y="1511690"/>
                  </a:lnTo>
                  <a:lnTo>
                    <a:pt x="4953249" y="1574814"/>
                  </a:lnTo>
                  <a:lnTo>
                    <a:pt x="4943421" y="1622301"/>
                  </a:lnTo>
                  <a:lnTo>
                    <a:pt x="4912614" y="1657985"/>
                  </a:lnTo>
                  <a:lnTo>
                    <a:pt x="4904019" y="1656197"/>
                  </a:lnTo>
                  <a:lnTo>
                    <a:pt x="4875591" y="1614233"/>
                  </a:lnTo>
                  <a:lnTo>
                    <a:pt x="4868037" y="1559941"/>
                  </a:lnTo>
                  <a:lnTo>
                    <a:pt x="4868277" y="1551773"/>
                  </a:lnTo>
                  <a:lnTo>
                    <a:pt x="4869005" y="1541557"/>
                  </a:lnTo>
                  <a:lnTo>
                    <a:pt x="4870233" y="1529294"/>
                  </a:lnTo>
                  <a:lnTo>
                    <a:pt x="4871974" y="1514983"/>
                  </a:lnTo>
                  <a:lnTo>
                    <a:pt x="4873565" y="1496097"/>
                  </a:lnTo>
                  <a:lnTo>
                    <a:pt x="4875938" y="1421560"/>
                  </a:lnTo>
                  <a:lnTo>
                    <a:pt x="4876673" y="1365885"/>
                  </a:lnTo>
                  <a:lnTo>
                    <a:pt x="4877371" y="1290383"/>
                  </a:lnTo>
                  <a:lnTo>
                    <a:pt x="4877708" y="1252620"/>
                  </a:lnTo>
                  <a:lnTo>
                    <a:pt x="4878070" y="1214882"/>
                  </a:lnTo>
                  <a:lnTo>
                    <a:pt x="4878146" y="1164845"/>
                  </a:lnTo>
                  <a:lnTo>
                    <a:pt x="4878222" y="1114812"/>
                  </a:lnTo>
                  <a:lnTo>
                    <a:pt x="4878299" y="1064781"/>
                  </a:lnTo>
                  <a:lnTo>
                    <a:pt x="4878377" y="1014752"/>
                  </a:lnTo>
                  <a:lnTo>
                    <a:pt x="4878455" y="964724"/>
                  </a:lnTo>
                  <a:lnTo>
                    <a:pt x="4878535" y="914698"/>
                  </a:lnTo>
                  <a:lnTo>
                    <a:pt x="4878616" y="864673"/>
                  </a:lnTo>
                  <a:lnTo>
                    <a:pt x="4878698" y="814647"/>
                  </a:lnTo>
                  <a:lnTo>
                    <a:pt x="4878783" y="764622"/>
                  </a:lnTo>
                  <a:lnTo>
                    <a:pt x="4878869" y="714596"/>
                  </a:lnTo>
                  <a:lnTo>
                    <a:pt x="4878958" y="664568"/>
                  </a:lnTo>
                  <a:lnTo>
                    <a:pt x="4879049" y="614539"/>
                  </a:lnTo>
                  <a:lnTo>
                    <a:pt x="4879143" y="564508"/>
                  </a:lnTo>
                  <a:lnTo>
                    <a:pt x="4879240" y="514475"/>
                  </a:lnTo>
                  <a:lnTo>
                    <a:pt x="4879340" y="464438"/>
                  </a:lnTo>
                  <a:lnTo>
                    <a:pt x="4880673" y="406340"/>
                  </a:lnTo>
                  <a:lnTo>
                    <a:pt x="4881626" y="358552"/>
                  </a:lnTo>
                  <a:lnTo>
                    <a:pt x="4882197" y="321099"/>
                  </a:lnTo>
                  <a:lnTo>
                    <a:pt x="4882388" y="294004"/>
                  </a:lnTo>
                  <a:lnTo>
                    <a:pt x="4882126" y="268283"/>
                  </a:lnTo>
                  <a:lnTo>
                    <a:pt x="4881340" y="243300"/>
                  </a:lnTo>
                  <a:lnTo>
                    <a:pt x="4880030" y="219031"/>
                  </a:lnTo>
                  <a:lnTo>
                    <a:pt x="4878197" y="195452"/>
                  </a:lnTo>
                  <a:lnTo>
                    <a:pt x="4876436" y="171995"/>
                  </a:lnTo>
                  <a:lnTo>
                    <a:pt x="4875164" y="148097"/>
                  </a:lnTo>
                  <a:lnTo>
                    <a:pt x="4874392" y="123747"/>
                  </a:lnTo>
                  <a:lnTo>
                    <a:pt x="4874133" y="98933"/>
                  </a:lnTo>
                  <a:lnTo>
                    <a:pt x="4874918" y="78430"/>
                  </a:lnTo>
                  <a:lnTo>
                    <a:pt x="4886706" y="28066"/>
                  </a:lnTo>
                  <a:lnTo>
                    <a:pt x="4908673" y="1742"/>
                  </a:lnTo>
                  <a:lnTo>
                    <a:pt x="4917440" y="0"/>
                  </a:lnTo>
                  <a:close/>
                </a:path>
              </a:pathLst>
            </a:custGeom>
            <a:ln w="1270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29119" y="3215639"/>
              <a:ext cx="1358900" cy="14986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02969" y="479742"/>
            <a:ext cx="63417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2805" dirty="0">
                <a:latin typeface="Times New Roman"/>
                <a:cs typeface="Times New Roman"/>
              </a:rPr>
              <a:t>Pendahulua</a:t>
            </a:r>
            <a:r>
              <a:rPr sz="4000" b="0" spc="2805" dirty="0">
                <a:latin typeface="Times New Roman"/>
                <a:cs typeface="Times New Roman"/>
              </a:rPr>
              <a:t>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600517"/>
            <a:ext cx="580326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7520" marR="264795" indent="-464820">
              <a:lnSpc>
                <a:spcPct val="100000"/>
              </a:lnSpc>
              <a:spcBef>
                <a:spcPts val="100"/>
              </a:spcBef>
              <a:buChar char="•"/>
              <a:tabLst>
                <a:tab pos="476884" algn="l"/>
                <a:tab pos="477520" algn="l"/>
              </a:tabLst>
            </a:pP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Kebutuhan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sektor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terhadap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ilmu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ekonomi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semakin 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mengalami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perkembangan</a:t>
            </a:r>
            <a:endParaRPr sz="3200">
              <a:latin typeface="Times New Roman"/>
              <a:cs typeface="Times New Roman"/>
            </a:endParaRPr>
          </a:p>
          <a:p>
            <a:pPr marL="477520" marR="5080" indent="-464820">
              <a:lnSpc>
                <a:spcPct val="100000"/>
              </a:lnSpc>
              <a:spcBef>
                <a:spcPts val="785"/>
              </a:spcBef>
              <a:buChar char="•"/>
              <a:tabLst>
                <a:tab pos="476884" algn="l"/>
                <a:tab pos="477520" algn="l"/>
              </a:tabLst>
            </a:pPr>
            <a:r>
              <a:rPr sz="3200" spc="-110" dirty="0">
                <a:solidFill>
                  <a:srgbClr val="FFFFFF"/>
                </a:solidFill>
                <a:latin typeface="Times New Roman"/>
                <a:cs typeface="Times New Roman"/>
              </a:rPr>
              <a:t>Adanya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peralihan pada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sektor 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dari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lembaga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mempunyai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konsep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sosial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menuju 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lembaga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usaha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profesional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64970" y="342265"/>
            <a:ext cx="58153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5660">
              <a:lnSpc>
                <a:spcPct val="100000"/>
              </a:lnSpc>
              <a:spcBef>
                <a:spcPts val="100"/>
              </a:spcBef>
            </a:pPr>
            <a:r>
              <a:rPr b="0" spc="2745" dirty="0">
                <a:latin typeface="Times New Roman"/>
                <a:cs typeface="Times New Roman"/>
              </a:rPr>
              <a:t>Ekonomi  </a:t>
            </a:r>
            <a:r>
              <a:rPr b="0" spc="2770" dirty="0">
                <a:latin typeface="Times New Roman"/>
                <a:cs typeface="Times New Roman"/>
              </a:rPr>
              <a:t>Kese</a:t>
            </a:r>
            <a:r>
              <a:rPr b="0" spc="2755" dirty="0">
                <a:latin typeface="Times New Roman"/>
                <a:cs typeface="Times New Roman"/>
              </a:rPr>
              <a:t>h</a:t>
            </a:r>
            <a:r>
              <a:rPr b="0" spc="3060" dirty="0">
                <a:latin typeface="Times New Roman"/>
                <a:cs typeface="Times New Roman"/>
              </a:rPr>
              <a:t>at</a:t>
            </a:r>
            <a:r>
              <a:rPr b="0" spc="3750" dirty="0">
                <a:latin typeface="Times New Roman"/>
                <a:cs typeface="Times New Roman"/>
              </a:rPr>
              <a:t>a</a:t>
            </a:r>
            <a:r>
              <a:rPr b="0" spc="2410" dirty="0">
                <a:latin typeface="Times New Roman"/>
                <a:cs typeface="Times New Roman"/>
              </a:rPr>
              <a:t>n</a:t>
            </a:r>
            <a:r>
              <a:rPr b="0" spc="575" dirty="0">
                <a:latin typeface="Times New Roman"/>
                <a:cs typeface="Times New Roman"/>
              </a:rPr>
              <a:t>...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719897"/>
            <a:ext cx="5596255" cy="30467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05765" marR="5080" indent="-393700">
              <a:lnSpc>
                <a:spcPts val="3800"/>
              </a:lnSpc>
              <a:spcBef>
                <a:spcPts val="260"/>
              </a:spcBef>
            </a:pPr>
            <a:r>
              <a:rPr sz="3200" spc="980" dirty="0">
                <a:solidFill>
                  <a:srgbClr val="FFFFFF"/>
                </a:solidFill>
                <a:latin typeface="Wingdings"/>
                <a:cs typeface="Wingdings"/>
              </a:rPr>
              <a:t></a:t>
            </a:r>
            <a:r>
              <a:rPr sz="3200" spc="980" dirty="0">
                <a:solidFill>
                  <a:srgbClr val="FFFFFF"/>
                </a:solidFill>
                <a:latin typeface="Times New Roman"/>
                <a:cs typeface="Times New Roman"/>
              </a:rPr>
              <a:t>Ilmu</a:t>
            </a:r>
            <a:r>
              <a:rPr sz="32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ekonomi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500" dirty="0">
                <a:solidFill>
                  <a:srgbClr val="FFFFFF"/>
                </a:solidFill>
                <a:latin typeface="Times New Roman"/>
                <a:cs typeface="Times New Roman"/>
              </a:rPr>
              <a:t>diaplikasikan 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pada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sektor</a:t>
            </a:r>
            <a:r>
              <a:rPr sz="3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405765" marR="213995" indent="-393700">
              <a:lnSpc>
                <a:spcPct val="99800"/>
              </a:lnSpc>
              <a:spcBef>
                <a:spcPts val="695"/>
              </a:spcBef>
            </a:pPr>
            <a:r>
              <a:rPr sz="3200" spc="980" dirty="0">
                <a:solidFill>
                  <a:srgbClr val="FFFFFF"/>
                </a:solidFill>
                <a:latin typeface="Wingdings"/>
                <a:cs typeface="Wingdings"/>
              </a:rPr>
              <a:t></a:t>
            </a:r>
            <a:r>
              <a:rPr sz="3200" spc="980" dirty="0">
                <a:solidFill>
                  <a:srgbClr val="FFFFFF"/>
                </a:solidFill>
                <a:latin typeface="Times New Roman"/>
                <a:cs typeface="Times New Roman"/>
              </a:rPr>
              <a:t>Ilmu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membahas </a:t>
            </a:r>
            <a:r>
              <a:rPr sz="3200" spc="-730" dirty="0">
                <a:solidFill>
                  <a:srgbClr val="FFFFFF"/>
                </a:solidFill>
                <a:latin typeface="Times New Roman"/>
                <a:cs typeface="Times New Roman"/>
              </a:rPr>
              <a:t>mengenai 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alokasi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daya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untuk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memberikan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 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135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3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memadai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64970" y="342265"/>
            <a:ext cx="58153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5660">
              <a:lnSpc>
                <a:spcPct val="100000"/>
              </a:lnSpc>
              <a:spcBef>
                <a:spcPts val="100"/>
              </a:spcBef>
            </a:pPr>
            <a:r>
              <a:rPr b="0" spc="2745" dirty="0">
                <a:latin typeface="Times New Roman"/>
                <a:cs typeface="Times New Roman"/>
              </a:rPr>
              <a:t>Ekonomi  </a:t>
            </a:r>
            <a:r>
              <a:rPr b="0" spc="2770" dirty="0">
                <a:latin typeface="Times New Roman"/>
                <a:cs typeface="Times New Roman"/>
              </a:rPr>
              <a:t>Kese</a:t>
            </a:r>
            <a:r>
              <a:rPr b="0" spc="2755" dirty="0">
                <a:latin typeface="Times New Roman"/>
                <a:cs typeface="Times New Roman"/>
              </a:rPr>
              <a:t>h</a:t>
            </a:r>
            <a:r>
              <a:rPr b="0" spc="3060" dirty="0">
                <a:latin typeface="Times New Roman"/>
                <a:cs typeface="Times New Roman"/>
              </a:rPr>
              <a:t>at</a:t>
            </a:r>
            <a:r>
              <a:rPr b="0" spc="3750" dirty="0">
                <a:latin typeface="Times New Roman"/>
                <a:cs typeface="Times New Roman"/>
              </a:rPr>
              <a:t>a</a:t>
            </a:r>
            <a:r>
              <a:rPr b="0" spc="2410" dirty="0">
                <a:latin typeface="Times New Roman"/>
                <a:cs typeface="Times New Roman"/>
              </a:rPr>
              <a:t>n</a:t>
            </a:r>
            <a:r>
              <a:rPr b="0" spc="575" dirty="0">
                <a:latin typeface="Times New Roman"/>
                <a:cs typeface="Times New Roman"/>
              </a:rPr>
              <a:t>...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719897"/>
            <a:ext cx="6056630" cy="2460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05765" marR="5080" indent="-393700">
              <a:lnSpc>
                <a:spcPct val="99800"/>
              </a:lnSpc>
              <a:spcBef>
                <a:spcPts val="110"/>
              </a:spcBef>
            </a:pPr>
            <a:r>
              <a:rPr sz="3200" spc="475" dirty="0">
                <a:solidFill>
                  <a:srgbClr val="FFFFFF"/>
                </a:solidFill>
                <a:latin typeface="Wingdings"/>
                <a:cs typeface="Wingdings"/>
              </a:rPr>
              <a:t></a:t>
            </a:r>
            <a:r>
              <a:rPr sz="3200" spc="475" dirty="0">
                <a:solidFill>
                  <a:srgbClr val="FFFFFF"/>
                </a:solidFill>
                <a:latin typeface="Times New Roman"/>
                <a:cs typeface="Times New Roman"/>
              </a:rPr>
              <a:t>Penerapan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ilmu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ekonomi</a:t>
            </a:r>
            <a:r>
              <a:rPr sz="3200" spc="-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dalam 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upaya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faktor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faktor 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mempengaruhi kesehatan 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untuk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mencapai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derajat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optimal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84070" y="342265"/>
            <a:ext cx="58159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6559">
              <a:lnSpc>
                <a:spcPct val="100000"/>
              </a:lnSpc>
              <a:spcBef>
                <a:spcPts val="100"/>
              </a:spcBef>
            </a:pPr>
            <a:r>
              <a:rPr b="0" spc="2745" dirty="0">
                <a:latin typeface="Times New Roman"/>
                <a:cs typeface="Times New Roman"/>
              </a:rPr>
              <a:t>Ekonomi  </a:t>
            </a:r>
            <a:r>
              <a:rPr b="0" spc="3145" dirty="0">
                <a:latin typeface="Times New Roman"/>
                <a:cs typeface="Times New Roman"/>
              </a:rPr>
              <a:t>Keseha</a:t>
            </a:r>
            <a:r>
              <a:rPr b="0" spc="1764" dirty="0">
                <a:latin typeface="Times New Roman"/>
                <a:cs typeface="Times New Roman"/>
              </a:rPr>
              <a:t>t</a:t>
            </a:r>
            <a:r>
              <a:rPr b="0" spc="2570" dirty="0">
                <a:latin typeface="Times New Roman"/>
                <a:cs typeface="Times New Roman"/>
              </a:rPr>
              <a:t>a</a:t>
            </a:r>
            <a:r>
              <a:rPr b="0" spc="2910" dirty="0">
                <a:latin typeface="Times New Roman"/>
                <a:cs typeface="Times New Roman"/>
              </a:rPr>
              <a:t>n</a:t>
            </a:r>
            <a:r>
              <a:rPr b="0" spc="575" dirty="0">
                <a:latin typeface="Times New Roman"/>
                <a:cs typeface="Times New Roman"/>
              </a:rPr>
              <a:t>...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714817"/>
            <a:ext cx="5783580" cy="348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080" indent="-393700">
              <a:lnSpc>
                <a:spcPct val="10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110" dirty="0">
                <a:solidFill>
                  <a:srgbClr val="FFFFFF"/>
                </a:solidFill>
                <a:latin typeface="Times New Roman"/>
                <a:cs typeface="Times New Roman"/>
              </a:rPr>
              <a:t>Adanya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hubungan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dua arah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antara 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aktivitas</a:t>
            </a:r>
            <a:r>
              <a:rPr sz="3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ekonomi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endParaRPr lang="en-US" sz="3200" dirty="0">
              <a:latin typeface="Times New Roman"/>
              <a:cs typeface="Times New Roman"/>
            </a:endParaRPr>
          </a:p>
          <a:p>
            <a:pPr marL="405765" marR="5080" indent="-393700">
              <a:lnSpc>
                <a:spcPct val="10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Status </a:t>
            </a:r>
            <a:r>
              <a:rPr sz="3200" spc="-55" dirty="0" err="1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r>
              <a:rPr sz="3200" spc="-4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85" dirty="0" err="1">
                <a:solidFill>
                  <a:srgbClr val="FFFFFF"/>
                </a:solidFill>
                <a:latin typeface="Times New Roman"/>
                <a:cs typeface="Times New Roman"/>
              </a:rPr>
              <a:t>mempegaruhi</a:t>
            </a:r>
            <a:r>
              <a:rPr lang="en-US"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85" dirty="0" err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85" dirty="0" err="1">
                <a:solidFill>
                  <a:srgbClr val="FFFFFF"/>
                </a:solidFill>
                <a:latin typeface="Times New Roman"/>
                <a:cs typeface="Times New Roman"/>
              </a:rPr>
              <a:t>ktivitas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 err="1">
                <a:solidFill>
                  <a:srgbClr val="FFFFFF"/>
                </a:solidFill>
                <a:latin typeface="Times New Roman"/>
                <a:cs typeface="Times New Roman"/>
              </a:rPr>
              <a:t>ekonomi</a:t>
            </a:r>
            <a:endParaRPr lang="en-US" sz="3200" dirty="0">
              <a:latin typeface="Times New Roman"/>
              <a:cs typeface="Times New Roman"/>
            </a:endParaRPr>
          </a:p>
          <a:p>
            <a:pPr marL="405765" marR="5080" indent="-393700">
              <a:lnSpc>
                <a:spcPct val="10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</a:tabLst>
            </a:pPr>
            <a:r>
              <a:rPr sz="3200" spc="-120" dirty="0" err="1">
                <a:solidFill>
                  <a:srgbClr val="FFFFFF"/>
                </a:solidFill>
                <a:latin typeface="Times New Roman"/>
                <a:cs typeface="Times New Roman"/>
              </a:rPr>
              <a:t>Menjaga</a:t>
            </a:r>
            <a:r>
              <a:rPr sz="32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150" dirty="0">
                <a:solidFill>
                  <a:srgbClr val="FFFFFF"/>
                </a:solidFill>
                <a:latin typeface="Times New Roman"/>
                <a:cs typeface="Times New Roman"/>
              </a:rPr>
              <a:t>meningkatkan 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status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membutuhkan 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daya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9435" marR="5080" indent="-1816735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Mengapa </a:t>
            </a:r>
            <a:r>
              <a:rPr spc="-95" dirty="0"/>
              <a:t>ilmu </a:t>
            </a:r>
            <a:r>
              <a:rPr spc="-145" dirty="0"/>
              <a:t>ekonomi </a:t>
            </a:r>
            <a:r>
              <a:rPr spc="-229" dirty="0"/>
              <a:t>perlu </a:t>
            </a:r>
            <a:r>
              <a:rPr spc="-275" dirty="0"/>
              <a:t>diaplikasikan  </a:t>
            </a:r>
            <a:r>
              <a:rPr spc="-265" dirty="0"/>
              <a:t>dalam </a:t>
            </a:r>
            <a:r>
              <a:rPr spc="-240" dirty="0"/>
              <a:t>sektor</a:t>
            </a:r>
            <a:r>
              <a:rPr spc="-10" dirty="0"/>
              <a:t> </a:t>
            </a:r>
            <a:r>
              <a:rPr spc="-385" dirty="0"/>
              <a:t>kesehatan?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934845"/>
            <a:ext cx="7007543" cy="24904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265" marR="5080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Ø"/>
              <a:tabLst>
                <a:tab pos="1229360" algn="l"/>
              </a:tabLst>
            </a:pPr>
            <a:r>
              <a:rPr sz="3200" spc="-50" dirty="0" err="1">
                <a:solidFill>
                  <a:srgbClr val="FFFFFF"/>
                </a:solidFill>
                <a:latin typeface="Times New Roman"/>
                <a:cs typeface="Times New Roman"/>
              </a:rPr>
              <a:t>Sektor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merupakan </a:t>
            </a:r>
            <a:r>
              <a:rPr sz="3200" spc="-55" dirty="0" err="1">
                <a:solidFill>
                  <a:srgbClr val="FFFFFF"/>
                </a:solidFill>
                <a:latin typeface="Times New Roman"/>
                <a:cs typeface="Times New Roman"/>
              </a:rPr>
              <a:t>suatu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uni</a:t>
            </a:r>
            <a:r>
              <a:rPr lang="en-US"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t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melakukan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kegiatan  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produksi,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konsumsi,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transaksi</a:t>
            </a:r>
            <a:endParaRPr lang="en-US" sz="320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Ø"/>
              <a:tabLst>
                <a:tab pos="1229360" algn="l"/>
              </a:tabLst>
            </a:pPr>
            <a:r>
              <a:rPr sz="3200" spc="655" dirty="0" err="1">
                <a:solidFill>
                  <a:srgbClr val="FFFFFF"/>
                </a:solidFill>
                <a:latin typeface="Times New Roman"/>
                <a:cs typeface="Times New Roman"/>
              </a:rPr>
              <a:t>Muncul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karena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adanya </a:t>
            </a:r>
            <a:r>
              <a:rPr sz="3200" spc="-610" dirty="0">
                <a:solidFill>
                  <a:srgbClr val="FFFFFF"/>
                </a:solidFill>
                <a:latin typeface="Times New Roman"/>
                <a:cs typeface="Times New Roman"/>
              </a:rPr>
              <a:t>kebutuhan 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akan 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pelayanan</a:t>
            </a:r>
            <a:r>
              <a:rPr sz="32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kesehatan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9435" marR="5080" indent="-1816735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Mengapa </a:t>
            </a:r>
            <a:r>
              <a:rPr spc="-95" dirty="0"/>
              <a:t>ilmu </a:t>
            </a:r>
            <a:r>
              <a:rPr spc="-145" dirty="0"/>
              <a:t>ekonomi </a:t>
            </a:r>
            <a:r>
              <a:rPr spc="-229" dirty="0"/>
              <a:t>perlu </a:t>
            </a:r>
            <a:r>
              <a:rPr spc="-275" dirty="0"/>
              <a:t>diaplikasikan  </a:t>
            </a:r>
            <a:r>
              <a:rPr spc="-265" dirty="0"/>
              <a:t>dalam </a:t>
            </a:r>
            <a:r>
              <a:rPr spc="-240" dirty="0"/>
              <a:t>sektor</a:t>
            </a:r>
            <a:r>
              <a:rPr spc="-10" dirty="0"/>
              <a:t> </a:t>
            </a:r>
            <a:r>
              <a:rPr spc="-385" dirty="0"/>
              <a:t>kesehatan?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934845"/>
            <a:ext cx="6624320" cy="2558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77520" marR="5080" indent="-46482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Ø"/>
            </a:pPr>
            <a:r>
              <a:rPr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Sektor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kesehatan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(mis.RS)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merupakan  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fasilitas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padat 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pakar,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padat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modal, 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 </a:t>
            </a:r>
            <a:r>
              <a:rPr sz="3200" spc="-35" dirty="0" err="1">
                <a:solidFill>
                  <a:srgbClr val="FFFFFF"/>
                </a:solidFill>
                <a:latin typeface="Times New Roman"/>
                <a:cs typeface="Times New Roman"/>
              </a:rPr>
              <a:t>padat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teknologi</a:t>
            </a:r>
            <a:endParaRPr lang="en-US" sz="3200" dirty="0">
              <a:latin typeface="Times New Roman"/>
              <a:cs typeface="Times New Roman"/>
            </a:endParaRPr>
          </a:p>
          <a:p>
            <a:pPr marL="477520" marR="5080" indent="-464820">
              <a:lnSpc>
                <a:spcPct val="99500"/>
              </a:lnSpc>
              <a:spcBef>
                <a:spcPts val="120"/>
              </a:spcBef>
              <a:buFont typeface="Wingdings" panose="05000000000000000000" pitchFamily="2" charset="2"/>
              <a:buChar char="Ø"/>
            </a:pPr>
            <a:r>
              <a:rPr sz="3200" spc="800" dirty="0" err="1">
                <a:solidFill>
                  <a:srgbClr val="FFFFFF"/>
                </a:solidFill>
                <a:latin typeface="Times New Roman"/>
                <a:cs typeface="Times New Roman"/>
              </a:rPr>
              <a:t>Perlu</a:t>
            </a:r>
            <a:r>
              <a:rPr sz="32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FFFFFF"/>
                </a:solidFill>
                <a:latin typeface="Times New Roman"/>
                <a:cs typeface="Times New Roman"/>
              </a:rPr>
              <a:t>adanya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pengelolaan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 </a:t>
            </a:r>
            <a:r>
              <a:rPr sz="3200" spc="-1430" dirty="0">
                <a:solidFill>
                  <a:srgbClr val="FFFFFF"/>
                </a:solidFill>
                <a:latin typeface="Times New Roman"/>
                <a:cs typeface="Times New Roman"/>
              </a:rPr>
              <a:t>daya </a:t>
            </a:r>
            <a:r>
              <a:rPr sz="3200" spc="-7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untuk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mencapai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tujuan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organisasi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0429" y="6301804"/>
            <a:ext cx="277939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Free Powerpoint</a:t>
            </a:r>
            <a:r>
              <a:rPr sz="1800" spc="-40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39540" y="6531927"/>
            <a:ext cx="2778760" cy="17780"/>
          </a:xfrm>
          <a:custGeom>
            <a:avLst/>
            <a:gdLst/>
            <a:ahLst/>
            <a:cxnLst/>
            <a:rect l="l" t="t" r="r" b="b"/>
            <a:pathLst>
              <a:path w="2778760" h="17779">
                <a:moveTo>
                  <a:pt x="2778760" y="0"/>
                </a:moveTo>
                <a:lnTo>
                  <a:pt x="0" y="0"/>
                </a:lnTo>
                <a:lnTo>
                  <a:pt x="0" y="17779"/>
                </a:lnTo>
                <a:lnTo>
                  <a:pt x="2778760" y="17779"/>
                </a:lnTo>
                <a:lnTo>
                  <a:pt x="277876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9435" marR="5080" indent="-1816735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Mengapa </a:t>
            </a:r>
            <a:r>
              <a:rPr spc="-95" dirty="0"/>
              <a:t>ilmu </a:t>
            </a:r>
            <a:r>
              <a:rPr spc="-145" dirty="0"/>
              <a:t>ekonomi </a:t>
            </a:r>
            <a:r>
              <a:rPr spc="-229" dirty="0"/>
              <a:t>perlu </a:t>
            </a:r>
            <a:r>
              <a:rPr spc="-275" dirty="0"/>
              <a:t>diaplikasikan  </a:t>
            </a:r>
            <a:r>
              <a:rPr spc="-265" dirty="0"/>
              <a:t>dalam </a:t>
            </a:r>
            <a:r>
              <a:rPr spc="-240" dirty="0"/>
              <a:t>sektor</a:t>
            </a:r>
            <a:r>
              <a:rPr spc="-10" dirty="0"/>
              <a:t> </a:t>
            </a:r>
            <a:r>
              <a:rPr spc="-385" dirty="0"/>
              <a:t>kesehatan?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5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6257" y="1934845"/>
            <a:ext cx="6527165" cy="303416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77520" marR="1226820" indent="-464820">
              <a:lnSpc>
                <a:spcPts val="3800"/>
              </a:lnSpc>
              <a:spcBef>
                <a:spcPts val="260"/>
              </a:spcBef>
              <a:buFont typeface="Wingdings" panose="05000000000000000000" pitchFamily="2" charset="2"/>
              <a:buChar char="Ø"/>
            </a:pPr>
            <a:r>
              <a:rPr sz="3200" spc="-85" dirty="0" err="1">
                <a:solidFill>
                  <a:srgbClr val="FFFFFF"/>
                </a:solidFill>
                <a:latin typeface="Times New Roman"/>
                <a:cs typeface="Times New Roman"/>
              </a:rPr>
              <a:t>Mencapai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 pelayanan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kesehatan  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yang 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efektif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32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0" dirty="0" err="1">
                <a:solidFill>
                  <a:srgbClr val="FFFFFF"/>
                </a:solidFill>
                <a:latin typeface="Times New Roman"/>
                <a:cs typeface="Times New Roman"/>
              </a:rPr>
              <a:t>efisien</a:t>
            </a:r>
            <a:endParaRPr lang="en-US" sz="3200" dirty="0">
              <a:latin typeface="Times New Roman"/>
              <a:cs typeface="Times New Roman"/>
            </a:endParaRPr>
          </a:p>
          <a:p>
            <a:pPr marL="477520" marR="1226820" indent="-464820">
              <a:lnSpc>
                <a:spcPts val="3800"/>
              </a:lnSpc>
              <a:spcBef>
                <a:spcPts val="260"/>
              </a:spcBef>
              <a:buFont typeface="Wingdings" panose="05000000000000000000" pitchFamily="2" charset="2"/>
              <a:buChar char="Ø"/>
            </a:pPr>
            <a:r>
              <a:rPr sz="3200" spc="280" dirty="0" err="1">
                <a:solidFill>
                  <a:srgbClr val="FFFFFF"/>
                </a:solidFill>
                <a:latin typeface="Times New Roman"/>
                <a:cs typeface="Times New Roman"/>
              </a:rPr>
              <a:t>Sesuai</a:t>
            </a:r>
            <a:r>
              <a:rPr sz="32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dengan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tujuan </a:t>
            </a:r>
            <a:r>
              <a:rPr sz="3200" spc="-65" dirty="0" err="1">
                <a:solidFill>
                  <a:srgbClr val="FFFFFF"/>
                </a:solidFill>
                <a:latin typeface="Times New Roman"/>
                <a:cs typeface="Times New Roman"/>
              </a:rPr>
              <a:t>atau</a:t>
            </a:r>
            <a:r>
              <a:rPr sz="320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0" dirty="0" err="1">
                <a:solidFill>
                  <a:srgbClr val="FFFFFF"/>
                </a:solidFill>
                <a:latin typeface="Times New Roman"/>
                <a:cs typeface="Times New Roman"/>
              </a:rPr>
              <a:t>sasaran</a:t>
            </a:r>
            <a:endParaRPr lang="en-US" sz="3200" dirty="0">
              <a:latin typeface="Times New Roman"/>
              <a:cs typeface="Times New Roman"/>
            </a:endParaRPr>
          </a:p>
          <a:p>
            <a:pPr marL="477520" marR="1226820" indent="-464820">
              <a:lnSpc>
                <a:spcPts val="3800"/>
              </a:lnSpc>
              <a:spcBef>
                <a:spcPts val="260"/>
              </a:spcBef>
              <a:buFont typeface="Wingdings" panose="05000000000000000000" pitchFamily="2" charset="2"/>
              <a:buChar char="Ø"/>
            </a:pPr>
            <a:r>
              <a:rPr sz="3200" spc="-60" dirty="0" err="1">
                <a:solidFill>
                  <a:srgbClr val="FFFFFF"/>
                </a:solidFill>
                <a:latin typeface="Times New Roman"/>
                <a:cs typeface="Times New Roman"/>
              </a:rPr>
              <a:t>Penggunaan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sumber </a:t>
            </a:r>
            <a:r>
              <a:rPr sz="3200" spc="-130" dirty="0" err="1">
                <a:solidFill>
                  <a:srgbClr val="FFFFFF"/>
                </a:solidFill>
                <a:latin typeface="Times New Roman"/>
                <a:cs typeface="Times New Roman"/>
              </a:rPr>
              <a:t>daya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y</a:t>
            </a:r>
            <a:r>
              <a:rPr lang="en-US"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ang Optimal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906</Words>
  <Application>Microsoft Office PowerPoint</Application>
  <PresentationFormat>On-screen Show (4:3)</PresentationFormat>
  <Paragraphs>162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PowerPoint Presentation</vt:lpstr>
      <vt:lpstr>Pokok Bahasan</vt:lpstr>
      <vt:lpstr>Pendahuluan</vt:lpstr>
      <vt:lpstr>Ekonomi  Kesehatan...</vt:lpstr>
      <vt:lpstr>Ekonomi  Kesehatan...</vt:lpstr>
      <vt:lpstr>Ekonomi  Kesehatan...</vt:lpstr>
      <vt:lpstr>Mengapa ilmu ekonomi perlu diaplikasikan  dalam sektor kesehatan?</vt:lpstr>
      <vt:lpstr>Mengapa ilmu ekonomi perlu diaplikasikan  dalam sektor kesehatan?</vt:lpstr>
      <vt:lpstr>Mengapa ilmu ekonomi perlu diaplikasikan  dalam sektor kesehatan?</vt:lpstr>
      <vt:lpstr>Mengapa ilmu ekonomi perlu diaplikasikan  dalam sektor kesehatan?</vt:lpstr>
      <vt:lpstr>PERAN EKONOMI  KESEHATAN</vt:lpstr>
      <vt:lpstr>PowerPoint Presentation</vt:lpstr>
      <vt:lpstr>PowerPoint Presentation</vt:lpstr>
      <vt:lpstr>A.EKSTERNALITIES</vt:lpstr>
      <vt:lpstr>A.EKSTERNALITIES</vt:lpstr>
      <vt:lpstr>A.EKSTERNALITIES</vt:lpstr>
      <vt:lpstr>A.EKSTERNALITIES</vt:lpstr>
      <vt:lpstr>B.PUBLIC GOODS</vt:lpstr>
      <vt:lpstr>C.MERIT GOODS</vt:lpstr>
      <vt:lpstr>C.MERIT GOODS</vt:lpstr>
      <vt:lpstr>D.RISK &amp; UNCERTAINTY</vt:lpstr>
      <vt:lpstr>D.RISK &amp; UNCERTAINTY</vt:lpstr>
      <vt:lpstr>E.IMPERFECT INFORMATION</vt:lpstr>
      <vt:lpstr>E.IMPERFECT INFORMATION</vt:lpstr>
      <vt:lpstr>E.IMPERFECT INFORMATION</vt:lpstr>
      <vt:lpstr>“Menjadi adminkes adalah baik…  Menjadi dai adalah baik…   Menjadi adminkes sekaligus dai  adalah lebih baik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Carrying Earth</dc:title>
  <dc:creator>www.powerpointstyles.com</dc:creator>
  <cp:lastModifiedBy>Muhammad Tahir</cp:lastModifiedBy>
  <cp:revision>1</cp:revision>
  <dcterms:created xsi:type="dcterms:W3CDTF">2022-03-23T01:26:35Z</dcterms:created>
  <dcterms:modified xsi:type="dcterms:W3CDTF">2022-03-23T02:01:26Z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