
<file path=[Content_Types].xml><?xml version="1.0" encoding="utf-8"?>
<Types xmlns="http://schemas.openxmlformats.org/package/2006/content-types">
  <Default Extension="heic" ContentType="image/heic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0" r:id="rId6"/>
    <p:sldId id="268" r:id="rId7"/>
    <p:sldId id="261" r:id="rId8"/>
    <p:sldId id="262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425E-FE69-4B10-A635-D1D6A1B55E6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5E07-27D9-4C8E-9199-5491BDA79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8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425E-FE69-4B10-A635-D1D6A1B55E6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5E07-27D9-4C8E-9199-5491BDA79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0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425E-FE69-4B10-A635-D1D6A1B55E6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5E07-27D9-4C8E-9199-5491BDA795A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058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425E-FE69-4B10-A635-D1D6A1B55E6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5E07-27D9-4C8E-9199-5491BDA79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63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425E-FE69-4B10-A635-D1D6A1B55E6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5E07-27D9-4C8E-9199-5491BDA795A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5963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425E-FE69-4B10-A635-D1D6A1B55E6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5E07-27D9-4C8E-9199-5491BDA79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95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425E-FE69-4B10-A635-D1D6A1B55E6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5E07-27D9-4C8E-9199-5491BDA79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06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425E-FE69-4B10-A635-D1D6A1B55E6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5E07-27D9-4C8E-9199-5491BDA79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7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425E-FE69-4B10-A635-D1D6A1B55E6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5E07-27D9-4C8E-9199-5491BDA79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7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425E-FE69-4B10-A635-D1D6A1B55E6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5E07-27D9-4C8E-9199-5491BDA79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3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425E-FE69-4B10-A635-D1D6A1B55E6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5E07-27D9-4C8E-9199-5491BDA79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74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425E-FE69-4B10-A635-D1D6A1B55E6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5E07-27D9-4C8E-9199-5491BDA79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4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425E-FE69-4B10-A635-D1D6A1B55E6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5E07-27D9-4C8E-9199-5491BDA79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6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425E-FE69-4B10-A635-D1D6A1B55E6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5E07-27D9-4C8E-9199-5491BDA79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425E-FE69-4B10-A635-D1D6A1B55E6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5E07-27D9-4C8E-9199-5491BDA79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0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425E-FE69-4B10-A635-D1D6A1B55E6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5E07-27D9-4C8E-9199-5491BDA79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68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9425E-FE69-4B10-A635-D1D6A1B55E6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245E07-27D9-4C8E-9199-5491BDA79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2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heic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DA839-FA22-1AD0-1FDC-C6BD2A45A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8613"/>
            <a:ext cx="9144000" cy="7351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dobe Garamond Pro Bold" panose="02020702060506020403" pitchFamily="18" charset="0"/>
              </a:rPr>
              <a:t>           </a:t>
            </a:r>
            <a:r>
              <a:rPr lang="en-US" dirty="0" err="1">
                <a:latin typeface="Adobe Garamond Pro Bold" panose="02020702060506020403" pitchFamily="18" charset="0"/>
              </a:rPr>
              <a:t>Mioma</a:t>
            </a:r>
            <a:r>
              <a:rPr lang="en-US" dirty="0">
                <a:latin typeface="Adobe Garamond Pro Bold" panose="02020702060506020403" pitchFamily="18" charset="0"/>
              </a:rPr>
              <a:t> Uteri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068BAA-E5B0-1246-0C0C-2433CE273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223" y="1138518"/>
            <a:ext cx="11860305" cy="5468470"/>
          </a:xfrm>
        </p:spPr>
        <p:txBody>
          <a:bodyPr>
            <a:normAutofit lnSpcReduction="10000"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algn="ctr"/>
            <a:r>
              <a:rPr lang="en-US" sz="1800" dirty="0">
                <a:latin typeface="Adobe Garamond Pro Bold" panose="02020702060506020403" pitchFamily="18" charset="0"/>
              </a:rPr>
              <a:t>                </a:t>
            </a:r>
            <a:r>
              <a:rPr lang="en-US" sz="1800" dirty="0" err="1">
                <a:latin typeface="Adobe Garamond Pro Bold" panose="02020702060506020403" pitchFamily="18" charset="0"/>
              </a:rPr>
              <a:t>Disusun</a:t>
            </a:r>
            <a:r>
              <a:rPr lang="en-US" sz="1800" dirty="0">
                <a:latin typeface="Adobe Garamond Pro Bold" panose="02020702060506020403" pitchFamily="18" charset="0"/>
              </a:rPr>
              <a:t> oleh : </a:t>
            </a:r>
            <a:r>
              <a:rPr lang="en-US" sz="1800" dirty="0" err="1">
                <a:latin typeface="Adobe Garamond Pro Bold" panose="02020702060506020403" pitchFamily="18" charset="0"/>
              </a:rPr>
              <a:t>Kelompok</a:t>
            </a:r>
            <a:r>
              <a:rPr lang="en-US" sz="1800" dirty="0">
                <a:latin typeface="Adobe Garamond Pro Bold" panose="02020702060506020403" pitchFamily="18" charset="0"/>
              </a:rPr>
              <a:t>  9</a:t>
            </a:r>
          </a:p>
          <a:p>
            <a:endParaRPr lang="en-US" sz="1800" dirty="0"/>
          </a:p>
          <a:p>
            <a:pPr algn="ctr"/>
            <a:r>
              <a:rPr lang="en-US" sz="1800" dirty="0">
                <a:latin typeface="Adobe Garamond Pro Bold" panose="02020702060506020403" pitchFamily="18" charset="0"/>
              </a:rPr>
              <a:t>		Andi </a:t>
            </a:r>
            <a:r>
              <a:rPr lang="en-US" sz="1800" dirty="0" err="1">
                <a:latin typeface="Adobe Garamond Pro Bold" panose="02020702060506020403" pitchFamily="18" charset="0"/>
              </a:rPr>
              <a:t>Risma</a:t>
            </a:r>
            <a:r>
              <a:rPr lang="en-US" sz="1800" dirty="0">
                <a:latin typeface="Adobe Garamond Pro Bold" panose="02020702060506020403" pitchFamily="18" charset="0"/>
              </a:rPr>
              <a:t>	(202109017)</a:t>
            </a:r>
          </a:p>
          <a:p>
            <a:pPr algn="ctr"/>
            <a:r>
              <a:rPr lang="en-US" sz="1800" dirty="0">
                <a:latin typeface="Adobe Garamond Pro Bold" panose="02020702060506020403" pitchFamily="18" charset="0"/>
              </a:rPr>
              <a:t>		</a:t>
            </a:r>
            <a:r>
              <a:rPr lang="en-US" sz="1800" dirty="0" err="1">
                <a:latin typeface="Adobe Garamond Pro Bold" panose="02020702060506020403" pitchFamily="18" charset="0"/>
              </a:rPr>
              <a:t>Rahmawati</a:t>
            </a:r>
            <a:r>
              <a:rPr lang="en-US" sz="1800" dirty="0">
                <a:latin typeface="Adobe Garamond Pro Bold" panose="02020702060506020403" pitchFamily="18" charset="0"/>
              </a:rPr>
              <a:t>	   (202109059)</a:t>
            </a:r>
          </a:p>
          <a:p>
            <a:pPr algn="ctr"/>
            <a:r>
              <a:rPr lang="en-US" sz="1800" dirty="0">
                <a:latin typeface="Adobe Garamond Pro Bold" panose="02020702060506020403" pitchFamily="18" charset="0"/>
              </a:rPr>
              <a:t>			</a:t>
            </a:r>
            <a:r>
              <a:rPr lang="en-US" sz="1800" dirty="0" err="1">
                <a:latin typeface="Adobe Garamond Pro Bold" panose="02020702060506020403" pitchFamily="18" charset="0"/>
              </a:rPr>
              <a:t>Rusniaty</a:t>
            </a:r>
            <a:r>
              <a:rPr lang="en-US" sz="1800" dirty="0">
                <a:latin typeface="Adobe Garamond Pro Bold" panose="02020702060506020403" pitchFamily="18" charset="0"/>
              </a:rPr>
              <a:t> Rusty    (202109064)</a:t>
            </a:r>
          </a:p>
          <a:p>
            <a:pPr algn="ctr"/>
            <a:r>
              <a:rPr lang="en-US" sz="1800" dirty="0">
                <a:latin typeface="Adobe Garamond Pro Bold" panose="02020702060506020403" pitchFamily="18" charset="0"/>
              </a:rPr>
              <a:t>			</a:t>
            </a:r>
            <a:r>
              <a:rPr lang="en-US" sz="1800" dirty="0" err="1">
                <a:latin typeface="Adobe Garamond Pro Bold" panose="02020702060506020403" pitchFamily="18" charset="0"/>
              </a:rPr>
              <a:t>Sumarni</a:t>
            </a:r>
            <a:r>
              <a:rPr lang="en-US" sz="1800" dirty="0">
                <a:latin typeface="Adobe Garamond Pro Bold" panose="02020702060506020403" pitchFamily="18" charset="0"/>
              </a:rPr>
              <a:t>		(20210909075)</a:t>
            </a:r>
          </a:p>
          <a:p>
            <a:pPr algn="ctr"/>
            <a:r>
              <a:rPr lang="en-US" sz="1800" dirty="0">
                <a:latin typeface="Adobe Garamond Pro Bold" panose="02020702060506020403" pitchFamily="18" charset="0"/>
              </a:rPr>
              <a:t>			</a:t>
            </a:r>
            <a:r>
              <a:rPr lang="en-US" sz="1800" dirty="0" err="1">
                <a:latin typeface="Adobe Garamond Pro Bold" panose="02020702060506020403" pitchFamily="18" charset="0"/>
              </a:rPr>
              <a:t>Dahliah</a:t>
            </a:r>
            <a:r>
              <a:rPr lang="en-US" sz="1800" dirty="0">
                <a:latin typeface="Adobe Garamond Pro Bold" panose="02020702060506020403" pitchFamily="18" charset="0"/>
              </a:rPr>
              <a:t> 		(202109022)</a:t>
            </a:r>
          </a:p>
          <a:p>
            <a:pPr algn="ctr"/>
            <a:r>
              <a:rPr lang="en-US" sz="1800" dirty="0">
                <a:latin typeface="Adobe Garamond Pro Bold" panose="02020702060506020403" pitchFamily="18" charset="0"/>
              </a:rPr>
              <a:t>			</a:t>
            </a:r>
            <a:r>
              <a:rPr lang="en-US" sz="1800" dirty="0" err="1">
                <a:latin typeface="Adobe Garamond Pro Bold" panose="02020702060506020403" pitchFamily="18" charset="0"/>
              </a:rPr>
              <a:t>Rasna</a:t>
            </a:r>
            <a:r>
              <a:rPr lang="en-US" dirty="0">
                <a:latin typeface="Adobe Garamond Pro Bold" panose="02020702060506020403" pitchFamily="18" charset="0"/>
              </a:rPr>
              <a:t> </a:t>
            </a:r>
            <a:r>
              <a:rPr lang="en-US" sz="1800" dirty="0">
                <a:latin typeface="Adobe Garamond Pro Bold" panose="02020702060506020403" pitchFamily="18" charset="0"/>
              </a:rPr>
              <a:t>	(202109062)</a:t>
            </a:r>
          </a:p>
          <a:p>
            <a:pPr algn="ctr"/>
            <a:r>
              <a:rPr lang="en-US" sz="1800" dirty="0">
                <a:latin typeface="Adobe Garamond Pro Bold" panose="02020702060506020403" pitchFamily="18" charset="0"/>
              </a:rPr>
              <a:t>			</a:t>
            </a:r>
            <a:r>
              <a:rPr lang="en-US" sz="1800" dirty="0" err="1">
                <a:latin typeface="Adobe Garamond Pro Bold" panose="02020702060506020403" pitchFamily="18" charset="0"/>
              </a:rPr>
              <a:t>Sulfiani</a:t>
            </a:r>
            <a:r>
              <a:rPr lang="en-US" sz="1800" dirty="0">
                <a:latin typeface="Adobe Garamond Pro Bold" panose="02020702060506020403" pitchFamily="18" charset="0"/>
              </a:rPr>
              <a:t> 		(202109073)</a:t>
            </a:r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96B7B6-F82B-5FBA-1A1C-4B8E79A1A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544" y="959223"/>
            <a:ext cx="1842528" cy="18425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E5E42C-C9D2-AA50-4952-0DAB4B65E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9" y="2286000"/>
            <a:ext cx="4312023" cy="361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99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22685-8D39-9F43-75C0-21860BEB0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dobe Garamond Pro Bold" panose="02020702060506020403" pitchFamily="18" charset="0"/>
              </a:rPr>
              <a:t>DEFINISI MIOMA UTERI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4104D-8399-E1D9-ADCD-BCE9FB577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234" y="1138517"/>
            <a:ext cx="10515600" cy="4715716"/>
          </a:xfrm>
        </p:spPr>
        <p:txBody>
          <a:bodyPr>
            <a:normAutofit/>
          </a:bodyPr>
          <a:lstStyle/>
          <a:p>
            <a:r>
              <a:rPr lang="en-US" sz="1600" dirty="0" err="1"/>
              <a:t>Mioma</a:t>
            </a:r>
            <a:r>
              <a:rPr lang="en-US" sz="1600" dirty="0"/>
              <a:t> uteri </a:t>
            </a:r>
            <a:r>
              <a:rPr lang="en-US" sz="1600" dirty="0" err="1"/>
              <a:t>merupakan</a:t>
            </a:r>
            <a:r>
              <a:rPr lang="en-US" sz="1600" dirty="0"/>
              <a:t> tumor </a:t>
            </a:r>
            <a:r>
              <a:rPr lang="en-US" sz="1600" dirty="0" err="1"/>
              <a:t>jinak</a:t>
            </a:r>
            <a:r>
              <a:rPr lang="en-US" sz="1600" dirty="0"/>
              <a:t> </a:t>
            </a:r>
            <a:r>
              <a:rPr lang="en-US" sz="1600" dirty="0" err="1"/>
              <a:t>otot</a:t>
            </a:r>
            <a:r>
              <a:rPr lang="en-US" sz="1600" dirty="0"/>
              <a:t> </a:t>
            </a:r>
            <a:r>
              <a:rPr lang="en-US" sz="1600" dirty="0" err="1"/>
              <a:t>rahim</a:t>
            </a:r>
            <a:r>
              <a:rPr lang="en-US" sz="1600" dirty="0"/>
              <a:t>, </a:t>
            </a:r>
            <a:r>
              <a:rPr lang="en-US" sz="1600" dirty="0" err="1"/>
              <a:t>disetai</a:t>
            </a:r>
            <a:r>
              <a:rPr lang="en-US" sz="1600" dirty="0"/>
              <a:t> </a:t>
            </a:r>
            <a:r>
              <a:rPr lang="en-US" sz="1600" dirty="0" err="1"/>
              <a:t>jaringan</a:t>
            </a:r>
            <a:r>
              <a:rPr lang="en-US" sz="1600" dirty="0"/>
              <a:t> </a:t>
            </a:r>
            <a:r>
              <a:rPr lang="en-US" sz="1600" dirty="0" err="1"/>
              <a:t>ikatnya</a:t>
            </a:r>
            <a:r>
              <a:rPr lang="en-US" sz="1600" dirty="0"/>
              <a:t>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bentuk</a:t>
            </a:r>
            <a:r>
              <a:rPr lang="en-US" sz="1600" dirty="0"/>
              <a:t> </a:t>
            </a:r>
            <a:r>
              <a:rPr lang="en-US" sz="1600" dirty="0" err="1"/>
              <a:t>padat</a:t>
            </a:r>
            <a:r>
              <a:rPr lang="en-US" sz="1600" dirty="0"/>
              <a:t>,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jaringan</a:t>
            </a:r>
            <a:r>
              <a:rPr lang="en-US" sz="1600" dirty="0"/>
              <a:t> </a:t>
            </a:r>
            <a:r>
              <a:rPr lang="en-US" sz="1600" dirty="0" err="1"/>
              <a:t>ikatna</a:t>
            </a:r>
            <a:r>
              <a:rPr lang="en-US" sz="1600" dirty="0"/>
              <a:t> </a:t>
            </a:r>
            <a:r>
              <a:rPr lang="en-US" sz="1600" dirty="0" err="1"/>
              <a:t>dominan</a:t>
            </a:r>
            <a:r>
              <a:rPr lang="en-US" sz="1600" dirty="0"/>
              <a:t> dan </a:t>
            </a:r>
            <a:r>
              <a:rPr lang="en-US" sz="1600" dirty="0" err="1"/>
              <a:t>lunak</a:t>
            </a:r>
            <a:r>
              <a:rPr lang="en-US" sz="1600" dirty="0"/>
              <a:t>,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otot</a:t>
            </a:r>
            <a:r>
              <a:rPr lang="en-US" sz="1600" dirty="0"/>
              <a:t> </a:t>
            </a:r>
            <a:r>
              <a:rPr lang="en-US" sz="1600" dirty="0" err="1"/>
              <a:t>rahimnya</a:t>
            </a:r>
            <a:r>
              <a:rPr lang="en-US" sz="1600" dirty="0"/>
              <a:t> </a:t>
            </a:r>
            <a:r>
              <a:rPr lang="en-US" sz="1600" dirty="0" err="1"/>
              <a:t>dominan</a:t>
            </a:r>
            <a:r>
              <a:rPr lang="en-US" sz="1600" dirty="0"/>
              <a:t>. (</a:t>
            </a:r>
            <a:r>
              <a:rPr lang="en-US" sz="1600" dirty="0" err="1"/>
              <a:t>menurut</a:t>
            </a:r>
            <a:r>
              <a:rPr lang="en-US" sz="1600" dirty="0"/>
              <a:t>  </a:t>
            </a:r>
            <a:r>
              <a:rPr lang="en-US" sz="1600" dirty="0" err="1"/>
              <a:t>Manuaba</a:t>
            </a:r>
            <a:r>
              <a:rPr lang="en-US" sz="1600" dirty="0"/>
              <a:t>, 2011).</a:t>
            </a:r>
          </a:p>
          <a:p>
            <a:r>
              <a:rPr lang="en-US" sz="1600" dirty="0" err="1"/>
              <a:t>Mioma</a:t>
            </a:r>
            <a:r>
              <a:rPr lang="en-US" sz="1600" dirty="0"/>
              <a:t> uteri tumor </a:t>
            </a:r>
            <a:r>
              <a:rPr lang="en-US" sz="1600" dirty="0" err="1"/>
              <a:t>jinak</a:t>
            </a:r>
            <a:r>
              <a:rPr lang="en-US" sz="1600" dirty="0"/>
              <a:t> </a:t>
            </a:r>
            <a:r>
              <a:rPr lang="en-US" sz="1600" dirty="0" err="1"/>
              <a:t>rahim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sebagian</a:t>
            </a:r>
            <a:r>
              <a:rPr lang="en-US" sz="1600" dirty="0"/>
              <a:t> </a:t>
            </a:r>
            <a:r>
              <a:rPr lang="en-US" sz="1600" dirty="0" err="1"/>
              <a:t>besar</a:t>
            </a:r>
            <a:r>
              <a:rPr lang="en-US" sz="1600" dirty="0"/>
              <a:t> </a:t>
            </a:r>
            <a:r>
              <a:rPr lang="en-US" sz="1600" dirty="0" err="1"/>
              <a:t>berasal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sel</a:t>
            </a:r>
            <a:r>
              <a:rPr lang="en-US" sz="1600" dirty="0"/>
              <a:t> </a:t>
            </a:r>
            <a:r>
              <a:rPr lang="en-US" sz="1600" dirty="0" err="1"/>
              <a:t>muda</a:t>
            </a:r>
            <a:r>
              <a:rPr lang="en-US" sz="1600" dirty="0"/>
              <a:t> </a:t>
            </a:r>
            <a:r>
              <a:rPr lang="en-US" sz="1600" dirty="0" err="1"/>
              <a:t>otot</a:t>
            </a:r>
            <a:r>
              <a:rPr lang="en-US" sz="1600" dirty="0"/>
              <a:t> </a:t>
            </a:r>
            <a:r>
              <a:rPr lang="en-US" sz="1600" dirty="0" err="1"/>
              <a:t>rahim</a:t>
            </a:r>
            <a:r>
              <a:rPr lang="en-US" sz="1600" dirty="0"/>
              <a:t>, yang </a:t>
            </a:r>
            <a:r>
              <a:rPr lang="en-US" sz="1600" dirty="0" err="1"/>
              <a:t>mendapat</a:t>
            </a:r>
            <a:r>
              <a:rPr lang="en-US" sz="1600" dirty="0"/>
              <a:t> </a:t>
            </a:r>
            <a:r>
              <a:rPr lang="en-US" sz="1600" dirty="0" err="1"/>
              <a:t>rangsangan</a:t>
            </a:r>
            <a:r>
              <a:rPr lang="en-US" sz="1600" dirty="0"/>
              <a:t> </a:t>
            </a:r>
            <a:r>
              <a:rPr lang="en-US" sz="1600" dirty="0" err="1"/>
              <a:t>terus</a:t>
            </a:r>
            <a:r>
              <a:rPr lang="en-US" sz="1600" dirty="0"/>
              <a:t> </a:t>
            </a:r>
            <a:r>
              <a:rPr lang="en-US" sz="1600" dirty="0" err="1"/>
              <a:t>menerus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hormon</a:t>
            </a:r>
            <a:r>
              <a:rPr lang="en-US" sz="1600" dirty="0"/>
              <a:t> estrogen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terus</a:t>
            </a:r>
            <a:r>
              <a:rPr lang="en-US" sz="1600" dirty="0"/>
              <a:t> </a:t>
            </a:r>
            <a:r>
              <a:rPr lang="en-US" sz="1600" dirty="0" err="1"/>
              <a:t>bertumbuh</a:t>
            </a:r>
            <a:r>
              <a:rPr lang="en-US" sz="1600" dirty="0"/>
              <a:t> dan </a:t>
            </a:r>
            <a:r>
              <a:rPr lang="en-US" sz="1600" dirty="0" err="1"/>
              <a:t>bertambah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besar</a:t>
            </a:r>
            <a:r>
              <a:rPr lang="en-US" sz="1600" dirty="0"/>
              <a:t>. Oleh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itu</a:t>
            </a:r>
            <a:r>
              <a:rPr lang="en-US" sz="1600" dirty="0"/>
              <a:t> tumor </a:t>
            </a:r>
            <a:r>
              <a:rPr lang="en-US" sz="1600" dirty="0" err="1"/>
              <a:t>jinak</a:t>
            </a:r>
            <a:r>
              <a:rPr lang="en-US" sz="1600" dirty="0"/>
              <a:t> </a:t>
            </a:r>
            <a:r>
              <a:rPr lang="en-US" sz="1600" dirty="0" err="1"/>
              <a:t>otot</a:t>
            </a:r>
            <a:r>
              <a:rPr lang="en-US" sz="1600" dirty="0"/>
              <a:t> </a:t>
            </a:r>
            <a:r>
              <a:rPr lang="en-US" sz="1600" dirty="0" err="1"/>
              <a:t>rahim</a:t>
            </a:r>
            <a:r>
              <a:rPr lang="en-US" sz="1600" dirty="0"/>
              <a:t> </a:t>
            </a:r>
            <a:r>
              <a:rPr lang="en-US" sz="1600" dirty="0" err="1"/>
              <a:t>sebagian</a:t>
            </a:r>
            <a:r>
              <a:rPr lang="en-US" sz="1600" dirty="0"/>
              <a:t> </a:t>
            </a:r>
            <a:r>
              <a:rPr lang="en-US" sz="1600" dirty="0" err="1"/>
              <a:t>besar</a:t>
            </a:r>
            <a:r>
              <a:rPr lang="en-US" sz="1600" dirty="0"/>
              <a:t> </a:t>
            </a:r>
            <a:r>
              <a:rPr lang="en-US" sz="1600" dirty="0" err="1"/>
              <a:t>terjadi</a:t>
            </a:r>
            <a:r>
              <a:rPr lang="en-US" sz="1600" dirty="0"/>
              <a:t> pada masa </a:t>
            </a:r>
            <a:r>
              <a:rPr lang="en-US" sz="1600" dirty="0" err="1"/>
              <a:t>reproduktif</a:t>
            </a:r>
            <a:r>
              <a:rPr lang="en-US" sz="1600" dirty="0"/>
              <a:t> </a:t>
            </a:r>
            <a:r>
              <a:rPr lang="en-US" sz="1600" dirty="0" err="1"/>
              <a:t>aktif</a:t>
            </a:r>
            <a:r>
              <a:rPr lang="en-US" sz="1600" dirty="0"/>
              <a:t>, </a:t>
            </a:r>
            <a:r>
              <a:rPr lang="en-US" sz="1600" dirty="0" err="1"/>
              <a:t>yaitu</a:t>
            </a:r>
            <a:r>
              <a:rPr lang="en-US" sz="1600" dirty="0"/>
              <a:t> </a:t>
            </a:r>
            <a:r>
              <a:rPr lang="en-US" sz="1600" dirty="0" err="1"/>
              <a:t>saat</a:t>
            </a:r>
            <a:r>
              <a:rPr lang="en-US" sz="1600" dirty="0"/>
              <a:t> </a:t>
            </a:r>
            <a:r>
              <a:rPr lang="en-US" sz="1600" dirty="0" err="1"/>
              <a:t>wanita</a:t>
            </a:r>
            <a:r>
              <a:rPr lang="en-US" sz="1600" dirty="0"/>
              <a:t> </a:t>
            </a:r>
            <a:r>
              <a:rPr lang="en-US" sz="1600" dirty="0" err="1"/>
              <a:t>masih</a:t>
            </a:r>
            <a:r>
              <a:rPr lang="en-US" sz="1600" dirty="0"/>
              <a:t> </a:t>
            </a:r>
            <a:r>
              <a:rPr lang="en-US" sz="1600" dirty="0" err="1"/>
              <a:t>menstruasi</a:t>
            </a:r>
            <a:r>
              <a:rPr lang="en-US" sz="1600" dirty="0"/>
              <a:t> (</a:t>
            </a:r>
            <a:r>
              <a:rPr lang="en-US" sz="1600" dirty="0" err="1"/>
              <a:t>menurut</a:t>
            </a:r>
            <a:r>
              <a:rPr lang="en-US" sz="1600" dirty="0"/>
              <a:t> </a:t>
            </a:r>
            <a:r>
              <a:rPr lang="en-US" sz="1600" dirty="0" err="1"/>
              <a:t>Manuaba</a:t>
            </a:r>
            <a:r>
              <a:rPr lang="en-US" sz="1600" dirty="0"/>
              <a:t> 2011)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3200" dirty="0">
                <a:latin typeface="Adobe Garamond Pro Bold" panose="02020702060506020403" pitchFamily="18" charset="0"/>
              </a:rPr>
              <a:t>JENIS – JENIS MIOMA</a:t>
            </a:r>
          </a:p>
          <a:p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5F9B2F-F047-6733-1ED9-6D65FD6EA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24" y="3644153"/>
            <a:ext cx="4679577" cy="31197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087845-FC98-ED7D-1073-F30AEBCC0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391" y="3672074"/>
            <a:ext cx="4984376" cy="30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38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38F47-18BF-D333-1302-09655B7BA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99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dobe Garamond Pro Bold" panose="02020702060506020403" pitchFamily="18" charset="0"/>
              </a:rPr>
              <a:t>ETIOLOGI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4520C-F49D-C547-BE9D-C87DBE110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12" y="842682"/>
            <a:ext cx="10950388" cy="5334281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1600" dirty="0" err="1"/>
              <a:t>Penyebab</a:t>
            </a:r>
            <a:r>
              <a:rPr lang="en-US" sz="1600" dirty="0"/>
              <a:t> </a:t>
            </a:r>
            <a:r>
              <a:rPr lang="en-US" sz="1600" dirty="0" err="1"/>
              <a:t>pasti</a:t>
            </a:r>
            <a:r>
              <a:rPr lang="en-US" sz="1600" dirty="0"/>
              <a:t> </a:t>
            </a:r>
            <a:r>
              <a:rPr lang="en-US" sz="1600" dirty="0" err="1"/>
              <a:t>mioma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diketahui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pasti</a:t>
            </a:r>
            <a:r>
              <a:rPr lang="en-US" sz="1600" dirty="0"/>
              <a:t>. </a:t>
            </a:r>
            <a:r>
              <a:rPr lang="en-US" sz="1600" dirty="0" err="1"/>
              <a:t>Mioma</a:t>
            </a:r>
            <a:r>
              <a:rPr lang="en-US" sz="1600" dirty="0"/>
              <a:t> </a:t>
            </a:r>
            <a:r>
              <a:rPr lang="en-US" sz="1600" dirty="0" err="1"/>
              <a:t>jarang</a:t>
            </a:r>
            <a:r>
              <a:rPr lang="en-US" sz="1600" dirty="0"/>
              <a:t> </a:t>
            </a:r>
            <a:r>
              <a:rPr lang="en-US" sz="1600" dirty="0" err="1"/>
              <a:t>sekali</a:t>
            </a:r>
            <a:r>
              <a:rPr lang="en-US" sz="1600" dirty="0"/>
              <a:t> </a:t>
            </a:r>
            <a:r>
              <a:rPr lang="en-US" sz="1600" dirty="0" err="1"/>
              <a:t>ditemukan</a:t>
            </a:r>
            <a:r>
              <a:rPr lang="en-US" sz="1600" dirty="0"/>
              <a:t> </a:t>
            </a:r>
            <a:r>
              <a:rPr lang="en-US" sz="1600" dirty="0" err="1"/>
              <a:t>sebelum</a:t>
            </a:r>
            <a:r>
              <a:rPr lang="en-US" sz="1600" dirty="0"/>
              <a:t> </a:t>
            </a:r>
            <a:r>
              <a:rPr lang="en-US" sz="1600" dirty="0" err="1"/>
              <a:t>puberitas</a:t>
            </a:r>
            <a:r>
              <a:rPr lang="en-US" sz="1600" dirty="0"/>
              <a:t> , sangat </a:t>
            </a:r>
            <a:r>
              <a:rPr lang="en-US" sz="1600" dirty="0" err="1"/>
              <a:t>dipengaruhi</a:t>
            </a:r>
            <a:r>
              <a:rPr lang="en-US" sz="1600" dirty="0"/>
              <a:t> oleh </a:t>
            </a:r>
            <a:r>
              <a:rPr lang="en-US" sz="1600" dirty="0" err="1"/>
              <a:t>hormon</a:t>
            </a:r>
            <a:r>
              <a:rPr lang="en-US" sz="1600" dirty="0"/>
              <a:t> </a:t>
            </a:r>
            <a:r>
              <a:rPr lang="en-US" sz="1600" dirty="0" err="1"/>
              <a:t>refroduksi</a:t>
            </a:r>
            <a:r>
              <a:rPr lang="en-US" sz="1600" dirty="0"/>
              <a:t> dan </a:t>
            </a:r>
            <a:r>
              <a:rPr lang="en-US" sz="1600" dirty="0" err="1"/>
              <a:t>hanya</a:t>
            </a:r>
            <a:r>
              <a:rPr lang="en-US" sz="1600" dirty="0"/>
              <a:t> </a:t>
            </a:r>
            <a:r>
              <a:rPr lang="en-US" sz="1600" dirty="0" err="1"/>
              <a:t>manipestasi</a:t>
            </a:r>
            <a:r>
              <a:rPr lang="en-US" sz="1600" dirty="0"/>
              <a:t> </a:t>
            </a:r>
            <a:r>
              <a:rPr lang="en-US" sz="1600" dirty="0" err="1"/>
              <a:t>selama</a:t>
            </a:r>
            <a:r>
              <a:rPr lang="en-US" sz="1600" dirty="0"/>
              <a:t> </a:t>
            </a:r>
            <a:r>
              <a:rPr lang="en-US" sz="1600" dirty="0" err="1"/>
              <a:t>usia</a:t>
            </a:r>
            <a:r>
              <a:rPr lang="en-US" sz="1600" dirty="0"/>
              <a:t> </a:t>
            </a:r>
            <a:r>
              <a:rPr lang="en-US" sz="1600" dirty="0" err="1"/>
              <a:t>refroduktif</a:t>
            </a:r>
            <a:r>
              <a:rPr lang="en-US" sz="1600" dirty="0"/>
              <a:t>. (Anwar </a:t>
            </a:r>
            <a:r>
              <a:rPr lang="en-US" sz="1600" dirty="0" err="1"/>
              <a:t>dkk</a:t>
            </a:r>
            <a:r>
              <a:rPr lang="en-US" sz="1600" dirty="0"/>
              <a:t>, 2011).</a:t>
            </a:r>
          </a:p>
          <a:p>
            <a:r>
              <a:rPr lang="en-US" sz="1600" dirty="0" err="1"/>
              <a:t>Penyakit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menimbulkan</a:t>
            </a:r>
            <a:r>
              <a:rPr lang="en-US" sz="1600" dirty="0"/>
              <a:t> </a:t>
            </a:r>
            <a:r>
              <a:rPr lang="en-US" sz="1600" dirty="0" err="1"/>
              <a:t>gejala</a:t>
            </a:r>
            <a:r>
              <a:rPr lang="en-US" sz="1600" dirty="0"/>
              <a:t> </a:t>
            </a:r>
            <a:r>
              <a:rPr lang="en-US" sz="1600" dirty="0" err="1"/>
              <a:t>apapun</a:t>
            </a:r>
            <a:r>
              <a:rPr lang="en-US" sz="1600" dirty="0"/>
              <a:t> pada </a:t>
            </a:r>
            <a:r>
              <a:rPr lang="en-US" sz="1600" dirty="0" err="1"/>
              <a:t>banyak</a:t>
            </a:r>
            <a:r>
              <a:rPr lang="en-US" sz="1600" dirty="0"/>
              <a:t> </a:t>
            </a:r>
            <a:r>
              <a:rPr lang="en-US" sz="1600" dirty="0" err="1"/>
              <a:t>kasus</a:t>
            </a:r>
            <a:r>
              <a:rPr lang="en-US" sz="1600" dirty="0"/>
              <a:t> yang </a:t>
            </a:r>
            <a:r>
              <a:rPr lang="en-US" sz="1600" dirty="0" err="1"/>
              <a:t>terjadi</a:t>
            </a:r>
            <a:r>
              <a:rPr lang="en-US" sz="1600" dirty="0"/>
              <a:t>. </a:t>
            </a:r>
            <a:r>
              <a:rPr lang="en-US" sz="1600" dirty="0" err="1"/>
              <a:t>Hanya</a:t>
            </a:r>
            <a:r>
              <a:rPr lang="en-US" sz="1600" dirty="0"/>
              <a:t> </a:t>
            </a:r>
            <a:r>
              <a:rPr lang="en-US" sz="1600" dirty="0" err="1"/>
              <a:t>sekitar</a:t>
            </a:r>
            <a:r>
              <a:rPr lang="en-US" sz="1600" dirty="0"/>
              <a:t> 25 </a:t>
            </a:r>
            <a:r>
              <a:rPr lang="en-US" sz="1600" dirty="0" err="1"/>
              <a:t>persen</a:t>
            </a:r>
            <a:r>
              <a:rPr lang="en-US" sz="1600" dirty="0"/>
              <a:t> </a:t>
            </a:r>
            <a:r>
              <a:rPr lang="en-US" sz="1600" dirty="0" err="1"/>
              <a:t>kasus</a:t>
            </a:r>
            <a:r>
              <a:rPr lang="en-US" sz="1600" dirty="0"/>
              <a:t> </a:t>
            </a:r>
            <a:r>
              <a:rPr lang="en-US" sz="1600" dirty="0" err="1"/>
              <a:t>miom</a:t>
            </a:r>
            <a:r>
              <a:rPr lang="en-US" sz="1600" dirty="0"/>
              <a:t> yang </a:t>
            </a:r>
            <a:r>
              <a:rPr lang="en-US" sz="1600" dirty="0" err="1"/>
              <a:t>menimbulkan</a:t>
            </a:r>
            <a:r>
              <a:rPr lang="en-US" sz="1600" dirty="0"/>
              <a:t> </a:t>
            </a:r>
            <a:r>
              <a:rPr lang="en-US" sz="1600" dirty="0" err="1"/>
              <a:t>gejala</a:t>
            </a:r>
            <a:r>
              <a:rPr lang="en-US" sz="1600" dirty="0"/>
              <a:t>, </a:t>
            </a:r>
            <a:r>
              <a:rPr lang="en-US" sz="1600" dirty="0" err="1"/>
              <a:t>seperti</a:t>
            </a:r>
            <a:r>
              <a:rPr lang="en-US" sz="1600" dirty="0"/>
              <a:t> :</a:t>
            </a:r>
          </a:p>
          <a:p>
            <a:r>
              <a:rPr lang="en-US" sz="1600" dirty="0"/>
              <a:t> </a:t>
            </a:r>
            <a:r>
              <a:rPr lang="en-US" sz="1600" dirty="0" err="1"/>
              <a:t>Perut</a:t>
            </a:r>
            <a:r>
              <a:rPr lang="en-US" sz="1600" dirty="0"/>
              <a:t> </a:t>
            </a:r>
            <a:r>
              <a:rPr lang="en-US" sz="1600" dirty="0" err="1"/>
              <a:t>membesar</a:t>
            </a:r>
            <a:r>
              <a:rPr lang="en-US" sz="1600" dirty="0"/>
              <a:t> dan </a:t>
            </a:r>
            <a:r>
              <a:rPr lang="en-US" sz="1600" dirty="0" err="1"/>
              <a:t>terasa</a:t>
            </a:r>
            <a:r>
              <a:rPr lang="en-US" sz="1600" dirty="0"/>
              <a:t> </a:t>
            </a:r>
            <a:r>
              <a:rPr lang="en-US" sz="1600" dirty="0" err="1"/>
              <a:t>sakit</a:t>
            </a:r>
            <a:r>
              <a:rPr lang="en-US" sz="1600" dirty="0"/>
              <a:t>. </a:t>
            </a:r>
            <a:r>
              <a:rPr lang="en-US" sz="1600" dirty="0" err="1"/>
              <a:t>Selain</a:t>
            </a:r>
            <a:r>
              <a:rPr lang="en-US" sz="1600" dirty="0"/>
              <a:t> </a:t>
            </a:r>
            <a:r>
              <a:rPr lang="en-US" sz="1600" dirty="0" err="1"/>
              <a:t>daerah</a:t>
            </a:r>
            <a:r>
              <a:rPr lang="en-US" sz="1600" dirty="0"/>
              <a:t> </a:t>
            </a:r>
            <a:r>
              <a:rPr lang="en-US" sz="1600" dirty="0" err="1"/>
              <a:t>perut</a:t>
            </a:r>
            <a:r>
              <a:rPr lang="en-US" sz="1600" dirty="0"/>
              <a:t>,</a:t>
            </a:r>
          </a:p>
          <a:p>
            <a:r>
              <a:rPr lang="en-US" sz="1600" dirty="0"/>
              <a:t> </a:t>
            </a:r>
            <a:r>
              <a:rPr lang="en-US" sz="1600" dirty="0" err="1"/>
              <a:t>Mengalami</a:t>
            </a:r>
            <a:r>
              <a:rPr lang="en-US" sz="1600" dirty="0"/>
              <a:t> </a:t>
            </a:r>
            <a:r>
              <a:rPr lang="en-US" sz="1600" dirty="0" err="1"/>
              <a:t>sembelit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kembung</a:t>
            </a:r>
            <a:r>
              <a:rPr lang="en-US" sz="1600" dirty="0"/>
              <a:t>.</a:t>
            </a:r>
          </a:p>
          <a:p>
            <a:r>
              <a:rPr lang="en-US" sz="1600" dirty="0"/>
              <a:t> </a:t>
            </a:r>
            <a:r>
              <a:rPr lang="en-US" sz="1600" dirty="0" err="1"/>
              <a:t>Mengalami</a:t>
            </a:r>
            <a:r>
              <a:rPr lang="en-US" sz="1600" dirty="0"/>
              <a:t> rasa </a:t>
            </a:r>
            <a:r>
              <a:rPr lang="en-US" sz="1600" dirty="0" err="1"/>
              <a:t>nyeri</a:t>
            </a:r>
            <a:r>
              <a:rPr lang="en-US" sz="1600" dirty="0"/>
              <a:t> </a:t>
            </a:r>
            <a:r>
              <a:rPr lang="en-US" sz="1600" dirty="0" err="1"/>
              <a:t>saat</a:t>
            </a:r>
            <a:r>
              <a:rPr lang="en-US" sz="1600" dirty="0"/>
              <a:t> </a:t>
            </a:r>
            <a:r>
              <a:rPr lang="en-US" sz="1600" dirty="0" err="1"/>
              <a:t>berhubungan</a:t>
            </a:r>
            <a:r>
              <a:rPr lang="en-US" sz="1600" dirty="0"/>
              <a:t> </a:t>
            </a:r>
            <a:r>
              <a:rPr lang="en-US" sz="1600" dirty="0" err="1"/>
              <a:t>intim</a:t>
            </a:r>
            <a:r>
              <a:rPr lang="en-US" sz="1600" dirty="0"/>
              <a:t>.</a:t>
            </a:r>
          </a:p>
          <a:p>
            <a:r>
              <a:rPr lang="en-US" sz="1600" dirty="0"/>
              <a:t> </a:t>
            </a:r>
            <a:r>
              <a:rPr lang="en-US" sz="1600" dirty="0" err="1"/>
              <a:t>Mengalami</a:t>
            </a:r>
            <a:r>
              <a:rPr lang="en-US" sz="1600" dirty="0"/>
              <a:t> </a:t>
            </a:r>
            <a:r>
              <a:rPr lang="en-US" sz="1600" dirty="0" err="1"/>
              <a:t>nyeri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tekanan</a:t>
            </a:r>
            <a:r>
              <a:rPr lang="en-US" sz="1600" dirty="0"/>
              <a:t> pada </a:t>
            </a:r>
            <a:r>
              <a:rPr lang="en-US" sz="1600" dirty="0" err="1"/>
              <a:t>bagian</a:t>
            </a:r>
            <a:r>
              <a:rPr lang="en-US" sz="1600" dirty="0"/>
              <a:t> </a:t>
            </a:r>
            <a:r>
              <a:rPr lang="en-US" sz="1600" dirty="0" err="1"/>
              <a:t>panggul</a:t>
            </a:r>
            <a:r>
              <a:rPr lang="en-US" sz="1600" dirty="0"/>
              <a:t>.</a:t>
            </a:r>
          </a:p>
          <a:p>
            <a:r>
              <a:rPr lang="en-US" sz="1600" dirty="0"/>
              <a:t> </a:t>
            </a:r>
            <a:r>
              <a:rPr lang="en-US" sz="1600" dirty="0" err="1"/>
              <a:t>Mengalami</a:t>
            </a:r>
            <a:r>
              <a:rPr lang="en-US" sz="1600" dirty="0"/>
              <a:t> </a:t>
            </a:r>
            <a:r>
              <a:rPr lang="en-US" sz="1600" dirty="0" err="1"/>
              <a:t>nyeri</a:t>
            </a:r>
            <a:r>
              <a:rPr lang="en-US" sz="1600" dirty="0"/>
              <a:t> pada </a:t>
            </a:r>
            <a:r>
              <a:rPr lang="en-US" sz="1600" dirty="0" err="1"/>
              <a:t>bagian</a:t>
            </a:r>
            <a:r>
              <a:rPr lang="en-US" sz="1600" dirty="0"/>
              <a:t> </a:t>
            </a:r>
            <a:r>
              <a:rPr lang="en-US" sz="1600" dirty="0" err="1"/>
              <a:t>belakang</a:t>
            </a:r>
            <a:r>
              <a:rPr lang="en-US" sz="1600" dirty="0"/>
              <a:t> kaki.</a:t>
            </a:r>
          </a:p>
          <a:p>
            <a:r>
              <a:rPr lang="en-US" sz="1600" dirty="0"/>
              <a:t> </a:t>
            </a:r>
            <a:r>
              <a:rPr lang="en-US" sz="1600" dirty="0" err="1"/>
              <a:t>Siklus</a:t>
            </a:r>
            <a:r>
              <a:rPr lang="en-US" sz="1600" dirty="0"/>
              <a:t> </a:t>
            </a:r>
            <a:r>
              <a:rPr lang="en-US" sz="1600" dirty="0" err="1"/>
              <a:t>menstruasi</a:t>
            </a:r>
            <a:r>
              <a:rPr lang="en-US" sz="1600" dirty="0"/>
              <a:t> yang </a:t>
            </a:r>
            <a:r>
              <a:rPr lang="en-US" sz="1600" dirty="0" err="1"/>
              <a:t>berantakan</a:t>
            </a:r>
            <a:r>
              <a:rPr lang="en-US" sz="1600" dirty="0"/>
              <a:t>.</a:t>
            </a:r>
          </a:p>
          <a:p>
            <a:r>
              <a:rPr lang="en-US" sz="1600" dirty="0"/>
              <a:t> </a:t>
            </a:r>
            <a:r>
              <a:rPr lang="en-US" sz="1600" dirty="0" err="1"/>
              <a:t>Sering</a:t>
            </a:r>
            <a:r>
              <a:rPr lang="en-US" sz="1600" dirty="0"/>
              <a:t> </a:t>
            </a:r>
            <a:r>
              <a:rPr lang="en-US" sz="1600" dirty="0" err="1"/>
              <a:t>buang</a:t>
            </a:r>
            <a:r>
              <a:rPr lang="en-US" sz="1600" dirty="0"/>
              <a:t> air </a:t>
            </a:r>
            <a:r>
              <a:rPr lang="en-US" sz="1600" dirty="0" err="1"/>
              <a:t>kecil</a:t>
            </a:r>
            <a:r>
              <a:rPr lang="en-US" sz="1600" dirty="0"/>
              <a:t>. </a:t>
            </a:r>
            <a:r>
              <a:rPr lang="en-US" sz="1600" dirty="0" err="1"/>
              <a:t>Kondisi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dikarenakan</a:t>
            </a:r>
            <a:r>
              <a:rPr lang="en-US" sz="1600" dirty="0"/>
              <a:t> </a:t>
            </a:r>
            <a:r>
              <a:rPr lang="en-US" sz="1600" dirty="0" err="1"/>
              <a:t>adanya</a:t>
            </a:r>
            <a:r>
              <a:rPr lang="en-US" sz="1600" dirty="0"/>
              <a:t> </a:t>
            </a:r>
            <a:r>
              <a:rPr lang="en-US" sz="1600" dirty="0" err="1"/>
              <a:t>tekanan</a:t>
            </a:r>
            <a:r>
              <a:rPr lang="en-US" sz="1600" dirty="0"/>
              <a:t> </a:t>
            </a:r>
            <a:r>
              <a:rPr lang="en-US" sz="1600" dirty="0" err="1"/>
              <a:t>miom</a:t>
            </a:r>
            <a:r>
              <a:rPr lang="en-US" sz="1600" dirty="0"/>
              <a:t> pada </a:t>
            </a:r>
            <a:r>
              <a:rPr lang="en-US" sz="1600" dirty="0" err="1"/>
              <a:t>kantung</a:t>
            </a:r>
            <a:r>
              <a:rPr lang="en-US" sz="1600" dirty="0"/>
              <a:t> </a:t>
            </a:r>
            <a:r>
              <a:rPr lang="en-US" sz="1600" dirty="0" err="1"/>
              <a:t>kemih</a:t>
            </a:r>
            <a:r>
              <a:rPr lang="en-US" sz="1600" dirty="0"/>
              <a:t>.</a:t>
            </a:r>
          </a:p>
          <a:p>
            <a:r>
              <a:rPr lang="en-US" sz="1600" dirty="0"/>
              <a:t> </a:t>
            </a:r>
            <a:r>
              <a:rPr lang="en-US" sz="1600" dirty="0" err="1"/>
              <a:t>Konstipasi</a:t>
            </a:r>
            <a:r>
              <a:rPr lang="en-US" sz="1600" dirty="0"/>
              <a:t>. </a:t>
            </a:r>
            <a:r>
              <a:rPr lang="en-US" sz="1600" dirty="0" err="1"/>
              <a:t>Kondisi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terjadi</a:t>
            </a:r>
            <a:r>
              <a:rPr lang="en-US" sz="1600" dirty="0"/>
              <a:t> </a:t>
            </a:r>
            <a:r>
              <a:rPr lang="en-US" sz="1600" dirty="0" err="1"/>
              <a:t>ketika</a:t>
            </a:r>
            <a:r>
              <a:rPr lang="en-US" sz="1600" dirty="0"/>
              <a:t> </a:t>
            </a:r>
            <a:r>
              <a:rPr lang="en-US" sz="1600" dirty="0" err="1"/>
              <a:t>miom</a:t>
            </a:r>
            <a:r>
              <a:rPr lang="en-US" sz="1600" dirty="0"/>
              <a:t> </a:t>
            </a:r>
            <a:r>
              <a:rPr lang="en-US" sz="1600" dirty="0" err="1"/>
              <a:t>menekan</a:t>
            </a:r>
            <a:r>
              <a:rPr lang="en-US" sz="1600" dirty="0"/>
              <a:t> </a:t>
            </a:r>
            <a:r>
              <a:rPr lang="en-US" sz="1600" dirty="0" err="1"/>
              <a:t>bagian</a:t>
            </a:r>
            <a:r>
              <a:rPr lang="en-US" sz="1600" dirty="0"/>
              <a:t> usus </a:t>
            </a:r>
            <a:r>
              <a:rPr lang="en-US" sz="1600" dirty="0" err="1"/>
              <a:t>besar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rektum</a:t>
            </a:r>
            <a:r>
              <a:rPr lang="en-US" sz="1600" dirty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04688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444E8-640A-6269-4B4A-374BD9FBF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71" y="197224"/>
            <a:ext cx="9139531" cy="726141"/>
          </a:xfrm>
        </p:spPr>
        <p:txBody>
          <a:bodyPr>
            <a:normAutofit/>
          </a:bodyPr>
          <a:lstStyle/>
          <a:p>
            <a:r>
              <a:rPr lang="en-US" dirty="0" err="1"/>
              <a:t>Patofisiologi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A0AB0-EEAB-C9CF-B1F4-58F1CCFE9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011" y="923365"/>
            <a:ext cx="10479741" cy="5737411"/>
          </a:xfrm>
        </p:spPr>
        <p:txBody>
          <a:bodyPr>
            <a:normAutofit/>
          </a:bodyPr>
          <a:lstStyle/>
          <a:p>
            <a:r>
              <a:rPr lang="en-US" dirty="0" err="1"/>
              <a:t>Patofisiologi</a:t>
            </a:r>
            <a:r>
              <a:rPr lang="en-US" dirty="0"/>
              <a:t> </a:t>
            </a:r>
            <a:r>
              <a:rPr lang="en-US" dirty="0" err="1"/>
              <a:t>mioma</a:t>
            </a:r>
            <a:r>
              <a:rPr lang="en-US" dirty="0"/>
              <a:t> uteri </a:t>
            </a:r>
            <a:r>
              <a:rPr lang="en-US" dirty="0" err="1"/>
              <a:t>sebagai</a:t>
            </a:r>
            <a:r>
              <a:rPr lang="en-US" dirty="0"/>
              <a:t> tumor </a:t>
            </a:r>
            <a:r>
              <a:rPr lang="en-US" dirty="0" err="1"/>
              <a:t>monoklonal</a:t>
            </a:r>
            <a:r>
              <a:rPr lang="en-US" dirty="0"/>
              <a:t> yang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/>
              <a:t>halus</a:t>
            </a:r>
            <a:r>
              <a:rPr lang="en-US" dirty="0"/>
              <a:t> di uterus </a:t>
            </a:r>
            <a:r>
              <a:rPr lang="en-US" dirty="0" err="1"/>
              <a:t>yaitu</a:t>
            </a:r>
            <a:r>
              <a:rPr lang="en-US" dirty="0"/>
              <a:t> pada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miometrium</a:t>
            </a:r>
            <a:r>
              <a:rPr lang="en-US" dirty="0"/>
              <a:t>. Tumor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tergolong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tumor </a:t>
            </a:r>
            <a:r>
              <a:rPr lang="en-US" dirty="0" err="1"/>
              <a:t>jinak</a:t>
            </a:r>
            <a:r>
              <a:rPr lang="en-US" dirty="0"/>
              <a:t>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miofibroblas-miofibroblas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beraturan</a:t>
            </a:r>
            <a:r>
              <a:rPr lang="en-US" dirty="0"/>
              <a:t> yang </a:t>
            </a:r>
            <a:r>
              <a:rPr lang="en-US" dirty="0" err="1"/>
              <a:t>terkubur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ekstraseluler</a:t>
            </a:r>
            <a:r>
              <a:rPr lang="en-US" dirty="0"/>
              <a:t> yang </a:t>
            </a:r>
            <a:r>
              <a:rPr lang="en-US" dirty="0" err="1"/>
              <a:t>berjumlah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ekstraseluler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berkontribusi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pada volume tumor. </a:t>
            </a:r>
            <a:r>
              <a:rPr lang="en-US" dirty="0" err="1"/>
              <a:t>Kejadian</a:t>
            </a:r>
            <a:r>
              <a:rPr lang="en-US" dirty="0"/>
              <a:t> yang </a:t>
            </a:r>
            <a:r>
              <a:rPr lang="en-US" dirty="0" err="1"/>
              <a:t>mencetuskan</a:t>
            </a:r>
            <a:r>
              <a:rPr lang="en-US" dirty="0"/>
              <a:t> tumor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pasti</a:t>
            </a:r>
            <a:endParaRPr lang="en-US" dirty="0"/>
          </a:p>
          <a:p>
            <a:r>
              <a:rPr lang="en-US" sz="2800" dirty="0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Ada </a:t>
            </a:r>
            <a:r>
              <a:rPr lang="en-US" sz="2800" dirty="0" err="1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beberapa</a:t>
            </a:r>
            <a:r>
              <a:rPr lang="en-US" sz="2800" dirty="0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hal</a:t>
            </a:r>
            <a:r>
              <a:rPr lang="en-US" sz="2800" dirty="0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lainnya</a:t>
            </a:r>
            <a:r>
              <a:rPr lang="en-US" sz="2800" dirty="0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yang </a:t>
            </a:r>
            <a:r>
              <a:rPr lang="en-US" sz="2800" dirty="0" err="1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dapat</a:t>
            </a:r>
            <a:r>
              <a:rPr lang="en-US" sz="2800" dirty="0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memicu</a:t>
            </a:r>
            <a:r>
              <a:rPr lang="en-US" sz="2800" dirty="0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seseorang</a:t>
            </a:r>
            <a:r>
              <a:rPr lang="en-US" sz="2800" dirty="0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mengidap</a:t>
            </a:r>
            <a:r>
              <a:rPr lang="en-US" sz="2800" dirty="0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kondisi</a:t>
            </a:r>
            <a:r>
              <a:rPr lang="en-US" sz="2800" dirty="0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ini</a:t>
            </a:r>
            <a:r>
              <a:rPr lang="en-US" sz="2800" dirty="0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antara</a:t>
            </a:r>
            <a:r>
              <a:rPr lang="en-US" sz="2800" dirty="0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lain</a:t>
            </a:r>
            <a:r>
              <a:rPr lang="en-US" sz="1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</a:t>
            </a:r>
          </a:p>
          <a:p>
            <a:r>
              <a:rPr lang="en-US" sz="1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Wanita yang </a:t>
            </a:r>
            <a:r>
              <a:rPr lang="en-US" sz="18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mengonsumsi</a:t>
            </a:r>
            <a:r>
              <a:rPr lang="en-US" sz="1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8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alkohol</a:t>
            </a:r>
            <a:r>
              <a:rPr lang="en-US" sz="1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8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secara</a:t>
            </a:r>
            <a:r>
              <a:rPr lang="en-US" sz="1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8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berlebihan</a:t>
            </a:r>
            <a:r>
              <a:rPr lang="en-US" sz="1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</a:t>
            </a:r>
          </a:p>
          <a:p>
            <a:r>
              <a:rPr lang="en-US" sz="1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Wanita </a:t>
            </a:r>
            <a:r>
              <a:rPr lang="en-US" sz="18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dengan</a:t>
            </a:r>
            <a:r>
              <a:rPr lang="en-US" sz="1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8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usia</a:t>
            </a:r>
            <a:r>
              <a:rPr lang="en-US" sz="1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8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produktif</a:t>
            </a:r>
            <a:r>
              <a:rPr lang="en-US" sz="1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, </a:t>
            </a:r>
            <a:r>
              <a:rPr lang="en-US" sz="18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sekitar</a:t>
            </a:r>
            <a:r>
              <a:rPr lang="en-US" sz="1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16-50 </a:t>
            </a:r>
            <a:r>
              <a:rPr lang="en-US" sz="18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tahun</a:t>
            </a:r>
            <a:r>
              <a:rPr lang="en-US" sz="1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</a:t>
            </a:r>
          </a:p>
          <a:p>
            <a:r>
              <a:rPr lang="en-US" sz="1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Wanita yang </a:t>
            </a:r>
            <a:r>
              <a:rPr lang="en-US" sz="18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memiliki</a:t>
            </a:r>
            <a:r>
              <a:rPr lang="en-US" sz="1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8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riwayat</a:t>
            </a:r>
            <a:r>
              <a:rPr lang="en-US" sz="1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8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penyakit</a:t>
            </a:r>
            <a:r>
              <a:rPr lang="en-US" sz="1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8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miom</a:t>
            </a:r>
            <a:r>
              <a:rPr lang="en-US" sz="1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8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dalam</a:t>
            </a:r>
            <a:r>
              <a:rPr lang="en-US" sz="1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8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keluarga</a:t>
            </a:r>
            <a:r>
              <a:rPr lang="en-US" sz="1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</a:t>
            </a:r>
          </a:p>
          <a:p>
            <a:r>
              <a:rPr lang="en-US" sz="1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Wanita </a:t>
            </a:r>
            <a:r>
              <a:rPr lang="en-US" sz="18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berkulit</a:t>
            </a:r>
            <a:r>
              <a:rPr lang="en-US" sz="1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8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hitam</a:t>
            </a:r>
            <a:r>
              <a:rPr lang="en-US" sz="1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8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lebih</a:t>
            </a:r>
            <a:r>
              <a:rPr lang="en-US" sz="1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8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mungkin</a:t>
            </a:r>
            <a:r>
              <a:rPr lang="en-US" sz="1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8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mengalami</a:t>
            </a:r>
            <a:r>
              <a:rPr lang="en-US" sz="1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8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kondisi</a:t>
            </a:r>
            <a:r>
              <a:rPr lang="en-US" sz="1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8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ini</a:t>
            </a:r>
            <a:r>
              <a:rPr lang="en-US" sz="1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</a:t>
            </a:r>
          </a:p>
          <a:p>
            <a:r>
              <a:rPr lang="en-US" sz="1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Wanita yang </a:t>
            </a:r>
            <a:r>
              <a:rPr lang="en-US" sz="18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mengalami</a:t>
            </a:r>
            <a:r>
              <a:rPr lang="en-US" sz="1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8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menstruasi</a:t>
            </a:r>
            <a:r>
              <a:rPr lang="en-US" sz="1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8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terlalu</a:t>
            </a:r>
            <a:r>
              <a:rPr lang="en-US" sz="1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8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dini</a:t>
            </a:r>
            <a:r>
              <a:rPr lang="en-US" sz="1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</a:t>
            </a:r>
          </a:p>
          <a:p>
            <a:r>
              <a:rPr lang="en-US" sz="1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Wanita </a:t>
            </a:r>
            <a:r>
              <a:rPr lang="en-US" sz="18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dengan</a:t>
            </a:r>
            <a:r>
              <a:rPr lang="en-US" sz="1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8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kadar</a:t>
            </a:r>
            <a:r>
              <a:rPr lang="en-US" sz="1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8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hormon</a:t>
            </a:r>
            <a:r>
              <a:rPr lang="en-US" sz="1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estrogen yang </a:t>
            </a:r>
            <a:r>
              <a:rPr lang="en-US" sz="18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tidak</a:t>
            </a:r>
            <a:r>
              <a:rPr lang="en-US" sz="1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normal </a:t>
            </a:r>
            <a:r>
              <a:rPr lang="en-US" sz="18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karena</a:t>
            </a:r>
            <a:r>
              <a:rPr lang="en-US" sz="1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8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kondisi</a:t>
            </a:r>
            <a:r>
              <a:rPr lang="en-US" sz="1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8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medis</a:t>
            </a:r>
            <a:r>
              <a:rPr lang="en-US" sz="1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8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atau</a:t>
            </a:r>
            <a:r>
              <a:rPr lang="en-US" sz="1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8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karena</a:t>
            </a:r>
            <a:r>
              <a:rPr lang="en-US" sz="1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8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penggunaan</a:t>
            </a:r>
            <a:r>
              <a:rPr lang="en-US" sz="1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8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obat-obatan</a:t>
            </a:r>
            <a:br>
              <a:rPr lang="en-US" sz="1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808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5566B-ACF4-D012-06A5-A5450EC1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4447"/>
            <a:ext cx="8596668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Diagnosis </a:t>
            </a:r>
            <a:r>
              <a:rPr lang="en-US" dirty="0" err="1"/>
              <a:t>Mioma</a:t>
            </a:r>
            <a:r>
              <a:rPr lang="en-US" dirty="0"/>
              <a:t> Uteri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E31E5-C405-18F2-438D-014979AE6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04047"/>
            <a:ext cx="10169960" cy="569258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err="1"/>
              <a:t>Dokter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mendiagnosis</a:t>
            </a:r>
            <a:r>
              <a:rPr lang="en-US" dirty="0"/>
              <a:t> </a:t>
            </a:r>
            <a:r>
              <a:rPr lang="en-US" dirty="0" err="1"/>
              <a:t>mioma</a:t>
            </a:r>
            <a:r>
              <a:rPr lang="en-US" dirty="0"/>
              <a:t> </a:t>
            </a:r>
            <a:r>
              <a:rPr lang="en-US" dirty="0" err="1"/>
              <a:t>diawali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wawancara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dan </a:t>
            </a:r>
            <a:r>
              <a:rPr lang="en-US" dirty="0" err="1"/>
              <a:t>riwayat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pengidap</a:t>
            </a:r>
            <a:r>
              <a:rPr lang="en-US" dirty="0"/>
              <a:t> dan </a:t>
            </a:r>
            <a:r>
              <a:rPr lang="en-US" dirty="0" err="1"/>
              <a:t>keluarga</a:t>
            </a:r>
            <a:r>
              <a:rPr lang="en-US" dirty="0"/>
              <a:t>. Pada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lanjutan</a:t>
            </a:r>
            <a:r>
              <a:rPr lang="en-US" dirty="0"/>
              <a:t>, </a:t>
            </a:r>
            <a:r>
              <a:rPr lang="en-US" dirty="0" err="1"/>
              <a:t>dokter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yang </a:t>
            </a:r>
            <a:r>
              <a:rPr lang="en-US" dirty="0" err="1"/>
              <a:t>menyeluruh</a:t>
            </a:r>
            <a:r>
              <a:rPr lang="en-US" dirty="0"/>
              <a:t>, </a:t>
            </a:r>
            <a:r>
              <a:rPr lang="en-US" dirty="0" err="1"/>
              <a:t>terutama</a:t>
            </a:r>
            <a:r>
              <a:rPr lang="en-US" dirty="0"/>
              <a:t> pada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rahim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bimanual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tumor pada </a:t>
            </a:r>
            <a:r>
              <a:rPr lang="en-US" dirty="0" err="1"/>
              <a:t>rahim</a:t>
            </a:r>
            <a:r>
              <a:rPr lang="en-US" dirty="0"/>
              <a:t>.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dokter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penunjang</a:t>
            </a:r>
            <a:r>
              <a:rPr lang="en-US" dirty="0"/>
              <a:t> yang </a:t>
            </a:r>
            <a:r>
              <a:rPr lang="en-US" dirty="0" err="1"/>
              <a:t>sesuai</a:t>
            </a:r>
            <a:r>
              <a:rPr lang="en-US" dirty="0"/>
              <a:t>,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ultrasonografi</a:t>
            </a:r>
            <a:r>
              <a:rPr lang="en-US" dirty="0"/>
              <a:t> dan magnetic resonance imaging (MRI)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dan </a:t>
            </a:r>
            <a:r>
              <a:rPr lang="en-US" dirty="0" err="1"/>
              <a:t>ukuran</a:t>
            </a:r>
            <a:r>
              <a:rPr lang="en-US" dirty="0"/>
              <a:t> tumor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r>
              <a:rPr lang="en-US" sz="3200" dirty="0" err="1">
                <a:solidFill>
                  <a:schemeClr val="accent1"/>
                </a:solidFill>
              </a:rPr>
              <a:t>Penanganan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Mioma</a:t>
            </a:r>
            <a:r>
              <a:rPr lang="en-US" sz="3200" dirty="0">
                <a:solidFill>
                  <a:schemeClr val="accent1"/>
                </a:solidFill>
              </a:rPr>
              <a:t> Uteri</a:t>
            </a:r>
          </a:p>
          <a:p>
            <a:r>
              <a:rPr lang="en-US" dirty="0" err="1">
                <a:solidFill>
                  <a:schemeClr val="tx1"/>
                </a:solidFill>
              </a:rPr>
              <a:t>Penanganan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mioma</a:t>
            </a:r>
            <a:r>
              <a:rPr lang="en-US" dirty="0">
                <a:solidFill>
                  <a:schemeClr val="tx1"/>
                </a:solidFill>
              </a:rPr>
              <a:t> uteri </a:t>
            </a:r>
            <a:r>
              <a:rPr lang="en-US" dirty="0" err="1">
                <a:solidFill>
                  <a:schemeClr val="tx1"/>
                </a:solidFill>
              </a:rPr>
              <a:t>dilakukan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tergantung</a:t>
            </a:r>
            <a:r>
              <a:rPr lang="en-US" dirty="0">
                <a:solidFill>
                  <a:schemeClr val="tx1"/>
                </a:solidFill>
              </a:rPr>
              <a:t> pada </a:t>
            </a:r>
            <a:r>
              <a:rPr lang="en-US" dirty="0" err="1">
                <a:solidFill>
                  <a:schemeClr val="tx1"/>
                </a:solidFill>
              </a:rPr>
              <a:t>umur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paritas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lokasi</a:t>
            </a:r>
            <a:r>
              <a:rPr lang="en-US" dirty="0">
                <a:solidFill>
                  <a:schemeClr val="tx1"/>
                </a:solidFill>
              </a:rPr>
              <a:t>, dan </a:t>
            </a:r>
            <a:r>
              <a:rPr lang="en-US" dirty="0" err="1">
                <a:solidFill>
                  <a:schemeClr val="tx1"/>
                </a:solidFill>
              </a:rPr>
              <a:t>ukuran</a:t>
            </a:r>
            <a:r>
              <a:rPr lang="en-US" dirty="0">
                <a:solidFill>
                  <a:schemeClr val="tx1"/>
                </a:solidFill>
              </a:rPr>
              <a:t> tumor. Oleh </a:t>
            </a:r>
            <a:r>
              <a:rPr lang="en-US" dirty="0" err="1">
                <a:solidFill>
                  <a:schemeClr val="tx1"/>
                </a:solidFill>
              </a:rPr>
              <a:t>karena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penanganan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mioma</a:t>
            </a:r>
            <a:r>
              <a:rPr lang="en-US" dirty="0">
                <a:solidFill>
                  <a:schemeClr val="tx1"/>
                </a:solidFill>
              </a:rPr>
              <a:t> uteri </a:t>
            </a:r>
            <a:r>
              <a:rPr lang="en-US" dirty="0" err="1">
                <a:solidFill>
                  <a:schemeClr val="tx1"/>
                </a:solidFill>
              </a:rPr>
              <a:t>terbagi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kelompok-kelompok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berikut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Penanganan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konservatif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 err="1">
                <a:solidFill>
                  <a:schemeClr val="tx1"/>
                </a:solidFill>
              </a:rPr>
              <a:t>Observasi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pemeriksaan</a:t>
            </a:r>
            <a:r>
              <a:rPr lang="en-US" dirty="0">
                <a:solidFill>
                  <a:schemeClr val="tx1"/>
                </a:solidFill>
              </a:rPr>
              <a:t> pelvis </a:t>
            </a:r>
            <a:r>
              <a:rPr lang="en-US" dirty="0" err="1">
                <a:solidFill>
                  <a:schemeClr val="tx1"/>
                </a:solidFill>
              </a:rPr>
              <a:t>secara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periodik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setiap</a:t>
            </a:r>
            <a:r>
              <a:rPr lang="en-US" dirty="0">
                <a:solidFill>
                  <a:schemeClr val="tx1"/>
                </a:solidFill>
              </a:rPr>
              <a:t> 3-6 </a:t>
            </a:r>
            <a:r>
              <a:rPr lang="en-US" dirty="0" err="1">
                <a:solidFill>
                  <a:schemeClr val="tx1"/>
                </a:solidFill>
              </a:rPr>
              <a:t>bulan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Penanganan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operatif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Jenis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operasi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dilakukan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mengatasi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mioma</a:t>
            </a:r>
            <a:r>
              <a:rPr lang="en-US" dirty="0">
                <a:solidFill>
                  <a:schemeClr val="tx1"/>
                </a:solidFill>
              </a:rPr>
              <a:t> uteri</a:t>
            </a:r>
          </a:p>
          <a:p>
            <a:r>
              <a:rPr lang="en-US" dirty="0" err="1">
                <a:solidFill>
                  <a:schemeClr val="tx1"/>
                </a:solidFill>
              </a:rPr>
              <a:t>Histeroktomi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 err="1">
                <a:solidFill>
                  <a:schemeClr val="tx1"/>
                </a:solidFill>
              </a:rPr>
              <a:t>Penanganan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radioterapi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sz="3200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83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048BA-7E5D-4637-FE02-4B4E55988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287" y="126356"/>
            <a:ext cx="8596668" cy="690282"/>
          </a:xfrm>
        </p:spPr>
        <p:txBody>
          <a:bodyPr/>
          <a:lstStyle/>
          <a:p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penunjang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39DCF-CB77-2753-5C63-8DFB3A23F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16639"/>
            <a:ext cx="8596668" cy="5224724"/>
          </a:xfrm>
        </p:spPr>
        <p:txBody>
          <a:bodyPr/>
          <a:lstStyle/>
          <a:p>
            <a:r>
              <a:rPr lang="en-US" sz="1600" dirty="0" err="1"/>
              <a:t>Menurut</a:t>
            </a:r>
            <a:r>
              <a:rPr lang="en-US" sz="1600" dirty="0"/>
              <a:t> </a:t>
            </a:r>
            <a:r>
              <a:rPr lang="en-US" sz="1600" dirty="0" err="1"/>
              <a:t>Chyntia</a:t>
            </a:r>
            <a:r>
              <a:rPr lang="en-US" sz="1600" dirty="0"/>
              <a:t> (2009), </a:t>
            </a:r>
            <a:r>
              <a:rPr lang="en-US" sz="1600" dirty="0" err="1"/>
              <a:t>pemeriksaan</a:t>
            </a:r>
            <a:r>
              <a:rPr lang="en-US" sz="1600" dirty="0"/>
              <a:t> </a:t>
            </a:r>
            <a:r>
              <a:rPr lang="en-US" sz="1600" dirty="0" err="1"/>
              <a:t>penunjang</a:t>
            </a:r>
            <a:r>
              <a:rPr lang="en-US" sz="1600" dirty="0"/>
              <a:t> </a:t>
            </a:r>
            <a:r>
              <a:rPr lang="en-US" sz="1600" dirty="0" err="1"/>
              <a:t>meliputi</a:t>
            </a:r>
            <a:r>
              <a:rPr lang="en-US" sz="1600" dirty="0"/>
              <a:t> :</a:t>
            </a:r>
          </a:p>
          <a:p>
            <a:r>
              <a:rPr lang="en-US" sz="1600" dirty="0" err="1"/>
              <a:t>Papsmear</a:t>
            </a:r>
            <a:r>
              <a:rPr lang="en-US" sz="1600" dirty="0"/>
              <a:t>: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mengetahui</a:t>
            </a:r>
            <a:r>
              <a:rPr lang="en-US" sz="1600" dirty="0"/>
              <a:t> </a:t>
            </a:r>
            <a:r>
              <a:rPr lang="en-US" sz="1600" dirty="0" err="1"/>
              <a:t>displosia</a:t>
            </a:r>
            <a:r>
              <a:rPr lang="en-US" sz="1600" dirty="0"/>
              <a:t> </a:t>
            </a:r>
            <a:r>
              <a:rPr lang="en-US" sz="1600" dirty="0" err="1"/>
              <a:t>seluler</a:t>
            </a:r>
            <a:r>
              <a:rPr lang="en-US" sz="1600" dirty="0"/>
              <a:t> </a:t>
            </a:r>
            <a:r>
              <a:rPr lang="en-US" sz="1600" dirty="0" err="1"/>
              <a:t>menunjukan</a:t>
            </a:r>
            <a:r>
              <a:rPr lang="en-US" sz="1600" dirty="0"/>
              <a:t> </a:t>
            </a:r>
            <a:r>
              <a:rPr lang="en-US" sz="1600" dirty="0" err="1"/>
              <a:t>kemungkinan</a:t>
            </a:r>
            <a:r>
              <a:rPr lang="en-US" sz="1600" dirty="0"/>
              <a:t> </a:t>
            </a:r>
            <a:r>
              <a:rPr lang="en-US" sz="1600" dirty="0" err="1"/>
              <a:t>adaya</a:t>
            </a:r>
            <a:r>
              <a:rPr lang="en-US" sz="1600" dirty="0"/>
              <a:t> </a:t>
            </a:r>
            <a:r>
              <a:rPr lang="en-US" sz="1600" dirty="0" err="1"/>
              <a:t>kanker</a:t>
            </a:r>
            <a:r>
              <a:rPr lang="en-US" sz="1600" dirty="0"/>
              <a:t> / </a:t>
            </a:r>
            <a:r>
              <a:rPr lang="en-US" sz="1600" dirty="0" err="1"/>
              <a:t>kista</a:t>
            </a:r>
            <a:endParaRPr lang="en-US" sz="1600" dirty="0"/>
          </a:p>
          <a:p>
            <a:r>
              <a:rPr lang="en-US" sz="1600" dirty="0"/>
              <a:t>Ultrasound / CT scan: </a:t>
            </a:r>
            <a:r>
              <a:rPr lang="en-US" sz="1600" dirty="0" err="1"/>
              <a:t>membantu</a:t>
            </a:r>
            <a:r>
              <a:rPr lang="en-US" sz="1600" dirty="0"/>
              <a:t> </a:t>
            </a:r>
            <a:r>
              <a:rPr lang="en-US" sz="1600" dirty="0" err="1"/>
              <a:t>mengindentifikasi</a:t>
            </a:r>
            <a:r>
              <a:rPr lang="en-US" sz="1600" dirty="0"/>
              <a:t> </a:t>
            </a:r>
            <a:r>
              <a:rPr lang="en-US" sz="1600" dirty="0" err="1"/>
              <a:t>ukuran</a:t>
            </a:r>
            <a:r>
              <a:rPr lang="en-US" sz="1600" dirty="0"/>
              <a:t> / </a:t>
            </a:r>
            <a:r>
              <a:rPr lang="en-US" sz="1600" dirty="0" err="1"/>
              <a:t>lokasi</a:t>
            </a:r>
            <a:r>
              <a:rPr lang="en-US" sz="1600" dirty="0"/>
              <a:t> </a:t>
            </a:r>
            <a:r>
              <a:rPr lang="en-US" sz="1600" dirty="0" err="1"/>
              <a:t>massa</a:t>
            </a:r>
            <a:endParaRPr lang="en-US" sz="1600" dirty="0"/>
          </a:p>
          <a:p>
            <a:r>
              <a:rPr lang="en-US" sz="1600" dirty="0" err="1"/>
              <a:t>Laparoskopi</a:t>
            </a:r>
            <a:r>
              <a:rPr lang="en-US" sz="1600" dirty="0"/>
              <a:t>: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melihat</a:t>
            </a:r>
            <a:r>
              <a:rPr lang="en-US" sz="1600" dirty="0"/>
              <a:t> tumor, </a:t>
            </a:r>
            <a:r>
              <a:rPr lang="en-US" sz="1600" dirty="0" err="1"/>
              <a:t>perdarahan</a:t>
            </a:r>
            <a:r>
              <a:rPr lang="en-US" sz="1600" dirty="0"/>
              <a:t>, </a:t>
            </a:r>
            <a:r>
              <a:rPr lang="en-US" sz="1600" dirty="0" err="1"/>
              <a:t>perubahanendometrial</a:t>
            </a:r>
            <a:endParaRPr lang="en-US" sz="1600" dirty="0"/>
          </a:p>
          <a:p>
            <a:r>
              <a:rPr lang="en-US" sz="1600" dirty="0" err="1"/>
              <a:t>Hitung</a:t>
            </a:r>
            <a:r>
              <a:rPr lang="en-US" sz="1600" dirty="0"/>
              <a:t> </a:t>
            </a:r>
            <a:r>
              <a:rPr lang="en-US" sz="1600" dirty="0" err="1"/>
              <a:t>darah</a:t>
            </a:r>
            <a:r>
              <a:rPr lang="en-US" sz="1600" dirty="0"/>
              <a:t> </a:t>
            </a:r>
            <a:r>
              <a:rPr lang="en-US" sz="1600" dirty="0" err="1"/>
              <a:t>lengkap</a:t>
            </a:r>
            <a:r>
              <a:rPr lang="en-US" sz="1600" dirty="0"/>
              <a:t>: </a:t>
            </a:r>
            <a:r>
              <a:rPr lang="en-US" sz="1600" dirty="0" err="1"/>
              <a:t>penurunan</a:t>
            </a:r>
            <a:r>
              <a:rPr lang="en-US" sz="1600" dirty="0"/>
              <a:t> Hb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menununjukan</a:t>
            </a:r>
            <a:r>
              <a:rPr lang="en-US" sz="1600" dirty="0"/>
              <a:t> anemia </a:t>
            </a:r>
            <a:r>
              <a:rPr lang="en-US" sz="1600" dirty="0" err="1"/>
              <a:t>kronis</a:t>
            </a:r>
            <a:r>
              <a:rPr lang="en-US" sz="1600" dirty="0"/>
              <a:t> </a:t>
            </a:r>
            <a:r>
              <a:rPr lang="en-US" sz="1600" dirty="0" err="1"/>
              <a:t>sementara</a:t>
            </a:r>
            <a:r>
              <a:rPr lang="en-US" sz="1600" dirty="0"/>
              <a:t> </a:t>
            </a:r>
            <a:r>
              <a:rPr lang="en-US" sz="1600" dirty="0" err="1"/>
              <a:t>penurunan</a:t>
            </a:r>
            <a:r>
              <a:rPr lang="en-US" sz="1600" dirty="0"/>
              <a:t> </a:t>
            </a:r>
            <a:r>
              <a:rPr lang="en-US" sz="1600" dirty="0" err="1"/>
              <a:t>Ht</a:t>
            </a:r>
            <a:r>
              <a:rPr lang="en-US" sz="1600" dirty="0"/>
              <a:t> </a:t>
            </a:r>
            <a:r>
              <a:rPr lang="en-US" sz="1600" dirty="0" err="1"/>
              <a:t>menduga</a:t>
            </a:r>
            <a:r>
              <a:rPr lang="en-US" sz="1600" dirty="0"/>
              <a:t> </a:t>
            </a:r>
            <a:r>
              <a:rPr lang="en-US" sz="1600" dirty="0" err="1"/>
              <a:t>kehilangan</a:t>
            </a:r>
            <a:r>
              <a:rPr lang="en-US" sz="1600" dirty="0"/>
              <a:t> </a:t>
            </a:r>
            <a:r>
              <a:rPr lang="en-US" sz="1600" dirty="0" err="1"/>
              <a:t>darah</a:t>
            </a:r>
            <a:r>
              <a:rPr lang="en-US" sz="1600" dirty="0"/>
              <a:t> </a:t>
            </a:r>
            <a:r>
              <a:rPr lang="en-US" sz="1600" dirty="0" err="1"/>
              <a:t>aktif</a:t>
            </a:r>
            <a:r>
              <a:rPr lang="en-US" sz="1600" dirty="0"/>
              <a:t>, </a:t>
            </a:r>
            <a:r>
              <a:rPr lang="en-US" sz="1600" dirty="0" err="1"/>
              <a:t>peningkatan</a:t>
            </a:r>
            <a:r>
              <a:rPr lang="en-US" sz="1600" dirty="0"/>
              <a:t> SDP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mengindikasikan</a:t>
            </a:r>
            <a:r>
              <a:rPr lang="en-US" sz="1600" dirty="0"/>
              <a:t> proses </a:t>
            </a:r>
            <a:r>
              <a:rPr lang="en-US" sz="1600" dirty="0" err="1"/>
              <a:t>inflamasi</a:t>
            </a:r>
            <a:r>
              <a:rPr lang="en-US" sz="1600" dirty="0"/>
              <a:t> </a:t>
            </a:r>
            <a:r>
              <a:rPr lang="en-US" dirty="0"/>
              <a:t>/ </a:t>
            </a:r>
            <a:r>
              <a:rPr lang="en-US" dirty="0" err="1"/>
              <a:t>infeksi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8FC8FC-FFB5-A0AE-7C8E-491D0EBC9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3696021"/>
            <a:ext cx="3366246" cy="24896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DF22C2-06F5-1CF0-C96E-05419CC93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072" y="3623879"/>
            <a:ext cx="3505350" cy="24896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C71E02-9835-EB1B-3AD2-4582F6463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166" y="3623879"/>
            <a:ext cx="3224022" cy="241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90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A717E-38BA-CE92-38E5-21297F943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270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Pengobatan</a:t>
            </a:r>
            <a:r>
              <a:rPr lang="en-US" dirty="0"/>
              <a:t> </a:t>
            </a:r>
            <a:r>
              <a:rPr lang="en-US" dirty="0" err="1"/>
              <a:t>Mioma</a:t>
            </a:r>
            <a:r>
              <a:rPr lang="en-US" dirty="0"/>
              <a:t> Uteri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714EC-D230-6CE3-E760-8A116EA86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92307"/>
            <a:ext cx="10214784" cy="4849056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Dokter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pengobatan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menangani</a:t>
            </a:r>
            <a:r>
              <a:rPr lang="en-US" dirty="0"/>
              <a:t> </a:t>
            </a:r>
            <a:r>
              <a:rPr lang="en-US" dirty="0" err="1"/>
              <a:t>mioma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: </a:t>
            </a:r>
          </a:p>
          <a:p>
            <a:r>
              <a:rPr lang="en-US" dirty="0" err="1"/>
              <a:t>Pemberian</a:t>
            </a:r>
            <a:r>
              <a:rPr lang="en-US" dirty="0"/>
              <a:t> anti-</a:t>
            </a: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parasetamol</a:t>
            </a:r>
            <a:r>
              <a:rPr lang="en-US" dirty="0"/>
              <a:t>.</a:t>
            </a:r>
          </a:p>
          <a:p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dan USG,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diulangi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6-8 </a:t>
            </a:r>
            <a:r>
              <a:rPr lang="en-US" dirty="0" err="1"/>
              <a:t>minggu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mengawasi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mioma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. Jika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stabil</a:t>
            </a:r>
            <a:r>
              <a:rPr lang="en-US" dirty="0"/>
              <a:t>, </a:t>
            </a:r>
            <a:r>
              <a:rPr lang="en-US" dirty="0" err="1"/>
              <a:t>pengidap</a:t>
            </a:r>
            <a:r>
              <a:rPr lang="en-US" dirty="0"/>
              <a:t> </a:t>
            </a:r>
            <a:r>
              <a:rPr lang="en-US" dirty="0" err="1"/>
              <a:t>diobservasi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3-4 </a:t>
            </a:r>
            <a:r>
              <a:rPr lang="en-US" dirty="0" err="1"/>
              <a:t>bulan</a:t>
            </a:r>
            <a:r>
              <a:rPr lang="en-US" dirty="0"/>
              <a:t>.</a:t>
            </a:r>
          </a:p>
          <a:p>
            <a:r>
              <a:rPr lang="en-US" dirty="0" err="1"/>
              <a:t>Pengobatan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terapi</a:t>
            </a:r>
            <a:r>
              <a:rPr lang="en-US" dirty="0"/>
              <a:t> hormonal,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preparat</a:t>
            </a:r>
            <a:r>
              <a:rPr lang="en-US" dirty="0"/>
              <a:t> progestin </a:t>
            </a:r>
            <a:r>
              <a:rPr lang="en-US" dirty="0" err="1"/>
              <a:t>atau</a:t>
            </a:r>
            <a:r>
              <a:rPr lang="en-US" dirty="0"/>
              <a:t> gonadotropin-releasing hormone (GnRH).</a:t>
            </a:r>
          </a:p>
          <a:p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miomektomi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pembedahan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mengangkat</a:t>
            </a:r>
            <a:r>
              <a:rPr lang="en-US" dirty="0"/>
              <a:t> </a:t>
            </a:r>
            <a:r>
              <a:rPr lang="en-US" dirty="0" err="1"/>
              <a:t>mioma</a:t>
            </a:r>
            <a:r>
              <a:rPr lang="en-US" dirty="0"/>
              <a:t>.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dipertimbangkan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berusia</a:t>
            </a:r>
            <a:r>
              <a:rPr lang="en-US" dirty="0"/>
              <a:t> </a:t>
            </a:r>
            <a:r>
              <a:rPr lang="en-US" dirty="0" err="1"/>
              <a:t>muda</a:t>
            </a:r>
            <a:r>
              <a:rPr lang="en-US" dirty="0"/>
              <a:t> dan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.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mioma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miomektomi</a:t>
            </a:r>
            <a:r>
              <a:rPr lang="en-US" dirty="0"/>
              <a:t> </a:t>
            </a:r>
            <a:r>
              <a:rPr lang="en-US" dirty="0" err="1"/>
              <a:t>berkisar</a:t>
            </a:r>
            <a:r>
              <a:rPr lang="en-US" dirty="0"/>
              <a:t> 20-25 </a:t>
            </a:r>
            <a:r>
              <a:rPr lang="en-US" dirty="0" err="1"/>
              <a:t>persen</a:t>
            </a:r>
            <a:r>
              <a:rPr lang="en-US" dirty="0"/>
              <a:t>.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, </a:t>
            </a:r>
            <a:r>
              <a:rPr lang="en-US" dirty="0" err="1"/>
              <a:t>pengidap</a:t>
            </a:r>
            <a:r>
              <a:rPr lang="en-US" dirty="0"/>
              <a:t> </a:t>
            </a:r>
            <a:r>
              <a:rPr lang="en-US" dirty="0" err="1"/>
              <a:t>disarankan</a:t>
            </a:r>
            <a:r>
              <a:rPr lang="en-US" dirty="0"/>
              <a:t> </a:t>
            </a:r>
            <a:r>
              <a:rPr lang="en-US" dirty="0" err="1"/>
              <a:t>menunda</a:t>
            </a:r>
            <a:r>
              <a:rPr lang="en-US" dirty="0"/>
              <a:t> </a:t>
            </a:r>
            <a:r>
              <a:rPr lang="en-US" dirty="0" err="1"/>
              <a:t>kehamilan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4-6 </a:t>
            </a:r>
            <a:r>
              <a:rPr lang="en-US" dirty="0" err="1"/>
              <a:t>bulan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rahim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rapuh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histerektomi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pengangkatan</a:t>
            </a:r>
            <a:r>
              <a:rPr lang="en-US" dirty="0"/>
              <a:t> </a:t>
            </a:r>
            <a:r>
              <a:rPr lang="en-US" dirty="0" err="1"/>
              <a:t>rahim</a:t>
            </a:r>
            <a:r>
              <a:rPr lang="en-US" dirty="0"/>
              <a:t>.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dipertimbangkan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hamil</a:t>
            </a:r>
            <a:r>
              <a:rPr lang="en-US" dirty="0"/>
              <a:t> </a:t>
            </a:r>
            <a:r>
              <a:rPr lang="en-US" dirty="0" err="1"/>
              <a:t>setelahnya</a:t>
            </a:r>
            <a:r>
              <a:rPr lang="en-US" dirty="0"/>
              <a:t>. </a:t>
            </a:r>
            <a:r>
              <a:rPr lang="en-US" dirty="0" err="1"/>
              <a:t>Namun</a:t>
            </a:r>
            <a:r>
              <a:rPr lang="en-US" dirty="0"/>
              <a:t>,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yang </a:t>
            </a:r>
            <a:r>
              <a:rPr lang="en-US" dirty="0" err="1"/>
              <a:t>kerap</a:t>
            </a:r>
            <a:r>
              <a:rPr lang="en-US" dirty="0"/>
              <a:t> </a:t>
            </a:r>
            <a:r>
              <a:rPr lang="en-US" dirty="0" err="1"/>
              <a:t>merasakan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nyeri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kunjung</a:t>
            </a:r>
            <a:r>
              <a:rPr lang="en-US" dirty="0"/>
              <a:t> </a:t>
            </a:r>
            <a:r>
              <a:rPr lang="en-US" dirty="0" err="1"/>
              <a:t>sembuh</a:t>
            </a:r>
            <a:r>
              <a:rPr lang="en-US" dirty="0"/>
              <a:t>, dan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mioma</a:t>
            </a:r>
            <a:r>
              <a:rPr lang="en-US" dirty="0"/>
              <a:t> yang </a:t>
            </a:r>
            <a:r>
              <a:rPr lang="en-US" dirty="0" err="1"/>
              <a:t>berulang</a:t>
            </a:r>
            <a:r>
              <a:rPr lang="en-US" dirty="0"/>
              <a:t> </a:t>
            </a:r>
            <a:r>
              <a:rPr lang="en-US" dirty="0" err="1"/>
              <a:t>meski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menjalani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, sangat </a:t>
            </a:r>
            <a:r>
              <a:rPr lang="en-US" dirty="0" err="1"/>
              <a:t>disarankan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melakukannya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8211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8C082-042E-3BDF-7638-6E169F88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1671"/>
          </a:xfrm>
        </p:spPr>
        <p:txBody>
          <a:bodyPr>
            <a:normAutofit fontScale="90000"/>
          </a:bodyPr>
          <a:lstStyle/>
          <a:p>
            <a:r>
              <a:rPr lang="en-US" dirty="0"/>
              <a:t>Ada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/>
              <a:t>Mioma</a:t>
            </a:r>
            <a:r>
              <a:rPr lang="en-US" dirty="0"/>
              <a:t> Uteri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A50C3-CE27-858B-1829-690F19A8D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01271"/>
            <a:ext cx="9748619" cy="554915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olahraga</a:t>
            </a:r>
            <a:r>
              <a:rPr lang="en-US" dirty="0"/>
              <a:t> dan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rutin</a:t>
            </a:r>
            <a:r>
              <a:rPr lang="en-US" dirty="0"/>
              <a:t> dan </a:t>
            </a:r>
            <a:r>
              <a:rPr lang="en-US" dirty="0" err="1"/>
              <a:t>teratur</a:t>
            </a:r>
            <a:r>
              <a:rPr lang="en-US" dirty="0"/>
              <a:t>.</a:t>
            </a:r>
          </a:p>
          <a:p>
            <a:r>
              <a:rPr lang="en-US" dirty="0" err="1"/>
              <a:t>Menghindari</a:t>
            </a:r>
            <a:r>
              <a:rPr lang="en-US" dirty="0"/>
              <a:t> </a:t>
            </a:r>
            <a:r>
              <a:rPr lang="en-US" dirty="0" err="1"/>
              <a:t>kebiasaan</a:t>
            </a:r>
            <a:r>
              <a:rPr lang="en-US" dirty="0"/>
              <a:t> </a:t>
            </a:r>
            <a:r>
              <a:rPr lang="en-US" dirty="0" err="1"/>
              <a:t>merokok</a:t>
            </a:r>
            <a:r>
              <a:rPr lang="en-US" dirty="0"/>
              <a:t> dan </a:t>
            </a:r>
            <a:r>
              <a:rPr lang="en-US" dirty="0" err="1"/>
              <a:t>minum</a:t>
            </a:r>
            <a:r>
              <a:rPr lang="en-US" dirty="0"/>
              <a:t> </a:t>
            </a:r>
            <a:r>
              <a:rPr lang="en-US" dirty="0" err="1"/>
              <a:t>minuman</a:t>
            </a:r>
            <a:r>
              <a:rPr lang="en-US" dirty="0"/>
              <a:t> </a:t>
            </a:r>
            <a:r>
              <a:rPr lang="en-US" dirty="0" err="1"/>
              <a:t>beralkohol</a:t>
            </a:r>
            <a:r>
              <a:rPr lang="en-US" dirty="0"/>
              <a:t>.</a:t>
            </a:r>
          </a:p>
          <a:p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badan </a:t>
            </a:r>
            <a:r>
              <a:rPr lang="en-US" dirty="0" err="1"/>
              <a:t>tetap</a:t>
            </a:r>
            <a:r>
              <a:rPr lang="en-US" dirty="0"/>
              <a:t> ideal.</a:t>
            </a:r>
          </a:p>
          <a:p>
            <a:r>
              <a:rPr lang="en-US" dirty="0" err="1"/>
              <a:t>Menjalani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 yang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serat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sayur</a:t>
            </a:r>
            <a:r>
              <a:rPr lang="en-US" dirty="0"/>
              <a:t> dan </a:t>
            </a:r>
            <a:r>
              <a:rPr lang="en-US" dirty="0" err="1"/>
              <a:t>buah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menghindari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yang </a:t>
            </a:r>
            <a:r>
              <a:rPr lang="en-US" dirty="0" err="1"/>
              <a:t>tinggi</a:t>
            </a:r>
            <a:r>
              <a:rPr lang="en-US" dirty="0"/>
              <a:t> lemak dan </a:t>
            </a:r>
            <a:r>
              <a:rPr lang="en-US" dirty="0" err="1"/>
              <a:t>tinggi</a:t>
            </a:r>
            <a:r>
              <a:rPr lang="en-US" dirty="0"/>
              <a:t> gula.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E879EB-4B77-05A7-88A4-52126EE9C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79" y="3429000"/>
            <a:ext cx="3238793" cy="23075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C6149F-2D50-A950-C373-606A706BF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544" y="146287"/>
            <a:ext cx="2306815" cy="22436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B00687-F9E7-0470-FDF9-0C65B19C99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197" y="3429000"/>
            <a:ext cx="3029347" cy="305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80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CE926E0-106C-C43E-0B27-6E1383CB9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56894" cy="6858000"/>
          </a:xfrm>
        </p:spPr>
      </p:pic>
    </p:spTree>
    <p:extLst>
      <p:ext uri="{BB962C8B-B14F-4D97-AF65-F5344CB8AC3E}">
        <p14:creationId xmlns:p14="http://schemas.microsoft.com/office/powerpoint/2010/main" val="407657907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117</TotalTime>
  <Words>873</Words>
  <Application>Microsoft Office PowerPoint</Application>
  <PresentationFormat>Widescreen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Adobe Gothic Std B</vt:lpstr>
      <vt:lpstr>Adobe Garamond Pro Bold</vt:lpstr>
      <vt:lpstr>Arial</vt:lpstr>
      <vt:lpstr>Trebuchet MS</vt:lpstr>
      <vt:lpstr>Wingdings 3</vt:lpstr>
      <vt:lpstr>Facet</vt:lpstr>
      <vt:lpstr>           Mioma Uteri </vt:lpstr>
      <vt:lpstr>DEFINISI MIOMA UTERI</vt:lpstr>
      <vt:lpstr>ETIOLOGI</vt:lpstr>
      <vt:lpstr>Patofisiologi </vt:lpstr>
      <vt:lpstr>Diagnosis Mioma Uteri</vt:lpstr>
      <vt:lpstr>Pemeriksaan penunjang</vt:lpstr>
      <vt:lpstr>Pengobatan Mioma Uteri</vt:lpstr>
      <vt:lpstr>Ada beberapa Pencegahan Mioma Uteri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Mioma Uteri </dc:title>
  <dc:creator>nursyam cucang</dc:creator>
  <cp:lastModifiedBy>nursyam cucang</cp:lastModifiedBy>
  <cp:revision>4</cp:revision>
  <dcterms:created xsi:type="dcterms:W3CDTF">2022-09-21T14:48:01Z</dcterms:created>
  <dcterms:modified xsi:type="dcterms:W3CDTF">2022-09-22T14:57:04Z</dcterms:modified>
</cp:coreProperties>
</file>