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4" r:id="rId6"/>
    <p:sldId id="260" r:id="rId7"/>
    <p:sldId id="261" r:id="rId8"/>
    <p:sldId id="279" r:id="rId9"/>
    <p:sldId id="262" r:id="rId10"/>
    <p:sldId id="263" r:id="rId11"/>
    <p:sldId id="273" r:id="rId12"/>
    <p:sldId id="285" r:id="rId13"/>
    <p:sldId id="286" r:id="rId14"/>
    <p:sldId id="287" r:id="rId15"/>
    <p:sldId id="288" r:id="rId16"/>
    <p:sldId id="289" r:id="rId17"/>
    <p:sldId id="291" r:id="rId18"/>
    <p:sldId id="290" r:id="rId19"/>
    <p:sldId id="264" r:id="rId20"/>
    <p:sldId id="274" r:id="rId21"/>
    <p:sldId id="265" r:id="rId22"/>
    <p:sldId id="275" r:id="rId23"/>
    <p:sldId id="266" r:id="rId24"/>
    <p:sldId id="280" r:id="rId25"/>
    <p:sldId id="276" r:id="rId26"/>
    <p:sldId id="267" r:id="rId27"/>
    <p:sldId id="277" r:id="rId28"/>
    <p:sldId id="268" r:id="rId29"/>
    <p:sldId id="269" r:id="rId30"/>
    <p:sldId id="283" r:id="rId31"/>
    <p:sldId id="270" r:id="rId32"/>
    <p:sldId id="271" r:id="rId33"/>
    <p:sldId id="281" r:id="rId34"/>
    <p:sldId id="292" r:id="rId3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B8A3A-A770-4C00-9DB5-48719B5EFEF3}" type="datetimeFigureOut">
              <a:rPr lang="id-ID" smtClean="0"/>
              <a:pPr/>
              <a:t>11/11/2021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4C285-CADF-450E-AEE8-3D2F631CA91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SISTEM ENDOKRIN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Ns.</a:t>
            </a:r>
            <a:r>
              <a:rPr lang="en-US" dirty="0" smtClean="0"/>
              <a:t>ASNUDDIN</a:t>
            </a:r>
            <a:r>
              <a:rPr lang="id-ID" dirty="0" smtClean="0"/>
              <a:t>,S.Kep</a:t>
            </a:r>
            <a:r>
              <a:rPr lang="en-US" dirty="0" smtClean="0"/>
              <a:t>.,</a:t>
            </a:r>
            <a:r>
              <a:rPr lang="en-US" dirty="0" err="1" smtClean="0"/>
              <a:t>M.Kes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c) </a:t>
            </a:r>
            <a:r>
              <a:rPr lang="en-US" sz="3600" b="1" dirty="0" err="1" smtClean="0"/>
              <a:t>Kelenjar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Hipofise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Belakang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Neurohipofise</a:t>
            </a:r>
            <a:r>
              <a:rPr lang="en-US" sz="3600" b="1" dirty="0" smtClean="0"/>
              <a:t>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Neurohipofise </a:t>
            </a:r>
            <a:r>
              <a:rPr lang="en-US" dirty="0" err="1" smtClean="0"/>
              <a:t>menghasilkan</a:t>
            </a:r>
            <a:r>
              <a:rPr lang="en-US" dirty="0" smtClean="0"/>
              <a:t> 2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Vasopresin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Diuretik</a:t>
            </a:r>
            <a:r>
              <a:rPr lang="en-US" b="1" dirty="0" smtClean="0"/>
              <a:t> (ADH)</a:t>
            </a:r>
            <a:r>
              <a:rPr lang="en-US" dirty="0" smtClean="0"/>
              <a:t>,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reabsorpsi</a:t>
            </a:r>
            <a:r>
              <a:rPr lang="en-US" dirty="0" smtClean="0"/>
              <a:t> </a:t>
            </a:r>
            <a:r>
              <a:rPr lang="en-US" dirty="0" err="1" smtClean="0"/>
              <a:t>urin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distal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urin</a:t>
            </a:r>
            <a:r>
              <a:rPr lang="en-US" dirty="0" smtClean="0"/>
              <a:t> yang </a:t>
            </a:r>
            <a:r>
              <a:rPr lang="en-US" dirty="0" err="1" smtClean="0"/>
              <a:t>keluar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Oksitosin</a:t>
            </a:r>
            <a:r>
              <a:rPr lang="en-US" dirty="0" smtClean="0"/>
              <a:t>,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polos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uterus (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).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MATERI AJAR ANATOMI\SAHARIAH\2. Kelenjar Hipofi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41047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Kelenjar</a:t>
            </a:r>
            <a:r>
              <a:rPr lang="en-US" dirty="0" smtClean="0"/>
              <a:t> Pineal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000" dirty="0" err="1" smtClean="0"/>
              <a:t>Kelenjar</a:t>
            </a:r>
            <a:r>
              <a:rPr lang="en-US" sz="3000" dirty="0" smtClean="0"/>
              <a:t> </a:t>
            </a:r>
            <a:r>
              <a:rPr lang="en-US" sz="3000" dirty="0" smtClean="0"/>
              <a:t>pineal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bentuk</a:t>
            </a:r>
            <a:r>
              <a:rPr lang="en-US" sz="3000" dirty="0" smtClean="0"/>
              <a:t> </a:t>
            </a:r>
            <a:r>
              <a:rPr lang="en-US" sz="3000" dirty="0" smtClean="0"/>
              <a:t>yang </a:t>
            </a:r>
            <a:r>
              <a:rPr lang="en-US" sz="3000" dirty="0" err="1" smtClean="0"/>
              <a:t>menyerupai</a:t>
            </a:r>
            <a:r>
              <a:rPr lang="en-US" sz="3000" dirty="0" smtClean="0"/>
              <a:t> </a:t>
            </a:r>
            <a:r>
              <a:rPr lang="en-US" sz="3000" dirty="0" err="1" smtClean="0"/>
              <a:t>biji</a:t>
            </a:r>
            <a:r>
              <a:rPr lang="en-US" sz="3000" dirty="0" smtClean="0"/>
              <a:t> </a:t>
            </a:r>
            <a:r>
              <a:rPr lang="en-US" sz="3000" dirty="0" err="1" smtClean="0"/>
              <a:t>pinus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berukuran</a:t>
            </a:r>
            <a:r>
              <a:rPr lang="en-US" sz="3000" dirty="0" smtClean="0"/>
              <a:t> </a:t>
            </a:r>
            <a:r>
              <a:rPr lang="en-US" sz="3000" dirty="0" err="1" smtClean="0"/>
              <a:t>kecil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 </a:t>
            </a:r>
            <a:r>
              <a:rPr lang="en-US" sz="3000" dirty="0" err="1" smtClean="0"/>
              <a:t>sekitar</a:t>
            </a:r>
            <a:r>
              <a:rPr lang="en-US" sz="3000" dirty="0" smtClean="0"/>
              <a:t> 5-8 mm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Kelenjar</a:t>
            </a:r>
            <a:r>
              <a:rPr lang="en-US" sz="3000" dirty="0" smtClean="0"/>
              <a:t> </a:t>
            </a:r>
            <a:r>
              <a:rPr lang="en-US" sz="3000" dirty="0" smtClean="0"/>
              <a:t>pineal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kelenjar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otak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berfungsi</a:t>
            </a:r>
            <a:r>
              <a:rPr lang="en-US" sz="3000" dirty="0" smtClean="0"/>
              <a:t> </a:t>
            </a:r>
            <a:r>
              <a:rPr lang="en-US" sz="3000" dirty="0" err="1" smtClean="0"/>
              <a:t>menghasilkan</a:t>
            </a:r>
            <a:r>
              <a:rPr lang="en-US" sz="3000" dirty="0" smtClean="0"/>
              <a:t> </a:t>
            </a:r>
            <a:r>
              <a:rPr lang="en-US" sz="3000" dirty="0" err="1" smtClean="0"/>
              <a:t>hormon</a:t>
            </a:r>
            <a:r>
              <a:rPr lang="en-US" sz="3000" dirty="0" smtClean="0"/>
              <a:t> melatonin. </a:t>
            </a:r>
            <a:r>
              <a:rPr lang="en-US" sz="3000" dirty="0" err="1" smtClean="0">
                <a:solidFill>
                  <a:srgbClr val="FF0000"/>
                </a:solidFill>
              </a:rPr>
              <a:t>Hormon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ini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berperan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untuk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menimbulkan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kantuk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dan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mengatur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irama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tidur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alami</a:t>
            </a:r>
            <a:r>
              <a:rPr lang="en-US" sz="3000" dirty="0" smtClean="0">
                <a:solidFill>
                  <a:srgbClr val="FF0000"/>
                </a:solidFill>
              </a:rPr>
              <a:t> (</a:t>
            </a:r>
            <a:r>
              <a:rPr lang="en-US" sz="3000" dirty="0" err="1" smtClean="0">
                <a:solidFill>
                  <a:srgbClr val="FF0000"/>
                </a:solidFill>
              </a:rPr>
              <a:t>irama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sirkadian</a:t>
            </a:r>
            <a:r>
              <a:rPr lang="en-US" sz="3000" dirty="0" smtClean="0">
                <a:solidFill>
                  <a:srgbClr val="FF0000"/>
                </a:solidFill>
              </a:rPr>
              <a:t>).</a:t>
            </a:r>
            <a:r>
              <a:rPr lang="en-US" sz="3000" dirty="0" smtClean="0"/>
              <a:t> </a:t>
            </a:r>
            <a:r>
              <a:rPr lang="en-US" sz="3000" dirty="0" err="1" smtClean="0"/>
              <a:t>Itulah</a:t>
            </a:r>
            <a:r>
              <a:rPr lang="en-US" sz="3000" dirty="0" smtClean="0"/>
              <a:t> </a:t>
            </a:r>
            <a:r>
              <a:rPr lang="en-US" sz="3000" dirty="0" err="1" smtClean="0"/>
              <a:t>sebabnya</a:t>
            </a:r>
            <a:r>
              <a:rPr lang="en-US" sz="3000" dirty="0" smtClean="0"/>
              <a:t>, </a:t>
            </a:r>
            <a:r>
              <a:rPr lang="en-US" sz="3000" dirty="0" err="1" smtClean="0"/>
              <a:t>jika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kelenjar</a:t>
            </a:r>
            <a:r>
              <a:rPr lang="en-US" sz="3000" dirty="0" smtClean="0"/>
              <a:t> pineal </a:t>
            </a:r>
            <a:r>
              <a:rPr lang="en-US" sz="3000" dirty="0" err="1" smtClean="0"/>
              <a:t>terganggu</a:t>
            </a:r>
            <a:r>
              <a:rPr lang="en-US" sz="3000" dirty="0" smtClean="0"/>
              <a:t>,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insomnia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sulit</a:t>
            </a:r>
            <a:r>
              <a:rPr lang="en-US" sz="3000" dirty="0" smtClean="0"/>
              <a:t> </a:t>
            </a:r>
            <a:r>
              <a:rPr lang="en-US" sz="3000" dirty="0" err="1" smtClean="0"/>
              <a:t>tidur</a:t>
            </a:r>
            <a:r>
              <a:rPr lang="en-US" sz="30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en-US" dirty="0" err="1" smtClean="0"/>
              <a:t>Kelenjar</a:t>
            </a:r>
            <a:r>
              <a:rPr lang="en-US" dirty="0" smtClean="0"/>
              <a:t> pineal </a:t>
            </a:r>
            <a:r>
              <a:rPr lang="en-US" dirty="0" err="1" smtClean="0"/>
              <a:t>menghasilkan</a:t>
            </a:r>
            <a:r>
              <a:rPr lang="en-US" dirty="0" smtClean="0"/>
              <a:t> 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smtClean="0"/>
              <a:t>melatonin 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 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melatonin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antioksidan</a:t>
            </a:r>
            <a:r>
              <a:rPr lang="en-US" dirty="0" smtClean="0"/>
              <a:t>, </a:t>
            </a:r>
            <a:r>
              <a:rPr lang="en-US" dirty="0" err="1" smtClean="0"/>
              <a:t>antiperadangan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ovulasi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, </a:t>
            </a:r>
            <a:r>
              <a:rPr lang="en-US" dirty="0" err="1" smtClean="0"/>
              <a:t>kelenjar</a:t>
            </a:r>
            <a:r>
              <a:rPr lang="en-US" dirty="0" smtClean="0"/>
              <a:t> pineal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Menjaga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jantung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pembuluh</a:t>
            </a:r>
            <a:r>
              <a:rPr lang="en-US" b="1" dirty="0" smtClean="0"/>
              <a:t> </a:t>
            </a:r>
            <a:r>
              <a:rPr lang="en-US" b="1" dirty="0" err="1" smtClean="0"/>
              <a:t>darah</a:t>
            </a:r>
            <a:endParaRPr lang="en-US" dirty="0" smtClean="0"/>
          </a:p>
          <a:p>
            <a:r>
              <a:rPr lang="en-US" dirty="0" err="1" smtClean="0"/>
              <a:t>Hormon</a:t>
            </a:r>
            <a:r>
              <a:rPr lang="en-US" dirty="0" smtClean="0"/>
              <a:t> melatonin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pineal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kestabilan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 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kardiovaskular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stroke.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melatonin,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pineal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suplemen</a:t>
            </a:r>
            <a:r>
              <a:rPr lang="en-US" dirty="0" smtClean="0"/>
              <a:t>,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kardiovasuklar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dirty="0" smtClean="0"/>
              <a:t>. </a:t>
            </a:r>
            <a:r>
              <a:rPr lang="en-US" b="1" dirty="0" err="1" smtClean="0"/>
              <a:t>Mengatur</a:t>
            </a:r>
            <a:r>
              <a:rPr lang="en-US" b="1" dirty="0" smtClean="0"/>
              <a:t> </a:t>
            </a:r>
            <a:r>
              <a:rPr lang="en-US" b="1" dirty="0" err="1" smtClean="0"/>
              <a:t>ovulasi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siklus</a:t>
            </a:r>
            <a:r>
              <a:rPr lang="en-US" b="1" dirty="0" smtClean="0"/>
              <a:t> </a:t>
            </a:r>
            <a:r>
              <a:rPr lang="en-US" b="1" dirty="0" err="1" smtClean="0"/>
              <a:t>menstruasi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melatonin yang </a:t>
            </a:r>
            <a:r>
              <a:rPr lang="en-US" dirty="0" err="1" smtClean="0"/>
              <a:t>diihasilkan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pineal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 </a:t>
            </a:r>
            <a:r>
              <a:rPr lang="en-US" dirty="0" err="1" smtClean="0"/>
              <a:t>ovulasi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menstruasi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pineal </a:t>
            </a:r>
            <a:r>
              <a:rPr lang="en-US" dirty="0" err="1" smtClean="0"/>
              <a:t>bermasalah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 </a:t>
            </a:r>
            <a:r>
              <a:rPr lang="en-US" dirty="0" err="1" smtClean="0"/>
              <a:t>menstruasi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Memengaruhi</a:t>
            </a:r>
            <a:r>
              <a:rPr lang="en-US" b="1" dirty="0" smtClean="0"/>
              <a:t> mood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suasana</a:t>
            </a:r>
            <a:r>
              <a:rPr lang="en-US" b="1" dirty="0" smtClean="0"/>
              <a:t> </a:t>
            </a:r>
            <a:r>
              <a:rPr lang="en-US" b="1" dirty="0" err="1" smtClean="0"/>
              <a:t>hati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pineal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kejiwaan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 </a:t>
            </a:r>
            <a:r>
              <a:rPr lang="en-US" dirty="0" err="1" smtClean="0"/>
              <a:t>skizofrenia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gangguan</a:t>
            </a:r>
            <a:r>
              <a:rPr lang="en-US" dirty="0" smtClean="0"/>
              <a:t> mood (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). 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pineal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mood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pineal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mood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√ Kelenjar Pineal : Pengertian, Fungsi, Cara Kerja dan Bagian Strukturnya  Terlengk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786742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timus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dada, </a:t>
            </a:r>
            <a:r>
              <a:rPr lang="en-US" dirty="0" err="1" smtClean="0"/>
              <a:t>tepatnya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dada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.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menyerupai</a:t>
            </a:r>
            <a:r>
              <a:rPr lang="en-US" dirty="0" smtClean="0"/>
              <a:t> </a:t>
            </a:r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timus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ukurannya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,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timus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,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mengecil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r>
              <a:rPr lang="en-US" dirty="0" smtClean="0"/>
              <a:t>,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timus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Pengertian Kelenjar Timus, Fungsi, Struktur dan anatom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8055287" cy="542926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928926" y="5572140"/>
            <a:ext cx="235745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357950" y="550070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14678" y="550070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Kelenjar</a:t>
            </a:r>
            <a:r>
              <a:rPr lang="en-US" b="1" dirty="0" smtClean="0"/>
              <a:t> </a:t>
            </a:r>
            <a:r>
              <a:rPr lang="en-US" b="1" dirty="0" err="1" smtClean="0"/>
              <a:t>Timus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timus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getah</a:t>
            </a:r>
            <a:r>
              <a:rPr lang="en-US" dirty="0" smtClean="0"/>
              <a:t> </a:t>
            </a:r>
            <a:r>
              <a:rPr lang="en-US" dirty="0" err="1" smtClean="0"/>
              <a:t>bening</a:t>
            </a:r>
            <a:r>
              <a:rPr lang="en-US" dirty="0" smtClean="0"/>
              <a:t> 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limfatik</a:t>
            </a:r>
            <a:r>
              <a:rPr lang="en-US" dirty="0" smtClean="0"/>
              <a:t>) 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timus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 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 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limfosit</a:t>
            </a:r>
            <a:r>
              <a:rPr lang="en-US" dirty="0" smtClean="0"/>
              <a:t>-T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T.</a:t>
            </a:r>
          </a:p>
          <a:p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virus, </a:t>
            </a:r>
            <a:r>
              <a:rPr lang="en-US" dirty="0" err="1" smtClean="0"/>
              <a:t>seperti</a:t>
            </a:r>
            <a:r>
              <a:rPr lang="en-US" dirty="0" smtClean="0"/>
              <a:t> virus Corona,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</a:t>
            </a:r>
            <a:r>
              <a:rPr lang="en-US" dirty="0" err="1" smtClean="0"/>
              <a:t>imfosit</a:t>
            </a:r>
            <a:r>
              <a:rPr lang="en-US" dirty="0" smtClean="0"/>
              <a:t>-T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sendirian</a:t>
            </a:r>
            <a:r>
              <a:rPr lang="en-US" dirty="0" smtClean="0"/>
              <a:t>.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lain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limfosit</a:t>
            </a:r>
            <a:r>
              <a:rPr lang="en-US" dirty="0" smtClean="0"/>
              <a:t>-B. </a:t>
            </a:r>
            <a:r>
              <a:rPr lang="en-US" dirty="0" err="1" smtClean="0"/>
              <a:t>Limfosit</a:t>
            </a:r>
            <a:r>
              <a:rPr lang="en-US" dirty="0" smtClean="0"/>
              <a:t>-B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sumsum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antibodi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melawannya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limfosit</a:t>
            </a:r>
            <a:r>
              <a:rPr lang="en-US" dirty="0" smtClean="0"/>
              <a:t>-T,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timus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 </a:t>
            </a:r>
            <a:r>
              <a:rPr lang="en-US" i="1" dirty="0" err="1" smtClean="0"/>
              <a:t>thymosin</a:t>
            </a:r>
            <a:r>
              <a:rPr lang="en-US" dirty="0" smtClean="0"/>
              <a:t> 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limfosit</a:t>
            </a:r>
            <a:r>
              <a:rPr lang="en-US" dirty="0" smtClean="0"/>
              <a:t>-T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</a:t>
            </a:r>
            <a:r>
              <a:rPr lang="en-US" b="1" dirty="0" smtClean="0"/>
              <a:t>. </a:t>
            </a:r>
            <a:r>
              <a:rPr lang="en-US" b="1" dirty="0" err="1" smtClean="0"/>
              <a:t>Kelenjar</a:t>
            </a:r>
            <a:r>
              <a:rPr lang="en-US" b="1" dirty="0" smtClean="0"/>
              <a:t> </a:t>
            </a:r>
            <a:r>
              <a:rPr lang="en-US" b="1" dirty="0" err="1" smtClean="0"/>
              <a:t>Tiroid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tiroid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r>
              <a:rPr lang="id-ID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kerongkongan</a:t>
            </a:r>
            <a:r>
              <a:rPr lang="en-US" dirty="0" smtClean="0"/>
              <a:t>.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Tiroksin</a:t>
            </a:r>
            <a:r>
              <a:rPr lang="en-US" b="1" dirty="0" smtClean="0"/>
              <a:t>, </a:t>
            </a:r>
            <a:r>
              <a:rPr lang="en-US" dirty="0" smtClean="0"/>
              <a:t>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b="1" dirty="0"/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Triiodontironin</a:t>
            </a:r>
            <a:r>
              <a:rPr lang="en-US" dirty="0" smtClean="0"/>
              <a:t>,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tiroksi</a:t>
            </a:r>
            <a:r>
              <a:rPr lang="id-ID" dirty="0" smtClean="0"/>
              <a:t>n.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A. PENGERTIAN SISTEM ENDOKRIN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(</a:t>
            </a:r>
            <a:r>
              <a:rPr lang="en-US" dirty="0" err="1" smtClean="0"/>
              <a:t>memproduksi</a:t>
            </a:r>
            <a:r>
              <a:rPr lang="en-US" dirty="0" smtClean="0"/>
              <a:t>) </a:t>
            </a:r>
            <a:r>
              <a:rPr lang="en-US" dirty="0" err="1" smtClean="0"/>
              <a:t>hormon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organ-organ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organ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(</a:t>
            </a:r>
            <a:r>
              <a:rPr lang="en-US" dirty="0" err="1" smtClean="0"/>
              <a:t>duktus</a:t>
            </a:r>
            <a:r>
              <a:rPr lang="en-US" dirty="0" smtClean="0"/>
              <a:t>).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ATERI AJAR ANATOMI\SAHARIAH\3. Kelenjar Tiro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2050" y="1257300"/>
            <a:ext cx="68199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</a:t>
            </a:r>
            <a:r>
              <a:rPr lang="en-US" b="1" dirty="0" smtClean="0"/>
              <a:t>. </a:t>
            </a:r>
            <a:r>
              <a:rPr lang="en-US" b="1" dirty="0" err="1" smtClean="0"/>
              <a:t>Kelenjar</a:t>
            </a:r>
            <a:r>
              <a:rPr lang="en-US" b="1" dirty="0" smtClean="0"/>
              <a:t> </a:t>
            </a:r>
            <a:r>
              <a:rPr lang="en-US" b="1" dirty="0" err="1" smtClean="0"/>
              <a:t>Paratiroid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tiroid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yang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berpasangan</a:t>
            </a:r>
            <a:r>
              <a:rPr lang="en-US" dirty="0" smtClean="0"/>
              <a:t>.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Paratiroid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parahormon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kalsium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fosfor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MATERI AJAR ANATOMI\SAHARIAH\4. Kelenjar Paratiroi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0463" y="1257300"/>
            <a:ext cx="6821487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6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Kelenjar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Ginjal</a:t>
            </a:r>
            <a:r>
              <a:rPr lang="en-US" sz="3200" b="1" dirty="0" smtClean="0"/>
              <a:t> (Adrenal/Suprarenal)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64347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bola. </a:t>
            </a:r>
            <a:r>
              <a:rPr lang="en-US" dirty="0" err="1" smtClean="0"/>
              <a:t>Kelenjar</a:t>
            </a:r>
            <a:r>
              <a:rPr lang="en-US" dirty="0" smtClean="0"/>
              <a:t> adrenal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bagian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endParaRPr lang="id-ID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a)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Korteks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:</a:t>
            </a:r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Kortison</a:t>
            </a:r>
            <a:r>
              <a:rPr lang="en-US" dirty="0" smtClean="0"/>
              <a:t> yang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mineralokortikoid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natrium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kalium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Glukokortikoid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 smtClean="0"/>
              <a:t>/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Next..</a:t>
            </a:r>
            <a:r>
              <a:rPr lang="en-US" sz="2800" b="1" dirty="0" err="1" smtClean="0"/>
              <a:t>Kelenjar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Ginjal</a:t>
            </a:r>
            <a:r>
              <a:rPr lang="en-US" sz="2800" b="1" dirty="0" smtClean="0"/>
              <a:t> (Adrenal/Suprarenal)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b) </a:t>
            </a:r>
            <a:r>
              <a:rPr lang="en-US" sz="2800" b="1" dirty="0" err="1" smtClean="0"/>
              <a:t>Bagian</a:t>
            </a:r>
            <a:r>
              <a:rPr lang="en-US" sz="2800" b="1" dirty="0" smtClean="0"/>
              <a:t> </a:t>
            </a:r>
            <a:r>
              <a:rPr lang="en-US" sz="2400" b="1" dirty="0" smtClean="0"/>
              <a:t>Medulla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err="1" smtClean="0"/>
              <a:t>Hormon</a:t>
            </a:r>
            <a:r>
              <a:rPr lang="en-US" sz="2400" b="1" dirty="0" smtClean="0"/>
              <a:t> Adrenalin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fisiologis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denyut</a:t>
            </a:r>
            <a:r>
              <a:rPr lang="en-US" sz="2400" dirty="0" smtClean="0"/>
              <a:t> </a:t>
            </a:r>
            <a:r>
              <a:rPr lang="en-US" sz="2400" dirty="0" err="1" smtClean="0"/>
              <a:t>jantung</a:t>
            </a:r>
            <a:r>
              <a:rPr lang="en-US" sz="2400" dirty="0" smtClean="0"/>
              <a:t>,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pernapasan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menyempitkan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pembuluh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err="1" smtClean="0"/>
              <a:t>Hormon</a:t>
            </a:r>
            <a:r>
              <a:rPr lang="en-US" sz="2400" b="1" dirty="0" smtClean="0"/>
              <a:t> Noradrenalin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fungsinya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hormon</a:t>
            </a:r>
            <a:r>
              <a:rPr lang="en-US" sz="2400" dirty="0" smtClean="0"/>
              <a:t> Adrenalin.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MATERI AJAR ANATOMI\SAHARIAH\5. Kelenjar Adre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358246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7</a:t>
            </a:r>
            <a:r>
              <a:rPr lang="en-US" b="1" dirty="0" smtClean="0"/>
              <a:t>. </a:t>
            </a:r>
            <a:r>
              <a:rPr lang="en-US" b="1" dirty="0" err="1" smtClean="0"/>
              <a:t>Kelenjar</a:t>
            </a:r>
            <a:r>
              <a:rPr lang="en-US" b="1" dirty="0" smtClean="0"/>
              <a:t> </a:t>
            </a:r>
            <a:r>
              <a:rPr lang="en-US" b="1" dirty="0" err="1" smtClean="0"/>
              <a:t>Pankreas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peritoneal (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perut</a:t>
            </a:r>
            <a:r>
              <a:rPr lang="en-US" dirty="0" smtClean="0"/>
              <a:t>)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alpha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betha</a:t>
            </a:r>
            <a:r>
              <a:rPr lang="en-US" dirty="0" smtClean="0"/>
              <a:t>.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Sel</a:t>
            </a:r>
            <a:r>
              <a:rPr lang="en-US" b="1" dirty="0" smtClean="0"/>
              <a:t> Alpha</a:t>
            </a:r>
            <a:r>
              <a:rPr lang="en-US" dirty="0" smtClean="0"/>
              <a:t>,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Glukagon</a:t>
            </a:r>
            <a:r>
              <a:rPr lang="en-US" dirty="0" smtClean="0"/>
              <a:t>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  <a:p>
            <a:r>
              <a:rPr lang="en-US" b="1" dirty="0" err="1" smtClean="0"/>
              <a:t>Sel</a:t>
            </a:r>
            <a:r>
              <a:rPr lang="en-US" b="1" dirty="0" smtClean="0"/>
              <a:t> </a:t>
            </a:r>
            <a:r>
              <a:rPr lang="en-US" b="1" dirty="0" err="1" smtClean="0"/>
              <a:t>Betha</a:t>
            </a:r>
            <a:r>
              <a:rPr lang="en-US" dirty="0" smtClean="0"/>
              <a:t>,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insulin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MATERI AJAR ANATOMI\SAHARIAH\6. KElenjar Pankre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8001056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8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Kelenjar</a:t>
            </a:r>
            <a:r>
              <a:rPr lang="en-US" sz="3200" b="1" dirty="0" smtClean="0"/>
              <a:t> Gonad (</a:t>
            </a:r>
            <a:r>
              <a:rPr lang="en-US" sz="3200" b="1" dirty="0" err="1" smtClean="0"/>
              <a:t>Kelenjar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Reproduksi</a:t>
            </a:r>
            <a:r>
              <a:rPr lang="en-US" sz="3200" b="1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testis,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ovarium</a:t>
            </a:r>
            <a:r>
              <a:rPr lang="en-US" dirty="0" smtClean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Next...</a:t>
            </a:r>
            <a:r>
              <a:rPr lang="en-US" sz="3600" b="1" dirty="0" err="1" smtClean="0"/>
              <a:t>Kelenjar</a:t>
            </a:r>
            <a:r>
              <a:rPr lang="en-US" sz="3600" b="1" dirty="0" smtClean="0"/>
              <a:t> Gonad (</a:t>
            </a:r>
            <a:r>
              <a:rPr lang="en-US" sz="3600" b="1" dirty="0" err="1" smtClean="0"/>
              <a:t>Kelenjar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Reproduksi</a:t>
            </a:r>
            <a:r>
              <a:rPr lang="en-US" sz="3600" b="1" dirty="0" smtClean="0"/>
              <a:t>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Hormon</a:t>
            </a:r>
            <a:r>
              <a:rPr lang="en-US" b="1" dirty="0" smtClean="0"/>
              <a:t> Estrogen, </a:t>
            </a:r>
            <a:r>
              <a:rPr lang="en-US" dirty="0" smtClean="0"/>
              <a:t>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r>
              <a:rPr lang="en-US" dirty="0" smtClean="0"/>
              <a:t>,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pinggul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Progesteron</a:t>
            </a:r>
            <a:r>
              <a:rPr lang="en-US" b="1" dirty="0" smtClean="0"/>
              <a:t>, </a:t>
            </a:r>
            <a:r>
              <a:rPr lang="en-US" dirty="0" smtClean="0"/>
              <a:t>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primer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uterus,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Androgen, </a:t>
            </a:r>
            <a:r>
              <a:rPr lang="en-US" dirty="0" smtClean="0"/>
              <a:t>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primer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sperma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Testosteron</a:t>
            </a:r>
            <a:r>
              <a:rPr lang="en-US" b="1" dirty="0" smtClean="0"/>
              <a:t>, </a:t>
            </a:r>
            <a:r>
              <a:rPr lang="en-US" dirty="0" err="1" smtClean="0"/>
              <a:t>berperan</a:t>
            </a:r>
            <a:r>
              <a:rPr lang="en-US" b="1" dirty="0" smtClean="0"/>
              <a:t> </a:t>
            </a:r>
            <a:r>
              <a:rPr lang="en-US" dirty="0" err="1" smtClean="0"/>
              <a:t>dalam</a:t>
            </a:r>
            <a:r>
              <a:rPr lang="en-US" b="1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jakun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B. FUNGSI KELENJAR </a:t>
            </a:r>
            <a:r>
              <a:rPr lang="sv-SE" b="1" dirty="0" smtClean="0"/>
              <a:t>ENDOKRIN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hormon-hormon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organ-organ </a:t>
            </a:r>
            <a:r>
              <a:rPr lang="en-US" dirty="0" err="1" smtClean="0"/>
              <a:t>tertentu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r>
              <a:rPr lang="en-US" dirty="0" smtClean="0"/>
              <a:t>, </a:t>
            </a:r>
            <a:r>
              <a:rPr lang="en-US" dirty="0" err="1" smtClean="0"/>
              <a:t>metabolisme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penyerapan</a:t>
            </a:r>
            <a:r>
              <a:rPr lang="en-US" dirty="0" smtClean="0"/>
              <a:t> (</a:t>
            </a:r>
            <a:r>
              <a:rPr lang="en-US" dirty="0" err="1" smtClean="0"/>
              <a:t>absorpsi</a:t>
            </a:r>
            <a:r>
              <a:rPr lang="en-US" dirty="0" smtClean="0"/>
              <a:t>)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, </a:t>
            </a:r>
            <a:r>
              <a:rPr lang="en-US" dirty="0" err="1" smtClean="0"/>
              <a:t>hidrat</a:t>
            </a:r>
            <a:r>
              <a:rPr lang="en-US" dirty="0" smtClean="0"/>
              <a:t> </a:t>
            </a:r>
            <a:r>
              <a:rPr lang="en-US" dirty="0" err="1" smtClean="0"/>
              <a:t>arang</a:t>
            </a:r>
            <a:r>
              <a:rPr lang="en-US" dirty="0" smtClean="0"/>
              <a:t>, protein, </a:t>
            </a:r>
            <a:r>
              <a:rPr lang="en-US" dirty="0" err="1" smtClean="0"/>
              <a:t>karbohidrat</a:t>
            </a:r>
            <a:r>
              <a:rPr lang="en-US" dirty="0" smtClean="0"/>
              <a:t>, vitamin, </a:t>
            </a:r>
            <a:r>
              <a:rPr lang="en-US" dirty="0" err="1" smtClean="0"/>
              <a:t>dan</a:t>
            </a:r>
            <a:r>
              <a:rPr lang="en-US" dirty="0" smtClean="0"/>
              <a:t> mineral.   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MATERI AJAR ANATOMI\SAHARIAH\7. Kelenjar GOn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571480"/>
            <a:ext cx="835824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D. PENYAKIT – PENYAKIT YANG BERHUBUNGAN DENGAN HORMON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55007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,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hormon-hormon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penyakit-penyakit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ulasannya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Penyakit</a:t>
            </a:r>
            <a:r>
              <a:rPr lang="en-US" b="1" dirty="0" smtClean="0"/>
              <a:t> Addison</a:t>
            </a:r>
            <a:endParaRPr lang="id-ID" b="1" dirty="0" smtClean="0"/>
          </a:p>
          <a:p>
            <a:pPr marL="514350" indent="-514350">
              <a:buNone/>
            </a:pPr>
            <a:r>
              <a:rPr lang="id-ID" b="1" dirty="0" smtClean="0"/>
              <a:t>	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glukokortikoid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adrenal yang </a:t>
            </a:r>
            <a:r>
              <a:rPr lang="en-US" dirty="0" err="1" smtClean="0"/>
              <a:t>terinfeksi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err="1" smtClean="0"/>
              <a:t>Sindrom</a:t>
            </a:r>
            <a:r>
              <a:rPr lang="en-US" b="1" dirty="0" smtClean="0"/>
              <a:t> Cushing</a:t>
            </a:r>
            <a:endParaRPr lang="id-ID" b="1" dirty="0" smtClean="0"/>
          </a:p>
          <a:p>
            <a:pPr marL="514350" indent="-514350">
              <a:buNone/>
            </a:pPr>
            <a:r>
              <a:rPr lang="id-ID" b="1" dirty="0" smtClean="0"/>
              <a:t>	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glukokortikoid</a:t>
            </a:r>
            <a:r>
              <a:rPr lang="en-US" dirty="0" smtClean="0"/>
              <a:t>. </a:t>
            </a:r>
            <a:r>
              <a:rPr lang="en-US" dirty="0" err="1" smtClean="0"/>
              <a:t>Gejalanya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osteoporosis,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, </a:t>
            </a:r>
            <a:r>
              <a:rPr lang="en-US" dirty="0" err="1" smtClean="0"/>
              <a:t>luka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mental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Sindrom</a:t>
            </a:r>
            <a:r>
              <a:rPr lang="en-US" b="1" dirty="0" smtClean="0"/>
              <a:t> </a:t>
            </a:r>
            <a:r>
              <a:rPr lang="en-US" b="1" dirty="0" err="1" smtClean="0"/>
              <a:t>Adrenogenital</a:t>
            </a:r>
            <a:endParaRPr lang="en-US" dirty="0" smtClean="0"/>
          </a:p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glukokortikoid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pembentuk</a:t>
            </a:r>
            <a:r>
              <a:rPr lang="en-US" dirty="0" smtClean="0"/>
              <a:t> </a:t>
            </a:r>
            <a:r>
              <a:rPr lang="en-US" dirty="0" err="1" smtClean="0"/>
              <a:t>glukokortikoid</a:t>
            </a:r>
            <a:r>
              <a:rPr lang="id-ID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adrenal.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4. Diabetes Mellitus</a:t>
            </a:r>
            <a:endParaRPr lang="en-US" dirty="0" smtClean="0"/>
          </a:p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alpha yang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insulin yang </a:t>
            </a:r>
            <a:r>
              <a:rPr lang="en-US" dirty="0" err="1" smtClean="0"/>
              <a:t>berkurang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menstabilkan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Hipotiroidea</a:t>
            </a:r>
            <a:endParaRPr lang="en-US" dirty="0" smtClean="0"/>
          </a:p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tiroid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kratinisme</a:t>
            </a:r>
            <a:r>
              <a:rPr lang="en-US" dirty="0" smtClean="0"/>
              <a:t> (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yang </a:t>
            </a:r>
            <a:r>
              <a:rPr lang="en-US" dirty="0" err="1" smtClean="0"/>
              <a:t>terhambat</a:t>
            </a:r>
            <a:r>
              <a:rPr lang="en-US" dirty="0" smtClean="0"/>
              <a:t>).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mengkonsumsi</a:t>
            </a:r>
            <a:r>
              <a:rPr lang="en-US" dirty="0" smtClean="0"/>
              <a:t> </a:t>
            </a:r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yodium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Hipertiroidea</a:t>
            </a:r>
            <a:endParaRPr lang="en-US" dirty="0" smtClean="0"/>
          </a:p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tiroid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Graves,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pembengkakan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tiroid</a:t>
            </a:r>
            <a:r>
              <a:rPr lang="en-US" dirty="0" smtClean="0"/>
              <a:t>, </a:t>
            </a:r>
            <a:r>
              <a:rPr lang="en-US" dirty="0" err="1" smtClean="0"/>
              <a:t>pembesaran</a:t>
            </a:r>
            <a:r>
              <a:rPr lang="en-US" dirty="0" smtClean="0"/>
              <a:t> bola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Penggunaan Ungkapan Sama-sama, Terima Kasih Kembali, dan Kembali Kasih -  KEPOINDONES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215238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proses-proses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oksidatif</a:t>
            </a:r>
            <a:r>
              <a:rPr lang="en-US" dirty="0" smtClean="0"/>
              <a:t>,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</a:t>
            </a:r>
            <a:endParaRPr lang="id-ID" dirty="0" smtClean="0"/>
          </a:p>
          <a:p>
            <a:endParaRPr lang="en-US" dirty="0" smtClean="0"/>
          </a:p>
          <a:p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(homeostasis)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teri Biologi Tentang Sistem Endor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7786742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C. </a:t>
            </a:r>
            <a:r>
              <a:rPr lang="en-US" sz="3100" b="1" dirty="0" smtClean="0"/>
              <a:t>KELENJAR </a:t>
            </a:r>
            <a:r>
              <a:rPr lang="en-US" sz="3100" b="1" dirty="0" err="1" smtClean="0"/>
              <a:t>KELENJAR</a:t>
            </a:r>
            <a:r>
              <a:rPr lang="en-US" sz="3100" b="1" dirty="0" smtClean="0"/>
              <a:t> ENDOKRIN PADA MANUSIA</a:t>
            </a:r>
            <a:endParaRPr lang="id-ID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Kelenjar</a:t>
            </a:r>
            <a:r>
              <a:rPr lang="en-US" b="1" dirty="0" smtClean="0"/>
              <a:t> </a:t>
            </a:r>
            <a:r>
              <a:rPr lang="en-US" b="1" dirty="0" err="1" smtClean="0"/>
              <a:t>Hipofisis</a:t>
            </a:r>
            <a:r>
              <a:rPr lang="en-US" b="1" dirty="0" smtClean="0"/>
              <a:t>/</a:t>
            </a:r>
            <a:r>
              <a:rPr lang="en-US" b="1" dirty="0" err="1" smtClean="0"/>
              <a:t>pituitari</a:t>
            </a:r>
            <a:endParaRPr lang="id-ID" b="1" dirty="0" smtClean="0"/>
          </a:p>
          <a:p>
            <a:pPr marL="514350" indent="-514350">
              <a:buNone/>
            </a:pPr>
            <a:r>
              <a:rPr lang="id-ID" b="1" dirty="0" smtClean="0"/>
              <a:t>	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hipofisis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master of gland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karena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menghasilkan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bermacam-macam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hormon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mengatur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kelenjar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endokrin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lainnya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hipofisis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depan</a:t>
            </a:r>
            <a:r>
              <a:rPr lang="en-US" dirty="0" smtClean="0">
                <a:solidFill>
                  <a:srgbClr val="FF0000"/>
                </a:solidFill>
              </a:rPr>
              <a:t> (anterior), </a:t>
            </a:r>
            <a:r>
              <a:rPr lang="en-US" dirty="0" err="1" smtClean="0">
                <a:solidFill>
                  <a:srgbClr val="FF0000"/>
                </a:solidFill>
              </a:rPr>
              <a:t>bagian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tengah</a:t>
            </a:r>
            <a:r>
              <a:rPr lang="en-US" dirty="0" smtClean="0">
                <a:solidFill>
                  <a:srgbClr val="FF0000"/>
                </a:solidFill>
              </a:rPr>
              <a:t> (central),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juga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bagian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belakang</a:t>
            </a:r>
            <a:r>
              <a:rPr lang="en-US" dirty="0" smtClean="0">
                <a:solidFill>
                  <a:srgbClr val="FF0000"/>
                </a:solidFill>
              </a:rPr>
              <a:t> (posterior)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hipofisis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hipotalamus</a:t>
            </a:r>
            <a:r>
              <a:rPr lang="en-US" dirty="0" smtClean="0"/>
              <a:t> (</a:t>
            </a:r>
            <a:r>
              <a:rPr lang="en-US" dirty="0" err="1" smtClean="0"/>
              <a:t>suatu</a:t>
            </a:r>
            <a:r>
              <a:rPr lang="en-US" dirty="0" smtClean="0"/>
              <a:t> organ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organ-organ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a) </a:t>
            </a:r>
            <a:r>
              <a:rPr lang="en-US" b="1" dirty="0" err="1" smtClean="0"/>
              <a:t>Kelenjar</a:t>
            </a:r>
            <a:r>
              <a:rPr lang="en-US" b="1" dirty="0" smtClean="0"/>
              <a:t> </a:t>
            </a:r>
            <a:r>
              <a:rPr lang="en-US" b="1" dirty="0" err="1" smtClean="0"/>
              <a:t>Hipofisis</a:t>
            </a:r>
            <a:r>
              <a:rPr lang="en-US" b="1" dirty="0" smtClean="0"/>
              <a:t> Anterior (</a:t>
            </a:r>
            <a:r>
              <a:rPr lang="en-US" b="1" dirty="0" err="1" smtClean="0"/>
              <a:t>Adenohipofise</a:t>
            </a:r>
            <a:r>
              <a:rPr lang="en-US" b="1" dirty="0" smtClean="0"/>
              <a:t>)</a:t>
            </a:r>
            <a:r>
              <a:rPr lang="en-US" dirty="0" smtClean="0"/>
              <a:t>,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</a:p>
          <a:p>
            <a:endParaRPr lang="id-ID" b="1" dirty="0" smtClean="0"/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Somatotropin</a:t>
            </a:r>
            <a:r>
              <a:rPr lang="en-US" dirty="0" smtClean="0"/>
              <a:t>,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protein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Tirotropin</a:t>
            </a:r>
            <a:r>
              <a:rPr lang="en-US" dirty="0" smtClean="0"/>
              <a:t>,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gondok</a:t>
            </a:r>
            <a:r>
              <a:rPr lang="en-US" dirty="0" smtClean="0"/>
              <a:t> (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tiroid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</a:t>
            </a:r>
            <a:r>
              <a:rPr lang="en-US" dirty="0" err="1" smtClean="0"/>
              <a:t>tiroksin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Adenocorticotropin</a:t>
            </a:r>
            <a:r>
              <a:rPr lang="en-US" b="1" dirty="0" smtClean="0"/>
              <a:t> (ACTH)</a:t>
            </a:r>
            <a:r>
              <a:rPr lang="en-US" dirty="0" smtClean="0"/>
              <a:t>,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adrenal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glukokortikoid</a:t>
            </a:r>
            <a:r>
              <a:rPr lang="en-US" dirty="0" smtClean="0"/>
              <a:t> (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Lactogenic</a:t>
            </a:r>
            <a:r>
              <a:rPr lang="en-US" dirty="0" smtClean="0"/>
              <a:t>,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korpus</a:t>
            </a:r>
            <a:r>
              <a:rPr lang="en-US" dirty="0" smtClean="0"/>
              <a:t> </a:t>
            </a:r>
            <a:r>
              <a:rPr lang="en-US" dirty="0" err="1" smtClean="0"/>
              <a:t>luteum</a:t>
            </a:r>
            <a:r>
              <a:rPr lang="en-US" dirty="0" smtClean="0"/>
              <a:t> (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ovarium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progesteron</a:t>
            </a:r>
            <a:r>
              <a:rPr lang="en-US" dirty="0" smtClean="0"/>
              <a:t> (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primer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endParaRPr lang="en-US" dirty="0" smtClean="0"/>
          </a:p>
          <a:p>
            <a:r>
              <a:rPr lang="en-US" b="1" dirty="0" err="1" smtClean="0"/>
              <a:t>Hormon</a:t>
            </a:r>
            <a:r>
              <a:rPr lang="en-US" b="1" dirty="0" smtClean="0"/>
              <a:t> </a:t>
            </a:r>
            <a:r>
              <a:rPr lang="en-US" b="1" dirty="0" err="1" smtClean="0"/>
              <a:t>Gonadotropin</a:t>
            </a:r>
            <a:r>
              <a:rPr lang="en-US" dirty="0" smtClean="0"/>
              <a:t>,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pematangan</a:t>
            </a:r>
            <a:r>
              <a:rPr lang="en-US" dirty="0" smtClean="0"/>
              <a:t> </a:t>
            </a:r>
            <a:r>
              <a:rPr lang="en-US" dirty="0" err="1" smtClean="0"/>
              <a:t>folikel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ovarium</a:t>
            </a:r>
            <a:r>
              <a:rPr lang="en-US" dirty="0" smtClean="0"/>
              <a:t> (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mentruasi</a:t>
            </a:r>
            <a:r>
              <a:rPr lang="en-US" dirty="0" smtClean="0"/>
              <a:t>),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estrogen (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progesteron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,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gonadotropin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spermatogenesis (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sperma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)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interstitial testis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androgen </a:t>
            </a:r>
            <a:r>
              <a:rPr lang="en-US" dirty="0" err="1" smtClean="0"/>
              <a:t>dan</a:t>
            </a:r>
            <a:r>
              <a:rPr lang="en-US" dirty="0" smtClean="0"/>
              <a:t> testosterone.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b) </a:t>
            </a:r>
            <a:r>
              <a:rPr lang="en-US" b="1" dirty="0" err="1" smtClean="0"/>
              <a:t>Kelenjar</a:t>
            </a:r>
            <a:r>
              <a:rPr lang="en-US" b="1" dirty="0" smtClean="0"/>
              <a:t> </a:t>
            </a:r>
            <a:r>
              <a:rPr lang="en-US" b="1" dirty="0" err="1" smtClean="0"/>
              <a:t>Hipofise</a:t>
            </a:r>
            <a:r>
              <a:rPr lang="en-US" b="1" dirty="0" smtClean="0"/>
              <a:t> Tengah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hipofise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Melanosit</a:t>
            </a:r>
            <a:r>
              <a:rPr lang="en-US" dirty="0" smtClean="0">
                <a:solidFill>
                  <a:srgbClr val="FF0000"/>
                </a:solidFill>
              </a:rPr>
              <a:t> Stimulating </a:t>
            </a:r>
            <a:r>
              <a:rPr lang="en-US" dirty="0" err="1" smtClean="0">
                <a:solidFill>
                  <a:srgbClr val="FF0000"/>
                </a:solidFill>
              </a:rPr>
              <a:t>Hormon</a:t>
            </a:r>
            <a:r>
              <a:rPr lang="en-US" dirty="0" smtClean="0">
                <a:solidFill>
                  <a:srgbClr val="FF0000"/>
                </a:solidFill>
              </a:rPr>
              <a:t> (MSH).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pewarnaan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melanosit</a:t>
            </a:r>
            <a:r>
              <a:rPr lang="en-US" dirty="0" smtClean="0"/>
              <a:t> yang </a:t>
            </a:r>
            <a:r>
              <a:rPr lang="en-US" dirty="0" err="1" smtClean="0"/>
              <a:t>diproduksi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1055</Words>
  <Application>Microsoft Office PowerPoint</Application>
  <PresentationFormat>On-screen Show (4:3)</PresentationFormat>
  <Paragraphs>118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SISTEM ENDOKRIN</vt:lpstr>
      <vt:lpstr>A. PENGERTIAN SISTEM ENDOKRIN</vt:lpstr>
      <vt:lpstr>B. FUNGSI KELENJAR ENDOKRIN</vt:lpstr>
      <vt:lpstr>Sedangkan fungsi dari hormon adalah :</vt:lpstr>
      <vt:lpstr>Slide 5</vt:lpstr>
      <vt:lpstr>C. KELENJAR KELENJAR ENDOKRIN PADA MANUSIA</vt:lpstr>
      <vt:lpstr> </vt:lpstr>
      <vt:lpstr>Next…</vt:lpstr>
      <vt:lpstr>b) Kelenjar Hipofise Tengah</vt:lpstr>
      <vt:lpstr>c) Kelenjar Hipofise Belakang (Neurohipofise)</vt:lpstr>
      <vt:lpstr>Slide 11</vt:lpstr>
      <vt:lpstr>2. Kelenjar Pineal</vt:lpstr>
      <vt:lpstr>Slide 13</vt:lpstr>
      <vt:lpstr>Next…</vt:lpstr>
      <vt:lpstr>Slide 15</vt:lpstr>
      <vt:lpstr>3. Kelenjar Timus</vt:lpstr>
      <vt:lpstr>Slide 17</vt:lpstr>
      <vt:lpstr>Fungsi Kelenjar Timus </vt:lpstr>
      <vt:lpstr>4. Kelenjar Tiroid</vt:lpstr>
      <vt:lpstr>Slide 20</vt:lpstr>
      <vt:lpstr>5. Kelenjar Paratiroid</vt:lpstr>
      <vt:lpstr>Slide 22</vt:lpstr>
      <vt:lpstr>6. Kelenjar Anak Ginjal (Adrenal/Suprarenal)</vt:lpstr>
      <vt:lpstr>Next..Kelenjar Anak Ginjal (Adrenal/Suprarenal)</vt:lpstr>
      <vt:lpstr>Slide 25</vt:lpstr>
      <vt:lpstr>7. Kelenjar Pankreas</vt:lpstr>
      <vt:lpstr>Slide 27</vt:lpstr>
      <vt:lpstr>8. Kelenjar Gonad (Kelenjar Reproduksi)</vt:lpstr>
      <vt:lpstr>Next...Kelenjar Gonad (Kelenjar Reproduksi)</vt:lpstr>
      <vt:lpstr>Slide 30</vt:lpstr>
      <vt:lpstr>D. PENYAKIT – PENYAKIT YANG BERHUBUNGAN DENGAN HORMON</vt:lpstr>
      <vt:lpstr> </vt:lpstr>
      <vt:lpstr> 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UTHE</dc:creator>
  <cp:lastModifiedBy>asus</cp:lastModifiedBy>
  <cp:revision>28</cp:revision>
  <dcterms:created xsi:type="dcterms:W3CDTF">2017-10-03T03:54:21Z</dcterms:created>
  <dcterms:modified xsi:type="dcterms:W3CDTF">2021-11-10T21:54:44Z</dcterms:modified>
</cp:coreProperties>
</file>