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0" r:id="rId3"/>
    <p:sldId id="281" r:id="rId4"/>
    <p:sldId id="283" r:id="rId5"/>
    <p:sldId id="282" r:id="rId6"/>
    <p:sldId id="285" r:id="rId7"/>
    <p:sldId id="286" r:id="rId8"/>
    <p:sldId id="287" r:id="rId9"/>
    <p:sldId id="257" r:id="rId10"/>
    <p:sldId id="268" r:id="rId11"/>
    <p:sldId id="288" r:id="rId12"/>
    <p:sldId id="258" r:id="rId13"/>
    <p:sldId id="259" r:id="rId14"/>
    <p:sldId id="260" r:id="rId15"/>
    <p:sldId id="261" r:id="rId16"/>
    <p:sldId id="284" r:id="rId17"/>
    <p:sldId id="262" r:id="rId18"/>
    <p:sldId id="263" r:id="rId19"/>
    <p:sldId id="264" r:id="rId20"/>
    <p:sldId id="265" r:id="rId21"/>
    <p:sldId id="266" r:id="rId22"/>
    <p:sldId id="267" r:id="rId23"/>
    <p:sldId id="269" r:id="rId24"/>
    <p:sldId id="270" r:id="rId25"/>
    <p:sldId id="271" r:id="rId26"/>
    <p:sldId id="272" r:id="rId27"/>
    <p:sldId id="273" r:id="rId28"/>
    <p:sldId id="274" r:id="rId29"/>
    <p:sldId id="275" r:id="rId30"/>
    <p:sldId id="276" r:id="rId31"/>
    <p:sldId id="277" r:id="rId32"/>
    <p:sldId id="278" r:id="rId33"/>
    <p:sldId id="279" r:id="rId3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0ECCB0-4371-4906-B3A3-6FB3712BD0DB}" type="doc">
      <dgm:prSet loTypeId="urn:microsoft.com/office/officeart/2005/8/layout/vList5" loCatId="list" qsTypeId="urn:microsoft.com/office/officeart/2005/8/quickstyle/3d1" qsCatId="3D" csTypeId="urn:microsoft.com/office/officeart/2005/8/colors/accent6_2" csCatId="accent6" phldr="1"/>
      <dgm:spPr/>
      <dgm:t>
        <a:bodyPr/>
        <a:lstStyle/>
        <a:p>
          <a:endParaRPr lang="id-ID"/>
        </a:p>
      </dgm:t>
    </dgm:pt>
    <dgm:pt modelId="{7374E735-FEE5-424C-BC63-3E75534C664E}">
      <dgm:prSet phldrT="[Text]" custT="1"/>
      <dgm:spPr>
        <a:solidFill>
          <a:schemeClr val="accent2"/>
        </a:solidFill>
      </dgm:spPr>
      <dgm:t>
        <a:bodyPr/>
        <a:lstStyle/>
        <a:p>
          <a:r>
            <a:rPr lang="id-ID" sz="2500" b="1" dirty="0">
              <a:latin typeface="+mn-lt"/>
              <a:cs typeface="Tahoma" pitchFamily="34" charset="0"/>
            </a:rPr>
            <a:t>UU </a:t>
          </a:r>
          <a:r>
            <a:rPr lang="fi-FI" sz="2500" b="1" dirty="0">
              <a:latin typeface="+mn-lt"/>
              <a:cs typeface="Tahoma" pitchFamily="34" charset="0"/>
            </a:rPr>
            <a:t>No 44 /</a:t>
          </a:r>
          <a:r>
            <a:rPr lang="id-ID" sz="2500" b="1" dirty="0">
              <a:latin typeface="+mn-lt"/>
              <a:cs typeface="Tahoma" pitchFamily="34" charset="0"/>
            </a:rPr>
            <a:t> </a:t>
          </a:r>
          <a:r>
            <a:rPr lang="fi-FI" sz="2500" b="1" dirty="0">
              <a:latin typeface="+mn-lt"/>
              <a:cs typeface="Tahoma" pitchFamily="34" charset="0"/>
            </a:rPr>
            <a:t>2009</a:t>
          </a:r>
          <a:endParaRPr lang="id-ID" sz="2500" dirty="0">
            <a:latin typeface="+mn-lt"/>
          </a:endParaRPr>
        </a:p>
      </dgm:t>
    </dgm:pt>
    <dgm:pt modelId="{9B6A7B9E-A805-4870-BFF0-9873496764A0}" type="parTrans" cxnId="{343745F1-8BC0-4644-A1E4-5CA9769FD5C6}">
      <dgm:prSet/>
      <dgm:spPr/>
      <dgm:t>
        <a:bodyPr/>
        <a:lstStyle/>
        <a:p>
          <a:endParaRPr lang="id-ID" sz="2500">
            <a:latin typeface="+mn-lt"/>
          </a:endParaRPr>
        </a:p>
      </dgm:t>
    </dgm:pt>
    <dgm:pt modelId="{CA97A5E3-8DCD-48E1-92B8-141D9DC45AA8}" type="sibTrans" cxnId="{343745F1-8BC0-4644-A1E4-5CA9769FD5C6}">
      <dgm:prSet/>
      <dgm:spPr/>
      <dgm:t>
        <a:bodyPr/>
        <a:lstStyle/>
        <a:p>
          <a:endParaRPr lang="id-ID" sz="2500">
            <a:latin typeface="+mn-lt"/>
          </a:endParaRPr>
        </a:p>
      </dgm:t>
    </dgm:pt>
    <dgm:pt modelId="{6DCD2F0B-7765-4E9F-9825-404360BA88BB}">
      <dgm:prSet phldrT="[Text]" custT="1"/>
      <dgm:spPr>
        <a:solidFill>
          <a:schemeClr val="accent6">
            <a:lumMod val="60000"/>
            <a:lumOff val="40000"/>
            <a:alpha val="90000"/>
          </a:schemeClr>
        </a:solidFill>
      </dgm:spPr>
      <dgm:t>
        <a:bodyPr/>
        <a:lstStyle/>
        <a:p>
          <a:r>
            <a:rPr lang="fi-FI" sz="2500" b="1" dirty="0">
              <a:latin typeface="+mn-lt"/>
              <a:cs typeface="Tahoma" pitchFamily="34" charset="0"/>
            </a:rPr>
            <a:t>Tentang</a:t>
          </a:r>
          <a:r>
            <a:rPr lang="id-ID" sz="2500" b="1" dirty="0">
              <a:latin typeface="+mn-lt"/>
              <a:cs typeface="Tahoma" pitchFamily="34" charset="0"/>
            </a:rPr>
            <a:t> </a:t>
          </a:r>
          <a:r>
            <a:rPr lang="en-US" sz="2500" b="1" dirty="0" err="1">
              <a:latin typeface="+mn-lt"/>
              <a:cs typeface="Tahoma" pitchFamily="34" charset="0"/>
            </a:rPr>
            <a:t>Rumah</a:t>
          </a:r>
          <a:r>
            <a:rPr lang="en-US" sz="2500" b="1" dirty="0">
              <a:latin typeface="+mn-lt"/>
              <a:cs typeface="Tahoma" pitchFamily="34" charset="0"/>
            </a:rPr>
            <a:t> </a:t>
          </a:r>
          <a:r>
            <a:rPr lang="en-US" sz="2500" b="1" dirty="0" err="1">
              <a:latin typeface="+mn-lt"/>
              <a:cs typeface="Tahoma" pitchFamily="34" charset="0"/>
            </a:rPr>
            <a:t>Sakit</a:t>
          </a:r>
          <a:endParaRPr lang="id-ID" sz="2500" dirty="0">
            <a:latin typeface="+mn-lt"/>
          </a:endParaRPr>
        </a:p>
      </dgm:t>
    </dgm:pt>
    <dgm:pt modelId="{840B2845-B818-49D8-A425-00D37E8D0286}" type="parTrans" cxnId="{F1861BC0-0B43-43C3-8E06-10C6C692872F}">
      <dgm:prSet/>
      <dgm:spPr/>
      <dgm:t>
        <a:bodyPr/>
        <a:lstStyle/>
        <a:p>
          <a:endParaRPr lang="id-ID" sz="2500">
            <a:latin typeface="+mn-lt"/>
          </a:endParaRPr>
        </a:p>
      </dgm:t>
    </dgm:pt>
    <dgm:pt modelId="{49B76862-1032-4E40-96EC-84ED5CC2B0B0}" type="sibTrans" cxnId="{F1861BC0-0B43-43C3-8E06-10C6C692872F}">
      <dgm:prSet/>
      <dgm:spPr/>
      <dgm:t>
        <a:bodyPr/>
        <a:lstStyle/>
        <a:p>
          <a:endParaRPr lang="id-ID" sz="2500">
            <a:latin typeface="+mn-lt"/>
          </a:endParaRPr>
        </a:p>
      </dgm:t>
    </dgm:pt>
    <dgm:pt modelId="{E8545AA9-3CD3-4C9B-A2BF-4D424E42FED7}">
      <dgm:prSet phldrT="[Text]" custT="1"/>
      <dgm:spPr>
        <a:solidFill>
          <a:schemeClr val="accent2"/>
        </a:solidFill>
      </dgm:spPr>
      <dgm:t>
        <a:bodyPr/>
        <a:lstStyle/>
        <a:p>
          <a:r>
            <a:rPr lang="id-ID" sz="2500" b="1" dirty="0">
              <a:latin typeface="+mn-lt"/>
              <a:cs typeface="Tahoma" pitchFamily="34" charset="0"/>
            </a:rPr>
            <a:t>UU No</a:t>
          </a:r>
          <a:r>
            <a:rPr lang="en-US" sz="2500" b="1" dirty="0">
              <a:latin typeface="+mn-lt"/>
              <a:cs typeface="Tahoma" pitchFamily="34" charset="0"/>
            </a:rPr>
            <a:t> </a:t>
          </a:r>
          <a:r>
            <a:rPr lang="id-ID" sz="2500" b="1" dirty="0">
              <a:latin typeface="+mn-lt"/>
              <a:cs typeface="Tahoma" pitchFamily="34" charset="0"/>
            </a:rPr>
            <a:t>36 </a:t>
          </a:r>
          <a:r>
            <a:rPr lang="en-US" sz="2500" b="1" dirty="0">
              <a:latin typeface="+mn-lt"/>
              <a:cs typeface="Tahoma" pitchFamily="34" charset="0"/>
            </a:rPr>
            <a:t>/</a:t>
          </a:r>
          <a:r>
            <a:rPr lang="id-ID" sz="2500" b="1" dirty="0">
              <a:latin typeface="+mn-lt"/>
              <a:cs typeface="Tahoma" pitchFamily="34" charset="0"/>
            </a:rPr>
            <a:t> 2009 </a:t>
          </a:r>
          <a:endParaRPr lang="id-ID" sz="2500" dirty="0">
            <a:latin typeface="+mn-lt"/>
          </a:endParaRPr>
        </a:p>
      </dgm:t>
    </dgm:pt>
    <dgm:pt modelId="{C85EE640-D4AC-4B73-9FCE-6AC144909357}" type="parTrans" cxnId="{73407008-21DC-4911-80E1-8FAB83BC2E48}">
      <dgm:prSet/>
      <dgm:spPr/>
      <dgm:t>
        <a:bodyPr/>
        <a:lstStyle/>
        <a:p>
          <a:endParaRPr lang="id-ID" sz="2500">
            <a:latin typeface="+mn-lt"/>
          </a:endParaRPr>
        </a:p>
      </dgm:t>
    </dgm:pt>
    <dgm:pt modelId="{832131B8-1184-4684-ACE2-6BC582E4FF21}" type="sibTrans" cxnId="{73407008-21DC-4911-80E1-8FAB83BC2E48}">
      <dgm:prSet/>
      <dgm:spPr/>
      <dgm:t>
        <a:bodyPr/>
        <a:lstStyle/>
        <a:p>
          <a:endParaRPr lang="id-ID" sz="2500">
            <a:latin typeface="+mn-lt"/>
          </a:endParaRPr>
        </a:p>
      </dgm:t>
    </dgm:pt>
    <dgm:pt modelId="{029B8643-31E0-4A9C-87F5-FE970A6E7834}">
      <dgm:prSet phldrT="[Text]" custT="1"/>
      <dgm:spPr>
        <a:solidFill>
          <a:schemeClr val="accent2"/>
        </a:solidFill>
      </dgm:spPr>
      <dgm:t>
        <a:bodyPr/>
        <a:lstStyle/>
        <a:p>
          <a:r>
            <a:rPr lang="id-ID" sz="2500" b="1" dirty="0">
              <a:latin typeface="+mn-lt"/>
              <a:cs typeface="Tahoma" pitchFamily="34" charset="0"/>
            </a:rPr>
            <a:t>UU No</a:t>
          </a:r>
          <a:r>
            <a:rPr lang="en-US" sz="2500" b="1" dirty="0">
              <a:latin typeface="+mn-lt"/>
              <a:cs typeface="Tahoma" pitchFamily="34" charset="0"/>
            </a:rPr>
            <a:t> 2</a:t>
          </a:r>
          <a:r>
            <a:rPr lang="id-ID" sz="2500" b="1" dirty="0">
              <a:latin typeface="+mn-lt"/>
              <a:cs typeface="Tahoma" pitchFamily="34" charset="0"/>
            </a:rPr>
            <a:t>4 </a:t>
          </a:r>
          <a:r>
            <a:rPr lang="en-US" sz="2500" b="1" dirty="0">
              <a:latin typeface="+mn-lt"/>
              <a:cs typeface="Tahoma" pitchFamily="34" charset="0"/>
            </a:rPr>
            <a:t>/</a:t>
          </a:r>
          <a:r>
            <a:rPr lang="id-ID" sz="2500" b="1" dirty="0">
              <a:latin typeface="+mn-lt"/>
              <a:cs typeface="Tahoma" pitchFamily="34" charset="0"/>
            </a:rPr>
            <a:t> 2011 </a:t>
          </a:r>
          <a:endParaRPr lang="id-ID" sz="2500" dirty="0">
            <a:latin typeface="+mn-lt"/>
          </a:endParaRPr>
        </a:p>
      </dgm:t>
    </dgm:pt>
    <dgm:pt modelId="{F576F0A0-590B-4052-979A-A4DC83550E2E}" type="parTrans" cxnId="{CE53833B-81FB-455B-B308-9272EC7E66FB}">
      <dgm:prSet/>
      <dgm:spPr/>
      <dgm:t>
        <a:bodyPr/>
        <a:lstStyle/>
        <a:p>
          <a:endParaRPr lang="id-ID" sz="2500">
            <a:latin typeface="+mn-lt"/>
          </a:endParaRPr>
        </a:p>
      </dgm:t>
    </dgm:pt>
    <dgm:pt modelId="{0F998798-6158-46AC-8413-B4B98D3575DB}" type="sibTrans" cxnId="{CE53833B-81FB-455B-B308-9272EC7E66FB}">
      <dgm:prSet/>
      <dgm:spPr/>
      <dgm:t>
        <a:bodyPr/>
        <a:lstStyle/>
        <a:p>
          <a:endParaRPr lang="id-ID" sz="2500">
            <a:latin typeface="+mn-lt"/>
          </a:endParaRPr>
        </a:p>
      </dgm:t>
    </dgm:pt>
    <dgm:pt modelId="{87D0288E-2B85-4E3A-B940-AFF9C04BF67F}">
      <dgm:prSet phldrT="[Text]" custT="1"/>
      <dgm:spPr>
        <a:solidFill>
          <a:schemeClr val="accent6">
            <a:lumMod val="60000"/>
            <a:lumOff val="40000"/>
            <a:alpha val="90000"/>
          </a:schemeClr>
        </a:solidFill>
      </dgm:spPr>
      <dgm:t>
        <a:bodyPr/>
        <a:lstStyle/>
        <a:p>
          <a:r>
            <a:rPr lang="id-ID" sz="2500" b="1" dirty="0">
              <a:latin typeface="+mn-lt"/>
              <a:cs typeface="Tahoma" pitchFamily="34" charset="0"/>
            </a:rPr>
            <a:t>Tentang BPJS</a:t>
          </a:r>
          <a:endParaRPr lang="id-ID" sz="2500" dirty="0">
            <a:latin typeface="+mn-lt"/>
          </a:endParaRPr>
        </a:p>
      </dgm:t>
    </dgm:pt>
    <dgm:pt modelId="{623FFA40-CDBF-436B-AB83-AC6BB5B96D31}" type="parTrans" cxnId="{B17F73EF-36E0-428B-B475-AAB0E341F146}">
      <dgm:prSet/>
      <dgm:spPr/>
      <dgm:t>
        <a:bodyPr/>
        <a:lstStyle/>
        <a:p>
          <a:endParaRPr lang="id-ID" sz="2500">
            <a:latin typeface="+mn-lt"/>
          </a:endParaRPr>
        </a:p>
      </dgm:t>
    </dgm:pt>
    <dgm:pt modelId="{466AADC6-023C-4604-8552-AA4DF5DE659D}" type="sibTrans" cxnId="{B17F73EF-36E0-428B-B475-AAB0E341F146}">
      <dgm:prSet/>
      <dgm:spPr/>
      <dgm:t>
        <a:bodyPr/>
        <a:lstStyle/>
        <a:p>
          <a:endParaRPr lang="id-ID" sz="2500">
            <a:latin typeface="+mn-lt"/>
          </a:endParaRPr>
        </a:p>
      </dgm:t>
    </dgm:pt>
    <dgm:pt modelId="{B8441F3C-493F-43E1-9571-119643E2B258}">
      <dgm:prSet phldrT="[Text]" custT="1"/>
      <dgm:spPr>
        <a:solidFill>
          <a:schemeClr val="accent2"/>
        </a:solidFill>
      </dgm:spPr>
      <dgm:t>
        <a:bodyPr/>
        <a:lstStyle/>
        <a:p>
          <a:r>
            <a:rPr lang="en-US" sz="2500" b="1" dirty="0">
              <a:latin typeface="+mn-lt"/>
              <a:cs typeface="Tahoma" pitchFamily="34" charset="0"/>
            </a:rPr>
            <a:t>UU</a:t>
          </a:r>
          <a:r>
            <a:rPr lang="id-ID" sz="2500" b="1" dirty="0">
              <a:latin typeface="+mn-lt"/>
              <a:cs typeface="Tahoma" pitchFamily="34" charset="0"/>
            </a:rPr>
            <a:t> No</a:t>
          </a:r>
          <a:r>
            <a:rPr lang="en-US" sz="2500" b="1" dirty="0">
              <a:latin typeface="+mn-lt"/>
              <a:cs typeface="Tahoma" pitchFamily="34" charset="0"/>
            </a:rPr>
            <a:t> 38</a:t>
          </a:r>
          <a:r>
            <a:rPr lang="id-ID" sz="2500" b="1" dirty="0">
              <a:latin typeface="+mn-lt"/>
              <a:cs typeface="Tahoma" pitchFamily="34" charset="0"/>
            </a:rPr>
            <a:t> </a:t>
          </a:r>
          <a:r>
            <a:rPr lang="en-US" sz="2500" b="1" dirty="0">
              <a:latin typeface="+mn-lt"/>
              <a:cs typeface="Tahoma" pitchFamily="34" charset="0"/>
            </a:rPr>
            <a:t>/</a:t>
          </a:r>
          <a:r>
            <a:rPr lang="id-ID" sz="2500" b="1" dirty="0">
              <a:latin typeface="+mn-lt"/>
              <a:cs typeface="Tahoma" pitchFamily="34" charset="0"/>
            </a:rPr>
            <a:t> 201</a:t>
          </a:r>
          <a:r>
            <a:rPr lang="en-US" sz="2500" b="1" dirty="0">
              <a:latin typeface="+mn-lt"/>
              <a:cs typeface="Tahoma" pitchFamily="34" charset="0"/>
            </a:rPr>
            <a:t>6</a:t>
          </a:r>
          <a:r>
            <a:rPr lang="id-ID" sz="2500" b="1" dirty="0">
              <a:latin typeface="+mn-lt"/>
              <a:cs typeface="Tahoma" pitchFamily="34" charset="0"/>
            </a:rPr>
            <a:t> </a:t>
          </a:r>
          <a:endParaRPr lang="id-ID" sz="2500" dirty="0">
            <a:latin typeface="+mn-lt"/>
          </a:endParaRPr>
        </a:p>
      </dgm:t>
    </dgm:pt>
    <dgm:pt modelId="{97A4FCA5-9EF0-4401-986B-AB5C717834B9}" type="parTrans" cxnId="{1AB6EB9B-E2A7-4140-BA39-F67909A2E3B5}">
      <dgm:prSet/>
      <dgm:spPr/>
      <dgm:t>
        <a:bodyPr/>
        <a:lstStyle/>
        <a:p>
          <a:endParaRPr lang="id-ID" sz="2500">
            <a:latin typeface="+mn-lt"/>
          </a:endParaRPr>
        </a:p>
      </dgm:t>
    </dgm:pt>
    <dgm:pt modelId="{105938AD-E4B5-4DA3-BE67-2C58BB473998}" type="sibTrans" cxnId="{1AB6EB9B-E2A7-4140-BA39-F67909A2E3B5}">
      <dgm:prSet/>
      <dgm:spPr/>
      <dgm:t>
        <a:bodyPr/>
        <a:lstStyle/>
        <a:p>
          <a:endParaRPr lang="id-ID" sz="2500">
            <a:latin typeface="+mn-lt"/>
          </a:endParaRPr>
        </a:p>
      </dgm:t>
    </dgm:pt>
    <dgm:pt modelId="{5A54A5B0-BF55-4158-95D7-85FDF797B401}">
      <dgm:prSet phldrT="[Text]" custT="1"/>
      <dgm:spPr>
        <a:solidFill>
          <a:schemeClr val="accent6">
            <a:lumMod val="60000"/>
            <a:lumOff val="40000"/>
            <a:alpha val="90000"/>
          </a:schemeClr>
        </a:solidFill>
      </dgm:spPr>
      <dgm:t>
        <a:bodyPr/>
        <a:lstStyle/>
        <a:p>
          <a:r>
            <a:rPr lang="id-ID" sz="2500" b="1" dirty="0">
              <a:latin typeface="+mn-lt"/>
              <a:cs typeface="Tahoma" pitchFamily="34" charset="0"/>
            </a:rPr>
            <a:t>Tentang </a:t>
          </a:r>
          <a:r>
            <a:rPr lang="en-US" sz="2500" b="1" dirty="0" err="1">
              <a:latin typeface="+mn-lt"/>
              <a:cs typeface="Tahoma" pitchFamily="34" charset="0"/>
            </a:rPr>
            <a:t>Keperawatan</a:t>
          </a:r>
          <a:endParaRPr lang="id-ID" sz="2500" dirty="0">
            <a:latin typeface="+mn-lt"/>
          </a:endParaRPr>
        </a:p>
      </dgm:t>
    </dgm:pt>
    <dgm:pt modelId="{10C07EE3-E00A-44EB-AA7D-F41F1C4257E7}" type="parTrans" cxnId="{64A68B3B-3870-4E33-8FAA-23CD76295D2D}">
      <dgm:prSet/>
      <dgm:spPr/>
      <dgm:t>
        <a:bodyPr/>
        <a:lstStyle/>
        <a:p>
          <a:endParaRPr lang="id-ID" sz="2500">
            <a:latin typeface="+mn-lt"/>
          </a:endParaRPr>
        </a:p>
      </dgm:t>
    </dgm:pt>
    <dgm:pt modelId="{8826909E-2343-45C2-9306-9AB4CB5C5339}" type="sibTrans" cxnId="{64A68B3B-3870-4E33-8FAA-23CD76295D2D}">
      <dgm:prSet/>
      <dgm:spPr/>
      <dgm:t>
        <a:bodyPr/>
        <a:lstStyle/>
        <a:p>
          <a:endParaRPr lang="id-ID" sz="2500">
            <a:latin typeface="+mn-lt"/>
          </a:endParaRPr>
        </a:p>
      </dgm:t>
    </dgm:pt>
    <dgm:pt modelId="{92599B9A-E3B1-4640-B774-755A365109B1}">
      <dgm:prSet phldrT="[Text]" custT="1"/>
      <dgm:spPr>
        <a:solidFill>
          <a:schemeClr val="accent2"/>
        </a:solidFill>
      </dgm:spPr>
      <dgm:t>
        <a:bodyPr/>
        <a:lstStyle/>
        <a:p>
          <a:r>
            <a:rPr lang="en-US" sz="2500" b="1" dirty="0">
              <a:latin typeface="+mn-lt"/>
              <a:cs typeface="Tahoma" pitchFamily="34" charset="0"/>
            </a:rPr>
            <a:t>UU </a:t>
          </a:r>
          <a:r>
            <a:rPr lang="id-ID" sz="2500" b="1" dirty="0">
              <a:latin typeface="+mn-lt"/>
              <a:cs typeface="Tahoma" pitchFamily="34" charset="0"/>
            </a:rPr>
            <a:t>No 2</a:t>
          </a:r>
          <a:r>
            <a:rPr lang="en-US" sz="2500" b="1" dirty="0">
              <a:latin typeface="+mn-lt"/>
              <a:cs typeface="Tahoma" pitchFamily="34" charset="0"/>
            </a:rPr>
            <a:t>4 </a:t>
          </a:r>
          <a:r>
            <a:rPr lang="id-ID" sz="2500" b="1" dirty="0">
              <a:latin typeface="+mn-lt"/>
              <a:cs typeface="Tahoma" pitchFamily="34" charset="0"/>
            </a:rPr>
            <a:t>/</a:t>
          </a:r>
          <a:r>
            <a:rPr lang="en-US" sz="2500" b="1" dirty="0">
              <a:latin typeface="+mn-lt"/>
              <a:cs typeface="Tahoma" pitchFamily="34" charset="0"/>
            </a:rPr>
            <a:t> </a:t>
          </a:r>
          <a:r>
            <a:rPr lang="id-ID" sz="2500" b="1" dirty="0">
              <a:latin typeface="+mn-lt"/>
              <a:cs typeface="Tahoma" pitchFamily="34" charset="0"/>
            </a:rPr>
            <a:t>201</a:t>
          </a:r>
          <a:r>
            <a:rPr lang="en-US" sz="2500" b="1" dirty="0">
              <a:latin typeface="+mn-lt"/>
              <a:cs typeface="Tahoma" pitchFamily="34" charset="0"/>
            </a:rPr>
            <a:t>2</a:t>
          </a:r>
          <a:r>
            <a:rPr lang="id-ID" sz="2500" b="1" dirty="0">
              <a:latin typeface="+mn-lt"/>
              <a:cs typeface="Tahoma" pitchFamily="34" charset="0"/>
            </a:rPr>
            <a:t> </a:t>
          </a:r>
          <a:endParaRPr lang="id-ID" sz="2500" dirty="0">
            <a:latin typeface="+mn-lt"/>
          </a:endParaRPr>
        </a:p>
      </dgm:t>
    </dgm:pt>
    <dgm:pt modelId="{248110AF-F030-449B-A8A2-B80FA334FFF4}" type="parTrans" cxnId="{5C92C11D-0A56-47FC-8235-7567C7623BF7}">
      <dgm:prSet/>
      <dgm:spPr/>
      <dgm:t>
        <a:bodyPr/>
        <a:lstStyle/>
        <a:p>
          <a:endParaRPr lang="id-ID" sz="2500">
            <a:latin typeface="+mn-lt"/>
          </a:endParaRPr>
        </a:p>
      </dgm:t>
    </dgm:pt>
    <dgm:pt modelId="{A6CD77DD-F006-4248-AF8C-F9587D97A376}" type="sibTrans" cxnId="{5C92C11D-0A56-47FC-8235-7567C7623BF7}">
      <dgm:prSet/>
      <dgm:spPr/>
      <dgm:t>
        <a:bodyPr/>
        <a:lstStyle/>
        <a:p>
          <a:endParaRPr lang="id-ID" sz="2500">
            <a:latin typeface="+mn-lt"/>
          </a:endParaRPr>
        </a:p>
      </dgm:t>
    </dgm:pt>
    <dgm:pt modelId="{78D7AC29-A92F-4D45-A571-8369B01FDAC5}">
      <dgm:prSet custT="1"/>
      <dgm:spPr>
        <a:solidFill>
          <a:schemeClr val="accent6">
            <a:lumMod val="60000"/>
            <a:lumOff val="40000"/>
            <a:alpha val="90000"/>
          </a:schemeClr>
        </a:solidFill>
      </dgm:spPr>
      <dgm:t>
        <a:bodyPr/>
        <a:lstStyle/>
        <a:p>
          <a:r>
            <a:rPr lang="id-ID" sz="2500" b="1" dirty="0">
              <a:latin typeface="+mn-lt"/>
              <a:cs typeface="Tahoma" pitchFamily="34" charset="0"/>
            </a:rPr>
            <a:t>Tentang Kesehatan</a:t>
          </a:r>
          <a:endParaRPr lang="id-ID" sz="2500" dirty="0">
            <a:latin typeface="+mn-lt"/>
          </a:endParaRPr>
        </a:p>
      </dgm:t>
    </dgm:pt>
    <dgm:pt modelId="{E721B383-39B4-4D8E-972D-3AC29E600453}" type="parTrans" cxnId="{F1C16DD0-F019-4379-AE0F-9E7CC0A34B36}">
      <dgm:prSet/>
      <dgm:spPr/>
      <dgm:t>
        <a:bodyPr/>
        <a:lstStyle/>
        <a:p>
          <a:endParaRPr lang="id-ID" sz="2500">
            <a:latin typeface="+mn-lt"/>
          </a:endParaRPr>
        </a:p>
      </dgm:t>
    </dgm:pt>
    <dgm:pt modelId="{9C140994-8481-4A06-BDA8-9876097CBA4C}" type="sibTrans" cxnId="{F1C16DD0-F019-4379-AE0F-9E7CC0A34B36}">
      <dgm:prSet/>
      <dgm:spPr/>
      <dgm:t>
        <a:bodyPr/>
        <a:lstStyle/>
        <a:p>
          <a:endParaRPr lang="id-ID" sz="2500">
            <a:latin typeface="+mn-lt"/>
          </a:endParaRPr>
        </a:p>
      </dgm:t>
    </dgm:pt>
    <dgm:pt modelId="{CBEBF079-4AB8-4A42-A19D-E19235AA3BC0}">
      <dgm:prSet custT="1"/>
      <dgm:spPr>
        <a:solidFill>
          <a:schemeClr val="accent6">
            <a:lumMod val="60000"/>
            <a:lumOff val="40000"/>
            <a:alpha val="90000"/>
          </a:schemeClr>
        </a:solidFill>
      </dgm:spPr>
      <dgm:t>
        <a:bodyPr/>
        <a:lstStyle/>
        <a:p>
          <a:r>
            <a:rPr lang="id-ID" sz="2500" b="1" dirty="0">
              <a:latin typeface="+mn-lt"/>
              <a:cs typeface="Tahoma" pitchFamily="34" charset="0"/>
            </a:rPr>
            <a:t>Tentang </a:t>
          </a:r>
          <a:r>
            <a:rPr lang="en-US" sz="2500" b="1" dirty="0" err="1">
              <a:latin typeface="+mn-lt"/>
              <a:cs typeface="Tahoma" pitchFamily="34" charset="0"/>
            </a:rPr>
            <a:t>Malpraktek</a:t>
          </a:r>
          <a:r>
            <a:rPr lang="en-US" sz="2500" b="1" dirty="0">
              <a:latin typeface="+mn-lt"/>
              <a:cs typeface="Tahoma" pitchFamily="34" charset="0"/>
            </a:rPr>
            <a:t> </a:t>
          </a:r>
          <a:r>
            <a:rPr lang="en-US" sz="2500" b="1" dirty="0" err="1">
              <a:latin typeface="+mn-lt"/>
              <a:cs typeface="Tahoma" pitchFamily="34" charset="0"/>
            </a:rPr>
            <a:t>Kedokteran</a:t>
          </a:r>
          <a:endParaRPr lang="id-ID" sz="2500" dirty="0">
            <a:latin typeface="+mn-lt"/>
          </a:endParaRPr>
        </a:p>
      </dgm:t>
    </dgm:pt>
    <dgm:pt modelId="{DDD386F5-3E6B-49C8-AA61-EFC01619C847}" type="parTrans" cxnId="{D258F997-6BE5-4F05-9A04-F1D4CA71F143}">
      <dgm:prSet/>
      <dgm:spPr/>
      <dgm:t>
        <a:bodyPr/>
        <a:lstStyle/>
        <a:p>
          <a:endParaRPr lang="id-ID" sz="2500">
            <a:latin typeface="+mn-lt"/>
          </a:endParaRPr>
        </a:p>
      </dgm:t>
    </dgm:pt>
    <dgm:pt modelId="{6D590E0A-E63E-4366-B3A1-7B0A7F5EF82D}" type="sibTrans" cxnId="{D258F997-6BE5-4F05-9A04-F1D4CA71F143}">
      <dgm:prSet/>
      <dgm:spPr/>
      <dgm:t>
        <a:bodyPr/>
        <a:lstStyle/>
        <a:p>
          <a:endParaRPr lang="id-ID" sz="2500">
            <a:latin typeface="+mn-lt"/>
          </a:endParaRPr>
        </a:p>
      </dgm:t>
    </dgm:pt>
    <dgm:pt modelId="{CDD68DBB-6126-4B33-92C6-C3D28AC847CF}">
      <dgm:prSet custT="1"/>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US" sz="2500" b="1" dirty="0" err="1">
              <a:solidFill>
                <a:schemeClr val="tx1"/>
              </a:solidFill>
              <a:latin typeface="+mn-lt"/>
              <a:cs typeface="Tahoma" pitchFamily="34" charset="0"/>
            </a:rPr>
            <a:t>Permenkes.RI</a:t>
          </a:r>
          <a:r>
            <a:rPr lang="en-US" sz="2500" b="1" dirty="0">
              <a:solidFill>
                <a:schemeClr val="tx1"/>
              </a:solidFill>
              <a:latin typeface="+mn-lt"/>
              <a:cs typeface="Tahoma" pitchFamily="34" charset="0"/>
            </a:rPr>
            <a:t>. No. 340 </a:t>
          </a:r>
          <a:r>
            <a:rPr lang="en-US" sz="2500" b="1" dirty="0" err="1">
              <a:solidFill>
                <a:schemeClr val="tx1"/>
              </a:solidFill>
              <a:latin typeface="+mn-lt"/>
              <a:cs typeface="Tahoma" pitchFamily="34" charset="0"/>
            </a:rPr>
            <a:t>Tahun</a:t>
          </a:r>
          <a:r>
            <a:rPr lang="en-US" sz="2500" b="1" dirty="0">
              <a:solidFill>
                <a:schemeClr val="tx1"/>
              </a:solidFill>
              <a:latin typeface="+mn-lt"/>
              <a:cs typeface="Tahoma" pitchFamily="34" charset="0"/>
            </a:rPr>
            <a:t> 2010 </a:t>
          </a:r>
          <a:r>
            <a:rPr lang="en-US" sz="2500" b="1" dirty="0" err="1">
              <a:solidFill>
                <a:schemeClr val="tx1"/>
              </a:solidFill>
              <a:latin typeface="+mn-lt"/>
              <a:cs typeface="Tahoma" pitchFamily="34" charset="0"/>
            </a:rPr>
            <a:t>Tentang</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Klasifikasi</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dan</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Izin</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Rumah</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Sakit</a:t>
          </a:r>
          <a:endParaRPr lang="en-US" sz="2500" b="1" dirty="0">
            <a:solidFill>
              <a:schemeClr val="tx1"/>
            </a:solidFill>
          </a:endParaRPr>
        </a:p>
      </dgm:t>
    </dgm:pt>
    <dgm:pt modelId="{F38A44DE-9A94-4226-8C7F-D1821B22E2DC}" type="parTrans" cxnId="{04471A97-5341-4C3D-8C61-2244DDD506F1}">
      <dgm:prSet/>
      <dgm:spPr/>
      <dgm:t>
        <a:bodyPr/>
        <a:lstStyle/>
        <a:p>
          <a:endParaRPr lang="en-US"/>
        </a:p>
      </dgm:t>
    </dgm:pt>
    <dgm:pt modelId="{3E377B7B-FC7F-4931-8757-1ED62CF03841}" type="sibTrans" cxnId="{04471A97-5341-4C3D-8C61-2244DDD506F1}">
      <dgm:prSet/>
      <dgm:spPr/>
      <dgm:t>
        <a:bodyPr/>
        <a:lstStyle/>
        <a:p>
          <a:endParaRPr lang="en-US"/>
        </a:p>
      </dgm:t>
    </dgm:pt>
    <dgm:pt modelId="{B5746214-6526-493F-A3D1-0B71E6F742A2}">
      <dgm:prSet custT="1"/>
      <dgm:spPr>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gn="l"/>
          <a:r>
            <a:rPr lang="en-US" sz="2500" b="1" dirty="0" err="1">
              <a:solidFill>
                <a:schemeClr val="tx1"/>
              </a:solidFill>
              <a:latin typeface="+mn-lt"/>
              <a:cs typeface="Tahoma" pitchFamily="34" charset="0"/>
            </a:rPr>
            <a:t>Permenkes</a:t>
          </a:r>
          <a:r>
            <a:rPr lang="en-US" sz="2500" b="1" dirty="0">
              <a:solidFill>
                <a:schemeClr val="tx1"/>
              </a:solidFill>
              <a:latin typeface="+mn-lt"/>
              <a:cs typeface="Tahoma" pitchFamily="34" charset="0"/>
            </a:rPr>
            <a:t> RI. No. 56 </a:t>
          </a:r>
          <a:r>
            <a:rPr lang="en-US" sz="2500" b="1" dirty="0" err="1">
              <a:solidFill>
                <a:schemeClr val="tx1"/>
              </a:solidFill>
              <a:latin typeface="+mn-lt"/>
              <a:cs typeface="Tahoma" pitchFamily="34" charset="0"/>
            </a:rPr>
            <a:t>Tahun</a:t>
          </a:r>
          <a:r>
            <a:rPr lang="en-US" sz="2500" b="1" dirty="0">
              <a:solidFill>
                <a:schemeClr val="tx1"/>
              </a:solidFill>
              <a:latin typeface="+mn-lt"/>
              <a:cs typeface="Tahoma" pitchFamily="34" charset="0"/>
            </a:rPr>
            <a:t> 2014 </a:t>
          </a:r>
          <a:r>
            <a:rPr lang="en-US" sz="2500" b="1" dirty="0" err="1">
              <a:solidFill>
                <a:schemeClr val="tx1"/>
              </a:solidFill>
              <a:latin typeface="+mn-lt"/>
              <a:cs typeface="Tahoma" pitchFamily="34" charset="0"/>
            </a:rPr>
            <a:t>Tentang</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Klasifikasi</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dan</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Izin</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Rumah</a:t>
          </a:r>
          <a:r>
            <a:rPr lang="en-US" sz="2500" b="1" dirty="0">
              <a:solidFill>
                <a:schemeClr val="tx1"/>
              </a:solidFill>
              <a:latin typeface="+mn-lt"/>
              <a:cs typeface="Tahoma" pitchFamily="34" charset="0"/>
            </a:rPr>
            <a:t> </a:t>
          </a:r>
          <a:r>
            <a:rPr lang="en-US" sz="2500" b="1" dirty="0" err="1">
              <a:solidFill>
                <a:schemeClr val="tx1"/>
              </a:solidFill>
              <a:latin typeface="+mn-lt"/>
              <a:cs typeface="Tahoma" pitchFamily="34" charset="0"/>
            </a:rPr>
            <a:t>Sakit</a:t>
          </a:r>
          <a:endParaRPr lang="en-US" sz="2500" b="1" dirty="0">
            <a:solidFill>
              <a:schemeClr val="tx1"/>
            </a:solidFill>
          </a:endParaRPr>
        </a:p>
      </dgm:t>
    </dgm:pt>
    <dgm:pt modelId="{CE156A94-80F0-4397-AE40-02F5FE8F921A}" type="parTrans" cxnId="{F050F71C-9A00-4BF9-9ADB-E81D464D8693}">
      <dgm:prSet/>
      <dgm:spPr/>
      <dgm:t>
        <a:bodyPr/>
        <a:lstStyle/>
        <a:p>
          <a:endParaRPr lang="en-US"/>
        </a:p>
      </dgm:t>
    </dgm:pt>
    <dgm:pt modelId="{4CE52038-B91C-4499-9CC7-55EF00300285}" type="sibTrans" cxnId="{F050F71C-9A00-4BF9-9ADB-E81D464D8693}">
      <dgm:prSet/>
      <dgm:spPr/>
      <dgm:t>
        <a:bodyPr/>
        <a:lstStyle/>
        <a:p>
          <a:endParaRPr lang="en-US"/>
        </a:p>
      </dgm:t>
    </dgm:pt>
    <dgm:pt modelId="{C8F4F0C9-9CCC-4E48-AC8C-8F96A925A9F9}" type="pres">
      <dgm:prSet presAssocID="{FB0ECCB0-4371-4906-B3A3-6FB3712BD0DB}" presName="Name0" presStyleCnt="0">
        <dgm:presLayoutVars>
          <dgm:dir/>
          <dgm:animLvl val="lvl"/>
          <dgm:resizeHandles val="exact"/>
        </dgm:presLayoutVars>
      </dgm:prSet>
      <dgm:spPr/>
    </dgm:pt>
    <dgm:pt modelId="{D13AA635-BB94-4821-9CB9-45AF5970E56E}" type="pres">
      <dgm:prSet presAssocID="{7374E735-FEE5-424C-BC63-3E75534C664E}" presName="linNode" presStyleCnt="0"/>
      <dgm:spPr/>
    </dgm:pt>
    <dgm:pt modelId="{3A2275B3-54CE-44D1-9A45-3C38EA8F1F04}" type="pres">
      <dgm:prSet presAssocID="{7374E735-FEE5-424C-BC63-3E75534C664E}" presName="parentText" presStyleLbl="node1" presStyleIdx="0" presStyleCnt="7" custScaleX="129712" custLinFactNeighborY="5981">
        <dgm:presLayoutVars>
          <dgm:chMax val="1"/>
          <dgm:bulletEnabled val="1"/>
        </dgm:presLayoutVars>
      </dgm:prSet>
      <dgm:spPr/>
    </dgm:pt>
    <dgm:pt modelId="{F6D8686E-D4AB-4B16-B575-2BD010D1B1AB}" type="pres">
      <dgm:prSet presAssocID="{7374E735-FEE5-424C-BC63-3E75534C664E}" presName="descendantText" presStyleLbl="alignAccFollowNode1" presStyleIdx="0" presStyleCnt="5">
        <dgm:presLayoutVars>
          <dgm:bulletEnabled val="1"/>
        </dgm:presLayoutVars>
      </dgm:prSet>
      <dgm:spPr/>
    </dgm:pt>
    <dgm:pt modelId="{D46838E3-593C-4FCC-B063-64FAB7CC1E0E}" type="pres">
      <dgm:prSet presAssocID="{CA97A5E3-8DCD-48E1-92B8-141D9DC45AA8}" presName="sp" presStyleCnt="0"/>
      <dgm:spPr/>
    </dgm:pt>
    <dgm:pt modelId="{12227E86-C435-4794-A5D0-453C9B3C7C90}" type="pres">
      <dgm:prSet presAssocID="{E8545AA9-3CD3-4C9B-A2BF-4D424E42FED7}" presName="linNode" presStyleCnt="0"/>
      <dgm:spPr/>
    </dgm:pt>
    <dgm:pt modelId="{3228D057-7BA9-4337-9537-F58364B5F792}" type="pres">
      <dgm:prSet presAssocID="{E8545AA9-3CD3-4C9B-A2BF-4D424E42FED7}" presName="parentText" presStyleLbl="node1" presStyleIdx="1" presStyleCnt="7" custScaleX="129712">
        <dgm:presLayoutVars>
          <dgm:chMax val="1"/>
          <dgm:bulletEnabled val="1"/>
        </dgm:presLayoutVars>
      </dgm:prSet>
      <dgm:spPr/>
    </dgm:pt>
    <dgm:pt modelId="{8D71C2F4-5166-48BC-BCEE-A748C8624733}" type="pres">
      <dgm:prSet presAssocID="{E8545AA9-3CD3-4C9B-A2BF-4D424E42FED7}" presName="descendantText" presStyleLbl="alignAccFollowNode1" presStyleIdx="1" presStyleCnt="5">
        <dgm:presLayoutVars>
          <dgm:bulletEnabled val="1"/>
        </dgm:presLayoutVars>
      </dgm:prSet>
      <dgm:spPr/>
    </dgm:pt>
    <dgm:pt modelId="{1BD0E456-4119-4FE9-9E1B-C53E10A8F902}" type="pres">
      <dgm:prSet presAssocID="{832131B8-1184-4684-ACE2-6BC582E4FF21}" presName="sp" presStyleCnt="0"/>
      <dgm:spPr/>
    </dgm:pt>
    <dgm:pt modelId="{C8351EBB-11D7-45C2-A4C0-15FA69316511}" type="pres">
      <dgm:prSet presAssocID="{029B8643-31E0-4A9C-87F5-FE970A6E7834}" presName="linNode" presStyleCnt="0"/>
      <dgm:spPr/>
    </dgm:pt>
    <dgm:pt modelId="{9BB5E225-9D64-46B3-8584-BCFA661490BB}" type="pres">
      <dgm:prSet presAssocID="{029B8643-31E0-4A9C-87F5-FE970A6E7834}" presName="parentText" presStyleLbl="node1" presStyleIdx="2" presStyleCnt="7" custScaleX="129712">
        <dgm:presLayoutVars>
          <dgm:chMax val="1"/>
          <dgm:bulletEnabled val="1"/>
        </dgm:presLayoutVars>
      </dgm:prSet>
      <dgm:spPr/>
    </dgm:pt>
    <dgm:pt modelId="{23F6D263-F253-4397-8944-BF42E06D67C4}" type="pres">
      <dgm:prSet presAssocID="{029B8643-31E0-4A9C-87F5-FE970A6E7834}" presName="descendantText" presStyleLbl="alignAccFollowNode1" presStyleIdx="2" presStyleCnt="5">
        <dgm:presLayoutVars>
          <dgm:bulletEnabled val="1"/>
        </dgm:presLayoutVars>
      </dgm:prSet>
      <dgm:spPr/>
    </dgm:pt>
    <dgm:pt modelId="{833AE4F0-E4DD-47CC-A3F5-3F4375E396BD}" type="pres">
      <dgm:prSet presAssocID="{0F998798-6158-46AC-8413-B4B98D3575DB}" presName="sp" presStyleCnt="0"/>
      <dgm:spPr/>
    </dgm:pt>
    <dgm:pt modelId="{CE72A8B2-FCD0-4CF9-8843-5F111021255D}" type="pres">
      <dgm:prSet presAssocID="{B8441F3C-493F-43E1-9571-119643E2B258}" presName="linNode" presStyleCnt="0"/>
      <dgm:spPr/>
    </dgm:pt>
    <dgm:pt modelId="{02DAA793-CA95-425B-A2D9-B14D72602A74}" type="pres">
      <dgm:prSet presAssocID="{B8441F3C-493F-43E1-9571-119643E2B258}" presName="parentText" presStyleLbl="node1" presStyleIdx="3" presStyleCnt="7" custScaleX="129712">
        <dgm:presLayoutVars>
          <dgm:chMax val="1"/>
          <dgm:bulletEnabled val="1"/>
        </dgm:presLayoutVars>
      </dgm:prSet>
      <dgm:spPr/>
    </dgm:pt>
    <dgm:pt modelId="{E65897EB-D138-4D2E-B6F7-46DB91075C64}" type="pres">
      <dgm:prSet presAssocID="{B8441F3C-493F-43E1-9571-119643E2B258}" presName="descendantText" presStyleLbl="alignAccFollowNode1" presStyleIdx="3" presStyleCnt="5">
        <dgm:presLayoutVars>
          <dgm:bulletEnabled val="1"/>
        </dgm:presLayoutVars>
      </dgm:prSet>
      <dgm:spPr/>
    </dgm:pt>
    <dgm:pt modelId="{EB863A3A-8789-4D2C-941B-66C38351F197}" type="pres">
      <dgm:prSet presAssocID="{105938AD-E4B5-4DA3-BE67-2C58BB473998}" presName="sp" presStyleCnt="0"/>
      <dgm:spPr/>
    </dgm:pt>
    <dgm:pt modelId="{A90607D6-A1B8-4800-9E8F-919C0955A2B3}" type="pres">
      <dgm:prSet presAssocID="{92599B9A-E3B1-4640-B774-755A365109B1}" presName="linNode" presStyleCnt="0"/>
      <dgm:spPr/>
    </dgm:pt>
    <dgm:pt modelId="{1A35949D-6217-44F8-8C42-DFD33CCA40C8}" type="pres">
      <dgm:prSet presAssocID="{92599B9A-E3B1-4640-B774-755A365109B1}" presName="parentText" presStyleLbl="node1" presStyleIdx="4" presStyleCnt="7" custScaleX="129713">
        <dgm:presLayoutVars>
          <dgm:chMax val="1"/>
          <dgm:bulletEnabled val="1"/>
        </dgm:presLayoutVars>
      </dgm:prSet>
      <dgm:spPr/>
    </dgm:pt>
    <dgm:pt modelId="{E4827175-104B-4C1D-94AC-02163F6AFA87}" type="pres">
      <dgm:prSet presAssocID="{92599B9A-E3B1-4640-B774-755A365109B1}" presName="descendantText" presStyleLbl="alignAccFollowNode1" presStyleIdx="4" presStyleCnt="5">
        <dgm:presLayoutVars>
          <dgm:bulletEnabled val="1"/>
        </dgm:presLayoutVars>
      </dgm:prSet>
      <dgm:spPr/>
    </dgm:pt>
    <dgm:pt modelId="{3FF4E1BE-988A-4ABC-B2B2-F5377ABB3D2C}" type="pres">
      <dgm:prSet presAssocID="{A6CD77DD-F006-4248-AF8C-F9587D97A376}" presName="sp" presStyleCnt="0"/>
      <dgm:spPr/>
    </dgm:pt>
    <dgm:pt modelId="{3BC3993F-56C4-4317-955D-B3CBCED80E4C}" type="pres">
      <dgm:prSet presAssocID="{CDD68DBB-6126-4B33-92C6-C3D28AC847CF}" presName="linNode" presStyleCnt="0"/>
      <dgm:spPr/>
    </dgm:pt>
    <dgm:pt modelId="{D5108CC5-4B2C-4F48-A732-2C7CB9526E11}" type="pres">
      <dgm:prSet presAssocID="{CDD68DBB-6126-4B33-92C6-C3D28AC847CF}" presName="parentText" presStyleLbl="node1" presStyleIdx="5" presStyleCnt="7" custScaleX="277778">
        <dgm:presLayoutVars>
          <dgm:chMax val="1"/>
          <dgm:bulletEnabled val="1"/>
        </dgm:presLayoutVars>
      </dgm:prSet>
      <dgm:spPr/>
    </dgm:pt>
    <dgm:pt modelId="{FD4517C7-950D-4DC7-962B-F6B69FB401D0}" type="pres">
      <dgm:prSet presAssocID="{3E377B7B-FC7F-4931-8757-1ED62CF03841}" presName="sp" presStyleCnt="0"/>
      <dgm:spPr/>
    </dgm:pt>
    <dgm:pt modelId="{BB1EFD29-FCCE-4D29-99C2-D5174A76C767}" type="pres">
      <dgm:prSet presAssocID="{B5746214-6526-493F-A3D1-0B71E6F742A2}" presName="linNode" presStyleCnt="0"/>
      <dgm:spPr/>
    </dgm:pt>
    <dgm:pt modelId="{22A89B86-5A5F-4796-B433-61DF7E1B7692}" type="pres">
      <dgm:prSet presAssocID="{B5746214-6526-493F-A3D1-0B71E6F742A2}" presName="parentText" presStyleLbl="node1" presStyleIdx="6" presStyleCnt="7" custScaleX="278049" custScaleY="119078">
        <dgm:presLayoutVars>
          <dgm:chMax val="1"/>
          <dgm:bulletEnabled val="1"/>
        </dgm:presLayoutVars>
      </dgm:prSet>
      <dgm:spPr/>
    </dgm:pt>
  </dgm:ptLst>
  <dgm:cxnLst>
    <dgm:cxn modelId="{73407008-21DC-4911-80E1-8FAB83BC2E48}" srcId="{FB0ECCB0-4371-4906-B3A3-6FB3712BD0DB}" destId="{E8545AA9-3CD3-4C9B-A2BF-4D424E42FED7}" srcOrd="1" destOrd="0" parTransId="{C85EE640-D4AC-4B73-9FCE-6AC144909357}" sibTransId="{832131B8-1184-4684-ACE2-6BC582E4FF21}"/>
    <dgm:cxn modelId="{F050F71C-9A00-4BF9-9ADB-E81D464D8693}" srcId="{FB0ECCB0-4371-4906-B3A3-6FB3712BD0DB}" destId="{B5746214-6526-493F-A3D1-0B71E6F742A2}" srcOrd="6" destOrd="0" parTransId="{CE156A94-80F0-4397-AE40-02F5FE8F921A}" sibTransId="{4CE52038-B91C-4499-9CC7-55EF00300285}"/>
    <dgm:cxn modelId="{5C92C11D-0A56-47FC-8235-7567C7623BF7}" srcId="{FB0ECCB0-4371-4906-B3A3-6FB3712BD0DB}" destId="{92599B9A-E3B1-4640-B774-755A365109B1}" srcOrd="4" destOrd="0" parTransId="{248110AF-F030-449B-A8A2-B80FA334FFF4}" sibTransId="{A6CD77DD-F006-4248-AF8C-F9587D97A376}"/>
    <dgm:cxn modelId="{FC946836-0AAD-4775-BC99-C795FC0C2837}" type="presOf" srcId="{029B8643-31E0-4A9C-87F5-FE970A6E7834}" destId="{9BB5E225-9D64-46B3-8584-BCFA661490BB}" srcOrd="0" destOrd="0" presId="urn:microsoft.com/office/officeart/2005/8/layout/vList5"/>
    <dgm:cxn modelId="{CE53833B-81FB-455B-B308-9272EC7E66FB}" srcId="{FB0ECCB0-4371-4906-B3A3-6FB3712BD0DB}" destId="{029B8643-31E0-4A9C-87F5-FE970A6E7834}" srcOrd="2" destOrd="0" parTransId="{F576F0A0-590B-4052-979A-A4DC83550E2E}" sibTransId="{0F998798-6158-46AC-8413-B4B98D3575DB}"/>
    <dgm:cxn modelId="{64A68B3B-3870-4E33-8FAA-23CD76295D2D}" srcId="{B8441F3C-493F-43E1-9571-119643E2B258}" destId="{5A54A5B0-BF55-4158-95D7-85FDF797B401}" srcOrd="0" destOrd="0" parTransId="{10C07EE3-E00A-44EB-AA7D-F41F1C4257E7}" sibTransId="{8826909E-2343-45C2-9306-9AB4CB5C5339}"/>
    <dgm:cxn modelId="{156C483E-A3DF-42E3-A367-8503FF9F976B}" type="presOf" srcId="{CDD68DBB-6126-4B33-92C6-C3D28AC847CF}" destId="{D5108CC5-4B2C-4F48-A732-2C7CB9526E11}" srcOrd="0" destOrd="0" presId="urn:microsoft.com/office/officeart/2005/8/layout/vList5"/>
    <dgm:cxn modelId="{DEDFC03F-EC00-452B-9223-ED3F3705DC73}" type="presOf" srcId="{78D7AC29-A92F-4D45-A571-8369B01FDAC5}" destId="{8D71C2F4-5166-48BC-BCEE-A748C8624733}" srcOrd="0" destOrd="0" presId="urn:microsoft.com/office/officeart/2005/8/layout/vList5"/>
    <dgm:cxn modelId="{11D78A49-51FB-4B7C-B9EB-D41942D53A2F}" type="presOf" srcId="{87D0288E-2B85-4E3A-B940-AFF9C04BF67F}" destId="{23F6D263-F253-4397-8944-BF42E06D67C4}" srcOrd="0" destOrd="0" presId="urn:microsoft.com/office/officeart/2005/8/layout/vList5"/>
    <dgm:cxn modelId="{D0857D4F-4952-4892-A7F5-1C427B17523B}" type="presOf" srcId="{92599B9A-E3B1-4640-B774-755A365109B1}" destId="{1A35949D-6217-44F8-8C42-DFD33CCA40C8}" srcOrd="0" destOrd="0" presId="urn:microsoft.com/office/officeart/2005/8/layout/vList5"/>
    <dgm:cxn modelId="{AC264F55-C9B3-499D-88AB-D402D9FEC639}" type="presOf" srcId="{FB0ECCB0-4371-4906-B3A3-6FB3712BD0DB}" destId="{C8F4F0C9-9CCC-4E48-AC8C-8F96A925A9F9}" srcOrd="0" destOrd="0" presId="urn:microsoft.com/office/officeart/2005/8/layout/vList5"/>
    <dgm:cxn modelId="{EC63B057-253F-4ED5-883F-25660A103413}" type="presOf" srcId="{7374E735-FEE5-424C-BC63-3E75534C664E}" destId="{3A2275B3-54CE-44D1-9A45-3C38EA8F1F04}" srcOrd="0" destOrd="0" presId="urn:microsoft.com/office/officeart/2005/8/layout/vList5"/>
    <dgm:cxn modelId="{BCD3F17F-A6C8-4EED-9255-C813CD96A2D1}" type="presOf" srcId="{B8441F3C-493F-43E1-9571-119643E2B258}" destId="{02DAA793-CA95-425B-A2D9-B14D72602A74}" srcOrd="0" destOrd="0" presId="urn:microsoft.com/office/officeart/2005/8/layout/vList5"/>
    <dgm:cxn modelId="{04471A97-5341-4C3D-8C61-2244DDD506F1}" srcId="{FB0ECCB0-4371-4906-B3A3-6FB3712BD0DB}" destId="{CDD68DBB-6126-4B33-92C6-C3D28AC847CF}" srcOrd="5" destOrd="0" parTransId="{F38A44DE-9A94-4226-8C7F-D1821B22E2DC}" sibTransId="{3E377B7B-FC7F-4931-8757-1ED62CF03841}"/>
    <dgm:cxn modelId="{D258F997-6BE5-4F05-9A04-F1D4CA71F143}" srcId="{92599B9A-E3B1-4640-B774-755A365109B1}" destId="{CBEBF079-4AB8-4A42-A19D-E19235AA3BC0}" srcOrd="0" destOrd="0" parTransId="{DDD386F5-3E6B-49C8-AA61-EFC01619C847}" sibTransId="{6D590E0A-E63E-4366-B3A1-7B0A7F5EF82D}"/>
    <dgm:cxn modelId="{1AB6EB9B-E2A7-4140-BA39-F67909A2E3B5}" srcId="{FB0ECCB0-4371-4906-B3A3-6FB3712BD0DB}" destId="{B8441F3C-493F-43E1-9571-119643E2B258}" srcOrd="3" destOrd="0" parTransId="{97A4FCA5-9EF0-4401-986B-AB5C717834B9}" sibTransId="{105938AD-E4B5-4DA3-BE67-2C58BB473998}"/>
    <dgm:cxn modelId="{2B28E2B4-F479-423D-A54D-4F37811BC214}" type="presOf" srcId="{E8545AA9-3CD3-4C9B-A2BF-4D424E42FED7}" destId="{3228D057-7BA9-4337-9537-F58364B5F792}" srcOrd="0" destOrd="0" presId="urn:microsoft.com/office/officeart/2005/8/layout/vList5"/>
    <dgm:cxn modelId="{F1861BC0-0B43-43C3-8E06-10C6C692872F}" srcId="{7374E735-FEE5-424C-BC63-3E75534C664E}" destId="{6DCD2F0B-7765-4E9F-9825-404360BA88BB}" srcOrd="0" destOrd="0" parTransId="{840B2845-B818-49D8-A425-00D37E8D0286}" sibTransId="{49B76862-1032-4E40-96EC-84ED5CC2B0B0}"/>
    <dgm:cxn modelId="{F1C16DD0-F019-4379-AE0F-9E7CC0A34B36}" srcId="{E8545AA9-3CD3-4C9B-A2BF-4D424E42FED7}" destId="{78D7AC29-A92F-4D45-A571-8369B01FDAC5}" srcOrd="0" destOrd="0" parTransId="{E721B383-39B4-4D8E-972D-3AC29E600453}" sibTransId="{9C140994-8481-4A06-BDA8-9876097CBA4C}"/>
    <dgm:cxn modelId="{0340C2D8-4C3B-4C96-8223-E983D0A8891E}" type="presOf" srcId="{6DCD2F0B-7765-4E9F-9825-404360BA88BB}" destId="{F6D8686E-D4AB-4B16-B575-2BD010D1B1AB}" srcOrd="0" destOrd="0" presId="urn:microsoft.com/office/officeart/2005/8/layout/vList5"/>
    <dgm:cxn modelId="{B9EEB9E4-7831-4DA1-9B79-D9CBDE95430C}" type="presOf" srcId="{5A54A5B0-BF55-4158-95D7-85FDF797B401}" destId="{E65897EB-D138-4D2E-B6F7-46DB91075C64}" srcOrd="0" destOrd="0" presId="urn:microsoft.com/office/officeart/2005/8/layout/vList5"/>
    <dgm:cxn modelId="{B17F73EF-36E0-428B-B475-AAB0E341F146}" srcId="{029B8643-31E0-4A9C-87F5-FE970A6E7834}" destId="{87D0288E-2B85-4E3A-B940-AFF9C04BF67F}" srcOrd="0" destOrd="0" parTransId="{623FFA40-CDBF-436B-AB83-AC6BB5B96D31}" sibTransId="{466AADC6-023C-4604-8552-AA4DF5DE659D}"/>
    <dgm:cxn modelId="{D08E44F0-2926-496B-844F-030FDB93BF7A}" type="presOf" srcId="{B5746214-6526-493F-A3D1-0B71E6F742A2}" destId="{22A89B86-5A5F-4796-B433-61DF7E1B7692}" srcOrd="0" destOrd="0" presId="urn:microsoft.com/office/officeart/2005/8/layout/vList5"/>
    <dgm:cxn modelId="{343745F1-8BC0-4644-A1E4-5CA9769FD5C6}" srcId="{FB0ECCB0-4371-4906-B3A3-6FB3712BD0DB}" destId="{7374E735-FEE5-424C-BC63-3E75534C664E}" srcOrd="0" destOrd="0" parTransId="{9B6A7B9E-A805-4870-BFF0-9873496764A0}" sibTransId="{CA97A5E3-8DCD-48E1-92B8-141D9DC45AA8}"/>
    <dgm:cxn modelId="{5BC6B7FC-D247-4969-B9CD-248890CA05FF}" type="presOf" srcId="{CBEBF079-4AB8-4A42-A19D-E19235AA3BC0}" destId="{E4827175-104B-4C1D-94AC-02163F6AFA87}" srcOrd="0" destOrd="0" presId="urn:microsoft.com/office/officeart/2005/8/layout/vList5"/>
    <dgm:cxn modelId="{D3C20E7C-3C0F-46B5-8E75-8C1320804EB0}" type="presParOf" srcId="{C8F4F0C9-9CCC-4E48-AC8C-8F96A925A9F9}" destId="{D13AA635-BB94-4821-9CB9-45AF5970E56E}" srcOrd="0" destOrd="0" presId="urn:microsoft.com/office/officeart/2005/8/layout/vList5"/>
    <dgm:cxn modelId="{9DB0AAB1-3C13-456C-A15D-6956FDF35678}" type="presParOf" srcId="{D13AA635-BB94-4821-9CB9-45AF5970E56E}" destId="{3A2275B3-54CE-44D1-9A45-3C38EA8F1F04}" srcOrd="0" destOrd="0" presId="urn:microsoft.com/office/officeart/2005/8/layout/vList5"/>
    <dgm:cxn modelId="{C5DDA934-D421-4358-B011-636D6009B069}" type="presParOf" srcId="{D13AA635-BB94-4821-9CB9-45AF5970E56E}" destId="{F6D8686E-D4AB-4B16-B575-2BD010D1B1AB}" srcOrd="1" destOrd="0" presId="urn:microsoft.com/office/officeart/2005/8/layout/vList5"/>
    <dgm:cxn modelId="{699D6DD9-F53C-43C3-BE83-0B599777314D}" type="presParOf" srcId="{C8F4F0C9-9CCC-4E48-AC8C-8F96A925A9F9}" destId="{D46838E3-593C-4FCC-B063-64FAB7CC1E0E}" srcOrd="1" destOrd="0" presId="urn:microsoft.com/office/officeart/2005/8/layout/vList5"/>
    <dgm:cxn modelId="{DB8E5CDF-18A1-4460-9065-747895647865}" type="presParOf" srcId="{C8F4F0C9-9CCC-4E48-AC8C-8F96A925A9F9}" destId="{12227E86-C435-4794-A5D0-453C9B3C7C90}" srcOrd="2" destOrd="0" presId="urn:microsoft.com/office/officeart/2005/8/layout/vList5"/>
    <dgm:cxn modelId="{24D66E93-5170-4AE9-BA85-37B70BE11500}" type="presParOf" srcId="{12227E86-C435-4794-A5D0-453C9B3C7C90}" destId="{3228D057-7BA9-4337-9537-F58364B5F792}" srcOrd="0" destOrd="0" presId="urn:microsoft.com/office/officeart/2005/8/layout/vList5"/>
    <dgm:cxn modelId="{18EB2514-9E52-4765-952C-F24BC8186902}" type="presParOf" srcId="{12227E86-C435-4794-A5D0-453C9B3C7C90}" destId="{8D71C2F4-5166-48BC-BCEE-A748C8624733}" srcOrd="1" destOrd="0" presId="urn:microsoft.com/office/officeart/2005/8/layout/vList5"/>
    <dgm:cxn modelId="{1639C526-8774-4B80-999C-E44B4F8F5EC7}" type="presParOf" srcId="{C8F4F0C9-9CCC-4E48-AC8C-8F96A925A9F9}" destId="{1BD0E456-4119-4FE9-9E1B-C53E10A8F902}" srcOrd="3" destOrd="0" presId="urn:microsoft.com/office/officeart/2005/8/layout/vList5"/>
    <dgm:cxn modelId="{3C78757D-1489-467C-84DA-681BED335233}" type="presParOf" srcId="{C8F4F0C9-9CCC-4E48-AC8C-8F96A925A9F9}" destId="{C8351EBB-11D7-45C2-A4C0-15FA69316511}" srcOrd="4" destOrd="0" presId="urn:microsoft.com/office/officeart/2005/8/layout/vList5"/>
    <dgm:cxn modelId="{669820E6-C388-49E6-BA8D-4AC0403EBC18}" type="presParOf" srcId="{C8351EBB-11D7-45C2-A4C0-15FA69316511}" destId="{9BB5E225-9D64-46B3-8584-BCFA661490BB}" srcOrd="0" destOrd="0" presId="urn:microsoft.com/office/officeart/2005/8/layout/vList5"/>
    <dgm:cxn modelId="{9E0048F0-F3EF-4891-90CD-BDC024848E07}" type="presParOf" srcId="{C8351EBB-11D7-45C2-A4C0-15FA69316511}" destId="{23F6D263-F253-4397-8944-BF42E06D67C4}" srcOrd="1" destOrd="0" presId="urn:microsoft.com/office/officeart/2005/8/layout/vList5"/>
    <dgm:cxn modelId="{B9156D29-1130-456F-AFE4-AB2979E41370}" type="presParOf" srcId="{C8F4F0C9-9CCC-4E48-AC8C-8F96A925A9F9}" destId="{833AE4F0-E4DD-47CC-A3F5-3F4375E396BD}" srcOrd="5" destOrd="0" presId="urn:microsoft.com/office/officeart/2005/8/layout/vList5"/>
    <dgm:cxn modelId="{9AC7D543-866E-40AA-9EEE-879FDFB3E48F}" type="presParOf" srcId="{C8F4F0C9-9CCC-4E48-AC8C-8F96A925A9F9}" destId="{CE72A8B2-FCD0-4CF9-8843-5F111021255D}" srcOrd="6" destOrd="0" presId="urn:microsoft.com/office/officeart/2005/8/layout/vList5"/>
    <dgm:cxn modelId="{8B7F3C92-810E-45DB-82ED-68B06F25F590}" type="presParOf" srcId="{CE72A8B2-FCD0-4CF9-8843-5F111021255D}" destId="{02DAA793-CA95-425B-A2D9-B14D72602A74}" srcOrd="0" destOrd="0" presId="urn:microsoft.com/office/officeart/2005/8/layout/vList5"/>
    <dgm:cxn modelId="{7751D9FC-4BB0-44F1-9C63-781A769163B2}" type="presParOf" srcId="{CE72A8B2-FCD0-4CF9-8843-5F111021255D}" destId="{E65897EB-D138-4D2E-B6F7-46DB91075C64}" srcOrd="1" destOrd="0" presId="urn:microsoft.com/office/officeart/2005/8/layout/vList5"/>
    <dgm:cxn modelId="{C33C46AD-90D4-400F-9E72-E6378EBC3024}" type="presParOf" srcId="{C8F4F0C9-9CCC-4E48-AC8C-8F96A925A9F9}" destId="{EB863A3A-8789-4D2C-941B-66C38351F197}" srcOrd="7" destOrd="0" presId="urn:microsoft.com/office/officeart/2005/8/layout/vList5"/>
    <dgm:cxn modelId="{BC017B1F-3160-45D0-B4AF-1FD92DC0AD42}" type="presParOf" srcId="{C8F4F0C9-9CCC-4E48-AC8C-8F96A925A9F9}" destId="{A90607D6-A1B8-4800-9E8F-919C0955A2B3}" srcOrd="8" destOrd="0" presId="urn:microsoft.com/office/officeart/2005/8/layout/vList5"/>
    <dgm:cxn modelId="{0AD7C956-2DF0-4986-A90B-FB46FE93099D}" type="presParOf" srcId="{A90607D6-A1B8-4800-9E8F-919C0955A2B3}" destId="{1A35949D-6217-44F8-8C42-DFD33CCA40C8}" srcOrd="0" destOrd="0" presId="urn:microsoft.com/office/officeart/2005/8/layout/vList5"/>
    <dgm:cxn modelId="{641C3EDE-C666-4ECB-BD0E-58BCCBC4439B}" type="presParOf" srcId="{A90607D6-A1B8-4800-9E8F-919C0955A2B3}" destId="{E4827175-104B-4C1D-94AC-02163F6AFA87}" srcOrd="1" destOrd="0" presId="urn:microsoft.com/office/officeart/2005/8/layout/vList5"/>
    <dgm:cxn modelId="{E25204AF-5649-4ADC-ACA6-FF1014FA5EBF}" type="presParOf" srcId="{C8F4F0C9-9CCC-4E48-AC8C-8F96A925A9F9}" destId="{3FF4E1BE-988A-4ABC-B2B2-F5377ABB3D2C}" srcOrd="9" destOrd="0" presId="urn:microsoft.com/office/officeart/2005/8/layout/vList5"/>
    <dgm:cxn modelId="{027C191B-EFD7-447E-8CB2-1FD832AF57B4}" type="presParOf" srcId="{C8F4F0C9-9CCC-4E48-AC8C-8F96A925A9F9}" destId="{3BC3993F-56C4-4317-955D-B3CBCED80E4C}" srcOrd="10" destOrd="0" presId="urn:microsoft.com/office/officeart/2005/8/layout/vList5"/>
    <dgm:cxn modelId="{B3F60CD1-E471-4C02-8B2C-4DB6715FC7E8}" type="presParOf" srcId="{3BC3993F-56C4-4317-955D-B3CBCED80E4C}" destId="{D5108CC5-4B2C-4F48-A732-2C7CB9526E11}" srcOrd="0" destOrd="0" presId="urn:microsoft.com/office/officeart/2005/8/layout/vList5"/>
    <dgm:cxn modelId="{257DB7AA-0A6C-40CC-9AB4-0ACF870BF5BF}" type="presParOf" srcId="{C8F4F0C9-9CCC-4E48-AC8C-8F96A925A9F9}" destId="{FD4517C7-950D-4DC7-962B-F6B69FB401D0}" srcOrd="11" destOrd="0" presId="urn:microsoft.com/office/officeart/2005/8/layout/vList5"/>
    <dgm:cxn modelId="{85C0A8ED-19E2-4092-B191-EE6151864CA1}" type="presParOf" srcId="{C8F4F0C9-9CCC-4E48-AC8C-8F96A925A9F9}" destId="{BB1EFD29-FCCE-4D29-99C2-D5174A76C767}" srcOrd="12" destOrd="0" presId="urn:microsoft.com/office/officeart/2005/8/layout/vList5"/>
    <dgm:cxn modelId="{BCFA793E-CA4E-4FB4-B7FB-F3E1EBDD65D8}" type="presParOf" srcId="{BB1EFD29-FCCE-4D29-99C2-D5174A76C767}" destId="{22A89B86-5A5F-4796-B433-61DF7E1B769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8686E-D4AB-4B16-B575-2BD010D1B1AB}">
      <dsp:nvSpPr>
        <dsp:cNvPr id="0" name=""/>
        <dsp:cNvSpPr/>
      </dsp:nvSpPr>
      <dsp:spPr>
        <a:xfrm rot="5400000">
          <a:off x="5477206" y="-1963881"/>
          <a:ext cx="614318" cy="4704147"/>
        </a:xfrm>
        <a:prstGeom prst="round2SameRect">
          <a:avLst/>
        </a:prstGeom>
        <a:solidFill>
          <a:schemeClr val="accent6">
            <a:lumMod val="60000"/>
            <a:lumOff val="40000"/>
            <a:alpha val="90000"/>
          </a:schemeClr>
        </a:solidFill>
        <a:ln w="12700" cap="rnd" cmpd="sng" algn="ctr">
          <a:solidFill>
            <a:schemeClr val="accent6">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fi-FI" sz="2500" b="1" kern="1200" dirty="0">
              <a:latin typeface="+mn-lt"/>
              <a:cs typeface="Tahoma" pitchFamily="34" charset="0"/>
            </a:rPr>
            <a:t>Tentang</a:t>
          </a:r>
          <a:r>
            <a:rPr lang="id-ID" sz="2500" b="1" kern="1200" dirty="0">
              <a:latin typeface="+mn-lt"/>
              <a:cs typeface="Tahoma" pitchFamily="34" charset="0"/>
            </a:rPr>
            <a:t> </a:t>
          </a:r>
          <a:r>
            <a:rPr lang="en-US" sz="2500" b="1" kern="1200" dirty="0" err="1">
              <a:latin typeface="+mn-lt"/>
              <a:cs typeface="Tahoma" pitchFamily="34" charset="0"/>
            </a:rPr>
            <a:t>Rumah</a:t>
          </a:r>
          <a:r>
            <a:rPr lang="en-US" sz="2500" b="1" kern="1200" dirty="0">
              <a:latin typeface="+mn-lt"/>
              <a:cs typeface="Tahoma" pitchFamily="34" charset="0"/>
            </a:rPr>
            <a:t> </a:t>
          </a:r>
          <a:r>
            <a:rPr lang="en-US" sz="2500" b="1" kern="1200" dirty="0" err="1">
              <a:latin typeface="+mn-lt"/>
              <a:cs typeface="Tahoma" pitchFamily="34" charset="0"/>
            </a:rPr>
            <a:t>Sakit</a:t>
          </a:r>
          <a:endParaRPr lang="id-ID" sz="2500" kern="1200" dirty="0">
            <a:latin typeface="+mn-lt"/>
          </a:endParaRPr>
        </a:p>
      </dsp:txBody>
      <dsp:txXfrm rot="-5400000">
        <a:off x="3432292" y="111022"/>
        <a:ext cx="4674158" cy="554340"/>
      </dsp:txXfrm>
    </dsp:sp>
    <dsp:sp modelId="{3A2275B3-54CE-44D1-9A45-3C38EA8F1F04}">
      <dsp:nvSpPr>
        <dsp:cNvPr id="0" name=""/>
        <dsp:cNvSpPr/>
      </dsp:nvSpPr>
      <dsp:spPr>
        <a:xfrm>
          <a:off x="4" y="50171"/>
          <a:ext cx="3432287" cy="767897"/>
        </a:xfrm>
        <a:prstGeom prst="roundRect">
          <a:avLst/>
        </a:prstGeom>
        <a:solidFill>
          <a:schemeClr val="accent2"/>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d-ID" sz="2500" b="1" kern="1200" dirty="0">
              <a:latin typeface="+mn-lt"/>
              <a:cs typeface="Tahoma" pitchFamily="34" charset="0"/>
            </a:rPr>
            <a:t>UU </a:t>
          </a:r>
          <a:r>
            <a:rPr lang="fi-FI" sz="2500" b="1" kern="1200" dirty="0">
              <a:latin typeface="+mn-lt"/>
              <a:cs typeface="Tahoma" pitchFamily="34" charset="0"/>
            </a:rPr>
            <a:t>No 44 /</a:t>
          </a:r>
          <a:r>
            <a:rPr lang="id-ID" sz="2500" b="1" kern="1200" dirty="0">
              <a:latin typeface="+mn-lt"/>
              <a:cs typeface="Tahoma" pitchFamily="34" charset="0"/>
            </a:rPr>
            <a:t> </a:t>
          </a:r>
          <a:r>
            <a:rPr lang="fi-FI" sz="2500" b="1" kern="1200" dirty="0">
              <a:latin typeface="+mn-lt"/>
              <a:cs typeface="Tahoma" pitchFamily="34" charset="0"/>
            </a:rPr>
            <a:t>2009</a:t>
          </a:r>
          <a:endParaRPr lang="id-ID" sz="2500" kern="1200" dirty="0">
            <a:latin typeface="+mn-lt"/>
          </a:endParaRPr>
        </a:p>
      </dsp:txBody>
      <dsp:txXfrm>
        <a:off x="37490" y="87657"/>
        <a:ext cx="3357315" cy="692925"/>
      </dsp:txXfrm>
    </dsp:sp>
    <dsp:sp modelId="{8D71C2F4-5166-48BC-BCEE-A748C8624733}">
      <dsp:nvSpPr>
        <dsp:cNvPr id="0" name=""/>
        <dsp:cNvSpPr/>
      </dsp:nvSpPr>
      <dsp:spPr>
        <a:xfrm rot="5400000">
          <a:off x="5477206" y="-1157588"/>
          <a:ext cx="614318" cy="4704147"/>
        </a:xfrm>
        <a:prstGeom prst="round2SameRect">
          <a:avLst/>
        </a:prstGeom>
        <a:solidFill>
          <a:schemeClr val="accent6">
            <a:lumMod val="60000"/>
            <a:lumOff val="40000"/>
            <a:alpha val="90000"/>
          </a:schemeClr>
        </a:solidFill>
        <a:ln w="12700" cap="rnd" cmpd="sng" algn="ctr">
          <a:solidFill>
            <a:schemeClr val="accent6">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id-ID" sz="2500" b="1" kern="1200" dirty="0">
              <a:latin typeface="+mn-lt"/>
              <a:cs typeface="Tahoma" pitchFamily="34" charset="0"/>
            </a:rPr>
            <a:t>Tentang Kesehatan</a:t>
          </a:r>
          <a:endParaRPr lang="id-ID" sz="2500" kern="1200" dirty="0">
            <a:latin typeface="+mn-lt"/>
          </a:endParaRPr>
        </a:p>
      </dsp:txBody>
      <dsp:txXfrm rot="-5400000">
        <a:off x="3432292" y="917315"/>
        <a:ext cx="4674158" cy="554340"/>
      </dsp:txXfrm>
    </dsp:sp>
    <dsp:sp modelId="{3228D057-7BA9-4337-9537-F58364B5F792}">
      <dsp:nvSpPr>
        <dsp:cNvPr id="0" name=""/>
        <dsp:cNvSpPr/>
      </dsp:nvSpPr>
      <dsp:spPr>
        <a:xfrm>
          <a:off x="4" y="810535"/>
          <a:ext cx="3432287" cy="767897"/>
        </a:xfrm>
        <a:prstGeom prst="roundRect">
          <a:avLst/>
        </a:prstGeom>
        <a:solidFill>
          <a:schemeClr val="accent2"/>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d-ID" sz="2500" b="1" kern="1200" dirty="0">
              <a:latin typeface="+mn-lt"/>
              <a:cs typeface="Tahoma" pitchFamily="34" charset="0"/>
            </a:rPr>
            <a:t>UU No</a:t>
          </a:r>
          <a:r>
            <a:rPr lang="en-US" sz="2500" b="1" kern="1200" dirty="0">
              <a:latin typeface="+mn-lt"/>
              <a:cs typeface="Tahoma" pitchFamily="34" charset="0"/>
            </a:rPr>
            <a:t> </a:t>
          </a:r>
          <a:r>
            <a:rPr lang="id-ID" sz="2500" b="1" kern="1200" dirty="0">
              <a:latin typeface="+mn-lt"/>
              <a:cs typeface="Tahoma" pitchFamily="34" charset="0"/>
            </a:rPr>
            <a:t>36 </a:t>
          </a:r>
          <a:r>
            <a:rPr lang="en-US" sz="2500" b="1" kern="1200" dirty="0">
              <a:latin typeface="+mn-lt"/>
              <a:cs typeface="Tahoma" pitchFamily="34" charset="0"/>
            </a:rPr>
            <a:t>/</a:t>
          </a:r>
          <a:r>
            <a:rPr lang="id-ID" sz="2500" b="1" kern="1200" dirty="0">
              <a:latin typeface="+mn-lt"/>
              <a:cs typeface="Tahoma" pitchFamily="34" charset="0"/>
            </a:rPr>
            <a:t> 2009 </a:t>
          </a:r>
          <a:endParaRPr lang="id-ID" sz="2500" kern="1200" dirty="0">
            <a:latin typeface="+mn-lt"/>
          </a:endParaRPr>
        </a:p>
      </dsp:txBody>
      <dsp:txXfrm>
        <a:off x="37490" y="848021"/>
        <a:ext cx="3357315" cy="692925"/>
      </dsp:txXfrm>
    </dsp:sp>
    <dsp:sp modelId="{23F6D263-F253-4397-8944-BF42E06D67C4}">
      <dsp:nvSpPr>
        <dsp:cNvPr id="0" name=""/>
        <dsp:cNvSpPr/>
      </dsp:nvSpPr>
      <dsp:spPr>
        <a:xfrm rot="5400000">
          <a:off x="5477206" y="-351296"/>
          <a:ext cx="614318" cy="4704147"/>
        </a:xfrm>
        <a:prstGeom prst="round2SameRect">
          <a:avLst/>
        </a:prstGeom>
        <a:solidFill>
          <a:schemeClr val="accent6">
            <a:lumMod val="60000"/>
            <a:lumOff val="40000"/>
            <a:alpha val="90000"/>
          </a:schemeClr>
        </a:solidFill>
        <a:ln w="12700" cap="rnd" cmpd="sng" algn="ctr">
          <a:solidFill>
            <a:schemeClr val="accent6">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id-ID" sz="2500" b="1" kern="1200" dirty="0">
              <a:latin typeface="+mn-lt"/>
              <a:cs typeface="Tahoma" pitchFamily="34" charset="0"/>
            </a:rPr>
            <a:t>Tentang BPJS</a:t>
          </a:r>
          <a:endParaRPr lang="id-ID" sz="2500" kern="1200" dirty="0">
            <a:latin typeface="+mn-lt"/>
          </a:endParaRPr>
        </a:p>
      </dsp:txBody>
      <dsp:txXfrm rot="-5400000">
        <a:off x="3432292" y="1723607"/>
        <a:ext cx="4674158" cy="554340"/>
      </dsp:txXfrm>
    </dsp:sp>
    <dsp:sp modelId="{9BB5E225-9D64-46B3-8584-BCFA661490BB}">
      <dsp:nvSpPr>
        <dsp:cNvPr id="0" name=""/>
        <dsp:cNvSpPr/>
      </dsp:nvSpPr>
      <dsp:spPr>
        <a:xfrm>
          <a:off x="4" y="1616828"/>
          <a:ext cx="3432287" cy="767897"/>
        </a:xfrm>
        <a:prstGeom prst="roundRect">
          <a:avLst/>
        </a:prstGeom>
        <a:solidFill>
          <a:schemeClr val="accent2"/>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id-ID" sz="2500" b="1" kern="1200" dirty="0">
              <a:latin typeface="+mn-lt"/>
              <a:cs typeface="Tahoma" pitchFamily="34" charset="0"/>
            </a:rPr>
            <a:t>UU No</a:t>
          </a:r>
          <a:r>
            <a:rPr lang="en-US" sz="2500" b="1" kern="1200" dirty="0">
              <a:latin typeface="+mn-lt"/>
              <a:cs typeface="Tahoma" pitchFamily="34" charset="0"/>
            </a:rPr>
            <a:t> 2</a:t>
          </a:r>
          <a:r>
            <a:rPr lang="id-ID" sz="2500" b="1" kern="1200" dirty="0">
              <a:latin typeface="+mn-lt"/>
              <a:cs typeface="Tahoma" pitchFamily="34" charset="0"/>
            </a:rPr>
            <a:t>4 </a:t>
          </a:r>
          <a:r>
            <a:rPr lang="en-US" sz="2500" b="1" kern="1200" dirty="0">
              <a:latin typeface="+mn-lt"/>
              <a:cs typeface="Tahoma" pitchFamily="34" charset="0"/>
            </a:rPr>
            <a:t>/</a:t>
          </a:r>
          <a:r>
            <a:rPr lang="id-ID" sz="2500" b="1" kern="1200" dirty="0">
              <a:latin typeface="+mn-lt"/>
              <a:cs typeface="Tahoma" pitchFamily="34" charset="0"/>
            </a:rPr>
            <a:t> 2011 </a:t>
          </a:r>
          <a:endParaRPr lang="id-ID" sz="2500" kern="1200" dirty="0">
            <a:latin typeface="+mn-lt"/>
          </a:endParaRPr>
        </a:p>
      </dsp:txBody>
      <dsp:txXfrm>
        <a:off x="37490" y="1654314"/>
        <a:ext cx="3357315" cy="692925"/>
      </dsp:txXfrm>
    </dsp:sp>
    <dsp:sp modelId="{E65897EB-D138-4D2E-B6F7-46DB91075C64}">
      <dsp:nvSpPr>
        <dsp:cNvPr id="0" name=""/>
        <dsp:cNvSpPr/>
      </dsp:nvSpPr>
      <dsp:spPr>
        <a:xfrm rot="5400000">
          <a:off x="5477206" y="454996"/>
          <a:ext cx="614318" cy="4704147"/>
        </a:xfrm>
        <a:prstGeom prst="round2SameRect">
          <a:avLst/>
        </a:prstGeom>
        <a:solidFill>
          <a:schemeClr val="accent6">
            <a:lumMod val="60000"/>
            <a:lumOff val="40000"/>
            <a:alpha val="90000"/>
          </a:schemeClr>
        </a:solidFill>
        <a:ln w="12700" cap="rnd" cmpd="sng" algn="ctr">
          <a:solidFill>
            <a:schemeClr val="accent6">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id-ID" sz="2500" b="1" kern="1200" dirty="0">
              <a:latin typeface="+mn-lt"/>
              <a:cs typeface="Tahoma" pitchFamily="34" charset="0"/>
            </a:rPr>
            <a:t>Tentang </a:t>
          </a:r>
          <a:r>
            <a:rPr lang="en-US" sz="2500" b="1" kern="1200" dirty="0" err="1">
              <a:latin typeface="+mn-lt"/>
              <a:cs typeface="Tahoma" pitchFamily="34" charset="0"/>
            </a:rPr>
            <a:t>Keperawatan</a:t>
          </a:r>
          <a:endParaRPr lang="id-ID" sz="2500" kern="1200" dirty="0">
            <a:latin typeface="+mn-lt"/>
          </a:endParaRPr>
        </a:p>
      </dsp:txBody>
      <dsp:txXfrm rot="-5400000">
        <a:off x="3432292" y="2529900"/>
        <a:ext cx="4674158" cy="554340"/>
      </dsp:txXfrm>
    </dsp:sp>
    <dsp:sp modelId="{02DAA793-CA95-425B-A2D9-B14D72602A74}">
      <dsp:nvSpPr>
        <dsp:cNvPr id="0" name=""/>
        <dsp:cNvSpPr/>
      </dsp:nvSpPr>
      <dsp:spPr>
        <a:xfrm>
          <a:off x="4" y="2423121"/>
          <a:ext cx="3432287" cy="767897"/>
        </a:xfrm>
        <a:prstGeom prst="roundRect">
          <a:avLst/>
        </a:prstGeom>
        <a:solidFill>
          <a:schemeClr val="accent2"/>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n-lt"/>
              <a:cs typeface="Tahoma" pitchFamily="34" charset="0"/>
            </a:rPr>
            <a:t>UU</a:t>
          </a:r>
          <a:r>
            <a:rPr lang="id-ID" sz="2500" b="1" kern="1200" dirty="0">
              <a:latin typeface="+mn-lt"/>
              <a:cs typeface="Tahoma" pitchFamily="34" charset="0"/>
            </a:rPr>
            <a:t> No</a:t>
          </a:r>
          <a:r>
            <a:rPr lang="en-US" sz="2500" b="1" kern="1200" dirty="0">
              <a:latin typeface="+mn-lt"/>
              <a:cs typeface="Tahoma" pitchFamily="34" charset="0"/>
            </a:rPr>
            <a:t> 38</a:t>
          </a:r>
          <a:r>
            <a:rPr lang="id-ID" sz="2500" b="1" kern="1200" dirty="0">
              <a:latin typeface="+mn-lt"/>
              <a:cs typeface="Tahoma" pitchFamily="34" charset="0"/>
            </a:rPr>
            <a:t> </a:t>
          </a:r>
          <a:r>
            <a:rPr lang="en-US" sz="2500" b="1" kern="1200" dirty="0">
              <a:latin typeface="+mn-lt"/>
              <a:cs typeface="Tahoma" pitchFamily="34" charset="0"/>
            </a:rPr>
            <a:t>/</a:t>
          </a:r>
          <a:r>
            <a:rPr lang="id-ID" sz="2500" b="1" kern="1200" dirty="0">
              <a:latin typeface="+mn-lt"/>
              <a:cs typeface="Tahoma" pitchFamily="34" charset="0"/>
            </a:rPr>
            <a:t> 201</a:t>
          </a:r>
          <a:r>
            <a:rPr lang="en-US" sz="2500" b="1" kern="1200" dirty="0">
              <a:latin typeface="+mn-lt"/>
              <a:cs typeface="Tahoma" pitchFamily="34" charset="0"/>
            </a:rPr>
            <a:t>6</a:t>
          </a:r>
          <a:r>
            <a:rPr lang="id-ID" sz="2500" b="1" kern="1200" dirty="0">
              <a:latin typeface="+mn-lt"/>
              <a:cs typeface="Tahoma" pitchFamily="34" charset="0"/>
            </a:rPr>
            <a:t> </a:t>
          </a:r>
          <a:endParaRPr lang="id-ID" sz="2500" kern="1200" dirty="0">
            <a:latin typeface="+mn-lt"/>
          </a:endParaRPr>
        </a:p>
      </dsp:txBody>
      <dsp:txXfrm>
        <a:off x="37490" y="2460607"/>
        <a:ext cx="3357315" cy="692925"/>
      </dsp:txXfrm>
    </dsp:sp>
    <dsp:sp modelId="{E4827175-104B-4C1D-94AC-02163F6AFA87}">
      <dsp:nvSpPr>
        <dsp:cNvPr id="0" name=""/>
        <dsp:cNvSpPr/>
      </dsp:nvSpPr>
      <dsp:spPr>
        <a:xfrm rot="5400000">
          <a:off x="5477232" y="1261289"/>
          <a:ext cx="614318" cy="4704147"/>
        </a:xfrm>
        <a:prstGeom prst="round2SameRect">
          <a:avLst/>
        </a:prstGeom>
        <a:solidFill>
          <a:schemeClr val="accent6">
            <a:lumMod val="60000"/>
            <a:lumOff val="40000"/>
            <a:alpha val="90000"/>
          </a:schemeClr>
        </a:solidFill>
        <a:ln w="12700" cap="rnd" cmpd="sng" algn="ctr">
          <a:solidFill>
            <a:schemeClr val="accent6">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id-ID" sz="2500" b="1" kern="1200" dirty="0">
              <a:latin typeface="+mn-lt"/>
              <a:cs typeface="Tahoma" pitchFamily="34" charset="0"/>
            </a:rPr>
            <a:t>Tentang </a:t>
          </a:r>
          <a:r>
            <a:rPr lang="en-US" sz="2500" b="1" kern="1200" dirty="0" err="1">
              <a:latin typeface="+mn-lt"/>
              <a:cs typeface="Tahoma" pitchFamily="34" charset="0"/>
            </a:rPr>
            <a:t>Malpraktek</a:t>
          </a:r>
          <a:r>
            <a:rPr lang="en-US" sz="2500" b="1" kern="1200" dirty="0">
              <a:latin typeface="+mn-lt"/>
              <a:cs typeface="Tahoma" pitchFamily="34" charset="0"/>
            </a:rPr>
            <a:t> </a:t>
          </a:r>
          <a:r>
            <a:rPr lang="en-US" sz="2500" b="1" kern="1200" dirty="0" err="1">
              <a:latin typeface="+mn-lt"/>
              <a:cs typeface="Tahoma" pitchFamily="34" charset="0"/>
            </a:rPr>
            <a:t>Kedokteran</a:t>
          </a:r>
          <a:endParaRPr lang="id-ID" sz="2500" kern="1200" dirty="0">
            <a:latin typeface="+mn-lt"/>
          </a:endParaRPr>
        </a:p>
      </dsp:txBody>
      <dsp:txXfrm rot="-5400000">
        <a:off x="3432318" y="3336193"/>
        <a:ext cx="4674158" cy="554340"/>
      </dsp:txXfrm>
    </dsp:sp>
    <dsp:sp modelId="{1A35949D-6217-44F8-8C42-DFD33CCA40C8}">
      <dsp:nvSpPr>
        <dsp:cNvPr id="0" name=""/>
        <dsp:cNvSpPr/>
      </dsp:nvSpPr>
      <dsp:spPr>
        <a:xfrm>
          <a:off x="4" y="3229414"/>
          <a:ext cx="3432313" cy="767897"/>
        </a:xfrm>
        <a:prstGeom prst="roundRect">
          <a:avLst/>
        </a:prstGeom>
        <a:solidFill>
          <a:schemeClr val="accent2"/>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mn-lt"/>
              <a:cs typeface="Tahoma" pitchFamily="34" charset="0"/>
            </a:rPr>
            <a:t>UU </a:t>
          </a:r>
          <a:r>
            <a:rPr lang="id-ID" sz="2500" b="1" kern="1200" dirty="0">
              <a:latin typeface="+mn-lt"/>
              <a:cs typeface="Tahoma" pitchFamily="34" charset="0"/>
            </a:rPr>
            <a:t>No 2</a:t>
          </a:r>
          <a:r>
            <a:rPr lang="en-US" sz="2500" b="1" kern="1200" dirty="0">
              <a:latin typeface="+mn-lt"/>
              <a:cs typeface="Tahoma" pitchFamily="34" charset="0"/>
            </a:rPr>
            <a:t>4 </a:t>
          </a:r>
          <a:r>
            <a:rPr lang="id-ID" sz="2500" b="1" kern="1200" dirty="0">
              <a:latin typeface="+mn-lt"/>
              <a:cs typeface="Tahoma" pitchFamily="34" charset="0"/>
            </a:rPr>
            <a:t>/</a:t>
          </a:r>
          <a:r>
            <a:rPr lang="en-US" sz="2500" b="1" kern="1200" dirty="0">
              <a:latin typeface="+mn-lt"/>
              <a:cs typeface="Tahoma" pitchFamily="34" charset="0"/>
            </a:rPr>
            <a:t> </a:t>
          </a:r>
          <a:r>
            <a:rPr lang="id-ID" sz="2500" b="1" kern="1200" dirty="0">
              <a:latin typeface="+mn-lt"/>
              <a:cs typeface="Tahoma" pitchFamily="34" charset="0"/>
            </a:rPr>
            <a:t>201</a:t>
          </a:r>
          <a:r>
            <a:rPr lang="en-US" sz="2500" b="1" kern="1200" dirty="0">
              <a:latin typeface="+mn-lt"/>
              <a:cs typeface="Tahoma" pitchFamily="34" charset="0"/>
            </a:rPr>
            <a:t>2</a:t>
          </a:r>
          <a:r>
            <a:rPr lang="id-ID" sz="2500" b="1" kern="1200" dirty="0">
              <a:latin typeface="+mn-lt"/>
              <a:cs typeface="Tahoma" pitchFamily="34" charset="0"/>
            </a:rPr>
            <a:t> </a:t>
          </a:r>
          <a:endParaRPr lang="id-ID" sz="2500" kern="1200" dirty="0">
            <a:latin typeface="+mn-lt"/>
          </a:endParaRPr>
        </a:p>
      </dsp:txBody>
      <dsp:txXfrm>
        <a:off x="37490" y="3266900"/>
        <a:ext cx="3357341" cy="692925"/>
      </dsp:txXfrm>
    </dsp:sp>
    <dsp:sp modelId="{D5108CC5-4B2C-4F48-A732-2C7CB9526E11}">
      <dsp:nvSpPr>
        <dsp:cNvPr id="0" name=""/>
        <dsp:cNvSpPr/>
      </dsp:nvSpPr>
      <dsp:spPr>
        <a:xfrm>
          <a:off x="4" y="4035706"/>
          <a:ext cx="8128964" cy="767897"/>
        </a:xfrm>
        <a:prstGeom prst="roundRect">
          <a:avLst/>
        </a:prstGeom>
        <a:solidFill>
          <a:schemeClr val="accent6">
            <a:lumMod val="60000"/>
            <a:lumOff val="4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l" defTabSz="1111250">
            <a:lnSpc>
              <a:spcPct val="90000"/>
            </a:lnSpc>
            <a:spcBef>
              <a:spcPct val="0"/>
            </a:spcBef>
            <a:spcAft>
              <a:spcPct val="35000"/>
            </a:spcAft>
            <a:buNone/>
          </a:pPr>
          <a:r>
            <a:rPr lang="en-US" sz="2500" b="1" kern="1200" dirty="0" err="1">
              <a:solidFill>
                <a:schemeClr val="tx1"/>
              </a:solidFill>
              <a:latin typeface="+mn-lt"/>
              <a:cs typeface="Tahoma" pitchFamily="34" charset="0"/>
            </a:rPr>
            <a:t>Permenkes.RI</a:t>
          </a:r>
          <a:r>
            <a:rPr lang="en-US" sz="2500" b="1" kern="1200" dirty="0">
              <a:solidFill>
                <a:schemeClr val="tx1"/>
              </a:solidFill>
              <a:latin typeface="+mn-lt"/>
              <a:cs typeface="Tahoma" pitchFamily="34" charset="0"/>
            </a:rPr>
            <a:t>. No. 340 </a:t>
          </a:r>
          <a:r>
            <a:rPr lang="en-US" sz="2500" b="1" kern="1200" dirty="0" err="1">
              <a:solidFill>
                <a:schemeClr val="tx1"/>
              </a:solidFill>
              <a:latin typeface="+mn-lt"/>
              <a:cs typeface="Tahoma" pitchFamily="34" charset="0"/>
            </a:rPr>
            <a:t>Tahun</a:t>
          </a:r>
          <a:r>
            <a:rPr lang="en-US" sz="2500" b="1" kern="1200" dirty="0">
              <a:solidFill>
                <a:schemeClr val="tx1"/>
              </a:solidFill>
              <a:latin typeface="+mn-lt"/>
              <a:cs typeface="Tahoma" pitchFamily="34" charset="0"/>
            </a:rPr>
            <a:t> 2010 </a:t>
          </a:r>
          <a:r>
            <a:rPr lang="en-US" sz="2500" b="1" kern="1200" dirty="0" err="1">
              <a:solidFill>
                <a:schemeClr val="tx1"/>
              </a:solidFill>
              <a:latin typeface="+mn-lt"/>
              <a:cs typeface="Tahoma" pitchFamily="34" charset="0"/>
            </a:rPr>
            <a:t>Tentang</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Klasifikasi</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dan</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Izin</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Rumah</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Sakit</a:t>
          </a:r>
          <a:endParaRPr lang="en-US" sz="2500" b="1" kern="1200" dirty="0">
            <a:solidFill>
              <a:schemeClr val="tx1"/>
            </a:solidFill>
          </a:endParaRPr>
        </a:p>
      </dsp:txBody>
      <dsp:txXfrm>
        <a:off x="37490" y="4073192"/>
        <a:ext cx="8053992" cy="692925"/>
      </dsp:txXfrm>
    </dsp:sp>
    <dsp:sp modelId="{22A89B86-5A5F-4796-B433-61DF7E1B7692}">
      <dsp:nvSpPr>
        <dsp:cNvPr id="0" name=""/>
        <dsp:cNvSpPr/>
      </dsp:nvSpPr>
      <dsp:spPr>
        <a:xfrm>
          <a:off x="4" y="4841999"/>
          <a:ext cx="8136894" cy="914397"/>
        </a:xfrm>
        <a:prstGeom prst="roundRect">
          <a:avLst/>
        </a:prstGeom>
        <a:solidFill>
          <a:schemeClr val="accent6">
            <a:lumMod val="60000"/>
            <a:lumOff val="4000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l" defTabSz="1111250">
            <a:lnSpc>
              <a:spcPct val="90000"/>
            </a:lnSpc>
            <a:spcBef>
              <a:spcPct val="0"/>
            </a:spcBef>
            <a:spcAft>
              <a:spcPct val="35000"/>
            </a:spcAft>
            <a:buNone/>
          </a:pPr>
          <a:r>
            <a:rPr lang="en-US" sz="2500" b="1" kern="1200" dirty="0" err="1">
              <a:solidFill>
                <a:schemeClr val="tx1"/>
              </a:solidFill>
              <a:latin typeface="+mn-lt"/>
              <a:cs typeface="Tahoma" pitchFamily="34" charset="0"/>
            </a:rPr>
            <a:t>Permenkes</a:t>
          </a:r>
          <a:r>
            <a:rPr lang="en-US" sz="2500" b="1" kern="1200" dirty="0">
              <a:solidFill>
                <a:schemeClr val="tx1"/>
              </a:solidFill>
              <a:latin typeface="+mn-lt"/>
              <a:cs typeface="Tahoma" pitchFamily="34" charset="0"/>
            </a:rPr>
            <a:t> RI. No. 56 </a:t>
          </a:r>
          <a:r>
            <a:rPr lang="en-US" sz="2500" b="1" kern="1200" dirty="0" err="1">
              <a:solidFill>
                <a:schemeClr val="tx1"/>
              </a:solidFill>
              <a:latin typeface="+mn-lt"/>
              <a:cs typeface="Tahoma" pitchFamily="34" charset="0"/>
            </a:rPr>
            <a:t>Tahun</a:t>
          </a:r>
          <a:r>
            <a:rPr lang="en-US" sz="2500" b="1" kern="1200" dirty="0">
              <a:solidFill>
                <a:schemeClr val="tx1"/>
              </a:solidFill>
              <a:latin typeface="+mn-lt"/>
              <a:cs typeface="Tahoma" pitchFamily="34" charset="0"/>
            </a:rPr>
            <a:t> 2014 </a:t>
          </a:r>
          <a:r>
            <a:rPr lang="en-US" sz="2500" b="1" kern="1200" dirty="0" err="1">
              <a:solidFill>
                <a:schemeClr val="tx1"/>
              </a:solidFill>
              <a:latin typeface="+mn-lt"/>
              <a:cs typeface="Tahoma" pitchFamily="34" charset="0"/>
            </a:rPr>
            <a:t>Tentang</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Klasifikasi</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dan</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Izin</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Rumah</a:t>
          </a:r>
          <a:r>
            <a:rPr lang="en-US" sz="2500" b="1" kern="1200" dirty="0">
              <a:solidFill>
                <a:schemeClr val="tx1"/>
              </a:solidFill>
              <a:latin typeface="+mn-lt"/>
              <a:cs typeface="Tahoma" pitchFamily="34" charset="0"/>
            </a:rPr>
            <a:t> </a:t>
          </a:r>
          <a:r>
            <a:rPr lang="en-US" sz="2500" b="1" kern="1200" dirty="0" err="1">
              <a:solidFill>
                <a:schemeClr val="tx1"/>
              </a:solidFill>
              <a:latin typeface="+mn-lt"/>
              <a:cs typeface="Tahoma" pitchFamily="34" charset="0"/>
            </a:rPr>
            <a:t>Sakit</a:t>
          </a:r>
          <a:endParaRPr lang="en-US" sz="2500" b="1" kern="1200" dirty="0">
            <a:solidFill>
              <a:schemeClr val="tx1"/>
            </a:solidFill>
          </a:endParaRPr>
        </a:p>
      </dsp:txBody>
      <dsp:txXfrm>
        <a:off x="44641" y="4886636"/>
        <a:ext cx="8047620" cy="82512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32D31-4F80-4476-A65C-0C509F17840B}" type="datetimeFigureOut">
              <a:rPr lang="sv-SE" smtClean="0"/>
              <a:t>2022-06-06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BA149-01B2-46FF-871F-F7E3B91B96BE}" type="slidenum">
              <a:rPr lang="sv-SE" smtClean="0"/>
              <a:t>‹#›</a:t>
            </a:fld>
            <a:endParaRPr lang="sv-SE"/>
          </a:p>
        </p:txBody>
      </p:sp>
    </p:spTree>
    <p:extLst>
      <p:ext uri="{BB962C8B-B14F-4D97-AF65-F5344CB8AC3E}">
        <p14:creationId xmlns:p14="http://schemas.microsoft.com/office/powerpoint/2010/main" val="3130163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altLang="en-US">
              <a:latin typeface="Arial" panose="020B0604020202020204" pitchFamily="34" charset="0"/>
              <a:cs typeface="Arial" panose="020B0604020202020204" pitchFamily="34" charset="0"/>
            </a:endParaRPr>
          </a:p>
        </p:txBody>
      </p:sp>
      <p:sp>
        <p:nvSpPr>
          <p:cNvPr id="184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54991DD-F41E-4F67-8F0C-6A82EFD102B9}" type="slidenum">
              <a:rPr lang="en-US" altLang="en-US">
                <a:latin typeface="Arial" panose="020B0604020202020204" pitchFamily="34" charset="0"/>
              </a:rPr>
              <a:pPr algn="r" eaLnBrk="1" hangingPunct="1">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3094883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lgn="just">
              <a:spcBef>
                <a:spcPts val="0"/>
              </a:spcBef>
              <a:spcAft>
                <a:spcPts val="600"/>
              </a:spcAft>
              <a:defRPr/>
            </a:pPr>
            <a:r>
              <a:rPr lang="en-US" dirty="0" err="1">
                <a:cs typeface="Arial" pitchFamily="34" charset="0"/>
              </a:rPr>
              <a:t>Untuk</a:t>
            </a:r>
            <a:r>
              <a:rPr lang="en-US" dirty="0">
                <a:cs typeface="Arial" pitchFamily="34" charset="0"/>
              </a:rPr>
              <a:t> </a:t>
            </a:r>
            <a:r>
              <a:rPr lang="en-US" dirty="0" err="1">
                <a:cs typeface="Arial" pitchFamily="34" charset="0"/>
              </a:rPr>
              <a:t>dapat</a:t>
            </a:r>
            <a:r>
              <a:rPr lang="en-US" dirty="0">
                <a:cs typeface="Arial" pitchFamily="34" charset="0"/>
              </a:rPr>
              <a:t> </a:t>
            </a:r>
            <a:r>
              <a:rPr lang="en-US" dirty="0" err="1">
                <a:cs typeface="Arial" pitchFamily="34" charset="0"/>
              </a:rPr>
              <a:t>menyelenggarakan</a:t>
            </a:r>
            <a:r>
              <a:rPr lang="en-US" dirty="0">
                <a:cs typeface="Arial" pitchFamily="34" charset="0"/>
              </a:rPr>
              <a:t> </a:t>
            </a:r>
            <a:r>
              <a:rPr lang="en-US" dirty="0" err="1">
                <a:cs typeface="Arial" pitchFamily="34" charset="0"/>
              </a:rPr>
              <a:t>Jaminan</a:t>
            </a:r>
            <a:r>
              <a:rPr lang="en-US" dirty="0">
                <a:cs typeface="Arial" pitchFamily="34" charset="0"/>
              </a:rPr>
              <a:t> </a:t>
            </a:r>
            <a:r>
              <a:rPr lang="en-US" dirty="0" err="1">
                <a:cs typeface="Arial" pitchFamily="34" charset="0"/>
              </a:rPr>
              <a:t>Kesehatan</a:t>
            </a:r>
            <a:r>
              <a:rPr lang="en-US" dirty="0">
                <a:cs typeface="Arial" pitchFamily="34" charset="0"/>
              </a:rPr>
              <a:t> </a:t>
            </a:r>
            <a:r>
              <a:rPr lang="en-US" dirty="0" err="1">
                <a:cs typeface="Arial" pitchFamily="34" charset="0"/>
              </a:rPr>
              <a:t>Nasional</a:t>
            </a:r>
            <a:r>
              <a:rPr lang="en-US" dirty="0">
                <a:cs typeface="Arial" pitchFamily="34" charset="0"/>
              </a:rPr>
              <a:t> </a:t>
            </a:r>
            <a:r>
              <a:rPr lang="en-US" dirty="0" err="1">
                <a:cs typeface="Arial" pitchFamily="34" charset="0"/>
              </a:rPr>
              <a:t>sesuai</a:t>
            </a:r>
            <a:r>
              <a:rPr lang="en-US" dirty="0">
                <a:cs typeface="Arial" pitchFamily="34" charset="0"/>
              </a:rPr>
              <a:t> </a:t>
            </a:r>
            <a:r>
              <a:rPr lang="en-US" dirty="0" err="1">
                <a:cs typeface="Arial" pitchFamily="34" charset="0"/>
              </a:rPr>
              <a:t>dengan</a:t>
            </a:r>
            <a:r>
              <a:rPr lang="en-US" dirty="0">
                <a:cs typeface="Arial" pitchFamily="34" charset="0"/>
              </a:rPr>
              <a:t> </a:t>
            </a:r>
            <a:r>
              <a:rPr lang="en-US" dirty="0" err="1">
                <a:cs typeface="Arial" pitchFamily="34" charset="0"/>
              </a:rPr>
              <a:t>kondisi</a:t>
            </a:r>
            <a:r>
              <a:rPr lang="en-US" dirty="0">
                <a:cs typeface="Arial" pitchFamily="34" charset="0"/>
              </a:rPr>
              <a:t> yang </a:t>
            </a:r>
            <a:r>
              <a:rPr lang="en-US" dirty="0" err="1">
                <a:cs typeface="Arial" pitchFamily="34" charset="0"/>
              </a:rPr>
              <a:t>ditetapkan</a:t>
            </a:r>
            <a:r>
              <a:rPr lang="en-US" dirty="0">
                <a:cs typeface="Arial" pitchFamily="34" charset="0"/>
              </a:rPr>
              <a:t>, </a:t>
            </a:r>
            <a:r>
              <a:rPr lang="en-US" dirty="0" err="1">
                <a:cs typeface="Arial" pitchFamily="34" charset="0"/>
              </a:rPr>
              <a:t>maka</a:t>
            </a:r>
            <a:r>
              <a:rPr lang="en-US" dirty="0">
                <a:cs typeface="Arial" pitchFamily="34" charset="0"/>
              </a:rPr>
              <a:t> </a:t>
            </a:r>
            <a:r>
              <a:rPr lang="en-US" dirty="0" err="1">
                <a:cs typeface="Arial" pitchFamily="34" charset="0"/>
              </a:rPr>
              <a:t>telah</a:t>
            </a:r>
            <a:r>
              <a:rPr lang="en-US" dirty="0">
                <a:cs typeface="Arial" pitchFamily="34" charset="0"/>
              </a:rPr>
              <a:t> </a:t>
            </a:r>
            <a:r>
              <a:rPr lang="en-US" dirty="0" err="1">
                <a:cs typeface="Arial" pitchFamily="34" charset="0"/>
              </a:rPr>
              <a:t>diterbitkan</a:t>
            </a:r>
            <a:r>
              <a:rPr lang="en-US" dirty="0">
                <a:cs typeface="Arial" pitchFamily="34" charset="0"/>
              </a:rPr>
              <a:t> </a:t>
            </a:r>
            <a:r>
              <a:rPr lang="en-US" dirty="0" err="1">
                <a:cs typeface="Arial" pitchFamily="34" charset="0"/>
              </a:rPr>
              <a:t>berbagai</a:t>
            </a:r>
            <a:r>
              <a:rPr lang="en-US" dirty="0">
                <a:cs typeface="Arial" pitchFamily="34" charset="0"/>
              </a:rPr>
              <a:t> </a:t>
            </a:r>
            <a:r>
              <a:rPr lang="en-US" dirty="0" err="1">
                <a:cs typeface="Arial" pitchFamily="34" charset="0"/>
              </a:rPr>
              <a:t>peraturan</a:t>
            </a:r>
            <a:r>
              <a:rPr lang="en-US" dirty="0">
                <a:cs typeface="Arial" pitchFamily="34" charset="0"/>
              </a:rPr>
              <a:t> </a:t>
            </a:r>
            <a:r>
              <a:rPr lang="en-US" dirty="0" err="1">
                <a:cs typeface="Arial" pitchFamily="34" charset="0"/>
              </a:rPr>
              <a:t>sebagai</a:t>
            </a:r>
            <a:r>
              <a:rPr lang="en-US" dirty="0">
                <a:cs typeface="Arial" pitchFamily="34" charset="0"/>
              </a:rPr>
              <a:t> </a:t>
            </a:r>
            <a:r>
              <a:rPr lang="en-US" dirty="0" err="1">
                <a:cs typeface="Arial" pitchFamily="34" charset="0"/>
              </a:rPr>
              <a:t>berikut</a:t>
            </a:r>
            <a:r>
              <a:rPr lang="en-US" dirty="0">
                <a:cs typeface="Arial" pitchFamily="34" charset="0"/>
              </a:rPr>
              <a:t>:</a:t>
            </a:r>
          </a:p>
          <a:p>
            <a:pPr marL="363538" indent="-363538" algn="just">
              <a:spcBef>
                <a:spcPts val="0"/>
              </a:spcBef>
              <a:spcAft>
                <a:spcPts val="600"/>
              </a:spcAft>
              <a:buFont typeface="Wingdings" pitchFamily="2" charset="2"/>
              <a:buChar char="§"/>
              <a:defRPr/>
            </a:pPr>
            <a:r>
              <a:rPr lang="id-ID" dirty="0">
                <a:cs typeface="Arial" pitchFamily="34" charset="0"/>
              </a:rPr>
              <a:t>UU </a:t>
            </a:r>
            <a:r>
              <a:rPr lang="fi-FI" dirty="0">
                <a:cs typeface="Arial" pitchFamily="34" charset="0"/>
              </a:rPr>
              <a:t>No 40 tahun 2004 tentang S</a:t>
            </a:r>
            <a:r>
              <a:rPr lang="id-ID" dirty="0">
                <a:cs typeface="Arial" pitchFamily="34" charset="0"/>
              </a:rPr>
              <a:t>JSN</a:t>
            </a:r>
          </a:p>
          <a:p>
            <a:pPr marL="363538" indent="-363538" algn="just">
              <a:spcBef>
                <a:spcPts val="0"/>
              </a:spcBef>
              <a:spcAft>
                <a:spcPts val="600"/>
              </a:spcAft>
              <a:buFont typeface="Wingdings" pitchFamily="2" charset="2"/>
              <a:buChar char="§"/>
              <a:defRPr/>
            </a:pPr>
            <a:r>
              <a:rPr lang="id-ID" dirty="0">
                <a:cs typeface="Arial" pitchFamily="34" charset="0"/>
              </a:rPr>
              <a:t>UU No.36 Tahun 2009 tentang Kesehatan </a:t>
            </a:r>
          </a:p>
          <a:p>
            <a:pPr marL="363538" indent="-363538" algn="just">
              <a:spcBef>
                <a:spcPts val="0"/>
              </a:spcBef>
              <a:spcAft>
                <a:spcPts val="600"/>
              </a:spcAft>
              <a:buFont typeface="Wingdings" pitchFamily="2" charset="2"/>
              <a:buChar char="§"/>
              <a:defRPr/>
            </a:pPr>
            <a:r>
              <a:rPr lang="id-ID" dirty="0">
                <a:cs typeface="Arial" pitchFamily="34" charset="0"/>
              </a:rPr>
              <a:t>UU No.24 Tahun 2011 tentang BPJS</a:t>
            </a:r>
          </a:p>
          <a:p>
            <a:pPr marL="363538" indent="-363538" algn="just">
              <a:spcBef>
                <a:spcPts val="0"/>
              </a:spcBef>
              <a:spcAft>
                <a:spcPts val="600"/>
              </a:spcAft>
              <a:buFont typeface="Wingdings" pitchFamily="2" charset="2"/>
              <a:buChar char="§"/>
              <a:defRPr/>
            </a:pPr>
            <a:r>
              <a:rPr lang="id-ID" dirty="0">
                <a:cs typeface="Arial" pitchFamily="34" charset="0"/>
              </a:rPr>
              <a:t>PP No.101 Tahun 2012 tentang PBI</a:t>
            </a:r>
          </a:p>
          <a:p>
            <a:pPr marL="363538" indent="-363538" algn="just">
              <a:spcBef>
                <a:spcPts val="0"/>
              </a:spcBef>
              <a:spcAft>
                <a:spcPts val="600"/>
              </a:spcAft>
              <a:buFont typeface="Wingdings" pitchFamily="2" charset="2"/>
              <a:buChar char="§"/>
              <a:defRPr/>
            </a:pPr>
            <a:r>
              <a:rPr lang="id-ID" dirty="0">
                <a:cs typeface="Arial" pitchFamily="34" charset="0"/>
              </a:rPr>
              <a:t>Perpres No 12/2013 tentang Jaminan Kesehatan</a:t>
            </a:r>
          </a:p>
          <a:p>
            <a:pPr marL="363538" indent="-363538" algn="just">
              <a:spcBef>
                <a:spcPts val="0"/>
              </a:spcBef>
              <a:spcAft>
                <a:spcPts val="600"/>
              </a:spcAft>
              <a:buFont typeface="Wingdings" pitchFamily="2" charset="2"/>
              <a:buChar char="§"/>
              <a:defRPr/>
            </a:pPr>
            <a:r>
              <a:rPr lang="id-ID" dirty="0">
                <a:cs typeface="Arial" pitchFamily="34" charset="0"/>
              </a:rPr>
              <a:t>Roadmap JKN, Rencana Aksi Pengembangan  Pelayanan Kesehatan, Permenkes, Peraturan BPJS</a:t>
            </a:r>
            <a:endParaRPr lang="en-US" dirty="0">
              <a:cs typeface="Arial" pitchFamily="34" charset="0"/>
            </a:endParaRPr>
          </a:p>
          <a:p>
            <a:pPr marL="363538" indent="-363538" algn="just">
              <a:spcBef>
                <a:spcPts val="0"/>
              </a:spcBef>
              <a:spcAft>
                <a:spcPts val="600"/>
              </a:spcAft>
              <a:buFont typeface="Wingdings" pitchFamily="2" charset="2"/>
              <a:buChar char="§"/>
              <a:defRPr/>
            </a:pPr>
            <a:r>
              <a:rPr lang="en-US" dirty="0" err="1">
                <a:cs typeface="Tahoma" pitchFamily="34" charset="0"/>
              </a:rPr>
              <a:t>Jaminan</a:t>
            </a:r>
            <a:r>
              <a:rPr lang="en-US" dirty="0">
                <a:cs typeface="Tahoma" pitchFamily="34" charset="0"/>
              </a:rPr>
              <a:t> </a:t>
            </a:r>
            <a:r>
              <a:rPr lang="en-US" dirty="0" err="1">
                <a:cs typeface="Tahoma" pitchFamily="34" charset="0"/>
              </a:rPr>
              <a:t>Kesehatan</a:t>
            </a:r>
            <a:r>
              <a:rPr lang="en-US" dirty="0">
                <a:cs typeface="Tahoma" pitchFamily="34" charset="0"/>
              </a:rPr>
              <a:t> </a:t>
            </a:r>
            <a:r>
              <a:rPr lang="en-US" dirty="0" err="1">
                <a:cs typeface="Tahoma" pitchFamily="34" charset="0"/>
              </a:rPr>
              <a:t>merupakan</a:t>
            </a:r>
            <a:r>
              <a:rPr lang="en-US" dirty="0">
                <a:cs typeface="Tahoma" pitchFamily="34" charset="0"/>
              </a:rPr>
              <a:t> b</a:t>
            </a:r>
            <a:r>
              <a:rPr lang="id-ID" dirty="0">
                <a:cs typeface="Tahoma" pitchFamily="34" charset="0"/>
              </a:rPr>
              <a:t>agian dari prioritas reformasi pembangunan kes</a:t>
            </a:r>
            <a:r>
              <a:rPr lang="en-US" dirty="0" err="1">
                <a:cs typeface="Tahoma" pitchFamily="34" charset="0"/>
              </a:rPr>
              <a:t>ehatan</a:t>
            </a:r>
            <a:endParaRPr lang="en-US" dirty="0"/>
          </a:p>
          <a:p>
            <a:pPr algn="just">
              <a:spcBef>
                <a:spcPts val="0"/>
              </a:spcBef>
              <a:spcAft>
                <a:spcPts val="600"/>
              </a:spcAft>
              <a:defRPr/>
            </a:pPr>
            <a:endParaRPr lang="en-US" dirty="0">
              <a:cs typeface="Arial" pitchFamily="34" charset="0"/>
            </a:endParaRPr>
          </a:p>
          <a:p>
            <a:pPr algn="just">
              <a:spcBef>
                <a:spcPts val="0"/>
              </a:spcBef>
              <a:spcAft>
                <a:spcPts val="600"/>
              </a:spcAft>
              <a:defRPr/>
            </a:pPr>
            <a:endParaRPr lang="en-US" dirty="0"/>
          </a:p>
        </p:txBody>
      </p:sp>
      <p:sp>
        <p:nvSpPr>
          <p:cNvPr id="4" name="Slide Number Placeholder 3"/>
          <p:cNvSpPr>
            <a:spLocks noGrp="1"/>
          </p:cNvSpPr>
          <p:nvPr>
            <p:ph type="sldNum" sz="quarter" idx="5"/>
          </p:nvPr>
        </p:nvSpPr>
        <p:spPr/>
        <p:txBody>
          <a:bodyPr/>
          <a:lstStyle/>
          <a:p>
            <a:pPr>
              <a:defRPr/>
            </a:pPr>
            <a:fld id="{D77D32D1-CF02-4E14-BA13-FE8F67EF2B54}" type="slidenum">
              <a:rPr lang="id-ID" smtClean="0"/>
              <a:pPr>
                <a:defRPr/>
              </a:pPr>
              <a:t>5</a:t>
            </a:fld>
            <a:endParaRPr lang="id-ID"/>
          </a:p>
        </p:txBody>
      </p:sp>
    </p:spTree>
    <p:extLst>
      <p:ext uri="{BB962C8B-B14F-4D97-AF65-F5344CB8AC3E}">
        <p14:creationId xmlns:p14="http://schemas.microsoft.com/office/powerpoint/2010/main" val="83407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207368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260642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5619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3569766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9439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1858476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46317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3906102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Picture 2" descr="D:\JKN.png"/>
          <p:cNvPicPr>
            <a:picLocks noChangeAspect="1" noChangeArrowheads="1"/>
          </p:cNvPicPr>
          <p:nvPr userDrawn="1"/>
        </p:nvPicPr>
        <p:blipFill>
          <a:blip r:embed="rId2" cstate="print"/>
          <a:srcRect/>
          <a:stretch>
            <a:fillRect/>
          </a:stretch>
        </p:blipFill>
        <p:spPr bwMode="auto">
          <a:xfrm>
            <a:off x="-93132" y="5948364"/>
            <a:ext cx="1818217" cy="909637"/>
          </a:xfrm>
          <a:prstGeom prst="rect">
            <a:avLst/>
          </a:prstGeom>
          <a:noFill/>
          <a:ln w="9525">
            <a:noFill/>
            <a:miter lim="800000"/>
            <a:headEnd/>
            <a:tailEnd/>
          </a:ln>
        </p:spPr>
      </p:pic>
      <p:sp>
        <p:nvSpPr>
          <p:cNvPr id="3" name="TextBox 10"/>
          <p:cNvSpPr txBox="1"/>
          <p:nvPr userDrawn="1"/>
        </p:nvSpPr>
        <p:spPr>
          <a:xfrm>
            <a:off x="1595967" y="6254751"/>
            <a:ext cx="1416051" cy="506413"/>
          </a:xfrm>
          <a:prstGeom prst="rect">
            <a:avLst/>
          </a:prstGeom>
          <a:noFill/>
        </p:spPr>
        <p:txBody>
          <a:bodyPr>
            <a:spAutoFit/>
          </a:bodyPr>
          <a:lstStyle/>
          <a:p>
            <a:pPr>
              <a:defRPr/>
            </a:pPr>
            <a:r>
              <a:rPr lang="en-US" sz="900" b="1" dirty="0">
                <a:latin typeface="Arial Black" pitchFamily="34" charset="0"/>
                <a:cs typeface="Arial" charset="0"/>
              </a:rPr>
              <a:t>JAMINAN</a:t>
            </a:r>
          </a:p>
          <a:p>
            <a:pPr>
              <a:defRPr/>
            </a:pPr>
            <a:r>
              <a:rPr lang="en-US" sz="900" b="1" dirty="0">
                <a:latin typeface="Arial Black" pitchFamily="34" charset="0"/>
                <a:cs typeface="Arial" charset="0"/>
              </a:rPr>
              <a:t>KESEHATAN</a:t>
            </a:r>
          </a:p>
          <a:p>
            <a:pPr>
              <a:defRPr/>
            </a:pPr>
            <a:r>
              <a:rPr lang="en-US" sz="900" b="1" dirty="0">
                <a:latin typeface="Arial Black" pitchFamily="34" charset="0"/>
                <a:cs typeface="Arial" charset="0"/>
              </a:rPr>
              <a:t>NASIONAL</a:t>
            </a:r>
          </a:p>
        </p:txBody>
      </p:sp>
      <p:sp>
        <p:nvSpPr>
          <p:cNvPr id="4" name="Rectangle 12"/>
          <p:cNvSpPr/>
          <p:nvPr userDrawn="1"/>
        </p:nvSpPr>
        <p:spPr>
          <a:xfrm>
            <a:off x="2876552" y="6219826"/>
            <a:ext cx="9315449" cy="650875"/>
          </a:xfrm>
          <a:custGeom>
            <a:avLst/>
            <a:gdLst>
              <a:gd name="connsiteX0" fmla="*/ 0 w 7205830"/>
              <a:gd name="connsiteY0" fmla="*/ 0 h 734199"/>
              <a:gd name="connsiteX1" fmla="*/ 7205830 w 7205830"/>
              <a:gd name="connsiteY1" fmla="*/ 0 h 734199"/>
              <a:gd name="connsiteX2" fmla="*/ 7205830 w 7205830"/>
              <a:gd name="connsiteY2" fmla="*/ 734199 h 734199"/>
              <a:gd name="connsiteX3" fmla="*/ 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61494"/>
              <a:gd name="connsiteX1" fmla="*/ 7205830 w 7205830"/>
              <a:gd name="connsiteY1" fmla="*/ 0 h 761494"/>
              <a:gd name="connsiteX2" fmla="*/ 7205830 w 7205830"/>
              <a:gd name="connsiteY2" fmla="*/ 734199 h 761494"/>
              <a:gd name="connsiteX3" fmla="*/ 1433184 w 7205830"/>
              <a:gd name="connsiteY3" fmla="*/ 761494 h 761494"/>
              <a:gd name="connsiteX4" fmla="*/ 0 w 7205830"/>
              <a:gd name="connsiteY4" fmla="*/ 0 h 761494"/>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33950 h 734199"/>
              <a:gd name="connsiteX4" fmla="*/ 0 w 7205830"/>
              <a:gd name="connsiteY4" fmla="*/ 0 h 734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5830" h="734199">
                <a:moveTo>
                  <a:pt x="0" y="0"/>
                </a:moveTo>
                <a:lnTo>
                  <a:pt x="7205830" y="0"/>
                </a:lnTo>
                <a:lnTo>
                  <a:pt x="7205830" y="734199"/>
                </a:lnTo>
                <a:lnTo>
                  <a:pt x="1433184" y="733950"/>
                </a:lnTo>
                <a:cubicBezTo>
                  <a:pt x="987358" y="243557"/>
                  <a:pt x="568657" y="203790"/>
                  <a:pt x="0" y="0"/>
                </a:cubicBezTo>
                <a:close/>
              </a:path>
            </a:pathLst>
          </a:custGeom>
          <a:solidFill>
            <a:srgbClr val="0043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5" name="Slide Number Placeholder 5"/>
          <p:cNvSpPr>
            <a:spLocks noGrp="1"/>
          </p:cNvSpPr>
          <p:nvPr>
            <p:ph type="sldNum" sz="quarter" idx="10"/>
          </p:nvPr>
        </p:nvSpPr>
        <p:spPr/>
        <p:txBody>
          <a:bodyPr/>
          <a:lstStyle>
            <a:lvl1pPr>
              <a:defRPr/>
            </a:lvl1pPr>
          </a:lstStyle>
          <a:p>
            <a:pPr>
              <a:defRPr/>
            </a:pPr>
            <a:fld id="{96507A18-899E-4171-BF63-5B15AA42F1DC}" type="slidenum">
              <a:rPr lang="id-ID"/>
              <a:pPr>
                <a:defRPr/>
              </a:pPr>
              <a:t>‹#›</a:t>
            </a:fld>
            <a:endParaRPr lang="id-ID"/>
          </a:p>
        </p:txBody>
      </p:sp>
    </p:spTree>
    <p:extLst>
      <p:ext uri="{BB962C8B-B14F-4D97-AF65-F5344CB8AC3E}">
        <p14:creationId xmlns:p14="http://schemas.microsoft.com/office/powerpoint/2010/main" val="421651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266860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51DC5-4B40-4686-9B64-F2662A7004DC}" type="datetimeFigureOut">
              <a:rPr lang="sv-SE" smtClean="0"/>
              <a:t>2022-06-06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403828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B51DC5-4B40-4686-9B64-F2662A7004DC}" type="datetimeFigureOut">
              <a:rPr lang="sv-SE" smtClean="0"/>
              <a:t>2022-06-06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384593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B51DC5-4B40-4686-9B64-F2662A7004DC}" type="datetimeFigureOut">
              <a:rPr lang="sv-SE" smtClean="0"/>
              <a:t>2022-06-06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21921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B51DC5-4B40-4686-9B64-F2662A7004DC}" type="datetimeFigureOut">
              <a:rPr lang="sv-SE" smtClean="0"/>
              <a:t>2022-06-06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46849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51DC5-4B40-4686-9B64-F2662A7004DC}" type="datetimeFigureOut">
              <a:rPr lang="sv-SE" smtClean="0"/>
              <a:t>2022-06-06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337371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51DC5-4B40-4686-9B64-F2662A7004DC}" type="datetimeFigureOut">
              <a:rPr lang="sv-SE" smtClean="0"/>
              <a:t>2022-06-06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355425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B51DC5-4B40-4686-9B64-F2662A7004DC}" type="datetimeFigureOut">
              <a:rPr lang="sv-SE" smtClean="0"/>
              <a:t>2022-06-06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B73E2F5-722A-4AAC-8E87-C73397203A17}" type="slidenum">
              <a:rPr lang="sv-SE" smtClean="0"/>
              <a:t>‹#›</a:t>
            </a:fld>
            <a:endParaRPr lang="sv-SE"/>
          </a:p>
        </p:txBody>
      </p:sp>
    </p:spTree>
    <p:extLst>
      <p:ext uri="{BB962C8B-B14F-4D97-AF65-F5344CB8AC3E}">
        <p14:creationId xmlns:p14="http://schemas.microsoft.com/office/powerpoint/2010/main" val="152958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B51DC5-4B40-4686-9B64-F2662A7004DC}" type="datetimeFigureOut">
              <a:rPr lang="sv-SE" smtClean="0"/>
              <a:t>2022-06-06</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73E2F5-722A-4AAC-8E87-C73397203A17}" type="slidenum">
              <a:rPr lang="sv-SE" smtClean="0"/>
              <a:t>‹#›</a:t>
            </a:fld>
            <a:endParaRPr lang="sv-SE"/>
          </a:p>
        </p:txBody>
      </p:sp>
    </p:spTree>
    <p:extLst>
      <p:ext uri="{BB962C8B-B14F-4D97-AF65-F5344CB8AC3E}">
        <p14:creationId xmlns:p14="http://schemas.microsoft.com/office/powerpoint/2010/main" val="2187781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MANAJEMEN PEMASARAN DI RUMAH SAKIT</a:t>
            </a:r>
            <a:endParaRPr lang="sv-SE" dirty="0"/>
          </a:p>
        </p:txBody>
      </p:sp>
      <p:sp>
        <p:nvSpPr>
          <p:cNvPr id="3" name="Subtitle 2"/>
          <p:cNvSpPr>
            <a:spLocks noGrp="1"/>
          </p:cNvSpPr>
          <p:nvPr>
            <p:ph type="subTitle" idx="1"/>
          </p:nvPr>
        </p:nvSpPr>
        <p:spPr/>
        <p:txBody>
          <a:bodyPr/>
          <a:lstStyle/>
          <a:p>
            <a:r>
              <a:rPr lang="id-ID" b="1" dirty="0">
                <a:solidFill>
                  <a:schemeClr val="tx1"/>
                </a:solidFill>
                <a:latin typeface="Bodoni MT" panose="02070603080606020203" pitchFamily="18" charset="0"/>
              </a:rPr>
              <a:t>Hasmi </a:t>
            </a:r>
            <a:r>
              <a:rPr lang="id-ID" b="1" dirty="0" err="1">
                <a:solidFill>
                  <a:schemeClr val="tx1"/>
                </a:solidFill>
                <a:latin typeface="Bodoni MT" panose="02070603080606020203" pitchFamily="18" charset="0"/>
              </a:rPr>
              <a:t>Appi</a:t>
            </a:r>
            <a:r>
              <a:rPr lang="id-ID" b="1" dirty="0">
                <a:solidFill>
                  <a:schemeClr val="tx1"/>
                </a:solidFill>
                <a:latin typeface="Bodoni MT" panose="02070603080606020203" pitchFamily="18" charset="0"/>
              </a:rPr>
              <a:t>, SKM.,</a:t>
            </a:r>
            <a:r>
              <a:rPr lang="id-ID" b="1" dirty="0" err="1">
                <a:solidFill>
                  <a:schemeClr val="tx1"/>
                </a:solidFill>
                <a:latin typeface="Bodoni MT" panose="02070603080606020203" pitchFamily="18" charset="0"/>
              </a:rPr>
              <a:t>M.Kes</a:t>
            </a:r>
            <a:endParaRPr lang="sv-SE" b="1" dirty="0">
              <a:solidFill>
                <a:schemeClr val="tx1"/>
              </a:solidFill>
              <a:latin typeface="Bodoni MT" panose="02070603080606020203" pitchFamily="18" charset="0"/>
            </a:endParaRPr>
          </a:p>
        </p:txBody>
      </p:sp>
    </p:spTree>
    <p:extLst>
      <p:ext uri="{BB962C8B-B14F-4D97-AF65-F5344CB8AC3E}">
        <p14:creationId xmlns:p14="http://schemas.microsoft.com/office/powerpoint/2010/main" val="3604831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PENGERTIAN RUMAH SAKIT</a:t>
            </a:r>
            <a:endParaRPr lang="sv-SE" dirty="0"/>
          </a:p>
        </p:txBody>
      </p:sp>
      <p:sp>
        <p:nvSpPr>
          <p:cNvPr id="3" name="Content Placeholder 2"/>
          <p:cNvSpPr>
            <a:spLocks noGrp="1"/>
          </p:cNvSpPr>
          <p:nvPr>
            <p:ph idx="1"/>
          </p:nvPr>
        </p:nvSpPr>
        <p:spPr/>
        <p:txBody>
          <a:bodyPr>
            <a:normAutofit fontScale="92500" lnSpcReduction="10000"/>
          </a:bodyPr>
          <a:lstStyle/>
          <a:p>
            <a:pPr marL="361950" indent="0" algn="just">
              <a:tabLst>
                <a:tab pos="266700" algn="l"/>
              </a:tabLst>
            </a:pPr>
            <a:r>
              <a:rPr lang="sv-SE" dirty="0"/>
              <a:t>1. Rumah Sakit adalah suatu organisasi yang melalui tenaga medis professional yang terorganisir serta sarana kedokteran yang permanen menyelenggarakan pelayanan kedokteran, asuhan keperawatan yang berkesinambungan, diagnosis serta pengobatan penyakit yang diderita oleh pasien (American Hospital Asoociation, 1974).</a:t>
            </a:r>
          </a:p>
          <a:p>
            <a:pPr marL="361950" indent="0" algn="just">
              <a:tabLst>
                <a:tab pos="266700" algn="l"/>
              </a:tabLst>
            </a:pPr>
            <a:br>
              <a:rPr lang="sv-SE" dirty="0"/>
            </a:br>
            <a:r>
              <a:rPr lang="sv-SE" dirty="0"/>
              <a:t>2. Rumah Sakit adalah tempat dimana orang sakit mencari dan menerima pelayanan kedokteran serta tempat dimana pendidikan klinik untuk mahasiswa kedokteran, perawat dan berbagai tenaga profesi kesehatan lainnya diselenggarakan (Wolper dan Pena, 1987).</a:t>
            </a:r>
          </a:p>
          <a:p>
            <a:pPr marL="361950" indent="0" algn="just">
              <a:tabLst>
                <a:tab pos="266700" algn="l"/>
              </a:tabLst>
            </a:pPr>
            <a:br>
              <a:rPr lang="sv-SE" dirty="0"/>
            </a:br>
            <a:r>
              <a:rPr lang="sv-SE" dirty="0"/>
              <a:t>3. Rumah Sakit adalah pusat dimana pelayanan kesehatan masyarakat pendidikan serta penelitian kedokteran diselenggarakan (Association of Hospital Care, 1947) Batasan rumah sakit dijelaskan oleh Azwar, 1996, pelayanan kedokteran, asuhan keperawatan (1)Pendidikan klainik (2) Penelitian kedokteran (3).</a:t>
            </a:r>
          </a:p>
          <a:p>
            <a:pPr marL="361950" indent="0" algn="just">
              <a:tabLst>
                <a:tab pos="266700" algn="l"/>
              </a:tabLst>
            </a:pPr>
            <a:endParaRPr lang="sv-SE" dirty="0"/>
          </a:p>
        </p:txBody>
      </p:sp>
    </p:spTree>
    <p:extLst>
      <p:ext uri="{BB962C8B-B14F-4D97-AF65-F5344CB8AC3E}">
        <p14:creationId xmlns:p14="http://schemas.microsoft.com/office/powerpoint/2010/main" val="571231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IGD</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44272" y="2464175"/>
            <a:ext cx="6521823" cy="3166781"/>
          </a:xfrm>
        </p:spPr>
      </p:pic>
    </p:spTree>
    <p:extLst>
      <p:ext uri="{BB962C8B-B14F-4D97-AF65-F5344CB8AC3E}">
        <p14:creationId xmlns:p14="http://schemas.microsoft.com/office/powerpoint/2010/main" val="3843275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PENGERTIAN PEMASARAN</a:t>
            </a:r>
            <a:endParaRPr lang="sv-SE" dirty="0"/>
          </a:p>
        </p:txBody>
      </p:sp>
      <p:sp>
        <p:nvSpPr>
          <p:cNvPr id="3" name="Content Placeholder 2"/>
          <p:cNvSpPr>
            <a:spLocks noGrp="1"/>
          </p:cNvSpPr>
          <p:nvPr>
            <p:ph idx="1"/>
          </p:nvPr>
        </p:nvSpPr>
        <p:spPr/>
        <p:txBody>
          <a:bodyPr>
            <a:normAutofit fontScale="92500" lnSpcReduction="20000"/>
          </a:bodyPr>
          <a:lstStyle/>
          <a:p>
            <a:pPr algn="just"/>
            <a:r>
              <a:rPr lang="sv-SE" dirty="0"/>
              <a:t>Pemasaran adalah salah satu kegiatan dalam perekonomian yang membantu dalam menciptakan nilai ekonomi. Nilai ekonomi itu sendiri menentukan harga barang dan jasa. Faktor penting dalam menciptakan nilai tersebut adalah produksi, pemasaran dan konsumsi. Pemasaran menjadi penghubung antara kegiatan produksi dan konsumsi.</a:t>
            </a:r>
          </a:p>
          <a:p>
            <a:pPr marL="0" indent="0" algn="just">
              <a:buNone/>
            </a:pPr>
            <a:br>
              <a:rPr lang="sv-SE" dirty="0"/>
            </a:br>
            <a:endParaRPr lang="sv-SE" dirty="0"/>
          </a:p>
          <a:p>
            <a:pPr algn="just"/>
            <a:r>
              <a:rPr lang="sv-SE" b="1" dirty="0"/>
              <a:t>Menurut Kotler (1997), </a:t>
            </a:r>
            <a:r>
              <a:rPr lang="sv-SE" dirty="0"/>
              <a:t>pemasaran adalah suatu proses sosial dan manajerial yang didalamnya individu dan kelompok mendapatkan apa yang mereka butuhkan dan inginkan dengan menciptakan, menawarkan, dan mempertukarkan produk yang bernilai kepada pihak lain. Sedangkan rumah sakit sebagai salah satu penyedia pelayanan kesehatan merupakan institusi yang penting untuk meningkatkan derajat kesehatan masyarakat.</a:t>
            </a:r>
          </a:p>
          <a:p>
            <a:pPr marL="0" indent="0">
              <a:buNone/>
            </a:pPr>
            <a:br>
              <a:rPr lang="sv-SE" dirty="0"/>
            </a:br>
            <a:endParaRPr lang="sv-SE" dirty="0"/>
          </a:p>
        </p:txBody>
      </p:sp>
    </p:spTree>
    <p:extLst>
      <p:ext uri="{BB962C8B-B14F-4D97-AF65-F5344CB8AC3E}">
        <p14:creationId xmlns:p14="http://schemas.microsoft.com/office/powerpoint/2010/main" val="416550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LINGKUP RUMAH SAKIT</a:t>
            </a:r>
            <a:endParaRPr lang="sv-SE" dirty="0"/>
          </a:p>
        </p:txBody>
      </p:sp>
      <p:sp>
        <p:nvSpPr>
          <p:cNvPr id="3" name="Content Placeholder 2"/>
          <p:cNvSpPr>
            <a:spLocks noGrp="1"/>
          </p:cNvSpPr>
          <p:nvPr>
            <p:ph idx="1"/>
          </p:nvPr>
        </p:nvSpPr>
        <p:spPr/>
        <p:txBody>
          <a:bodyPr>
            <a:normAutofit/>
          </a:bodyPr>
          <a:lstStyle/>
          <a:p>
            <a:pPr algn="just"/>
            <a:r>
              <a:rPr lang="sv-SE" dirty="0"/>
              <a:t>Rumah sakit sebagai institusi jasa mempunyai ciri-ciri yaitu, tidak berwujud, merupakan aktivitas pelayanan antara tenaga medis dan non medisdengan pelanggan, tidak ada kepemilikan, konsumsi bersamaan dengan produksidan proses produksi bisa berkaitan atau tidak dengan produk fisiknya.Hal ini sesuai dengan pendapat dari Zeithaml dan Bitner bahwa jasa memiliki ciri-ciri yaitu:</a:t>
            </a:r>
          </a:p>
          <a:p>
            <a:r>
              <a:rPr lang="sv-SE" dirty="0"/>
              <a:t> tidak berwujud,</a:t>
            </a:r>
          </a:p>
          <a:p>
            <a:r>
              <a:rPr lang="sv-SE" dirty="0"/>
              <a:t>merupakan suatu aktivitas, kegiatan atau kinerja, </a:t>
            </a:r>
          </a:p>
          <a:p>
            <a:r>
              <a:rPr lang="sv-SE" dirty="0"/>
              <a:t>tidak menyebabkan kepemilikan, </a:t>
            </a:r>
          </a:p>
          <a:p>
            <a:r>
              <a:rPr lang="sv-SE" dirty="0"/>
              <a:t>produksi dan konsumsi terjadisecara bersamaan, dan </a:t>
            </a:r>
          </a:p>
          <a:p>
            <a:r>
              <a:rPr lang="sv-SE" dirty="0"/>
              <a:t>proses produksinya berkaitan atau tidak berkaitan dengan produk fisik</a:t>
            </a:r>
          </a:p>
          <a:p>
            <a:endParaRPr lang="sv-SE" dirty="0"/>
          </a:p>
        </p:txBody>
      </p:sp>
    </p:spTree>
    <p:extLst>
      <p:ext uri="{BB962C8B-B14F-4D97-AF65-F5344CB8AC3E}">
        <p14:creationId xmlns:p14="http://schemas.microsoft.com/office/powerpoint/2010/main" val="3413263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TINGKATAN JASA</a:t>
            </a:r>
            <a:endParaRPr lang="sv-SE" dirty="0"/>
          </a:p>
        </p:txBody>
      </p:sp>
      <p:sp>
        <p:nvSpPr>
          <p:cNvPr id="3" name="Content Placeholder 2"/>
          <p:cNvSpPr>
            <a:spLocks noGrp="1"/>
          </p:cNvSpPr>
          <p:nvPr>
            <p:ph idx="1"/>
          </p:nvPr>
        </p:nvSpPr>
        <p:spPr/>
        <p:txBody>
          <a:bodyPr>
            <a:normAutofit/>
          </a:bodyPr>
          <a:lstStyle/>
          <a:p>
            <a:pPr algn="just"/>
            <a:r>
              <a:rPr lang="sv-SE" dirty="0"/>
              <a:t>Dalam intensitas interaksi dalam penyampaian jasa dapat berlangsung dalam3 tingkatan yaitu:</a:t>
            </a:r>
          </a:p>
          <a:p>
            <a:pPr algn="just"/>
            <a:r>
              <a:rPr lang="sv-SE" dirty="0"/>
              <a:t> High-contact services : suatu jasa yang membutuhkan interaksi yang signifikan antara pelanggan, petugas serta peralatan dan fasilitas jasa, </a:t>
            </a:r>
          </a:p>
          <a:p>
            <a:pPr algn="just"/>
            <a:r>
              <a:rPr lang="sv-SE" dirty="0"/>
              <a:t>Medium-contact services :suatu jasa yang membutuhkan interaksi yangterbatas antara pelanggan, petugas serta peralatan dan fasilitas jasa, dan </a:t>
            </a:r>
          </a:p>
          <a:p>
            <a:pPr algn="just"/>
            <a:r>
              <a:rPr lang="sv-SE" dirty="0"/>
              <a:t>low-services : suatu jasa yang membutuhkan interaksi yang minimal antarapelanggan, petugas serta peralatan dan fasilitas jasa (Lovelock dan Wright,2002:53). Rumah sakit sebagai jasa kesehatan merupakan sistem pemasaran jasadengan kontak yang tinggi (High-Contact Service) dan semua elemen pada sistempemasaran jasa saling terkait. </a:t>
            </a:r>
          </a:p>
        </p:txBody>
      </p:sp>
    </p:spTree>
    <p:extLst>
      <p:ext uri="{BB962C8B-B14F-4D97-AF65-F5344CB8AC3E}">
        <p14:creationId xmlns:p14="http://schemas.microsoft.com/office/powerpoint/2010/main" val="124110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KEBIJAKAN PEMASARAN RS</a:t>
            </a:r>
            <a:endParaRPr lang="sv-SE" dirty="0"/>
          </a:p>
        </p:txBody>
      </p:sp>
      <p:sp>
        <p:nvSpPr>
          <p:cNvPr id="4" name="Rectangle 1"/>
          <p:cNvSpPr>
            <a:spLocks noGrp="1" noChangeArrowheads="1"/>
          </p:cNvSpPr>
          <p:nvPr>
            <p:ph idx="1"/>
          </p:nvPr>
        </p:nvSpPr>
        <p:spPr bwMode="auto">
          <a:xfrm>
            <a:off x="838200" y="1705178"/>
            <a:ext cx="8435802" cy="459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sv-SE" altLang="sv-SE"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Departemen Kesehatan RI memberikan kebijakan dalam pemasaran rumahsakit yaitu (Darmanto Djojodibroto, 1997:135-137):</a:t>
            </a:r>
            <a:endParaRPr kumimoji="0" lang="sv-SE" altLang="sv-SE"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sv-SE" altLang="sv-SE"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Pemasaran rumah sakit dapat dilaksanakan agar utilisasi rumah sakitmenjadi lebih tinggi sehinggga akhirnya dapat meningkatkan rujukanmedik dan meluaskan cakupan yang selanjutnya memberi kontribusiterhadap peningkatan derajat kesehatan penduduk. </a:t>
            </a:r>
            <a:endParaRPr kumimoji="0" lang="sv-SE" altLang="sv-SE"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sv-SE" altLang="sv-SE"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Pemasaran rumah sakit hendaknya tidak dilepaskan dari tujuanpembangunan kesehatan yakni antara lain: meningkatkan cakupan danmutu pelayanan agar derajat kesehatan penduduk menjadi lebih baik Pemasaran tidak boleh lepas juga dari dasar-dasar etik kedokteran dan etika rumah sakit serta ketentuan hukum yang berlaku. </a:t>
            </a:r>
            <a:endParaRPr kumimoji="0" lang="sv-SE" altLang="sv-SE"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sv-SE" altLang="sv-SE"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Promosi yang merupakan bagian dari pemasaran sudah pasti berbedadengan promosi perusahaan umum yang mempunyai tujuan mengeruk keuntungan sebesar-besarnya. Promosi rumah sakit harus selalu penuhkejujuran. Konsumen dalam pelayanan rumah sakit selalu mempunyaipilihan yang sempit dan sangat tergantung kepada rumah sakit dandokter. Sifat hakiki ini harus dihayati</a:t>
            </a:r>
            <a:endParaRPr kumimoji="0" lang="sv-SE" altLang="sv-SE"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sv-SE" altLang="sv-SE"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kumimoji="0" lang="sv-SE" altLang="sv-SE"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37936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587" y="1825625"/>
            <a:ext cx="8605028" cy="4655857"/>
          </a:xfrm>
          <a:prstGeom prst="rect">
            <a:avLst/>
          </a:prstGeom>
        </p:spPr>
      </p:pic>
    </p:spTree>
    <p:extLst>
      <p:ext uri="{BB962C8B-B14F-4D97-AF65-F5344CB8AC3E}">
        <p14:creationId xmlns:p14="http://schemas.microsoft.com/office/powerpoint/2010/main" val="1573811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PENTINGNYA PEMASARAN</a:t>
            </a:r>
            <a:endParaRPr lang="sv-SE" dirty="0"/>
          </a:p>
        </p:txBody>
      </p:sp>
      <p:sp>
        <p:nvSpPr>
          <p:cNvPr id="3" name="Content Placeholder 2"/>
          <p:cNvSpPr>
            <a:spLocks noGrp="1"/>
          </p:cNvSpPr>
          <p:nvPr>
            <p:ph idx="1"/>
          </p:nvPr>
        </p:nvSpPr>
        <p:spPr/>
        <p:txBody>
          <a:bodyPr>
            <a:normAutofit fontScale="85000" lnSpcReduction="20000"/>
          </a:bodyPr>
          <a:lstStyle/>
          <a:p>
            <a:r>
              <a:rPr lang="sv-SE" dirty="0"/>
              <a:t>Pentingnya Pemasaran Rumah Sakit :</a:t>
            </a:r>
          </a:p>
          <a:p>
            <a:r>
              <a:rPr lang="sv-SE" dirty="0"/>
              <a:t>1.      Meningkatnya biaya. </a:t>
            </a:r>
          </a:p>
          <a:p>
            <a:r>
              <a:rPr lang="sv-SE" dirty="0"/>
              <a:t>2.      Meningkatnya kesadaran pasien. </a:t>
            </a:r>
          </a:p>
          <a:p>
            <a:r>
              <a:rPr lang="sv-SE" dirty="0"/>
              <a:t>3.      kapada pasien. </a:t>
            </a:r>
          </a:p>
          <a:p>
            <a:r>
              <a:rPr lang="sv-SE" dirty="0"/>
              <a:t>4.      Meningkatnya rumah sakit milik pemodal. </a:t>
            </a:r>
          </a:p>
          <a:p>
            <a:r>
              <a:rPr lang="sv-SE" dirty="0"/>
              <a:t>5.      Pemanfatan yang rendah sebagai pemborosan. </a:t>
            </a:r>
          </a:p>
          <a:p>
            <a:r>
              <a:rPr lang="sv-SE" dirty="0"/>
              <a:t>6.      Duplikasi pelayanan </a:t>
            </a:r>
          </a:p>
          <a:p>
            <a:r>
              <a:rPr lang="sv-SE" dirty="0"/>
              <a:t>7.      Peningkatan profesionalisme dari staf rumah sakit. </a:t>
            </a:r>
          </a:p>
          <a:p>
            <a:r>
              <a:rPr lang="sv-SE" dirty="0"/>
              <a:t>8.      Perubahan hubungan dokter dengan pasien. </a:t>
            </a:r>
          </a:p>
          <a:p>
            <a:r>
              <a:rPr lang="sv-SE" dirty="0"/>
              <a:t>9.      Perhatian pada pencegahan </a:t>
            </a:r>
          </a:p>
          <a:p>
            <a:r>
              <a:rPr lang="sv-SE" dirty="0"/>
              <a:t>10.  Meningkatnya harapan akan kenyamanan. </a:t>
            </a:r>
          </a:p>
          <a:p>
            <a:r>
              <a:rPr lang="sv-SE" dirty="0"/>
              <a:t>11.  Pelayanan kesehatan dapat merupakan komoditi bisnis.</a:t>
            </a:r>
          </a:p>
          <a:p>
            <a:endParaRPr lang="sv-SE" dirty="0"/>
          </a:p>
        </p:txBody>
      </p:sp>
    </p:spTree>
    <p:extLst>
      <p:ext uri="{BB962C8B-B14F-4D97-AF65-F5344CB8AC3E}">
        <p14:creationId xmlns:p14="http://schemas.microsoft.com/office/powerpoint/2010/main" val="312064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RENCANA PEMASARAN</a:t>
            </a:r>
            <a:endParaRPr lang="sv-SE" dirty="0"/>
          </a:p>
        </p:txBody>
      </p:sp>
      <p:sp>
        <p:nvSpPr>
          <p:cNvPr id="3" name="Content Placeholder 2"/>
          <p:cNvSpPr>
            <a:spLocks noGrp="1"/>
          </p:cNvSpPr>
          <p:nvPr>
            <p:ph idx="1"/>
          </p:nvPr>
        </p:nvSpPr>
        <p:spPr/>
        <p:txBody>
          <a:bodyPr>
            <a:normAutofit lnSpcReduction="10000"/>
          </a:bodyPr>
          <a:lstStyle/>
          <a:p>
            <a:r>
              <a:rPr lang="sv-SE" dirty="0"/>
              <a:t>RENCANA STRATEGIK: rencana pemasaran jangka panjang, rencana pemasaran produk/pasar baru, model strategi yankes.</a:t>
            </a:r>
          </a:p>
          <a:p>
            <a:r>
              <a:rPr lang="sv-SE" dirty="0"/>
              <a:t>RENCANA OPERASIONAL: rencana pemasaran, rencana keuangan, rencana produk, rencana harga, peramalan penjualan, riset pasar yankes, rencana promosi, rencana jalur distribusi.</a:t>
            </a:r>
          </a:p>
          <a:p>
            <a:r>
              <a:rPr lang="sv-SE" dirty="0"/>
              <a:t>LAPORAN PENGENDALIAN: anggaran pengeluaran, pangsa pasar, distribusi yankes, keuntungan, realisasi penjualan, realisasi harga, litbang </a:t>
            </a:r>
          </a:p>
          <a:p>
            <a:r>
              <a:rPr lang="sv-SE" dirty="0"/>
              <a:t>PROSES TRANSAKSI: data permintaan yankes, faktur/bukti pemberian yankes, laporan penjualan yankes Suatu sistem berlanjut dan saling terkait dari orang, peralatan dan prosedur yg ditujukan untuk mengumpulkan , menyaring, menganalisis dan membagikan informasi yg spesifik, tepat waktu dan cermat untuk digunakan para pengambil keputusan di bidang pemasaran dgn tujuan penyempurnaan perencanaan, pelaksanaan dan pengendalian pemasaran.</a:t>
            </a:r>
          </a:p>
          <a:p>
            <a:endParaRPr lang="sv-SE" dirty="0"/>
          </a:p>
        </p:txBody>
      </p:sp>
    </p:spTree>
    <p:extLst>
      <p:ext uri="{BB962C8B-B14F-4D97-AF65-F5344CB8AC3E}">
        <p14:creationId xmlns:p14="http://schemas.microsoft.com/office/powerpoint/2010/main" val="126632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JENIS PEMASARAN</a:t>
            </a:r>
            <a:endParaRPr lang="sv-SE" dirty="0"/>
          </a:p>
        </p:txBody>
      </p:sp>
      <p:sp>
        <p:nvSpPr>
          <p:cNvPr id="3" name="Content Placeholder 2"/>
          <p:cNvSpPr>
            <a:spLocks noGrp="1"/>
          </p:cNvSpPr>
          <p:nvPr>
            <p:ph idx="1"/>
          </p:nvPr>
        </p:nvSpPr>
        <p:spPr/>
        <p:txBody>
          <a:bodyPr/>
          <a:lstStyle/>
          <a:p>
            <a:r>
              <a:rPr lang="sv-SE" dirty="0"/>
              <a:t>Rawat di rumah: hemodialisa, fisioterapi </a:t>
            </a:r>
          </a:p>
          <a:p>
            <a:r>
              <a:rPr lang="sv-SE" dirty="0"/>
              <a:t>Kedokteran pencegahan: pemeriksaan rutin pap smears </a:t>
            </a:r>
          </a:p>
          <a:p>
            <a:r>
              <a:rPr lang="sv-SE" dirty="0"/>
              <a:t>Kedokteran holistik: program intrevensi P3 NAPZA, check up kesehatan </a:t>
            </a:r>
          </a:p>
          <a:p>
            <a:r>
              <a:rPr lang="sv-SE" dirty="0"/>
              <a:t>Pelayanan bukan untuk pasien: kantin, sewa ruang praktek, sewa ruang pertemuan </a:t>
            </a:r>
          </a:p>
          <a:p>
            <a:r>
              <a:rPr lang="sv-SE" dirty="0"/>
              <a:t>Kerjasama pelayanan: Outsorcing pelayanan laundrY</a:t>
            </a:r>
          </a:p>
          <a:p>
            <a:r>
              <a:rPr lang="sv-SE" dirty="0"/>
              <a:t> Kerjasama lainnya: Pelayanan komputer, pelayanan asuransi </a:t>
            </a:r>
          </a:p>
          <a:p>
            <a:endParaRPr lang="sv-SE" dirty="0"/>
          </a:p>
        </p:txBody>
      </p:sp>
    </p:spTree>
    <p:extLst>
      <p:ext uri="{BB962C8B-B14F-4D97-AF65-F5344CB8AC3E}">
        <p14:creationId xmlns:p14="http://schemas.microsoft.com/office/powerpoint/2010/main" val="343774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sv-SE" dirty="0"/>
              <a:t>RUMAH SAKIT</a:t>
            </a:r>
          </a:p>
        </p:txBody>
      </p:sp>
      <p:pic>
        <p:nvPicPr>
          <p:cNvPr id="921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024563" y="2060575"/>
            <a:ext cx="3600450" cy="2122488"/>
          </a:xfrm>
        </p:spPr>
      </p:pic>
      <p:pic>
        <p:nvPicPr>
          <p:cNvPr id="922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5975" y="2060576"/>
            <a:ext cx="35052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85975" y="4094164"/>
            <a:ext cx="35052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18225" y="4303714"/>
            <a:ext cx="3506788"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511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PENGOLAHAN</a:t>
            </a:r>
            <a:endParaRPr lang="sv-SE" dirty="0"/>
          </a:p>
        </p:txBody>
      </p:sp>
      <p:sp>
        <p:nvSpPr>
          <p:cNvPr id="3" name="Content Placeholder 2"/>
          <p:cNvSpPr>
            <a:spLocks noGrp="1"/>
          </p:cNvSpPr>
          <p:nvPr>
            <p:ph idx="1"/>
          </p:nvPr>
        </p:nvSpPr>
        <p:spPr/>
        <p:txBody>
          <a:bodyPr/>
          <a:lstStyle/>
          <a:p>
            <a:r>
              <a:rPr lang="sv-SE" sz="2400" dirty="0"/>
              <a:t>Pelaksanaan: pengolahan transaksi, pemberian informasi/laporan</a:t>
            </a:r>
          </a:p>
          <a:p>
            <a:r>
              <a:rPr lang="sv-SE" sz="2400" dirty="0"/>
              <a:t>Manajemen lini: perencanaan operasional, pengambilan keputusan, pengendalian</a:t>
            </a:r>
          </a:p>
          <a:p>
            <a:r>
              <a:rPr lang="sv-SE" sz="2400" dirty="0"/>
              <a:t>Manajemen madya: perencanaan strategik, penentuan kebijakan,pengambilan keputusan</a:t>
            </a:r>
          </a:p>
          <a:p>
            <a:endParaRPr lang="sv-SE" dirty="0"/>
          </a:p>
        </p:txBody>
      </p:sp>
    </p:spTree>
    <p:extLst>
      <p:ext uri="{BB962C8B-B14F-4D97-AF65-F5344CB8AC3E}">
        <p14:creationId xmlns:p14="http://schemas.microsoft.com/office/powerpoint/2010/main" val="2223123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KOMPONEN</a:t>
            </a:r>
            <a:endParaRPr lang="sv-SE" dirty="0"/>
          </a:p>
        </p:txBody>
      </p:sp>
      <p:sp>
        <p:nvSpPr>
          <p:cNvPr id="3" name="Content Placeholder 2"/>
          <p:cNvSpPr>
            <a:spLocks noGrp="1"/>
          </p:cNvSpPr>
          <p:nvPr>
            <p:ph idx="1"/>
          </p:nvPr>
        </p:nvSpPr>
        <p:spPr/>
        <p:txBody>
          <a:bodyPr/>
          <a:lstStyle/>
          <a:p>
            <a:r>
              <a:rPr lang="sv-SE" sz="2400" dirty="0"/>
              <a:t>Komponen rekam medik</a:t>
            </a:r>
          </a:p>
          <a:p>
            <a:r>
              <a:rPr lang="sv-SE" sz="2400" dirty="0"/>
              <a:t>Komponen akuntansi manajemen</a:t>
            </a:r>
          </a:p>
          <a:p>
            <a:r>
              <a:rPr lang="sv-SE" sz="2400" dirty="0"/>
              <a:t>Komponen riset pemasaran dan pemasaran analitik.</a:t>
            </a:r>
          </a:p>
          <a:p>
            <a:r>
              <a:rPr lang="sv-SE" sz="2400" dirty="0"/>
              <a:t>Komponen perbandingan pemasaran</a:t>
            </a:r>
          </a:p>
          <a:p>
            <a:endParaRPr lang="sv-SE" dirty="0"/>
          </a:p>
        </p:txBody>
      </p:sp>
    </p:spTree>
    <p:extLst>
      <p:ext uri="{BB962C8B-B14F-4D97-AF65-F5344CB8AC3E}">
        <p14:creationId xmlns:p14="http://schemas.microsoft.com/office/powerpoint/2010/main" val="702641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AKTIVITAS PEMASARAN</a:t>
            </a:r>
            <a:endParaRPr lang="sv-SE" dirty="0"/>
          </a:p>
        </p:txBody>
      </p:sp>
      <p:sp>
        <p:nvSpPr>
          <p:cNvPr id="3" name="Content Placeholder 2"/>
          <p:cNvSpPr>
            <a:spLocks noGrp="1"/>
          </p:cNvSpPr>
          <p:nvPr>
            <p:ph idx="1"/>
          </p:nvPr>
        </p:nvSpPr>
        <p:spPr/>
        <p:txBody>
          <a:bodyPr>
            <a:normAutofit fontScale="85000" lnSpcReduction="20000"/>
          </a:bodyPr>
          <a:lstStyle/>
          <a:p>
            <a:r>
              <a:rPr lang="sv-SE" dirty="0"/>
              <a:t>Contoh aktivitas pemasaran di RS:</a:t>
            </a:r>
          </a:p>
          <a:p>
            <a:r>
              <a:rPr lang="sv-SE" dirty="0"/>
              <a:t>1. Konsultasi medis di media cetak/elektronik </a:t>
            </a:r>
          </a:p>
          <a:p>
            <a:r>
              <a:rPr lang="sv-SE" dirty="0"/>
              <a:t>Baksos bidang kesehatan </a:t>
            </a:r>
          </a:p>
          <a:p>
            <a:r>
              <a:rPr lang="sv-SE" dirty="0"/>
              <a:t>Seminar untuk masyarakat </a:t>
            </a:r>
          </a:p>
          <a:p>
            <a:r>
              <a:rPr lang="sv-SE" dirty="0"/>
              <a:t>Iklan di media TV mengenai pelayanan di RS </a:t>
            </a:r>
          </a:p>
          <a:p>
            <a:r>
              <a:rPr lang="sv-SE" dirty="0"/>
              <a:t>Media leaflet, brosur, website ttg pelayanan di RS</a:t>
            </a:r>
          </a:p>
          <a:p>
            <a:r>
              <a:rPr lang="sv-SE" dirty="0"/>
              <a:t>2. Peran sistem informasi untuk menunjang aktivitas pemasaran:</a:t>
            </a:r>
          </a:p>
          <a:p>
            <a:r>
              <a:rPr lang="sv-SE" dirty="0"/>
              <a:t> Pengadaan fasilitas untuk penyelenggaraan aktivitas pemasaran </a:t>
            </a:r>
          </a:p>
          <a:p>
            <a:r>
              <a:rPr lang="sv-SE" dirty="0"/>
              <a:t>Adanya informasi ttg output pelayanan di RS </a:t>
            </a:r>
          </a:p>
          <a:p>
            <a:r>
              <a:rPr lang="sv-SE" dirty="0"/>
              <a:t>Mempermudah manajemen mengambil keputusan pemasaran </a:t>
            </a:r>
          </a:p>
          <a:p>
            <a:r>
              <a:rPr lang="sv-SE" dirty="0"/>
              <a:t>Pengaturan supaya informasi pelayanan up to date secara real time </a:t>
            </a:r>
          </a:p>
          <a:p>
            <a:r>
              <a:rPr lang="sv-SE" dirty="0"/>
              <a:t>Bahan seminar berdasarkan informasi yang benar dari SI</a:t>
            </a:r>
          </a:p>
          <a:p>
            <a:endParaRPr lang="sv-SE" dirty="0"/>
          </a:p>
        </p:txBody>
      </p:sp>
    </p:spTree>
    <p:extLst>
      <p:ext uri="{BB962C8B-B14F-4D97-AF65-F5344CB8AC3E}">
        <p14:creationId xmlns:p14="http://schemas.microsoft.com/office/powerpoint/2010/main" val="88188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ARAH STRATEGI</a:t>
            </a:r>
            <a:endParaRPr lang="sv-SE" dirty="0"/>
          </a:p>
        </p:txBody>
      </p:sp>
      <p:sp>
        <p:nvSpPr>
          <p:cNvPr id="3" name="Content Placeholder 2"/>
          <p:cNvSpPr>
            <a:spLocks noGrp="1"/>
          </p:cNvSpPr>
          <p:nvPr>
            <p:ph idx="1"/>
          </p:nvPr>
        </p:nvSpPr>
        <p:spPr/>
        <p:txBody>
          <a:bodyPr>
            <a:normAutofit/>
          </a:bodyPr>
          <a:lstStyle/>
          <a:p>
            <a:pPr algn="just"/>
            <a:r>
              <a:rPr lang="sv-SE" sz="2400" dirty="0"/>
              <a:t>Pada dasarnya strategi pemasaran memberikan arah untuk memahami kebutuhan pelanggan, mengidentifikasi pelayanan macam apa yang dapat diberikan dan berusaha untuk memenuhi serta meningkatkan pelayanan dalam kaitannya dengan variabel-variabel seperti segmentasi pasar, identifikasi pasar sasaran, penempatan posisi, serta elemen bauran pemasaran (Tjiptono, 2005)</a:t>
            </a:r>
          </a:p>
        </p:txBody>
      </p:sp>
    </p:spTree>
    <p:extLst>
      <p:ext uri="{BB962C8B-B14F-4D97-AF65-F5344CB8AC3E}">
        <p14:creationId xmlns:p14="http://schemas.microsoft.com/office/powerpoint/2010/main" val="1500124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 PEMASARAN</a:t>
            </a:r>
            <a:endParaRPr lang="sv-SE" dirty="0"/>
          </a:p>
        </p:txBody>
      </p:sp>
      <p:sp>
        <p:nvSpPr>
          <p:cNvPr id="3" name="Content Placeholder 2"/>
          <p:cNvSpPr>
            <a:spLocks noGrp="1"/>
          </p:cNvSpPr>
          <p:nvPr>
            <p:ph idx="1"/>
          </p:nvPr>
        </p:nvSpPr>
        <p:spPr/>
        <p:txBody>
          <a:bodyPr>
            <a:normAutofit fontScale="92500" lnSpcReduction="20000"/>
          </a:bodyPr>
          <a:lstStyle/>
          <a:p>
            <a:pPr fontAlgn="base"/>
            <a:r>
              <a:rPr lang="sv-SE" dirty="0"/>
              <a:t>Strategi pemasaran merupakan suatu wujud dari rencana yang terarah di bidang pemasaran, guna memperoleh hasil yang optimal. Strategi pemasaran terdiri dari faktor-faktor yang saling berhubungan satu sama lain, yaitu: (Boy Sabarguna, 2005)</a:t>
            </a:r>
          </a:p>
          <a:p>
            <a:pPr fontAlgn="base"/>
            <a:r>
              <a:rPr lang="sv-SE" dirty="0"/>
              <a:t>Pasar Sasaran (</a:t>
            </a:r>
            <a:r>
              <a:rPr lang="sv-SE" i="1" dirty="0"/>
              <a:t>target market</a:t>
            </a:r>
            <a:r>
              <a:rPr lang="sv-SE" dirty="0"/>
              <a:t>), pasar sasaran merupakan alat untuk mencapai sasaran yang akan dit</a:t>
            </a:r>
          </a:p>
          <a:p>
            <a:pPr fontAlgn="base"/>
            <a:r>
              <a:rPr lang="sv-SE" dirty="0"/>
              <a:t>Bauran Pemasaran (</a:t>
            </a:r>
            <a:r>
              <a:rPr lang="sv-SE" i="1" dirty="0"/>
              <a:t>Marketing Mix</a:t>
            </a:r>
            <a:r>
              <a:rPr lang="sv-SE" dirty="0"/>
              <a:t>), bauran pemasaran merupakan alat atau sarana untuk mencapai sasaran terse</a:t>
            </a:r>
          </a:p>
          <a:p>
            <a:pPr fontAlgn="base"/>
            <a:r>
              <a:rPr lang="sv-SE" i="1" dirty="0"/>
              <a:t>Market Budget</a:t>
            </a:r>
            <a:r>
              <a:rPr lang="sv-SE" dirty="0"/>
              <a:t>, merupakan strategi penetapan dana untuk kegiatan pemasaran yang  sangat  mempengaruhi  keberhasilan  kegiatan pemasaran</a:t>
            </a:r>
          </a:p>
          <a:p>
            <a:pPr fontAlgn="base"/>
            <a:r>
              <a:rPr lang="sv-SE" i="1" dirty="0"/>
              <a:t>Marketing segmentation</a:t>
            </a:r>
            <a:r>
              <a:rPr lang="sv-SE" dirty="0"/>
              <a:t>, pihak pengelola terlebih dahulu menetapkan arah sasaran yang akan dit Apakah sasaran pemasarannya ditujukan kepada seluruh lapisan masyarakat, atau hanya menetapkan segmen pasar tertentu saja.</a:t>
            </a:r>
          </a:p>
          <a:p>
            <a:pPr fontAlgn="base"/>
            <a:r>
              <a:rPr lang="sv-SE" i="1" dirty="0"/>
              <a:t>Timing, </a:t>
            </a:r>
            <a:r>
              <a:rPr lang="sv-SE" dirty="0"/>
              <a:t>pengelola harus menjaga ketepatan waktu, maka perusahaan akan mendapatkan keuntungan yang berlipat ganda.</a:t>
            </a:r>
          </a:p>
          <a:p>
            <a:endParaRPr lang="sv-SE" dirty="0"/>
          </a:p>
        </p:txBody>
      </p:sp>
    </p:spTree>
    <p:extLst>
      <p:ext uri="{BB962C8B-B14F-4D97-AF65-F5344CB8AC3E}">
        <p14:creationId xmlns:p14="http://schemas.microsoft.com/office/powerpoint/2010/main" val="4181056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PENGERTIAN SEGMENTASI</a:t>
            </a:r>
            <a:endParaRPr lang="sv-SE" dirty="0"/>
          </a:p>
        </p:txBody>
      </p:sp>
      <p:sp>
        <p:nvSpPr>
          <p:cNvPr id="3" name="Content Placeholder 2"/>
          <p:cNvSpPr>
            <a:spLocks noGrp="1"/>
          </p:cNvSpPr>
          <p:nvPr>
            <p:ph idx="1"/>
          </p:nvPr>
        </p:nvSpPr>
        <p:spPr/>
        <p:txBody>
          <a:bodyPr>
            <a:normAutofit lnSpcReduction="10000"/>
          </a:bodyPr>
          <a:lstStyle/>
          <a:p>
            <a:pPr fontAlgn="base"/>
            <a:r>
              <a:rPr lang="sv-SE" dirty="0"/>
              <a:t>Segmentasi pasar adalah proses dimana pasar dibagi menjadi serangkaian kelompok konsumen yang jelas dengan karakteristik dan kebutuhan sejenis yang mengarahkan mereka merespon dalam jalur yang sama untuk program pemasaran dan penawaran produk tertentu (Boyd, et,al, 2006:172 disunting oleh Adiyanti Mira Rachmi, 2009).</a:t>
            </a:r>
          </a:p>
          <a:p>
            <a:pPr fontAlgn="base"/>
            <a:r>
              <a:rPr lang="sv-SE" i="1" dirty="0"/>
              <a:t>Menurut Kotler</a:t>
            </a:r>
            <a:r>
              <a:rPr lang="sv-SE" dirty="0"/>
              <a:t> </a:t>
            </a:r>
            <a:r>
              <a:rPr lang="sv-SE" i="1" dirty="0"/>
              <a:t>(2003)</a:t>
            </a:r>
            <a:r>
              <a:rPr lang="sv-SE" dirty="0"/>
              <a:t> menyatakan: “</a:t>
            </a:r>
            <a:r>
              <a:rPr lang="sv-SE" i="1" dirty="0"/>
              <a:t>Market segmentation is the process of breaking a heterogeneous group of potential buyer into smaller homogeneous groups of buyer, that is with relatively similar buying characteristics or needs</a:t>
            </a:r>
            <a:r>
              <a:rPr lang="sv-SE" dirty="0"/>
              <a:t>”.</a:t>
            </a:r>
          </a:p>
          <a:p>
            <a:pPr fontAlgn="base"/>
            <a:r>
              <a:rPr lang="sv-SE" dirty="0"/>
              <a:t>Selanjutnya </a:t>
            </a:r>
            <a:r>
              <a:rPr lang="sv-SE" i="1" dirty="0"/>
              <a:t>Thompson</a:t>
            </a:r>
            <a:r>
              <a:rPr lang="sv-SE" dirty="0"/>
              <a:t> </a:t>
            </a:r>
            <a:r>
              <a:rPr lang="sv-SE" i="1" dirty="0"/>
              <a:t>(2000)</a:t>
            </a:r>
            <a:r>
              <a:rPr lang="sv-SE" dirty="0"/>
              <a:t> menyatakan bahwa tantangan dalam pemasaran adalah untuk mengidentifikasi pasar potensial yang menguntungkan untuk dilayani karena jarang sekali satu program pemasaran dapat memuaskan pasar yang heterogen yang berbeda selera dan karakteristik untuk itu diperlukan segmentasi pasar.</a:t>
            </a:r>
          </a:p>
          <a:p>
            <a:endParaRPr lang="sv-SE" dirty="0"/>
          </a:p>
        </p:txBody>
      </p:sp>
    </p:spTree>
    <p:extLst>
      <p:ext uri="{BB962C8B-B14F-4D97-AF65-F5344CB8AC3E}">
        <p14:creationId xmlns:p14="http://schemas.microsoft.com/office/powerpoint/2010/main" val="160863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PENGERTIAN SEGMENTASI</a:t>
            </a:r>
            <a:endParaRPr lang="sv-SE" dirty="0"/>
          </a:p>
        </p:txBody>
      </p:sp>
      <p:sp>
        <p:nvSpPr>
          <p:cNvPr id="3" name="Content Placeholder 2"/>
          <p:cNvSpPr>
            <a:spLocks noGrp="1"/>
          </p:cNvSpPr>
          <p:nvPr>
            <p:ph idx="1"/>
          </p:nvPr>
        </p:nvSpPr>
        <p:spPr/>
        <p:txBody>
          <a:bodyPr/>
          <a:lstStyle/>
          <a:p>
            <a:pPr algn="just"/>
            <a:r>
              <a:rPr lang="sv-SE" sz="2400" dirty="0"/>
              <a:t>Sementara itu </a:t>
            </a:r>
            <a:r>
              <a:rPr lang="sv-SE" sz="2400" i="1" dirty="0"/>
              <a:t>Kotler, Kartajaya, Huan dan liu</a:t>
            </a:r>
            <a:r>
              <a:rPr lang="sv-SE" sz="2400" dirty="0"/>
              <a:t> </a:t>
            </a:r>
            <a:r>
              <a:rPr lang="sv-SE" sz="2400" i="1" dirty="0"/>
              <a:t>(2003)</a:t>
            </a:r>
            <a:r>
              <a:rPr lang="sv-SE" sz="2400" dirty="0"/>
              <a:t> menyatakan bahwa segmentasi adalah melihat pasar secara kreatif, segmentasi merupakan seni mengidentifikasi dan memanfaatkan peluang-peluang yang muncul di pasar. Pada saat yang sama segmentasi merupakan ilmu (</a:t>
            </a:r>
            <a:r>
              <a:rPr lang="sv-SE" sz="2400" i="1" dirty="0"/>
              <a:t>science)</a:t>
            </a:r>
            <a:r>
              <a:rPr lang="sv-SE" sz="2400" dirty="0"/>
              <a:t> untuk memandang pasar berdasarkan variabel geografis, demografis, psikografis dan perilaku</a:t>
            </a:r>
            <a:r>
              <a:rPr lang="sv-SE" dirty="0"/>
              <a:t>.</a:t>
            </a:r>
          </a:p>
        </p:txBody>
      </p:sp>
    </p:spTree>
    <p:extLst>
      <p:ext uri="{BB962C8B-B14F-4D97-AF65-F5344CB8AC3E}">
        <p14:creationId xmlns:p14="http://schemas.microsoft.com/office/powerpoint/2010/main" val="3819522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POINT</a:t>
            </a:r>
            <a:endParaRPr lang="sv-SE" dirty="0"/>
          </a:p>
        </p:txBody>
      </p:sp>
      <p:sp>
        <p:nvSpPr>
          <p:cNvPr id="3" name="Content Placeholder 2"/>
          <p:cNvSpPr>
            <a:spLocks noGrp="1"/>
          </p:cNvSpPr>
          <p:nvPr>
            <p:ph idx="1"/>
          </p:nvPr>
        </p:nvSpPr>
        <p:spPr/>
        <p:txBody>
          <a:bodyPr>
            <a:normAutofit fontScale="77500" lnSpcReduction="20000"/>
          </a:bodyPr>
          <a:lstStyle/>
          <a:p>
            <a:pPr algn="just" fontAlgn="base"/>
            <a:r>
              <a:rPr lang="sv-SE" dirty="0"/>
              <a:t>Starting point dari segmentasi adalah mass marketing. Didalam mass marketing program pemasaran dilakukan secara massal seperti distribusi massal, promosi massal dan lainnya atau dengan kata lain satu produk untuk semua. Akan tetapi mass marketing tidak selalu sukses dalam melayani pasarnya karena satu program pemasaran tidak bisa melayani pasar yang heterogen sehingga pelu dilakukan segmentasi, niche marketing (relung pasar) dan pasar individu (</a:t>
            </a:r>
            <a:r>
              <a:rPr lang="sv-SE" i="1" dirty="0"/>
              <a:t>Kotler, 2003</a:t>
            </a:r>
            <a:r>
              <a:rPr lang="sv-SE" dirty="0"/>
              <a:t>).</a:t>
            </a:r>
          </a:p>
          <a:p>
            <a:pPr algn="just" fontAlgn="base"/>
            <a:r>
              <a:rPr lang="sv-SE" dirty="0"/>
              <a:t>Segmentasi pasar terdiri dari usaha untuk mengidentifikasi sebuah kelompok menjadi sebuah kelompok yang memiliki kesamaan. Segmentasi merupakan cara tengah antara mass marketing dengan individu. Dalam segmentasi pasar orang yang berada dalam satu segmen diasumsikan benar-benar memiliki persamaan, padahal tidak ada dua orang yang benar-benar memiliki persamaan dalam suatu hal (</a:t>
            </a:r>
            <a:r>
              <a:rPr lang="sv-SE" i="1" dirty="0"/>
              <a:t>Kotler, 2003</a:t>
            </a:r>
            <a:r>
              <a:rPr lang="sv-SE" dirty="0"/>
              <a:t>). Dengan demikian segmentasi pasar memiliki beberapa keuntungan dibandingkan mass market antara lain perusahaan dapat menciptakan produk dan layanan yang cocok atau sesuai dengan target market. Perusahaan juga akan lebih mudah dalam menetapkan canel distribusi dan dalam menetapkan komunikasi pemasaran.</a:t>
            </a:r>
          </a:p>
          <a:p>
            <a:pPr algn="just" fontAlgn="base"/>
            <a:r>
              <a:rPr lang="sv-SE" dirty="0"/>
              <a:t>Pada pasar individu merupakan bagian terakhir dalam segmen, setiap individu memiliki keunikan masing-masing. Pasar individu dikenal juga dengan custumized marketing atau one to one marketing dimana konsumen dilayani secara individu. Perusahaan dapat melayani pasar individu secara customize sehingga dapat memenuhi kebutuhan konsumen seperti yang mereka harapkan.</a:t>
            </a:r>
          </a:p>
          <a:p>
            <a:pPr algn="just"/>
            <a:endParaRPr lang="sv-SE" dirty="0"/>
          </a:p>
        </p:txBody>
      </p:sp>
    </p:spTree>
    <p:extLst>
      <p:ext uri="{BB962C8B-B14F-4D97-AF65-F5344CB8AC3E}">
        <p14:creationId xmlns:p14="http://schemas.microsoft.com/office/powerpoint/2010/main" val="820123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REFERENSI SEGMENTASI PASAR</a:t>
            </a:r>
            <a:endParaRPr lang="sv-SE" dirty="0"/>
          </a:p>
        </p:txBody>
      </p:sp>
      <p:sp>
        <p:nvSpPr>
          <p:cNvPr id="3" name="Content Placeholder 2"/>
          <p:cNvSpPr>
            <a:spLocks noGrp="1"/>
          </p:cNvSpPr>
          <p:nvPr>
            <p:ph idx="1"/>
          </p:nvPr>
        </p:nvSpPr>
        <p:spPr/>
        <p:txBody>
          <a:bodyPr>
            <a:normAutofit fontScale="92500" lnSpcReduction="10000"/>
          </a:bodyPr>
          <a:lstStyle/>
          <a:p>
            <a:pPr fontAlgn="base"/>
            <a:r>
              <a:rPr lang="sv-SE" dirty="0"/>
              <a:t>Untuk mengidentifikasai preferensi segmen ada tiga pola segmentasi pasar yang dapat digunakan (</a:t>
            </a:r>
            <a:r>
              <a:rPr lang="sv-SE" i="1" dirty="0"/>
              <a:t>Kotler, 2003</a:t>
            </a:r>
            <a:r>
              <a:rPr lang="sv-SE" dirty="0"/>
              <a:t>). Pola tersebut adalah:</a:t>
            </a:r>
          </a:p>
          <a:p>
            <a:pPr fontAlgn="base"/>
            <a:r>
              <a:rPr lang="sv-SE" i="1" dirty="0"/>
              <a:t>Homogeneus preference</a:t>
            </a:r>
            <a:r>
              <a:rPr lang="sv-SE" dirty="0"/>
              <a:t> (preferensi homogen)</a:t>
            </a:r>
          </a:p>
          <a:p>
            <a:pPr fontAlgn="base"/>
            <a:r>
              <a:rPr lang="sv-SE" dirty="0"/>
              <a:t>Homogeneus preference merupakan pola yang menunjukkan bahwa konsumen memiliki preferensi yang sama terhadap produk atau jasa yang ditawarkan.</a:t>
            </a:r>
          </a:p>
          <a:p>
            <a:pPr fontAlgn="base"/>
            <a:r>
              <a:rPr lang="sv-SE" i="1" dirty="0"/>
              <a:t>Diffused preference</a:t>
            </a:r>
            <a:r>
              <a:rPr lang="sv-SE" dirty="0"/>
              <a:t> (preferensi yang menyebar)</a:t>
            </a:r>
          </a:p>
          <a:p>
            <a:pPr fontAlgn="base"/>
            <a:r>
              <a:rPr lang="sv-SE" dirty="0"/>
              <a:t>Diffused preference merupakan pola yang menunjukkan bahwa konsumen memiliki preferensi yang beragam terhadap suatu produk atau jasa yang ditawarkan.</a:t>
            </a:r>
          </a:p>
          <a:p>
            <a:pPr fontAlgn="base"/>
            <a:r>
              <a:rPr lang="sv-SE" i="1" dirty="0"/>
              <a:t>Clustered preference</a:t>
            </a:r>
            <a:r>
              <a:rPr lang="sv-SE" dirty="0"/>
              <a:t> (preferensi yang mengelompok)</a:t>
            </a:r>
          </a:p>
          <a:p>
            <a:pPr fontAlgn="base"/>
            <a:r>
              <a:rPr lang="sv-SE" dirty="0"/>
              <a:t>Clustered preference merupakan pola yang menunjukkan bahwa konsumen memiliki preferensi yang berkelompok-kelompok. Dimana konsumen yang berada dalam satu kelompok memiliki kesamaan preferensi.</a:t>
            </a:r>
          </a:p>
          <a:p>
            <a:endParaRPr lang="sv-SE" dirty="0"/>
          </a:p>
        </p:txBody>
      </p:sp>
    </p:spTree>
    <p:extLst>
      <p:ext uri="{BB962C8B-B14F-4D97-AF65-F5344CB8AC3E}">
        <p14:creationId xmlns:p14="http://schemas.microsoft.com/office/powerpoint/2010/main" val="953473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TAHAPAN SEGMENTASI PASAR</a:t>
            </a:r>
            <a:endParaRPr lang="sv-SE" dirty="0"/>
          </a:p>
        </p:txBody>
      </p:sp>
      <p:sp>
        <p:nvSpPr>
          <p:cNvPr id="3" name="Content Placeholder 2"/>
          <p:cNvSpPr>
            <a:spLocks noGrp="1"/>
          </p:cNvSpPr>
          <p:nvPr>
            <p:ph idx="1"/>
          </p:nvPr>
        </p:nvSpPr>
        <p:spPr/>
        <p:txBody>
          <a:bodyPr>
            <a:normAutofit fontScale="77500" lnSpcReduction="20000"/>
          </a:bodyPr>
          <a:lstStyle/>
          <a:p>
            <a:pPr fontAlgn="base"/>
            <a:r>
              <a:rPr lang="sv-SE" dirty="0"/>
              <a:t>Ada tiga tahap yang harus dilakukan dalam segmentasi pasar (</a:t>
            </a:r>
            <a:r>
              <a:rPr lang="sv-SE" i="1" dirty="0"/>
              <a:t>Kotler, 2003</a:t>
            </a:r>
            <a:r>
              <a:rPr lang="sv-SE" dirty="0"/>
              <a:t>) yaitu:</a:t>
            </a:r>
          </a:p>
          <a:p>
            <a:pPr fontAlgn="base"/>
            <a:r>
              <a:rPr lang="sv-SE" i="1" dirty="0"/>
              <a:t>Survey Stage</a:t>
            </a:r>
            <a:endParaRPr lang="sv-SE" dirty="0"/>
          </a:p>
          <a:p>
            <a:pPr fontAlgn="base"/>
            <a:r>
              <a:rPr lang="sv-SE" dirty="0"/>
              <a:t>Survey Stage merupakan tahap melakukan eksplorasi baik melalui focus group discussion atau dengan wawancara terhadap beberapa kelompok konsumen untuk memperoleh keterangan mengenai motivasi, sikap dan perilaku mahasiswa Program Magister Manajemen (MM) . Dengan adanya gambaran awal tentang preferensi konsumen peneliti dapat menggali lebih lanjut dengan menggunakan kuesioner.</a:t>
            </a:r>
          </a:p>
          <a:p>
            <a:pPr fontAlgn="base"/>
            <a:r>
              <a:rPr lang="sv-SE" i="1" dirty="0"/>
              <a:t>Analysis Stage</a:t>
            </a:r>
            <a:endParaRPr lang="sv-SE" dirty="0"/>
          </a:p>
          <a:p>
            <a:pPr fontAlgn="base"/>
            <a:r>
              <a:rPr lang="sv-SE" dirty="0"/>
              <a:t>Analysis Stage merupakan tahap analisis terhadap informasi yang telah diperoleh melalui survey. Analisis dapat dilakukan dengan menerapkan analisis faktor untuk menelaah variabel-variabel mana yang berkolerasi tinggi kemudian menerapkan analisis cluster untuk menciptakan atau mengetahui kelompok-kelompok pasar yang secara signifikan memiliki perbedaan karakteristik.</a:t>
            </a:r>
          </a:p>
          <a:p>
            <a:pPr fontAlgn="base"/>
            <a:r>
              <a:rPr lang="sv-SE" i="1" dirty="0"/>
              <a:t>Profiling Stage</a:t>
            </a:r>
            <a:endParaRPr lang="sv-SE" dirty="0"/>
          </a:p>
          <a:p>
            <a:pPr fontAlgn="base"/>
            <a:r>
              <a:rPr lang="sv-SE" dirty="0"/>
              <a:t>Profiling Stage merupakan tahap untuk mengidentifikasi frofil masing-masing cluster yang terbentuk. Dengan ini akan teridentifikasi perbedaan masing-masing cluster berdasarkan sikap dan perilaku, demografi, psikografi, manfaat atau value yang diharapkan dari sebuah program MM, kemudian masing-masing cluster diberi nama berdasarkan karakteristik yang menonjol (</a:t>
            </a:r>
            <a:r>
              <a:rPr lang="sv-SE" i="1" dirty="0"/>
              <a:t>Fanggidae, 2006</a:t>
            </a:r>
            <a:r>
              <a:rPr lang="sv-SE" dirty="0"/>
              <a:t>).</a:t>
            </a:r>
          </a:p>
          <a:p>
            <a:endParaRPr lang="sv-SE" dirty="0"/>
          </a:p>
        </p:txBody>
      </p:sp>
    </p:spTree>
    <p:extLst>
      <p:ext uri="{BB962C8B-B14F-4D97-AF65-F5344CB8AC3E}">
        <p14:creationId xmlns:p14="http://schemas.microsoft.com/office/powerpoint/2010/main" val="31905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1"/>
          <p:cNvSpPr txBox="1">
            <a:spLocks noChangeArrowheads="1"/>
          </p:cNvSpPr>
          <p:nvPr/>
        </p:nvSpPr>
        <p:spPr bwMode="auto">
          <a:xfrm>
            <a:off x="2265363" y="260351"/>
            <a:ext cx="72009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50000"/>
              </a:spcBef>
              <a:buClrTx/>
              <a:buSzTx/>
              <a:buFontTx/>
              <a:buNone/>
            </a:pPr>
            <a:r>
              <a:rPr lang="id-ID" altLang="en-US" sz="3200" b="1" dirty="0">
                <a:solidFill>
                  <a:srgbClr val="FF0000"/>
                </a:solidFill>
                <a:latin typeface="Arial" panose="020B0604020202020204" pitchFamily="34" charset="0"/>
              </a:rPr>
              <a:t>Death Rate in The World</a:t>
            </a:r>
          </a:p>
          <a:p>
            <a:pPr algn="r" eaLnBrk="1" hangingPunct="1">
              <a:spcBef>
                <a:spcPct val="50000"/>
              </a:spcBef>
              <a:buClrTx/>
              <a:buSzTx/>
              <a:buFontTx/>
              <a:buNone/>
            </a:pPr>
            <a:endParaRPr lang="en-US" altLang="en-US" sz="2000" dirty="0">
              <a:solidFill>
                <a:srgbClr val="006666"/>
              </a:solidFill>
              <a:latin typeface="Arial" panose="020B0604020202020204" pitchFamily="34" charset="0"/>
            </a:endParaRPr>
          </a:p>
          <a:p>
            <a:pPr algn="r" eaLnBrk="1" hangingPunct="1">
              <a:spcBef>
                <a:spcPct val="50000"/>
              </a:spcBef>
              <a:buClrTx/>
              <a:buSzTx/>
              <a:buFontTx/>
              <a:buNone/>
            </a:pPr>
            <a:endParaRPr lang="en-US" altLang="en-US" sz="2000" dirty="0">
              <a:solidFill>
                <a:srgbClr val="006666"/>
              </a:solidFill>
              <a:latin typeface="Arial" panose="020B0604020202020204" pitchFamily="34" charset="0"/>
            </a:endParaRPr>
          </a:p>
        </p:txBody>
      </p:sp>
      <p:sp>
        <p:nvSpPr>
          <p:cNvPr id="17411" name="Text Box 12"/>
          <p:cNvSpPr txBox="1">
            <a:spLocks noChangeArrowheads="1"/>
          </p:cNvSpPr>
          <p:nvPr/>
        </p:nvSpPr>
        <p:spPr bwMode="auto">
          <a:xfrm>
            <a:off x="1992314" y="2205038"/>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endParaRPr lang="en-GB" altLang="en-US">
              <a:solidFill>
                <a:schemeClr val="tx1"/>
              </a:solidFill>
              <a:latin typeface="Arial" panose="020B0604020202020204" pitchFamily="34" charset="0"/>
            </a:endParaRPr>
          </a:p>
        </p:txBody>
      </p:sp>
      <p:pic>
        <p:nvPicPr>
          <p:cNvPr id="17412" name="Picture 13"/>
          <p:cNvPicPr>
            <a:picLocks noChangeAspect="1"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942975" y="954089"/>
            <a:ext cx="9582149"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739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SEGMENTASI GEOGRAFI</a:t>
            </a:r>
            <a:endParaRPr lang="sv-SE" dirty="0"/>
          </a:p>
        </p:txBody>
      </p:sp>
      <p:sp>
        <p:nvSpPr>
          <p:cNvPr id="3" name="Content Placeholder 2"/>
          <p:cNvSpPr>
            <a:spLocks noGrp="1"/>
          </p:cNvSpPr>
          <p:nvPr>
            <p:ph idx="1"/>
          </p:nvPr>
        </p:nvSpPr>
        <p:spPr/>
        <p:txBody>
          <a:bodyPr>
            <a:normAutofit fontScale="47500" lnSpcReduction="20000"/>
          </a:bodyPr>
          <a:lstStyle/>
          <a:p>
            <a:pPr fontAlgn="base"/>
            <a:r>
              <a:rPr lang="sv-SE" dirty="0"/>
              <a:t>Salah satu dimensi yang dipandang memiliki peranan utama dalam menentukan segmentasi pasar adalah variabel-variabel yang terkandung dalam segmentasi itu sendiri, dan oleh sebab itu perlu dipelajari. Dalam hubungan ini Kotler (1995) mengklasifikasikan jenis-jenis variabel segmentasi sebagai berikut:</a:t>
            </a:r>
          </a:p>
          <a:p>
            <a:pPr fontAlgn="base"/>
            <a:r>
              <a:rPr lang="sv-SE" dirty="0"/>
              <a:t>Segmentasi Geografi</a:t>
            </a:r>
          </a:p>
          <a:p>
            <a:pPr fontAlgn="base"/>
            <a:r>
              <a:rPr lang="sv-SE" dirty="0"/>
              <a:t>Segmentasi ini membagi pasar menjadi unit-unit geografi yang berbeda, seperti negara, propinsi, kabupaten, kota, wilayah, daerah atau kawasan. Jadi dengan segmentasi ini, pemasar memperoleh kepastian kemana atau dimana produk ini harus dipasarkan.</a:t>
            </a:r>
          </a:p>
          <a:p>
            <a:pPr fontAlgn="base"/>
            <a:r>
              <a:rPr lang="sv-SE" dirty="0"/>
              <a:t>Segmentasi Demografi</a:t>
            </a:r>
          </a:p>
          <a:p>
            <a:pPr fontAlgn="base"/>
            <a:r>
              <a:rPr lang="sv-SE" dirty="0"/>
              <a:t>Segmentasi ini memberikan gambaran bagi pemasar kepada siapa produk ini harus ditawarkan. Jawaban atas pertanyaan kepada  siapa dapat berkonotasi  pada  umur,  jenis kelamin, jumlah anggota keluarga, siklus kehidupan keluarga seperti anak-anak,  remaja,  dewasa,  kawin/belum  kawin,  keluarga muda dengan satu anak, keluarga dengan dua anak, keluarga yang  anak-anaknya  sudah  bekerja  dan  seterusnya.  Dapat pula berkonotasi pada tingkat penghasilan, pendidikan, jenis pekerjaan,  pengalaman,  agama  dan  keturunan  misalnya: Jawa, Madura, Bali, Manado, Cina dan sebagainya.</a:t>
            </a:r>
          </a:p>
          <a:p>
            <a:pPr fontAlgn="base"/>
            <a:r>
              <a:rPr lang="sv-SE" dirty="0"/>
              <a:t>Segmentasi Psikografi</a:t>
            </a:r>
          </a:p>
          <a:p>
            <a:pPr fontAlgn="base"/>
            <a:r>
              <a:rPr lang="sv-SE" dirty="0"/>
              <a:t>Pada segmentasi ini pembeli dibagi menjadi kelompok- kelompok berdasarkan:</a:t>
            </a:r>
          </a:p>
          <a:p>
            <a:pPr fontAlgn="base"/>
            <a:r>
              <a:rPr lang="sv-SE" dirty="0"/>
              <a:t>Status sosial,  misalnya:  pemimpin  masyarakat,  pendidik, golongan elite, golongan menengah, golongan rendah.</a:t>
            </a:r>
          </a:p>
          <a:p>
            <a:pPr fontAlgn="base"/>
            <a:r>
              <a:rPr lang="sv-SE" dirty="0"/>
              <a:t>Gaya hidup  misalnya:  modern,  tradisional,  kuno,  boros, hemat, mewah dan sebagainya.</a:t>
            </a:r>
          </a:p>
          <a:p>
            <a:pPr fontAlgn="base"/>
            <a:r>
              <a:rPr lang="sv-SE" dirty="0"/>
              <a:t>Kepribadian,  misalnya:     penggemar,     pecandu     atau pemerhati suatu produ</a:t>
            </a:r>
          </a:p>
          <a:p>
            <a:pPr fontAlgn="base"/>
            <a:r>
              <a:rPr lang="sv-SE" dirty="0"/>
              <a:t>Segmentasi Tingkah Laku</a:t>
            </a:r>
          </a:p>
          <a:p>
            <a:pPr fontAlgn="base"/>
            <a:r>
              <a:rPr lang="sv-SE" dirty="0"/>
              <a:t>Segmentasi tingkah laku mengelompokkan pembeli berdasarkan pada pengetahuan, sikap, penggunaan atau reaksi mereka terhadap suatu produk. Banyak pemasar yakin bahwa variabel tingkah laku merupakan awal paling baik untuk membentuk segmen pasar.</a:t>
            </a:r>
          </a:p>
          <a:p>
            <a:endParaRPr lang="sv-SE" dirty="0"/>
          </a:p>
        </p:txBody>
      </p:sp>
    </p:spTree>
    <p:extLst>
      <p:ext uri="{BB962C8B-B14F-4D97-AF65-F5344CB8AC3E}">
        <p14:creationId xmlns:p14="http://schemas.microsoft.com/office/powerpoint/2010/main" val="3065405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 PASAR</a:t>
            </a:r>
            <a:endParaRPr lang="sv-SE" dirty="0"/>
          </a:p>
        </p:txBody>
      </p:sp>
      <p:sp>
        <p:nvSpPr>
          <p:cNvPr id="3" name="Content Placeholder 2"/>
          <p:cNvSpPr>
            <a:spLocks noGrp="1"/>
          </p:cNvSpPr>
          <p:nvPr>
            <p:ph idx="1"/>
          </p:nvPr>
        </p:nvSpPr>
        <p:spPr/>
        <p:txBody>
          <a:bodyPr>
            <a:normAutofit fontScale="85000" lnSpcReduction="20000"/>
          </a:bodyPr>
          <a:lstStyle/>
          <a:p>
            <a:pPr fontAlgn="base"/>
            <a:r>
              <a:rPr lang="sv-SE" dirty="0"/>
              <a:t>Dalam menentukan dasar segmentasi yang akan digunakan dapat disesuaikan dengan kondisi yang paling relevan. Sebagaimana diketahui konsumen berbeda dalam banyak hal dan masing – masing berpotensi membentuk segmen, namun kenyataan tidak semua variabel ini akan bermanfaat untuk semua situasi. Dengan demikian perlu kehati-hatian dalam memilih variabel segmentasi agar sesuai dengan perusahaan.</a:t>
            </a:r>
          </a:p>
          <a:p>
            <a:pPr fontAlgn="base"/>
            <a:r>
              <a:rPr lang="sv-SE" dirty="0"/>
              <a:t>Agar strategi segmentasi tersebut tepat perusahaan harus pertama, memandang pasar dari sudut yang unik dan dengan cara yang berbeda dari yang dilakukan pesaing. Kedua metode segmentasi yang digunakan harus sejauh mungkin mencerminkan perilaku pembelian atau penggunaan serta menentukan alasan pelanggan untuk membeli. Karena alasan inilah dynamic atribut segmentation lebih unggul dibandingkan static atribut segmentation, sebab atribut ini lebih mengarah kepada perilaku pembelian, metode ini dapat memberikan informasi yang berharga bagi perumusan strategi pemasaran yang cocok untuk mempengaruhi perilaku konsumen tersebut (</a:t>
            </a:r>
            <a:r>
              <a:rPr lang="sv-SE" i="1" dirty="0"/>
              <a:t>Kotler, Kartajaya, Huan dan Liu, 2003</a:t>
            </a:r>
            <a:r>
              <a:rPr lang="sv-SE" dirty="0"/>
              <a:t>).</a:t>
            </a:r>
          </a:p>
          <a:p>
            <a:pPr fontAlgn="base"/>
            <a:r>
              <a:rPr lang="sv-SE" dirty="0"/>
              <a:t>Segmentasi geografis dan demografis lebih mudah dilakukan, karena data yang akurat dan tepat sudah tersedia. Namun metode ini tidak memberikan gambaran yang yang jelas tentang bagaimana konsumen memilih dan membeli suatu produk. Sehingga akan sulit untuk membangun strategi yang lengkap yang menyertakan perumusan positioning, marketing mix, penjualan, pelayanan, proses dan membangun brand dengan keakuratan yang baik.</a:t>
            </a:r>
          </a:p>
          <a:p>
            <a:endParaRPr lang="sv-SE" dirty="0"/>
          </a:p>
        </p:txBody>
      </p:sp>
    </p:spTree>
    <p:extLst>
      <p:ext uri="{BB962C8B-B14F-4D97-AF65-F5344CB8AC3E}">
        <p14:creationId xmlns:p14="http://schemas.microsoft.com/office/powerpoint/2010/main" val="510907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Syarat</a:t>
            </a:r>
            <a:r>
              <a:rPr lang="en-US" dirty="0"/>
              <a:t> </a:t>
            </a:r>
            <a:r>
              <a:rPr lang="en-US" dirty="0" err="1"/>
              <a:t>Segmentasi</a:t>
            </a:r>
            <a:endParaRPr lang="sv-SE" dirty="0"/>
          </a:p>
        </p:txBody>
      </p:sp>
      <p:sp>
        <p:nvSpPr>
          <p:cNvPr id="3" name="Content Placeholder 2"/>
          <p:cNvSpPr>
            <a:spLocks noGrp="1"/>
          </p:cNvSpPr>
          <p:nvPr>
            <p:ph idx="1"/>
          </p:nvPr>
        </p:nvSpPr>
        <p:spPr/>
        <p:txBody>
          <a:bodyPr>
            <a:normAutofit fontScale="77500" lnSpcReduction="20000"/>
          </a:bodyPr>
          <a:lstStyle/>
          <a:p>
            <a:pPr fontAlgn="base"/>
            <a:r>
              <a:rPr lang="sv-SE" dirty="0"/>
              <a:t>Dalam melakukan segmentasi perusahaan perlu memperhatikan efektifitas segmentasi tersebut. Syarat segmentasi yang efektif adalah (</a:t>
            </a:r>
            <a:r>
              <a:rPr lang="sv-SE" b="1" i="1" dirty="0"/>
              <a:t>Kotler,2003</a:t>
            </a:r>
            <a:r>
              <a:rPr lang="sv-SE" dirty="0"/>
              <a:t>):</a:t>
            </a:r>
          </a:p>
          <a:p>
            <a:pPr fontAlgn="base"/>
            <a:r>
              <a:rPr lang="sv-SE" i="1" dirty="0"/>
              <a:t>Measurable</a:t>
            </a:r>
            <a:r>
              <a:rPr lang="sv-SE" dirty="0"/>
              <a:t> (terukur)</a:t>
            </a:r>
          </a:p>
          <a:p>
            <a:pPr fontAlgn="base"/>
            <a:r>
              <a:rPr lang="sv-SE" dirty="0"/>
              <a:t>Measurable berarti segmen pasar harus dapat membantu perusahaan dalam mengukur potensi pasar, daya beli konsumen serta ukuran alokasi sumberdaya.</a:t>
            </a:r>
          </a:p>
          <a:p>
            <a:pPr fontAlgn="base"/>
            <a:r>
              <a:rPr lang="sv-SE" i="1" dirty="0"/>
              <a:t>Substansial</a:t>
            </a:r>
            <a:r>
              <a:rPr lang="sv-SE" dirty="0"/>
              <a:t> (banyak)</a:t>
            </a:r>
          </a:p>
          <a:p>
            <a:pPr fontAlgn="base"/>
            <a:r>
              <a:rPr lang="sv-SE" dirty="0"/>
              <a:t>Substansial berarti segmen tersebut harus besar dan profitable untuk dilayani.</a:t>
            </a:r>
          </a:p>
          <a:p>
            <a:pPr fontAlgn="base"/>
            <a:r>
              <a:rPr lang="sv-SE" i="1" dirty="0"/>
              <a:t>Accessible </a:t>
            </a:r>
            <a:r>
              <a:rPr lang="sv-SE" dirty="0"/>
              <a:t>(dapat diakses)</a:t>
            </a:r>
          </a:p>
          <a:p>
            <a:pPr fontAlgn="base"/>
            <a:r>
              <a:rPr lang="sv-SE" dirty="0"/>
              <a:t>Accessible berarti segemen tersebut harus mudah dijangkau untuk dilayani.</a:t>
            </a:r>
          </a:p>
          <a:p>
            <a:pPr fontAlgn="base"/>
            <a:r>
              <a:rPr lang="sv-SE" i="1" dirty="0"/>
              <a:t>Differentiable</a:t>
            </a:r>
            <a:r>
              <a:rPr lang="sv-SE" dirty="0"/>
              <a:t> (dapat dibedakan)</a:t>
            </a:r>
          </a:p>
          <a:p>
            <a:pPr fontAlgn="base"/>
            <a:r>
              <a:rPr lang="sv-SE" dirty="0"/>
              <a:t>Differentiabel berarti segmen tersebut dapat dibedakan dengan jelas.</a:t>
            </a:r>
          </a:p>
          <a:p>
            <a:pPr fontAlgn="base"/>
            <a:r>
              <a:rPr lang="sv-SE" i="1" dirty="0"/>
              <a:t>Actionable</a:t>
            </a:r>
            <a:r>
              <a:rPr lang="sv-SE" dirty="0"/>
              <a:t> (dapat dilayani)</a:t>
            </a:r>
          </a:p>
          <a:p>
            <a:pPr fontAlgn="base"/>
            <a:r>
              <a:rPr lang="sv-SE" dirty="0"/>
              <a:t>Actionable berarti segmen tersebut dapat dijangkau atau dilayani dengan sumber daya yang dimiliki perusahaan.</a:t>
            </a:r>
          </a:p>
          <a:p>
            <a:endParaRPr lang="sv-SE" dirty="0"/>
          </a:p>
        </p:txBody>
      </p:sp>
    </p:spTree>
    <p:extLst>
      <p:ext uri="{BB962C8B-B14F-4D97-AF65-F5344CB8AC3E}">
        <p14:creationId xmlns:p14="http://schemas.microsoft.com/office/powerpoint/2010/main" val="1287918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Manfaat</a:t>
            </a:r>
            <a:r>
              <a:rPr lang="en-US" dirty="0"/>
              <a:t> </a:t>
            </a:r>
            <a:r>
              <a:rPr lang="en-US" dirty="0" err="1"/>
              <a:t>Segmentasi</a:t>
            </a:r>
            <a:endParaRPr lang="sv-SE" dirty="0"/>
          </a:p>
        </p:txBody>
      </p:sp>
      <p:sp>
        <p:nvSpPr>
          <p:cNvPr id="3" name="Content Placeholder 2"/>
          <p:cNvSpPr>
            <a:spLocks noGrp="1"/>
          </p:cNvSpPr>
          <p:nvPr>
            <p:ph idx="1"/>
          </p:nvPr>
        </p:nvSpPr>
        <p:spPr/>
        <p:txBody>
          <a:bodyPr>
            <a:normAutofit fontScale="77500" lnSpcReduction="20000"/>
          </a:bodyPr>
          <a:lstStyle/>
          <a:p>
            <a:pPr fontAlgn="base"/>
            <a:r>
              <a:rPr lang="sv-SE" dirty="0"/>
              <a:t>Secara umum segmentasi bermanfaat untuk meningkatkan posisi kompetisi perusahaan dan memberikan pelayanan yang lebih baik kepada konsumen (Weinstein, 1994 dalam Ariwibowo, 2003,). Lebih lanjut Weinstein (1994) mengemukan secara terperinci tentang empat manfaat segmentasi, yaitu:</a:t>
            </a:r>
          </a:p>
          <a:p>
            <a:pPr fontAlgn="base"/>
            <a:r>
              <a:rPr lang="sv-SE" dirty="0"/>
              <a:t>Designing responsive products to meet the needs of the marketplace. Melalui penelitian preferensi konsumen, perusahaan berjalan ke arah penyelesaian konsep marketing yaitu kepuasan konsumen yang akan membawa keuntungan. Perusahaan menempatkan konsumen sebagai yang utama, kemudian mendisain dan menyeleksi produk untuk kepuasan konsumen.</a:t>
            </a:r>
          </a:p>
          <a:p>
            <a:pPr fontAlgn="base"/>
            <a:r>
              <a:rPr lang="sv-SE" dirty="0"/>
              <a:t>Determining effective and cost efficient promosional strategies. Segmentasi sebagai alat perencanaan merupakan alat identifikasi dan analisa yang berharga untuk mengembangkan communication mix, sehingga dapat dipilih alat promosi yang sesuai untuk menargetkan pada media yang tepat.</a:t>
            </a:r>
          </a:p>
          <a:p>
            <a:pPr fontAlgn="base"/>
            <a:r>
              <a:rPr lang="sv-SE" dirty="0"/>
              <a:t>Evaluating market competition in partikular the companys market position. Riset segmentasi menyediakan a competitive intelegence mechanism untuk mengakses dan membandingkan perusahaan agar sesuai dengan standar.</a:t>
            </a:r>
          </a:p>
          <a:p>
            <a:pPr fontAlgn="base"/>
            <a:r>
              <a:rPr lang="sv-SE" dirty="0"/>
              <a:t>Providing insight on present marketing strategies. Segmentasi sangat penting untuk melakukan evaluasi secara periodik terhadap marketing strategi perusahaan saat ini dengan cara memanfaatkan peluang baru dan menghindarkan dari adanya potensi terhadap ancaman.</a:t>
            </a:r>
          </a:p>
        </p:txBody>
      </p:sp>
    </p:spTree>
    <p:extLst>
      <p:ext uri="{BB962C8B-B14F-4D97-AF65-F5344CB8AC3E}">
        <p14:creationId xmlns:p14="http://schemas.microsoft.com/office/powerpoint/2010/main" val="210639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normAutofit/>
          </a:bodyPr>
          <a:lstStyle/>
          <a:p>
            <a:pPr algn="ctr" eaLnBrk="1" hangingPunct="1"/>
            <a:r>
              <a:rPr lang="en-US" sz="4000" dirty="0">
                <a:solidFill>
                  <a:srgbClr val="FF214B"/>
                </a:solidFill>
              </a:rPr>
              <a:t>Health  Problem Solving</a:t>
            </a:r>
            <a:br>
              <a:rPr lang="en-US" sz="4000" dirty="0"/>
            </a:br>
            <a:endParaRPr lang="en-US" sz="4000" dirty="0"/>
          </a:p>
        </p:txBody>
      </p:sp>
      <p:pic>
        <p:nvPicPr>
          <p:cNvPr id="20483" name="Picture 3"/>
          <p:cNvPicPr>
            <a:picLocks noGrp="1" noChangeAspect="1" noChangeArrowheads="1"/>
          </p:cNvPicPr>
          <p:nvPr>
            <p:ph idx="1"/>
          </p:nvPr>
        </p:nvPicPr>
        <p:blipFill>
          <a:blip r:embed="rId2" cstate="print"/>
          <a:srcRect/>
          <a:stretch>
            <a:fillRect/>
          </a:stretch>
        </p:blipFill>
        <p:spPr>
          <a:xfrm>
            <a:off x="523876" y="1428750"/>
            <a:ext cx="9277350" cy="5124450"/>
          </a:xfrm>
          <a:noFill/>
        </p:spPr>
      </p:pic>
      <p:sp>
        <p:nvSpPr>
          <p:cNvPr id="20484" name="Rectangle 4"/>
          <p:cNvSpPr>
            <a:spLocks noChangeArrowheads="1"/>
          </p:cNvSpPr>
          <p:nvPr/>
        </p:nvSpPr>
        <p:spPr bwMode="auto">
          <a:xfrm>
            <a:off x="6477000" y="4267200"/>
            <a:ext cx="914400" cy="457200"/>
          </a:xfrm>
          <a:prstGeom prst="rect">
            <a:avLst/>
          </a:prstGeom>
          <a:solidFill>
            <a:schemeClr val="tx1"/>
          </a:solidFill>
          <a:ln w="9525">
            <a:solidFill>
              <a:schemeClr val="tx1"/>
            </a:solidFill>
            <a:miter lim="800000"/>
            <a:headEnd/>
            <a:tailEnd/>
          </a:ln>
        </p:spPr>
        <p:txBody>
          <a:bodyPr wrap="none" anchor="ctr"/>
          <a:lstStyle/>
          <a:p>
            <a:endParaRPr lang="id-ID"/>
          </a:p>
        </p:txBody>
      </p:sp>
    </p:spTree>
    <p:extLst>
      <p:ext uri="{BB962C8B-B14F-4D97-AF65-F5344CB8AC3E}">
        <p14:creationId xmlns:p14="http://schemas.microsoft.com/office/powerpoint/2010/main" val="1181573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52797453"/>
              </p:ext>
            </p:extLst>
          </p:nvPr>
        </p:nvGraphicFramePr>
        <p:xfrm>
          <a:off x="2063552" y="188640"/>
          <a:ext cx="8136904"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300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RUMAH SAKIT ITU UNIKS</a:t>
            </a:r>
            <a:endParaRPr lang="id-ID" dirty="0"/>
          </a:p>
        </p:txBody>
      </p:sp>
      <p:sp>
        <p:nvSpPr>
          <p:cNvPr id="3" name="Content Placeholder 2"/>
          <p:cNvSpPr>
            <a:spLocks noGrp="1"/>
          </p:cNvSpPr>
          <p:nvPr>
            <p:ph idx="1"/>
          </p:nvPr>
        </p:nvSpPr>
        <p:spPr/>
        <p:txBody>
          <a:bodyPr/>
          <a:lstStyle/>
          <a:p>
            <a:endParaRPr lang="id-ID" dirty="0"/>
          </a:p>
          <a:p>
            <a:pPr algn="ctr"/>
            <a:r>
              <a:rPr lang="id-ID" sz="2800" b="1" dirty="0"/>
              <a:t>PADAT KARYA</a:t>
            </a:r>
          </a:p>
          <a:p>
            <a:pPr algn="ctr"/>
            <a:r>
              <a:rPr lang="id-ID" sz="2800" b="1" dirty="0"/>
              <a:t>PADAT PROFESI</a:t>
            </a:r>
          </a:p>
          <a:p>
            <a:pPr algn="ctr"/>
            <a:r>
              <a:rPr lang="id-ID" sz="2800" b="1" dirty="0"/>
              <a:t>PADAT MODAL</a:t>
            </a:r>
          </a:p>
          <a:p>
            <a:pPr algn="ctr"/>
            <a:r>
              <a:rPr lang="id-ID" sz="2800" b="1" dirty="0"/>
              <a:t>PADAT TEKNOLOGI</a:t>
            </a:r>
          </a:p>
          <a:p>
            <a:pPr algn="ctr"/>
            <a:r>
              <a:rPr lang="id-ID" sz="2800" b="1" dirty="0"/>
              <a:t>PADAT MASALAH</a:t>
            </a:r>
          </a:p>
          <a:p>
            <a:pPr algn="ctr"/>
            <a:r>
              <a:rPr lang="id-ID" sz="2800" b="1" dirty="0"/>
              <a:t>PADAT RESIKO</a:t>
            </a:r>
          </a:p>
        </p:txBody>
      </p:sp>
    </p:spTree>
    <p:extLst>
      <p:ext uri="{BB962C8B-B14F-4D97-AF65-F5344CB8AC3E}">
        <p14:creationId xmlns:p14="http://schemas.microsoft.com/office/powerpoint/2010/main" val="33044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val 5"/>
          <p:cNvSpPr>
            <a:spLocks noChangeArrowheads="1"/>
          </p:cNvSpPr>
          <p:nvPr/>
        </p:nvSpPr>
        <p:spPr bwMode="auto">
          <a:xfrm>
            <a:off x="2047876" y="685800"/>
            <a:ext cx="2143125" cy="2057400"/>
          </a:xfrm>
          <a:prstGeom prst="ellipse">
            <a:avLst/>
          </a:prstGeom>
          <a:gradFill rotWithShape="1">
            <a:gsLst>
              <a:gs pos="0">
                <a:srgbClr val="FF9900"/>
              </a:gs>
              <a:gs pos="50000">
                <a:srgbClr val="66CCFF"/>
              </a:gs>
              <a:gs pos="100000">
                <a:srgbClr val="FF9900"/>
              </a:gs>
            </a:gsLst>
            <a:lin ang="18900000" scaled="1"/>
          </a:gra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2000" b="1" dirty="0">
                <a:latin typeface="Arial" charset="0"/>
              </a:rPr>
              <a:t>ASPEK</a:t>
            </a:r>
          </a:p>
          <a:p>
            <a:pPr algn="ctr" eaLnBrk="0" hangingPunct="0"/>
            <a:r>
              <a:rPr lang="en-US" sz="2000" b="1" dirty="0">
                <a:latin typeface="Arial" charset="0"/>
              </a:rPr>
              <a:t>PELAYANAN</a:t>
            </a:r>
            <a:r>
              <a:rPr lang="id-ID" sz="2000" b="1" dirty="0">
                <a:latin typeface="Arial" charset="0"/>
              </a:rPr>
              <a:t> </a:t>
            </a:r>
          </a:p>
          <a:p>
            <a:pPr algn="ctr" eaLnBrk="0" hangingPunct="0"/>
            <a:r>
              <a:rPr lang="id-ID" sz="2000" b="1" dirty="0">
                <a:latin typeface="Arial" charset="0"/>
              </a:rPr>
              <a:t>Kesehatan</a:t>
            </a:r>
            <a:endParaRPr lang="en-US" sz="2000" b="1" dirty="0">
              <a:latin typeface="Arial" charset="0"/>
            </a:endParaRPr>
          </a:p>
          <a:p>
            <a:pPr algn="ctr" eaLnBrk="0" hangingPunct="0"/>
            <a:r>
              <a:rPr lang="en-US" sz="2000" b="1" dirty="0">
                <a:latin typeface="Arial" charset="0"/>
              </a:rPr>
              <a:t>&amp;</a:t>
            </a:r>
          </a:p>
          <a:p>
            <a:pPr algn="ctr" eaLnBrk="0" hangingPunct="0"/>
            <a:r>
              <a:rPr lang="en-US" sz="2000" b="1" dirty="0">
                <a:latin typeface="Arial" charset="0"/>
              </a:rPr>
              <a:t>TEKNOLOGI</a:t>
            </a:r>
          </a:p>
        </p:txBody>
      </p:sp>
      <p:sp>
        <p:nvSpPr>
          <p:cNvPr id="24579" name="Text Box 3"/>
          <p:cNvSpPr txBox="1">
            <a:spLocks noChangeArrowheads="1"/>
          </p:cNvSpPr>
          <p:nvPr/>
        </p:nvSpPr>
        <p:spPr bwMode="auto">
          <a:xfrm>
            <a:off x="2579688" y="3505200"/>
            <a:ext cx="3352800" cy="2970044"/>
          </a:xfrm>
          <a:prstGeom prst="rect">
            <a:avLst/>
          </a:prstGeom>
          <a:noFill/>
          <a:ln w="9525">
            <a:solidFill>
              <a:srgbClr val="0066FF"/>
            </a:solidFill>
            <a:miter lim="800000"/>
            <a:headEnd/>
            <a:tailEnd/>
          </a:ln>
        </p:spPr>
        <p:txBody>
          <a:bodyPr>
            <a:spAutoFit/>
          </a:bodyPr>
          <a:lstStyle/>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Kebidanan</a:t>
            </a:r>
            <a:r>
              <a:rPr lang="en-US" sz="1700" dirty="0">
                <a:latin typeface="Arial" charset="0"/>
                <a:cs typeface="Arial" charset="0"/>
              </a:rPr>
              <a:t> </a:t>
            </a:r>
            <a:r>
              <a:rPr lang="en-US" sz="1700" dirty="0" err="1">
                <a:latin typeface="Arial" charset="0"/>
                <a:cs typeface="Arial" charset="0"/>
              </a:rPr>
              <a:t>dan</a:t>
            </a:r>
            <a:r>
              <a:rPr lang="en-US" sz="1700" dirty="0">
                <a:latin typeface="Arial" charset="0"/>
                <a:cs typeface="Arial" charset="0"/>
              </a:rPr>
              <a:t> </a:t>
            </a:r>
            <a:r>
              <a:rPr lang="en-US" sz="1700" dirty="0" err="1">
                <a:latin typeface="Arial" charset="0"/>
                <a:cs typeface="Arial" charset="0"/>
              </a:rPr>
              <a:t>Kandungan</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Anak</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Bedah</a:t>
            </a:r>
            <a:endParaRPr lang="id-ID" sz="1700" dirty="0">
              <a:latin typeface="Arial" charset="0"/>
              <a:cs typeface="Arial" charset="0"/>
            </a:endParaRPr>
          </a:p>
          <a:p>
            <a:pPr>
              <a:buClr>
                <a:srgbClr val="FF9900"/>
              </a:buClr>
              <a:buFont typeface="Wingdings" pitchFamily="2" charset="2"/>
              <a:buChar char="§"/>
            </a:pPr>
            <a:r>
              <a:rPr lang="id-ID" sz="1700" dirty="0">
                <a:latin typeface="Arial" charset="0"/>
                <a:cs typeface="Arial" charset="0"/>
              </a:rPr>
              <a:t>   Dalam</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Gigi</a:t>
            </a:r>
            <a:r>
              <a:rPr lang="en-US" sz="1700" dirty="0">
                <a:latin typeface="Arial" charset="0"/>
                <a:cs typeface="Arial" charset="0"/>
              </a:rPr>
              <a:t> </a:t>
            </a:r>
            <a:r>
              <a:rPr lang="en-US" sz="1700" dirty="0" err="1">
                <a:latin typeface="Arial" charset="0"/>
                <a:cs typeface="Arial" charset="0"/>
              </a:rPr>
              <a:t>dan</a:t>
            </a:r>
            <a:r>
              <a:rPr lang="en-US" sz="1700" dirty="0">
                <a:latin typeface="Arial" charset="0"/>
                <a:cs typeface="Arial" charset="0"/>
              </a:rPr>
              <a:t> </a:t>
            </a:r>
            <a:r>
              <a:rPr lang="en-US" sz="1700" dirty="0" err="1">
                <a:latin typeface="Arial" charset="0"/>
                <a:cs typeface="Arial" charset="0"/>
              </a:rPr>
              <a:t>Mulut</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Jiwa</a:t>
            </a:r>
            <a:r>
              <a:rPr lang="en-US" sz="1700" dirty="0">
                <a:latin typeface="Arial" charset="0"/>
                <a:cs typeface="Arial" charset="0"/>
              </a:rPr>
              <a:t>/ </a:t>
            </a:r>
            <a:r>
              <a:rPr lang="en-US" sz="1700" dirty="0" err="1">
                <a:latin typeface="Arial" charset="0"/>
                <a:cs typeface="Arial" charset="0"/>
              </a:rPr>
              <a:t>Psikiatri</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Saraf</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THT</a:t>
            </a:r>
          </a:p>
          <a:p>
            <a:pPr>
              <a:buClr>
                <a:srgbClr val="FF9900"/>
              </a:buClr>
              <a:buFont typeface="Wingdings" pitchFamily="2" charset="2"/>
              <a:buChar char="§"/>
            </a:pPr>
            <a:r>
              <a:rPr lang="en-US" sz="1700" dirty="0">
                <a:latin typeface="Arial" charset="0"/>
                <a:cs typeface="Arial" charset="0"/>
              </a:rPr>
              <a:t>   Mata</a:t>
            </a:r>
          </a:p>
          <a:p>
            <a:pPr>
              <a:buClr>
                <a:srgbClr val="FF9900"/>
              </a:buClr>
              <a:buFont typeface="Wingdings" pitchFamily="2" charset="2"/>
              <a:buChar char="§"/>
            </a:pPr>
            <a:r>
              <a:rPr lang="en-US" sz="1700" dirty="0">
                <a:latin typeface="Arial" charset="0"/>
                <a:cs typeface="Arial" charset="0"/>
              </a:rPr>
              <a:t>   </a:t>
            </a:r>
            <a:r>
              <a:rPr lang="en-US" sz="1700" dirty="0" err="1">
                <a:latin typeface="Arial" charset="0"/>
                <a:cs typeface="Arial" charset="0"/>
              </a:rPr>
              <a:t>Kulit</a:t>
            </a:r>
            <a:r>
              <a:rPr lang="en-US" sz="1700" dirty="0">
                <a:latin typeface="Arial" charset="0"/>
                <a:cs typeface="Arial" charset="0"/>
              </a:rPr>
              <a:t> &amp; </a:t>
            </a:r>
            <a:r>
              <a:rPr lang="en-US" sz="1700" dirty="0" err="1">
                <a:latin typeface="Arial" charset="0"/>
                <a:cs typeface="Arial" charset="0"/>
              </a:rPr>
              <a:t>Kelamin</a:t>
            </a:r>
            <a:endParaRPr lang="en-US" sz="1700" dirty="0">
              <a:latin typeface="Arial" charset="0"/>
              <a:cs typeface="Arial" charset="0"/>
            </a:endParaRPr>
          </a:p>
          <a:p>
            <a:pPr>
              <a:buClr>
                <a:srgbClr val="FF9900"/>
              </a:buClr>
              <a:buFont typeface="Wingdings" pitchFamily="2" charset="2"/>
              <a:buChar char="§"/>
            </a:pPr>
            <a:r>
              <a:rPr lang="en-US" sz="1700" dirty="0">
                <a:latin typeface="Arial" charset="0"/>
                <a:cs typeface="Arial" charset="0"/>
              </a:rPr>
              <a:t>   IGD</a:t>
            </a:r>
          </a:p>
        </p:txBody>
      </p:sp>
      <p:sp>
        <p:nvSpPr>
          <p:cNvPr id="24580" name="Text Box 3"/>
          <p:cNvSpPr txBox="1">
            <a:spLocks noChangeArrowheads="1"/>
          </p:cNvSpPr>
          <p:nvPr/>
        </p:nvSpPr>
        <p:spPr bwMode="auto">
          <a:xfrm>
            <a:off x="4313238" y="1066800"/>
            <a:ext cx="5719762" cy="400050"/>
          </a:xfrm>
          <a:prstGeom prst="rect">
            <a:avLst/>
          </a:prstGeom>
          <a:noFill/>
          <a:ln w="9525">
            <a:noFill/>
            <a:miter lim="800000"/>
            <a:headEnd/>
            <a:tailEnd/>
          </a:ln>
        </p:spPr>
        <p:txBody>
          <a:bodyPr>
            <a:spAutoFit/>
          </a:bodyPr>
          <a:lstStyle/>
          <a:p>
            <a:pPr algn="r"/>
            <a:r>
              <a:rPr lang="id-ID" sz="2000" b="1" dirty="0">
                <a:latin typeface="Arial" charset="0"/>
              </a:rPr>
              <a:t>TUNTUTAN </a:t>
            </a:r>
            <a:r>
              <a:rPr lang="en-US" sz="2000" b="1" dirty="0">
                <a:latin typeface="Arial" charset="0"/>
              </a:rPr>
              <a:t>PELAYANAN RUMAH </a:t>
            </a:r>
            <a:r>
              <a:rPr lang="id-ID" sz="2000" b="1" dirty="0">
                <a:latin typeface="Arial" charset="0"/>
              </a:rPr>
              <a:t>S</a:t>
            </a:r>
            <a:r>
              <a:rPr lang="en-US" sz="2000" b="1" dirty="0">
                <a:latin typeface="Arial" charset="0"/>
              </a:rPr>
              <a:t>AKIT</a:t>
            </a:r>
            <a:r>
              <a:rPr lang="id-ID" sz="2000" b="1" dirty="0">
                <a:latin typeface="Arial" charset="0"/>
              </a:rPr>
              <a:t>  </a:t>
            </a:r>
            <a:endParaRPr lang="en-US" sz="2000" b="1" dirty="0">
              <a:latin typeface="Arial" charset="0"/>
            </a:endParaRPr>
          </a:p>
        </p:txBody>
      </p:sp>
      <p:cxnSp>
        <p:nvCxnSpPr>
          <p:cNvPr id="9" name="Straight Connector 8"/>
          <p:cNvCxnSpPr/>
          <p:nvPr/>
        </p:nvCxnSpPr>
        <p:spPr>
          <a:xfrm>
            <a:off x="5334000" y="1422400"/>
            <a:ext cx="4572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582" name="TextBox 12"/>
          <p:cNvSpPr txBox="1">
            <a:spLocks noChangeArrowheads="1"/>
          </p:cNvSpPr>
          <p:nvPr/>
        </p:nvSpPr>
        <p:spPr bwMode="auto">
          <a:xfrm>
            <a:off x="2579688" y="3132138"/>
            <a:ext cx="3352800" cy="354012"/>
          </a:xfrm>
          <a:prstGeom prst="rect">
            <a:avLst/>
          </a:prstGeom>
          <a:noFill/>
          <a:ln w="9525">
            <a:noFill/>
            <a:miter lim="800000"/>
            <a:headEnd/>
            <a:tailEnd/>
          </a:ln>
        </p:spPr>
        <p:txBody>
          <a:bodyPr>
            <a:spAutoFit/>
          </a:bodyPr>
          <a:lstStyle/>
          <a:p>
            <a:pPr algn="ctr"/>
            <a:r>
              <a:rPr lang="en-US" sz="1700" b="1">
                <a:solidFill>
                  <a:srgbClr val="0066FF"/>
                </a:solidFill>
                <a:latin typeface="Arial" charset="0"/>
                <a:cs typeface="Arial" charset="0"/>
              </a:rPr>
              <a:t>PELAYANAN MEDIK</a:t>
            </a:r>
          </a:p>
        </p:txBody>
      </p:sp>
      <p:sp>
        <p:nvSpPr>
          <p:cNvPr id="24583" name="Rectangle 6"/>
          <p:cNvSpPr>
            <a:spLocks noChangeArrowheads="1"/>
          </p:cNvSpPr>
          <p:nvPr/>
        </p:nvSpPr>
        <p:spPr bwMode="auto">
          <a:xfrm>
            <a:off x="6223000" y="4560888"/>
            <a:ext cx="3352800" cy="1662112"/>
          </a:xfrm>
          <a:prstGeom prst="rect">
            <a:avLst/>
          </a:prstGeom>
          <a:noFill/>
          <a:ln w="9525">
            <a:solidFill>
              <a:srgbClr val="FF9900"/>
            </a:solidFill>
            <a:miter lim="800000"/>
            <a:headEnd/>
            <a:tailEnd/>
          </a:ln>
        </p:spPr>
        <p:txBody>
          <a:bodyPr anchor="ctr">
            <a:spAutoFit/>
          </a:bodyPr>
          <a:lstStyle/>
          <a:p>
            <a:pPr indent="284163" algn="just" eaLnBrk="0" hangingPunct="0">
              <a:buClr>
                <a:srgbClr val="0066FF"/>
              </a:buClr>
              <a:buFont typeface="Wingdings" pitchFamily="2" charset="2"/>
              <a:buChar char="§"/>
            </a:pPr>
            <a:r>
              <a:rPr lang="en-US" sz="1700" dirty="0" err="1">
                <a:latin typeface="Arial" charset="0"/>
                <a:ea typeface="Times New Roman" pitchFamily="18" charset="0"/>
                <a:cs typeface="Arial" charset="0"/>
              </a:rPr>
              <a:t>Kelas</a:t>
            </a:r>
            <a:r>
              <a:rPr lang="en-US" sz="1700" dirty="0">
                <a:latin typeface="Arial" charset="0"/>
                <a:ea typeface="Times New Roman" pitchFamily="18" charset="0"/>
                <a:cs typeface="Arial" charset="0"/>
              </a:rPr>
              <a:t> I	:   </a:t>
            </a:r>
            <a:r>
              <a:rPr lang="en-US" sz="1700" dirty="0" err="1">
                <a:latin typeface="Arial" charset="0"/>
                <a:ea typeface="Times New Roman" pitchFamily="18" charset="0"/>
                <a:cs typeface="Arial" charset="0"/>
              </a:rPr>
              <a:t>buah</a:t>
            </a:r>
            <a:endParaRPr lang="en-US" sz="1700" dirty="0">
              <a:latin typeface="Arial" charset="0"/>
              <a:ea typeface="Times New Roman" pitchFamily="18" charset="0"/>
              <a:cs typeface="Arial" charset="0"/>
            </a:endParaRPr>
          </a:p>
          <a:p>
            <a:pPr indent="284163" algn="just" eaLnBrk="0" hangingPunct="0">
              <a:buClr>
                <a:srgbClr val="0066FF"/>
              </a:buClr>
              <a:buFont typeface="Wingdings" pitchFamily="2" charset="2"/>
              <a:buChar char="§"/>
            </a:pPr>
            <a:r>
              <a:rPr lang="de-DE" sz="1700" dirty="0">
                <a:latin typeface="Arial" charset="0"/>
                <a:ea typeface="Times New Roman" pitchFamily="18" charset="0"/>
                <a:cs typeface="Arial" charset="0"/>
              </a:rPr>
              <a:t>Kelas II	:   buah</a:t>
            </a:r>
            <a:endParaRPr lang="en-US" sz="1700" dirty="0">
              <a:latin typeface="Arial" charset="0"/>
              <a:cs typeface="Arial" charset="0"/>
            </a:endParaRPr>
          </a:p>
          <a:p>
            <a:pPr indent="284163" algn="just" eaLnBrk="0" hangingPunct="0">
              <a:buClr>
                <a:srgbClr val="0066FF"/>
              </a:buClr>
              <a:buFont typeface="Wingdings" pitchFamily="2" charset="2"/>
              <a:buChar char="§"/>
            </a:pPr>
            <a:r>
              <a:rPr lang="de-DE" sz="1700" dirty="0">
                <a:latin typeface="Arial" charset="0"/>
                <a:cs typeface="Times New Roman" pitchFamily="18" charset="0"/>
              </a:rPr>
              <a:t>Kelas III	:   buah</a:t>
            </a:r>
            <a:endParaRPr lang="en-US" sz="1700" dirty="0">
              <a:latin typeface="Arial" charset="0"/>
              <a:cs typeface="Arial" charset="0"/>
            </a:endParaRPr>
          </a:p>
          <a:p>
            <a:pPr indent="284163" algn="just" eaLnBrk="0" hangingPunct="0">
              <a:buClr>
                <a:srgbClr val="0066FF"/>
              </a:buClr>
              <a:buFont typeface="Wingdings" pitchFamily="2" charset="2"/>
              <a:buChar char="§"/>
            </a:pPr>
            <a:r>
              <a:rPr lang="de-DE" sz="1700" dirty="0">
                <a:latin typeface="Arial" charset="0"/>
                <a:cs typeface="Times New Roman" pitchFamily="18" charset="0"/>
              </a:rPr>
              <a:t>Kelas VIP	:   buah</a:t>
            </a:r>
            <a:endParaRPr lang="en-US" sz="1700" dirty="0">
              <a:latin typeface="Arial" charset="0"/>
              <a:cs typeface="Arial" charset="0"/>
            </a:endParaRPr>
          </a:p>
          <a:p>
            <a:pPr indent="284163" algn="just" eaLnBrk="0" hangingPunct="0">
              <a:buClr>
                <a:srgbClr val="0066FF"/>
              </a:buClr>
              <a:buFont typeface="Wingdings" pitchFamily="2" charset="2"/>
              <a:buChar char="§"/>
            </a:pPr>
            <a:r>
              <a:rPr lang="de-DE" sz="1700" dirty="0">
                <a:latin typeface="Arial" charset="0"/>
                <a:cs typeface="Times New Roman" pitchFamily="18" charset="0"/>
              </a:rPr>
              <a:t>Ruang ICU	:   buah</a:t>
            </a:r>
            <a:endParaRPr lang="en-US" sz="1700" dirty="0">
              <a:latin typeface="Arial" charset="0"/>
              <a:cs typeface="Arial" charset="0"/>
            </a:endParaRPr>
          </a:p>
          <a:p>
            <a:pPr indent="284163" algn="just" eaLnBrk="0" hangingPunct="0">
              <a:buClr>
                <a:srgbClr val="0066FF"/>
              </a:buClr>
              <a:buFont typeface="Wingdings" pitchFamily="2" charset="2"/>
              <a:buChar char="§"/>
            </a:pPr>
            <a:r>
              <a:rPr lang="sv-SE" sz="1700" dirty="0">
                <a:latin typeface="Arial" charset="0"/>
                <a:cs typeface="Times New Roman" pitchFamily="18" charset="0"/>
              </a:rPr>
              <a:t>Ruang Isolasi	:   buah</a:t>
            </a:r>
            <a:endParaRPr lang="sv-SE" sz="1700" dirty="0">
              <a:latin typeface="Arial" charset="0"/>
              <a:cs typeface="Arial" charset="0"/>
            </a:endParaRPr>
          </a:p>
        </p:txBody>
      </p:sp>
      <p:sp>
        <p:nvSpPr>
          <p:cNvPr id="24584" name="TextBox 15"/>
          <p:cNvSpPr txBox="1">
            <a:spLocks noChangeArrowheads="1"/>
          </p:cNvSpPr>
          <p:nvPr/>
        </p:nvSpPr>
        <p:spPr bwMode="auto">
          <a:xfrm>
            <a:off x="6226175" y="4216401"/>
            <a:ext cx="3352800" cy="354013"/>
          </a:xfrm>
          <a:prstGeom prst="rect">
            <a:avLst/>
          </a:prstGeom>
          <a:noFill/>
          <a:ln w="9525">
            <a:noFill/>
            <a:miter lim="800000"/>
            <a:headEnd/>
            <a:tailEnd/>
          </a:ln>
        </p:spPr>
        <p:txBody>
          <a:bodyPr>
            <a:spAutoFit/>
          </a:bodyPr>
          <a:lstStyle/>
          <a:p>
            <a:pPr algn="ctr"/>
            <a:r>
              <a:rPr lang="en-US" sz="1700" b="1">
                <a:solidFill>
                  <a:srgbClr val="0066FF"/>
                </a:solidFill>
                <a:latin typeface="Arial" charset="0"/>
                <a:cs typeface="Arial" charset="0"/>
              </a:rPr>
              <a:t>KAPASITAS RANAP</a:t>
            </a:r>
          </a:p>
        </p:txBody>
      </p:sp>
      <p:sp>
        <p:nvSpPr>
          <p:cNvPr id="24585" name="Rectangle 7"/>
          <p:cNvSpPr>
            <a:spLocks noChangeArrowheads="1"/>
          </p:cNvSpPr>
          <p:nvPr/>
        </p:nvSpPr>
        <p:spPr bwMode="auto">
          <a:xfrm>
            <a:off x="6234114" y="2162175"/>
            <a:ext cx="3367087" cy="1924050"/>
          </a:xfrm>
          <a:prstGeom prst="rect">
            <a:avLst/>
          </a:prstGeom>
          <a:noFill/>
          <a:ln w="9525">
            <a:solidFill>
              <a:srgbClr val="0066FF"/>
            </a:solidFill>
            <a:miter lim="800000"/>
            <a:headEnd/>
            <a:tailEnd/>
          </a:ln>
        </p:spPr>
        <p:txBody>
          <a:bodyPr anchor="ctr">
            <a:spAutoFit/>
          </a:bodyPr>
          <a:lstStyle/>
          <a:p>
            <a:pPr indent="169863" algn="just" eaLnBrk="0" hangingPunct="0">
              <a:buClr>
                <a:srgbClr val="FF9900"/>
              </a:buClr>
              <a:buFont typeface="Wingdings" pitchFamily="2" charset="2"/>
              <a:buChar char="§"/>
              <a:tabLst>
                <a:tab pos="858838" algn="l"/>
                <a:tab pos="1257300" algn="l"/>
              </a:tabLst>
            </a:pPr>
            <a:r>
              <a:rPr lang="sv-SE" sz="1700" dirty="0">
                <a:latin typeface="Arial" charset="0"/>
                <a:ea typeface="Times New Roman" pitchFamily="18" charset="0"/>
                <a:cs typeface="Arial" charset="0"/>
              </a:rPr>
              <a:t> </a:t>
            </a:r>
            <a:r>
              <a:rPr lang="en-US" sz="1700" dirty="0">
                <a:latin typeface="Arial" charset="0"/>
                <a:ea typeface="Times New Roman" pitchFamily="18" charset="0"/>
                <a:cs typeface="Arial" charset="0"/>
              </a:rPr>
              <a:t> </a:t>
            </a:r>
            <a:r>
              <a:rPr lang="en-US" sz="1700" dirty="0" err="1">
                <a:latin typeface="Arial" charset="0"/>
                <a:ea typeface="Times New Roman" pitchFamily="18" charset="0"/>
                <a:cs typeface="Arial" charset="0"/>
              </a:rPr>
              <a:t>Laboratorium</a:t>
            </a:r>
            <a:endParaRPr lang="en-US" sz="1700" dirty="0">
              <a:latin typeface="Arial" charset="0"/>
              <a:ea typeface="Times New Roman" pitchFamily="18" charset="0"/>
              <a:cs typeface="Arial" charset="0"/>
            </a:endParaRPr>
          </a:p>
          <a:p>
            <a:pPr indent="169863" algn="just" eaLnBrk="0" hangingPunct="0">
              <a:buClr>
                <a:srgbClr val="FF9900"/>
              </a:buClr>
              <a:buFont typeface="Wingdings" pitchFamily="2" charset="2"/>
              <a:buChar char="§"/>
              <a:tabLst>
                <a:tab pos="858838" algn="l"/>
                <a:tab pos="1257300" algn="l"/>
              </a:tabLst>
            </a:pPr>
            <a:r>
              <a:rPr lang="en-US" sz="1700" dirty="0">
                <a:latin typeface="Arial" charset="0"/>
                <a:ea typeface="Times New Roman" pitchFamily="18" charset="0"/>
                <a:cs typeface="Arial" charset="0"/>
              </a:rPr>
              <a:t>  </a:t>
            </a:r>
            <a:r>
              <a:rPr lang="en-US" sz="1700" dirty="0" err="1">
                <a:latin typeface="Arial" charset="0"/>
                <a:ea typeface="Times New Roman" pitchFamily="18" charset="0"/>
                <a:cs typeface="Arial" charset="0"/>
              </a:rPr>
              <a:t>Radiologi</a:t>
            </a:r>
            <a:endParaRPr lang="en-US" sz="1700" dirty="0">
              <a:latin typeface="Arial" charset="0"/>
              <a:ea typeface="Times New Roman" pitchFamily="18" charset="0"/>
              <a:cs typeface="Arial" charset="0"/>
            </a:endParaRPr>
          </a:p>
          <a:p>
            <a:pPr indent="169863" algn="just" eaLnBrk="0" hangingPunct="0">
              <a:buClr>
                <a:srgbClr val="FF9900"/>
              </a:buClr>
              <a:buFont typeface="Wingdings" pitchFamily="2" charset="2"/>
              <a:buChar char="§"/>
              <a:tabLst>
                <a:tab pos="858838" algn="l"/>
                <a:tab pos="1257300" algn="l"/>
              </a:tabLst>
            </a:pPr>
            <a:r>
              <a:rPr lang="en-US" sz="1700" dirty="0">
                <a:latin typeface="Arial" charset="0"/>
                <a:ea typeface="Times New Roman" pitchFamily="18" charset="0"/>
                <a:cs typeface="Arial" charset="0"/>
              </a:rPr>
              <a:t>  </a:t>
            </a:r>
            <a:r>
              <a:rPr lang="en-US" sz="1700" dirty="0" err="1">
                <a:latin typeface="Arial" charset="0"/>
                <a:ea typeface="Times New Roman" pitchFamily="18" charset="0"/>
                <a:cs typeface="Arial" charset="0"/>
              </a:rPr>
              <a:t>Fisoterapi</a:t>
            </a:r>
            <a:r>
              <a:rPr lang="en-US" sz="1700" dirty="0">
                <a:latin typeface="Arial" charset="0"/>
                <a:ea typeface="Times New Roman" pitchFamily="18" charset="0"/>
                <a:cs typeface="Arial" charset="0"/>
              </a:rPr>
              <a:t> &amp; </a:t>
            </a:r>
            <a:r>
              <a:rPr lang="en-US" sz="1700" dirty="0" err="1">
                <a:latin typeface="Arial" charset="0"/>
                <a:ea typeface="Times New Roman" pitchFamily="18" charset="0"/>
                <a:cs typeface="Arial" charset="0"/>
              </a:rPr>
              <a:t>Rehab.Medik</a:t>
            </a:r>
            <a:endParaRPr lang="en-US" sz="1700" dirty="0">
              <a:latin typeface="Arial" charset="0"/>
              <a:ea typeface="Times New Roman" pitchFamily="18" charset="0"/>
              <a:cs typeface="Arial" charset="0"/>
            </a:endParaRPr>
          </a:p>
          <a:p>
            <a:pPr indent="169863" algn="just" eaLnBrk="0" hangingPunct="0">
              <a:buClr>
                <a:srgbClr val="FF9900"/>
              </a:buClr>
              <a:buFont typeface="Wingdings" pitchFamily="2" charset="2"/>
              <a:buChar char="§"/>
              <a:tabLst>
                <a:tab pos="858838" algn="l"/>
                <a:tab pos="1257300" algn="l"/>
              </a:tabLst>
            </a:pPr>
            <a:r>
              <a:rPr lang="sv-SE" sz="1700" dirty="0">
                <a:latin typeface="Arial" charset="0"/>
                <a:ea typeface="Times New Roman" pitchFamily="18" charset="0"/>
                <a:cs typeface="Arial" charset="0"/>
              </a:rPr>
              <a:t>  Farmasi;</a:t>
            </a:r>
            <a:endParaRPr lang="en-US" sz="1700" dirty="0">
              <a:latin typeface="Arial" charset="0"/>
              <a:cs typeface="Arial" charset="0"/>
            </a:endParaRPr>
          </a:p>
          <a:p>
            <a:pPr indent="169863" algn="just" eaLnBrk="0" hangingPunct="0">
              <a:buClr>
                <a:srgbClr val="FF9900"/>
              </a:buClr>
              <a:buFont typeface="Wingdings" pitchFamily="2" charset="2"/>
              <a:buChar char="§"/>
              <a:tabLst>
                <a:tab pos="858838" algn="l"/>
                <a:tab pos="1257300" algn="l"/>
              </a:tabLst>
            </a:pPr>
            <a:r>
              <a:rPr lang="sv-SE" sz="1700" dirty="0">
                <a:latin typeface="Arial" charset="0"/>
                <a:cs typeface="Times New Roman" pitchFamily="18" charset="0"/>
              </a:rPr>
              <a:t>  </a:t>
            </a:r>
            <a:r>
              <a:rPr lang="en-US" sz="1700" dirty="0">
                <a:latin typeface="Arial" charset="0"/>
                <a:cs typeface="Times New Roman" pitchFamily="18" charset="0"/>
              </a:rPr>
              <a:t>G</a:t>
            </a:r>
            <a:r>
              <a:rPr lang="fr-FR" sz="1700" dirty="0" err="1">
                <a:latin typeface="Arial" charset="0"/>
                <a:cs typeface="Times New Roman" pitchFamily="18" charset="0"/>
              </a:rPr>
              <a:t>izi</a:t>
            </a:r>
            <a:r>
              <a:rPr lang="fr-FR" sz="1700" dirty="0">
                <a:latin typeface="Arial" charset="0"/>
                <a:cs typeface="Times New Roman" pitchFamily="18" charset="0"/>
              </a:rPr>
              <a:t> ;</a:t>
            </a:r>
            <a:endParaRPr lang="en-US" sz="1700" dirty="0">
              <a:latin typeface="Arial" charset="0"/>
              <a:cs typeface="Arial" charset="0"/>
            </a:endParaRPr>
          </a:p>
          <a:p>
            <a:pPr indent="169863" algn="just" eaLnBrk="0" hangingPunct="0">
              <a:buClr>
                <a:srgbClr val="FF9900"/>
              </a:buClr>
              <a:buFont typeface="Wingdings" pitchFamily="2" charset="2"/>
              <a:buChar char="§"/>
              <a:tabLst>
                <a:tab pos="858838" algn="l"/>
                <a:tab pos="1257300" algn="l"/>
              </a:tabLst>
            </a:pPr>
            <a:r>
              <a:rPr lang="fr-FR" sz="1700" dirty="0">
                <a:latin typeface="Arial" charset="0"/>
                <a:cs typeface="Times New Roman" pitchFamily="18" charset="0"/>
              </a:rPr>
              <a:t>  </a:t>
            </a:r>
            <a:r>
              <a:rPr lang="en-US" sz="1700" dirty="0">
                <a:latin typeface="Arial" charset="0"/>
                <a:cs typeface="Times New Roman" pitchFamily="18" charset="0"/>
              </a:rPr>
              <a:t>IPSRS</a:t>
            </a:r>
            <a:endParaRPr lang="en-US" sz="1700" dirty="0">
              <a:latin typeface="Arial" charset="0"/>
              <a:cs typeface="Arial" charset="0"/>
            </a:endParaRPr>
          </a:p>
          <a:p>
            <a:pPr indent="169863" algn="just" eaLnBrk="0" hangingPunct="0">
              <a:buClr>
                <a:srgbClr val="FF9900"/>
              </a:buClr>
              <a:buFont typeface="Wingdings" pitchFamily="2" charset="2"/>
              <a:buChar char="§"/>
              <a:tabLst>
                <a:tab pos="858838" algn="l"/>
                <a:tab pos="1257300" algn="l"/>
              </a:tabLst>
            </a:pPr>
            <a:r>
              <a:rPr lang="en-US" sz="1700" dirty="0">
                <a:latin typeface="Arial" charset="0"/>
                <a:cs typeface="Times New Roman" pitchFamily="18" charset="0"/>
              </a:rPr>
              <a:t>  </a:t>
            </a:r>
            <a:r>
              <a:rPr lang="en-US" sz="1700" dirty="0" err="1">
                <a:latin typeface="Arial" charset="0"/>
                <a:cs typeface="Times New Roman" pitchFamily="18" charset="0"/>
              </a:rPr>
              <a:t>Sterilisasi</a:t>
            </a:r>
            <a:r>
              <a:rPr lang="en-US" sz="1700" dirty="0">
                <a:latin typeface="Arial" charset="0"/>
                <a:cs typeface="Times New Roman" pitchFamily="18" charset="0"/>
              </a:rPr>
              <a:t> &amp; Laundry;</a:t>
            </a:r>
            <a:endParaRPr lang="en-US" sz="1700" dirty="0">
              <a:latin typeface="Arial" charset="0"/>
              <a:cs typeface="Arial" charset="0"/>
            </a:endParaRPr>
          </a:p>
        </p:txBody>
      </p:sp>
      <p:sp>
        <p:nvSpPr>
          <p:cNvPr id="24586" name="TextBox 17"/>
          <p:cNvSpPr txBox="1">
            <a:spLocks noChangeArrowheads="1"/>
          </p:cNvSpPr>
          <p:nvPr/>
        </p:nvSpPr>
        <p:spPr bwMode="auto">
          <a:xfrm>
            <a:off x="6248400" y="1795464"/>
            <a:ext cx="3352800" cy="353943"/>
          </a:xfrm>
          <a:prstGeom prst="rect">
            <a:avLst/>
          </a:prstGeom>
          <a:noFill/>
          <a:ln w="9525">
            <a:noFill/>
            <a:miter lim="800000"/>
            <a:headEnd/>
            <a:tailEnd/>
          </a:ln>
        </p:spPr>
        <p:txBody>
          <a:bodyPr>
            <a:spAutoFit/>
          </a:bodyPr>
          <a:lstStyle/>
          <a:p>
            <a:pPr algn="ctr"/>
            <a:r>
              <a:rPr lang="en-US" sz="1700" b="1" dirty="0">
                <a:solidFill>
                  <a:srgbClr val="0066FF"/>
                </a:solidFill>
                <a:latin typeface="Arial" charset="0"/>
                <a:cs typeface="Arial" charset="0"/>
              </a:rPr>
              <a:t>PELAYANAN PENUNJANG</a:t>
            </a:r>
          </a:p>
        </p:txBody>
      </p:sp>
    </p:spTree>
    <p:extLst>
      <p:ext uri="{BB962C8B-B14F-4D97-AF65-F5344CB8AC3E}">
        <p14:creationId xmlns:p14="http://schemas.microsoft.com/office/powerpoint/2010/main" val="144444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25964" y="2901951"/>
            <a:ext cx="3246437" cy="823913"/>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defRPr/>
            </a:pPr>
            <a:r>
              <a:rPr lang="en-US" sz="4800">
                <a:solidFill>
                  <a:schemeClr val="bg1"/>
                </a:solidFill>
                <a:latin typeface="Pristina" pitchFamily="66" charset="0"/>
              </a:rPr>
              <a:t>Trusty Business</a:t>
            </a:r>
          </a:p>
        </p:txBody>
      </p:sp>
      <p:sp>
        <p:nvSpPr>
          <p:cNvPr id="14339" name="Oval 3"/>
          <p:cNvSpPr>
            <a:spLocks noChangeArrowheads="1"/>
          </p:cNvSpPr>
          <p:nvPr/>
        </p:nvSpPr>
        <p:spPr bwMode="auto">
          <a:xfrm>
            <a:off x="3717925" y="1127125"/>
            <a:ext cx="5029200" cy="4495800"/>
          </a:xfrm>
          <a:prstGeom prst="ellipse">
            <a:avLst/>
          </a:prstGeom>
          <a:gradFill rotWithShape="1">
            <a:gsLst>
              <a:gs pos="0">
                <a:srgbClr val="0000CC">
                  <a:alpha val="37999"/>
                </a:srgbClr>
              </a:gs>
              <a:gs pos="100000">
                <a:srgbClr val="000072">
                  <a:alpha val="37999"/>
                </a:srgbClr>
              </a:gs>
            </a:gsLst>
            <a:path path="shape">
              <a:fillToRect l="50000" t="50000" r="50000" b="50000"/>
            </a:path>
          </a:gradFill>
          <a:ln w="9525">
            <a:noFill/>
            <a:round/>
            <a:headEnd/>
            <a:tailEnd/>
          </a:ln>
        </p:spPr>
        <p:txBody>
          <a:bodyPr wrap="none" anchor="ctr"/>
          <a:lstStyle/>
          <a:p>
            <a:endParaRPr lang="id-ID"/>
          </a:p>
        </p:txBody>
      </p:sp>
      <p:sp>
        <p:nvSpPr>
          <p:cNvPr id="14340" name="Rectangle 4"/>
          <p:cNvSpPr>
            <a:spLocks noChangeArrowheads="1"/>
          </p:cNvSpPr>
          <p:nvPr/>
        </p:nvSpPr>
        <p:spPr bwMode="auto">
          <a:xfrm>
            <a:off x="1992313" y="260350"/>
            <a:ext cx="8229600" cy="1143000"/>
          </a:xfrm>
          <a:prstGeom prst="rect">
            <a:avLst/>
          </a:prstGeom>
          <a:noFill/>
          <a:ln w="9525">
            <a:noFill/>
            <a:miter lim="800000"/>
            <a:headEnd/>
            <a:tailEnd/>
          </a:ln>
          <a:effectLst>
            <a:outerShdw dist="35921" dir="2700000" algn="ctr" rotWithShape="0">
              <a:schemeClr val="tx1"/>
            </a:outerShdw>
          </a:effectLst>
        </p:spPr>
        <p:txBody>
          <a:bodyPr/>
          <a:lstStyle/>
          <a:p>
            <a:pPr algn="ctr">
              <a:defRPr/>
            </a:pPr>
            <a:r>
              <a:rPr lang="id-ID" sz="4000" dirty="0">
                <a:solidFill>
                  <a:srgbClr val="FF9900"/>
                </a:solidFill>
                <a:effectLst>
                  <a:outerShdw blurRad="38100" dist="38100" dir="2700000" algn="tl">
                    <a:srgbClr val="000000"/>
                  </a:outerShdw>
                </a:effectLst>
              </a:rPr>
              <a:t>HOSPITAL </a:t>
            </a:r>
            <a:r>
              <a:rPr lang="en-US" sz="4000" dirty="0">
                <a:solidFill>
                  <a:srgbClr val="FF9900"/>
                </a:solidFill>
                <a:effectLst>
                  <a:outerShdw blurRad="38100" dist="38100" dir="2700000" algn="tl">
                    <a:srgbClr val="000000"/>
                  </a:outerShdw>
                </a:effectLst>
              </a:rPr>
              <a:t>B</a:t>
            </a:r>
            <a:r>
              <a:rPr lang="id-ID" sz="4000" dirty="0">
                <a:solidFill>
                  <a:srgbClr val="FF9900"/>
                </a:solidFill>
                <a:effectLst>
                  <a:outerShdw blurRad="38100" dist="38100" dir="2700000" algn="tl">
                    <a:srgbClr val="000000"/>
                  </a:outerShdw>
                </a:effectLst>
              </a:rPr>
              <a:t>USSINES</a:t>
            </a:r>
            <a:endParaRPr lang="en-US" sz="4000" dirty="0">
              <a:solidFill>
                <a:srgbClr val="FF9900"/>
              </a:solidFill>
              <a:effectLst>
                <a:outerShdw blurRad="38100" dist="38100" dir="2700000" algn="tl">
                  <a:srgbClr val="000000"/>
                </a:outerShdw>
              </a:effectLst>
            </a:endParaRPr>
          </a:p>
        </p:txBody>
      </p:sp>
      <p:pic>
        <p:nvPicPr>
          <p:cNvPr id="8197" name="Picture 5" descr="CART0069"/>
          <p:cNvPicPr>
            <a:picLocks noChangeAspect="1" noChangeArrowheads="1"/>
          </p:cNvPicPr>
          <p:nvPr/>
        </p:nvPicPr>
        <p:blipFill>
          <a:blip r:embed="rId2" cstate="print"/>
          <a:srcRect/>
          <a:stretch>
            <a:fillRect/>
          </a:stretch>
        </p:blipFill>
        <p:spPr bwMode="auto">
          <a:xfrm>
            <a:off x="2855914" y="1543051"/>
            <a:ext cx="1539875" cy="1573213"/>
          </a:xfrm>
          <a:prstGeom prst="rect">
            <a:avLst/>
          </a:prstGeom>
          <a:noFill/>
          <a:ln w="9525">
            <a:noFill/>
            <a:miter lim="800000"/>
            <a:headEnd/>
            <a:tailEnd/>
          </a:ln>
        </p:spPr>
      </p:pic>
      <p:pic>
        <p:nvPicPr>
          <p:cNvPr id="8198" name="Picture 6" descr="CART0319"/>
          <p:cNvPicPr>
            <a:picLocks noChangeAspect="1" noChangeArrowheads="1"/>
          </p:cNvPicPr>
          <p:nvPr/>
        </p:nvPicPr>
        <p:blipFill>
          <a:blip r:embed="rId3" cstate="print"/>
          <a:srcRect/>
          <a:stretch>
            <a:fillRect/>
          </a:stretch>
        </p:blipFill>
        <p:spPr bwMode="auto">
          <a:xfrm>
            <a:off x="8040689" y="1485900"/>
            <a:ext cx="1550987" cy="1568450"/>
          </a:xfrm>
          <a:prstGeom prst="rect">
            <a:avLst/>
          </a:prstGeom>
          <a:noFill/>
          <a:ln w="9525">
            <a:noFill/>
            <a:miter lim="800000"/>
            <a:headEnd/>
            <a:tailEnd/>
          </a:ln>
        </p:spPr>
      </p:pic>
      <p:pic>
        <p:nvPicPr>
          <p:cNvPr id="8199" name="Picture 7" descr="CART0849"/>
          <p:cNvPicPr>
            <a:picLocks noChangeAspect="1" noChangeArrowheads="1"/>
          </p:cNvPicPr>
          <p:nvPr/>
        </p:nvPicPr>
        <p:blipFill>
          <a:blip r:embed="rId4" cstate="print"/>
          <a:srcRect/>
          <a:stretch>
            <a:fillRect/>
          </a:stretch>
        </p:blipFill>
        <p:spPr bwMode="auto">
          <a:xfrm>
            <a:off x="5245100" y="4876800"/>
            <a:ext cx="1460500" cy="1295400"/>
          </a:xfrm>
          <a:prstGeom prst="rect">
            <a:avLst/>
          </a:prstGeom>
          <a:noFill/>
          <a:ln w="9525">
            <a:noFill/>
            <a:miter lim="800000"/>
            <a:headEnd/>
            <a:tailEnd/>
          </a:ln>
        </p:spPr>
      </p:pic>
      <p:sp>
        <p:nvSpPr>
          <p:cNvPr id="14344" name="Text Box 8"/>
          <p:cNvSpPr txBox="1">
            <a:spLocks noChangeArrowheads="1"/>
          </p:cNvSpPr>
          <p:nvPr/>
        </p:nvSpPr>
        <p:spPr bwMode="auto">
          <a:xfrm>
            <a:off x="2763839" y="2973389"/>
            <a:ext cx="1582737" cy="579437"/>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defRPr/>
            </a:pPr>
            <a:r>
              <a:rPr lang="en-US" sz="3200">
                <a:solidFill>
                  <a:srgbClr val="FFFF00"/>
                </a:solidFill>
              </a:rPr>
              <a:t>Product</a:t>
            </a:r>
          </a:p>
        </p:txBody>
      </p:sp>
      <p:sp>
        <p:nvSpPr>
          <p:cNvPr id="14345" name="Text Box 9"/>
          <p:cNvSpPr txBox="1">
            <a:spLocks noChangeArrowheads="1"/>
          </p:cNvSpPr>
          <p:nvPr/>
        </p:nvSpPr>
        <p:spPr bwMode="auto">
          <a:xfrm>
            <a:off x="8112125" y="2990850"/>
            <a:ext cx="1538288" cy="579438"/>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defRPr/>
            </a:pPr>
            <a:r>
              <a:rPr lang="en-US" sz="3200">
                <a:solidFill>
                  <a:srgbClr val="FFFF00"/>
                </a:solidFill>
              </a:rPr>
              <a:t>Service</a:t>
            </a:r>
          </a:p>
        </p:txBody>
      </p:sp>
      <p:sp>
        <p:nvSpPr>
          <p:cNvPr id="14346" name="Text Box 10"/>
          <p:cNvSpPr txBox="1">
            <a:spLocks noChangeArrowheads="1"/>
          </p:cNvSpPr>
          <p:nvPr/>
        </p:nvSpPr>
        <p:spPr bwMode="auto">
          <a:xfrm>
            <a:off x="5253038" y="6202364"/>
            <a:ext cx="1604962" cy="579437"/>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defRPr/>
            </a:pPr>
            <a:r>
              <a:rPr lang="en-US" sz="3200">
                <a:solidFill>
                  <a:srgbClr val="FFFF00"/>
                </a:solidFill>
              </a:rPr>
              <a:t>Mindset</a:t>
            </a:r>
          </a:p>
        </p:txBody>
      </p:sp>
      <p:sp>
        <p:nvSpPr>
          <p:cNvPr id="8203" name="Line 11"/>
          <p:cNvSpPr>
            <a:spLocks noChangeShapeType="1"/>
          </p:cNvSpPr>
          <p:nvPr/>
        </p:nvSpPr>
        <p:spPr bwMode="auto">
          <a:xfrm>
            <a:off x="4583113" y="2335213"/>
            <a:ext cx="3313112" cy="0"/>
          </a:xfrm>
          <a:prstGeom prst="line">
            <a:avLst/>
          </a:prstGeom>
          <a:noFill/>
          <a:ln w="9525">
            <a:solidFill>
              <a:schemeClr val="bg1"/>
            </a:solidFill>
            <a:round/>
            <a:headEnd type="triangle" w="med" len="med"/>
            <a:tailEnd type="triangle" w="med" len="med"/>
          </a:ln>
        </p:spPr>
        <p:txBody>
          <a:bodyPr/>
          <a:lstStyle/>
          <a:p>
            <a:endParaRPr lang="id-ID"/>
          </a:p>
        </p:txBody>
      </p:sp>
      <p:sp>
        <p:nvSpPr>
          <p:cNvPr id="8204" name="Line 12"/>
          <p:cNvSpPr>
            <a:spLocks noChangeShapeType="1"/>
          </p:cNvSpPr>
          <p:nvPr/>
        </p:nvSpPr>
        <p:spPr bwMode="auto">
          <a:xfrm flipH="1">
            <a:off x="6705600" y="3657600"/>
            <a:ext cx="1676400" cy="1676400"/>
          </a:xfrm>
          <a:prstGeom prst="line">
            <a:avLst/>
          </a:prstGeom>
          <a:noFill/>
          <a:ln w="9525">
            <a:solidFill>
              <a:schemeClr val="bg1"/>
            </a:solidFill>
            <a:round/>
            <a:headEnd type="triangle" w="med" len="med"/>
            <a:tailEnd type="triangle" w="med" len="med"/>
          </a:ln>
        </p:spPr>
        <p:txBody>
          <a:bodyPr/>
          <a:lstStyle/>
          <a:p>
            <a:endParaRPr lang="id-ID"/>
          </a:p>
        </p:txBody>
      </p:sp>
      <p:sp>
        <p:nvSpPr>
          <p:cNvPr id="8205" name="Line 13"/>
          <p:cNvSpPr>
            <a:spLocks noChangeShapeType="1"/>
          </p:cNvSpPr>
          <p:nvPr/>
        </p:nvSpPr>
        <p:spPr bwMode="auto">
          <a:xfrm flipH="1" flipV="1">
            <a:off x="3863976" y="3559176"/>
            <a:ext cx="1622425" cy="1546225"/>
          </a:xfrm>
          <a:prstGeom prst="line">
            <a:avLst/>
          </a:prstGeom>
          <a:noFill/>
          <a:ln w="9525">
            <a:solidFill>
              <a:schemeClr val="bg1"/>
            </a:solidFill>
            <a:round/>
            <a:headEnd type="triangle" w="med" len="med"/>
            <a:tailEnd type="triangle" w="med" len="med"/>
          </a:ln>
        </p:spPr>
        <p:txBody>
          <a:bodyPr/>
          <a:lstStyle/>
          <a:p>
            <a:endParaRPr lang="id-ID"/>
          </a:p>
        </p:txBody>
      </p:sp>
    </p:spTree>
    <p:extLst>
      <p:ext uri="{BB962C8B-B14F-4D97-AF65-F5344CB8AC3E}">
        <p14:creationId xmlns:p14="http://schemas.microsoft.com/office/powerpoint/2010/main" val="151457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repeatCount="indefinite" fill="hold" grpId="0" nodeType="withEffect">
                                  <p:stCondLst>
                                    <p:cond delay="0"/>
                                  </p:stCondLst>
                                  <p:endCondLst>
                                    <p:cond evt="onNext" delay="0">
                                      <p:tgtEl>
                                        <p:sldTgt/>
                                      </p:tgtEl>
                                    </p:cond>
                                  </p:endCondLst>
                                  <p:childTnLst>
                                    <p:animClr clrSpc="hsl" dir="cw">
                                      <p:cBhvr override="childStyle">
                                        <p:cTn id="6" dur="3000" fill="hold"/>
                                        <p:tgtEl>
                                          <p:spTgt spid="14339"/>
                                        </p:tgtEl>
                                        <p:attrNameLst>
                                          <p:attrName>style.color</p:attrName>
                                        </p:attrNameLst>
                                      </p:cBhvr>
                                      <p:by>
                                        <p:hsl h="10842353" s="0" l="0"/>
                                      </p:by>
                                    </p:animClr>
                                    <p:animClr clrSpc="hsl" dir="cw">
                                      <p:cBhvr>
                                        <p:cTn id="7" dur="3000" fill="hold"/>
                                        <p:tgtEl>
                                          <p:spTgt spid="14339"/>
                                        </p:tgtEl>
                                        <p:attrNameLst>
                                          <p:attrName>fillcolor</p:attrName>
                                        </p:attrNameLst>
                                      </p:cBhvr>
                                      <p:by>
                                        <p:hsl h="10842353" s="0" l="0"/>
                                      </p:by>
                                    </p:animClr>
                                    <p:animClr clrSpc="hsl" dir="cw">
                                      <p:cBhvr>
                                        <p:cTn id="8" dur="3000" fill="hold"/>
                                        <p:tgtEl>
                                          <p:spTgt spid="14339"/>
                                        </p:tgtEl>
                                        <p:attrNameLst>
                                          <p:attrName>stroke.color</p:attrName>
                                        </p:attrNameLst>
                                      </p:cBhvr>
                                      <p:by>
                                        <p:hsl h="10842353" s="0" l="0"/>
                                      </p:by>
                                    </p:animClr>
                                    <p:set>
                                      <p:cBhvr>
                                        <p:cTn id="9" dur="3000" fill="hold"/>
                                        <p:tgtEl>
                                          <p:spTgt spid="143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ISI MANAJEMEN PEMASARAN</a:t>
            </a:r>
            <a:endParaRPr lang="sv-SE" dirty="0"/>
          </a:p>
        </p:txBody>
      </p:sp>
      <p:sp>
        <p:nvSpPr>
          <p:cNvPr id="3" name="Content Placeholder 2"/>
          <p:cNvSpPr>
            <a:spLocks noGrp="1"/>
          </p:cNvSpPr>
          <p:nvPr>
            <p:ph idx="1"/>
          </p:nvPr>
        </p:nvSpPr>
        <p:spPr/>
        <p:txBody>
          <a:bodyPr>
            <a:normAutofit lnSpcReduction="10000"/>
          </a:bodyPr>
          <a:lstStyle/>
          <a:p>
            <a:pPr algn="ctr"/>
            <a:r>
              <a:rPr lang="sv-SE" dirty="0"/>
              <a:t>DEFINISI PEMASARAN RUMAH SAKIT</a:t>
            </a:r>
          </a:p>
          <a:p>
            <a:pPr algn="ctr"/>
            <a:r>
              <a:rPr lang="sv-SE" dirty="0"/>
              <a:t>RUMAH SAKIT SEBAGAI INSTITUSI JASA</a:t>
            </a:r>
          </a:p>
          <a:p>
            <a:pPr algn="ctr"/>
            <a:r>
              <a:rPr lang="sv-SE" dirty="0"/>
              <a:t>TINGKATAN INTERAKSI DALAM PENYAMPAIAN JASA</a:t>
            </a:r>
          </a:p>
          <a:p>
            <a:pPr algn="ctr"/>
            <a:r>
              <a:rPr lang="sv-SE" dirty="0"/>
              <a:t>KEBIJAKAN DEPKES RI DALAM PEMASARAN RS</a:t>
            </a:r>
          </a:p>
          <a:p>
            <a:pPr algn="ctr"/>
            <a:r>
              <a:rPr lang="sv-SE" dirty="0"/>
              <a:t>PENTINGNYA PEMASARAN RS</a:t>
            </a:r>
          </a:p>
          <a:p>
            <a:pPr algn="ctr"/>
            <a:r>
              <a:rPr lang="sv-SE" dirty="0"/>
              <a:t>SISTEM INFORMASI PEMASARAN RS</a:t>
            </a:r>
          </a:p>
          <a:p>
            <a:pPr algn="ctr"/>
            <a:r>
              <a:rPr lang="sv-SE" dirty="0"/>
              <a:t>PROGRAM-PROGRAM PEMASARAN RS</a:t>
            </a:r>
          </a:p>
          <a:p>
            <a:pPr algn="ctr"/>
            <a:r>
              <a:rPr lang="sv-SE" dirty="0"/>
              <a:t>PENERAPAN TEKNOLOGI INFORMASI DALAM PEMASARAN RS</a:t>
            </a:r>
          </a:p>
          <a:p>
            <a:pPr algn="ctr"/>
            <a:r>
              <a:rPr lang="sv-SE" dirty="0"/>
              <a:t>SI PEMASARAN RS BERBASIS REKAM MEDIK</a:t>
            </a:r>
          </a:p>
          <a:p>
            <a:pPr algn="ctr"/>
            <a:r>
              <a:rPr lang="sv-SE" dirty="0"/>
              <a:t>CONTOH PEMASARAN AKTIFITAS DI RS</a:t>
            </a:r>
          </a:p>
          <a:p>
            <a:endParaRPr lang="sv-SE" dirty="0"/>
          </a:p>
        </p:txBody>
      </p:sp>
    </p:spTree>
    <p:extLst>
      <p:ext uri="{BB962C8B-B14F-4D97-AF65-F5344CB8AC3E}">
        <p14:creationId xmlns:p14="http://schemas.microsoft.com/office/powerpoint/2010/main" val="8458859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TotalTime>
  <Words>3018</Words>
  <Application>Microsoft Office PowerPoint</Application>
  <PresentationFormat>Widescreen</PresentationFormat>
  <Paragraphs>229</Paragraphs>
  <Slides>33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Arial Black</vt:lpstr>
      <vt:lpstr>Bodoni MT</vt:lpstr>
      <vt:lpstr>Calibri</vt:lpstr>
      <vt:lpstr>Pristina</vt:lpstr>
      <vt:lpstr>Times New Roman</vt:lpstr>
      <vt:lpstr>Trebuchet MS</vt:lpstr>
      <vt:lpstr>Wingdings</vt:lpstr>
      <vt:lpstr>Wingdings 3</vt:lpstr>
      <vt:lpstr>Facet</vt:lpstr>
      <vt:lpstr>MANAJEMEN PEMASARAN DI RUMAH SAKIT</vt:lpstr>
      <vt:lpstr>RUMAH SAKIT</vt:lpstr>
      <vt:lpstr>PowerPoint Presentation</vt:lpstr>
      <vt:lpstr>Health  Problem Solving </vt:lpstr>
      <vt:lpstr>PowerPoint Presentation</vt:lpstr>
      <vt:lpstr>RUMAH SAKIT ITU UNIKS</vt:lpstr>
      <vt:lpstr>PowerPoint Presentation</vt:lpstr>
      <vt:lpstr>PowerPoint Presentation</vt:lpstr>
      <vt:lpstr>ISI MANAJEMEN PEMASARAN</vt:lpstr>
      <vt:lpstr>PENGERTIAN RUMAH SAKIT</vt:lpstr>
      <vt:lpstr>Emergency/ IGD</vt:lpstr>
      <vt:lpstr>PENGERTIAN PEMASARAN</vt:lpstr>
      <vt:lpstr>LINGKUP RUMAH SAKIT</vt:lpstr>
      <vt:lpstr>TINGKATAN JASA</vt:lpstr>
      <vt:lpstr>KEBIJAKAN PEMASARAN RS</vt:lpstr>
      <vt:lpstr>PowerPoint Presentation</vt:lpstr>
      <vt:lpstr>PENTINGNYA PEMASARAN</vt:lpstr>
      <vt:lpstr>RENCANA PEMASARAN</vt:lpstr>
      <vt:lpstr>JENIS PEMASARAN</vt:lpstr>
      <vt:lpstr>PENGOLAHAN</vt:lpstr>
      <vt:lpstr>KOMPONEN</vt:lpstr>
      <vt:lpstr>AKTIVITAS PEMASARAN</vt:lpstr>
      <vt:lpstr>ARAH STRATEGI</vt:lpstr>
      <vt:lpstr>STRATEGI PEMASARAN</vt:lpstr>
      <vt:lpstr>PENGERTIAN SEGMENTASI</vt:lpstr>
      <vt:lpstr>PENGERTIAN SEGMENTASI</vt:lpstr>
      <vt:lpstr>STARTING POINT</vt:lpstr>
      <vt:lpstr>REFERENSI SEGMENTASI PASAR</vt:lpstr>
      <vt:lpstr>TAHAPAN SEGMENTASI PASAR</vt:lpstr>
      <vt:lpstr>SEGMENTASI GEOGRAFI</vt:lpstr>
      <vt:lpstr>SEGMEN PASAR</vt:lpstr>
      <vt:lpstr>Syarat Segmentasi</vt:lpstr>
      <vt:lpstr>Manfaat Segmentasi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ASUS</cp:lastModifiedBy>
  <cp:revision>17</cp:revision>
  <dcterms:created xsi:type="dcterms:W3CDTF">2017-10-01T12:57:11Z</dcterms:created>
  <dcterms:modified xsi:type="dcterms:W3CDTF">2022-06-06T05:00:26Z</dcterms:modified>
</cp:coreProperties>
</file>