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72" r:id="rId4"/>
    <p:sldId id="273" r:id="rId5"/>
    <p:sldId id="275" r:id="rId6"/>
    <p:sldId id="27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7" r:id="rId21"/>
    <p:sldId id="271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43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3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45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025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7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842" y="4850954"/>
            <a:ext cx="7792871" cy="146304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 based </a:t>
            </a:r>
            <a:r>
              <a:rPr 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pelayanan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kb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Pokok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Bahasan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1"/>
          <a:srcRect l="2530" t="13836" r="9055" b="40081"/>
          <a:stretch>
            <a:fillRect/>
          </a:stretch>
        </p:blipFill>
        <p:spPr>
          <a:xfrm>
            <a:off x="1610436" y="1105469"/>
            <a:ext cx="9062113" cy="477671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Persyaratan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medis</a:t>
            </a:r>
            <a:r>
              <a:rPr lang="en-US" sz="4000" dirty="0" smtClean="0">
                <a:solidFill>
                  <a:srgbClr val="FF0000"/>
                </a:solidFill>
              </a:rPr>
              <a:t> (medical eligibility) </a:t>
            </a:r>
            <a:r>
              <a:rPr lang="en-US" sz="4000" dirty="0" err="1" smtClean="0">
                <a:solidFill>
                  <a:srgbClr val="FF0000"/>
                </a:solidFill>
              </a:rPr>
              <a:t>dalam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penggunaan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kontrasepsi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2818263"/>
          </a:xfrm>
        </p:spPr>
        <p:txBody>
          <a:bodyPr>
            <a:noAutofit/>
          </a:bodyPr>
          <a:lstStyle/>
          <a:p>
            <a:pPr marL="355600" indent="-355600" algn="just">
              <a:buFont typeface="Wingdings" panose="05000000000000000000" pitchFamily="2" charset="2"/>
              <a:buChar char="q"/>
            </a:pP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KB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intervensi</a:t>
            </a:r>
            <a:r>
              <a:rPr lang="en-US" sz="2800" dirty="0" smtClean="0"/>
              <a:t> </a:t>
            </a:r>
            <a:r>
              <a:rPr lang="en-US" sz="2800" dirty="0" err="1" smtClean="0"/>
              <a:t>kunci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upaya</a:t>
            </a:r>
            <a:r>
              <a:rPr lang="en-US" sz="2800" dirty="0" smtClean="0"/>
              <a:t> </a:t>
            </a: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</a:t>
            </a:r>
            <a:r>
              <a:rPr lang="en-US" sz="2800" dirty="0" err="1" smtClean="0"/>
              <a:t>perempuan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r>
              <a:rPr lang="en-US" sz="2800" dirty="0" smtClean="0"/>
              <a:t>,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asasi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endParaRPr lang="en-US" sz="2800" dirty="0" smtClean="0"/>
          </a:p>
          <a:p>
            <a:pPr marL="355600" indent="-355600" algn="just">
              <a:buFont typeface="Wingdings" panose="05000000000000000000" pitchFamily="2" charset="2"/>
              <a:buChar char="q"/>
            </a:pPr>
            <a:r>
              <a:rPr lang="en-US" sz="2800" dirty="0" err="1" smtClean="0"/>
              <a:t>Perkembangan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kontrasepsi</a:t>
            </a:r>
            <a:r>
              <a:rPr lang="en-US" sz="2800" dirty="0" smtClean="0"/>
              <a:t>,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tr</a:t>
            </a:r>
            <a:r>
              <a:rPr lang="en-US" sz="2800" dirty="0" err="1" smtClean="0"/>
              <a:t>ansisi</a:t>
            </a:r>
            <a:r>
              <a:rPr lang="en-US" sz="2800" dirty="0" smtClean="0"/>
              <a:t> estrogen </a:t>
            </a:r>
            <a:r>
              <a:rPr lang="en-US" sz="2800" dirty="0" err="1" smtClean="0"/>
              <a:t>dosis</a:t>
            </a:r>
            <a:r>
              <a:rPr lang="en-US" sz="2800" dirty="0" smtClean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</a:t>
            </a:r>
            <a:r>
              <a:rPr lang="en-US" sz="2800" dirty="0" err="1" smtClean="0"/>
              <a:t>kedosis</a:t>
            </a:r>
            <a:r>
              <a:rPr lang="en-US" sz="2800" dirty="0" smtClean="0"/>
              <a:t> </a:t>
            </a:r>
            <a:r>
              <a:rPr lang="en-US" sz="2800" dirty="0" err="1" smtClean="0"/>
              <a:t>rendah</a:t>
            </a:r>
            <a:r>
              <a:rPr lang="en-US" sz="2800" dirty="0" smtClean="0"/>
              <a:t>, </a:t>
            </a:r>
            <a:r>
              <a:rPr lang="en-US" sz="2800" dirty="0" err="1" smtClean="0"/>
              <a:t>dari</a:t>
            </a:r>
            <a:r>
              <a:rPr lang="en-US" sz="2800" dirty="0" smtClean="0"/>
              <a:t> AKDR inert </a:t>
            </a:r>
            <a:r>
              <a:rPr lang="en-US" sz="2800" dirty="0" err="1" smtClean="0"/>
              <a:t>ke</a:t>
            </a:r>
            <a:r>
              <a:rPr lang="en-US" sz="2800" dirty="0" smtClean="0"/>
              <a:t> AKDR yang </a:t>
            </a:r>
            <a:r>
              <a:rPr lang="en-US" sz="2800" dirty="0" err="1" smtClean="0"/>
              <a:t>mengeluarkan</a:t>
            </a:r>
            <a:r>
              <a:rPr lang="en-US" sz="2800" dirty="0" smtClean="0"/>
              <a:t> </a:t>
            </a:r>
            <a:r>
              <a:rPr lang="en-US" sz="2800" dirty="0" err="1" smtClean="0"/>
              <a:t>levonorgestrel</a:t>
            </a:r>
            <a:endParaRPr lang="en-US" sz="2800" dirty="0" smtClean="0"/>
          </a:p>
          <a:p>
            <a:pPr marL="355600" indent="-355600" algn="just">
              <a:buFont typeface="Wingdings" panose="05000000000000000000" pitchFamily="2" charset="2"/>
              <a:buChar char="q"/>
            </a:pP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kontrasepsi</a:t>
            </a:r>
            <a:r>
              <a:rPr lang="en-US" sz="2800" dirty="0" smtClean="0"/>
              <a:t>, </a:t>
            </a:r>
            <a:r>
              <a:rPr lang="en-US" sz="2800" dirty="0" err="1" smtClean="0"/>
              <a:t>kecuali</a:t>
            </a:r>
            <a:r>
              <a:rPr lang="en-US" sz="2800" dirty="0" smtClean="0"/>
              <a:t> </a:t>
            </a:r>
            <a:r>
              <a:rPr lang="en-US" sz="2800" dirty="0" err="1" smtClean="0"/>
              <a:t>kontrasepsi</a:t>
            </a:r>
            <a:r>
              <a:rPr lang="en-US" sz="2800" dirty="0" smtClean="0"/>
              <a:t> </a:t>
            </a:r>
            <a:r>
              <a:rPr lang="en-US" sz="2800" dirty="0" err="1" smtClean="0"/>
              <a:t>mantap</a:t>
            </a:r>
            <a:r>
              <a:rPr lang="en-US" sz="2800" dirty="0" smtClean="0"/>
              <a:t> (</a:t>
            </a:r>
            <a:r>
              <a:rPr lang="en-US" sz="2800" dirty="0" err="1" smtClean="0"/>
              <a:t>sterilisasi</a:t>
            </a:r>
            <a:r>
              <a:rPr lang="en-US" sz="2800" dirty="0" smtClean="0"/>
              <a:t>),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mengakibatkan</a:t>
            </a:r>
            <a:r>
              <a:rPr lang="en-US" sz="2800" dirty="0" smtClean="0"/>
              <a:t> </a:t>
            </a:r>
            <a:r>
              <a:rPr lang="en-US" sz="2800" dirty="0" err="1" smtClean="0"/>
              <a:t>terhentinya</a:t>
            </a:r>
            <a:r>
              <a:rPr lang="en-US" sz="2800" dirty="0" smtClean="0"/>
              <a:t> </a:t>
            </a:r>
            <a:r>
              <a:rPr lang="en-US" sz="2800" dirty="0" err="1" smtClean="0"/>
              <a:t>kesuburan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97924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Infeksi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menular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seksual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kontrasepsi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62920"/>
            <a:ext cx="9720073" cy="3446059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dirty="0" smtClean="0"/>
              <a:t> IMS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penyakit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mendapat</a:t>
            </a:r>
            <a:r>
              <a:rPr lang="en-US" sz="2400" dirty="0" smtClean="0"/>
              <a:t> </a:t>
            </a:r>
            <a:r>
              <a:rPr lang="en-US" sz="2400" dirty="0" err="1" smtClean="0"/>
              <a:t>perhatian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masy</a:t>
            </a:r>
            <a:r>
              <a:rPr lang="en-US" sz="2400" dirty="0" smtClean="0"/>
              <a:t> di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endParaRPr lang="en-US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/>
              <a:t>Orang yang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IMS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resiko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tertular</a:t>
            </a:r>
            <a:r>
              <a:rPr lang="en-US" sz="2400" dirty="0" smtClean="0"/>
              <a:t> HIV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menularkan</a:t>
            </a:r>
            <a:r>
              <a:rPr lang="en-US" sz="2400" dirty="0" smtClean="0"/>
              <a:t> HIV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pasangannya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Petugas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membekali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keterampilan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investigasi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skrining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menghakimi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klien</a:t>
            </a:r>
            <a:r>
              <a:rPr lang="en-US" sz="2400" dirty="0" smtClean="0"/>
              <a:t> </a:t>
            </a:r>
            <a:r>
              <a:rPr lang="en-US" sz="2400" dirty="0" err="1" smtClean="0"/>
              <a:t>malu</a:t>
            </a:r>
            <a:r>
              <a:rPr lang="en-US" sz="2400" dirty="0" smtClean="0"/>
              <a:t>, </a:t>
            </a:r>
            <a:r>
              <a:rPr lang="en-US" sz="2400" dirty="0" err="1" smtClean="0"/>
              <a:t>marah</a:t>
            </a:r>
            <a:r>
              <a:rPr lang="en-US" sz="2400" dirty="0" smtClean="0"/>
              <a:t>, </a:t>
            </a:r>
            <a:r>
              <a:rPr lang="en-US" sz="2400" dirty="0" err="1" smtClean="0"/>
              <a:t>tersinggung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mau</a:t>
            </a:r>
            <a:r>
              <a:rPr lang="en-US" sz="2400" dirty="0" smtClean="0"/>
              <a:t> </a:t>
            </a:r>
            <a:r>
              <a:rPr lang="en-US" sz="2400" dirty="0" err="1" smtClean="0"/>
              <a:t>berterus</a:t>
            </a:r>
            <a:r>
              <a:rPr lang="en-US" sz="2400" dirty="0" smtClean="0"/>
              <a:t> </a:t>
            </a:r>
            <a:r>
              <a:rPr lang="en-US" sz="2400" dirty="0" err="1" smtClean="0"/>
              <a:t>terang</a:t>
            </a:r>
            <a:endParaRPr lang="en-US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Konseling</a:t>
            </a:r>
            <a:r>
              <a:rPr lang="en-US" sz="2400" dirty="0" smtClean="0"/>
              <a:t>, </a:t>
            </a:r>
            <a:r>
              <a:rPr lang="en-US" sz="2400" dirty="0" err="1" smtClean="0"/>
              <a:t>edukasi</a:t>
            </a:r>
            <a:r>
              <a:rPr lang="en-US" sz="2400" dirty="0" smtClean="0"/>
              <a:t>,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kontrasepsi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pengobatan</a:t>
            </a:r>
            <a:r>
              <a:rPr lang="en-US" sz="2400" dirty="0" smtClean="0"/>
              <a:t> IMS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terpadu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pencegahan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pengurangan</a:t>
            </a:r>
            <a:r>
              <a:rPr lang="en-US" sz="2400" dirty="0" smtClean="0"/>
              <a:t> </a:t>
            </a:r>
            <a:r>
              <a:rPr lang="en-US" sz="2400" dirty="0" err="1" smtClean="0"/>
              <a:t>insiden</a:t>
            </a:r>
            <a:r>
              <a:rPr lang="en-US" sz="2400" dirty="0" smtClean="0"/>
              <a:t> IMS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380500"/>
            <a:ext cx="9720072" cy="1066163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</a:rPr>
              <a:t>Remaja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dan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kontrasepsi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583140"/>
            <a:ext cx="9720073" cy="4667535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Remaja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yang </a:t>
            </a:r>
            <a:r>
              <a:rPr lang="en-US" dirty="0" err="1" smtClean="0"/>
              <a:t>berusian</a:t>
            </a:r>
            <a:r>
              <a:rPr lang="en-US" dirty="0" smtClean="0"/>
              <a:t> 10-19 </a:t>
            </a:r>
            <a:r>
              <a:rPr lang="en-US" dirty="0" err="1" smtClean="0"/>
              <a:t>tahun</a:t>
            </a:r>
            <a:r>
              <a:rPr lang="en-US" dirty="0" smtClean="0"/>
              <a:t> (</a:t>
            </a:r>
            <a:r>
              <a:rPr lang="en-US" dirty="0" err="1" smtClean="0"/>
              <a:t>menurut</a:t>
            </a:r>
            <a:r>
              <a:rPr lang="en-US" dirty="0" smtClean="0"/>
              <a:t> WHO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Depkes</a:t>
            </a:r>
            <a:r>
              <a:rPr lang="en-US" dirty="0" smtClean="0"/>
              <a:t>), </a:t>
            </a:r>
            <a:r>
              <a:rPr lang="en-US" dirty="0" err="1" smtClean="0"/>
              <a:t>atau</a:t>
            </a:r>
            <a:r>
              <a:rPr lang="en-US" dirty="0" smtClean="0"/>
              <a:t> 10-24 </a:t>
            </a:r>
            <a:r>
              <a:rPr lang="en-US" dirty="0" err="1" smtClean="0"/>
              <a:t>tahun</a:t>
            </a:r>
            <a:r>
              <a:rPr lang="en-US" dirty="0" smtClean="0"/>
              <a:t> (</a:t>
            </a:r>
            <a:r>
              <a:rPr lang="en-US" dirty="0" err="1" smtClean="0"/>
              <a:t>menurut</a:t>
            </a:r>
            <a:r>
              <a:rPr lang="en-US" dirty="0" smtClean="0"/>
              <a:t> UNFPA)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menikah</a:t>
            </a:r>
            <a:endParaRPr lang="en-US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Kontrasepsi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reproduksi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seksual</a:t>
            </a:r>
            <a:r>
              <a:rPr lang="en-US" dirty="0" smtClean="0"/>
              <a:t>.</a:t>
            </a:r>
            <a:endParaRPr lang="en-US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Fakta</a:t>
            </a:r>
            <a:r>
              <a:rPr lang="en-US" dirty="0" smtClean="0"/>
              <a:t> yang </a:t>
            </a:r>
            <a:r>
              <a:rPr lang="en-US" dirty="0" err="1" smtClean="0"/>
              <a:t>terbaru</a:t>
            </a:r>
            <a:r>
              <a:rPr lang="en-US" dirty="0" smtClean="0"/>
              <a:t>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:</a:t>
            </a:r>
            <a:endParaRPr lang="en-US" dirty="0" smtClean="0"/>
          </a:p>
          <a:p>
            <a:pPr marL="723900" lvl="1" indent="-273050" algn="just">
              <a:buFont typeface="Wingdings" panose="05000000000000000000" pitchFamily="2" charset="2"/>
              <a:buChar char="§"/>
            </a:pP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45 %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seks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nikah</a:t>
            </a:r>
            <a:endParaRPr lang="en-US" dirty="0"/>
          </a:p>
          <a:p>
            <a:pPr marL="723900" lvl="1" indent="-273050" algn="just">
              <a:buFont typeface="Wingdings" panose="05000000000000000000" pitchFamily="2" charset="2"/>
              <a:buChar char="§"/>
            </a:pP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penderita</a:t>
            </a:r>
            <a:r>
              <a:rPr lang="en-US" dirty="0"/>
              <a:t> HIV-AIDS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2010 </a:t>
            </a:r>
            <a:r>
              <a:rPr lang="en-US" dirty="0" err="1"/>
              <a:t>sebanyak</a:t>
            </a:r>
            <a:r>
              <a:rPr lang="en-US" dirty="0"/>
              <a:t> 47%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15-29 </a:t>
            </a:r>
            <a:r>
              <a:rPr lang="en-US" dirty="0" err="1"/>
              <a:t>tahun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44%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seksual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56%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/>
              <a:t>jarum</a:t>
            </a:r>
            <a:r>
              <a:rPr lang="en-US" dirty="0"/>
              <a:t> </a:t>
            </a:r>
            <a:r>
              <a:rPr lang="en-US" dirty="0" err="1" smtClean="0"/>
              <a:t>suntik</a:t>
            </a:r>
            <a:endParaRPr lang="en-US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60 </a:t>
            </a:r>
            <a:r>
              <a:rPr lang="en-US" dirty="0"/>
              <a:t>%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seks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remaja</a:t>
            </a:r>
            <a:r>
              <a:rPr lang="en-US" dirty="0"/>
              <a:t> </a:t>
            </a:r>
            <a:r>
              <a:rPr lang="en-US" dirty="0" err="1" smtClean="0"/>
              <a:t>berusia</a:t>
            </a:r>
            <a:r>
              <a:rPr lang="en-US" dirty="0" smtClean="0"/>
              <a:t> 24 </a:t>
            </a:r>
            <a:r>
              <a:rPr lang="en-US" dirty="0" err="1" smtClean="0"/>
              <a:t>tahun</a:t>
            </a:r>
            <a:r>
              <a:rPr lang="en-US" dirty="0" smtClean="0"/>
              <a:t>, 30% </a:t>
            </a:r>
            <a:r>
              <a:rPr lang="en-US" dirty="0" err="1" smtClean="0"/>
              <a:t>berusia</a:t>
            </a:r>
            <a:r>
              <a:rPr lang="en-US" dirty="0" smtClean="0"/>
              <a:t> 15 </a:t>
            </a:r>
            <a:r>
              <a:rPr lang="en-US" dirty="0" err="1" smtClean="0"/>
              <a:t>tahun</a:t>
            </a:r>
            <a:endParaRPr lang="en-US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20% </a:t>
            </a:r>
            <a:r>
              <a:rPr lang="en-US" dirty="0" err="1" smtClean="0"/>
              <a:t>dari</a:t>
            </a:r>
            <a:r>
              <a:rPr lang="en-US" dirty="0" smtClean="0"/>
              <a:t> 2,3 </a:t>
            </a:r>
            <a:r>
              <a:rPr lang="en-US" dirty="0" err="1" smtClean="0"/>
              <a:t>juta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di Indonesia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endParaRPr lang="en-US" dirty="0"/>
          </a:p>
          <a:p>
            <a:pPr marL="457200" indent="-457200" algn="just">
              <a:buFont typeface="+mj-lt"/>
              <a:buAutoNum type="arabicPeriod"/>
            </a:pPr>
            <a:endParaRPr lang="en-US" dirty="0" smtClean="0"/>
          </a:p>
          <a:p>
            <a:pPr marL="457200" indent="-457200" algn="just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altLang="id-ID">
                <a:solidFill>
                  <a:srgbClr val="FF0000"/>
                </a:solidFill>
              </a:rPr>
              <a:t>kontrasepsi untuk perempuan berusia lebih dari 35 tahun</a:t>
            </a:r>
            <a:endParaRPr lang="en-US" altLang="id-ID">
              <a:solidFill>
                <a:srgbClr val="FF0000"/>
              </a:solidFill>
            </a:endParaRPr>
          </a:p>
        </p:txBody>
      </p:sp>
      <p:sp>
        <p:nvSpPr>
          <p:cNvPr id="3" name="Placeholder Konten 2"/>
          <p:cNvSpPr>
            <a:spLocks noGrp="1"/>
          </p:cNvSpPr>
          <p:nvPr>
            <p:ph idx="1"/>
          </p:nvPr>
        </p:nvSpPr>
        <p:spPr/>
        <p:txBody>
          <a:bodyPr/>
          <a:p>
            <a:pPr marL="432435" indent="-432435" algn="just">
              <a:buFont typeface="Wingdings" panose="05000000000000000000" charset="0"/>
              <a:buChar char="v"/>
            </a:pPr>
            <a:r>
              <a:rPr lang="en-US" altLang="id-ID"/>
              <a:t>kontrasepsi yang aman dan efektif karena kelompok ini akan mengalami peningkatan morbiditas dan mortalitas jika mereka hamil</a:t>
            </a:r>
            <a:endParaRPr lang="en-US" altLang="id-ID"/>
          </a:p>
          <a:p>
            <a:pPr marL="432435" indent="-432435" algn="just">
              <a:buFont typeface="Wingdings" panose="05000000000000000000" charset="0"/>
              <a:buChar char="v"/>
            </a:pPr>
            <a:r>
              <a:rPr lang="en-US" altLang="id-ID"/>
              <a:t>pil kombinasi maupun suntikan kombinasi dapat digunakan sampai menopause</a:t>
            </a:r>
            <a:endParaRPr lang="en-US" altLang="id-ID"/>
          </a:p>
          <a:p>
            <a:pPr marL="432435" indent="-432435" algn="just">
              <a:buFont typeface="Wingdings" panose="05000000000000000000" charset="0"/>
              <a:buChar char="v"/>
            </a:pPr>
            <a:r>
              <a:rPr lang="en-US" altLang="id-ID"/>
              <a:t>risiko kanker mamma pada pemakaian kontrasepsi hormonal menurut penelitian terakhir tidak terbukti</a:t>
            </a:r>
            <a:endParaRPr lang="en-US" altLang="id-ID"/>
          </a:p>
          <a:p>
            <a:pPr marL="432435" indent="-432435" algn="just">
              <a:buFont typeface="Wingdings" panose="05000000000000000000" charset="0"/>
              <a:buChar char="v"/>
            </a:pPr>
            <a:r>
              <a:rPr lang="en-US" altLang="id-ID"/>
              <a:t>risiko kanker endometirum dan kanker ovarium juga turun</a:t>
            </a:r>
            <a:endParaRPr lang="en-US" altLang="id-ID"/>
          </a:p>
          <a:p>
            <a:pPr marL="432435" indent="-432435" algn="just">
              <a:buFont typeface="Wingdings" panose="05000000000000000000" charset="0"/>
              <a:buChar char="v"/>
            </a:pPr>
            <a:r>
              <a:rPr lang="en-US" altLang="id-ID"/>
              <a:t>wanita yang perokok dengan usia lebih dari 35 tahun sebaiknya tidak menggunakan pil kombinasi ataupu suntikan kombinasi</a:t>
            </a:r>
            <a:endParaRPr lang="en-US" altLang="id-ID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altLang="id-ID">
                <a:solidFill>
                  <a:srgbClr val="FF0000"/>
                </a:solidFill>
              </a:rPr>
              <a:t>kontrasepsi pasca salin</a:t>
            </a:r>
            <a:endParaRPr lang="en-US" altLang="id-ID">
              <a:solidFill>
                <a:srgbClr val="FF0000"/>
              </a:solidFill>
            </a:endParaRPr>
          </a:p>
        </p:txBody>
      </p:sp>
      <p:sp>
        <p:nvSpPr>
          <p:cNvPr id="3" name="Placeholder Konten 2"/>
          <p:cNvSpPr>
            <a:spLocks noGrp="1"/>
          </p:cNvSpPr>
          <p:nvPr>
            <p:ph idx="1"/>
          </p:nvPr>
        </p:nvSpPr>
        <p:spPr>
          <a:xfrm>
            <a:off x="1024255" y="2286000"/>
            <a:ext cx="9719945" cy="3544570"/>
          </a:xfrm>
        </p:spPr>
        <p:txBody>
          <a:bodyPr/>
          <a:p>
            <a:pPr marL="457200" indent="-457200">
              <a:buFont typeface="+mj-lt"/>
              <a:buAutoNum type="arabicPeriod"/>
            </a:pPr>
            <a:r>
              <a:rPr lang="en-US" altLang="id-ID" sz="3600"/>
              <a:t>klien pascapersalinan dianjurkan memberikan ASI eksklusif</a:t>
            </a:r>
            <a:endParaRPr lang="en-US" altLang="id-ID" sz="3600"/>
          </a:p>
          <a:p>
            <a:pPr marL="457200" indent="-457200">
              <a:buFont typeface="+mj-lt"/>
              <a:buAutoNum type="arabicPeriod"/>
            </a:pPr>
            <a:r>
              <a:rPr lang="en-US" altLang="id-ID" sz="3600"/>
              <a:t>tidak menghentikan ASI untuk memulai suatu metode kontrasepsi</a:t>
            </a:r>
            <a:endParaRPr lang="en-US" altLang="id-ID" sz="3600"/>
          </a:p>
          <a:p>
            <a:pPr marL="457200" indent="-457200">
              <a:buFont typeface="+mj-lt"/>
              <a:buAutoNum type="arabicPeriod"/>
            </a:pPr>
            <a:r>
              <a:rPr lang="en-US" altLang="id-ID" sz="3600"/>
              <a:t>metode yang dipilih, yaitu yang tidak mempegaruhi ASI atau kesehatan bayi</a:t>
            </a:r>
            <a:endParaRPr lang="en-US" altLang="id-ID" sz="3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altLang="id-ID">
                <a:solidFill>
                  <a:srgbClr val="FF0000"/>
                </a:solidFill>
              </a:rPr>
              <a:t>saat mulai menggunakan kontrasepsi</a:t>
            </a:r>
            <a:endParaRPr lang="en-US" altLang="id-ID">
              <a:solidFill>
                <a:srgbClr val="FF0000"/>
              </a:solidFill>
            </a:endParaRPr>
          </a:p>
        </p:txBody>
      </p:sp>
      <p:sp>
        <p:nvSpPr>
          <p:cNvPr id="3" name="Placeholder Konten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id-ID">
                <a:solidFill>
                  <a:srgbClr val="00B0F0"/>
                </a:solidFill>
              </a:rPr>
              <a:t>mengingat !!!!</a:t>
            </a:r>
            <a:endParaRPr lang="en-US" altLang="id-ID">
              <a:solidFill>
                <a:srgbClr val="00B0F0"/>
              </a:solidFill>
            </a:endParaRPr>
          </a:p>
          <a:p>
            <a:r>
              <a:rPr lang="en-US" altLang="id-ID">
                <a:solidFill>
                  <a:srgbClr val="00B0F0"/>
                </a:solidFill>
              </a:rPr>
              <a:t> </a:t>
            </a:r>
            <a:endParaRPr lang="en-US" altLang="id-ID">
              <a:solidFill>
                <a:srgbClr val="00B0F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altLang="id-ID">
                <a:solidFill>
                  <a:schemeClr val="tx1"/>
                </a:solidFill>
              </a:rPr>
              <a:t>kontrasepsi segera dipakai pasca persalinan</a:t>
            </a:r>
            <a:endParaRPr lang="en-US" altLang="id-ID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altLang="id-ID">
                <a:solidFill>
                  <a:schemeClr val="tx1"/>
                </a:solidFill>
              </a:rPr>
              <a:t>kontrasepsi terpilih adalah AKDR, atau tubektomi/vasektomi</a:t>
            </a:r>
            <a:endParaRPr lang="en-US" altLang="id-ID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altLang="id-ID">
                <a:solidFill>
                  <a:schemeClr val="tx1"/>
                </a:solidFill>
              </a:rPr>
              <a:t>jika tidak tersedia tubektomi/vasektomi, maka klien memakai kontrasepsi “Progestin only” (implant, DMPA, atau minipil) paling tidak kondom</a:t>
            </a:r>
            <a:endParaRPr lang="en-US" altLang="id-ID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altLang="id-ID">
                <a:solidFill>
                  <a:schemeClr val="tx1"/>
                </a:solidFill>
              </a:rPr>
              <a:t>klien menyusui tidak memerlukan kontrasepsi pada 6 minggu pascapersalinan, pada klien dengan MAL waktu tersebut dapat sampai 6 bulan</a:t>
            </a:r>
            <a:endParaRPr lang="en-US" altLang="id-ID">
              <a:solidFill>
                <a:schemeClr val="tx1"/>
              </a:solidFill>
            </a:endParaRPr>
          </a:p>
          <a:p>
            <a:endParaRPr lang="en-US" altLang="id-ID">
              <a:solidFill>
                <a:srgbClr val="00B0F0"/>
              </a:solidFill>
            </a:endParaRPr>
          </a:p>
          <a:p>
            <a:endParaRPr lang="en-US" altLang="id-ID">
              <a:solidFill>
                <a:srgbClr val="00B0F0"/>
              </a:solidFill>
            </a:endParaRPr>
          </a:p>
        </p:txBody>
      </p:sp>
      <p:sp>
        <p:nvSpPr>
          <p:cNvPr id="4" name="Persegi panjang 3"/>
          <p:cNvSpPr/>
          <p:nvPr/>
        </p:nvSpPr>
        <p:spPr>
          <a:xfrm>
            <a:off x="2767330" y="2193290"/>
            <a:ext cx="6657340" cy="7429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id-ID">
                <a:solidFill>
                  <a:srgbClr val="0070C0"/>
                </a:solidFill>
                <a:sym typeface="+mn-ea"/>
              </a:rPr>
              <a:t>lebih dari 95% pasien belum ingin hamil dalam 2 tahun</a:t>
            </a:r>
            <a:endParaRPr lang="en-US" altLang="id-ID">
              <a:solidFill>
                <a:srgbClr val="0070C0"/>
              </a:solidFill>
            </a:endParaRPr>
          </a:p>
          <a:p>
            <a:pPr algn="ctr"/>
            <a:r>
              <a:rPr lang="en-US" altLang="id-ID">
                <a:solidFill>
                  <a:srgbClr val="0070C0"/>
                </a:solidFill>
                <a:sym typeface="+mn-ea"/>
              </a:rPr>
              <a:t>ovulasi dapat terjadi dalam waktu 21 hari pascapersalinan</a:t>
            </a:r>
            <a:endParaRPr lang="en-US" altLang="id-ID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altLang="id-ID">
                <a:solidFill>
                  <a:srgbClr val="FF0000"/>
                </a:solidFill>
              </a:rPr>
              <a:t>kontrasepsi pasca keguguran</a:t>
            </a:r>
            <a:endParaRPr lang="en-US" altLang="id-ID">
              <a:solidFill>
                <a:srgbClr val="FF0000"/>
              </a:solidFill>
            </a:endParaRPr>
          </a:p>
        </p:txBody>
      </p:sp>
      <p:sp>
        <p:nvSpPr>
          <p:cNvPr id="3" name="Placeholder Konten 2"/>
          <p:cNvSpPr>
            <a:spLocks noGrp="1"/>
          </p:cNvSpPr>
          <p:nvPr>
            <p:ph idx="1"/>
          </p:nvPr>
        </p:nvSpPr>
        <p:spPr>
          <a:xfrm>
            <a:off x="1024255" y="2286000"/>
            <a:ext cx="9719945" cy="3266440"/>
          </a:xfrm>
        </p:spPr>
        <p:txBody>
          <a:bodyPr/>
          <a:p>
            <a:pPr marL="457200" indent="-457200">
              <a:buFont typeface="+mj-lt"/>
              <a:buAutoNum type="arabicPeriod"/>
            </a:pPr>
            <a:r>
              <a:rPr lang="en-US" altLang="id-ID" sz="2800"/>
              <a:t>ovulasi dapat terjadi 11 hari setelah terapi keguguran/abortus</a:t>
            </a:r>
            <a:endParaRPr lang="en-US" altLang="id-ID" sz="2800"/>
          </a:p>
          <a:p>
            <a:pPr marL="457200" indent="-457200">
              <a:buFont typeface="+mj-lt"/>
              <a:buAutoNum type="arabicPeriod"/>
            </a:pPr>
            <a:r>
              <a:rPr lang="en-US" altLang="id-ID" sz="2800"/>
              <a:t>klien dapat hamil lagi sebelum haid berikutnya</a:t>
            </a:r>
            <a:endParaRPr lang="en-US" altLang="id-ID" sz="2800"/>
          </a:p>
          <a:p>
            <a:pPr marL="457200" indent="-457200">
              <a:buFont typeface="+mj-lt"/>
              <a:buAutoNum type="arabicPeriod"/>
            </a:pPr>
            <a:r>
              <a:rPr lang="en-US" altLang="id-ID" sz="2800"/>
              <a:t>kontrasepsi sesudah keguguran trimester I, sama dengan yang dianjurkan masa interval</a:t>
            </a:r>
            <a:endParaRPr lang="en-US" altLang="id-ID" sz="2800"/>
          </a:p>
          <a:p>
            <a:pPr marL="457200" indent="-457200">
              <a:buFont typeface="+mj-lt"/>
              <a:buAutoNum type="arabicPeriod"/>
            </a:pPr>
            <a:r>
              <a:rPr lang="en-US" altLang="id-ID" sz="2800">
                <a:sym typeface="+mn-ea"/>
              </a:rPr>
              <a:t>kontrasepsi sesudah keguguran trimester II, sama dengan yang dianjurkan masa pascapersalinan</a:t>
            </a:r>
            <a:endParaRPr lang="en-US" altLang="id-ID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altLang="id-ID">
                <a:solidFill>
                  <a:srgbClr val="FF0000"/>
                </a:solidFill>
              </a:rPr>
              <a:t>kontrasepsi darurat</a:t>
            </a:r>
            <a:endParaRPr lang="en-US" altLang="id-ID">
              <a:solidFill>
                <a:srgbClr val="FF0000"/>
              </a:solidFill>
            </a:endParaRPr>
          </a:p>
        </p:txBody>
      </p:sp>
      <p:sp>
        <p:nvSpPr>
          <p:cNvPr id="3" name="Placeholder Konten 2"/>
          <p:cNvSpPr>
            <a:spLocks noGrp="1"/>
          </p:cNvSpPr>
          <p:nvPr>
            <p:ph idx="1"/>
          </p:nvPr>
        </p:nvSpPr>
        <p:spPr>
          <a:xfrm>
            <a:off x="1024255" y="2286000"/>
            <a:ext cx="9719945" cy="2895600"/>
          </a:xfrm>
        </p:spPr>
        <p:txBody>
          <a:bodyPr/>
          <a:p>
            <a:r>
              <a:rPr lang="en-US" altLang="id-ID" sz="3200"/>
              <a:t>adalah kontrasepsi yang dapat mencegah kehamilan bila digunakan setelah hubungan seksual</a:t>
            </a:r>
            <a:endParaRPr lang="en-US" altLang="id-ID" sz="3200"/>
          </a:p>
          <a:p>
            <a:endParaRPr lang="en-US" altLang="id-ID" sz="3200"/>
          </a:p>
          <a:p>
            <a:r>
              <a:rPr lang="en-US" altLang="id-ID" sz="3200">
                <a:solidFill>
                  <a:srgbClr val="FF0000"/>
                </a:solidFill>
              </a:rPr>
              <a:t>istilah lainnya adalah kontrasepsi pasca senggama, morning after pill atau morning after treament</a:t>
            </a:r>
            <a:endParaRPr lang="en-US" altLang="id-ID" sz="3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024128" y="1039241"/>
            <a:ext cx="9720072" cy="1499616"/>
          </a:xfrm>
        </p:spPr>
        <p:txBody>
          <a:bodyPr/>
          <a:p>
            <a:pPr algn="ctr"/>
            <a:r>
              <a:rPr lang="en-US" altLang="id-ID"/>
              <a:t>tugas</a:t>
            </a:r>
            <a:endParaRPr lang="en-US" altLang="id-ID"/>
          </a:p>
        </p:txBody>
      </p:sp>
      <p:sp>
        <p:nvSpPr>
          <p:cNvPr id="3" name="Placeholder Konten 2"/>
          <p:cNvSpPr>
            <a:spLocks noGrp="1"/>
          </p:cNvSpPr>
          <p:nvPr>
            <p:ph idx="1"/>
          </p:nvPr>
        </p:nvSpPr>
        <p:spPr>
          <a:xfrm>
            <a:off x="1024255" y="2771140"/>
            <a:ext cx="9719945" cy="1316355"/>
          </a:xfrm>
        </p:spPr>
        <p:txBody>
          <a:bodyPr>
            <a:normAutofit fontScale="90000" lnSpcReduction="20000"/>
          </a:bodyPr>
          <a:p>
            <a:pPr algn="ctr"/>
            <a:r>
              <a:rPr lang="en-US" altLang="id-ID" sz="3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Membuat minimal 5 (lima) contoh evidence based dalam pelayanan KB dan Kontrasepsi beserta penjelasannya</a:t>
            </a:r>
            <a:endParaRPr lang="en-US" altLang="id-ID" sz="36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altLang="id-ID"/>
              <a:t>pengertian evidence based</a:t>
            </a:r>
            <a:endParaRPr lang="en-US" altLang="id-ID"/>
          </a:p>
        </p:txBody>
      </p:sp>
      <p:sp>
        <p:nvSpPr>
          <p:cNvPr id="3" name="Placeholder Konten 2"/>
          <p:cNvSpPr>
            <a:spLocks noGrp="1"/>
          </p:cNvSpPr>
          <p:nvPr>
            <p:ph idx="1"/>
          </p:nvPr>
        </p:nvSpPr>
        <p:spPr>
          <a:xfrm>
            <a:off x="1024128" y="2084705"/>
            <a:ext cx="9720073" cy="4023360"/>
          </a:xfrm>
        </p:spPr>
        <p:txBody>
          <a:bodyPr>
            <a:noAutofit/>
          </a:bodyPr>
          <a:p>
            <a:pPr algn="just">
              <a:lnSpc>
                <a:spcPct val="150000"/>
              </a:lnSpc>
            </a:pPr>
            <a:r>
              <a:rPr lang="id-ID" altLang="en-US" sz="1900">
                <a:latin typeface="Arial" panose="020B0604020202020204" pitchFamily="34" charset="0"/>
                <a:cs typeface="Arial" panose="020B0604020202020204" pitchFamily="34" charset="0"/>
              </a:rPr>
              <a:t>Secara Etimologis, Evidence based adalah pemenggalan kosa kata yang berasal dan bahasa Inggris yaitu Evidence: Bukti, fakta, Based: Dasar. Jadi evidence base adalah: praktik berdasarkan bukti. </a:t>
            </a:r>
            <a:endParaRPr lang="id-ID" altLang="en-US" sz="1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d-ID" altLang="en-US" sz="19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Evidence based adalah pengintegrasian antara bukti ilmiah berupa hasil penelitan yang terbaik dengan tugas dan kewenangan bidan serta preferensi pasien dalam proses pengambilan keputusan pelayanan kebidanan.</a:t>
            </a:r>
            <a:endParaRPr lang="id-ID" altLang="en-US" sz="190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just">
              <a:lnSpc>
                <a:spcPct val="150000"/>
              </a:lnSpc>
            </a:pPr>
            <a:r>
              <a:rPr lang="id-ID" altLang="en-US" sz="1900">
                <a:latin typeface="Arial" panose="020B0604020202020204" pitchFamily="34" charset="0"/>
                <a:cs typeface="Arial" panose="020B0604020202020204" pitchFamily="34" charset="0"/>
              </a:rPr>
              <a:t>Evidence based adalah pengintegrasian antara bukti ilmiah berupa hasil penelitan yang terbaik dengan tugas dan kewenangan bidan serta preferensi pasien dalam proses pengambilan keputusan pelayanan kebidanan. </a:t>
            </a:r>
            <a:endParaRPr lang="id-ID" altLang="en-US" sz="1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id-ID" altLang="en-US" sz="13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Oval 3"/>
          <p:cNvSpPr/>
          <p:nvPr/>
        </p:nvSpPr>
        <p:spPr>
          <a:xfrm>
            <a:off x="906780" y="1265555"/>
            <a:ext cx="10765790" cy="38944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id-ID" sz="4000">
                <a:solidFill>
                  <a:schemeClr val="tx1"/>
                </a:solidFill>
              </a:rPr>
              <a:t>SYUKRON WAJAZAKUMULLAHU KHAIRAN KATSIRAN</a:t>
            </a:r>
            <a:endParaRPr lang="en-US" altLang="id-ID" sz="4000">
              <a:solidFill>
                <a:schemeClr val="tx1"/>
              </a:solidFill>
            </a:endParaRPr>
          </a:p>
          <a:p>
            <a:pPr algn="ctr"/>
            <a:r>
              <a:rPr lang="en-US" altLang="id-ID" sz="4000">
                <a:solidFill>
                  <a:srgbClr val="FFFF00"/>
                </a:solidFill>
              </a:rPr>
              <a:t>SEMOGA MENJADI AMAL JAARIYAH</a:t>
            </a:r>
            <a:endParaRPr lang="en-US" altLang="id-ID" sz="40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Placeholder Konten 2"/>
          <p:cNvSpPr>
            <a:spLocks noGrp="1"/>
          </p:cNvSpPr>
          <p:nvPr>
            <p:ph idx="1"/>
          </p:nvPr>
        </p:nvSpPr>
        <p:spPr>
          <a:xfrm>
            <a:off x="1024255" y="1207135"/>
            <a:ext cx="9719945" cy="5102225"/>
          </a:xfrm>
        </p:spPr>
        <p:txBody>
          <a:bodyPr/>
          <a:p>
            <a:pPr algn="just">
              <a:lnSpc>
                <a:spcPct val="150000"/>
              </a:lnSpc>
            </a:pPr>
            <a:r>
              <a:rPr lang="id-ID" altLang="en-US"/>
              <a:t> </a:t>
            </a:r>
            <a:r>
              <a:rPr lang="id-ID" altLang="en-US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Bidan melaksanakan rencana asuhan kebidanan secara komprehensif, efektif, efisien dan berdasarkan evidence based kepada klien/ pasien dalam bentuk upaya promotive, preventif, kuratif dan rehabilitative dilaksanakan secara mandiri, kolaborasi dan</a:t>
            </a:r>
            <a:r>
              <a:rPr lang="en-US" altLang="id-ID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id-ID" altLang="en-US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rujukan.</a:t>
            </a:r>
            <a:endParaRPr lang="id-ID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id-ID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d-ID" altLang="en-US">
                <a:latin typeface="Arial" panose="020B0604020202020204" pitchFamily="34" charset="0"/>
                <a:cs typeface="Arial" panose="020B0604020202020204" pitchFamily="34" charset="0"/>
              </a:rPr>
              <a:t>Evidence based juga dapat diartikan sebagai strategi yang dibuat berdasarkan pengembangan teknologi informasi dan epidemiologi klinik ditujukan untuk dapat menjaga </a:t>
            </a:r>
            <a:r>
              <a:rPr lang="en-US" altLang="id-ID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d-ID" altLang="en-US">
                <a:latin typeface="Arial" panose="020B0604020202020204" pitchFamily="34" charset="0"/>
                <a:cs typeface="Arial" panose="020B0604020202020204" pitchFamily="34" charset="0"/>
              </a:rPr>
              <a:t>an mempertahankan ket</a:t>
            </a:r>
            <a:r>
              <a:rPr lang="en-US" altLang="id-ID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d-ID" altLang="en-US">
                <a:latin typeface="Arial" panose="020B0604020202020204" pitchFamily="34" charset="0"/>
                <a:cs typeface="Arial" panose="020B0604020202020204" pitchFamily="34" charset="0"/>
              </a:rPr>
              <a:t>rampilan pelayanan kebidanan dengan basis bukti ilmu kebidanan yang terbaik.</a:t>
            </a:r>
            <a:endParaRPr lang="id-ID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id-ID" altLang="en-US"/>
              <a:t> EB merupakan keterpaduan antara : </a:t>
            </a:r>
            <a:endParaRPr lang="id-ID" altLang="en-US"/>
          </a:p>
        </p:txBody>
      </p:sp>
      <p:sp>
        <p:nvSpPr>
          <p:cNvPr id="3" name="Placeholder Konten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p>
            <a:pPr algn="just">
              <a:lnSpc>
                <a:spcPct val="150000"/>
              </a:lnSpc>
            </a:pPr>
            <a:r>
              <a:rPr lang="id-ID" altLang="en-US">
                <a:latin typeface="Arial" panose="020B0604020202020204" pitchFamily="34" charset="0"/>
                <a:cs typeface="Arial" panose="020B0604020202020204" pitchFamily="34" charset="0"/>
              </a:rPr>
              <a:t>1. Bukti-bukti ilmiah, yang berasal dari studi yang terpercaya (best research evidence) </a:t>
            </a:r>
            <a:endParaRPr lang="id-ID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d-ID" altLang="en-US">
                <a:latin typeface="Arial" panose="020B0604020202020204" pitchFamily="34" charset="0"/>
                <a:cs typeface="Arial" panose="020B0604020202020204" pitchFamily="34" charset="0"/>
              </a:rPr>
              <a:t>2. Keahlian klinis (clinical expertise) </a:t>
            </a:r>
            <a:endParaRPr lang="id-ID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d-ID" altLang="en-US">
                <a:latin typeface="Arial" panose="020B0604020202020204" pitchFamily="34" charset="0"/>
                <a:cs typeface="Arial" panose="020B0604020202020204" pitchFamily="34" charset="0"/>
              </a:rPr>
              <a:t>3. Nilai-nilai yang ada pada masyarakat (patient values). </a:t>
            </a:r>
            <a:endParaRPr lang="id-ID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d-ID" altLang="en-US">
                <a:latin typeface="Arial" panose="020B0604020202020204" pitchFamily="34" charset="0"/>
                <a:cs typeface="Arial" panose="020B0604020202020204" pitchFamily="34" charset="0"/>
              </a:rPr>
              <a:t>Publikasi ilmiah adalah suatu pempublikasian hasil penelitian atau sebuah hasil pemikiran yang telah ditelaaah dan disetujui dengan beberapa pe</a:t>
            </a:r>
            <a:r>
              <a:rPr lang="en-US" altLang="id-ID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d-ID" altLang="en-US">
                <a:latin typeface="Arial" panose="020B0604020202020204" pitchFamily="34" charset="0"/>
                <a:cs typeface="Arial" panose="020B0604020202020204" pitchFamily="34" charset="0"/>
              </a:rPr>
              <a:t>timbangan baik dari acountable aspek metodologi maupun accountable aspek ilmiah yang berupa jurnal, artikel, e-book atau buku yang diakui.</a:t>
            </a:r>
            <a:endParaRPr lang="id-ID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id-ID" altLang="en-US"/>
              <a:t>Manfaat yang dapat diperoleh dan Evidence Based antara lain: </a:t>
            </a:r>
            <a:endParaRPr lang="id-ID" altLang="en-US"/>
          </a:p>
        </p:txBody>
      </p:sp>
      <p:sp>
        <p:nvSpPr>
          <p:cNvPr id="3" name="Placeholder Konten 2"/>
          <p:cNvSpPr>
            <a:spLocks noGrp="1"/>
          </p:cNvSpPr>
          <p:nvPr>
            <p:ph idx="1"/>
          </p:nvPr>
        </p:nvSpPr>
        <p:spPr>
          <a:xfrm>
            <a:off x="1024255" y="2286000"/>
            <a:ext cx="9719945" cy="3193415"/>
          </a:xfrm>
        </p:spPr>
        <p:txBody>
          <a:bodyPr>
            <a:noAutofit/>
          </a:bodyPr>
          <a:p>
            <a:pPr marL="416560" indent="-416560" algn="just" defTabSz="914400">
              <a:lnSpc>
                <a:spcPct val="150000"/>
              </a:lnSpc>
              <a:buFont typeface="Wingdings" panose="05000000000000000000" charset="0"/>
              <a:buChar char="v"/>
              <a:tabLst>
                <a:tab pos="447675" algn="l"/>
              </a:tabLst>
            </a:pPr>
            <a:r>
              <a:rPr lang="id-ID" altLang="en-US" sz="1500">
                <a:latin typeface="Arial" panose="020B0604020202020204" pitchFamily="34" charset="0"/>
                <a:cs typeface="Arial" panose="020B0604020202020204" pitchFamily="34" charset="0"/>
              </a:rPr>
              <a:t>Memberikan keamanan bagi tenaga kesehatan karena intervensi yang dhlakukan berdasarkan bukti ilmiah </a:t>
            </a:r>
            <a:endParaRPr lang="id-ID" altLang="en-US" sz="1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6560" indent="-416560" algn="just" defTabSz="914400">
              <a:lnSpc>
                <a:spcPct val="150000"/>
              </a:lnSpc>
              <a:buFont typeface="Wingdings" panose="05000000000000000000" charset="0"/>
              <a:buChar char="v"/>
              <a:tabLst>
                <a:tab pos="447675" algn="l"/>
              </a:tabLst>
            </a:pPr>
            <a:r>
              <a:rPr lang="id-ID" altLang="en-US" sz="1500">
                <a:latin typeface="Arial" panose="020B0604020202020204" pitchFamily="34" charset="0"/>
                <a:cs typeface="Arial" panose="020B0604020202020204" pitchFamily="34" charset="0"/>
              </a:rPr>
              <a:t>Meningkatkan kompetensi (kognitif) </a:t>
            </a:r>
            <a:endParaRPr lang="id-ID" altLang="en-US" sz="1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6560" indent="-416560" algn="just" defTabSz="914400">
              <a:lnSpc>
                <a:spcPct val="150000"/>
              </a:lnSpc>
              <a:buFont typeface="Wingdings" panose="05000000000000000000" charset="0"/>
              <a:buChar char="v"/>
              <a:tabLst>
                <a:tab pos="447675" algn="l"/>
              </a:tabLst>
            </a:pPr>
            <a:r>
              <a:rPr lang="id-ID" altLang="en-US" sz="1500">
                <a:latin typeface="Arial" panose="020B0604020202020204" pitchFamily="34" charset="0"/>
                <a:cs typeface="Arial" panose="020B0604020202020204" pitchFamily="34" charset="0"/>
              </a:rPr>
              <a:t>Memenuhi tuntutan dan kewajiban sebagi professional dalarn memberikan asuhan yang bermutu </a:t>
            </a:r>
            <a:endParaRPr lang="id-ID" altLang="en-US" sz="1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6560" indent="-416560" algn="just" defTabSz="914400">
              <a:lnSpc>
                <a:spcPct val="150000"/>
              </a:lnSpc>
              <a:buFont typeface="Wingdings" panose="05000000000000000000" charset="0"/>
              <a:buChar char="v"/>
              <a:tabLst>
                <a:tab pos="447675" algn="l"/>
              </a:tabLst>
            </a:pPr>
            <a:r>
              <a:rPr lang="id-ID" altLang="en-US" sz="1500">
                <a:latin typeface="Arial" panose="020B0604020202020204" pitchFamily="34" charset="0"/>
                <a:cs typeface="Arial" panose="020B0604020202020204" pitchFamily="34" charset="0"/>
              </a:rPr>
              <a:t>Memenuhi kepuasan pelanggan dalam asuhan kebidanan kiien </a:t>
            </a:r>
            <a:endParaRPr lang="id-ID" altLang="en-US" sz="1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6560" indent="-416560" algn="just" defTabSz="914400">
              <a:lnSpc>
                <a:spcPct val="150000"/>
              </a:lnSpc>
              <a:buFont typeface="Wingdings" panose="05000000000000000000" charset="0"/>
              <a:buChar char="v"/>
              <a:tabLst>
                <a:tab pos="447675" algn="l"/>
              </a:tabLst>
            </a:pPr>
            <a:r>
              <a:rPr lang="id-ID" altLang="en-US" sz="1500">
                <a:latin typeface="Arial" panose="020B0604020202020204" pitchFamily="34" charset="0"/>
                <a:cs typeface="Arial" panose="020B0604020202020204" pitchFamily="34" charset="0"/>
              </a:rPr>
              <a:t>Mengharapkan asuhan yang benar, sesual dengan bukti dan teori serta perkembangan ilmu pengetahuan dan teknologi </a:t>
            </a:r>
            <a:endParaRPr lang="id-ID" altLang="en-US" sz="1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6560" indent="-416560" algn="just" defTabSz="914400">
              <a:lnSpc>
                <a:spcPct val="150000"/>
              </a:lnSpc>
              <a:buFont typeface="Wingdings" panose="05000000000000000000" charset="0"/>
              <a:buChar char="v"/>
              <a:tabLst>
                <a:tab pos="447675" algn="l"/>
              </a:tabLst>
            </a:pPr>
            <a:r>
              <a:rPr lang="id-ID" altLang="en-US" sz="1500">
                <a:latin typeface="Arial" panose="020B0604020202020204" pitchFamily="34" charset="0"/>
                <a:cs typeface="Arial" panose="020B0604020202020204" pitchFamily="34" charset="0"/>
              </a:rPr>
              <a:t>Dapat mencegah tindakan-tindakan yang tidak diperlukan atau tidak bermanfaat bahkan merugikan bagi pasien, terutama pada proses persalinan yang diharapkan berjalan dengan lancar dan aman sehingga dapat menurunkan AKI dan AKB. </a:t>
            </a:r>
            <a:endParaRPr lang="id-ID" altLang="en-US"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448739"/>
            <a:ext cx="9720072" cy="149961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Konseling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persetujuan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tindakan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medis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2736376"/>
          </a:xfrm>
        </p:spPr>
        <p:txBody>
          <a:bodyPr>
            <a:noAutofit/>
          </a:bodyPr>
          <a:lstStyle/>
          <a:p>
            <a:pPr marL="355600" indent="-3556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err="1" smtClean="0"/>
              <a:t>Konseling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aspek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pelayanan</a:t>
            </a:r>
            <a:r>
              <a:rPr lang="en-US" sz="2000" dirty="0" smtClean="0"/>
              <a:t> KB</a:t>
            </a:r>
            <a:endParaRPr lang="en-US" sz="2000" dirty="0" smtClean="0"/>
          </a:p>
          <a:p>
            <a:pPr marL="355600" indent="-3556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err="1" smtClean="0"/>
              <a:t>Membantu</a:t>
            </a:r>
            <a:r>
              <a:rPr lang="en-US" sz="2000" dirty="0" smtClean="0"/>
              <a:t> </a:t>
            </a:r>
            <a:r>
              <a:rPr lang="en-US" sz="2000" dirty="0" err="1" smtClean="0"/>
              <a:t>klien</a:t>
            </a:r>
            <a:r>
              <a:rPr lang="en-US" sz="2000" dirty="0" smtClean="0"/>
              <a:t> </a:t>
            </a:r>
            <a:r>
              <a:rPr lang="en-US" sz="2000" dirty="0" err="1" smtClean="0"/>
              <a:t>memilih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memutuskan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kontrasepsi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pilihannya</a:t>
            </a:r>
            <a:endParaRPr lang="en-US" sz="2000" dirty="0" smtClean="0"/>
          </a:p>
          <a:p>
            <a:pPr marL="355600" indent="-3556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err="1" smtClean="0"/>
              <a:t>Membantu</a:t>
            </a:r>
            <a:r>
              <a:rPr lang="en-US" sz="2000" dirty="0" smtClean="0"/>
              <a:t> </a:t>
            </a:r>
            <a:r>
              <a:rPr lang="en-US" sz="2000" dirty="0" err="1" smtClean="0"/>
              <a:t>klien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kontrasepsinya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lama </a:t>
            </a:r>
            <a:endParaRPr lang="en-US" sz="2000" dirty="0" smtClean="0"/>
          </a:p>
          <a:p>
            <a:pPr marL="355600" indent="-3556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keberhasilan</a:t>
            </a:r>
            <a:r>
              <a:rPr lang="en-US" sz="2000" dirty="0" smtClean="0"/>
              <a:t> KB</a:t>
            </a:r>
            <a:endParaRPr lang="en-US" sz="2000" dirty="0" smtClean="0"/>
          </a:p>
          <a:p>
            <a:pPr marL="355600" indent="-3556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err="1" smtClean="0"/>
              <a:t>Informasi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lengkap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</a:t>
            </a:r>
            <a:r>
              <a:rPr lang="en-US" sz="2000" dirty="0" smtClean="0"/>
              <a:t> </a:t>
            </a:r>
            <a:r>
              <a:rPr lang="en-US" sz="2000" dirty="0" err="1" smtClean="0"/>
              <a:t>keleluasan</a:t>
            </a:r>
            <a:r>
              <a:rPr lang="en-US" sz="2000" dirty="0" smtClean="0"/>
              <a:t> </a:t>
            </a:r>
            <a:r>
              <a:rPr lang="en-US" sz="2000" dirty="0" err="1" smtClean="0"/>
              <a:t>pasien</a:t>
            </a:r>
            <a:r>
              <a:rPr lang="en-US" sz="2000" dirty="0" smtClean="0"/>
              <a:t> </a:t>
            </a:r>
            <a:r>
              <a:rPr lang="en-US" sz="2000" dirty="0" err="1" smtClean="0"/>
              <a:t>memilih</a:t>
            </a:r>
            <a:r>
              <a:rPr lang="en-US" sz="2000" dirty="0" smtClean="0"/>
              <a:t> </a:t>
            </a:r>
            <a:r>
              <a:rPr lang="en-US" sz="2000" dirty="0" err="1" smtClean="0"/>
              <a:t>kontrasepsi</a:t>
            </a:r>
            <a:r>
              <a:rPr lang="en-US" sz="2000" dirty="0" smtClean="0"/>
              <a:t> (informed choice)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Sikap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petugas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melakukan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konseling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baik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bagi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calon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akseptor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baru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518012"/>
            <a:ext cx="9720073" cy="3104866"/>
          </a:xfrm>
        </p:spPr>
        <p:txBody>
          <a:bodyPr/>
          <a:lstStyle/>
          <a:p>
            <a:pPr marL="355600" indent="-355600">
              <a:buFont typeface="Wingdings" panose="05000000000000000000" pitchFamily="2" charset="2"/>
              <a:buChar char="Ø"/>
            </a:pPr>
            <a:r>
              <a:rPr lang="en-US" dirty="0" err="1" smtClean="0"/>
              <a:t>Memperlakukan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endParaRPr lang="en-US" dirty="0" smtClean="0"/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endParaRPr lang="en-US" dirty="0" smtClean="0"/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en-US" dirty="0" err="1" smtClean="0"/>
              <a:t>Memnghindari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berlebihan</a:t>
            </a:r>
            <a:endParaRPr lang="en-US" dirty="0" smtClean="0"/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diingini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endParaRPr lang="en-US" dirty="0" smtClean="0"/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mengingat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Persetujuan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tindakan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medis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3227696"/>
          </a:xfrm>
        </p:spPr>
        <p:txBody>
          <a:bodyPr/>
          <a:lstStyle/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kontrasepsi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,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(informed </a:t>
            </a:r>
            <a:r>
              <a:rPr lang="en-US" dirty="0" err="1" smtClean="0"/>
              <a:t>consend</a:t>
            </a:r>
            <a:r>
              <a:rPr lang="en-US" dirty="0" smtClean="0"/>
              <a:t>) </a:t>
            </a:r>
            <a:r>
              <a:rPr lang="en-US" dirty="0" err="1" smtClean="0"/>
              <a:t>diperlukan</a:t>
            </a:r>
            <a:endParaRPr lang="en-US" dirty="0" smtClean="0"/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/>
              <a:t>Informed </a:t>
            </a:r>
            <a:r>
              <a:rPr lang="en-US" dirty="0" err="1" smtClean="0"/>
              <a:t>consend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keluarganya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n-US" dirty="0" err="1" smtClean="0"/>
              <a:t>Seetiap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 </a:t>
            </a:r>
            <a:r>
              <a:rPr lang="en-US" dirty="0" err="1" smtClean="0"/>
              <a:t>medis</a:t>
            </a:r>
            <a:r>
              <a:rPr lang="en-US" dirty="0" smtClean="0"/>
              <a:t> yang </a:t>
            </a:r>
            <a:r>
              <a:rPr lang="en-US" dirty="0" err="1" smtClean="0"/>
              <a:t>beresiko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yang </a:t>
            </a:r>
            <a:r>
              <a:rPr lang="en-US" dirty="0" err="1" smtClean="0"/>
              <a:t>ditandatangani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yang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perrsetujuan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dn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mental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Perencanaan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keluarga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penapisan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klien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,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,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haid</a:t>
            </a:r>
            <a:r>
              <a:rPr lang="en-US" dirty="0" smtClean="0"/>
              <a:t> yang </a:t>
            </a:r>
            <a:r>
              <a:rPr lang="en-US" dirty="0" err="1" smtClean="0"/>
              <a:t>perrtama</a:t>
            </a:r>
            <a:r>
              <a:rPr lang="en-US" dirty="0" smtClean="0"/>
              <a:t> (menarche)</a:t>
            </a:r>
            <a:endParaRPr lang="en-US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Kesuburan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seampai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haid</a:t>
            </a:r>
            <a:r>
              <a:rPr lang="en-US" dirty="0" smtClean="0"/>
              <a:t> (menopause)</a:t>
            </a:r>
            <a:endParaRPr lang="en-US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kelahiran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paling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20 – 35 </a:t>
            </a:r>
            <a:r>
              <a:rPr lang="en-US" dirty="0" err="1" smtClean="0"/>
              <a:t>tahun</a:t>
            </a:r>
            <a:endParaRPr lang="en-US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Persalinan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paling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risikonya</a:t>
            </a:r>
            <a:endParaRPr lang="en-US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kelahiran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2-4 </a:t>
            </a:r>
            <a:r>
              <a:rPr lang="en-US" dirty="0" err="1" smtClean="0"/>
              <a:t>tahun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7760</Words>
  <Application>WPS Presentation</Application>
  <PresentationFormat>Widescreen</PresentationFormat>
  <Paragraphs>136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1" baseType="lpstr">
      <vt:lpstr>Arial</vt:lpstr>
      <vt:lpstr>SimSun</vt:lpstr>
      <vt:lpstr>Wingdings</vt:lpstr>
      <vt:lpstr>Tw Cen MT</vt:lpstr>
      <vt:lpstr>Wingdings 3</vt:lpstr>
      <vt:lpstr>Wingdings</vt:lpstr>
      <vt:lpstr>Microsoft YaHei</vt:lpstr>
      <vt:lpstr>Arial Unicode MS</vt:lpstr>
      <vt:lpstr>Tw Cen MT Condensed</vt:lpstr>
      <vt:lpstr>Calibri</vt:lpstr>
      <vt:lpstr>Integral</vt:lpstr>
      <vt:lpstr>Evidence based dalam pelayanan kb</vt:lpstr>
      <vt:lpstr>PowerPoint 演示文稿</vt:lpstr>
      <vt:lpstr>PowerPoint 演示文稿</vt:lpstr>
      <vt:lpstr>PowerPoint 演示文稿</vt:lpstr>
      <vt:lpstr>PowerPoint 演示文稿</vt:lpstr>
      <vt:lpstr>Konseling dan persetujuan tindakan medis</vt:lpstr>
      <vt:lpstr>Sikap petugas dalam melakukan konseling yang baik bagi calon akseptor baru</vt:lpstr>
      <vt:lpstr>Persetujuan tindakan medis</vt:lpstr>
      <vt:lpstr>Perencanaan keluarga dan penapisan klien</vt:lpstr>
      <vt:lpstr>PowerPoint 演示文稿</vt:lpstr>
      <vt:lpstr>Persyaratan medis (medical eligibility) dalam penggunaan kontrasepsi</vt:lpstr>
      <vt:lpstr>Infeksi menular seksual dan kontrasepsi</vt:lpstr>
      <vt:lpstr>Remaja dan kontrasepsi</vt:lpstr>
      <vt:lpstr>kontrasepsi untuk perempuan berusia lebih dari 35 tahun</vt:lpstr>
      <vt:lpstr>kontrasepsi pasca salin</vt:lpstr>
      <vt:lpstr>saat mulai menggunakan kontrasepsi</vt:lpstr>
      <vt:lpstr>kontrasepsi pasca keguguran</vt:lpstr>
      <vt:lpstr>kontrasepsi darurat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based dalam pelayanan kb</dc:title>
  <dc:creator>user</dc:creator>
  <cp:lastModifiedBy>Syahriani Indah</cp:lastModifiedBy>
  <cp:revision>11</cp:revision>
  <dcterms:created xsi:type="dcterms:W3CDTF">2022-04-02T00:44:00Z</dcterms:created>
  <dcterms:modified xsi:type="dcterms:W3CDTF">2022-04-13T01:27:52Z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87BBA798DAFE487FAE5D41F3BA1AD71A</vt:lpwstr>
  </property>
  <property fmtid="{D5CDD505-2E9C-101B-9397-08002B2CF9AE}" pid="3" name="KSOProductBuildVer">
    <vt:lpwstr>1057-11.2.0.11073</vt:lpwstr>
  </property>
</Properties>
</file>