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56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12CC93-C1C7-4EE3-8502-A5EF263933E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6734-F675-423C-86A3-38760D9D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8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D03E-80F4-4AA3-86B9-9ECA02A66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206" y="1285460"/>
            <a:ext cx="3683959" cy="1225799"/>
          </a:xfrm>
        </p:spPr>
        <p:txBody>
          <a:bodyPr/>
          <a:lstStyle/>
          <a:p>
            <a:r>
              <a:rPr lang="en-US" dirty="0"/>
              <a:t>SISTEM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5FC4-5A5C-4470-900B-5F5301B4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85" y="2308392"/>
            <a:ext cx="732845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0D3C9C-025E-421C-BB15-733E76405143}"/>
              </a:ext>
            </a:extLst>
          </p:cNvPr>
          <p:cNvSpPr txBox="1"/>
          <p:nvPr/>
        </p:nvSpPr>
        <p:spPr>
          <a:xfrm>
            <a:off x="1219200" y="1724153"/>
            <a:ext cx="103897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UKM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oleh </a:t>
            </a:r>
            <a:r>
              <a:rPr lang="en-US" sz="2800" dirty="0" err="1"/>
              <a:t>pemerintah</a:t>
            </a:r>
            <a:r>
              <a:rPr lang="en-US" sz="2800" dirty="0"/>
              <a:t> dan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swasta</a:t>
            </a:r>
            <a:r>
              <a:rPr lang="en-US" sz="2800" dirty="0"/>
              <a:t>,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memelihara</a:t>
            </a:r>
            <a:r>
              <a:rPr lang="en-US" sz="2800" dirty="0"/>
              <a:t> dan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dan </a:t>
            </a:r>
            <a:r>
              <a:rPr lang="en-US" sz="2800" dirty="0" err="1"/>
              <a:t>menanggulangi</a:t>
            </a:r>
            <a:r>
              <a:rPr lang="en-US" sz="2800" dirty="0"/>
              <a:t> </a:t>
            </a:r>
            <a:r>
              <a:rPr lang="en-US" sz="2800" dirty="0" err="1"/>
              <a:t>timbulnya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. UKM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upaya-upaya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pemberantasan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, </a:t>
            </a:r>
            <a:r>
              <a:rPr lang="en-US" sz="2800" dirty="0" err="1"/>
              <a:t>penyehatan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dan </a:t>
            </a:r>
            <a:r>
              <a:rPr lang="en-US" sz="2800" dirty="0" err="1"/>
              <a:t>penyediaan</a:t>
            </a:r>
            <a:r>
              <a:rPr lang="en-US" sz="2800" dirty="0"/>
              <a:t> </a:t>
            </a:r>
            <a:r>
              <a:rPr lang="en-US" sz="2800" dirty="0" err="1"/>
              <a:t>sanitasi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,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gizi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farmasi</a:t>
            </a:r>
            <a:r>
              <a:rPr lang="en-US" sz="2800" dirty="0"/>
              <a:t> dan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aditif</a:t>
            </a:r>
            <a:r>
              <a:rPr lang="en-US" sz="2800" dirty="0"/>
              <a:t> (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dan </a:t>
            </a:r>
            <a:r>
              <a:rPr lang="en-US" sz="2800" dirty="0" err="1"/>
              <a:t>minuman</a:t>
            </a:r>
            <a:r>
              <a:rPr lang="en-US" sz="2800" dirty="0"/>
              <a:t>, </a:t>
            </a:r>
            <a:r>
              <a:rPr lang="en-US" sz="2800" dirty="0" err="1"/>
              <a:t>pengamanan</a:t>
            </a:r>
            <a:r>
              <a:rPr lang="en-US" sz="2800" dirty="0"/>
              <a:t> </a:t>
            </a:r>
            <a:r>
              <a:rPr lang="en-US" sz="2800" dirty="0" err="1"/>
              <a:t>narkotika</a:t>
            </a:r>
            <a:r>
              <a:rPr lang="en-US" sz="2800" dirty="0"/>
              <a:t>, </a:t>
            </a:r>
            <a:r>
              <a:rPr lang="en-US" sz="2800" dirty="0" err="1"/>
              <a:t>psikotropika</a:t>
            </a:r>
            <a:r>
              <a:rPr lang="en-US" sz="2800" dirty="0"/>
              <a:t>, </a:t>
            </a:r>
            <a:r>
              <a:rPr lang="en-US" sz="2800" dirty="0" err="1"/>
              <a:t>zat</a:t>
            </a:r>
            <a:r>
              <a:rPr lang="en-US" sz="2800" dirty="0"/>
              <a:t> </a:t>
            </a:r>
            <a:r>
              <a:rPr lang="en-US" sz="2800" dirty="0" err="1"/>
              <a:t>adiktif</a:t>
            </a:r>
            <a:r>
              <a:rPr lang="en-US" sz="2800" dirty="0"/>
              <a:t> dan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, </a:t>
            </a:r>
            <a:r>
              <a:rPr lang="en-US" sz="2800" dirty="0" err="1"/>
              <a:t>sesrta</a:t>
            </a:r>
            <a:r>
              <a:rPr lang="en-US" sz="2800" dirty="0"/>
              <a:t>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bencana</a:t>
            </a:r>
            <a:r>
              <a:rPr lang="en-US" sz="2800" dirty="0"/>
              <a:t> dan </a:t>
            </a:r>
            <a:r>
              <a:rPr lang="en-US" sz="2800" dirty="0" err="1"/>
              <a:t>bantuan</a:t>
            </a:r>
            <a:r>
              <a:rPr lang="en-US" sz="2800" dirty="0"/>
              <a:t> </a:t>
            </a:r>
            <a:r>
              <a:rPr lang="en-US" sz="2800" dirty="0" err="1"/>
              <a:t>kemanusiaa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606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1CAFD-533A-4EBF-967C-9EB186910419}"/>
              </a:ext>
            </a:extLst>
          </p:cNvPr>
          <p:cNvSpPr txBox="1"/>
          <p:nvPr/>
        </p:nvSpPr>
        <p:spPr>
          <a:xfrm>
            <a:off x="1391477" y="1931002"/>
            <a:ext cx="98066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PRINSIP UKM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Berkesinambungan</a:t>
            </a:r>
            <a:r>
              <a:rPr lang="en-US" sz="2800" dirty="0"/>
              <a:t> dan </a:t>
            </a:r>
            <a:r>
              <a:rPr lang="en-US" sz="2800" dirty="0" err="1"/>
              <a:t>paripurna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Bermutu</a:t>
            </a:r>
            <a:r>
              <a:rPr lang="en-US" sz="2800" dirty="0"/>
              <a:t>, </a:t>
            </a:r>
            <a:r>
              <a:rPr lang="en-US" sz="2800" dirty="0" err="1"/>
              <a:t>aman</a:t>
            </a:r>
            <a:r>
              <a:rPr lang="en-US" sz="2800" dirty="0"/>
              <a:t> dan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Adil dan </a:t>
            </a:r>
            <a:r>
              <a:rPr lang="en-US" sz="2800" dirty="0" err="1"/>
              <a:t>merata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Non </a:t>
            </a:r>
            <a:r>
              <a:rPr lang="en-US" sz="2800" dirty="0" err="1"/>
              <a:t>diskriminatif</a:t>
            </a:r>
            <a:r>
              <a:rPr lang="en-US" sz="2800" dirty="0"/>
              <a:t> 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Terjangkau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dan tepa</a:t>
            </a:r>
          </a:p>
        </p:txBody>
      </p:sp>
    </p:spTree>
    <p:extLst>
      <p:ext uri="{BB962C8B-B14F-4D97-AF65-F5344CB8AC3E}">
        <p14:creationId xmlns:p14="http://schemas.microsoft.com/office/powerpoint/2010/main" val="417611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A47DD-2A66-48B4-85F0-1E33AD925D75}"/>
              </a:ext>
            </a:extLst>
          </p:cNvPr>
          <p:cNvSpPr txBox="1"/>
          <p:nvPr/>
        </p:nvSpPr>
        <p:spPr>
          <a:xfrm>
            <a:off x="1451113" y="504953"/>
            <a:ext cx="928977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BENTUK POKOK </a:t>
            </a:r>
          </a:p>
          <a:p>
            <a:pPr marL="514350" indent="-514350" algn="just">
              <a:buAutoNum type="arabicPeriod"/>
            </a:pPr>
            <a:r>
              <a:rPr lang="en-US" sz="2800" dirty="0" err="1"/>
              <a:t>Upaya</a:t>
            </a:r>
            <a:r>
              <a:rPr lang="en-US" sz="2800" dirty="0"/>
              <a:t> Kesehatan Masyarakat (UKM) 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a. UKM strata </a:t>
            </a:r>
            <a:r>
              <a:rPr lang="en-US" sz="2800" dirty="0" err="1"/>
              <a:t>pertama</a:t>
            </a:r>
            <a:r>
              <a:rPr lang="en-US" sz="2800" dirty="0"/>
              <a:t>  UKM strata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UKM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mendayagunakan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ditujukan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 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Ujung </a:t>
            </a:r>
            <a:r>
              <a:rPr lang="en-US" sz="2800" dirty="0" err="1"/>
              <a:t>tombak</a:t>
            </a:r>
            <a:r>
              <a:rPr lang="en-US" sz="2800" dirty="0"/>
              <a:t> </a:t>
            </a:r>
            <a:r>
              <a:rPr lang="en-US" sz="2800" dirty="0" err="1"/>
              <a:t>penyelenggara</a:t>
            </a:r>
            <a:r>
              <a:rPr lang="en-US" sz="2800" dirty="0"/>
              <a:t> UKM strata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Puskesmas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didukung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dan </a:t>
            </a:r>
            <a:r>
              <a:rPr lang="en-US" sz="2800" dirty="0" err="1"/>
              <a:t>didirikan</a:t>
            </a:r>
            <a:r>
              <a:rPr lang="en-US" sz="2800" dirty="0"/>
              <a:t> </a:t>
            </a:r>
            <a:r>
              <a:rPr lang="en-US" sz="2800" dirty="0" err="1"/>
              <a:t>sekurang-kurangnya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di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kecamatan</a:t>
            </a:r>
            <a:r>
              <a:rPr lang="en-US" sz="2800" dirty="0"/>
              <a:t>. </a:t>
            </a:r>
            <a:r>
              <a:rPr lang="en-US" sz="2800" dirty="0" err="1"/>
              <a:t>Puskesmas</a:t>
            </a:r>
            <a:r>
              <a:rPr lang="en-US" sz="2800" dirty="0"/>
              <a:t> </a:t>
            </a:r>
            <a:r>
              <a:rPr lang="en-US" sz="2800" dirty="0" err="1"/>
              <a:t>bertanggungjawab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di wilayah </a:t>
            </a:r>
            <a:r>
              <a:rPr lang="en-US" sz="2800" dirty="0" err="1"/>
              <a:t>kerjanya</a:t>
            </a:r>
            <a:r>
              <a:rPr lang="en-US" sz="2800" dirty="0"/>
              <a:t> 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Puskesmas</a:t>
            </a:r>
            <a:r>
              <a:rPr lang="en-US" sz="2800" dirty="0"/>
              <a:t> : (1)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penggerak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berwawasan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(2)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pemberdayaan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, dan (3)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06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9AC9A0-CC10-4239-90C5-A493EC24A0A8}"/>
              </a:ext>
            </a:extLst>
          </p:cNvPr>
          <p:cNvSpPr txBox="1"/>
          <p:nvPr/>
        </p:nvSpPr>
        <p:spPr>
          <a:xfrm>
            <a:off x="1404731" y="1485615"/>
            <a:ext cx="1041620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Sekurang-kurangnya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enam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dilaksanakan</a:t>
            </a:r>
            <a:r>
              <a:rPr lang="en-US" sz="3200" dirty="0"/>
              <a:t> oleh </a:t>
            </a:r>
            <a:r>
              <a:rPr lang="en-US" sz="3200" dirty="0" err="1"/>
              <a:t>Puskesmas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1.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; 2.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dan </a:t>
            </a:r>
            <a:r>
              <a:rPr lang="en-US" sz="3200" dirty="0" err="1"/>
              <a:t>anak</a:t>
            </a:r>
            <a:r>
              <a:rPr lang="en-US" sz="3200" dirty="0"/>
              <a:t>, dan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berencana</a:t>
            </a:r>
            <a:r>
              <a:rPr lang="en-US" sz="3200" dirty="0"/>
              <a:t>; 3.  </a:t>
            </a:r>
            <a:r>
              <a:rPr lang="en-US" sz="3200" dirty="0" err="1"/>
              <a:t>perbaikan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; 4. 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; 5. </a:t>
            </a:r>
            <a:r>
              <a:rPr lang="en-US" sz="3200" dirty="0" err="1"/>
              <a:t>pemberantasan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menular</a:t>
            </a:r>
            <a:r>
              <a:rPr lang="en-US" sz="3200" dirty="0"/>
              <a:t>; dan6. </a:t>
            </a:r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  Peran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dan </a:t>
            </a:r>
            <a:r>
              <a:rPr lang="en-US" sz="3200" dirty="0" err="1"/>
              <a:t>swasta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UKM strata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diwujudkan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,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bersumber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(UKBM</a:t>
            </a:r>
            <a:r>
              <a:rPr lang="en-US" sz="3200"/>
              <a:t>). </a:t>
            </a:r>
          </a:p>
          <a:p>
            <a:pPr algn="just"/>
            <a:r>
              <a:rPr lang="en-US" sz="3200"/>
              <a:t>Saat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dikembangkan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UKBM,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Posyandu</a:t>
            </a:r>
            <a:r>
              <a:rPr lang="en-US" sz="3200" dirty="0"/>
              <a:t>, </a:t>
            </a:r>
            <a:r>
              <a:rPr lang="en-US" sz="3200" dirty="0" err="1"/>
              <a:t>Polindes</a:t>
            </a:r>
            <a:r>
              <a:rPr lang="en-US" sz="3200" dirty="0"/>
              <a:t>, Pos </a:t>
            </a:r>
            <a:r>
              <a:rPr lang="en-US" sz="3200" dirty="0" err="1"/>
              <a:t>Obat</a:t>
            </a:r>
            <a:r>
              <a:rPr lang="en-US" sz="3200" dirty="0"/>
              <a:t> </a:t>
            </a:r>
            <a:r>
              <a:rPr lang="en-US" sz="3200" dirty="0" err="1"/>
              <a:t>Desa</a:t>
            </a:r>
            <a:r>
              <a:rPr lang="en-US" sz="3200" dirty="0"/>
              <a:t>, Pos </a:t>
            </a:r>
            <a:r>
              <a:rPr lang="en-US" sz="3200" dirty="0" err="1"/>
              <a:t>Upaya</a:t>
            </a:r>
            <a:r>
              <a:rPr lang="en-US" sz="3200" dirty="0"/>
              <a:t> Kesehatan </a:t>
            </a:r>
            <a:r>
              <a:rPr lang="en-US" sz="3200" dirty="0" err="1"/>
              <a:t>Kerja</a:t>
            </a:r>
            <a:r>
              <a:rPr lang="en-US" sz="3200" dirty="0"/>
              <a:t>, </a:t>
            </a:r>
            <a:r>
              <a:rPr lang="en-US" sz="3200" dirty="0" err="1"/>
              <a:t>Dokter</a:t>
            </a:r>
            <a:r>
              <a:rPr lang="en-US" sz="3200" dirty="0"/>
              <a:t> Kecil </a:t>
            </a:r>
            <a:r>
              <a:rPr lang="en-US" sz="3200" dirty="0" err="1"/>
              <a:t>dalam</a:t>
            </a:r>
            <a:r>
              <a:rPr lang="en-US" sz="3200" dirty="0"/>
              <a:t> Usaha Kesehatan </a:t>
            </a:r>
            <a:r>
              <a:rPr lang="en-US" sz="3200" dirty="0" err="1"/>
              <a:t>Sekolah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84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BE430-F42C-4EE0-80CD-5CFACEC6874A}"/>
              </a:ext>
            </a:extLst>
          </p:cNvPr>
          <p:cNvSpPr txBox="1"/>
          <p:nvPr/>
        </p:nvSpPr>
        <p:spPr>
          <a:xfrm>
            <a:off x="1126435" y="856357"/>
            <a:ext cx="1062824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UKM strata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UKM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lanjutan</a:t>
            </a:r>
            <a:r>
              <a:rPr lang="en-US" sz="3200" dirty="0"/>
              <a:t>,</a:t>
            </a:r>
          </a:p>
          <a:p>
            <a:pPr algn="just"/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mendayagunakan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dan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spesialistik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ditujukan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Penanggungjawab</a:t>
            </a:r>
            <a:r>
              <a:rPr lang="en-US" sz="3200" dirty="0"/>
              <a:t> UKM strata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didukung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</a:t>
            </a:r>
            <a:r>
              <a:rPr lang="en-US" sz="3200" dirty="0" err="1"/>
              <a:t>sektor</a:t>
            </a:r>
            <a:r>
              <a:rPr lang="en-US" sz="3200" dirty="0"/>
              <a:t>. 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dan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, </a:t>
            </a:r>
            <a:r>
              <a:rPr lang="en-US" sz="3200" dirty="0" err="1"/>
              <a:t>pelaksanaan</a:t>
            </a:r>
            <a:r>
              <a:rPr lang="en-US" sz="3200" dirty="0"/>
              <a:t> dan </a:t>
            </a:r>
            <a:r>
              <a:rPr lang="en-US" sz="3200" dirty="0" err="1"/>
              <a:t>pengendalian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pengawasan</a:t>
            </a:r>
            <a:r>
              <a:rPr lang="en-US" sz="3200" dirty="0"/>
              <a:t> dan </a:t>
            </a:r>
            <a:r>
              <a:rPr lang="en-US" sz="3200" dirty="0" err="1"/>
              <a:t>pertanggungjawaban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di </a:t>
            </a:r>
            <a:r>
              <a:rPr lang="en-US" sz="3200" dirty="0" err="1"/>
              <a:t>Kab</a:t>
            </a:r>
            <a:r>
              <a:rPr lang="en-US" sz="3200" dirty="0"/>
              <a:t>/Kota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penyediaan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kesmas</a:t>
            </a:r>
            <a:r>
              <a:rPr lang="en-US" sz="3200" dirty="0"/>
              <a:t>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lanjutan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melayani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rujukan</a:t>
            </a:r>
            <a:r>
              <a:rPr lang="en-US" sz="3200" dirty="0"/>
              <a:t> </a:t>
            </a:r>
            <a:r>
              <a:rPr lang="en-US" sz="3200" dirty="0" err="1"/>
              <a:t>Puskesmas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61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680D5-9442-40AF-A635-DAF4F74B7D60}"/>
              </a:ext>
            </a:extLst>
          </p:cNvPr>
          <p:cNvSpPr txBox="1"/>
          <p:nvPr/>
        </p:nvSpPr>
        <p:spPr>
          <a:xfrm>
            <a:off x="795130" y="1174836"/>
            <a:ext cx="1032344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UKM strata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UKM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unggulan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mendayagunakan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 dan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subspesialistik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ditujukan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Penanggungjawab</a:t>
            </a:r>
            <a:r>
              <a:rPr lang="en-US" sz="3200" dirty="0"/>
              <a:t> UKM strata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Depkes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didukung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</a:t>
            </a:r>
            <a:r>
              <a:rPr lang="en-US" sz="3200" dirty="0" err="1"/>
              <a:t>sektor</a:t>
            </a:r>
            <a:r>
              <a:rPr lang="en-US" sz="3200" dirty="0"/>
              <a:t>.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Dinkes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Depkes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dan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manajerial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, </a:t>
            </a:r>
            <a:r>
              <a:rPr lang="en-US" sz="3200" dirty="0" err="1"/>
              <a:t>pelaksanaan</a:t>
            </a:r>
            <a:r>
              <a:rPr lang="en-US" sz="3200" dirty="0"/>
              <a:t> dan </a:t>
            </a:r>
            <a:r>
              <a:rPr lang="en-US" sz="3200" dirty="0" err="1"/>
              <a:t>pengendalian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pengawasan</a:t>
            </a:r>
            <a:r>
              <a:rPr lang="en-US" sz="3200" dirty="0"/>
              <a:t> dan </a:t>
            </a:r>
            <a:r>
              <a:rPr lang="en-US" sz="3200" dirty="0" err="1"/>
              <a:t>pertanggungjawaban</a:t>
            </a:r>
            <a:r>
              <a:rPr lang="en-US" sz="3200" dirty="0"/>
              <a:t> </a:t>
            </a:r>
            <a:r>
              <a:rPr lang="en-US" sz="3200" dirty="0" err="1"/>
              <a:t>penyelenggaraan</a:t>
            </a:r>
            <a:r>
              <a:rPr lang="en-US" sz="3200" dirty="0"/>
              <a:t>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di </a:t>
            </a:r>
            <a:r>
              <a:rPr lang="en-US" sz="3200" dirty="0" err="1"/>
              <a:t>provinsi</a:t>
            </a:r>
            <a:r>
              <a:rPr lang="en-US" sz="3200" dirty="0"/>
              <a:t>/</a:t>
            </a:r>
            <a:r>
              <a:rPr lang="en-US" sz="3200" dirty="0" err="1"/>
              <a:t>nasional</a:t>
            </a:r>
            <a:r>
              <a:rPr lang="en-US" sz="3200" dirty="0"/>
              <a:t> 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d.Fungsi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penyediaan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kesmas</a:t>
            </a:r>
            <a:r>
              <a:rPr lang="en-US" sz="3200" dirty="0"/>
              <a:t> </a:t>
            </a:r>
            <a:r>
              <a:rPr lang="en-US" sz="3200" dirty="0" err="1"/>
              <a:t>tk</a:t>
            </a:r>
            <a:r>
              <a:rPr lang="en-US" sz="3200" dirty="0"/>
              <a:t> </a:t>
            </a:r>
            <a:r>
              <a:rPr lang="en-US" sz="3200" dirty="0" err="1"/>
              <a:t>unggulan</a:t>
            </a:r>
            <a:r>
              <a:rPr lang="en-US" sz="3200" dirty="0"/>
              <a:t>, </a:t>
            </a:r>
            <a:r>
              <a:rPr lang="en-US" sz="3200" dirty="0" err="1"/>
              <a:t>yakni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melayani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rujukan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 dan </a:t>
            </a:r>
            <a:r>
              <a:rPr lang="en-US" sz="3200" dirty="0" err="1"/>
              <a:t>Provinsi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97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0CE9C-EF87-4019-BFAC-F9374115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1325218"/>
            <a:ext cx="8666922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FAB2F4-788E-4570-8EEE-14661E91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887896"/>
            <a:ext cx="8189843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B15CD3-EF17-4149-ABEA-802400DBD408}"/>
              </a:ext>
            </a:extLst>
          </p:cNvPr>
          <p:cNvSpPr txBox="1"/>
          <p:nvPr/>
        </p:nvSpPr>
        <p:spPr>
          <a:xfrm>
            <a:off x="1258956" y="1069739"/>
            <a:ext cx="9674087" cy="519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Sistem adalah sesuatu yang tersusun atas bagian-bagian yang saling berkaitan satu sama lain membentuk satu kesatuan fungsi. Kesatuan fungsi tersebut memiliki integritas yang bila diubah atau rusak salah satu bagiannya atau hilang, maka tidak berfungsi lagi; memiliki pola hubungan antar bagian-bagiannya tidak mudah diubah-ubah, dan ada sifat dinamis dalam hubungan antar bagiannya dalam sistem.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9EF0C-17D9-45A9-B06E-D70CF827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3" y="905839"/>
            <a:ext cx="10022373" cy="5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F2A21-BA2D-4CE1-B778-94FFAAC2B48D}"/>
              </a:ext>
            </a:extLst>
          </p:cNvPr>
          <p:cNvSpPr txBox="1"/>
          <p:nvPr/>
        </p:nvSpPr>
        <p:spPr>
          <a:xfrm>
            <a:off x="2663686" y="1510748"/>
            <a:ext cx="73947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PENGERTIAN SKN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tatanan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menghimpun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Indonesia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terpadu</a:t>
            </a:r>
            <a:r>
              <a:rPr lang="en-US" sz="3200" dirty="0"/>
              <a:t> dan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mendukung</a:t>
            </a:r>
            <a:r>
              <a:rPr lang="en-US" sz="3200" dirty="0"/>
              <a:t>,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menjamin</a:t>
            </a:r>
            <a:r>
              <a:rPr lang="en-US" sz="3200" dirty="0"/>
              <a:t> </a:t>
            </a:r>
            <a:r>
              <a:rPr lang="en-US" sz="3200" dirty="0" err="1"/>
              <a:t>derajat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setinggi-tingginya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perwujudan</a:t>
            </a:r>
            <a:r>
              <a:rPr lang="en-US" sz="3200" dirty="0"/>
              <a:t> </a:t>
            </a:r>
            <a:r>
              <a:rPr lang="en-US" sz="3200" dirty="0" err="1"/>
              <a:t>kesejahteraan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dimaksud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Pembukaan</a:t>
            </a:r>
            <a:r>
              <a:rPr lang="en-US" sz="3200" dirty="0"/>
              <a:t> UUD 1945</a:t>
            </a:r>
          </a:p>
        </p:txBody>
      </p:sp>
    </p:spTree>
    <p:extLst>
      <p:ext uri="{BB962C8B-B14F-4D97-AF65-F5344CB8AC3E}">
        <p14:creationId xmlns:p14="http://schemas.microsoft.com/office/powerpoint/2010/main" val="111774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08EAB-63C1-4837-9216-32C4390E46E7}"/>
              </a:ext>
            </a:extLst>
          </p:cNvPr>
          <p:cNvSpPr txBox="1"/>
          <p:nvPr/>
        </p:nvSpPr>
        <p:spPr>
          <a:xfrm>
            <a:off x="1656521" y="1608268"/>
            <a:ext cx="92235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PRINSIP DASAR PEMBANGUNAN KESEHATAN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UU 17/2007 RPJPN 2005-2025, </a:t>
            </a:r>
            <a:r>
              <a:rPr lang="en-US" sz="3200" dirty="0" err="1"/>
              <a:t>pembangunan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diarahkan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kesadaran</a:t>
            </a:r>
            <a:r>
              <a:rPr lang="en-US" sz="3200" dirty="0"/>
              <a:t>, </a:t>
            </a:r>
            <a:r>
              <a:rPr lang="en-US" sz="3200" dirty="0" err="1"/>
              <a:t>kemauan</a:t>
            </a:r>
            <a:r>
              <a:rPr lang="en-US" sz="3200" dirty="0"/>
              <a:t>, dan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orang agar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derajat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yang </a:t>
            </a:r>
            <a:r>
              <a:rPr lang="en-US" sz="3200" dirty="0" err="1"/>
              <a:t>setinggi-tingginya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terwujud</a:t>
            </a:r>
            <a:r>
              <a:rPr lang="en-US" sz="3200" dirty="0"/>
              <a:t>. </a:t>
            </a:r>
            <a:r>
              <a:rPr lang="en-US" sz="3200" dirty="0" err="1"/>
              <a:t>Penyelenggaraan</a:t>
            </a:r>
            <a:r>
              <a:rPr lang="en-US" sz="3200" dirty="0"/>
              <a:t> Pembangunan Kesehatan dan SKN, </a:t>
            </a:r>
            <a:r>
              <a:rPr lang="en-US" sz="3200" dirty="0" err="1"/>
              <a:t>mendasar</a:t>
            </a:r>
            <a:r>
              <a:rPr lang="en-US" sz="3200" dirty="0"/>
              <a:t> pada </a:t>
            </a:r>
            <a:r>
              <a:rPr lang="en-US" sz="3200" dirty="0" err="1"/>
              <a:t>aspek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736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B8D10-AB16-43CC-A2CF-41A137074222}"/>
              </a:ext>
            </a:extLst>
          </p:cNvPr>
          <p:cNvSpPr txBox="1"/>
          <p:nvPr/>
        </p:nvSpPr>
        <p:spPr>
          <a:xfrm>
            <a:off x="993913" y="1643271"/>
            <a:ext cx="102439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/>
              <a:t>Perikemanusiaan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Pemberdayaan</a:t>
            </a:r>
            <a:r>
              <a:rPr lang="en-US" sz="3200" dirty="0"/>
              <a:t> dan </a:t>
            </a:r>
            <a:r>
              <a:rPr lang="en-US" sz="3200" dirty="0" err="1"/>
              <a:t>Kemandirian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/>
              <a:t>Adil dan </a:t>
            </a:r>
            <a:r>
              <a:rPr lang="en-US" sz="3200" dirty="0" err="1"/>
              <a:t>merata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err="1"/>
              <a:t>Pengutamaan</a:t>
            </a:r>
            <a:r>
              <a:rPr lang="en-US" sz="3200" dirty="0"/>
              <a:t> dan </a:t>
            </a:r>
            <a:r>
              <a:rPr lang="en-US" sz="3200" dirty="0" err="1"/>
              <a:t>Manfaat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/>
              <a:t>HAM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Sinergisme</a:t>
            </a:r>
            <a:r>
              <a:rPr lang="en-US" sz="3200" dirty="0"/>
              <a:t> &amp; </a:t>
            </a:r>
            <a:r>
              <a:rPr lang="en-US" sz="3200" dirty="0" err="1"/>
              <a:t>Kemitraan</a:t>
            </a:r>
            <a:r>
              <a:rPr lang="en-US" sz="3200" dirty="0"/>
              <a:t> yang </a:t>
            </a:r>
            <a:r>
              <a:rPr lang="en-US" sz="3200" dirty="0" err="1"/>
              <a:t>Dinamis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Komitmen</a:t>
            </a:r>
            <a:r>
              <a:rPr lang="en-US" sz="3200" dirty="0"/>
              <a:t> dan Tata </a:t>
            </a:r>
            <a:r>
              <a:rPr lang="en-US" sz="3200" dirty="0" err="1"/>
              <a:t>Kepemerintahan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err="1"/>
              <a:t>Dukungan</a:t>
            </a:r>
            <a:r>
              <a:rPr lang="en-US" sz="3200" dirty="0"/>
              <a:t> </a:t>
            </a:r>
            <a:r>
              <a:rPr lang="en-US" sz="3200" dirty="0" err="1"/>
              <a:t>regulasi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Antisipatif</a:t>
            </a:r>
            <a:r>
              <a:rPr lang="en-US" sz="3200" dirty="0"/>
              <a:t> dan Pro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Responsif</a:t>
            </a:r>
            <a:r>
              <a:rPr lang="en-US" sz="3200" dirty="0"/>
              <a:t> Gender 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Kearifan</a:t>
            </a:r>
            <a:r>
              <a:rPr lang="en-US" sz="3200" dirty="0"/>
              <a:t> </a:t>
            </a:r>
            <a:r>
              <a:rPr lang="en-US" sz="3200" dirty="0" err="1"/>
              <a:t>loka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D3F28-D4DD-4155-9258-17B87027A333}"/>
              </a:ext>
            </a:extLst>
          </p:cNvPr>
          <p:cNvSpPr txBox="1"/>
          <p:nvPr/>
        </p:nvSpPr>
        <p:spPr>
          <a:xfrm>
            <a:off x="1133061" y="2620618"/>
            <a:ext cx="101909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TUJUAN SKN </a:t>
            </a:r>
            <a:r>
              <a:rPr lang="en-US" sz="3600" dirty="0" err="1"/>
              <a:t>Tujuan</a:t>
            </a:r>
            <a:r>
              <a:rPr lang="en-US" sz="3600" dirty="0"/>
              <a:t> SKN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terselenggaranya</a:t>
            </a:r>
            <a:r>
              <a:rPr lang="en-US" sz="3600" dirty="0"/>
              <a:t> </a:t>
            </a:r>
            <a:r>
              <a:rPr lang="en-US" sz="3600" dirty="0" err="1"/>
              <a:t>pembangunan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oleh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potensi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,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, </a:t>
            </a:r>
            <a:r>
              <a:rPr lang="en-US" sz="3600" dirty="0" err="1"/>
              <a:t>swasta</a:t>
            </a:r>
            <a:r>
              <a:rPr lang="en-US" sz="3600" dirty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pemerintah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sinergis</a:t>
            </a:r>
            <a:r>
              <a:rPr lang="en-US" sz="3600" dirty="0"/>
              <a:t>, </a:t>
            </a:r>
            <a:r>
              <a:rPr lang="en-US" sz="3600" dirty="0" err="1"/>
              <a:t>berhasil</a:t>
            </a:r>
            <a:r>
              <a:rPr lang="en-US" sz="3600" dirty="0"/>
              <a:t> </a:t>
            </a:r>
            <a:r>
              <a:rPr lang="en-US" sz="3600" dirty="0" err="1"/>
              <a:t>guna</a:t>
            </a:r>
            <a:r>
              <a:rPr lang="en-US" sz="3600" dirty="0"/>
              <a:t> dan </a:t>
            </a:r>
            <a:r>
              <a:rPr lang="en-US" sz="3600" dirty="0" err="1"/>
              <a:t>berdaya</a:t>
            </a:r>
            <a:r>
              <a:rPr lang="en-US" sz="3600" dirty="0"/>
              <a:t> </a:t>
            </a:r>
            <a:r>
              <a:rPr lang="en-US" sz="3600" dirty="0" err="1"/>
              <a:t>guna</a:t>
            </a:r>
            <a:r>
              <a:rPr lang="en-US" sz="3600" dirty="0"/>
              <a:t>,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tercapai</a:t>
            </a:r>
            <a:r>
              <a:rPr lang="en-US" sz="3600" dirty="0"/>
              <a:t> </a:t>
            </a:r>
            <a:r>
              <a:rPr lang="en-US" sz="3600" dirty="0" err="1"/>
              <a:t>derajat</a:t>
            </a:r>
            <a:r>
              <a:rPr lang="en-US" sz="3600" dirty="0"/>
              <a:t> </a:t>
            </a:r>
            <a:r>
              <a:rPr lang="en-US" sz="3600" dirty="0" err="1"/>
              <a:t>kesmas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setinggi-tingginya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225BF-58E8-468B-813D-52811FB8BAD5}"/>
              </a:ext>
            </a:extLst>
          </p:cNvPr>
          <p:cNvSpPr txBox="1"/>
          <p:nvPr/>
        </p:nvSpPr>
        <p:spPr>
          <a:xfrm>
            <a:off x="1364972" y="2456795"/>
            <a:ext cx="102571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SUBSISTEM SKN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Upaya</a:t>
            </a:r>
            <a:r>
              <a:rPr lang="en-US" sz="4000" dirty="0"/>
              <a:t> Kesehatan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Pembiayaan</a:t>
            </a:r>
            <a:r>
              <a:rPr lang="en-US" sz="4000" dirty="0"/>
              <a:t> </a:t>
            </a:r>
            <a:r>
              <a:rPr lang="en-US" sz="4000" dirty="0" err="1"/>
              <a:t>kesehatan</a:t>
            </a:r>
            <a:r>
              <a:rPr lang="en-US" sz="4000" dirty="0"/>
              <a:t>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Sumberdaya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r>
              <a:rPr lang="en-US" sz="4000" dirty="0"/>
              <a:t> Kesehatan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Sediaan</a:t>
            </a:r>
            <a:r>
              <a:rPr lang="en-US" sz="4000" dirty="0"/>
              <a:t> </a:t>
            </a:r>
            <a:r>
              <a:rPr lang="en-US" sz="4000" dirty="0" err="1"/>
              <a:t>Farmasi</a:t>
            </a:r>
            <a:r>
              <a:rPr lang="en-US" sz="4000" dirty="0"/>
              <a:t>, Alat Kesehatan, dan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Manajemen</a:t>
            </a:r>
            <a:r>
              <a:rPr lang="en-US" sz="4000" dirty="0"/>
              <a:t> &amp; </a:t>
            </a:r>
            <a:r>
              <a:rPr lang="en-US" sz="4000" dirty="0" err="1"/>
              <a:t>Informasi</a:t>
            </a:r>
            <a:r>
              <a:rPr lang="en-US" sz="4000" dirty="0"/>
              <a:t> Kesehatan </a:t>
            </a:r>
          </a:p>
          <a:p>
            <a:pPr marL="742950" indent="-742950" algn="just">
              <a:buAutoNum type="arabicPeriod"/>
            </a:pPr>
            <a:r>
              <a:rPr lang="en-US" sz="4000" dirty="0" err="1"/>
              <a:t>Subsistem</a:t>
            </a:r>
            <a:r>
              <a:rPr lang="en-US" sz="4000" dirty="0"/>
              <a:t> </a:t>
            </a:r>
            <a:r>
              <a:rPr lang="en-US" sz="4000" dirty="0" err="1"/>
              <a:t>Pemberdayaan</a:t>
            </a:r>
            <a:r>
              <a:rPr lang="en-US" sz="4000" dirty="0"/>
              <a:t> Masyarakat </a:t>
            </a:r>
          </a:p>
        </p:txBody>
      </p:sp>
    </p:spTree>
    <p:extLst>
      <p:ext uri="{BB962C8B-B14F-4D97-AF65-F5344CB8AC3E}">
        <p14:creationId xmlns:p14="http://schemas.microsoft.com/office/powerpoint/2010/main" val="19797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A3B2B-9DDF-479D-B36B-232FD64E7B4E}"/>
              </a:ext>
            </a:extLst>
          </p:cNvPr>
          <p:cNvSpPr txBox="1"/>
          <p:nvPr/>
        </p:nvSpPr>
        <p:spPr>
          <a:xfrm>
            <a:off x="901148" y="1927617"/>
            <a:ext cx="10668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SUBSISTEM UPAYA KESEHATAN </a:t>
            </a:r>
          </a:p>
          <a:p>
            <a:pPr marL="342900" indent="-342900" algn="just">
              <a:buAutoNum type="alphaUcPeriod"/>
            </a:pPr>
            <a:r>
              <a:rPr lang="en-US" sz="2800" dirty="0"/>
              <a:t>PENGERTIAN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tatanan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menghimpun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(UKM) dan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perorangan</a:t>
            </a:r>
            <a:r>
              <a:rPr lang="en-US" sz="2800" dirty="0"/>
              <a:t> (UKP)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terpadu</a:t>
            </a:r>
            <a:r>
              <a:rPr lang="en-US" sz="2800" dirty="0"/>
              <a:t> dan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tercapainya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setinggi-tingginya</a:t>
            </a:r>
            <a:r>
              <a:rPr lang="en-US" sz="2800" dirty="0"/>
              <a:t>.</a:t>
            </a:r>
          </a:p>
          <a:p>
            <a:pPr marL="342900" indent="-342900" algn="just">
              <a:buAutoNum type="alphaUcPeriod"/>
            </a:pPr>
            <a:r>
              <a:rPr lang="en-US" sz="2800" dirty="0"/>
              <a:t> B. TUJUAN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terselenggaranya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tercapai</a:t>
            </a:r>
            <a:r>
              <a:rPr lang="en-US" sz="2800" dirty="0"/>
              <a:t> (accessible), </a:t>
            </a:r>
            <a:r>
              <a:rPr lang="en-US" sz="2800" dirty="0" err="1"/>
              <a:t>terjangkau</a:t>
            </a:r>
            <a:r>
              <a:rPr lang="en-US" sz="2800" dirty="0"/>
              <a:t> (affordable), dan </a:t>
            </a:r>
            <a:r>
              <a:rPr lang="en-US" sz="2800" dirty="0" err="1"/>
              <a:t>bermutu</a:t>
            </a:r>
            <a:r>
              <a:rPr lang="en-US" sz="2800" dirty="0"/>
              <a:t> (quality)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terselenggaranya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guna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kesmas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setinggi-tingginya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85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819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Century Gothic</vt:lpstr>
      <vt:lpstr>Times New Roman</vt:lpstr>
      <vt:lpstr>Wingdings 3</vt:lpstr>
      <vt:lpstr>Ion</vt:lpstr>
      <vt:lpstr>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</cp:revision>
  <dcterms:created xsi:type="dcterms:W3CDTF">2022-03-20T22:54:14Z</dcterms:created>
  <dcterms:modified xsi:type="dcterms:W3CDTF">2022-03-21T00:24:32Z</dcterms:modified>
</cp:coreProperties>
</file>