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78" r:id="rId3"/>
    <p:sldId id="258" r:id="rId4"/>
    <p:sldId id="265" r:id="rId5"/>
    <p:sldId id="266" r:id="rId6"/>
    <p:sldId id="259" r:id="rId7"/>
    <p:sldId id="267" r:id="rId8"/>
    <p:sldId id="268" r:id="rId9"/>
    <p:sldId id="269" r:id="rId10"/>
    <p:sldId id="270" r:id="rId11"/>
    <p:sldId id="273" r:id="rId12"/>
    <p:sldId id="275" r:id="rId13"/>
    <p:sldId id="260" r:id="rId14"/>
    <p:sldId id="261" r:id="rId15"/>
    <p:sldId id="264"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19"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2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406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667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354453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2064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503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9964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230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66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455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12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142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938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57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457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631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2798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6/9/2022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0332546"/>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krakataumedika.com/info-media/artikel/leptospirosis-gejala-penyebab-dan-pencegahanny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C2E4-8EA5-E768-EDCC-2FAD94F8AC10}"/>
              </a:ext>
            </a:extLst>
          </p:cNvPr>
          <p:cNvSpPr>
            <a:spLocks noGrp="1"/>
          </p:cNvSpPr>
          <p:nvPr>
            <p:ph type="ctrTitle"/>
          </p:nvPr>
        </p:nvSpPr>
        <p:spPr/>
        <p:txBody>
          <a:bodyPr/>
          <a:lstStyle/>
          <a:p>
            <a:r>
              <a:rPr lang="id-ID" dirty="0"/>
              <a:t>DASAR KESEHATAN LINGKUNGAN</a:t>
            </a:r>
            <a:br>
              <a:rPr lang="id-ID" dirty="0"/>
            </a:br>
            <a:endParaRPr lang="id-ID" dirty="0"/>
          </a:p>
        </p:txBody>
      </p:sp>
      <p:sp>
        <p:nvSpPr>
          <p:cNvPr id="3" name="Subtitle 2">
            <a:extLst>
              <a:ext uri="{FF2B5EF4-FFF2-40B4-BE49-F238E27FC236}">
                <a16:creationId xmlns:a16="http://schemas.microsoft.com/office/drawing/2014/main" id="{C2E3ABF4-BCA7-0AAF-F871-2865CEC470F5}"/>
              </a:ext>
            </a:extLst>
          </p:cNvPr>
          <p:cNvSpPr>
            <a:spLocks noGrp="1"/>
          </p:cNvSpPr>
          <p:nvPr>
            <p:ph type="subTitle" idx="1"/>
          </p:nvPr>
        </p:nvSpPr>
        <p:spPr/>
        <p:txBody>
          <a:bodyPr/>
          <a:lstStyle/>
          <a:p>
            <a:r>
              <a:rPr lang="id-ID" dirty="0"/>
              <a:t>HJ.HASLIARY LUKMAN, SKM.M.kES</a:t>
            </a:r>
          </a:p>
        </p:txBody>
      </p:sp>
    </p:spTree>
    <p:extLst>
      <p:ext uri="{BB962C8B-B14F-4D97-AF65-F5344CB8AC3E}">
        <p14:creationId xmlns:p14="http://schemas.microsoft.com/office/powerpoint/2010/main" val="2405334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EFDF13-CFE6-618B-BE66-A6D420137A99}"/>
              </a:ext>
            </a:extLst>
          </p:cNvPr>
          <p:cNvSpPr>
            <a:spLocks noGrp="1"/>
          </p:cNvSpPr>
          <p:nvPr>
            <p:ph idx="1"/>
          </p:nvPr>
        </p:nvSpPr>
        <p:spPr>
          <a:xfrm>
            <a:off x="1129817" y="1045753"/>
            <a:ext cx="8946541" cy="4195481"/>
          </a:xfrm>
        </p:spPr>
        <p:txBody>
          <a:bodyPr>
            <a:noAutofit/>
          </a:bodyPr>
          <a:lstStyle/>
          <a:p>
            <a:pPr marL="0" indent="0" algn="just">
              <a:buNone/>
            </a:pPr>
            <a:r>
              <a:rPr lang="id-ID" sz="2400" b="1" i="0" dirty="0">
                <a:solidFill>
                  <a:schemeClr val="tx1">
                    <a:lumMod val="95000"/>
                  </a:schemeClr>
                </a:solidFill>
                <a:effectLst/>
                <a:latin typeface="-apple-system"/>
              </a:rPr>
              <a:t>Nyamuk</a:t>
            </a:r>
            <a:br>
              <a:rPr lang="id-ID" sz="2400" dirty="0">
                <a:solidFill>
                  <a:schemeClr val="tx1">
                    <a:lumMod val="95000"/>
                  </a:schemeClr>
                </a:solidFill>
              </a:rPr>
            </a:br>
            <a:r>
              <a:rPr lang="id-ID" sz="2400" b="0" i="0" dirty="0">
                <a:solidFill>
                  <a:schemeClr val="tx1">
                    <a:lumMod val="95000"/>
                  </a:schemeClr>
                </a:solidFill>
                <a:effectLst/>
                <a:latin typeface="-apple-system"/>
              </a:rPr>
              <a:t>Nyamuk merupakan serangga kecil dan ramping, yang tubuhnya terdiri tiga bagian terpisah, yaitu kepala (caput), dada (thorax), dan abdomen. Pada nyamuk betina, antena mempunyai rambut pendek dan dikenal sebagai antena pilose. Pada nyamuk jantan, antena mempunyai rambut panjang dan dikenal sebagai antena plumose.</a:t>
            </a:r>
            <a:br>
              <a:rPr lang="id-ID" sz="2400" dirty="0">
                <a:solidFill>
                  <a:schemeClr val="tx1">
                    <a:lumMod val="95000"/>
                  </a:schemeClr>
                </a:solidFill>
              </a:rPr>
            </a:br>
            <a:br>
              <a:rPr lang="id-ID" sz="2400" dirty="0">
                <a:solidFill>
                  <a:schemeClr val="tx1">
                    <a:lumMod val="95000"/>
                  </a:schemeClr>
                </a:solidFill>
              </a:rPr>
            </a:br>
            <a:r>
              <a:rPr lang="id-ID" sz="2400" b="0" i="0" dirty="0">
                <a:solidFill>
                  <a:schemeClr val="tx1">
                    <a:lumMod val="95000"/>
                  </a:schemeClr>
                </a:solidFill>
                <a:effectLst/>
                <a:latin typeface="-apple-system"/>
              </a:rPr>
              <a:t>Nyamuk mempunyai sepasang sayap berfungsi sempurna, yaitu sayap bagian depan. Sayap belakang tumbuh mengecil (rudimenter) sebagai halter dan berfungsi sebagai alat keseimbangan. Nyamuk menghisap darah manusia; dan dalam perilakunya tersebut dapat menyebabkan penularab berbagai penyakit; antara lain adalah : Malaria, Demam Berdarah, Chikunya, Filariasis.</a:t>
            </a:r>
            <a:endParaRPr lang="id-ID" sz="2400" dirty="0">
              <a:solidFill>
                <a:schemeClr val="tx1">
                  <a:lumMod val="95000"/>
                </a:schemeClr>
              </a:solidFill>
            </a:endParaRPr>
          </a:p>
        </p:txBody>
      </p:sp>
    </p:spTree>
    <p:extLst>
      <p:ext uri="{BB962C8B-B14F-4D97-AF65-F5344CB8AC3E}">
        <p14:creationId xmlns:p14="http://schemas.microsoft.com/office/powerpoint/2010/main" val="1622680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9FB6D-7100-D775-1FD1-6A922D499CC8}"/>
              </a:ext>
            </a:extLst>
          </p:cNvPr>
          <p:cNvSpPr>
            <a:spLocks noGrp="1"/>
          </p:cNvSpPr>
          <p:nvPr>
            <p:ph idx="1"/>
          </p:nvPr>
        </p:nvSpPr>
        <p:spPr>
          <a:xfrm>
            <a:off x="1341851" y="992744"/>
            <a:ext cx="8946541" cy="4195481"/>
          </a:xfrm>
        </p:spPr>
        <p:txBody>
          <a:bodyPr>
            <a:normAutofit fontScale="92500" lnSpcReduction="10000"/>
          </a:bodyPr>
          <a:lstStyle/>
          <a:p>
            <a:pPr marL="0" indent="0" algn="just">
              <a:buNone/>
            </a:pPr>
            <a:r>
              <a:rPr lang="id-ID" sz="3000" b="1" i="0" dirty="0">
                <a:solidFill>
                  <a:schemeClr val="tx1">
                    <a:lumMod val="95000"/>
                  </a:schemeClr>
                </a:solidFill>
                <a:effectLst/>
                <a:latin typeface="-apple-system"/>
              </a:rPr>
              <a:t>Kecoa</a:t>
            </a:r>
            <a:br>
              <a:rPr lang="id-ID" sz="3000" dirty="0">
                <a:solidFill>
                  <a:schemeClr val="tx1">
                    <a:lumMod val="95000"/>
                  </a:schemeClr>
                </a:solidFill>
              </a:rPr>
            </a:br>
            <a:r>
              <a:rPr lang="id-ID" sz="3000" b="0" i="0" dirty="0">
                <a:solidFill>
                  <a:schemeClr val="tx1">
                    <a:lumMod val="95000"/>
                  </a:schemeClr>
                </a:solidFill>
                <a:effectLst/>
                <a:latin typeface="-apple-system"/>
              </a:rPr>
              <a:t>Sebagai vector mekanik bagi beberapa mikro organisme patogen, sebagai inang perantara bagi beberapa spesies cacing. Penyakit yang ditularkan olehKecoa dapat menyebabkan  timbulnya  reaksi-reaksi  alergi  seperti  dermatitis, Streptococcus, Salmonella dan lain-lain. Kecoa berperan dalam penyebaran  beberapa penyakit  antara  lain : Disentri,  Diare,  Cholera (Kolera), Virus Hepatitis A, Polio pada anak-anak</a:t>
            </a:r>
            <a:r>
              <a:rPr lang="id-ID" b="0" i="0" dirty="0">
                <a:solidFill>
                  <a:srgbClr val="252525"/>
                </a:solidFill>
                <a:effectLst/>
                <a:latin typeface="-apple-system"/>
              </a:rPr>
              <a:t>.</a:t>
            </a:r>
            <a:br>
              <a:rPr lang="id-ID" dirty="0"/>
            </a:br>
            <a:endParaRPr lang="id-ID" dirty="0"/>
          </a:p>
        </p:txBody>
      </p:sp>
    </p:spTree>
    <p:extLst>
      <p:ext uri="{BB962C8B-B14F-4D97-AF65-F5344CB8AC3E}">
        <p14:creationId xmlns:p14="http://schemas.microsoft.com/office/powerpoint/2010/main" val="260227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9AFC12-E935-AF5A-313C-31A11E3D6051}"/>
              </a:ext>
            </a:extLst>
          </p:cNvPr>
          <p:cNvSpPr>
            <a:spLocks noGrp="1"/>
          </p:cNvSpPr>
          <p:nvPr>
            <p:ph idx="1"/>
          </p:nvPr>
        </p:nvSpPr>
        <p:spPr>
          <a:xfrm>
            <a:off x="1063555" y="740953"/>
            <a:ext cx="9988758" cy="4195481"/>
          </a:xfrm>
        </p:spPr>
        <p:txBody>
          <a:bodyPr>
            <a:noAutofit/>
          </a:bodyPr>
          <a:lstStyle/>
          <a:p>
            <a:r>
              <a:rPr lang="id-ID" sz="2400" b="1" i="0" dirty="0">
                <a:solidFill>
                  <a:schemeClr val="tx1">
                    <a:lumMod val="95000"/>
                  </a:schemeClr>
                </a:solidFill>
                <a:effectLst/>
                <a:latin typeface="-apple-system"/>
              </a:rPr>
              <a:t>Tikus</a:t>
            </a:r>
            <a:br>
              <a:rPr lang="id-ID" sz="2400" dirty="0">
                <a:solidFill>
                  <a:schemeClr val="tx1">
                    <a:lumMod val="95000"/>
                  </a:schemeClr>
                </a:solidFill>
              </a:rPr>
            </a:br>
            <a:r>
              <a:rPr lang="id-ID" sz="2400" b="0" i="0" dirty="0">
                <a:solidFill>
                  <a:schemeClr val="tx1">
                    <a:lumMod val="95000"/>
                  </a:schemeClr>
                </a:solidFill>
                <a:effectLst/>
                <a:latin typeface="-apple-system"/>
              </a:rPr>
              <a:t>Semua jenis tikus komensal berjalan dengan telapak kakinya. Tikus Rattus norvegicus (tikus got) berperilaku menggali lubang di tanah dan hidup di lubang tersebut. Rattus rattus tanezumi (tikus rumah) tidak tinggal di tanah tetapi di semak-semak dan atau di atap bangunan. Mus musculus (mencit) selalu berada di dalam bangunan, sarangnya bisa ditemui di dalam dinding, lapisan atap (eternit), kotak penyimpanan atau laci. Tikus termasuk binatang nokturnal yang aktif keluar pada malam hari untuk mencari makan. Tikus dikenal sebagai binatang kosmopolitan yaitu menempati hampir di semua habitat. Beberapa penyakit yang ditularkan oleh Tikus antara lain adalah : Hantavirus Pulmonary Syndrome; Hemorrhagic Fever with Renal Syndrome, Penyakit Pes atau sampar (plague), Lymphocytic Chorio-meningitis, </a:t>
            </a:r>
            <a:r>
              <a:rPr lang="id-ID" sz="2400" b="0" i="0" u="none" strike="noStrike" dirty="0">
                <a:solidFill>
                  <a:schemeClr val="tx1">
                    <a:lumMod val="95000"/>
                  </a:schemeClr>
                </a:solidFill>
                <a:effectLst/>
                <a:latin typeface="-apple-system"/>
                <a:hlinkClick r:id="rId2" tooltip="Leptospirosis">
                  <a:extLst>
                    <a:ext uri="{A12FA001-AC4F-418D-AE19-62706E023703}">
                      <ahyp:hlinkClr xmlns:ahyp="http://schemas.microsoft.com/office/drawing/2018/hyperlinkcolor" val="tx"/>
                    </a:ext>
                  </a:extLst>
                </a:hlinkClick>
              </a:rPr>
              <a:t>Leptospirosis</a:t>
            </a:r>
            <a:r>
              <a:rPr lang="id-ID" sz="2400" b="0" i="0" dirty="0">
                <a:solidFill>
                  <a:schemeClr val="tx1">
                    <a:lumMod val="95000"/>
                  </a:schemeClr>
                </a:solidFill>
                <a:effectLst/>
                <a:latin typeface="-apple-system"/>
              </a:rPr>
              <a:t>, dll.</a:t>
            </a:r>
            <a:br>
              <a:rPr lang="id-ID" sz="2400" dirty="0">
                <a:solidFill>
                  <a:schemeClr val="tx1">
                    <a:lumMod val="95000"/>
                  </a:schemeClr>
                </a:solidFill>
              </a:rPr>
            </a:br>
            <a:endParaRPr lang="id-ID" sz="2400" dirty="0">
              <a:solidFill>
                <a:schemeClr val="tx1">
                  <a:lumMod val="95000"/>
                </a:schemeClr>
              </a:solidFill>
            </a:endParaRPr>
          </a:p>
        </p:txBody>
      </p:sp>
    </p:spTree>
    <p:extLst>
      <p:ext uri="{BB962C8B-B14F-4D97-AF65-F5344CB8AC3E}">
        <p14:creationId xmlns:p14="http://schemas.microsoft.com/office/powerpoint/2010/main" val="2358078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52D9-C73C-9371-4EA3-F3B36BAB1D7E}"/>
              </a:ext>
            </a:extLst>
          </p:cNvPr>
          <p:cNvSpPr>
            <a:spLocks noGrp="1"/>
          </p:cNvSpPr>
          <p:nvPr>
            <p:ph type="title"/>
          </p:nvPr>
        </p:nvSpPr>
        <p:spPr/>
        <p:txBody>
          <a:bodyPr/>
          <a:lstStyle/>
          <a:p>
            <a:r>
              <a:rPr lang="id-ID" dirty="0"/>
              <a:t>Metode pengendalian dapat diklasifikasikan sebag</a:t>
            </a:r>
          </a:p>
        </p:txBody>
      </p:sp>
      <p:sp>
        <p:nvSpPr>
          <p:cNvPr id="3" name="Content Placeholder 2">
            <a:extLst>
              <a:ext uri="{FF2B5EF4-FFF2-40B4-BE49-F238E27FC236}">
                <a16:creationId xmlns:a16="http://schemas.microsoft.com/office/drawing/2014/main" id="{176AF1FE-9004-8659-C2DD-EBC9E6F9ABDA}"/>
              </a:ext>
            </a:extLst>
          </p:cNvPr>
          <p:cNvSpPr>
            <a:spLocks noGrp="1"/>
          </p:cNvSpPr>
          <p:nvPr>
            <p:ph idx="1"/>
          </p:nvPr>
        </p:nvSpPr>
        <p:spPr/>
        <p:txBody>
          <a:bodyPr/>
          <a:lstStyle/>
          <a:p>
            <a:r>
              <a:rPr lang="id-ID" dirty="0"/>
              <a:t>rikut: a) pengendalian lingkungan: breeding mengubah situs dengan mengeringkan atau mengisi situs, pembuangan sampah secara teratur, menjaga tempat penampungan bersih, dan kebersihan.</a:t>
            </a:r>
          </a:p>
          <a:p>
            <a:r>
              <a:rPr lang="id-ID" dirty="0"/>
              <a:t>Pengendalian secara mekanis  Menggunakan bednets  Perangkap  Penutup makanan</a:t>
            </a:r>
          </a:p>
          <a:p>
            <a:r>
              <a:rPr lang="id-ID" dirty="0"/>
              <a:t>Pengendalian biologis  Menggunakan organisme hidup untuk pengendalian larva, seperti ikan yang makan larva (misalnya, nila, ikan mas, guppies)  Bakteri (Bacillus thuringiensis israelensis) yang menghasilkan racun terhadap larva  Pakis mengambang bebas yang mencegah pembiakan, dan lain-lain </a:t>
            </a:r>
          </a:p>
        </p:txBody>
      </p:sp>
    </p:spTree>
    <p:extLst>
      <p:ext uri="{BB962C8B-B14F-4D97-AF65-F5344CB8AC3E}">
        <p14:creationId xmlns:p14="http://schemas.microsoft.com/office/powerpoint/2010/main" val="353312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F6F0-BE7E-FC83-57AF-E829E467CAB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788130B1-C6D7-CC0C-BC36-A59216E94497}"/>
              </a:ext>
            </a:extLst>
          </p:cNvPr>
          <p:cNvSpPr>
            <a:spLocks noGrp="1"/>
          </p:cNvSpPr>
          <p:nvPr>
            <p:ph idx="1"/>
          </p:nvPr>
        </p:nvSpPr>
        <p:spPr/>
        <p:txBody>
          <a:bodyPr/>
          <a:lstStyle/>
          <a:p>
            <a:r>
              <a:rPr lang="id-ID" dirty="0"/>
              <a:t>Pengendalian kimiawi  Penggunaan repellents Banyak masyarakat terbiasa menggunakan berbagai bahan sebagai repellents. Penggunaan repellents ini efektif dan tidak berbahaya, mereka dianjurkan untuk menggunakannya dalam situasi darurat, dan hal ini sebenarnya sudah umum pada sebagian masyarakat untuk memakai repellents yang terbukti manfaatnyanya.  Insektisida untuk penyemprotan (IRS, spray, fogging) untuk vektor dewasa  Larvicides untuk pengendalian larva Data resistensi terhadap insektisida akan berguna dalam membantu memastikan insektisida yang akan dipilih.</a:t>
            </a:r>
          </a:p>
        </p:txBody>
      </p:sp>
    </p:spTree>
    <p:extLst>
      <p:ext uri="{BB962C8B-B14F-4D97-AF65-F5344CB8AC3E}">
        <p14:creationId xmlns:p14="http://schemas.microsoft.com/office/powerpoint/2010/main" val="4174177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4693C-5C0A-2215-2629-025C3ABECE4D}"/>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id="{2080EA0A-8207-AB47-040C-D76A65011117}"/>
              </a:ext>
            </a:extLst>
          </p:cNvPr>
          <p:cNvSpPr>
            <a:spLocks noGrp="1"/>
          </p:cNvSpPr>
          <p:nvPr>
            <p:ph idx="1"/>
          </p:nvPr>
        </p:nvSpPr>
        <p:spPr>
          <a:xfrm>
            <a:off x="1103312" y="2052918"/>
            <a:ext cx="10200792" cy="4195481"/>
          </a:xfrm>
        </p:spPr>
        <p:txBody>
          <a:bodyPr>
            <a:noAutofit/>
          </a:bodyPr>
          <a:lstStyle/>
          <a:p>
            <a:pPr algn="just"/>
            <a:r>
              <a:rPr lang="id-ID" sz="2800" b="0" i="0" dirty="0">
                <a:effectLst/>
                <a:latin typeface="Open Sans" panose="020B0606030504020204" pitchFamily="34" charset="0"/>
              </a:rPr>
              <a:t>Upaya penyelenggaraan pengendalian vektor dapat dilakukan oleh Pemerintah, Pemerintah Daerah, dan/atau pihak swasta dengan menggunakan metode pendekatan pengendalian vektor terpadu (PVT); Merupakan pendekatan pengendalian  vector yang    dilakukan berdasarkan pertimbangan keamanan, rasionalitas dan efektivitas pelaksanaannya serta berkesinambungan; Dan dilaksanakan berdasarkan data hasil kajian surveilans epidemiologi antara lain informasi tentang vektor dan dinamika penularan penyakit tular vektor.</a:t>
            </a:r>
            <a:endParaRPr lang="id-ID" sz="2800" dirty="0"/>
          </a:p>
        </p:txBody>
      </p:sp>
    </p:spTree>
    <p:extLst>
      <p:ext uri="{BB962C8B-B14F-4D97-AF65-F5344CB8AC3E}">
        <p14:creationId xmlns:p14="http://schemas.microsoft.com/office/powerpoint/2010/main" val="3269666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1C26-5DF6-EC89-879B-9C3AF1C87D4E}"/>
              </a:ext>
            </a:extLst>
          </p:cNvPr>
          <p:cNvSpPr>
            <a:spLocks noGrp="1"/>
          </p:cNvSpPr>
          <p:nvPr>
            <p:ph type="title"/>
          </p:nvPr>
        </p:nvSpPr>
        <p:spPr/>
        <p:txBody>
          <a:bodyPr/>
          <a:lstStyle/>
          <a:p>
            <a:r>
              <a:rPr lang="id-ID" dirty="0"/>
              <a:t>Pencegahan </a:t>
            </a:r>
          </a:p>
        </p:txBody>
      </p:sp>
      <p:sp>
        <p:nvSpPr>
          <p:cNvPr id="3" name="Content Placeholder 2">
            <a:extLst>
              <a:ext uri="{FF2B5EF4-FFF2-40B4-BE49-F238E27FC236}">
                <a16:creationId xmlns:a16="http://schemas.microsoft.com/office/drawing/2014/main" id="{78FE5303-ECAE-F293-23A5-5339A2001734}"/>
              </a:ext>
            </a:extLst>
          </p:cNvPr>
          <p:cNvSpPr>
            <a:spLocks noGrp="1"/>
          </p:cNvSpPr>
          <p:nvPr>
            <p:ph idx="1"/>
          </p:nvPr>
        </p:nvSpPr>
        <p:spPr>
          <a:xfrm>
            <a:off x="1104293" y="1331259"/>
            <a:ext cx="8946541" cy="4195481"/>
          </a:xfrm>
        </p:spPr>
        <p:txBody>
          <a:bodyPr>
            <a:normAutofit/>
          </a:bodyPr>
          <a:lstStyle/>
          <a:p>
            <a:pPr algn="just"/>
            <a:r>
              <a:rPr lang="id-ID" sz="2800" b="0" i="0" dirty="0">
                <a:effectLst/>
                <a:latin typeface="-apple-system"/>
              </a:rPr>
              <a:t>Upaya penanggulangan penyakit tular Vektor dan zoonotik selain dengan pengobatan terhadap penderita, juga dilakukan upaya pengendalian Vektor dan Binatang Pembawa Penyakit, termasuk upaya mencegah kontak secara langsung maupun tidak langsung dengan Vektor dan Binatang Pembawa Penyakit, guna mencegah penularan penyakit menular, baik yang endemis maupun penyakit baru (emerging).</a:t>
            </a:r>
            <a:endParaRPr lang="id-ID" sz="2800" dirty="0"/>
          </a:p>
        </p:txBody>
      </p:sp>
    </p:spTree>
    <p:extLst>
      <p:ext uri="{BB962C8B-B14F-4D97-AF65-F5344CB8AC3E}">
        <p14:creationId xmlns:p14="http://schemas.microsoft.com/office/powerpoint/2010/main" val="585092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5FC4F-D4D7-73B7-DA91-C2F3A22BF43A}"/>
              </a:ext>
            </a:extLst>
          </p:cNvPr>
          <p:cNvSpPr>
            <a:spLocks noGrp="1"/>
          </p:cNvSpPr>
          <p:nvPr>
            <p:ph type="title"/>
          </p:nvPr>
        </p:nvSpPr>
        <p:spPr/>
        <p:txBody>
          <a:bodyPr/>
          <a:lstStyle/>
          <a:p>
            <a:r>
              <a:rPr lang="id-ID" dirty="0"/>
              <a:t>Pengendaliannya.</a:t>
            </a:r>
          </a:p>
        </p:txBody>
      </p:sp>
      <p:sp>
        <p:nvSpPr>
          <p:cNvPr id="3" name="Content Placeholder 2">
            <a:extLst>
              <a:ext uri="{FF2B5EF4-FFF2-40B4-BE49-F238E27FC236}">
                <a16:creationId xmlns:a16="http://schemas.microsoft.com/office/drawing/2014/main" id="{CA10E213-833C-3F11-73D3-02233D87A0E4}"/>
              </a:ext>
            </a:extLst>
          </p:cNvPr>
          <p:cNvSpPr>
            <a:spLocks noGrp="1"/>
          </p:cNvSpPr>
          <p:nvPr>
            <p:ph idx="1"/>
          </p:nvPr>
        </p:nvSpPr>
        <p:spPr>
          <a:xfrm>
            <a:off x="646112" y="1331259"/>
            <a:ext cx="10671246" cy="4195481"/>
          </a:xfrm>
        </p:spPr>
        <p:txBody>
          <a:bodyPr>
            <a:noAutofit/>
          </a:bodyPr>
          <a:lstStyle/>
          <a:p>
            <a:pPr algn="just"/>
            <a:r>
              <a:rPr lang="id-ID" sz="2800" b="0" i="0" dirty="0">
                <a:effectLst/>
                <a:latin typeface="-apple-system"/>
              </a:rPr>
              <a:t>upaya penanggulangan penyakit tular Vektor dan zoonotik yang efektif yaitu dengan cara pengendalian Vektor dan Binatang Pembawa Penyakit. Pengendalian Vektor dan Binatang Pembawa Penyakit adalah semua kegiatan atau tindakan yang ditujukan untuk menurunkan populasi Vektor dan Binatang Pembawa Penyakit serendah mungkin, sehingga keberadaannya tidak lagi berisiko untuk terjadinya penularan penyakit di suatu wilayah. Strategi pengendalian Vektor dan Binatang Pembawa Penyakit secara garis besar meliputi pengamatan, penyelidikan, menentukan metode pengendalian, serta monitoring dan evaluasi.</a:t>
            </a:r>
            <a:endParaRPr lang="id-ID" sz="2800" dirty="0"/>
          </a:p>
        </p:txBody>
      </p:sp>
    </p:spTree>
    <p:extLst>
      <p:ext uri="{BB962C8B-B14F-4D97-AF65-F5344CB8AC3E}">
        <p14:creationId xmlns:p14="http://schemas.microsoft.com/office/powerpoint/2010/main" val="411744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59CD-995A-838D-0709-65F45D39439C}"/>
              </a:ext>
            </a:extLst>
          </p:cNvPr>
          <p:cNvSpPr>
            <a:spLocks noGrp="1"/>
          </p:cNvSpPr>
          <p:nvPr>
            <p:ph type="title"/>
          </p:nvPr>
        </p:nvSpPr>
        <p:spPr>
          <a:xfrm>
            <a:off x="2332384" y="2546562"/>
            <a:ext cx="6533320" cy="882438"/>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dirty="0"/>
              <a:t>PENGENDALIAN VECTOR</a:t>
            </a:r>
          </a:p>
        </p:txBody>
      </p:sp>
    </p:spTree>
    <p:extLst>
      <p:ext uri="{BB962C8B-B14F-4D97-AF65-F5344CB8AC3E}">
        <p14:creationId xmlns:p14="http://schemas.microsoft.com/office/powerpoint/2010/main" val="362152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83B8D-2836-7D4B-F718-6590C8C2D581}"/>
              </a:ext>
            </a:extLst>
          </p:cNvPr>
          <p:cNvSpPr>
            <a:spLocks noGrp="1"/>
          </p:cNvSpPr>
          <p:nvPr>
            <p:ph type="title"/>
          </p:nvPr>
        </p:nvSpPr>
        <p:spPr>
          <a:xfrm>
            <a:off x="646111" y="452718"/>
            <a:ext cx="11241089" cy="4963344"/>
          </a:xfrm>
        </p:spPr>
        <p:txBody>
          <a:bodyPr/>
          <a:lstStyle/>
          <a:p>
            <a:pPr algn="ctr"/>
            <a:br>
              <a:rPr lang="id-ID" dirty="0"/>
            </a:br>
            <a:r>
              <a:rPr lang="id-ID" dirty="0"/>
              <a:t>PERATURAN</a:t>
            </a:r>
            <a:br>
              <a:rPr lang="id-ID" dirty="0"/>
            </a:br>
            <a:r>
              <a:rPr lang="id-ID" dirty="0"/>
              <a:t> MENTERI KESEHATAN REPUBLIK INDONESIA</a:t>
            </a:r>
            <a:br>
              <a:rPr lang="id-ID" dirty="0"/>
            </a:br>
            <a:r>
              <a:rPr lang="id-ID" dirty="0"/>
              <a:t>NOMOR : 374/MENKES/PER/III/2010</a:t>
            </a:r>
            <a:br>
              <a:rPr lang="id-ID" dirty="0"/>
            </a:br>
            <a:br>
              <a:rPr lang="id-ID" dirty="0"/>
            </a:br>
            <a:r>
              <a:rPr lang="id-ID" dirty="0"/>
              <a:t>TENTANG</a:t>
            </a:r>
            <a:br>
              <a:rPr lang="id-ID" dirty="0"/>
            </a:br>
            <a:r>
              <a:rPr lang="id-ID" dirty="0"/>
              <a:t>PENGENDALIAN VEKTOR</a:t>
            </a:r>
          </a:p>
        </p:txBody>
      </p:sp>
    </p:spTree>
    <p:extLst>
      <p:ext uri="{BB962C8B-B14F-4D97-AF65-F5344CB8AC3E}">
        <p14:creationId xmlns:p14="http://schemas.microsoft.com/office/powerpoint/2010/main" val="341470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30C72-34F1-BCAF-2072-04EA4B9C589E}"/>
              </a:ext>
            </a:extLst>
          </p:cNvPr>
          <p:cNvSpPr>
            <a:spLocks noGrp="1"/>
          </p:cNvSpPr>
          <p:nvPr>
            <p:ph type="title"/>
          </p:nvPr>
        </p:nvSpPr>
        <p:spPr>
          <a:xfrm>
            <a:off x="874220" y="359953"/>
            <a:ext cx="9404723" cy="872499"/>
          </a:xfrm>
        </p:spPr>
        <p:style>
          <a:lnRef idx="2">
            <a:schemeClr val="accent6">
              <a:shade val="50000"/>
            </a:schemeClr>
          </a:lnRef>
          <a:fillRef idx="1">
            <a:schemeClr val="accent6"/>
          </a:fillRef>
          <a:effectRef idx="0">
            <a:schemeClr val="accent6"/>
          </a:effectRef>
          <a:fontRef idx="minor">
            <a:schemeClr val="lt1"/>
          </a:fontRef>
        </p:style>
        <p:txBody>
          <a:bodyPr/>
          <a:lstStyle/>
          <a:p>
            <a:r>
              <a:rPr lang="id-ID" dirty="0"/>
              <a:t>Pengertian Pengendalian vektor</a:t>
            </a:r>
          </a:p>
        </p:txBody>
      </p:sp>
      <p:sp>
        <p:nvSpPr>
          <p:cNvPr id="3" name="Content Placeholder 2">
            <a:extLst>
              <a:ext uri="{FF2B5EF4-FFF2-40B4-BE49-F238E27FC236}">
                <a16:creationId xmlns:a16="http://schemas.microsoft.com/office/drawing/2014/main" id="{0EFB1362-1C50-57BE-C201-D9781C82EECC}"/>
              </a:ext>
            </a:extLst>
          </p:cNvPr>
          <p:cNvSpPr>
            <a:spLocks noGrp="1"/>
          </p:cNvSpPr>
          <p:nvPr>
            <p:ph idx="1"/>
          </p:nvPr>
        </p:nvSpPr>
        <p:spPr>
          <a:xfrm>
            <a:off x="1090060" y="1814379"/>
            <a:ext cx="8946541" cy="3685273"/>
          </a:xfrm>
        </p:spPr>
        <p:txBody>
          <a:bodyPr>
            <a:normAutofit lnSpcReduction="10000"/>
          </a:bodyPr>
          <a:lstStyle/>
          <a:p>
            <a:pPr algn="just"/>
            <a:r>
              <a:rPr lang="id-ID" sz="3000" b="1" i="0" dirty="0">
                <a:effectLst/>
                <a:latin typeface="arial" panose="020B0604020202020204" pitchFamily="34" charset="0"/>
              </a:rPr>
              <a:t>Pengendalian vektor</a:t>
            </a:r>
            <a:r>
              <a:rPr lang="id-ID" sz="3000" b="0" i="0" dirty="0">
                <a:effectLst/>
                <a:latin typeface="arial" panose="020B0604020202020204" pitchFamily="34" charset="0"/>
              </a:rPr>
              <a:t> adalah semua kegiatan atau tindakan yang ditujukan untuk menurunkan populasi </a:t>
            </a:r>
            <a:r>
              <a:rPr lang="id-ID" sz="3000" b="1" i="0" dirty="0">
                <a:effectLst/>
                <a:latin typeface="arial" panose="020B0604020202020204" pitchFamily="34" charset="0"/>
              </a:rPr>
              <a:t>vektor</a:t>
            </a:r>
            <a:r>
              <a:rPr lang="id-ID" sz="3000" b="0" i="0" dirty="0">
                <a:effectLst/>
                <a:latin typeface="arial" panose="020B0604020202020204" pitchFamily="34" charset="0"/>
              </a:rPr>
              <a:t> serendah mungkin sehingga keberadaannya tidak lagi berisiko untuk terjadinya penularan penyakit tular </a:t>
            </a:r>
            <a:r>
              <a:rPr lang="id-ID" sz="3000" b="1" i="0" dirty="0">
                <a:effectLst/>
                <a:latin typeface="arial" panose="020B0604020202020204" pitchFamily="34" charset="0"/>
              </a:rPr>
              <a:t>vektor</a:t>
            </a:r>
            <a:r>
              <a:rPr lang="id-ID" sz="3000" b="0" i="0" dirty="0">
                <a:effectLst/>
                <a:latin typeface="arial" panose="020B0604020202020204" pitchFamily="34" charset="0"/>
              </a:rPr>
              <a:t> di suatu wilayah atau menghindari kontak masyarakat dengan </a:t>
            </a:r>
            <a:r>
              <a:rPr lang="id-ID" sz="3000" b="1" i="0" dirty="0">
                <a:effectLst/>
                <a:latin typeface="arial" panose="020B0604020202020204" pitchFamily="34" charset="0"/>
              </a:rPr>
              <a:t>vektor</a:t>
            </a:r>
            <a:r>
              <a:rPr lang="id-ID" sz="3000" b="0" i="0" dirty="0">
                <a:effectLst/>
                <a:latin typeface="arial" panose="020B0604020202020204" pitchFamily="34" charset="0"/>
              </a:rPr>
              <a:t> sehingga penularan penyakit tular </a:t>
            </a:r>
            <a:r>
              <a:rPr lang="id-ID" sz="3000" b="1" i="0" dirty="0">
                <a:effectLst/>
                <a:latin typeface="arial" panose="020B0604020202020204" pitchFamily="34" charset="0"/>
              </a:rPr>
              <a:t>vektor</a:t>
            </a:r>
            <a:r>
              <a:rPr lang="id-ID" sz="3000" b="0" i="0" dirty="0">
                <a:effectLst/>
                <a:latin typeface="arial" panose="020B0604020202020204" pitchFamily="34" charset="0"/>
              </a:rPr>
              <a:t> .</a:t>
            </a:r>
            <a:endParaRPr lang="id-ID" sz="3000" dirty="0"/>
          </a:p>
        </p:txBody>
      </p:sp>
    </p:spTree>
    <p:extLst>
      <p:ext uri="{BB962C8B-B14F-4D97-AF65-F5344CB8AC3E}">
        <p14:creationId xmlns:p14="http://schemas.microsoft.com/office/powerpoint/2010/main" val="325964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8AB8-EDE8-CBE1-1715-7798A3717EBB}"/>
              </a:ext>
            </a:extLst>
          </p:cNvPr>
          <p:cNvSpPr>
            <a:spLocks noGrp="1"/>
          </p:cNvSpPr>
          <p:nvPr>
            <p:ph type="title"/>
          </p:nvPr>
        </p:nvSpPr>
        <p:spPr>
          <a:xfrm>
            <a:off x="1102331" y="386457"/>
            <a:ext cx="8947522" cy="753230"/>
          </a:xfrm>
        </p:spPr>
        <p:style>
          <a:lnRef idx="2">
            <a:schemeClr val="accent4">
              <a:shade val="50000"/>
            </a:schemeClr>
          </a:lnRef>
          <a:fillRef idx="1">
            <a:schemeClr val="accent4"/>
          </a:fillRef>
          <a:effectRef idx="0">
            <a:schemeClr val="accent4"/>
          </a:effectRef>
          <a:fontRef idx="minor">
            <a:schemeClr val="lt1"/>
          </a:fontRef>
        </p:style>
        <p:txBody>
          <a:bodyPr/>
          <a:lstStyle/>
          <a:p>
            <a:r>
              <a:rPr lang="id-ID" sz="3500" dirty="0"/>
              <a:t>Vektor dalam kesehatan lingkungan</a:t>
            </a:r>
          </a:p>
        </p:txBody>
      </p:sp>
      <p:sp>
        <p:nvSpPr>
          <p:cNvPr id="3" name="Content Placeholder 2">
            <a:extLst>
              <a:ext uri="{FF2B5EF4-FFF2-40B4-BE49-F238E27FC236}">
                <a16:creationId xmlns:a16="http://schemas.microsoft.com/office/drawing/2014/main" id="{813A8A6A-E03F-4287-AFF6-7D5D6301D52C}"/>
              </a:ext>
            </a:extLst>
          </p:cNvPr>
          <p:cNvSpPr>
            <a:spLocks noGrp="1"/>
          </p:cNvSpPr>
          <p:nvPr>
            <p:ph idx="1"/>
          </p:nvPr>
        </p:nvSpPr>
        <p:spPr>
          <a:xfrm>
            <a:off x="1103313" y="2052919"/>
            <a:ext cx="8504514" cy="2015498"/>
          </a:xfrm>
        </p:spPr>
        <p:txBody>
          <a:bodyPr/>
          <a:lstStyle/>
          <a:p>
            <a:pPr algn="just"/>
            <a:r>
              <a:rPr lang="id-ID" sz="3000" b="1" i="0" dirty="0">
                <a:effectLst/>
                <a:latin typeface="arial" panose="020B0604020202020204" pitchFamily="34" charset="0"/>
              </a:rPr>
              <a:t>Vektor</a:t>
            </a:r>
            <a:r>
              <a:rPr lang="id-ID" sz="3000" b="0" i="0" dirty="0">
                <a:effectLst/>
                <a:latin typeface="arial" panose="020B0604020202020204" pitchFamily="34" charset="0"/>
              </a:rPr>
              <a:t> adalah organisme yang menularkan patogen dan parasit dari satu manusia yang terinfeksi (atau hewan) kepada manusia yang lain</a:t>
            </a:r>
            <a:r>
              <a:rPr lang="id-ID" b="0" i="0" dirty="0">
                <a:solidFill>
                  <a:srgbClr val="202124"/>
                </a:solidFill>
                <a:effectLst/>
                <a:latin typeface="arial" panose="020B0604020202020204" pitchFamily="34" charset="0"/>
              </a:rPr>
              <a:t>.</a:t>
            </a:r>
            <a:r>
              <a:rPr lang="id-ID" dirty="0">
                <a:solidFill>
                  <a:srgbClr val="70757A"/>
                </a:solidFill>
                <a:latin typeface="arial" panose="020B0604020202020204" pitchFamily="34" charset="0"/>
              </a:rPr>
              <a:t>.</a:t>
            </a:r>
            <a:endParaRPr lang="id-ID" dirty="0"/>
          </a:p>
        </p:txBody>
      </p:sp>
    </p:spTree>
    <p:extLst>
      <p:ext uri="{BB962C8B-B14F-4D97-AF65-F5344CB8AC3E}">
        <p14:creationId xmlns:p14="http://schemas.microsoft.com/office/powerpoint/2010/main" val="401593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2784-8FCB-DEAB-FCE5-E19A0D504D9C}"/>
              </a:ext>
            </a:extLst>
          </p:cNvPr>
          <p:cNvSpPr>
            <a:spLocks noGrp="1"/>
          </p:cNvSpPr>
          <p:nvPr>
            <p:ph type="title"/>
          </p:nvPr>
        </p:nvSpPr>
        <p:spPr>
          <a:xfrm>
            <a:off x="646111" y="452718"/>
            <a:ext cx="9404723" cy="965265"/>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dirty="0"/>
              <a:t>Tujuan  Pengendalian Vektor</a:t>
            </a:r>
          </a:p>
        </p:txBody>
      </p:sp>
      <p:sp>
        <p:nvSpPr>
          <p:cNvPr id="3" name="Content Placeholder 2">
            <a:extLst>
              <a:ext uri="{FF2B5EF4-FFF2-40B4-BE49-F238E27FC236}">
                <a16:creationId xmlns:a16="http://schemas.microsoft.com/office/drawing/2014/main" id="{F0FBE4A7-BD38-B4C6-70B9-10AC707542E1}"/>
              </a:ext>
            </a:extLst>
          </p:cNvPr>
          <p:cNvSpPr>
            <a:spLocks noGrp="1"/>
          </p:cNvSpPr>
          <p:nvPr>
            <p:ph idx="1"/>
          </p:nvPr>
        </p:nvSpPr>
        <p:spPr>
          <a:xfrm>
            <a:off x="1103312" y="2052919"/>
            <a:ext cx="8946541" cy="2691360"/>
          </a:xfrm>
        </p:spPr>
        <p:txBody>
          <a:bodyPr/>
          <a:lstStyle/>
          <a:p>
            <a:pPr algn="just"/>
            <a:r>
              <a:rPr lang="id-ID" dirty="0"/>
              <a:t>Menurunkan populasi vektor serendah mungkin secara cepat sehingga keberadaannya tidak lagi berisiko untuk terjadinya penularan penyakit tular vektor di suatu wilayah atau</a:t>
            </a:r>
          </a:p>
          <a:p>
            <a:pPr algn="just"/>
            <a:r>
              <a:rPr lang="id-ID" dirty="0"/>
              <a:t> Menghindari kontak dengan vektor sehingga penularan penyakit tular vektor dapat dicegah.</a:t>
            </a:r>
          </a:p>
          <a:p>
            <a:pPr algn="just"/>
            <a:r>
              <a:rPr lang="id-ID" dirty="0"/>
              <a:t> Meminimalkan gangguan yang disebabkan oleh binatang atau serangga pengganggu</a:t>
            </a:r>
          </a:p>
        </p:txBody>
      </p:sp>
    </p:spTree>
    <p:extLst>
      <p:ext uri="{BB962C8B-B14F-4D97-AF65-F5344CB8AC3E}">
        <p14:creationId xmlns:p14="http://schemas.microsoft.com/office/powerpoint/2010/main" val="297738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0646-AEFB-9334-EB74-F2C0DAA8C532}"/>
              </a:ext>
            </a:extLst>
          </p:cNvPr>
          <p:cNvSpPr>
            <a:spLocks noGrp="1"/>
          </p:cNvSpPr>
          <p:nvPr>
            <p:ph type="title"/>
          </p:nvPr>
        </p:nvSpPr>
        <p:spPr>
          <a:xfrm>
            <a:off x="923468" y="452718"/>
            <a:ext cx="9127366" cy="991769"/>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dirty="0"/>
              <a:t>Penyakit tular vektor</a:t>
            </a:r>
          </a:p>
        </p:txBody>
      </p:sp>
      <p:sp>
        <p:nvSpPr>
          <p:cNvPr id="3" name="Content Placeholder 2">
            <a:extLst>
              <a:ext uri="{FF2B5EF4-FFF2-40B4-BE49-F238E27FC236}">
                <a16:creationId xmlns:a16="http://schemas.microsoft.com/office/drawing/2014/main" id="{E9248BFD-297B-E1AF-E253-D65BB38331D7}"/>
              </a:ext>
            </a:extLst>
          </p:cNvPr>
          <p:cNvSpPr>
            <a:spLocks noGrp="1"/>
          </p:cNvSpPr>
          <p:nvPr>
            <p:ph idx="1"/>
          </p:nvPr>
        </p:nvSpPr>
        <p:spPr>
          <a:xfrm>
            <a:off x="1103312" y="2052918"/>
            <a:ext cx="9127366" cy="3022665"/>
          </a:xfrm>
        </p:spPr>
        <p:txBody>
          <a:bodyPr>
            <a:normAutofit/>
          </a:bodyPr>
          <a:lstStyle/>
          <a:p>
            <a:pPr algn="just"/>
            <a:r>
              <a:rPr lang="id-ID" sz="3000" b="0" i="0" dirty="0">
                <a:effectLst/>
                <a:latin typeface="-apple-system"/>
              </a:rPr>
              <a:t>Penyakit tular Vektor merupakan penyakit menular melalui Vektor dan Binatang Pembawa Penyakit; antara lain malaria, demam berdarah, filariasis (kaki gajah), chikungunya, japanese encephalitis (radang otak), rabies (gila anjing), leptospirosis, pes, dan schistosomiasis (demam keong)</a:t>
            </a:r>
            <a:endParaRPr lang="id-ID" sz="3000" dirty="0"/>
          </a:p>
        </p:txBody>
      </p:sp>
    </p:spTree>
    <p:extLst>
      <p:ext uri="{BB962C8B-B14F-4D97-AF65-F5344CB8AC3E}">
        <p14:creationId xmlns:p14="http://schemas.microsoft.com/office/powerpoint/2010/main" val="69095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2FC8ED-AAC2-CDB2-275F-F3E2B4D0CB5B}"/>
              </a:ext>
            </a:extLst>
          </p:cNvPr>
          <p:cNvSpPr>
            <a:spLocks noGrp="1"/>
          </p:cNvSpPr>
          <p:nvPr>
            <p:ph idx="1"/>
          </p:nvPr>
        </p:nvSpPr>
        <p:spPr>
          <a:xfrm>
            <a:off x="1076808" y="1337301"/>
            <a:ext cx="8946541" cy="3738282"/>
          </a:xfrm>
        </p:spPr>
        <p:txBody>
          <a:bodyPr/>
          <a:lstStyle/>
          <a:p>
            <a:pPr algn="just"/>
            <a:r>
              <a:rPr lang="id-ID" sz="2400" b="0" i="0" dirty="0">
                <a:solidFill>
                  <a:schemeClr val="tx1">
                    <a:lumMod val="95000"/>
                  </a:schemeClr>
                </a:solidFill>
                <a:effectLst/>
                <a:latin typeface="-apple-system"/>
              </a:rPr>
              <a:t>Penyakit tersebut hingga kini masih menjadi masalah kesehatan dan banyak ditemukan di masyarakat dengan angka kesakitan dan kematian yang cukup tinggi serta berpotensi menimbulkan kejadian luar biasa (KLB) dan/atau wabah serta memberikan dampak kerugian ekonomi masyarakat.Vektor adalah artropoda yang dapat menularkan, memindahkan, dan/atau menjadi sumber penular penyakit. Binatang Pembawa Penyakit adalah binatang selain artropoda yang dapat menularkan, memindahkan, dan/atau menjadi sumber penular penyakit</a:t>
            </a:r>
            <a:r>
              <a:rPr lang="id-ID" b="0" i="0" dirty="0">
                <a:solidFill>
                  <a:srgbClr val="252525"/>
                </a:solidFill>
                <a:effectLst/>
                <a:latin typeface="-apple-system"/>
              </a:rPr>
              <a:t>.</a:t>
            </a:r>
            <a:endParaRPr lang="id-ID" dirty="0"/>
          </a:p>
        </p:txBody>
      </p:sp>
    </p:spTree>
    <p:extLst>
      <p:ext uri="{BB962C8B-B14F-4D97-AF65-F5344CB8AC3E}">
        <p14:creationId xmlns:p14="http://schemas.microsoft.com/office/powerpoint/2010/main" val="342073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B329-A13B-B644-993B-1F1546C03C37}"/>
              </a:ext>
            </a:extLst>
          </p:cNvPr>
          <p:cNvSpPr>
            <a:spLocks noGrp="1"/>
          </p:cNvSpPr>
          <p:nvPr>
            <p:ph type="title"/>
          </p:nvPr>
        </p:nvSpPr>
        <p:spPr>
          <a:xfrm>
            <a:off x="738877" y="452718"/>
            <a:ext cx="9404723" cy="845995"/>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sz="3500" b="0" i="0" dirty="0">
                <a:solidFill>
                  <a:schemeClr val="tx1">
                    <a:lumMod val="95000"/>
                  </a:schemeClr>
                </a:solidFill>
                <a:effectLst/>
                <a:latin typeface="-apple-system"/>
              </a:rPr>
              <a:t>Beberapa Vektor dan Binatang Pembawa Penyakit </a:t>
            </a:r>
            <a:endParaRPr lang="id-ID" sz="3500" dirty="0">
              <a:solidFill>
                <a:schemeClr val="tx1">
                  <a:lumMod val="95000"/>
                </a:schemeClr>
              </a:solidFill>
            </a:endParaRPr>
          </a:p>
        </p:txBody>
      </p:sp>
      <p:sp>
        <p:nvSpPr>
          <p:cNvPr id="3" name="Content Placeholder 2">
            <a:extLst>
              <a:ext uri="{FF2B5EF4-FFF2-40B4-BE49-F238E27FC236}">
                <a16:creationId xmlns:a16="http://schemas.microsoft.com/office/drawing/2014/main" id="{40453143-B29F-2661-22D0-100DA4BC6AD0}"/>
              </a:ext>
            </a:extLst>
          </p:cNvPr>
          <p:cNvSpPr>
            <a:spLocks noGrp="1"/>
          </p:cNvSpPr>
          <p:nvPr>
            <p:ph idx="1"/>
          </p:nvPr>
        </p:nvSpPr>
        <p:spPr>
          <a:xfrm>
            <a:off x="4601886" y="1933650"/>
            <a:ext cx="1984445" cy="2399812"/>
          </a:xfrm>
        </p:spPr>
        <p:txBody>
          <a:bodyPr/>
          <a:lstStyle/>
          <a:p>
            <a:r>
              <a:rPr lang="id-ID" dirty="0"/>
              <a:t>Nyamuk</a:t>
            </a:r>
          </a:p>
          <a:p>
            <a:r>
              <a:rPr lang="id-ID" dirty="0"/>
              <a:t>Lalat</a:t>
            </a:r>
          </a:p>
          <a:p>
            <a:r>
              <a:rPr lang="id-ID" dirty="0"/>
              <a:t>Kecoa</a:t>
            </a:r>
          </a:p>
          <a:p>
            <a:r>
              <a:rPr lang="id-ID" dirty="0"/>
              <a:t>Pinjal</a:t>
            </a:r>
          </a:p>
          <a:p>
            <a:r>
              <a:rPr lang="id-ID" dirty="0"/>
              <a:t>Tikus</a:t>
            </a:r>
          </a:p>
          <a:p>
            <a:endParaRPr lang="id-ID" dirty="0"/>
          </a:p>
        </p:txBody>
      </p:sp>
    </p:spTree>
    <p:extLst>
      <p:ext uri="{BB962C8B-B14F-4D97-AF65-F5344CB8AC3E}">
        <p14:creationId xmlns:p14="http://schemas.microsoft.com/office/powerpoint/2010/main" val="2638013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54</TotalTime>
  <Words>987</Words>
  <Application>Microsoft Office PowerPoint</Application>
  <PresentationFormat>Widescreen</PresentationFormat>
  <Paragraphs>34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-apple-system</vt:lpstr>
      <vt:lpstr>Arial</vt:lpstr>
      <vt:lpstr>Arial</vt:lpstr>
      <vt:lpstr>Century Gothic</vt:lpstr>
      <vt:lpstr>Open Sans</vt:lpstr>
      <vt:lpstr>Wingdings 3</vt:lpstr>
      <vt:lpstr>Ion</vt:lpstr>
      <vt:lpstr>DASAR KESEHATAN LINGKUNGAN </vt:lpstr>
      <vt:lpstr>PENGENDALIAN VECTOR</vt:lpstr>
      <vt:lpstr> PERATURAN  MENTERI KESEHATAN REPUBLIK INDONESIA NOMOR : 374/MENKES/PER/III/2010  TENTANG PENGENDALIAN VEKTOR</vt:lpstr>
      <vt:lpstr>Pengertian Pengendalian vektor</vt:lpstr>
      <vt:lpstr>Vektor dalam kesehatan lingkungan</vt:lpstr>
      <vt:lpstr>Tujuan  Pengendalian Vektor</vt:lpstr>
      <vt:lpstr>Penyakit tular vektor</vt:lpstr>
      <vt:lpstr>PowerPoint Presentation</vt:lpstr>
      <vt:lpstr>Beberapa Vektor dan Binatang Pembawa Penyakit </vt:lpstr>
      <vt:lpstr>PowerPoint Presentation</vt:lpstr>
      <vt:lpstr>PowerPoint Presentation</vt:lpstr>
      <vt:lpstr>PowerPoint Presentation</vt:lpstr>
      <vt:lpstr>Metode pengendalian dapat diklasifikasikan sebag</vt:lpstr>
      <vt:lpstr>PowerPoint Presentation</vt:lpstr>
      <vt:lpstr>PowerPoint Presentation</vt:lpstr>
      <vt:lpstr>Pencegahan </vt:lpstr>
      <vt:lpstr>Pengendaliannya.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KESEHATAN LINGKUNGAN </dc:title>
  <dc:creator>Windows User</dc:creator>
  <cp:lastModifiedBy>Windows User</cp:lastModifiedBy>
  <cp:revision>1</cp:revision>
  <dcterms:created xsi:type="dcterms:W3CDTF">2022-06-08T17:45:44Z</dcterms:created>
  <dcterms:modified xsi:type="dcterms:W3CDTF">2022-06-08T18:40:07Z</dcterms:modified>
</cp:coreProperties>
</file>