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7" r:id="rId3"/>
    <p:sldId id="258" r:id="rId4"/>
    <p:sldId id="259" r:id="rId5"/>
    <p:sldId id="272" r:id="rId6"/>
    <p:sldId id="264" r:id="rId7"/>
    <p:sldId id="283" r:id="rId8"/>
    <p:sldId id="284" r:id="rId10"/>
    <p:sldId id="263" r:id="rId11"/>
    <p:sldId id="265" r:id="rId12"/>
    <p:sldId id="267" r:id="rId13"/>
    <p:sldId id="268" r:id="rId14"/>
    <p:sldId id="269" r:id="rId15"/>
    <p:sldId id="270" r:id="rId16"/>
    <p:sldId id="271" r:id="rId17"/>
    <p:sldId id="285" r:id="rId18"/>
    <p:sldId id="273" r:id="rId19"/>
    <p:sldId id="287" r:id="rId20"/>
    <p:sldId id="288" r:id="rId21"/>
    <p:sldId id="274" r:id="rId22"/>
    <p:sldId id="289" r:id="rId23"/>
    <p:sldId id="290" r:id="rId24"/>
    <p:sldId id="291"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Placeholder Gambar Slide 1"/>
          <p:cNvSpPr/>
          <p:nvPr>
            <p:ph type="sldImg" idx="2"/>
          </p:nvPr>
        </p:nvSpPr>
        <p:spPr/>
      </p:sp>
      <p:sp>
        <p:nvSpPr>
          <p:cNvPr id="3" name="Placeholder Teks 2"/>
          <p:cNvSpPr/>
          <p:nvPr>
            <p:ph type="body" idx="3"/>
          </p:nvPr>
        </p:nvSpPr>
        <p:spPr/>
        <p:txBody>
          <a:bodyPr/>
          <a:p>
            <a:endParaRPr lang="id-ID"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Placeholder Gambar Slide 1"/>
          <p:cNvSpPr/>
          <p:nvPr>
            <p:ph type="sldImg" idx="2"/>
          </p:nvPr>
        </p:nvSpPr>
        <p:spPr/>
      </p:sp>
      <p:sp>
        <p:nvSpPr>
          <p:cNvPr id="3" name="Placeholder Teks 2"/>
          <p:cNvSpPr/>
          <p:nvPr>
            <p:ph type="body" idx="3"/>
          </p:nvPr>
        </p:nvSpPr>
        <p:spPr/>
        <p:txBody>
          <a:bodyPr/>
          <a:p>
            <a:r>
              <a:rPr lang="en-US" altLang="id-ID"/>
              <a:t>bipolar adalahgangguan mental yang menyebabkan terjadinya perubahan mood secara ekstrem.</a:t>
            </a:r>
            <a:endParaRPr lang="en-US" altLang="id-ID"/>
          </a:p>
          <a:p>
            <a:endParaRPr lang="en-US" altLang="id-ID"/>
          </a:p>
          <a:p>
            <a:r>
              <a:rPr lang="en-US" altLang="id-ID"/>
              <a:t>Kondisi ini membuat suasana hati pengidapnya berubah secara tiba-tiba, dari sangat bahagia (mania) menjadi sangat sedih (depresi).</a:t>
            </a:r>
            <a:endParaRPr lang="en-US" alt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509A250-FF31-4206-8172-F9D3106AACB1}"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4509A250-FF31-4206-8172-F9D3106AACB1}"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4509A250-FF31-4206-8172-F9D3106AACB1}"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panose="020B0604020202020204"/>
                <a:ea typeface="+mj-ea"/>
                <a:cs typeface="+mj-cs"/>
              </a:defRPr>
            </a:lvl1pPr>
          </a:lstStyle>
          <a:p>
            <a:pPr lvl="0"/>
            <a:r>
              <a:rPr lang="en-US" dirty="0"/>
              <a:t>“</a:t>
            </a:r>
            <a:endParaRPr lang="en-US" dirty="0"/>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panose="020B0604020202020204"/>
                <a:ea typeface="+mj-ea"/>
                <a:cs typeface="+mj-cs"/>
              </a:defRPr>
            </a:lvl1pPr>
          </a:lstStyle>
          <a:p>
            <a:pPr lvl="0"/>
            <a:r>
              <a:rPr lang="en-US" dirty="0"/>
              <a:t>”</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4509A250-FF31-4206-8172-F9D3106AACB1}"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4509A250-FF31-4206-8172-F9D3106AACB1}"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7" name="Date Placeholder 4"/>
          <p:cNvSpPr>
            <a:spLocks noGrp="1"/>
          </p:cNvSpPr>
          <p:nvPr>
            <p:ph type="dt" sz="half" idx="10"/>
          </p:nvPr>
        </p:nvSpPr>
        <p:spPr/>
        <p:txBody>
          <a:bodyPr/>
          <a:lstStyle/>
          <a:p>
            <a:fld id="{4509A250-FF31-4206-8172-F9D3106AACB1}" type="datetimeFigureOut">
              <a:rPr lang="en-US" dirty="0"/>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509A250-FF31-4206-8172-F9D3106AACB1}"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2" Type="http://schemas.openxmlformats.org/officeDocument/2006/relationships/theme" Target="../theme/theme1.xml"/><Relationship Id="rId21" Type="http://schemas.openxmlformats.org/officeDocument/2006/relationships/image" Target="../media/image4.png"/><Relationship Id="rId20" Type="http://schemas.openxmlformats.org/officeDocument/2006/relationships/image" Target="../media/image3.png"/><Relationship Id="rId2" Type="http://schemas.openxmlformats.org/officeDocument/2006/relationships/slideLayout" Target="../slideLayouts/slideLayout2.xml"/><Relationship Id="rId19" Type="http://schemas.openxmlformats.org/officeDocument/2006/relationships/image" Target="../media/image2.png"/><Relationship Id="rId18" Type="http://schemas.openxmlformats.org/officeDocument/2006/relationships/image" Target="../media/image1.png"/><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8">
            <a:extLst>
              <a:ext uri="{28A0092B-C50C-407E-A947-70E740481C1C}">
                <a14:useLocalDpi xmlns:a14="http://schemas.microsoft.com/office/drawing/2010/main" val="0"/>
              </a:ext>
            </a:extLst>
          </a:blip>
          <a:srcRect l="3613"/>
          <a:stretch>
            <a:fillRect/>
          </a:stretch>
        </p:blipFill>
        <p:spPr>
          <a:xfrm>
            <a:off x="0" y="2669685"/>
            <a:ext cx="4037012" cy="4188315"/>
          </a:xfrm>
          <a:prstGeom prst="rect">
            <a:avLst/>
          </a:prstGeom>
        </p:spPr>
      </p:pic>
      <p:pic>
        <p:nvPicPr>
          <p:cNvPr id="7" name="Picture 6"/>
          <p:cNvPicPr>
            <a:picLocks noChangeAspect="1"/>
          </p:cNvPicPr>
          <p:nvPr/>
        </p:nvPicPr>
        <p:blipFill rotWithShape="1">
          <a:blip r:embed="rId19">
            <a:extLst>
              <a:ext uri="{28A0092B-C50C-407E-A947-70E740481C1C}">
                <a14:useLocalDpi xmlns:a14="http://schemas.microsoft.com/office/drawing/2010/main" val="0"/>
              </a:ext>
            </a:extLst>
          </a:blip>
          <a:srcRect l="35640"/>
          <a:stretch>
            <a:fillRect/>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0">
            <a:extLst>
              <a:ext uri="{28A0092B-C50C-407E-A947-70E740481C1C}">
                <a14:useLocalDpi xmlns:a14="http://schemas.microsoft.com/office/drawing/2010/main" val="0"/>
              </a:ext>
            </a:extLst>
          </a:blip>
          <a:srcRect t="28813"/>
          <a:stretch>
            <a:fillRect/>
          </a:stretch>
        </p:blipFill>
        <p:spPr>
          <a:xfrm>
            <a:off x="7999412" y="0"/>
            <a:ext cx="1603387" cy="1141407"/>
          </a:xfrm>
          <a:prstGeom prst="rect">
            <a:avLst/>
          </a:prstGeom>
        </p:spPr>
      </p:pic>
      <p:pic>
        <p:nvPicPr>
          <p:cNvPr id="10" name="Picture 9"/>
          <p:cNvPicPr>
            <a:picLocks noChangeAspect="1"/>
          </p:cNvPicPr>
          <p:nvPr/>
        </p:nvPicPr>
        <p:blipFill rotWithShape="1">
          <a:blip r:embed="rId21">
            <a:extLst>
              <a:ext uri="{28A0092B-C50C-407E-A947-70E740481C1C}">
                <a14:useLocalDpi xmlns:a14="http://schemas.microsoft.com/office/drawing/2010/main" val="0"/>
              </a:ext>
            </a:extLst>
          </a:blip>
          <a:srcRect b="23320"/>
          <a:stretch>
            <a:fillRect/>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panose="05040102010807070707"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panose="05040102010807070707"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93945"/>
          </a:xfrm>
          <a:ln w="38100">
            <a:solidFill>
              <a:srgbClr val="FFC000"/>
            </a:solidFill>
          </a:ln>
        </p:spPr>
        <p:txBody>
          <a:bodyPr/>
          <a:lstStyle/>
          <a:p>
            <a:pPr algn="ctr"/>
            <a:r>
              <a:rPr lang="en-US" dirty="0" err="1" smtClean="0">
                <a:latin typeface="Arial Black" panose="020B0A04020102020204" pitchFamily="34" charset="0"/>
              </a:rPr>
              <a:t>Pengertian</a:t>
            </a:r>
            <a:r>
              <a:rPr lang="en-US" dirty="0" smtClean="0">
                <a:latin typeface="Arial Black" panose="020B0A04020102020204" pitchFamily="34" charset="0"/>
              </a:rPr>
              <a:t> </a:t>
            </a:r>
            <a:r>
              <a:rPr lang="en-US" dirty="0" err="1" smtClean="0">
                <a:latin typeface="Arial Black" panose="020B0A04020102020204" pitchFamily="34" charset="0"/>
              </a:rPr>
              <a:t>Kelompok</a:t>
            </a:r>
            <a:r>
              <a:rPr lang="en-US" dirty="0" smtClean="0">
                <a:latin typeface="Arial Black" panose="020B0A04020102020204" pitchFamily="34" charset="0"/>
              </a:rPr>
              <a:t> </a:t>
            </a:r>
            <a:r>
              <a:rPr lang="en-US" dirty="0" err="1" smtClean="0">
                <a:latin typeface="Arial Black" panose="020B0A04020102020204" pitchFamily="34" charset="0"/>
              </a:rPr>
              <a:t>Rentan</a:t>
            </a:r>
            <a:endParaRPr lang="en-US" dirty="0">
              <a:latin typeface="Arial Black" panose="020B0A04020102020204" pitchFamily="34" charset="0"/>
            </a:endParaRPr>
          </a:p>
        </p:txBody>
      </p:sp>
      <p:sp>
        <p:nvSpPr>
          <p:cNvPr id="3" name="Content Placeholder 2"/>
          <p:cNvSpPr>
            <a:spLocks noGrp="1"/>
          </p:cNvSpPr>
          <p:nvPr>
            <p:ph idx="1"/>
          </p:nvPr>
        </p:nvSpPr>
        <p:spPr>
          <a:xfrm>
            <a:off x="2088108" y="2042924"/>
            <a:ext cx="9100724" cy="1723858"/>
          </a:xfrm>
          <a:ln w="38100">
            <a:solidFill>
              <a:srgbClr val="92D050"/>
            </a:solidFill>
          </a:ln>
        </p:spPr>
        <p:txBody>
          <a:bodyPr>
            <a:noAutofit/>
          </a:bodyPr>
          <a:lstStyle/>
          <a:p>
            <a:pPr marL="0" indent="0" algn="just">
              <a:lnSpc>
                <a:spcPct val="150000"/>
              </a:lnSpc>
              <a:buNone/>
            </a:pPr>
            <a:r>
              <a:rPr lang="id-ID" sz="2400" b="1" dirty="0"/>
              <a:t>Menurut Kamus Besar Bahasa Indonesia (KBBI), kata rentan artinya mudah terkena penyakit atau peka; mudah merasa: ketimpangan dan </a:t>
            </a:r>
            <a:r>
              <a:rPr lang="id-ID" sz="2400" b="1" dirty="0" smtClean="0"/>
              <a:t>dominasi </a:t>
            </a:r>
            <a:endParaRPr lang="en-US" sz="2400" b="1" dirty="0"/>
          </a:p>
        </p:txBody>
      </p:sp>
      <p:sp>
        <p:nvSpPr>
          <p:cNvPr id="5" name="Rectangle 4"/>
          <p:cNvSpPr/>
          <p:nvPr/>
        </p:nvSpPr>
        <p:spPr>
          <a:xfrm>
            <a:off x="1282890" y="4499521"/>
            <a:ext cx="9089408" cy="1754326"/>
          </a:xfrm>
          <a:prstGeom prst="rect">
            <a:avLst/>
          </a:prstGeom>
          <a:ln w="38100">
            <a:solidFill>
              <a:schemeClr val="accent4">
                <a:lumMod val="75000"/>
              </a:schemeClr>
            </a:solidFill>
          </a:ln>
        </p:spPr>
        <p:txBody>
          <a:bodyPr wrap="square">
            <a:spAutoFit/>
          </a:bodyPr>
          <a:lstStyle/>
          <a:p>
            <a:pPr marL="285750" indent="-285750" algn="just" fontAlgn="base">
              <a:lnSpc>
                <a:spcPct val="150000"/>
              </a:lnSpc>
              <a:buFont typeface="Wingdings" panose="05000000000000000000" pitchFamily="2" charset="2"/>
              <a:buChar char="Ø"/>
            </a:pPr>
            <a:r>
              <a:rPr lang="id-ID" sz="2400" b="1" dirty="0">
                <a:latin typeface="Times New Roman" panose="02020603050405020304" pitchFamily="18" charset="0"/>
                <a:ea typeface="Times New Roman" panose="02020603050405020304" pitchFamily="18" charset="0"/>
                <a:cs typeface="Times New Roman" panose="02020603050405020304" pitchFamily="18" charset="0"/>
              </a:rPr>
              <a:t>Menurut UU Republik Indonesia</a:t>
            </a:r>
            <a:endParaRPr lang="en-US" sz="2400" b="1" dirty="0">
              <a:latin typeface="Times New Roman" panose="02020603050405020304" pitchFamily="18" charset="0"/>
              <a:ea typeface="Times New Roman" panose="02020603050405020304" pitchFamily="18" charset="0"/>
            </a:endParaRPr>
          </a:p>
          <a:p>
            <a:pPr marL="273050" marR="0" algn="just" fontAlgn="base">
              <a:lnSpc>
                <a:spcPct val="150000"/>
              </a:lnSpc>
              <a:spcBef>
                <a:spcPts val="0"/>
              </a:spcBef>
              <a:spcAft>
                <a:spcPts val="0"/>
              </a:spcAft>
              <a:tabLst>
                <a:tab pos="273050" algn="l"/>
              </a:tabLst>
            </a:pPr>
            <a:r>
              <a:rPr lang="id-ID" sz="2400" b="1" dirty="0">
                <a:latin typeface="Times New Roman" panose="02020603050405020304" pitchFamily="18" charset="0"/>
                <a:ea typeface="Times New Roman" panose="02020603050405020304" pitchFamily="18" charset="0"/>
                <a:cs typeface="Times New Roman" panose="02020603050405020304" pitchFamily="18" charset="0"/>
              </a:rPr>
              <a:t>Kelompok rentan adalah orang lanjut usia, anak-anak, fakir miskin, perempuan hamil, dan orang dengan Disabilitas.</a:t>
            </a:r>
            <a:endParaRPr lang="en-US" sz="2400" b="1"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Judul 1"/>
          <p:cNvSpPr>
            <a:spLocks noGrp="1"/>
          </p:cNvSpPr>
          <p:nvPr>
            <p:ph type="title"/>
          </p:nvPr>
        </p:nvSpPr>
        <p:spPr>
          <a:xfrm>
            <a:off x="2258060" y="421640"/>
            <a:ext cx="7675880" cy="845185"/>
          </a:xfrm>
          <a:ln w="38100"/>
        </p:spPr>
        <p:style>
          <a:lnRef idx="2">
            <a:schemeClr val="accent4"/>
          </a:lnRef>
          <a:fillRef idx="1">
            <a:schemeClr val="lt1"/>
          </a:fillRef>
          <a:effectRef idx="0">
            <a:schemeClr val="accent4"/>
          </a:effectRef>
          <a:fontRef idx="minor">
            <a:schemeClr val="dk1"/>
          </a:fontRef>
        </p:style>
        <p:txBody>
          <a:bodyPr/>
          <a:p>
            <a:r>
              <a:rPr lang="id-ID" altLang="en-US" b="1">
                <a:sym typeface="+mn-ea"/>
              </a:rPr>
              <a:t>Penyandang Disabilitas fisik</a:t>
            </a:r>
            <a:endParaRPr lang="id-ID" altLang="en-US"/>
          </a:p>
        </p:txBody>
      </p:sp>
      <p:sp>
        <p:nvSpPr>
          <p:cNvPr id="3" name="Placeholder Konten 2"/>
          <p:cNvSpPr>
            <a:spLocks noGrp="1"/>
          </p:cNvSpPr>
          <p:nvPr>
            <p:ph idx="1"/>
          </p:nvPr>
        </p:nvSpPr>
        <p:spPr>
          <a:xfrm>
            <a:off x="1442720" y="1990725"/>
            <a:ext cx="8946515" cy="3608705"/>
          </a:xfrm>
          <a:ln w="38100">
            <a:solidFill>
              <a:srgbClr val="FF0000"/>
            </a:solidFill>
          </a:ln>
        </p:spPr>
        <p:txBody>
          <a:bodyPr>
            <a:normAutofit fontScale="90000"/>
          </a:bodyPr>
          <a:p>
            <a:pPr marL="0" indent="0" algn="just">
              <a:lnSpc>
                <a:spcPct val="150000"/>
              </a:lnSpc>
              <a:buNone/>
            </a:pPr>
            <a:r>
              <a:rPr lang="en-US" altLang="id-ID" sz="2400" b="1"/>
              <a:t>M</a:t>
            </a:r>
            <a:r>
              <a:rPr lang="id-ID" altLang="en-US" sz="2400" b="1"/>
              <a:t>engalami keterbatasan akibat gangguan pada fungsi tubuh. </a:t>
            </a:r>
            <a:endParaRPr lang="id-ID" altLang="en-US" sz="2400" b="1"/>
          </a:p>
          <a:p>
            <a:pPr algn="just">
              <a:lnSpc>
                <a:spcPct val="150000"/>
              </a:lnSpc>
            </a:pPr>
            <a:r>
              <a:rPr lang="id-ID" altLang="en-US" sz="2400" b="1"/>
              <a:t>Cacat dapat muncul sejak lahir atau akibat kecelakaan, penyakit, atau </a:t>
            </a:r>
            <a:endParaRPr lang="id-ID" altLang="en-US" sz="2400" b="1"/>
          </a:p>
          <a:p>
            <a:pPr algn="just">
              <a:lnSpc>
                <a:spcPct val="150000"/>
              </a:lnSpc>
            </a:pPr>
            <a:r>
              <a:rPr lang="id-ID" altLang="en-US" sz="2400" b="1"/>
              <a:t>efek samping dari pengobatan medis. </a:t>
            </a:r>
            <a:endParaRPr lang="id-ID" altLang="en-US" sz="2400" b="1"/>
          </a:p>
          <a:p>
            <a:pPr algn="just">
              <a:lnSpc>
                <a:spcPct val="150000"/>
              </a:lnSpc>
            </a:pPr>
            <a:r>
              <a:rPr lang="id-ID" altLang="en-US" sz="2400" b="1"/>
              <a:t>Beberapa jenisnya antara lain lumpuh, kehilangan anggota tubuh akibat amputasi, dan cerebral palsy.</a:t>
            </a:r>
            <a:endParaRPr lang="id-ID" altLang="en-US" sz="2400"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Judul 1"/>
          <p:cNvSpPr>
            <a:spLocks noGrp="1"/>
          </p:cNvSpPr>
          <p:nvPr>
            <p:ph type="title"/>
          </p:nvPr>
        </p:nvSpPr>
        <p:spPr>
          <a:xfrm>
            <a:off x="2767330" y="932180"/>
            <a:ext cx="6656705" cy="861060"/>
          </a:xfrm>
          <a:ln w="38100">
            <a:solidFill>
              <a:schemeClr val="tx1"/>
            </a:solidFill>
          </a:ln>
        </p:spPr>
        <p:txBody>
          <a:bodyPr/>
          <a:p>
            <a:pPr algn="ctr"/>
            <a:r>
              <a:rPr lang="id-ID" altLang="en-US" b="1"/>
              <a:t>Disabilitas sensorik </a:t>
            </a:r>
            <a:endParaRPr lang="id-ID" altLang="en-US" b="1"/>
          </a:p>
        </p:txBody>
      </p:sp>
      <p:sp>
        <p:nvSpPr>
          <p:cNvPr id="3" name="Placeholder Konten 2"/>
          <p:cNvSpPr>
            <a:spLocks noGrp="1"/>
          </p:cNvSpPr>
          <p:nvPr>
            <p:ph idx="1"/>
          </p:nvPr>
        </p:nvSpPr>
        <p:spPr>
          <a:xfrm>
            <a:off x="2467610" y="3149600"/>
            <a:ext cx="8946515" cy="2496185"/>
          </a:xfrm>
          <a:ln w="38100">
            <a:solidFill>
              <a:schemeClr val="accent1"/>
            </a:solidFill>
          </a:ln>
        </p:spPr>
        <p:txBody>
          <a:bodyPr/>
          <a:p>
            <a:pPr algn="just"/>
            <a:r>
              <a:rPr lang="id-ID" altLang="en-US" sz="3600" b="1"/>
              <a:t>keterbatasan fungsi panca indra. Yang termasuk jenis disabilitas ini, antara lain disabilitas wicara, rungu, dan netra.</a:t>
            </a:r>
            <a:endParaRPr lang="id-ID" altLang="en-US" sz="3600" b="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Judul 1"/>
          <p:cNvSpPr>
            <a:spLocks noGrp="1"/>
          </p:cNvSpPr>
          <p:nvPr>
            <p:ph type="title"/>
          </p:nvPr>
        </p:nvSpPr>
        <p:spPr>
          <a:xfrm>
            <a:off x="706755" y="514350"/>
            <a:ext cx="6579235" cy="922020"/>
          </a:xfrm>
          <a:ln w="38100">
            <a:solidFill>
              <a:srgbClr val="FF0000"/>
            </a:solidFill>
          </a:ln>
        </p:spPr>
        <p:txBody>
          <a:bodyPr/>
          <a:p>
            <a:pPr algn="ctr"/>
            <a:r>
              <a:rPr lang="id-ID" altLang="en-US" b="1">
                <a:ln>
                  <a:solidFill>
                    <a:srgbClr val="FFC000"/>
                  </a:solidFill>
                </a:ln>
                <a:solidFill>
                  <a:schemeClr val="tx1"/>
                </a:solidFill>
              </a:rPr>
              <a:t>Disabilitas </a:t>
            </a:r>
            <a:r>
              <a:rPr lang="id-ID" altLang="en-US" b="1">
                <a:solidFill>
                  <a:schemeClr val="tx1"/>
                </a:solidFill>
              </a:rPr>
              <a:t>mental</a:t>
            </a:r>
            <a:endParaRPr lang="id-ID" altLang="en-US" b="1">
              <a:solidFill>
                <a:schemeClr val="tx1"/>
              </a:solidFill>
            </a:endParaRPr>
          </a:p>
        </p:txBody>
      </p:sp>
      <p:sp>
        <p:nvSpPr>
          <p:cNvPr id="3" name="Placeholder Konten 2"/>
          <p:cNvSpPr>
            <a:spLocks noGrp="1"/>
          </p:cNvSpPr>
          <p:nvPr>
            <p:ph idx="1"/>
          </p:nvPr>
        </p:nvSpPr>
        <p:spPr>
          <a:xfrm>
            <a:off x="2508567" y="2115148"/>
            <a:ext cx="8946541" cy="4195481"/>
          </a:xfrm>
          <a:ln w="38100">
            <a:gradFill>
              <a:gsLst>
                <a:gs pos="0">
                  <a:srgbClr val="FE4444"/>
                </a:gs>
                <a:gs pos="100000">
                  <a:srgbClr val="832B2B"/>
                </a:gs>
              </a:gsLst>
            </a:gradFill>
          </a:ln>
        </p:spPr>
        <p:txBody>
          <a:bodyPr/>
          <a:p>
            <a:pPr algn="just">
              <a:lnSpc>
                <a:spcPct val="150000"/>
              </a:lnSpc>
            </a:pPr>
            <a:r>
              <a:rPr lang="en-US" altLang="id-ID" sz="2400" b="1"/>
              <a:t>M</a:t>
            </a:r>
            <a:r>
              <a:rPr lang="id-ID" altLang="en-US" sz="2400" b="1"/>
              <a:t>engalami keterbatasan akibat gangguan pada pikiran atau otak. Disabilitas mental, termasuk bipolar, gangguan kecemasan, depresi, dan gangguan mental lainnya. Mereka yang mengalami disabilitas mental dapat mengalami kesulitas untuk berkonsentrasi, berpikir, mengambil keputusan, dan mengutarakan isi pikiran mereka.</a:t>
            </a:r>
            <a:endParaRPr lang="id-ID" altLang="en-US" sz="2400"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Judul 1"/>
          <p:cNvSpPr>
            <a:spLocks noGrp="1"/>
          </p:cNvSpPr>
          <p:nvPr>
            <p:ph type="title"/>
          </p:nvPr>
        </p:nvSpPr>
        <p:spPr>
          <a:xfrm>
            <a:off x="645795" y="452755"/>
            <a:ext cx="6624955" cy="845185"/>
          </a:xfrm>
          <a:solidFill>
            <a:schemeClr val="tx1"/>
          </a:solidFill>
        </p:spPr>
        <p:txBody>
          <a:bodyPr/>
          <a:p>
            <a:pPr algn="ctr"/>
            <a:r>
              <a:rPr lang="id-ID" altLang="en-US" b="1">
                <a:solidFill>
                  <a:schemeClr val="bg2"/>
                </a:solidFill>
                <a:sym typeface="+mn-ea"/>
              </a:rPr>
              <a:t>Disabilitas intelektual </a:t>
            </a:r>
            <a:endParaRPr lang="id-ID" altLang="en-US" b="1">
              <a:solidFill>
                <a:schemeClr val="bg2"/>
              </a:solidFill>
              <a:sym typeface="+mn-ea"/>
            </a:endParaRPr>
          </a:p>
        </p:txBody>
      </p:sp>
      <p:sp>
        <p:nvSpPr>
          <p:cNvPr id="3" name="Placeholder Konten 2"/>
          <p:cNvSpPr>
            <a:spLocks noGrp="1"/>
          </p:cNvSpPr>
          <p:nvPr>
            <p:ph sz="half" idx="1"/>
          </p:nvPr>
        </p:nvSpPr>
        <p:spPr>
          <a:xfrm>
            <a:off x="424180" y="1704975"/>
            <a:ext cx="8225155" cy="3747770"/>
          </a:xfrm>
          <a:ln w="38100">
            <a:solidFill>
              <a:srgbClr val="FFC000"/>
            </a:solidFill>
          </a:ln>
        </p:spPr>
        <p:txBody>
          <a:bodyPr>
            <a:noAutofit/>
          </a:bodyPr>
          <a:p>
            <a:pPr algn="just">
              <a:lnSpc>
                <a:spcPct val="150000"/>
              </a:lnSpc>
            </a:pPr>
            <a:r>
              <a:rPr lang="en-US" altLang="id-ID" sz="2400" b="1"/>
              <a:t>D</a:t>
            </a:r>
            <a:r>
              <a:rPr lang="id-ID" altLang="en-US" sz="2400" b="1"/>
              <a:t>itandai dengan tingkat IQ di bawah standar rata-rata, kesulitan memproses informasi, dan keterbatasan dalam berkomunikasi, bersosialisasi, dan kepekaan terhadap lingkungan. Beberapa jenis disabilitas intelektual adalah down syndrome dan keterlambatan tumbuh kembang.</a:t>
            </a:r>
            <a:endParaRPr lang="id-ID" altLang="en-US" sz="2400" b="1"/>
          </a:p>
        </p:txBody>
      </p:sp>
      <p:pic>
        <p:nvPicPr>
          <p:cNvPr id="4" name="Placeholder Konten 3"/>
          <p:cNvPicPr>
            <a:picLocks noChangeAspect="1"/>
          </p:cNvPicPr>
          <p:nvPr>
            <p:ph sz="half" idx="2"/>
          </p:nvPr>
        </p:nvPicPr>
        <p:blipFill>
          <a:blip r:embed="rId1"/>
          <a:stretch>
            <a:fillRect/>
          </a:stretch>
        </p:blipFill>
        <p:spPr>
          <a:xfrm>
            <a:off x="8835390" y="2595245"/>
            <a:ext cx="3179445" cy="398081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Judul 1"/>
          <p:cNvSpPr>
            <a:spLocks noGrp="1"/>
          </p:cNvSpPr>
          <p:nvPr>
            <p:ph type="title"/>
          </p:nvPr>
        </p:nvSpPr>
        <p:spPr>
          <a:xfrm>
            <a:off x="1263015" y="452755"/>
            <a:ext cx="9049385" cy="1092200"/>
          </a:xfrm>
        </p:spPr>
        <p:style>
          <a:lnRef idx="2">
            <a:schemeClr val="accent6">
              <a:shade val="50000"/>
            </a:schemeClr>
          </a:lnRef>
          <a:fillRef idx="1">
            <a:schemeClr val="accent6"/>
          </a:fillRef>
          <a:effectRef idx="0">
            <a:schemeClr val="accent6"/>
          </a:effectRef>
          <a:fontRef idx="minor">
            <a:schemeClr val="lt1"/>
          </a:fontRef>
        </p:style>
        <p:txBody>
          <a:bodyPr/>
          <a:p>
            <a:pPr algn="ctr"/>
            <a:r>
              <a:rPr lang="en-US" sz="3200" b="1" dirty="0" err="1">
                <a:sym typeface="+mn-ea"/>
              </a:rPr>
              <a:t>Kebutuhan</a:t>
            </a:r>
            <a:r>
              <a:rPr lang="en-US" sz="3200" b="1" dirty="0">
                <a:sym typeface="+mn-ea"/>
              </a:rPr>
              <a:t> </a:t>
            </a:r>
            <a:r>
              <a:rPr lang="en-US" sz="3200" b="1" dirty="0" err="1">
                <a:sym typeface="+mn-ea"/>
              </a:rPr>
              <a:t>khusus</a:t>
            </a:r>
            <a:r>
              <a:rPr lang="en-US" sz="3200" b="1" dirty="0">
                <a:sym typeface="+mn-ea"/>
              </a:rPr>
              <a:t> </a:t>
            </a:r>
            <a:r>
              <a:rPr lang="en-US" sz="3200" b="1" dirty="0" err="1">
                <a:sym typeface="+mn-ea"/>
              </a:rPr>
              <a:t>pada</a:t>
            </a:r>
            <a:r>
              <a:rPr lang="en-US" sz="3200" b="1" dirty="0">
                <a:sym typeface="+mn-ea"/>
              </a:rPr>
              <a:t> </a:t>
            </a:r>
            <a:r>
              <a:rPr lang="en-US" sz="3200" b="1" dirty="0" err="1">
                <a:sym typeface="+mn-ea"/>
              </a:rPr>
              <a:t>permasalahan</a:t>
            </a:r>
            <a:r>
              <a:rPr lang="en-US" sz="3200" b="1" dirty="0">
                <a:sym typeface="+mn-ea"/>
              </a:rPr>
              <a:t> </a:t>
            </a:r>
            <a:r>
              <a:rPr lang="en-US" sz="3200" b="1" dirty="0" err="1">
                <a:sym typeface="+mn-ea"/>
              </a:rPr>
              <a:t>fisik</a:t>
            </a:r>
            <a:br>
              <a:rPr lang="en-US" sz="3200" b="1" dirty="0"/>
            </a:br>
            <a:r>
              <a:rPr lang="en-US" sz="3200" b="1" dirty="0"/>
              <a:t>dengan </a:t>
            </a:r>
            <a:r>
              <a:rPr lang="en-US" altLang="id-ID" sz="3200" b="1"/>
              <a:t>Kelainan Genetik</a:t>
            </a:r>
            <a:endParaRPr lang="en-US" altLang="id-ID" sz="3200" b="1"/>
          </a:p>
        </p:txBody>
      </p:sp>
      <p:sp>
        <p:nvSpPr>
          <p:cNvPr id="3" name="Placeholder Konten 2"/>
          <p:cNvSpPr>
            <a:spLocks noGrp="1"/>
          </p:cNvSpPr>
          <p:nvPr>
            <p:ph idx="1"/>
          </p:nvPr>
        </p:nvSpPr>
        <p:spPr>
          <a:xfrm>
            <a:off x="1366202" y="1944968"/>
            <a:ext cx="8946541" cy="4195481"/>
          </a:xfrm>
          <a:ln w="57150">
            <a:gradFill>
              <a:gsLst>
                <a:gs pos="0">
                  <a:srgbClr val="FE4444"/>
                </a:gs>
                <a:gs pos="100000">
                  <a:srgbClr val="832B2B"/>
                </a:gs>
              </a:gsLst>
            </a:gradFill>
          </a:ln>
        </p:spPr>
        <p:txBody>
          <a:bodyPr/>
          <a:p>
            <a:pPr algn="just">
              <a:lnSpc>
                <a:spcPct val="150000"/>
              </a:lnSpc>
            </a:pPr>
            <a:r>
              <a:rPr lang="id-ID" altLang="en-US" sz="2800"/>
              <a:t>Kelainan genetik adalah suatu kondisi di mana terjadi perubahan sifat dan komponen di dalam gen sehingga menimbulkan penyakit. Kondisi ini dapat disebabkan oleh mutasi baru pada DNA atau kelainan pada gen yang diwarisi orang tua.</a:t>
            </a:r>
            <a:endParaRPr lang="id-ID" altLang="en-US" sz="2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Placeholder Konten 2"/>
          <p:cNvSpPr>
            <a:spLocks noGrp="1"/>
          </p:cNvSpPr>
          <p:nvPr>
            <p:ph idx="1"/>
          </p:nvPr>
        </p:nvSpPr>
        <p:spPr>
          <a:xfrm>
            <a:off x="1504632" y="1331558"/>
            <a:ext cx="8946541" cy="4195481"/>
          </a:xfrm>
          <a:ln w="57150">
            <a:solidFill>
              <a:srgbClr val="C00000"/>
            </a:solidFill>
          </a:ln>
        </p:spPr>
        <p:txBody>
          <a:bodyPr>
            <a:noAutofit/>
          </a:bodyPr>
          <a:p>
            <a:pPr algn="just">
              <a:lnSpc>
                <a:spcPct val="150000"/>
              </a:lnSpc>
            </a:pPr>
            <a:r>
              <a:rPr lang="id-ID" altLang="en-US" sz="3600"/>
              <a:t>Kelainan genetik dapat menimbulkan beragam kondisi, mulai dari cacat atau kelainan fisik dan mental, hingga penyakit tertentu seperti kanker</a:t>
            </a:r>
            <a:endParaRPr lang="id-ID" altLang="en-US" sz="36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Judul 1"/>
          <p:cNvSpPr>
            <a:spLocks noGrp="1"/>
          </p:cNvSpPr>
          <p:nvPr>
            <p:ph type="title"/>
          </p:nvPr>
        </p:nvSpPr>
        <p:spPr>
          <a:xfrm>
            <a:off x="645795" y="452755"/>
            <a:ext cx="9636760" cy="1400810"/>
          </a:xfrm>
        </p:spPr>
        <p:style>
          <a:lnRef idx="2">
            <a:schemeClr val="accent2"/>
          </a:lnRef>
          <a:fillRef idx="1">
            <a:schemeClr val="lt1"/>
          </a:fillRef>
          <a:effectRef idx="0">
            <a:schemeClr val="accent2"/>
          </a:effectRef>
          <a:fontRef idx="minor">
            <a:schemeClr val="dk1"/>
          </a:fontRef>
        </p:style>
        <p:txBody>
          <a:bodyPr/>
          <a:p>
            <a:pPr algn="ctr"/>
            <a:r>
              <a:rPr lang="en-US" sz="3600" b="1" dirty="0" err="1">
                <a:sym typeface="+mn-ea"/>
              </a:rPr>
              <a:t>Kebutuhan</a:t>
            </a:r>
            <a:r>
              <a:rPr lang="en-US" sz="3600" b="1" dirty="0">
                <a:sym typeface="+mn-ea"/>
              </a:rPr>
              <a:t> </a:t>
            </a:r>
            <a:r>
              <a:rPr lang="en-US" sz="3600" b="1" dirty="0" err="1">
                <a:sym typeface="+mn-ea"/>
              </a:rPr>
              <a:t>khusus</a:t>
            </a:r>
            <a:r>
              <a:rPr lang="en-US" sz="3600" b="1" dirty="0">
                <a:sym typeface="+mn-ea"/>
              </a:rPr>
              <a:t> </a:t>
            </a:r>
            <a:r>
              <a:rPr lang="en-US" sz="3600" b="1" dirty="0" err="1">
                <a:sym typeface="+mn-ea"/>
              </a:rPr>
              <a:t>pada</a:t>
            </a:r>
            <a:r>
              <a:rPr lang="en-US" sz="3600" b="1" dirty="0">
                <a:sym typeface="+mn-ea"/>
              </a:rPr>
              <a:t> </a:t>
            </a:r>
            <a:r>
              <a:rPr lang="en-US" sz="3600" b="1" dirty="0" err="1">
                <a:sym typeface="+mn-ea"/>
              </a:rPr>
              <a:t>permasalahan</a:t>
            </a:r>
            <a:r>
              <a:rPr lang="en-US" sz="3600" b="1" dirty="0">
                <a:sym typeface="+mn-ea"/>
              </a:rPr>
              <a:t> </a:t>
            </a:r>
            <a:r>
              <a:rPr lang="en-US" sz="3600" b="1" dirty="0" err="1">
                <a:sym typeface="+mn-ea"/>
              </a:rPr>
              <a:t>fisik karena Perbedaan RAS</a:t>
            </a:r>
            <a:br>
              <a:rPr lang="en-US" sz="3600" b="1" dirty="0"/>
            </a:br>
            <a:endParaRPr lang="id-ID" altLang="en-US" sz="3600"/>
          </a:p>
        </p:txBody>
      </p:sp>
      <p:sp>
        <p:nvSpPr>
          <p:cNvPr id="3" name="Placeholder Konten 2"/>
          <p:cNvSpPr>
            <a:spLocks noGrp="1"/>
          </p:cNvSpPr>
          <p:nvPr>
            <p:ph idx="1"/>
          </p:nvPr>
        </p:nvSpPr>
        <p:spPr>
          <a:xfrm>
            <a:off x="1242060" y="2130425"/>
            <a:ext cx="8946515" cy="3980180"/>
          </a:xfrm>
        </p:spPr>
        <p:txBody>
          <a:bodyPr>
            <a:normAutofit/>
          </a:bodyPr>
          <a:p>
            <a:pPr algn="just">
              <a:lnSpc>
                <a:spcPct val="150000"/>
              </a:lnSpc>
            </a:pPr>
            <a:r>
              <a:rPr lang="id-ID" altLang="en-US" b="1"/>
              <a:t>Filosofi Bhinneka Tunggal Ika mengajak kita untuk meyakini bahwa di dalam diri manusia bersemayam potensi kemanusiaan yang bila dikembangkan melalui pendidikan yang baik dan benar dapat berkembang tak terbatas. Dan perlu diyakini pula bahwa potensi itu pun ada pada diri setiap ABK. Karena, seperti halnya ras, suku, dan agama di tanah Indonesia, keterbatasan pada ABK maupun keunggulan pada anak pada umumnya memiliki kedudukan yang sejajar</a:t>
            </a:r>
            <a:endParaRPr lang="id-ID" altLang="en-US" b="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Judul 1"/>
          <p:cNvSpPr>
            <a:spLocks noGrp="1"/>
          </p:cNvSpPr>
          <p:nvPr>
            <p:ph type="title"/>
          </p:nvPr>
        </p:nvSpPr>
        <p:spPr/>
        <p:txBody>
          <a:bodyPr/>
          <a:p>
            <a:pPr algn="ctr"/>
            <a:r>
              <a:rPr lang="id-ID" altLang="en-US" sz="2800" b="1">
                <a:solidFill>
                  <a:srgbClr val="FF0000"/>
                </a:solidFill>
              </a:rPr>
              <a:t>Kebutuhan khusus yang dapat kita berikan pada permasalahan ras ini antara lain :</a:t>
            </a:r>
            <a:endParaRPr lang="id-ID" altLang="en-US" sz="2800" b="1">
              <a:solidFill>
                <a:srgbClr val="FF0000"/>
              </a:solidFill>
            </a:endParaRPr>
          </a:p>
        </p:txBody>
      </p:sp>
      <p:sp>
        <p:nvSpPr>
          <p:cNvPr id="3" name="Placeholder Konten 2"/>
          <p:cNvSpPr>
            <a:spLocks noGrp="1"/>
          </p:cNvSpPr>
          <p:nvPr>
            <p:ph idx="1"/>
          </p:nvPr>
        </p:nvSpPr>
        <p:spPr>
          <a:xfrm>
            <a:off x="1104582" y="1853528"/>
            <a:ext cx="8946541" cy="4195481"/>
          </a:xfrm>
        </p:spPr>
        <p:style>
          <a:lnRef idx="2">
            <a:schemeClr val="dk1"/>
          </a:lnRef>
          <a:fillRef idx="1">
            <a:schemeClr val="lt1"/>
          </a:fillRef>
          <a:effectRef idx="0">
            <a:schemeClr val="dk1"/>
          </a:effectRef>
          <a:fontRef idx="minor">
            <a:schemeClr val="dk1"/>
          </a:fontRef>
        </p:style>
        <p:txBody>
          <a:bodyPr>
            <a:normAutofit fontScale="90000"/>
          </a:bodyPr>
          <a:p>
            <a:pPr algn="just">
              <a:lnSpc>
                <a:spcPct val="150000"/>
              </a:lnSpc>
            </a:pPr>
            <a:r>
              <a:rPr lang="id-ID" altLang="en-US" b="1"/>
              <a:t>Ajak berpikir kritis dan terbuka Perkenalkan kepada anak bahwa</a:t>
            </a:r>
            <a:r>
              <a:rPr lang="en-US" altLang="id-ID" b="1"/>
              <a:t> </a:t>
            </a:r>
            <a:r>
              <a:rPr lang="id-ID" altLang="en-US" b="1"/>
              <a:t>keragaman yang ada di lingkungan sekitar adalah anugerah dari Tuhan Yang Maha Esa. </a:t>
            </a:r>
            <a:endParaRPr lang="id-ID" altLang="en-US" b="1"/>
          </a:p>
          <a:p>
            <a:pPr algn="just">
              <a:lnSpc>
                <a:spcPct val="150000"/>
              </a:lnSpc>
            </a:pPr>
            <a:r>
              <a:rPr lang="id-ID" altLang="en-US" b="1"/>
              <a:t>Ajak bersosialisasi dengan lingkungan Beri kebebasan kepada anak untuk berteman dengan siapapun tanpa memandang agama, suku maupun ras. </a:t>
            </a:r>
            <a:endParaRPr lang="id-ID" altLang="en-US" b="1"/>
          </a:p>
          <a:p>
            <a:pPr algn="just">
              <a:lnSpc>
                <a:spcPct val="150000"/>
              </a:lnSpc>
            </a:pPr>
            <a:r>
              <a:rPr lang="id-ID" altLang="en-US" b="1"/>
              <a:t>Bangun rasa percaya diri, Bangun rasa percaya diri anak dengan cara</a:t>
            </a:r>
            <a:r>
              <a:rPr lang="en-US" altLang="id-ID" b="1"/>
              <a:t> </a:t>
            </a:r>
            <a:r>
              <a:rPr lang="id-ID" altLang="en-US" b="1"/>
              <a:t>melatih mencintai dirinya sendiri. Motivasi anak untuk menonjolkan kelebihan yang ada pada diri mereka. </a:t>
            </a:r>
            <a:endParaRPr lang="id-ID" altLang="en-US" b="1"/>
          </a:p>
          <a:p>
            <a:pPr algn="just">
              <a:lnSpc>
                <a:spcPct val="150000"/>
              </a:lnSpc>
            </a:pPr>
            <a:r>
              <a:rPr lang="id-ID" altLang="en-US" b="1"/>
              <a:t>Bacakan cerita tentang perbedaan dan keragaman </a:t>
            </a:r>
            <a:endParaRPr lang="id-ID" altLang="en-US" b="1"/>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Placeholder Konten 2"/>
          <p:cNvSpPr>
            <a:spLocks noGrp="1"/>
          </p:cNvSpPr>
          <p:nvPr>
            <p:ph idx="1"/>
          </p:nvPr>
        </p:nvSpPr>
        <p:spPr>
          <a:xfrm>
            <a:off x="1226820" y="555625"/>
            <a:ext cx="8946515" cy="5399405"/>
          </a:xfrm>
          <a:ln w="57150">
            <a:solidFill>
              <a:schemeClr val="tx1"/>
            </a:solidFill>
          </a:ln>
        </p:spPr>
        <p:txBody>
          <a:bodyPr>
            <a:noAutofit/>
          </a:bodyPr>
          <a:p>
            <a:pPr algn="just">
              <a:lnSpc>
                <a:spcPct val="150000"/>
              </a:lnSpc>
            </a:pPr>
            <a:r>
              <a:rPr lang="id-ID" altLang="en-US" sz="1900" b="1">
                <a:sym typeface="+mn-ea"/>
              </a:rPr>
              <a:t>Bertamasya Ajak berkunjung ke tempat-tempat yang penuh keragaman Seperti ke Taman Mini Indonesia Indah, museum, mal atau pertokoan. Gunakan jelajah museum atau lokasi-lokasi wisata secara virtual selama masa pandemi Covid-19. Kenalkan kepada anak bahwa Indonesia memiliki keberagaman suku, agama, budaya, dan adat istiadat. </a:t>
            </a:r>
            <a:endParaRPr lang="id-ID" altLang="en-US" sz="1900" b="1"/>
          </a:p>
          <a:p>
            <a:pPr algn="just">
              <a:lnSpc>
                <a:spcPct val="150000"/>
              </a:lnSpc>
            </a:pPr>
            <a:r>
              <a:rPr lang="id-ID" altLang="en-US" sz="1900" b="1">
                <a:sym typeface="+mn-ea"/>
              </a:rPr>
              <a:t>Contoh teladan Anak merupakan pembelajar yang cepat, terlebih belajar dari sikap-sikap yang ditunjukkan oleh orangtua. </a:t>
            </a:r>
            <a:endParaRPr lang="id-ID" altLang="en-US" sz="1900" b="1"/>
          </a:p>
          <a:p>
            <a:pPr algn="just">
              <a:lnSpc>
                <a:spcPct val="150000"/>
              </a:lnSpc>
            </a:pPr>
            <a:r>
              <a:rPr lang="id-ID" altLang="en-US" sz="1900" b="1">
                <a:sym typeface="+mn-ea"/>
              </a:rPr>
              <a:t>Tanamkan karakter kebangsaan Orangtua ataupun guru dapat mengajak anak mengikuti kegiatan</a:t>
            </a:r>
            <a:r>
              <a:rPr lang="en-US" altLang="id-ID" sz="1900" b="1">
                <a:sym typeface="+mn-ea"/>
              </a:rPr>
              <a:t>-</a:t>
            </a:r>
            <a:r>
              <a:rPr lang="id-ID" altLang="en-US" sz="1900" b="1">
                <a:sym typeface="+mn-ea"/>
              </a:rPr>
              <a:t>kegiatan yang memberikan semangat untuk tumbuhnya rasa nasionalisme dan karakter kebangsaan.</a:t>
            </a:r>
            <a:endParaRPr lang="id-ID" altLang="en-US" sz="1900" b="1"/>
          </a:p>
          <a:p>
            <a:pPr algn="just"/>
            <a:endParaRPr lang="id-ID" altLang="en-US" sz="1700" b="1"/>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Judul 1"/>
          <p:cNvSpPr>
            <a:spLocks noGrp="1"/>
          </p:cNvSpPr>
          <p:nvPr>
            <p:ph type="title"/>
          </p:nvPr>
        </p:nvSpPr>
        <p:spPr>
          <a:xfrm>
            <a:off x="874076" y="421603"/>
            <a:ext cx="9404723" cy="1400530"/>
          </a:xfrm>
        </p:spPr>
        <p:style>
          <a:lnRef idx="2">
            <a:schemeClr val="accent1"/>
          </a:lnRef>
          <a:fillRef idx="1">
            <a:schemeClr val="lt1"/>
          </a:fillRef>
          <a:effectRef idx="0">
            <a:schemeClr val="accent1"/>
          </a:effectRef>
          <a:fontRef idx="minor">
            <a:schemeClr val="dk1"/>
          </a:fontRef>
        </p:style>
        <p:txBody>
          <a:bodyPr/>
          <a:p>
            <a:pPr algn="ctr"/>
            <a:r>
              <a:rPr lang="en-US" sz="3600" b="1" dirty="0" err="1">
                <a:sym typeface="+mn-ea"/>
              </a:rPr>
              <a:t>Kebutuhan</a:t>
            </a:r>
            <a:r>
              <a:rPr lang="en-US" sz="3600" b="1" dirty="0">
                <a:sym typeface="+mn-ea"/>
              </a:rPr>
              <a:t> </a:t>
            </a:r>
            <a:r>
              <a:rPr lang="en-US" sz="3600" b="1" dirty="0" err="1">
                <a:sym typeface="+mn-ea"/>
              </a:rPr>
              <a:t>khusus</a:t>
            </a:r>
            <a:r>
              <a:rPr lang="en-US" sz="3600" b="1" dirty="0">
                <a:sym typeface="+mn-ea"/>
              </a:rPr>
              <a:t> </a:t>
            </a:r>
            <a:r>
              <a:rPr lang="en-US" sz="3600" b="1" dirty="0" err="1">
                <a:sym typeface="+mn-ea"/>
              </a:rPr>
              <a:t>pada</a:t>
            </a:r>
            <a:r>
              <a:rPr lang="en-US" sz="3600" b="1" dirty="0">
                <a:sym typeface="+mn-ea"/>
              </a:rPr>
              <a:t> </a:t>
            </a:r>
            <a:r>
              <a:rPr lang="en-US" sz="3600" b="1" dirty="0" err="1">
                <a:sym typeface="+mn-ea"/>
              </a:rPr>
              <a:t>permasalahan</a:t>
            </a:r>
            <a:r>
              <a:rPr lang="en-US" sz="3600" b="1" dirty="0">
                <a:sym typeface="+mn-ea"/>
              </a:rPr>
              <a:t> </a:t>
            </a:r>
            <a:r>
              <a:rPr lang="en-US" sz="3600" b="1" dirty="0" err="1">
                <a:sym typeface="+mn-ea"/>
              </a:rPr>
              <a:t>fisik Usia</a:t>
            </a:r>
            <a:r>
              <a:rPr lang="en-US" sz="3600" b="1" dirty="0">
                <a:sym typeface="+mn-ea"/>
              </a:rPr>
              <a:t> </a:t>
            </a:r>
            <a:r>
              <a:rPr lang="en-US" sz="3600" b="1" dirty="0" err="1">
                <a:sym typeface="+mn-ea"/>
              </a:rPr>
              <a:t>anak</a:t>
            </a:r>
            <a:r>
              <a:rPr lang="en-US" sz="3600" b="1" dirty="0">
                <a:sym typeface="+mn-ea"/>
              </a:rPr>
              <a:t> (&lt;21 </a:t>
            </a:r>
            <a:r>
              <a:rPr lang="en-US" sz="3600" b="1" dirty="0" err="1">
                <a:sym typeface="+mn-ea"/>
              </a:rPr>
              <a:t>tahun</a:t>
            </a:r>
            <a:r>
              <a:rPr lang="en-US" sz="3600" b="1" dirty="0">
                <a:sym typeface="+mn-ea"/>
              </a:rPr>
              <a:t>)</a:t>
            </a:r>
            <a:br>
              <a:rPr lang="en-US" sz="3600" b="1" dirty="0"/>
            </a:br>
            <a:br>
              <a:rPr lang="en-US" b="1" dirty="0"/>
            </a:br>
            <a:endParaRPr lang="id-ID" altLang="en-US"/>
          </a:p>
        </p:txBody>
      </p:sp>
      <p:sp>
        <p:nvSpPr>
          <p:cNvPr id="3" name="Placeholder Konten 2"/>
          <p:cNvSpPr>
            <a:spLocks noGrp="1"/>
          </p:cNvSpPr>
          <p:nvPr>
            <p:ph idx="1"/>
          </p:nvPr>
        </p:nvSpPr>
        <p:spPr>
          <a:ln w="57150">
            <a:solidFill>
              <a:schemeClr val="tx1"/>
            </a:solidFill>
          </a:ln>
        </p:spPr>
        <p:txBody>
          <a:bodyPr>
            <a:normAutofit fontScale="90000"/>
          </a:bodyPr>
          <a:p>
            <a:pPr marL="0" indent="0" algn="ctr">
              <a:buNone/>
            </a:pPr>
            <a:r>
              <a:rPr lang="id-ID" altLang="en-US" sz="3600" b="1"/>
              <a:t>Masa remaja terdiri atas 3 subfase yang jelas, yaitu </a:t>
            </a:r>
            <a:endParaRPr lang="id-ID" altLang="en-US" sz="3600" b="1"/>
          </a:p>
          <a:p>
            <a:pPr marL="0" indent="0" algn="ctr">
              <a:buNone/>
            </a:pPr>
            <a:endParaRPr lang="id-ID" altLang="en-US" sz="3600" b="1"/>
          </a:p>
          <a:p>
            <a:pPr>
              <a:lnSpc>
                <a:spcPct val="150000"/>
              </a:lnSpc>
            </a:pPr>
            <a:r>
              <a:rPr lang="id-ID" altLang="en-US" sz="2400" b="1"/>
              <a:t>masa remaja awal (usia 11 sampai 14 tahun),</a:t>
            </a:r>
            <a:endParaRPr lang="id-ID" altLang="en-US" sz="2400" b="1"/>
          </a:p>
          <a:p>
            <a:pPr>
              <a:lnSpc>
                <a:spcPct val="150000"/>
              </a:lnSpc>
            </a:pPr>
            <a:r>
              <a:rPr lang="id-ID" altLang="en-US" sz="2400" b="1"/>
              <a:t>masa remaja pertengahan (usia 15 sampai 17 tahun), dan </a:t>
            </a:r>
            <a:endParaRPr lang="id-ID" altLang="en-US" sz="2400" b="1"/>
          </a:p>
          <a:p>
            <a:pPr>
              <a:lnSpc>
                <a:spcPct val="150000"/>
              </a:lnSpc>
            </a:pPr>
            <a:r>
              <a:rPr lang="id-ID" altLang="en-US" sz="2400" b="1"/>
              <a:t>masa remaja akhir (usia 18 samapai 21 tahun) (Wong, 2008).</a:t>
            </a:r>
            <a:endParaRPr lang="id-ID" altLang="en-US" sz="24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70444" y="3581468"/>
            <a:ext cx="8825435" cy="2382604"/>
          </a:xfrm>
          <a:ln w="38100">
            <a:solidFill>
              <a:schemeClr val="accent1"/>
            </a:solidFill>
          </a:ln>
        </p:spPr>
        <p:txBody>
          <a:bodyPr>
            <a:normAutofit fontScale="92500" lnSpcReduction="10000"/>
          </a:bodyPr>
          <a:lstStyle/>
          <a:p>
            <a:pPr marL="0" indent="0" algn="just" fontAlgn="base">
              <a:lnSpc>
                <a:spcPct val="150000"/>
              </a:lnSpc>
              <a:buNone/>
            </a:pPr>
            <a:r>
              <a:rPr lang="id-ID" b="1" dirty="0"/>
              <a:t>Puji Pujiono, Sekretariat Jaringan antar Organisasi Masyarakat Sipil</a:t>
            </a:r>
            <a:endParaRPr lang="en-US" b="1" dirty="0"/>
          </a:p>
          <a:p>
            <a:pPr algn="just" fontAlgn="base">
              <a:lnSpc>
                <a:spcPct val="150000"/>
              </a:lnSpc>
            </a:pPr>
            <a:r>
              <a:rPr lang="id-ID" b="1" dirty="0"/>
              <a:t>Kelompok rentan adalah orang </a:t>
            </a:r>
            <a:r>
              <a:rPr lang="id-ID" b="1" dirty="0" smtClean="0"/>
              <a:t>dengan</a:t>
            </a:r>
            <a:r>
              <a:rPr lang="en-US" altLang="id-ID" b="1" dirty="0" smtClean="0"/>
              <a:t>  </a:t>
            </a:r>
            <a:r>
              <a:rPr lang="id-ID" b="1" dirty="0" smtClean="0"/>
              <a:t>Disabilitas, kelompok minor, kelompok lansia, masyarakat suku terasing, dan masih banyak lagi. Menurut Puji, kelompok rentan merupakan bagian </a:t>
            </a:r>
            <a:r>
              <a:rPr lang="id-ID" b="1" dirty="0"/>
              <a:t>dari masyarakat yang paling terdampak terjadinya krisis</a:t>
            </a:r>
            <a:r>
              <a:rPr lang="id-ID" b="1" dirty="0" smtClean="0"/>
              <a:t>.</a:t>
            </a:r>
            <a:endParaRPr lang="en-US" b="1" dirty="0"/>
          </a:p>
        </p:txBody>
      </p:sp>
      <p:sp>
        <p:nvSpPr>
          <p:cNvPr id="5" name="Rectangle 4"/>
          <p:cNvSpPr/>
          <p:nvPr/>
        </p:nvSpPr>
        <p:spPr>
          <a:xfrm>
            <a:off x="696035" y="1118262"/>
            <a:ext cx="9594377" cy="1753235"/>
          </a:xfrm>
          <a:prstGeom prst="rect">
            <a:avLst/>
          </a:prstGeom>
          <a:ln w="38100">
            <a:solidFill>
              <a:srgbClr val="FF0000"/>
            </a:solidFill>
          </a:ln>
        </p:spPr>
        <p:txBody>
          <a:bodyPr wrap="square">
            <a:spAutoFit/>
          </a:bodyPr>
          <a:lstStyle/>
          <a:p>
            <a:pPr algn="just" fontAlgn="base">
              <a:lnSpc>
                <a:spcPct val="150000"/>
              </a:lnSpc>
            </a:pPr>
            <a:r>
              <a:rPr lang="id-ID" sz="2400" b="1" dirty="0" smtClean="0">
                <a:latin typeface="Times New Roman" panose="02020603050405020304" pitchFamily="18" charset="0"/>
                <a:ea typeface="Times New Roman" panose="02020603050405020304" pitchFamily="18" charset="0"/>
                <a:cs typeface="Times New Roman" panose="02020603050405020304" pitchFamily="18" charset="0"/>
              </a:rPr>
              <a:t>Yasonna </a:t>
            </a:r>
            <a:r>
              <a:rPr lang="id-ID" sz="2400" b="1" dirty="0">
                <a:latin typeface="Times New Roman" panose="02020603050405020304" pitchFamily="18" charset="0"/>
                <a:ea typeface="Times New Roman" panose="02020603050405020304" pitchFamily="18" charset="0"/>
                <a:cs typeface="Times New Roman" panose="02020603050405020304" pitchFamily="18" charset="0"/>
              </a:rPr>
              <a:t>Laoly, Menteri Hukum dan Hak Asasi Manusia</a:t>
            </a:r>
            <a:endParaRPr lang="en-US" sz="2400" b="1" dirty="0">
              <a:latin typeface="Times New Roman" panose="02020603050405020304" pitchFamily="18" charset="0"/>
              <a:ea typeface="Times New Roman" panose="02020603050405020304" pitchFamily="18" charset="0"/>
            </a:endParaRPr>
          </a:p>
          <a:p>
            <a:pPr marL="273050" algn="just">
              <a:lnSpc>
                <a:spcPct val="150000"/>
              </a:lnSpc>
            </a:pPr>
            <a:r>
              <a:rPr lang="id-ID" sz="2400" b="1" dirty="0">
                <a:latin typeface="Times New Roman" panose="02020603050405020304" pitchFamily="18" charset="0"/>
                <a:ea typeface="Calibri" panose="020F0502020204030204" pitchFamily="34" charset="0"/>
              </a:rPr>
              <a:t>Kelompok rentan adalah perempuan, anak, orang dengan Disabilitas, dan masyarakat hukum adat</a:t>
            </a:r>
            <a:endParaRPr lang="en-US" sz="24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Kotak Teks 3"/>
          <p:cNvSpPr txBox="1"/>
          <p:nvPr/>
        </p:nvSpPr>
        <p:spPr>
          <a:xfrm>
            <a:off x="1597025" y="1443990"/>
            <a:ext cx="8780145" cy="3969385"/>
          </a:xfrm>
          <a:prstGeom prst="rect">
            <a:avLst/>
          </a:prstGeom>
        </p:spPr>
        <p:style>
          <a:lnRef idx="2">
            <a:schemeClr val="dk1"/>
          </a:lnRef>
          <a:fillRef idx="1">
            <a:schemeClr val="lt1"/>
          </a:fillRef>
          <a:effectRef idx="0">
            <a:schemeClr val="dk1"/>
          </a:effectRef>
          <a:fontRef idx="minor">
            <a:schemeClr val="dk1"/>
          </a:fontRef>
        </p:style>
        <p:txBody>
          <a:bodyPr wrap="square" rtlCol="0" anchor="t">
            <a:spAutoFit/>
          </a:bodyPr>
          <a:p>
            <a:pPr algn="just">
              <a:lnSpc>
                <a:spcPct val="150000"/>
              </a:lnSpc>
            </a:pPr>
            <a:r>
              <a:rPr lang="id-ID" altLang="en-US" sz="2800" b="1"/>
              <a:t>Kebutuhan akan informasi, Pengasuhan (caregiving), Kemarahan dan per</a:t>
            </a:r>
            <a:r>
              <a:rPr lang="en-US" altLang="id-ID" sz="2800" b="1"/>
              <a:t>a</a:t>
            </a:r>
            <a:r>
              <a:rPr lang="id-ID" altLang="en-US" sz="2800" b="1"/>
              <a:t>saan bersalah, Komunikasi dan perasaan terisolasi, dan Masa depan merupakan permasalahan yang harus dijaga oleh keluarga terutama oleh saudaranya yang dekat.</a:t>
            </a:r>
            <a:endParaRPr lang="id-ID" altLang="en-US" sz="2800" b="1"/>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Judul 1"/>
          <p:cNvSpPr>
            <a:spLocks noGrp="1"/>
          </p:cNvSpPr>
          <p:nvPr>
            <p:ph type="title"/>
          </p:nvPr>
        </p:nvSpPr>
        <p:spPr/>
        <p:txBody>
          <a:bodyPr/>
          <a:p>
            <a:pPr algn="ctr"/>
            <a:r>
              <a:rPr lang="id-ID" altLang="en-US" sz="2400" b="1"/>
              <a:t>Kebutuhan yang dapat kita berikan pada anak berkebutuhan khusus dengan permasalahan fisik pada usia &lt; 21 tahun, antara lain :</a:t>
            </a:r>
            <a:endParaRPr lang="id-ID" altLang="en-US" sz="2400" b="1"/>
          </a:p>
        </p:txBody>
      </p:sp>
      <p:sp>
        <p:nvSpPr>
          <p:cNvPr id="3" name="Placeholder Konten 2"/>
          <p:cNvSpPr>
            <a:spLocks noGrp="1"/>
          </p:cNvSpPr>
          <p:nvPr>
            <p:ph idx="1"/>
          </p:nvPr>
        </p:nvSpPr>
        <p:spPr>
          <a:xfrm>
            <a:off x="2385695" y="2052955"/>
            <a:ext cx="7061200" cy="4195445"/>
          </a:xfrm>
          <a:ln w="57150">
            <a:solidFill>
              <a:srgbClr val="FF0000"/>
            </a:solidFill>
          </a:ln>
        </p:spPr>
        <p:txBody>
          <a:bodyPr/>
          <a:p>
            <a:pPr marL="467360" indent="-467360">
              <a:lnSpc>
                <a:spcPct val="150000"/>
              </a:lnSpc>
              <a:buFont typeface="Wingdings" panose="05000000000000000000" charset="0"/>
              <a:buChar char="o"/>
            </a:pPr>
            <a:r>
              <a:rPr lang="id-ID" altLang="en-US" sz="2400" b="1"/>
              <a:t>Jadilah pendengar yang baik. </a:t>
            </a:r>
            <a:endParaRPr lang="id-ID" altLang="en-US" sz="2400" b="1"/>
          </a:p>
          <a:p>
            <a:pPr marL="467360" indent="-467360">
              <a:lnSpc>
                <a:spcPct val="150000"/>
              </a:lnSpc>
              <a:buFont typeface="Wingdings" panose="05000000000000000000" charset="0"/>
              <a:buChar char="o"/>
            </a:pPr>
            <a:r>
              <a:rPr lang="id-ID" altLang="en-US" sz="2400" b="1"/>
              <a:t>Hormati privasi anak</a:t>
            </a:r>
            <a:endParaRPr lang="id-ID" altLang="en-US" sz="2400" b="1"/>
          </a:p>
          <a:p>
            <a:pPr marL="467360" indent="-467360">
              <a:lnSpc>
                <a:spcPct val="150000"/>
              </a:lnSpc>
              <a:buFont typeface="Wingdings" panose="05000000000000000000" charset="0"/>
              <a:buChar char="o"/>
            </a:pPr>
            <a:r>
              <a:rPr lang="id-ID" altLang="en-US" sz="2400" b="1"/>
              <a:t>Sepakati aturan-aturan penting </a:t>
            </a:r>
            <a:endParaRPr lang="id-ID" altLang="en-US" sz="2400" b="1"/>
          </a:p>
          <a:p>
            <a:pPr marL="467360" indent="-467360">
              <a:lnSpc>
                <a:spcPct val="150000"/>
              </a:lnSpc>
              <a:buFont typeface="Wingdings" panose="05000000000000000000" charset="0"/>
              <a:buChar char="o"/>
            </a:pPr>
            <a:r>
              <a:rPr lang="id-ID" altLang="en-US" sz="2400" b="1"/>
              <a:t>Berikan motivasi untuk cita-citanya. </a:t>
            </a:r>
            <a:endParaRPr lang="id-ID" altLang="en-US" sz="2400" b="1"/>
          </a:p>
          <a:p>
            <a:pPr marL="467360" indent="-467360">
              <a:lnSpc>
                <a:spcPct val="150000"/>
              </a:lnSpc>
              <a:buFont typeface="Wingdings" panose="05000000000000000000" charset="0"/>
              <a:buChar char="o"/>
            </a:pPr>
            <a:r>
              <a:rPr lang="id-ID" altLang="en-US" sz="2400" b="1"/>
              <a:t>Berikan informasi dalam bergaul. </a:t>
            </a:r>
            <a:endParaRPr lang="id-ID" altLang="en-US" sz="2400" b="1"/>
          </a:p>
          <a:p>
            <a:pPr marL="467360" indent="-467360">
              <a:lnSpc>
                <a:spcPct val="150000"/>
              </a:lnSpc>
              <a:buFont typeface="Wingdings" panose="05000000000000000000" charset="0"/>
              <a:buChar char="o"/>
            </a:pPr>
            <a:r>
              <a:rPr lang="id-ID" altLang="en-US" sz="2400" b="1"/>
              <a:t>Sampaikan cara mengelola stres.</a:t>
            </a:r>
            <a:endParaRPr lang="id-ID" altLang="en-US" sz="2400" b="1"/>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Placeholder Konten 2"/>
          <p:cNvSpPr>
            <a:spLocks noGrp="1"/>
          </p:cNvSpPr>
          <p:nvPr>
            <p:ph idx="1"/>
          </p:nvPr>
        </p:nvSpPr>
        <p:spPr>
          <a:xfrm>
            <a:off x="1104265" y="2871470"/>
            <a:ext cx="8946515" cy="1600200"/>
          </a:xfrm>
          <a:ln w="57150">
            <a:gradFill>
              <a:gsLst>
                <a:gs pos="0">
                  <a:srgbClr val="FE4444"/>
                </a:gs>
                <a:gs pos="100000">
                  <a:srgbClr val="832B2B"/>
                </a:gs>
              </a:gsLst>
            </a:gradFill>
          </a:ln>
        </p:spPr>
        <p:txBody>
          <a:bodyPr/>
          <a:p>
            <a:pPr marL="0" indent="0" algn="ctr">
              <a:buNone/>
            </a:pPr>
            <a:r>
              <a:rPr lang="en-US" altLang="id-ID" sz="8000" b="1"/>
              <a:t>Wassalam</a:t>
            </a:r>
            <a:endParaRPr lang="en-US" altLang="id-ID" sz="80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9975" y="3868070"/>
            <a:ext cx="8946541" cy="1904933"/>
          </a:xfrm>
          <a:ln w="38100">
            <a:solidFill>
              <a:schemeClr val="accent2">
                <a:lumMod val="60000"/>
                <a:lumOff val="40000"/>
              </a:schemeClr>
            </a:solidFill>
          </a:ln>
        </p:spPr>
        <p:txBody>
          <a:bodyPr/>
          <a:lstStyle/>
          <a:p>
            <a:pPr marL="0" indent="0" algn="just" fontAlgn="base">
              <a:buNone/>
            </a:pPr>
            <a:r>
              <a:rPr lang="id-ID" b="1" dirty="0" smtClean="0"/>
              <a:t>Komisi </a:t>
            </a:r>
            <a:r>
              <a:rPr lang="id-ID" b="1" dirty="0"/>
              <a:t>Nasional Hak Asasi Manusia (Komnas HAM)</a:t>
            </a:r>
            <a:endParaRPr lang="en-US" b="1" dirty="0"/>
          </a:p>
          <a:p>
            <a:pPr algn="just" fontAlgn="base"/>
            <a:r>
              <a:rPr lang="id-ID" b="1" dirty="0"/>
              <a:t>Kelompok rentan di Indonesia yang menjadi prioritas adalah kelompok orientasi seksual dan identitas gender, minoritas ras, minoritas etnis, minoritas orang dengan Disabilitas, serta minoritas agama, dan keyakinan.</a:t>
            </a:r>
            <a:endParaRPr lang="en-US" b="1" dirty="0"/>
          </a:p>
        </p:txBody>
      </p:sp>
      <p:sp>
        <p:nvSpPr>
          <p:cNvPr id="4" name="Rectangle 3"/>
          <p:cNvSpPr/>
          <p:nvPr/>
        </p:nvSpPr>
        <p:spPr>
          <a:xfrm>
            <a:off x="914402" y="795658"/>
            <a:ext cx="9157646" cy="2123658"/>
          </a:xfrm>
          <a:prstGeom prst="rect">
            <a:avLst/>
          </a:prstGeom>
          <a:ln w="38100">
            <a:solidFill>
              <a:schemeClr val="accent3">
                <a:lumMod val="75000"/>
              </a:schemeClr>
            </a:solidFill>
          </a:ln>
        </p:spPr>
        <p:txBody>
          <a:bodyPr wrap="square">
            <a:spAutoFit/>
          </a:bodyPr>
          <a:lstStyle/>
          <a:p>
            <a:pPr algn="just" fontAlgn="base">
              <a:lnSpc>
                <a:spcPct val="150000"/>
              </a:lnSpc>
            </a:pPr>
            <a:r>
              <a:rPr lang="id-ID" sz="2400" dirty="0" smtClean="0">
                <a:latin typeface="Times New Roman" panose="02020603050405020304" pitchFamily="18" charset="0"/>
                <a:ea typeface="Times New Roman" panose="02020603050405020304" pitchFamily="18" charset="0"/>
                <a:cs typeface="Times New Roman" panose="02020603050405020304" pitchFamily="18" charset="0"/>
              </a:rPr>
              <a:t>Achmad </a:t>
            </a:r>
            <a:r>
              <a:rPr lang="id-ID" sz="2400" dirty="0">
                <a:latin typeface="Times New Roman" panose="02020603050405020304" pitchFamily="18" charset="0"/>
                <a:ea typeface="Times New Roman" panose="02020603050405020304" pitchFamily="18" charset="0"/>
                <a:cs typeface="Times New Roman" panose="02020603050405020304" pitchFamily="18" charset="0"/>
              </a:rPr>
              <a:t>Yurianto, Juru bicara pemerintah untuk penanganan Covid-19</a:t>
            </a:r>
            <a:endParaRPr lang="en-US" sz="2400" dirty="0">
              <a:latin typeface="Times New Roman" panose="02020603050405020304" pitchFamily="18" charset="0"/>
              <a:ea typeface="Times New Roman" panose="02020603050405020304" pitchFamily="18" charset="0"/>
            </a:endParaRPr>
          </a:p>
          <a:p>
            <a:pPr marL="342900" indent="-342900" algn="just">
              <a:buFont typeface="Wingdings" panose="05000000000000000000" pitchFamily="2" charset="2"/>
              <a:buChar char="Ø"/>
            </a:pPr>
            <a:r>
              <a:rPr lang="id-ID" sz="2400" dirty="0">
                <a:latin typeface="Times New Roman" panose="02020603050405020304" pitchFamily="18" charset="0"/>
                <a:ea typeface="Calibri" panose="020F0502020204030204" pitchFamily="34" charset="0"/>
              </a:rPr>
              <a:t>Di tengah kondisi pandemi, kelompok rentan adalah kelompok usia lanjut, kelompok yang memiliki penyakit kronis sebelumnya misalnya, hipertensi, kencing manis, gagal ginjal, kelainan pada paru-paru yang kronis misalnya penderita asma, bronkitis.</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7625" y="1759585"/>
            <a:ext cx="7016115" cy="3299460"/>
          </a:xfrm>
          <a:ln w="38100">
            <a:solidFill>
              <a:srgbClr val="FFC000"/>
            </a:solidFill>
          </a:ln>
        </p:spPr>
        <p:txBody>
          <a:bodyPr>
            <a:normAutofit fontScale="90000"/>
          </a:bodyPr>
          <a:lstStyle/>
          <a:p>
            <a:pPr lvl="0">
              <a:lnSpc>
                <a:spcPct val="150000"/>
              </a:lnSpc>
            </a:pPr>
            <a:r>
              <a:rPr lang="en-US" sz="2400" b="1" dirty="0" err="1"/>
              <a:t>Kebutuhan</a:t>
            </a:r>
            <a:r>
              <a:rPr lang="en-US" sz="2400" b="1" dirty="0"/>
              <a:t> </a:t>
            </a:r>
            <a:r>
              <a:rPr lang="en-US" sz="2400" b="1" dirty="0" err="1"/>
              <a:t>khusus</a:t>
            </a:r>
            <a:r>
              <a:rPr lang="en-US" sz="2400" b="1" dirty="0"/>
              <a:t> </a:t>
            </a:r>
            <a:r>
              <a:rPr lang="en-US" sz="2400" b="1" dirty="0" err="1"/>
              <a:t>pada</a:t>
            </a:r>
            <a:r>
              <a:rPr lang="en-US" sz="2400" b="1" dirty="0"/>
              <a:t> </a:t>
            </a:r>
            <a:r>
              <a:rPr lang="en-US" sz="2400" b="1" dirty="0" err="1"/>
              <a:t>permasalahan</a:t>
            </a:r>
            <a:r>
              <a:rPr lang="en-US" sz="2400" b="1" dirty="0"/>
              <a:t> </a:t>
            </a:r>
            <a:r>
              <a:rPr lang="en-US" sz="2400" b="1" dirty="0" err="1"/>
              <a:t>fisik</a:t>
            </a:r>
            <a:endParaRPr lang="en-US" sz="2400" b="1" dirty="0"/>
          </a:p>
          <a:p>
            <a:pPr lvl="1">
              <a:lnSpc>
                <a:spcPct val="150000"/>
              </a:lnSpc>
            </a:pPr>
            <a:r>
              <a:rPr lang="en-US" sz="2400" b="1" dirty="0" err="1"/>
              <a:t>Masalah</a:t>
            </a:r>
            <a:r>
              <a:rPr lang="en-US" sz="2400" b="1" dirty="0"/>
              <a:t> </a:t>
            </a:r>
            <a:r>
              <a:rPr lang="en-US" sz="2400" b="1" dirty="0" err="1"/>
              <a:t>disabilitas</a:t>
            </a:r>
            <a:endParaRPr lang="en-US" sz="2400" b="1" dirty="0"/>
          </a:p>
          <a:p>
            <a:pPr lvl="1">
              <a:lnSpc>
                <a:spcPct val="150000"/>
              </a:lnSpc>
            </a:pPr>
            <a:r>
              <a:rPr lang="en-US" sz="2400" b="1" dirty="0" err="1"/>
              <a:t>Kelainan</a:t>
            </a:r>
            <a:r>
              <a:rPr lang="en-US" sz="2400" b="1" dirty="0"/>
              <a:t> genetic</a:t>
            </a:r>
            <a:endParaRPr lang="en-US" sz="2400" b="1" dirty="0"/>
          </a:p>
          <a:p>
            <a:pPr lvl="1">
              <a:lnSpc>
                <a:spcPct val="150000"/>
              </a:lnSpc>
            </a:pPr>
            <a:r>
              <a:rPr lang="en-US" sz="2400" b="1" dirty="0" err="1"/>
              <a:t>Perbedaan</a:t>
            </a:r>
            <a:r>
              <a:rPr lang="en-US" sz="2400" b="1" dirty="0"/>
              <a:t> </a:t>
            </a:r>
            <a:r>
              <a:rPr lang="en-US" sz="2400" b="1" dirty="0" err="1"/>
              <a:t>ras</a:t>
            </a:r>
            <a:endParaRPr lang="en-US" sz="2400" b="1" dirty="0"/>
          </a:p>
          <a:p>
            <a:pPr lvl="1">
              <a:lnSpc>
                <a:spcPct val="150000"/>
              </a:lnSpc>
            </a:pPr>
            <a:r>
              <a:rPr lang="en-US" sz="2400" b="1" dirty="0" err="1"/>
              <a:t>Usia</a:t>
            </a:r>
            <a:r>
              <a:rPr lang="en-US" sz="2400" b="1" dirty="0"/>
              <a:t> </a:t>
            </a:r>
            <a:r>
              <a:rPr lang="en-US" sz="2400" b="1" dirty="0" err="1"/>
              <a:t>anak</a:t>
            </a:r>
            <a:r>
              <a:rPr lang="en-US" sz="2400" b="1" dirty="0"/>
              <a:t> (&lt;21 </a:t>
            </a:r>
            <a:r>
              <a:rPr lang="en-US" sz="2400" b="1" dirty="0" err="1"/>
              <a:t>tahun</a:t>
            </a:r>
            <a:r>
              <a:rPr lang="en-US" sz="2400" b="1" dirty="0"/>
              <a:t>)</a:t>
            </a:r>
            <a:endParaRPr lang="en-US" sz="2400" b="1" dirty="0"/>
          </a:p>
          <a:p>
            <a:pPr>
              <a:lnSpc>
                <a:spcPct val="150000"/>
              </a:lnSpc>
            </a:pP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Judul 3"/>
          <p:cNvSpPr>
            <a:spLocks noGrp="1"/>
          </p:cNvSpPr>
          <p:nvPr>
            <p:ph type="title"/>
          </p:nvPr>
        </p:nvSpPr>
        <p:spPr>
          <a:xfrm>
            <a:off x="1840865" y="2398395"/>
            <a:ext cx="8834755" cy="1400810"/>
          </a:xfrm>
          <a:ln w="57150">
            <a:solidFill>
              <a:schemeClr val="accent1"/>
            </a:solidFill>
          </a:ln>
        </p:spPr>
        <p:txBody>
          <a:bodyPr/>
          <a:p>
            <a:pPr algn="ctr"/>
            <a:r>
              <a:rPr lang="en-US" b="1" dirty="0" err="1">
                <a:latin typeface="Century Gothic" panose="020B0502020202020204" charset="0"/>
                <a:cs typeface="Century Gothic" panose="020B0502020202020204" charset="0"/>
                <a:sym typeface="+mn-ea"/>
              </a:rPr>
              <a:t>Kebutuhan</a:t>
            </a:r>
            <a:r>
              <a:rPr lang="en-US" b="1" dirty="0">
                <a:latin typeface="Century Gothic" panose="020B0502020202020204" charset="0"/>
                <a:cs typeface="Century Gothic" panose="020B0502020202020204" charset="0"/>
                <a:sym typeface="+mn-ea"/>
              </a:rPr>
              <a:t> </a:t>
            </a:r>
            <a:r>
              <a:rPr lang="en-US" b="1" dirty="0" err="1">
                <a:latin typeface="Century Gothic" panose="020B0502020202020204" charset="0"/>
                <a:cs typeface="Century Gothic" panose="020B0502020202020204" charset="0"/>
                <a:sym typeface="+mn-ea"/>
              </a:rPr>
              <a:t>khusus</a:t>
            </a:r>
            <a:r>
              <a:rPr lang="en-US" b="1" dirty="0">
                <a:latin typeface="Century Gothic" panose="020B0502020202020204" charset="0"/>
                <a:cs typeface="Century Gothic" panose="020B0502020202020204" charset="0"/>
                <a:sym typeface="+mn-ea"/>
              </a:rPr>
              <a:t> </a:t>
            </a:r>
            <a:r>
              <a:rPr lang="en-US" b="1" dirty="0" err="1">
                <a:latin typeface="Century Gothic" panose="020B0502020202020204" charset="0"/>
                <a:cs typeface="Century Gothic" panose="020B0502020202020204" charset="0"/>
                <a:sym typeface="+mn-ea"/>
              </a:rPr>
              <a:t>pada</a:t>
            </a:r>
            <a:r>
              <a:rPr lang="en-US" b="1" dirty="0">
                <a:latin typeface="Century Gothic" panose="020B0502020202020204" charset="0"/>
                <a:cs typeface="Century Gothic" panose="020B0502020202020204" charset="0"/>
                <a:sym typeface="+mn-ea"/>
              </a:rPr>
              <a:t> </a:t>
            </a:r>
            <a:r>
              <a:rPr lang="en-US" b="1" dirty="0" err="1">
                <a:latin typeface="Century Gothic" panose="020B0502020202020204" charset="0"/>
                <a:cs typeface="Century Gothic" panose="020B0502020202020204" charset="0"/>
                <a:sym typeface="+mn-ea"/>
              </a:rPr>
              <a:t>permasalahan</a:t>
            </a:r>
            <a:r>
              <a:rPr lang="en-US" b="1" dirty="0">
                <a:latin typeface="Century Gothic" panose="020B0502020202020204" charset="0"/>
                <a:cs typeface="Century Gothic" panose="020B0502020202020204" charset="0"/>
                <a:sym typeface="+mn-ea"/>
              </a:rPr>
              <a:t> </a:t>
            </a:r>
            <a:r>
              <a:rPr lang="en-US" b="1" dirty="0" err="1">
                <a:latin typeface="Century Gothic" panose="020B0502020202020204" charset="0"/>
                <a:cs typeface="Century Gothic" panose="020B0502020202020204" charset="0"/>
                <a:sym typeface="+mn-ea"/>
              </a:rPr>
              <a:t>fisik</a:t>
            </a:r>
            <a:br>
              <a:rPr lang="en-US" b="1" dirty="0">
                <a:latin typeface="Century Gothic" panose="020B0502020202020204" charset="0"/>
                <a:cs typeface="Century Gothic" panose="020B0502020202020204" charset="0"/>
              </a:rPr>
            </a:br>
            <a:endParaRPr lang="id-ID" altLang="en-US" b="1">
              <a:latin typeface="Century Gothic" panose="020B0502020202020204" charset="0"/>
              <a:cs typeface="Century Gothic" panose="020B05020202020202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Judul 1"/>
          <p:cNvSpPr>
            <a:spLocks noGrp="1"/>
          </p:cNvSpPr>
          <p:nvPr>
            <p:ph type="title"/>
          </p:nvPr>
        </p:nvSpPr>
        <p:spPr/>
        <p:txBody>
          <a:bodyPr/>
          <a:p>
            <a:pPr algn="ctr"/>
            <a:r>
              <a:rPr lang="id-ID" altLang="en-US" b="1">
                <a:sym typeface="+mn-ea"/>
              </a:rPr>
              <a:t>Anak berkebutuhan khusus</a:t>
            </a:r>
            <a:endParaRPr lang="id-ID" altLang="en-US" b="1"/>
          </a:p>
        </p:txBody>
      </p:sp>
      <p:sp>
        <p:nvSpPr>
          <p:cNvPr id="3" name="Placeholder Konten 2"/>
          <p:cNvSpPr>
            <a:spLocks noGrp="1"/>
          </p:cNvSpPr>
          <p:nvPr>
            <p:ph idx="1"/>
          </p:nvPr>
        </p:nvSpPr>
        <p:spPr>
          <a:xfrm>
            <a:off x="1303655" y="1635760"/>
            <a:ext cx="8946515" cy="4488815"/>
          </a:xfrm>
        </p:spPr>
        <p:txBody>
          <a:bodyPr>
            <a:normAutofit fontScale="90000"/>
          </a:bodyPr>
          <a:p>
            <a:pPr algn="just">
              <a:lnSpc>
                <a:spcPct val="150000"/>
              </a:lnSpc>
            </a:pPr>
            <a:r>
              <a:rPr lang="id-ID" altLang="en-US" b="1"/>
              <a:t>Anak berkebutuhan khusus adalah anak yang memerlukan</a:t>
            </a:r>
            <a:r>
              <a:rPr lang="en-US" altLang="id-ID" b="1"/>
              <a:t> </a:t>
            </a:r>
            <a:r>
              <a:rPr lang="id-ID" altLang="en-US" b="1"/>
              <a:t>penanganan khusus karena adanya gangguan perkembangan dan kelainan yang dialami anak.</a:t>
            </a:r>
            <a:endParaRPr lang="id-ID" altLang="en-US" b="1"/>
          </a:p>
          <a:p>
            <a:pPr algn="just">
              <a:lnSpc>
                <a:spcPct val="150000"/>
              </a:lnSpc>
            </a:pPr>
            <a:r>
              <a:rPr lang="id-ID" altLang="en-US" b="1"/>
              <a:t>Berkaitan dengan istilah disability, maka anak berkebutuhan khusus adalah anak yang memiliki keterbatasan di salah satu ata</a:t>
            </a:r>
            <a:r>
              <a:rPr lang="en-US" altLang="id-ID" b="1"/>
              <a:t>u </a:t>
            </a:r>
            <a:r>
              <a:rPr lang="id-ID" altLang="en-US" b="1"/>
              <a:t>beberapa kemampuan baik itu bersifat fisik seperti tunanetra dan</a:t>
            </a:r>
            <a:r>
              <a:rPr lang="en-US" altLang="id-ID" b="1"/>
              <a:t> </a:t>
            </a:r>
            <a:r>
              <a:rPr lang="id-ID" altLang="en-US" b="1"/>
              <a:t>tuna</a:t>
            </a:r>
            <a:r>
              <a:rPr lang="en-US" altLang="id-ID" b="1"/>
              <a:t> </a:t>
            </a:r>
            <a:r>
              <a:rPr lang="id-ID" altLang="en-US" b="1"/>
              <a:t>rungu</a:t>
            </a:r>
            <a:endParaRPr lang="id-ID" altLang="en-US" b="1"/>
          </a:p>
          <a:p>
            <a:pPr algn="just">
              <a:lnSpc>
                <a:spcPct val="150000"/>
              </a:lnSpc>
            </a:pPr>
            <a:r>
              <a:rPr lang="id-ID" altLang="en-US" b="1"/>
              <a:t>maupun bersifat psikologis seperti autisme dan ADHD.</a:t>
            </a:r>
            <a:endParaRPr lang="id-ID" altLang="en-US" b="1"/>
          </a:p>
          <a:p>
            <a:pPr marL="1595755" indent="-61595" algn="just" defTabSz="457200">
              <a:lnSpc>
                <a:spcPct val="150000"/>
              </a:lnSpc>
              <a:buNone/>
              <a:tabLst>
                <a:tab pos="2417445" algn="l"/>
              </a:tabLst>
            </a:pPr>
            <a:r>
              <a:rPr lang="id-ID" altLang="en-US"/>
              <a:t> </a:t>
            </a:r>
            <a:r>
              <a:rPr lang="en-US" altLang="id-ID"/>
              <a:t>A</a:t>
            </a:r>
            <a:r>
              <a:rPr lang="id-ID" altLang="en-US" sz="1335">
                <a:solidFill>
                  <a:srgbClr val="FFFF00"/>
                </a:solidFill>
              </a:rPr>
              <a:t>ttention </a:t>
            </a:r>
            <a:r>
              <a:rPr lang="en-US" altLang="id-ID" sz="1335">
                <a:solidFill>
                  <a:srgbClr val="FFFF00"/>
                </a:solidFill>
              </a:rPr>
              <a:t>D</a:t>
            </a:r>
            <a:r>
              <a:rPr lang="id-ID" altLang="en-US" sz="1335">
                <a:solidFill>
                  <a:srgbClr val="FFFF00"/>
                </a:solidFill>
              </a:rPr>
              <a:t>eficit </a:t>
            </a:r>
            <a:r>
              <a:rPr lang="en-US" altLang="id-ID" sz="1335">
                <a:solidFill>
                  <a:srgbClr val="FFFF00"/>
                </a:solidFill>
              </a:rPr>
              <a:t>H</a:t>
            </a:r>
            <a:r>
              <a:rPr lang="id-ID" altLang="en-US" sz="1335">
                <a:solidFill>
                  <a:srgbClr val="FFFF00"/>
                </a:solidFill>
              </a:rPr>
              <a:t>yperactivity </a:t>
            </a:r>
            <a:r>
              <a:rPr lang="en-US" altLang="id-ID" sz="1335">
                <a:solidFill>
                  <a:srgbClr val="FFFF00"/>
                </a:solidFill>
              </a:rPr>
              <a:t>D</a:t>
            </a:r>
            <a:r>
              <a:rPr lang="id-ID" altLang="en-US" sz="1335">
                <a:solidFill>
                  <a:srgbClr val="FFFF00"/>
                </a:solidFill>
              </a:rPr>
              <a:t>isorder adalah gangguan mental yang menyebabkan anak sulit memusatkan perhatian, serta memiliki perilaku impulsif dan hiperaktif</a:t>
            </a:r>
            <a:endParaRPr lang="id-ID" altLang="en-US" sz="1335">
              <a:solidFill>
                <a:srgbClr val="FFFF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Placeholder Konten 2"/>
          <p:cNvSpPr>
            <a:spLocks noGrp="1"/>
          </p:cNvSpPr>
          <p:nvPr>
            <p:ph idx="1"/>
          </p:nvPr>
        </p:nvSpPr>
        <p:spPr>
          <a:xfrm>
            <a:off x="1102995" y="848995"/>
            <a:ext cx="8946515" cy="5399405"/>
          </a:xfrm>
        </p:spPr>
        <p:txBody>
          <a:bodyPr/>
          <a:p>
            <a:pPr algn="just">
              <a:lnSpc>
                <a:spcPct val="150000"/>
              </a:lnSpc>
            </a:pPr>
            <a:r>
              <a:rPr lang="id-ID" altLang="en-US" sz="2400"/>
              <a:t>Anak dengan kebutuhan khusus adalah anak yang membutuhkan layanan atau perlakuan khusus untuk mencapai perkembangan yang optimal sebagai akibat dari kelainan atau keluarbiasaan yang disandangnya.</a:t>
            </a:r>
            <a:endParaRPr lang="id-ID" altLang="en-US" sz="2400"/>
          </a:p>
          <a:p>
            <a:pPr algn="just">
              <a:lnSpc>
                <a:spcPct val="150000"/>
              </a:lnSpc>
            </a:pPr>
            <a:r>
              <a:rPr lang="id-ID" altLang="en-US" sz="2400"/>
              <a:t>Layanan kebutuhan khusus harus disesuaikan dengan jenis dan</a:t>
            </a:r>
            <a:r>
              <a:rPr lang="en-US" altLang="id-ID" sz="2400"/>
              <a:t> </a:t>
            </a:r>
            <a:r>
              <a:rPr lang="id-ID" altLang="en-US" sz="2400"/>
              <a:t>tingkat kelainannya, karena masing-masing jenis dan tingkat kelainan anak membutuhkan layanan yang berbeda,</a:t>
            </a:r>
            <a:endParaRPr lang="id-ID" altLang="en-US"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Placeholder Konten 2"/>
          <p:cNvSpPr>
            <a:spLocks noGrp="1"/>
          </p:cNvSpPr>
          <p:nvPr>
            <p:ph idx="1"/>
          </p:nvPr>
        </p:nvSpPr>
        <p:spPr>
          <a:xfrm>
            <a:off x="1133792" y="1651598"/>
            <a:ext cx="8946541" cy="4195481"/>
          </a:xfrm>
          <a:ln w="38100"/>
        </p:spPr>
        <p:style>
          <a:lnRef idx="2">
            <a:schemeClr val="accent5"/>
          </a:lnRef>
          <a:fillRef idx="1">
            <a:schemeClr val="lt1"/>
          </a:fillRef>
          <a:effectRef idx="0">
            <a:schemeClr val="accent5"/>
          </a:effectRef>
          <a:fontRef idx="minor">
            <a:schemeClr val="dk1"/>
          </a:fontRef>
        </p:style>
        <p:txBody>
          <a:bodyPr>
            <a:normAutofit fontScale="90000"/>
          </a:bodyPr>
          <a:p>
            <a:pPr marL="0" indent="0" algn="just">
              <a:lnSpc>
                <a:spcPct val="150000"/>
              </a:lnSpc>
              <a:buNone/>
            </a:pPr>
            <a:r>
              <a:rPr lang="id-ID" altLang="en-US" sz="2800" b="1"/>
              <a:t>Penyandang Disabilitas adalah setiap orang yang</a:t>
            </a:r>
            <a:r>
              <a:rPr lang="en-US" altLang="id-ID" sz="2800" b="1"/>
              <a:t> </a:t>
            </a:r>
            <a:r>
              <a:rPr lang="id-ID" altLang="en-US" sz="2800" b="1"/>
              <a:t>mengalami keterbatasan fisik, intelektual, mental,</a:t>
            </a:r>
            <a:r>
              <a:rPr lang="en-US" altLang="id-ID" sz="2800" b="1"/>
              <a:t> </a:t>
            </a:r>
            <a:r>
              <a:rPr lang="id-ID" altLang="en-US" sz="2800" b="1"/>
              <a:t>dan/atau sensorik dalam jangka waktu lama yang</a:t>
            </a:r>
            <a:r>
              <a:rPr lang="en-US" altLang="id-ID" sz="2800" b="1"/>
              <a:t> </a:t>
            </a:r>
            <a:r>
              <a:rPr lang="id-ID" altLang="en-US" sz="2800" b="1"/>
              <a:t>dalam berinteraksi dengan lingkungan dapat</a:t>
            </a:r>
            <a:r>
              <a:rPr lang="en-US" altLang="id-ID" sz="2800" b="1"/>
              <a:t> </a:t>
            </a:r>
            <a:r>
              <a:rPr lang="id-ID" altLang="en-US" sz="2800" b="1"/>
              <a:t>mengalami hambatan dan kesulitan untuk</a:t>
            </a:r>
            <a:r>
              <a:rPr lang="en-US" altLang="id-ID" sz="2800" b="1"/>
              <a:t> </a:t>
            </a:r>
            <a:r>
              <a:rPr lang="id-ID" altLang="en-US" sz="2800" b="1"/>
              <a:t>berpartisipasi secara penuh dan efektif dengan warga</a:t>
            </a:r>
            <a:r>
              <a:rPr lang="en-US" altLang="id-ID" sz="2800" b="1"/>
              <a:t> </a:t>
            </a:r>
            <a:r>
              <a:rPr lang="id-ID" altLang="en-US" sz="2800" b="1"/>
              <a:t>negara lainnya berdasarkan kesamaan hak.</a:t>
            </a:r>
            <a:endParaRPr lang="id-ID" altLang="en-US" sz="2800" b="1"/>
          </a:p>
        </p:txBody>
      </p:sp>
      <p:sp>
        <p:nvSpPr>
          <p:cNvPr id="4" name="Judul 3"/>
          <p:cNvSpPr/>
          <p:nvPr>
            <p:ph type="title"/>
          </p:nvPr>
        </p:nvSpPr>
        <p:spPr>
          <a:xfrm>
            <a:off x="645795" y="452755"/>
            <a:ext cx="5327650" cy="876300"/>
          </a:xfrm>
          <a:ln w="38100">
            <a:gradFill>
              <a:gsLst>
                <a:gs pos="0">
                  <a:srgbClr val="FE4444"/>
                </a:gs>
                <a:gs pos="100000">
                  <a:srgbClr val="832B2B"/>
                </a:gs>
              </a:gsLst>
            </a:gradFill>
          </a:ln>
        </p:spPr>
        <p:txBody>
          <a:bodyPr/>
          <a:p>
            <a:r>
              <a:rPr lang="en-US" b="1" dirty="0" err="1">
                <a:sym typeface="+mn-ea"/>
              </a:rPr>
              <a:t>Masalah</a:t>
            </a:r>
            <a:r>
              <a:rPr lang="en-US" b="1" dirty="0">
                <a:sym typeface="+mn-ea"/>
              </a:rPr>
              <a:t> D</a:t>
            </a:r>
            <a:r>
              <a:rPr lang="en-US" b="1" dirty="0" err="1">
                <a:sym typeface="+mn-ea"/>
              </a:rPr>
              <a:t>isabilitas</a:t>
            </a:r>
            <a:endParaRPr lang="id-ID" altLang="en-US" b="1"/>
          </a:p>
        </p:txBody>
      </p:sp>
      <p:sp>
        <p:nvSpPr>
          <p:cNvPr id="5" name="Kotak Teks 4"/>
          <p:cNvSpPr txBox="1"/>
          <p:nvPr/>
        </p:nvSpPr>
        <p:spPr>
          <a:xfrm>
            <a:off x="5165090" y="6047105"/>
            <a:ext cx="6818630" cy="245110"/>
          </a:xfrm>
          <a:prstGeom prst="rect">
            <a:avLst/>
          </a:prstGeom>
          <a:noFill/>
          <a:ln w="28575">
            <a:solidFill>
              <a:schemeClr val="tx1"/>
            </a:solidFill>
          </a:ln>
        </p:spPr>
        <p:txBody>
          <a:bodyPr wrap="square" rtlCol="0" anchor="t">
            <a:spAutoFit/>
          </a:bodyPr>
          <a:p>
            <a:r>
              <a:rPr lang="id-ID" altLang="en-US" sz="1000"/>
              <a:t>UNDANG-UNDANG REPUBLIK INDONESIA</a:t>
            </a:r>
            <a:r>
              <a:rPr lang="en-US" altLang="id-ID" sz="1000"/>
              <a:t> </a:t>
            </a:r>
            <a:r>
              <a:rPr lang="id-ID" altLang="en-US" sz="1000"/>
              <a:t>NOMOR 8 TAHUN 2016</a:t>
            </a:r>
            <a:r>
              <a:rPr lang="en-US" altLang="id-ID" sz="1000"/>
              <a:t> </a:t>
            </a:r>
            <a:r>
              <a:rPr lang="id-ID" altLang="en-US" sz="1000"/>
              <a:t>TENTANG</a:t>
            </a:r>
            <a:r>
              <a:rPr lang="en-US" altLang="id-ID" sz="1000"/>
              <a:t> </a:t>
            </a:r>
            <a:r>
              <a:rPr lang="id-ID" altLang="en-US" sz="1000"/>
              <a:t>PENYANDANG DISABILITAS</a:t>
            </a:r>
            <a:endParaRPr lang="id-ID" altLang="en-US" sz="1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Judul 1"/>
          <p:cNvSpPr>
            <a:spLocks noGrp="1"/>
          </p:cNvSpPr>
          <p:nvPr>
            <p:ph type="title"/>
          </p:nvPr>
        </p:nvSpPr>
        <p:spPr/>
        <p:txBody>
          <a:bodyPr/>
          <a:p>
            <a:pPr algn="ctr"/>
            <a:r>
              <a:rPr lang="id-ID" altLang="en-US" b="1">
                <a:ln w="28575">
                  <a:solidFill>
                    <a:schemeClr val="accent3">
                      <a:lumMod val="60000"/>
                      <a:lumOff val="40000"/>
                    </a:schemeClr>
                  </a:solidFill>
                </a:ln>
                <a:sym typeface="+mn-ea"/>
              </a:rPr>
              <a:t>Ragam Penyandang Disabilitas meliputi:</a:t>
            </a:r>
            <a:br>
              <a:rPr lang="id-ID" altLang="en-US" b="1">
                <a:ln w="28575">
                  <a:solidFill>
                    <a:schemeClr val="accent3">
                      <a:lumMod val="60000"/>
                      <a:lumOff val="40000"/>
                    </a:schemeClr>
                  </a:solidFill>
                </a:ln>
                <a:sym typeface="+mn-ea"/>
              </a:rPr>
            </a:br>
            <a:br>
              <a:rPr lang="id-ID" altLang="en-US" b="1">
                <a:ln w="28575">
                  <a:solidFill>
                    <a:schemeClr val="accent3">
                      <a:lumMod val="60000"/>
                      <a:lumOff val="40000"/>
                    </a:schemeClr>
                  </a:solidFill>
                </a:ln>
                <a:sym typeface="+mn-ea"/>
              </a:rPr>
            </a:br>
            <a:br>
              <a:rPr lang="id-ID" altLang="en-US" b="1">
                <a:ln w="28575">
                  <a:solidFill>
                    <a:schemeClr val="accent3">
                      <a:lumMod val="60000"/>
                      <a:lumOff val="40000"/>
                    </a:schemeClr>
                  </a:solidFill>
                </a:ln>
              </a:rPr>
            </a:br>
            <a:endParaRPr lang="id-ID" altLang="en-US" b="1">
              <a:ln w="28575">
                <a:solidFill>
                  <a:schemeClr val="accent3">
                    <a:lumMod val="60000"/>
                    <a:lumOff val="40000"/>
                  </a:schemeClr>
                </a:solidFill>
              </a:ln>
            </a:endParaRPr>
          </a:p>
        </p:txBody>
      </p:sp>
      <p:sp>
        <p:nvSpPr>
          <p:cNvPr id="3" name="Placeholder Konten 2"/>
          <p:cNvSpPr>
            <a:spLocks noGrp="1"/>
          </p:cNvSpPr>
          <p:nvPr>
            <p:ph idx="1"/>
          </p:nvPr>
        </p:nvSpPr>
        <p:spPr>
          <a:xfrm>
            <a:off x="1622425" y="2485390"/>
            <a:ext cx="8946515" cy="2728595"/>
          </a:xfrm>
          <a:ln w="38100">
            <a:solidFill>
              <a:srgbClr val="FFC000"/>
            </a:solidFill>
          </a:ln>
        </p:spPr>
        <p:txBody>
          <a:bodyPr/>
          <a:p>
            <a:r>
              <a:rPr lang="id-ID" altLang="en-US" sz="3200" b="1"/>
              <a:t>Penyandang Disabilitas fisik;</a:t>
            </a:r>
            <a:endParaRPr lang="id-ID" altLang="en-US" sz="3200" b="1"/>
          </a:p>
          <a:p>
            <a:r>
              <a:rPr lang="id-ID" altLang="en-US" sz="3200" b="1"/>
              <a:t>Penyandang Disabilitas intelektual;</a:t>
            </a:r>
            <a:endParaRPr lang="id-ID" altLang="en-US" sz="3200" b="1"/>
          </a:p>
          <a:p>
            <a:r>
              <a:rPr lang="id-ID" altLang="en-US" sz="3200" b="1"/>
              <a:t>Penyandang Disabilitas mental; dan/atau</a:t>
            </a:r>
            <a:endParaRPr lang="id-ID" altLang="en-US" sz="3200" b="1"/>
          </a:p>
          <a:p>
            <a:r>
              <a:rPr lang="id-ID" altLang="en-US" sz="3200" b="1"/>
              <a:t>Penyandang Disabilitas sensorik.</a:t>
            </a:r>
            <a:endParaRPr lang="id-ID" altLang="en-US" sz="3200" b="1"/>
          </a:p>
        </p:txBody>
      </p:sp>
      <p:sp>
        <p:nvSpPr>
          <p:cNvPr id="5" name="Kotak Teks 4"/>
          <p:cNvSpPr txBox="1"/>
          <p:nvPr/>
        </p:nvSpPr>
        <p:spPr>
          <a:xfrm>
            <a:off x="5103495" y="5938520"/>
            <a:ext cx="6818630" cy="245110"/>
          </a:xfrm>
          <a:prstGeom prst="rect">
            <a:avLst/>
          </a:prstGeom>
          <a:noFill/>
          <a:ln w="28575">
            <a:solidFill>
              <a:schemeClr val="tx1"/>
            </a:solidFill>
          </a:ln>
        </p:spPr>
        <p:txBody>
          <a:bodyPr wrap="square" rtlCol="0" anchor="t">
            <a:spAutoFit/>
          </a:bodyPr>
          <a:p>
            <a:r>
              <a:rPr lang="id-ID" altLang="en-US" sz="1000"/>
              <a:t>UNDANG-UNDANG REPUBLIK INDONESIA</a:t>
            </a:r>
            <a:r>
              <a:rPr lang="en-US" altLang="id-ID" sz="1000"/>
              <a:t> </a:t>
            </a:r>
            <a:r>
              <a:rPr lang="id-ID" altLang="en-US" sz="1000"/>
              <a:t>NOMOR 8 TAHUN 2016</a:t>
            </a:r>
            <a:r>
              <a:rPr lang="en-US" altLang="id-ID" sz="1000"/>
              <a:t> </a:t>
            </a:r>
            <a:r>
              <a:rPr lang="id-ID" altLang="en-US" sz="1000"/>
              <a:t>TENTANG</a:t>
            </a:r>
            <a:r>
              <a:rPr lang="en-US" altLang="id-ID" sz="1000"/>
              <a:t> </a:t>
            </a:r>
            <a:r>
              <a:rPr lang="id-ID" altLang="en-US" sz="1000"/>
              <a:t>PENYANDANG DISABILITAS</a:t>
            </a:r>
            <a:endParaRPr lang="id-ID" altLang="en-US" sz="100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0</TotalTime>
  <Words>7097</Words>
  <Application>WPS Presentation</Application>
  <PresentationFormat>Widescreen</PresentationFormat>
  <Paragraphs>115</Paragraphs>
  <Slides>22</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22</vt:i4>
      </vt:variant>
    </vt:vector>
  </HeadingPairs>
  <TitlesOfParts>
    <vt:vector size="35" baseType="lpstr">
      <vt:lpstr>Arial</vt:lpstr>
      <vt:lpstr>SimSun</vt:lpstr>
      <vt:lpstr>Wingdings</vt:lpstr>
      <vt:lpstr>Wingdings 3</vt:lpstr>
      <vt:lpstr>Arial</vt:lpstr>
      <vt:lpstr>Arial Black</vt:lpstr>
      <vt:lpstr>Times New Roman</vt:lpstr>
      <vt:lpstr>Calibri</vt:lpstr>
      <vt:lpstr>Century Gothic</vt:lpstr>
      <vt:lpstr>Microsoft YaHei</vt:lpstr>
      <vt:lpstr>Arial Unicode MS</vt:lpstr>
      <vt:lpstr>Wingdings</vt:lpstr>
      <vt:lpstr>Ion</vt:lpstr>
      <vt:lpstr>Pengertian Kelompok Rentan</vt:lpstr>
      <vt:lpstr>PowerPoint 演示文稿</vt:lpstr>
      <vt:lpstr>PowerPoint 演示文稿</vt:lpstr>
      <vt:lpstr>PowerPoint 演示文稿</vt:lpstr>
      <vt:lpstr>Kebutuhan khusus pada permasalahan fisik </vt:lpstr>
      <vt:lpstr>Anak berkebutuhan khusus</vt:lpstr>
      <vt:lpstr>PowerPoint 演示文稿</vt:lpstr>
      <vt:lpstr>Masalah Disabilitas</vt:lpstr>
      <vt:lpstr>Ragam Penyandang Disabilitas meliputi:   </vt:lpstr>
      <vt:lpstr>Penyandang Disabilitas fisik</vt:lpstr>
      <vt:lpstr>Disabilitas sensorik </vt:lpstr>
      <vt:lpstr>Disabilitas mental</vt:lpstr>
      <vt:lpstr>Disabilitas intelektual </vt:lpstr>
      <vt:lpstr>Kebutuhan khusus pada permasalahan fisik dengan Kelainan Genetik</vt:lpstr>
      <vt:lpstr>PowerPoint 演示文稿</vt:lpstr>
      <vt:lpstr>Kebutuhan khusus pada permasalahan fisik karena Perbedaan RAS </vt:lpstr>
      <vt:lpstr>Kebutuhan khusus yang dapat kita berikan pada permasalahan ras ini antara lain :</vt:lpstr>
      <vt:lpstr>PowerPoint 演示文稿</vt:lpstr>
      <vt:lpstr>Kebutuhan khusus pada permasalahan fisik Usia anak (&lt;21 tahun)  </vt:lpstr>
      <vt:lpstr>PowerPoint 演示文稿</vt:lpstr>
      <vt:lpstr>Kebutuhan yang dapat kita berikan pada anak berkebutuhan khusus dengan permasalahan fisik pada usia &lt; 21 tahun, antara lain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12</cp:revision>
  <dcterms:created xsi:type="dcterms:W3CDTF">2022-09-06T00:56:00Z</dcterms:created>
  <dcterms:modified xsi:type="dcterms:W3CDTF">2022-10-22T06:21:36Z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F3A07AC5A21541ABA2E1FA20EB5436F2</vt:lpwstr>
  </property>
  <property fmtid="{D5CDD505-2E9C-101B-9397-08002B2CF9AE}" pid="3" name="KSOProductBuildVer">
    <vt:lpwstr>1057-11.2.0.11373</vt:lpwstr>
  </property>
</Properties>
</file>