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3/27/2022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8F415-1C00-429D-B2E5-9B0F56E05BD3}"/>
              </a:ext>
            </a:extLst>
          </p:cNvPr>
          <p:cNvSpPr>
            <a:spLocks noGrp="1"/>
          </p:cNvSpPr>
          <p:nvPr>
            <p:ph type="ctrTitle"/>
          </p:nvPr>
        </p:nvSpPr>
        <p:spPr>
          <a:xfrm>
            <a:off x="684212" y="685799"/>
            <a:ext cx="9720552" cy="1101437"/>
          </a:xfrm>
        </p:spPr>
        <p:txBody>
          <a:bodyPr>
            <a:normAutofit/>
          </a:bodyPr>
          <a:lstStyle/>
          <a:p>
            <a:r>
              <a:rPr lang="en-US" b="1" dirty="0">
                <a:solidFill>
                  <a:schemeClr val="bg1"/>
                </a:solidFill>
              </a:rPr>
              <a:t>TARIP  PELAYANAN KESEHATAN</a:t>
            </a:r>
          </a:p>
        </p:txBody>
      </p:sp>
      <p:sp>
        <p:nvSpPr>
          <p:cNvPr id="3" name="Subtitle 2">
            <a:extLst>
              <a:ext uri="{FF2B5EF4-FFF2-40B4-BE49-F238E27FC236}">
                <a16:creationId xmlns:a16="http://schemas.microsoft.com/office/drawing/2014/main" id="{73E490A9-99D5-4235-B2D7-7B4AA4033A52}"/>
              </a:ext>
            </a:extLst>
          </p:cNvPr>
          <p:cNvSpPr>
            <a:spLocks noGrp="1"/>
          </p:cNvSpPr>
          <p:nvPr>
            <p:ph type="subTitle" idx="1"/>
          </p:nvPr>
        </p:nvSpPr>
        <p:spPr>
          <a:xfrm>
            <a:off x="290945" y="2050473"/>
            <a:ext cx="10778837" cy="3740728"/>
          </a:xfrm>
        </p:spPr>
        <p:txBody>
          <a:bodyPr/>
          <a:lstStyle/>
          <a:p>
            <a:r>
              <a:rPr lang="en-US" dirty="0">
                <a:solidFill>
                  <a:schemeClr val="bg1"/>
                </a:solidFill>
              </a:rPr>
              <a:t>PENGERTIAN TARIP TIDAK SAMA DENGAN PENGERTIAN HARGA</a:t>
            </a:r>
          </a:p>
          <a:p>
            <a:pPr marL="342900" indent="-342900" algn="just">
              <a:buFont typeface="Wingdings" panose="05000000000000000000" pitchFamily="2" charset="2"/>
              <a:buChar char="q"/>
            </a:pPr>
            <a:r>
              <a:rPr lang="en-US" dirty="0">
                <a:solidFill>
                  <a:schemeClr val="bg1"/>
                </a:solidFill>
              </a:rPr>
              <a:t>	TARIP PELAYANAN KESEHATAN ADALAH BESARNYA BIAYA YANG DIKELUARKAN 	UNTUK  MENDAPATKAN PELAYANAN KESEHATAN</a:t>
            </a:r>
          </a:p>
          <a:p>
            <a:pPr marL="342900" indent="-342900" algn="just">
              <a:buFont typeface="Wingdings" panose="05000000000000000000" pitchFamily="2" charset="2"/>
              <a:buChar char="q"/>
            </a:pPr>
            <a:r>
              <a:rPr lang="en-US" dirty="0">
                <a:solidFill>
                  <a:schemeClr val="bg1"/>
                </a:solidFill>
              </a:rPr>
              <a:t>  HARGA ADALAH  BESARNYA BIAYA YG HARUS DIKELUARKAN  UTK  	MENDAPATKAN SUATU BARANG </a:t>
            </a:r>
          </a:p>
          <a:p>
            <a:pPr algn="just"/>
            <a:r>
              <a:rPr lang="en-US" dirty="0">
                <a:solidFill>
                  <a:schemeClr val="bg1"/>
                </a:solidFill>
              </a:rPr>
              <a:t>	</a:t>
            </a:r>
          </a:p>
          <a:p>
            <a:pPr algn="just"/>
            <a:r>
              <a:rPr lang="en-US" dirty="0">
                <a:solidFill>
                  <a:schemeClr val="bg1"/>
                </a:solidFill>
              </a:rPr>
              <a:t>UNTUK DPT MENJAMIN KESINAMBUNGAN PELAYANAN KESEHATAN SETIAP SARANA KESEHATAN HARUS DPT MENETAPKAN TARIP YG DPT MENJAMIN BESARNYA PENDAPATAN DR PADA  PENGELUARAN</a:t>
            </a:r>
          </a:p>
        </p:txBody>
      </p:sp>
    </p:spTree>
    <p:extLst>
      <p:ext uri="{BB962C8B-B14F-4D97-AF65-F5344CB8AC3E}">
        <p14:creationId xmlns:p14="http://schemas.microsoft.com/office/powerpoint/2010/main" val="272749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31DEC9-D8A4-40AA-8456-3A981F8148F8}"/>
              </a:ext>
            </a:extLst>
          </p:cNvPr>
          <p:cNvSpPr>
            <a:spLocks noGrp="1"/>
          </p:cNvSpPr>
          <p:nvPr>
            <p:ph idx="1"/>
          </p:nvPr>
        </p:nvSpPr>
        <p:spPr>
          <a:xfrm>
            <a:off x="684212" y="685800"/>
            <a:ext cx="11189736" cy="3965713"/>
          </a:xfrm>
        </p:spPr>
        <p:txBody>
          <a:bodyPr>
            <a:normAutofit/>
          </a:bodyPr>
          <a:lstStyle/>
          <a:p>
            <a:pPr marL="0" indent="0">
              <a:buNone/>
            </a:pPr>
            <a:r>
              <a:rPr lang="en-US" sz="3600" b="1" dirty="0"/>
              <a:t>BENTUK POKOK ASURANSI KESEHATAN</a:t>
            </a:r>
          </a:p>
          <a:p>
            <a:pPr marL="0" indent="0">
              <a:buNone/>
            </a:pPr>
            <a:r>
              <a:rPr lang="en-US" sz="3600" b="1" dirty="0"/>
              <a:t>	TERDIRI DARI 3 PIHAK YG SALING 	BERHUBUNGAN</a:t>
            </a:r>
          </a:p>
          <a:p>
            <a:pPr marL="0" indent="0">
              <a:buNone/>
            </a:pPr>
            <a:endParaRPr lang="en-US" sz="3600" b="1" dirty="0"/>
          </a:p>
          <a:p>
            <a:pPr marL="0" indent="0">
              <a:buNone/>
            </a:pPr>
            <a:endParaRPr lang="en-US" sz="3600" b="1" dirty="0"/>
          </a:p>
          <a:p>
            <a:pPr marL="0" indent="0">
              <a:buNone/>
            </a:pPr>
            <a:endParaRPr lang="en-US" sz="3600" b="1" dirty="0"/>
          </a:p>
        </p:txBody>
      </p:sp>
      <p:sp>
        <p:nvSpPr>
          <p:cNvPr id="6" name="Isosceles Triangle 5">
            <a:extLst>
              <a:ext uri="{FF2B5EF4-FFF2-40B4-BE49-F238E27FC236}">
                <a16:creationId xmlns:a16="http://schemas.microsoft.com/office/drawing/2014/main" id="{66A0CD6D-2891-41D6-AD7B-F9611C56B329}"/>
              </a:ext>
            </a:extLst>
          </p:cNvPr>
          <p:cNvSpPr/>
          <p:nvPr/>
        </p:nvSpPr>
        <p:spPr>
          <a:xfrm>
            <a:off x="2902227" y="2801177"/>
            <a:ext cx="4929808" cy="28624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4FD484A-5CBB-4455-8896-07E44EEF87B5}"/>
              </a:ext>
            </a:extLst>
          </p:cNvPr>
          <p:cNvSpPr txBox="1"/>
          <p:nvPr/>
        </p:nvSpPr>
        <p:spPr>
          <a:xfrm>
            <a:off x="4821340" y="2483990"/>
            <a:ext cx="1457740" cy="369332"/>
          </a:xfrm>
          <a:prstGeom prst="rect">
            <a:avLst/>
          </a:prstGeom>
          <a:noFill/>
        </p:spPr>
        <p:txBody>
          <a:bodyPr wrap="square" rtlCol="0">
            <a:spAutoFit/>
          </a:bodyPr>
          <a:lstStyle/>
          <a:p>
            <a:r>
              <a:rPr lang="en-US" dirty="0">
                <a:solidFill>
                  <a:srgbClr val="FF0000"/>
                </a:solidFill>
              </a:rPr>
              <a:t>PESERTA</a:t>
            </a:r>
          </a:p>
        </p:txBody>
      </p:sp>
      <p:sp>
        <p:nvSpPr>
          <p:cNvPr id="8" name="TextBox 7">
            <a:extLst>
              <a:ext uri="{FF2B5EF4-FFF2-40B4-BE49-F238E27FC236}">
                <a16:creationId xmlns:a16="http://schemas.microsoft.com/office/drawing/2014/main" id="{9C97EE2C-C8FF-4F68-9B97-44A362A1F738}"/>
              </a:ext>
            </a:extLst>
          </p:cNvPr>
          <p:cNvSpPr txBox="1"/>
          <p:nvPr/>
        </p:nvSpPr>
        <p:spPr>
          <a:xfrm>
            <a:off x="8088728" y="4651513"/>
            <a:ext cx="1961322" cy="1200329"/>
          </a:xfrm>
          <a:prstGeom prst="rect">
            <a:avLst/>
          </a:prstGeom>
          <a:noFill/>
        </p:spPr>
        <p:txBody>
          <a:bodyPr wrap="square" rtlCol="0">
            <a:spAutoFit/>
          </a:bodyPr>
          <a:lstStyle/>
          <a:p>
            <a:r>
              <a:rPr lang="en-US" dirty="0">
                <a:solidFill>
                  <a:schemeClr val="bg1"/>
                </a:solidFill>
              </a:rPr>
              <a:t>PELAYANAN KESEHATAN PUSKESMAS , RUMAH SAKIT</a:t>
            </a:r>
          </a:p>
        </p:txBody>
      </p:sp>
      <p:sp>
        <p:nvSpPr>
          <p:cNvPr id="9" name="TextBox 8">
            <a:extLst>
              <a:ext uri="{FF2B5EF4-FFF2-40B4-BE49-F238E27FC236}">
                <a16:creationId xmlns:a16="http://schemas.microsoft.com/office/drawing/2014/main" id="{E03F22A6-D0B3-4C89-B2CD-F0D6210E47FC}"/>
              </a:ext>
            </a:extLst>
          </p:cNvPr>
          <p:cNvSpPr txBox="1"/>
          <p:nvPr/>
        </p:nvSpPr>
        <p:spPr>
          <a:xfrm>
            <a:off x="1610140" y="5426838"/>
            <a:ext cx="1457740" cy="646331"/>
          </a:xfrm>
          <a:prstGeom prst="rect">
            <a:avLst/>
          </a:prstGeom>
          <a:noFill/>
        </p:spPr>
        <p:txBody>
          <a:bodyPr wrap="square" rtlCol="0">
            <a:spAutoFit/>
          </a:bodyPr>
          <a:lstStyle/>
          <a:p>
            <a:r>
              <a:rPr lang="en-US" dirty="0">
                <a:solidFill>
                  <a:schemeClr val="tx2">
                    <a:lumMod val="75000"/>
                  </a:schemeClr>
                </a:solidFill>
              </a:rPr>
              <a:t>BPJS KESEHATAN</a:t>
            </a:r>
          </a:p>
        </p:txBody>
      </p:sp>
      <p:cxnSp>
        <p:nvCxnSpPr>
          <p:cNvPr id="11" name="Straight Arrow Connector 10">
            <a:extLst>
              <a:ext uri="{FF2B5EF4-FFF2-40B4-BE49-F238E27FC236}">
                <a16:creationId xmlns:a16="http://schemas.microsoft.com/office/drawing/2014/main" id="{37BD5C5C-0BC4-4D02-AD55-400C38BAF5DE}"/>
              </a:ext>
            </a:extLst>
          </p:cNvPr>
          <p:cNvCxnSpPr>
            <a:cxnSpLocks/>
          </p:cNvCxnSpPr>
          <p:nvPr/>
        </p:nvCxnSpPr>
        <p:spPr>
          <a:xfrm flipH="1">
            <a:off x="2409446" y="3021496"/>
            <a:ext cx="2003528" cy="22062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CF94F976-BFF5-4D59-859F-A4D6C94FDD27}"/>
              </a:ext>
            </a:extLst>
          </p:cNvPr>
          <p:cNvCxnSpPr>
            <a:cxnSpLocks/>
          </p:cNvCxnSpPr>
          <p:nvPr/>
        </p:nvCxnSpPr>
        <p:spPr>
          <a:xfrm flipV="1">
            <a:off x="2409446" y="3021496"/>
            <a:ext cx="2295076" cy="26421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TextBox 40">
            <a:extLst>
              <a:ext uri="{FF2B5EF4-FFF2-40B4-BE49-F238E27FC236}">
                <a16:creationId xmlns:a16="http://schemas.microsoft.com/office/drawing/2014/main" id="{58122020-FF56-4A8B-AA0A-F5782A229DFC}"/>
              </a:ext>
            </a:extLst>
          </p:cNvPr>
          <p:cNvSpPr txBox="1"/>
          <p:nvPr/>
        </p:nvSpPr>
        <p:spPr>
          <a:xfrm>
            <a:off x="2416073" y="3851595"/>
            <a:ext cx="1122260" cy="369332"/>
          </a:xfrm>
          <a:prstGeom prst="rect">
            <a:avLst/>
          </a:prstGeom>
          <a:noFill/>
        </p:spPr>
        <p:txBody>
          <a:bodyPr wrap="square" rtlCol="0">
            <a:spAutoFit/>
          </a:bodyPr>
          <a:lstStyle/>
          <a:p>
            <a:r>
              <a:rPr lang="en-US" dirty="0"/>
              <a:t>PREMI</a:t>
            </a:r>
          </a:p>
        </p:txBody>
      </p:sp>
      <p:cxnSp>
        <p:nvCxnSpPr>
          <p:cNvPr id="43" name="Straight Arrow Connector 42">
            <a:extLst>
              <a:ext uri="{FF2B5EF4-FFF2-40B4-BE49-F238E27FC236}">
                <a16:creationId xmlns:a16="http://schemas.microsoft.com/office/drawing/2014/main" id="{2C95A500-E863-4B7A-90E0-D1FC5FB43AA5}"/>
              </a:ext>
            </a:extLst>
          </p:cNvPr>
          <p:cNvCxnSpPr>
            <a:cxnSpLocks/>
          </p:cNvCxnSpPr>
          <p:nvPr/>
        </p:nvCxnSpPr>
        <p:spPr>
          <a:xfrm flipH="1" flipV="1">
            <a:off x="6429756" y="2853322"/>
            <a:ext cx="1521548" cy="17981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a:extLst>
              <a:ext uri="{FF2B5EF4-FFF2-40B4-BE49-F238E27FC236}">
                <a16:creationId xmlns:a16="http://schemas.microsoft.com/office/drawing/2014/main" id="{C74DF6E8-AC23-42C7-9803-D2D5A2382001}"/>
              </a:ext>
            </a:extLst>
          </p:cNvPr>
          <p:cNvCxnSpPr>
            <a:cxnSpLocks/>
          </p:cNvCxnSpPr>
          <p:nvPr/>
        </p:nvCxnSpPr>
        <p:spPr>
          <a:xfrm flipV="1">
            <a:off x="3246783" y="6036368"/>
            <a:ext cx="4306956" cy="368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a:extLst>
              <a:ext uri="{FF2B5EF4-FFF2-40B4-BE49-F238E27FC236}">
                <a16:creationId xmlns:a16="http://schemas.microsoft.com/office/drawing/2014/main" id="{CBC835C1-3B2C-42EF-BF39-3318E0B0F6E9}"/>
              </a:ext>
            </a:extLst>
          </p:cNvPr>
          <p:cNvCxnSpPr>
            <a:cxnSpLocks/>
          </p:cNvCxnSpPr>
          <p:nvPr/>
        </p:nvCxnSpPr>
        <p:spPr>
          <a:xfrm>
            <a:off x="6085198" y="2853322"/>
            <a:ext cx="1746837" cy="20198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Straight Arrow Connector 52">
            <a:extLst>
              <a:ext uri="{FF2B5EF4-FFF2-40B4-BE49-F238E27FC236}">
                <a16:creationId xmlns:a16="http://schemas.microsoft.com/office/drawing/2014/main" id="{7E6398E2-13E4-4FA4-BE0F-994C18D8C4FE}"/>
              </a:ext>
            </a:extLst>
          </p:cNvPr>
          <p:cNvCxnSpPr>
            <a:cxnSpLocks/>
          </p:cNvCxnSpPr>
          <p:nvPr/>
        </p:nvCxnSpPr>
        <p:spPr>
          <a:xfrm flipH="1">
            <a:off x="3411210" y="6294783"/>
            <a:ext cx="3930494" cy="5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81447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DE62-A8F3-4139-9232-7A43961FCF46}"/>
              </a:ext>
            </a:extLst>
          </p:cNvPr>
          <p:cNvSpPr>
            <a:spLocks noGrp="1"/>
          </p:cNvSpPr>
          <p:nvPr>
            <p:ph type="title"/>
          </p:nvPr>
        </p:nvSpPr>
        <p:spPr>
          <a:xfrm>
            <a:off x="2152794" y="538786"/>
            <a:ext cx="8534400" cy="860523"/>
          </a:xfrm>
        </p:spPr>
        <p:txBody>
          <a:bodyPr/>
          <a:lstStyle/>
          <a:p>
            <a:r>
              <a:rPr lang="en-US" b="1" dirty="0">
                <a:solidFill>
                  <a:schemeClr val="bg1"/>
                </a:solidFill>
              </a:rPr>
              <a:t>MANFAAT ASURANSI KESEHATAN</a:t>
            </a:r>
          </a:p>
        </p:txBody>
      </p:sp>
      <p:sp>
        <p:nvSpPr>
          <p:cNvPr id="4" name="Title 1">
            <a:extLst>
              <a:ext uri="{FF2B5EF4-FFF2-40B4-BE49-F238E27FC236}">
                <a16:creationId xmlns:a16="http://schemas.microsoft.com/office/drawing/2014/main" id="{A9A5C0DB-0179-4CE0-BAB0-549A0A3C34A5}"/>
              </a:ext>
            </a:extLst>
          </p:cNvPr>
          <p:cNvSpPr txBox="1">
            <a:spLocks/>
          </p:cNvSpPr>
          <p:nvPr/>
        </p:nvSpPr>
        <p:spPr>
          <a:xfrm>
            <a:off x="1446213" y="1834759"/>
            <a:ext cx="8534400" cy="860523"/>
          </a:xfrm>
          <a:prstGeom prst="rect">
            <a:avLst/>
          </a:prstGeom>
          <a:effectLst/>
        </p:spPr>
        <p:txBody>
          <a:bodyPr vert="horz" lIns="91440" tIns="45720" rIns="91440" bIns="45720" rtlCol="0" anchor="ctr">
            <a:normAutofit fontScale="85000" lnSpcReduction="2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rPr>
              <a:t>1. MEMBEBASKAN PESERTA DARI KESULITAN 	MENYEDIAKAN DANA TUNAI</a:t>
            </a:r>
          </a:p>
        </p:txBody>
      </p:sp>
      <p:sp>
        <p:nvSpPr>
          <p:cNvPr id="5" name="Title 1">
            <a:extLst>
              <a:ext uri="{FF2B5EF4-FFF2-40B4-BE49-F238E27FC236}">
                <a16:creationId xmlns:a16="http://schemas.microsoft.com/office/drawing/2014/main" id="{A429B319-CB89-410E-9589-AFEB8A202E33}"/>
              </a:ext>
            </a:extLst>
          </p:cNvPr>
          <p:cNvSpPr txBox="1">
            <a:spLocks/>
          </p:cNvSpPr>
          <p:nvPr/>
        </p:nvSpPr>
        <p:spPr>
          <a:xfrm>
            <a:off x="1828800" y="3343946"/>
            <a:ext cx="8534400" cy="860523"/>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rPr>
              <a:t>2. BIAYA KESEHATAN DAPAT DIAWASI</a:t>
            </a:r>
          </a:p>
        </p:txBody>
      </p:sp>
      <p:sp>
        <p:nvSpPr>
          <p:cNvPr id="6" name="Title 1">
            <a:extLst>
              <a:ext uri="{FF2B5EF4-FFF2-40B4-BE49-F238E27FC236}">
                <a16:creationId xmlns:a16="http://schemas.microsoft.com/office/drawing/2014/main" id="{0ECD985F-F419-4F48-840B-7C95EAFC8BBE}"/>
              </a:ext>
            </a:extLst>
          </p:cNvPr>
          <p:cNvSpPr txBox="1">
            <a:spLocks/>
          </p:cNvSpPr>
          <p:nvPr/>
        </p:nvSpPr>
        <p:spPr>
          <a:xfrm>
            <a:off x="2291340" y="4488290"/>
            <a:ext cx="8534400" cy="860523"/>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rPr>
              <a:t>3. MUTU PELAYANAN DAPAT DIAWASI</a:t>
            </a:r>
          </a:p>
        </p:txBody>
      </p:sp>
      <p:sp>
        <p:nvSpPr>
          <p:cNvPr id="7" name="Title 1">
            <a:extLst>
              <a:ext uri="{FF2B5EF4-FFF2-40B4-BE49-F238E27FC236}">
                <a16:creationId xmlns:a16="http://schemas.microsoft.com/office/drawing/2014/main" id="{0FC0587B-6AB3-415A-803F-AF712EF22589}"/>
              </a:ext>
            </a:extLst>
          </p:cNvPr>
          <p:cNvSpPr txBox="1">
            <a:spLocks/>
          </p:cNvSpPr>
          <p:nvPr/>
        </p:nvSpPr>
        <p:spPr>
          <a:xfrm>
            <a:off x="2665412" y="5354001"/>
            <a:ext cx="8534400" cy="860523"/>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 </a:t>
            </a:r>
            <a:r>
              <a:rPr lang="en-US" dirty="0">
                <a:solidFill>
                  <a:schemeClr val="bg1"/>
                </a:solidFill>
              </a:rPr>
              <a:t>4.TERSEDIANYA DATA KESEHATAN </a:t>
            </a:r>
          </a:p>
        </p:txBody>
      </p:sp>
    </p:spTree>
    <p:extLst>
      <p:ext uri="{BB962C8B-B14F-4D97-AF65-F5344CB8AC3E}">
        <p14:creationId xmlns:p14="http://schemas.microsoft.com/office/powerpoint/2010/main" val="283493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0D9E-CEC6-43C1-9AF8-528E095E0927}"/>
              </a:ext>
            </a:extLst>
          </p:cNvPr>
          <p:cNvSpPr>
            <a:spLocks noGrp="1"/>
          </p:cNvSpPr>
          <p:nvPr>
            <p:ph type="title"/>
          </p:nvPr>
        </p:nvSpPr>
        <p:spPr>
          <a:xfrm>
            <a:off x="569843" y="1630017"/>
            <a:ext cx="11436627" cy="4364383"/>
          </a:xfrm>
        </p:spPr>
        <p:txBody>
          <a:bodyPr>
            <a:normAutofit fontScale="90000"/>
          </a:bodyPr>
          <a:lstStyle/>
          <a:p>
            <a:r>
              <a:rPr lang="en-US" dirty="0">
                <a:solidFill>
                  <a:srgbClr val="FF0000"/>
                </a:solidFill>
              </a:rPr>
              <a:t>1. BIAYA INVESTASI (INVESMENT COST)</a:t>
            </a:r>
            <a:br>
              <a:rPr lang="en-US" dirty="0">
                <a:solidFill>
                  <a:srgbClr val="FF0000"/>
                </a:solidFill>
              </a:rPr>
            </a:br>
            <a:r>
              <a:rPr lang="en-US" dirty="0"/>
              <a:t>	</a:t>
            </a:r>
            <a:r>
              <a:rPr lang="en-US" dirty="0">
                <a:solidFill>
                  <a:schemeClr val="bg1"/>
                </a:solidFill>
              </a:rPr>
              <a:t>ADALAH BIAYA PEMBANGUNAN GEDUNG PEMBELIAN PERALATAAN MEDIS/NON MEDIS TETAP, </a:t>
            </a:r>
            <a:br>
              <a:rPr lang="en-US" dirty="0">
                <a:solidFill>
                  <a:schemeClr val="bg1"/>
                </a:solidFill>
              </a:rPr>
            </a:br>
            <a:r>
              <a:rPr lang="en-US" dirty="0">
                <a:solidFill>
                  <a:schemeClr val="bg1"/>
                </a:solidFill>
              </a:rPr>
              <a:t>BIAYA DIKLAT, TERGANTUNG BESAR BIAYA INVESTASI, RENCANA TITIK IMPAS (BREAK EVENT POINT ) JANGKA WAKTU PENGEMBALIAN MODAL (RETURN OF INVESTMENT) SERTA PERHITUNGAN MASA KADALUARSA (DEPRECIATION PERIOD) MAKA TARIP PELAYANAN KESEHATAN DPT BERBEDA ANTARA SATU PELAYANAN DGN LAINNYA	</a:t>
            </a:r>
          </a:p>
        </p:txBody>
      </p:sp>
      <p:sp>
        <p:nvSpPr>
          <p:cNvPr id="3" name="Content Placeholder 2">
            <a:extLst>
              <a:ext uri="{FF2B5EF4-FFF2-40B4-BE49-F238E27FC236}">
                <a16:creationId xmlns:a16="http://schemas.microsoft.com/office/drawing/2014/main" id="{F78DCE79-061E-487D-A7C9-01B0B852CC3E}"/>
              </a:ext>
            </a:extLst>
          </p:cNvPr>
          <p:cNvSpPr>
            <a:spLocks noGrp="1"/>
          </p:cNvSpPr>
          <p:nvPr>
            <p:ph idx="1"/>
          </p:nvPr>
        </p:nvSpPr>
        <p:spPr>
          <a:xfrm>
            <a:off x="569843" y="685800"/>
            <a:ext cx="8648769" cy="811695"/>
          </a:xfrm>
        </p:spPr>
        <p:txBody>
          <a:bodyPr>
            <a:normAutofit/>
          </a:bodyPr>
          <a:lstStyle/>
          <a:p>
            <a:r>
              <a:rPr lang="en-US" b="1" dirty="0">
                <a:solidFill>
                  <a:schemeClr val="bg1"/>
                </a:solidFill>
              </a:rPr>
              <a:t>FAKTOR </a:t>
            </a:r>
            <a:r>
              <a:rPr lang="en-US" b="1" dirty="0" err="1">
                <a:solidFill>
                  <a:schemeClr val="bg1"/>
                </a:solidFill>
              </a:rPr>
              <a:t>FAKTOR</a:t>
            </a:r>
            <a:r>
              <a:rPr lang="en-US" b="1" dirty="0">
                <a:solidFill>
                  <a:schemeClr val="bg1"/>
                </a:solidFill>
              </a:rPr>
              <a:t>  BERPENGARUH DLM MENETAPKAN TARIP</a:t>
            </a:r>
          </a:p>
        </p:txBody>
      </p:sp>
    </p:spTree>
    <p:extLst>
      <p:ext uri="{BB962C8B-B14F-4D97-AF65-F5344CB8AC3E}">
        <p14:creationId xmlns:p14="http://schemas.microsoft.com/office/powerpoint/2010/main" val="2164135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0D9E-CEC6-43C1-9AF8-528E095E0927}"/>
              </a:ext>
            </a:extLst>
          </p:cNvPr>
          <p:cNvSpPr>
            <a:spLocks noGrp="1"/>
          </p:cNvSpPr>
          <p:nvPr>
            <p:ph type="title"/>
          </p:nvPr>
        </p:nvSpPr>
        <p:spPr>
          <a:xfrm>
            <a:off x="569843" y="1630017"/>
            <a:ext cx="11436627" cy="4364383"/>
          </a:xfrm>
        </p:spPr>
        <p:txBody>
          <a:bodyPr>
            <a:normAutofit fontScale="90000"/>
          </a:bodyPr>
          <a:lstStyle/>
          <a:p>
            <a:r>
              <a:rPr lang="en-US" dirty="0">
                <a:solidFill>
                  <a:srgbClr val="FF0000"/>
                </a:solidFill>
              </a:rPr>
              <a:t>2. BIAYA KEGIATAN RUTIN  ( OPERATIONAL COST)</a:t>
            </a:r>
            <a:br>
              <a:rPr lang="en-US" dirty="0">
                <a:solidFill>
                  <a:srgbClr val="FF0000"/>
                </a:solidFill>
              </a:rPr>
            </a:br>
            <a:r>
              <a:rPr lang="en-US" dirty="0"/>
              <a:t>	</a:t>
            </a:r>
            <a:r>
              <a:rPr lang="en-US" dirty="0">
                <a:solidFill>
                  <a:schemeClr val="bg1"/>
                </a:solidFill>
              </a:rPr>
              <a:t>ADALAH SEMUA BIAYA YG DIGUNAKAN UTK 	MENYELENGGARAKAN PELAYANANKESEHATAN</a:t>
            </a:r>
            <a:br>
              <a:rPr lang="en-US" dirty="0">
                <a:solidFill>
                  <a:schemeClr val="bg1"/>
                </a:solidFill>
              </a:rPr>
            </a:br>
            <a:r>
              <a:rPr lang="en-US" dirty="0">
                <a:solidFill>
                  <a:schemeClr val="bg1"/>
                </a:solidFill>
              </a:rPr>
              <a:t>	a. BIAYA  LANGSUNG ( DIRECT COST )  					 			 	 BERHUBUNGAN LANGSUNG DGN BIAYA  UTK 				 	 KEBUTUHAN PELAYANAN alat2 </a:t>
            </a:r>
            <a:r>
              <a:rPr lang="en-US" dirty="0" err="1">
                <a:solidFill>
                  <a:schemeClr val="bg1"/>
                </a:solidFill>
              </a:rPr>
              <a:t>medis</a:t>
            </a:r>
            <a:r>
              <a:rPr lang="en-US" dirty="0">
                <a:solidFill>
                  <a:schemeClr val="bg1"/>
                </a:solidFill>
              </a:rPr>
              <a:t> </a:t>
            </a:r>
            <a:r>
              <a:rPr lang="en-US" dirty="0" err="1">
                <a:solidFill>
                  <a:schemeClr val="bg1"/>
                </a:solidFill>
              </a:rPr>
              <a:t>obat</a:t>
            </a:r>
            <a:r>
              <a:rPr lang="en-US" dirty="0">
                <a:solidFill>
                  <a:schemeClr val="bg1"/>
                </a:solidFill>
              </a:rPr>
              <a:t> </a:t>
            </a:r>
            <a:r>
              <a:rPr lang="en-US" dirty="0" err="1">
                <a:solidFill>
                  <a:schemeClr val="bg1"/>
                </a:solidFill>
              </a:rPr>
              <a:t>bahan</a:t>
            </a:r>
            <a:r>
              <a:rPr lang="en-US" dirty="0">
                <a:solidFill>
                  <a:schemeClr val="bg1"/>
                </a:solidFill>
              </a:rPr>
              <a:t> 		 </a:t>
            </a:r>
            <a:r>
              <a:rPr lang="en-US" dirty="0" err="1">
                <a:solidFill>
                  <a:schemeClr val="bg1"/>
                </a:solidFill>
              </a:rPr>
              <a:t>habis</a:t>
            </a:r>
            <a:r>
              <a:rPr lang="en-US" dirty="0">
                <a:solidFill>
                  <a:schemeClr val="bg1"/>
                </a:solidFill>
              </a:rPr>
              <a:t> </a:t>
            </a:r>
            <a:r>
              <a:rPr lang="en-US" dirty="0" err="1">
                <a:solidFill>
                  <a:schemeClr val="bg1"/>
                </a:solidFill>
              </a:rPr>
              <a:t>pakai</a:t>
            </a:r>
            <a:r>
              <a:rPr lang="en-US" dirty="0">
                <a:solidFill>
                  <a:schemeClr val="bg1"/>
                </a:solidFill>
              </a:rPr>
              <a:t>		 </a:t>
            </a:r>
            <a:br>
              <a:rPr lang="en-US" dirty="0">
                <a:solidFill>
                  <a:schemeClr val="bg1"/>
                </a:solidFill>
              </a:rPr>
            </a:br>
            <a:r>
              <a:rPr lang="en-US" dirty="0">
                <a:solidFill>
                  <a:schemeClr val="bg1"/>
                </a:solidFill>
              </a:rPr>
              <a:t> 	b.  </a:t>
            </a:r>
            <a:r>
              <a:rPr lang="en-US" dirty="0" err="1">
                <a:solidFill>
                  <a:schemeClr val="bg1"/>
                </a:solidFill>
              </a:rPr>
              <a:t>biaya</a:t>
            </a:r>
            <a:r>
              <a:rPr lang="en-US" dirty="0">
                <a:solidFill>
                  <a:schemeClr val="bg1"/>
                </a:solidFill>
              </a:rPr>
              <a:t> </a:t>
            </a:r>
            <a:r>
              <a:rPr lang="en-US" dirty="0" err="1">
                <a:solidFill>
                  <a:schemeClr val="bg1"/>
                </a:solidFill>
              </a:rPr>
              <a:t>tidak</a:t>
            </a:r>
            <a:r>
              <a:rPr lang="en-US" dirty="0">
                <a:solidFill>
                  <a:schemeClr val="bg1"/>
                </a:solidFill>
              </a:rPr>
              <a:t> </a:t>
            </a:r>
            <a:r>
              <a:rPr lang="en-US" dirty="0" err="1">
                <a:solidFill>
                  <a:schemeClr val="bg1"/>
                </a:solidFill>
              </a:rPr>
              <a:t>langsung</a:t>
            </a:r>
            <a:r>
              <a:rPr lang="en-US" dirty="0">
                <a:solidFill>
                  <a:schemeClr val="bg1"/>
                </a:solidFill>
              </a:rPr>
              <a:t> ( indirect cost )</a:t>
            </a:r>
            <a:br>
              <a:rPr lang="en-US" dirty="0">
                <a:solidFill>
                  <a:schemeClr val="bg1"/>
                </a:solidFill>
              </a:rPr>
            </a:br>
            <a:r>
              <a:rPr lang="en-US" dirty="0">
                <a:solidFill>
                  <a:schemeClr val="bg1"/>
                </a:solidFill>
              </a:rPr>
              <a:t>		 </a:t>
            </a:r>
            <a:r>
              <a:rPr lang="en-US" dirty="0" err="1">
                <a:solidFill>
                  <a:schemeClr val="bg1"/>
                </a:solidFill>
              </a:rPr>
              <a:t>termasuk</a:t>
            </a:r>
            <a:r>
              <a:rPr lang="en-US" dirty="0">
                <a:solidFill>
                  <a:schemeClr val="bg1"/>
                </a:solidFill>
              </a:rPr>
              <a:t> </a:t>
            </a:r>
            <a:r>
              <a:rPr lang="en-US" dirty="0" err="1">
                <a:solidFill>
                  <a:schemeClr val="bg1"/>
                </a:solidFill>
              </a:rPr>
              <a:t>gaji</a:t>
            </a:r>
            <a:r>
              <a:rPr lang="en-US" dirty="0">
                <a:solidFill>
                  <a:schemeClr val="bg1"/>
                </a:solidFill>
              </a:rPr>
              <a:t> </a:t>
            </a:r>
            <a:r>
              <a:rPr lang="en-US" dirty="0" err="1">
                <a:solidFill>
                  <a:schemeClr val="bg1"/>
                </a:solidFill>
              </a:rPr>
              <a:t>pegawai</a:t>
            </a:r>
            <a:r>
              <a:rPr lang="en-US" dirty="0">
                <a:solidFill>
                  <a:schemeClr val="bg1"/>
                </a:solidFill>
              </a:rPr>
              <a:t>,  </a:t>
            </a:r>
            <a:r>
              <a:rPr lang="en-US" dirty="0" err="1">
                <a:solidFill>
                  <a:schemeClr val="bg1"/>
                </a:solidFill>
              </a:rPr>
              <a:t>pemeliharaan</a:t>
            </a:r>
            <a:r>
              <a:rPr lang="en-US" dirty="0">
                <a:solidFill>
                  <a:schemeClr val="bg1"/>
                </a:solidFill>
              </a:rPr>
              <a:t> 			 		 </a:t>
            </a:r>
            <a:r>
              <a:rPr lang="en-US" dirty="0" err="1">
                <a:solidFill>
                  <a:schemeClr val="bg1"/>
                </a:solidFill>
              </a:rPr>
              <a:t>bangunan</a:t>
            </a:r>
            <a:r>
              <a:rPr lang="en-US" dirty="0">
                <a:solidFill>
                  <a:schemeClr val="bg1"/>
                </a:solidFill>
              </a:rPr>
              <a:t> dan </a:t>
            </a:r>
            <a:r>
              <a:rPr lang="en-US" dirty="0" err="1">
                <a:solidFill>
                  <a:schemeClr val="bg1"/>
                </a:solidFill>
              </a:rPr>
              <a:t>alat</a:t>
            </a:r>
            <a:r>
              <a:rPr lang="en-US" dirty="0">
                <a:solidFill>
                  <a:schemeClr val="bg1"/>
                </a:solidFill>
              </a:rPr>
              <a:t>, air,  </a:t>
            </a:r>
            <a:r>
              <a:rPr lang="en-US" dirty="0" err="1">
                <a:solidFill>
                  <a:schemeClr val="bg1"/>
                </a:solidFill>
              </a:rPr>
              <a:t>listrik</a:t>
            </a:r>
            <a:r>
              <a:rPr lang="en-US" dirty="0">
                <a:solidFill>
                  <a:schemeClr val="bg1"/>
                </a:solidFill>
              </a:rPr>
              <a:t>  </a:t>
            </a:r>
            <a:r>
              <a:rPr lang="en-US" dirty="0" err="1">
                <a:solidFill>
                  <a:schemeClr val="bg1"/>
                </a:solidFill>
              </a:rPr>
              <a:t>kebersihan</a:t>
            </a:r>
            <a:r>
              <a:rPr lang="en-US" dirty="0">
                <a:solidFill>
                  <a:schemeClr val="bg1"/>
                </a:solidFill>
              </a:rPr>
              <a:t>, 		 	</a:t>
            </a:r>
            <a:r>
              <a:rPr lang="en-US" dirty="0" err="1">
                <a:solidFill>
                  <a:schemeClr val="bg1"/>
                </a:solidFill>
              </a:rPr>
              <a:t>dll</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78DCE79-061E-487D-A7C9-01B0B852CC3E}"/>
              </a:ext>
            </a:extLst>
          </p:cNvPr>
          <p:cNvSpPr>
            <a:spLocks noGrp="1"/>
          </p:cNvSpPr>
          <p:nvPr>
            <p:ph idx="1"/>
          </p:nvPr>
        </p:nvSpPr>
        <p:spPr>
          <a:xfrm>
            <a:off x="278296" y="192709"/>
            <a:ext cx="11913704" cy="827708"/>
          </a:xfrm>
        </p:spPr>
        <p:txBody>
          <a:bodyPr>
            <a:noAutofit/>
          </a:bodyPr>
          <a:lstStyle/>
          <a:p>
            <a:r>
              <a:rPr lang="en-US" sz="3200" b="1" dirty="0">
                <a:solidFill>
                  <a:schemeClr val="bg1"/>
                </a:solidFill>
              </a:rPr>
              <a:t>FAKTOR </a:t>
            </a:r>
            <a:r>
              <a:rPr lang="en-US" sz="3200" b="1" dirty="0" err="1">
                <a:solidFill>
                  <a:schemeClr val="bg1"/>
                </a:solidFill>
              </a:rPr>
              <a:t>FAKTOR</a:t>
            </a:r>
            <a:r>
              <a:rPr lang="en-US" sz="3200" b="1" dirty="0">
                <a:solidFill>
                  <a:schemeClr val="bg1"/>
                </a:solidFill>
              </a:rPr>
              <a:t>  BERPENGARUH DLM MENETAPKAN TARIP</a:t>
            </a:r>
          </a:p>
          <a:p>
            <a:endParaRPr lang="en-US" sz="3200" b="1" dirty="0">
              <a:solidFill>
                <a:schemeClr val="bg1"/>
              </a:solidFill>
            </a:endParaRPr>
          </a:p>
        </p:txBody>
      </p:sp>
    </p:spTree>
    <p:extLst>
      <p:ext uri="{BB962C8B-B14F-4D97-AF65-F5344CB8AC3E}">
        <p14:creationId xmlns:p14="http://schemas.microsoft.com/office/powerpoint/2010/main" val="164234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0D9E-CEC6-43C1-9AF8-528E095E0927}"/>
              </a:ext>
            </a:extLst>
          </p:cNvPr>
          <p:cNvSpPr>
            <a:spLocks noGrp="1"/>
          </p:cNvSpPr>
          <p:nvPr>
            <p:ph type="title"/>
          </p:nvPr>
        </p:nvSpPr>
        <p:spPr>
          <a:xfrm>
            <a:off x="569843" y="1630017"/>
            <a:ext cx="11436627" cy="4364383"/>
          </a:xfrm>
        </p:spPr>
        <p:txBody>
          <a:bodyPr>
            <a:normAutofit/>
          </a:bodyPr>
          <a:lstStyle/>
          <a:p>
            <a:r>
              <a:rPr lang="en-US" dirty="0">
                <a:solidFill>
                  <a:srgbClr val="FF0000"/>
                </a:solidFill>
              </a:rPr>
              <a:t>3. BIAYA </a:t>
            </a:r>
            <a:r>
              <a:rPr lang="en-US" dirty="0" err="1">
                <a:solidFill>
                  <a:srgbClr val="FF0000"/>
                </a:solidFill>
              </a:rPr>
              <a:t>rencana</a:t>
            </a:r>
            <a:r>
              <a:rPr lang="en-US" dirty="0">
                <a:solidFill>
                  <a:srgbClr val="FF0000"/>
                </a:solidFill>
              </a:rPr>
              <a:t> </a:t>
            </a:r>
            <a:r>
              <a:rPr lang="en-US" dirty="0" err="1">
                <a:solidFill>
                  <a:srgbClr val="FF0000"/>
                </a:solidFill>
              </a:rPr>
              <a:t>pengembangan</a:t>
            </a:r>
            <a:r>
              <a:rPr lang="en-US" dirty="0">
                <a:solidFill>
                  <a:srgbClr val="FF0000"/>
                </a:solidFill>
              </a:rPr>
              <a:t>  </a:t>
            </a:r>
            <a:br>
              <a:rPr lang="en-US" dirty="0">
                <a:solidFill>
                  <a:srgbClr val="FF0000"/>
                </a:solidFill>
              </a:rPr>
            </a:br>
            <a:r>
              <a:rPr lang="en-US" dirty="0"/>
              <a:t>	</a:t>
            </a:r>
            <a:r>
              <a:rPr lang="en-US" dirty="0">
                <a:solidFill>
                  <a:schemeClr val="bg1"/>
                </a:solidFill>
              </a:rPr>
              <a:t>ADALAH </a:t>
            </a:r>
            <a:r>
              <a:rPr lang="en-US" dirty="0" err="1">
                <a:solidFill>
                  <a:schemeClr val="bg1"/>
                </a:solidFill>
              </a:rPr>
              <a:t>biaya</a:t>
            </a:r>
            <a:r>
              <a:rPr lang="en-US" dirty="0">
                <a:solidFill>
                  <a:schemeClr val="bg1"/>
                </a:solidFill>
              </a:rPr>
              <a:t> </a:t>
            </a:r>
            <a:r>
              <a:rPr lang="en-US" dirty="0" err="1">
                <a:solidFill>
                  <a:schemeClr val="bg1"/>
                </a:solidFill>
              </a:rPr>
              <a:t>yg</a:t>
            </a:r>
            <a:r>
              <a:rPr lang="en-US" dirty="0">
                <a:solidFill>
                  <a:schemeClr val="bg1"/>
                </a:solidFill>
              </a:rPr>
              <a:t> di </a:t>
            </a:r>
            <a:r>
              <a:rPr lang="en-US" dirty="0" err="1">
                <a:solidFill>
                  <a:schemeClr val="bg1"/>
                </a:solidFill>
              </a:rPr>
              <a:t>butuhkan</a:t>
            </a:r>
            <a:r>
              <a:rPr lang="en-US" dirty="0">
                <a:solidFill>
                  <a:schemeClr val="bg1"/>
                </a:solidFill>
              </a:rPr>
              <a:t> </a:t>
            </a:r>
            <a:r>
              <a:rPr lang="en-US" dirty="0" err="1">
                <a:solidFill>
                  <a:schemeClr val="bg1"/>
                </a:solidFill>
              </a:rPr>
              <a:t>utk</a:t>
            </a:r>
            <a:r>
              <a:rPr lang="en-US" dirty="0">
                <a:solidFill>
                  <a:schemeClr val="bg1"/>
                </a:solidFill>
              </a:rPr>
              <a:t> </a:t>
            </a:r>
            <a:r>
              <a:rPr lang="en-US" dirty="0" err="1">
                <a:solidFill>
                  <a:schemeClr val="bg1"/>
                </a:solidFill>
              </a:rPr>
              <a:t>perluasan</a:t>
            </a:r>
            <a:r>
              <a:rPr lang="en-US" dirty="0">
                <a:solidFill>
                  <a:schemeClr val="bg1"/>
                </a:solidFill>
              </a:rPr>
              <a:t> Gedung, </a:t>
            </a:r>
            <a:r>
              <a:rPr lang="en-US" dirty="0" err="1">
                <a:solidFill>
                  <a:schemeClr val="bg1"/>
                </a:solidFill>
              </a:rPr>
              <a:t>penambahan</a:t>
            </a:r>
            <a:r>
              <a:rPr lang="en-US" dirty="0">
                <a:solidFill>
                  <a:schemeClr val="bg1"/>
                </a:solidFill>
              </a:rPr>
              <a:t> </a:t>
            </a:r>
            <a:r>
              <a:rPr lang="en-US" dirty="0" err="1">
                <a:solidFill>
                  <a:schemeClr val="bg1"/>
                </a:solidFill>
              </a:rPr>
              <a:t>alat</a:t>
            </a:r>
            <a:r>
              <a:rPr lang="en-US" dirty="0">
                <a:solidFill>
                  <a:schemeClr val="bg1"/>
                </a:solidFill>
              </a:rPr>
              <a:t> </a:t>
            </a:r>
            <a:r>
              <a:rPr lang="en-US" dirty="0" err="1">
                <a:solidFill>
                  <a:schemeClr val="bg1"/>
                </a:solidFill>
              </a:rPr>
              <a:t>pemenuhan</a:t>
            </a:r>
            <a:r>
              <a:rPr lang="en-US" dirty="0">
                <a:solidFill>
                  <a:schemeClr val="bg1"/>
                </a:solidFill>
              </a:rPr>
              <a:t> </a:t>
            </a:r>
            <a:r>
              <a:rPr lang="en-US" dirty="0" err="1">
                <a:solidFill>
                  <a:schemeClr val="bg1"/>
                </a:solidFill>
              </a:rPr>
              <a:t>dokter</a:t>
            </a:r>
            <a:r>
              <a:rPr lang="en-US" dirty="0">
                <a:solidFill>
                  <a:schemeClr val="bg1"/>
                </a:solidFill>
              </a:rPr>
              <a:t> </a:t>
            </a:r>
            <a:r>
              <a:rPr lang="en-US" dirty="0" err="1">
                <a:solidFill>
                  <a:schemeClr val="bg1"/>
                </a:solidFill>
              </a:rPr>
              <a:t>spesialis</a:t>
            </a:r>
            <a:r>
              <a:rPr lang="en-US" dirty="0">
                <a:solidFill>
                  <a:schemeClr val="bg1"/>
                </a:solidFill>
              </a:rPr>
              <a:t> </a:t>
            </a:r>
            <a:r>
              <a:rPr lang="en-US" dirty="0" err="1">
                <a:solidFill>
                  <a:schemeClr val="bg1"/>
                </a:solidFill>
              </a:rPr>
              <a:t>utk</a:t>
            </a:r>
            <a:r>
              <a:rPr lang="en-US" dirty="0">
                <a:solidFill>
                  <a:schemeClr val="bg1"/>
                </a:solidFill>
              </a:rPr>
              <a:t> naik type RS di </a:t>
            </a:r>
            <a:r>
              <a:rPr lang="en-US" dirty="0" err="1">
                <a:solidFill>
                  <a:schemeClr val="bg1"/>
                </a:solidFill>
              </a:rPr>
              <a:t>pakai</a:t>
            </a:r>
            <a:r>
              <a:rPr lang="en-US" dirty="0">
                <a:solidFill>
                  <a:schemeClr val="bg1"/>
                </a:solidFill>
              </a:rPr>
              <a:t> </a:t>
            </a:r>
            <a:r>
              <a:rPr lang="en-US" dirty="0" err="1">
                <a:solidFill>
                  <a:schemeClr val="bg1"/>
                </a:solidFill>
              </a:rPr>
              <a:t>dr</a:t>
            </a:r>
            <a:r>
              <a:rPr lang="en-US" dirty="0">
                <a:solidFill>
                  <a:schemeClr val="bg1"/>
                </a:solidFill>
              </a:rPr>
              <a:t> dana </a:t>
            </a:r>
            <a:r>
              <a:rPr lang="en-US" dirty="0" err="1">
                <a:solidFill>
                  <a:schemeClr val="bg1"/>
                </a:solidFill>
              </a:rPr>
              <a:t>hasil</a:t>
            </a:r>
            <a:r>
              <a:rPr lang="en-US" dirty="0">
                <a:solidFill>
                  <a:schemeClr val="bg1"/>
                </a:solidFill>
              </a:rPr>
              <a:t> </a:t>
            </a:r>
            <a:r>
              <a:rPr lang="en-US" dirty="0" err="1">
                <a:solidFill>
                  <a:schemeClr val="bg1"/>
                </a:solidFill>
              </a:rPr>
              <a:t>usaha</a:t>
            </a:r>
            <a:r>
              <a:rPr lang="en-US" dirty="0">
                <a:solidFill>
                  <a:schemeClr val="bg1"/>
                </a:solidFill>
              </a:rPr>
              <a:t> </a:t>
            </a:r>
          </a:p>
        </p:txBody>
      </p:sp>
      <p:sp>
        <p:nvSpPr>
          <p:cNvPr id="3" name="Content Placeholder 2">
            <a:extLst>
              <a:ext uri="{FF2B5EF4-FFF2-40B4-BE49-F238E27FC236}">
                <a16:creationId xmlns:a16="http://schemas.microsoft.com/office/drawing/2014/main" id="{F78DCE79-061E-487D-A7C9-01B0B852CC3E}"/>
              </a:ext>
            </a:extLst>
          </p:cNvPr>
          <p:cNvSpPr>
            <a:spLocks noGrp="1"/>
          </p:cNvSpPr>
          <p:nvPr>
            <p:ph idx="1"/>
          </p:nvPr>
        </p:nvSpPr>
        <p:spPr>
          <a:xfrm>
            <a:off x="569843" y="685800"/>
            <a:ext cx="8648769" cy="811695"/>
          </a:xfrm>
        </p:spPr>
        <p:txBody>
          <a:bodyPr>
            <a:normAutofit/>
          </a:bodyPr>
          <a:lstStyle/>
          <a:p>
            <a:r>
              <a:rPr lang="en-US" b="1" dirty="0">
                <a:solidFill>
                  <a:schemeClr val="bg1"/>
                </a:solidFill>
              </a:rPr>
              <a:t>FAKTOR </a:t>
            </a:r>
            <a:r>
              <a:rPr lang="en-US" b="1" dirty="0" err="1">
                <a:solidFill>
                  <a:schemeClr val="bg1"/>
                </a:solidFill>
              </a:rPr>
              <a:t>FAKTOR</a:t>
            </a:r>
            <a:r>
              <a:rPr lang="en-US" b="1" dirty="0">
                <a:solidFill>
                  <a:schemeClr val="bg1"/>
                </a:solidFill>
              </a:rPr>
              <a:t>  BERPENGARUH DLM MENETAPKAN TARIP</a:t>
            </a:r>
          </a:p>
        </p:txBody>
      </p:sp>
    </p:spTree>
    <p:extLst>
      <p:ext uri="{BB962C8B-B14F-4D97-AF65-F5344CB8AC3E}">
        <p14:creationId xmlns:p14="http://schemas.microsoft.com/office/powerpoint/2010/main" val="209905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0D9E-CEC6-43C1-9AF8-528E095E0927}"/>
              </a:ext>
            </a:extLst>
          </p:cNvPr>
          <p:cNvSpPr>
            <a:spLocks noGrp="1"/>
          </p:cNvSpPr>
          <p:nvPr>
            <p:ph type="title"/>
          </p:nvPr>
        </p:nvSpPr>
        <p:spPr>
          <a:xfrm>
            <a:off x="569843" y="1630017"/>
            <a:ext cx="11436627" cy="4364383"/>
          </a:xfrm>
        </p:spPr>
        <p:txBody>
          <a:bodyPr>
            <a:normAutofit/>
          </a:bodyPr>
          <a:lstStyle/>
          <a:p>
            <a:r>
              <a:rPr lang="en-US" dirty="0">
                <a:solidFill>
                  <a:srgbClr val="FF0000"/>
                </a:solidFill>
              </a:rPr>
              <a:t>4. </a:t>
            </a:r>
            <a:r>
              <a:rPr lang="en-US" dirty="0" err="1">
                <a:solidFill>
                  <a:srgbClr val="FF0000"/>
                </a:solidFill>
              </a:rPr>
              <a:t>Besarnya</a:t>
            </a:r>
            <a:r>
              <a:rPr lang="en-US" dirty="0">
                <a:solidFill>
                  <a:srgbClr val="FF0000"/>
                </a:solidFill>
              </a:rPr>
              <a:t> target </a:t>
            </a:r>
            <a:r>
              <a:rPr lang="en-US" dirty="0" err="1">
                <a:solidFill>
                  <a:srgbClr val="FF0000"/>
                </a:solidFill>
              </a:rPr>
              <a:t>keuntungan</a:t>
            </a:r>
            <a:br>
              <a:rPr lang="en-US" dirty="0">
                <a:solidFill>
                  <a:srgbClr val="FF0000"/>
                </a:solidFill>
              </a:rPr>
            </a:br>
            <a:r>
              <a:rPr lang="en-US" dirty="0"/>
              <a:t>	</a:t>
            </a:r>
            <a:r>
              <a:rPr lang="en-US" dirty="0">
                <a:solidFill>
                  <a:schemeClr val="bg1"/>
                </a:solidFill>
              </a:rPr>
              <a:t>ADALAH </a:t>
            </a:r>
            <a:r>
              <a:rPr lang="en-US" dirty="0" err="1">
                <a:solidFill>
                  <a:schemeClr val="bg1"/>
                </a:solidFill>
              </a:rPr>
              <a:t>tergantungan</a:t>
            </a:r>
            <a:r>
              <a:rPr lang="en-US" dirty="0">
                <a:solidFill>
                  <a:schemeClr val="bg1"/>
                </a:solidFill>
              </a:rPr>
              <a:t>  </a:t>
            </a:r>
            <a:r>
              <a:rPr lang="en-US" dirty="0" err="1">
                <a:solidFill>
                  <a:schemeClr val="bg1"/>
                </a:solidFill>
              </a:rPr>
              <a:t>pemilik</a:t>
            </a:r>
            <a:r>
              <a:rPr lang="en-US" dirty="0">
                <a:solidFill>
                  <a:schemeClr val="bg1"/>
                </a:solidFill>
              </a:rPr>
              <a:t>  </a:t>
            </a:r>
            <a:r>
              <a:rPr lang="en-US" dirty="0" err="1">
                <a:solidFill>
                  <a:schemeClr val="bg1"/>
                </a:solidFill>
              </a:rPr>
              <a:t>tapi</a:t>
            </a:r>
            <a:r>
              <a:rPr lang="en-US" dirty="0">
                <a:solidFill>
                  <a:schemeClr val="bg1"/>
                </a:solidFill>
              </a:rPr>
              <a:t> 	</a:t>
            </a:r>
            <a:r>
              <a:rPr lang="en-US" dirty="0" err="1">
                <a:solidFill>
                  <a:schemeClr val="bg1"/>
                </a:solidFill>
              </a:rPr>
              <a:t>seyogiyanya</a:t>
            </a:r>
            <a:r>
              <a:rPr lang="en-US" dirty="0">
                <a:solidFill>
                  <a:schemeClr val="bg1"/>
                </a:solidFill>
              </a:rPr>
              <a:t> </a:t>
            </a:r>
            <a:r>
              <a:rPr lang="en-US" dirty="0" err="1">
                <a:solidFill>
                  <a:schemeClr val="bg1"/>
                </a:solidFill>
              </a:rPr>
              <a:t>keuntungan</a:t>
            </a:r>
            <a:r>
              <a:rPr lang="en-US" dirty="0">
                <a:solidFill>
                  <a:schemeClr val="bg1"/>
                </a:solidFill>
              </a:rPr>
              <a:t> </a:t>
            </a:r>
            <a:r>
              <a:rPr lang="en-US" dirty="0" err="1">
                <a:solidFill>
                  <a:schemeClr val="bg1"/>
                </a:solidFill>
              </a:rPr>
              <a:t>tidak</a:t>
            </a:r>
            <a:r>
              <a:rPr lang="en-US" dirty="0">
                <a:solidFill>
                  <a:schemeClr val="bg1"/>
                </a:solidFill>
              </a:rPr>
              <a:t>  </a:t>
            </a:r>
            <a:r>
              <a:rPr lang="en-US" dirty="0" err="1">
                <a:solidFill>
                  <a:schemeClr val="bg1"/>
                </a:solidFill>
              </a:rPr>
              <a:t>sama</a:t>
            </a:r>
            <a:r>
              <a:rPr lang="en-US" dirty="0">
                <a:solidFill>
                  <a:schemeClr val="bg1"/>
                </a:solidFill>
              </a:rPr>
              <a:t> </a:t>
            </a:r>
            <a:r>
              <a:rPr lang="en-US" dirty="0" err="1">
                <a:solidFill>
                  <a:schemeClr val="bg1"/>
                </a:solidFill>
              </a:rPr>
              <a:t>dgn</a:t>
            </a:r>
            <a:r>
              <a:rPr lang="en-US" dirty="0">
                <a:solidFill>
                  <a:schemeClr val="bg1"/>
                </a:solidFill>
              </a:rPr>
              <a:t> 	usaha2 </a:t>
            </a:r>
            <a:r>
              <a:rPr lang="en-US" dirty="0" err="1">
                <a:solidFill>
                  <a:schemeClr val="bg1"/>
                </a:solidFill>
              </a:rPr>
              <a:t>ekonomi</a:t>
            </a:r>
            <a:r>
              <a:rPr lang="en-US" dirty="0">
                <a:solidFill>
                  <a:schemeClr val="bg1"/>
                </a:solidFill>
              </a:rPr>
              <a:t> </a:t>
            </a:r>
            <a:r>
              <a:rPr lang="en-US" dirty="0" err="1">
                <a:solidFill>
                  <a:schemeClr val="bg1"/>
                </a:solidFill>
              </a:rPr>
              <a:t>lainya</a:t>
            </a: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78DCE79-061E-487D-A7C9-01B0B852CC3E}"/>
              </a:ext>
            </a:extLst>
          </p:cNvPr>
          <p:cNvSpPr>
            <a:spLocks noGrp="1"/>
          </p:cNvSpPr>
          <p:nvPr>
            <p:ph idx="1"/>
          </p:nvPr>
        </p:nvSpPr>
        <p:spPr>
          <a:xfrm>
            <a:off x="569843" y="-165100"/>
            <a:ext cx="11913704" cy="827708"/>
          </a:xfrm>
        </p:spPr>
        <p:txBody>
          <a:bodyPr>
            <a:noAutofit/>
          </a:bodyPr>
          <a:lstStyle/>
          <a:p>
            <a:endParaRPr lang="en-US" sz="3200" b="1" dirty="0">
              <a:solidFill>
                <a:schemeClr val="bg1"/>
              </a:solidFill>
            </a:endParaRPr>
          </a:p>
          <a:p>
            <a:r>
              <a:rPr lang="en-US" sz="3200" b="1" dirty="0">
                <a:solidFill>
                  <a:schemeClr val="bg1"/>
                </a:solidFill>
              </a:rPr>
              <a:t>FAKTOR </a:t>
            </a:r>
            <a:r>
              <a:rPr lang="en-US" sz="3200" b="1" dirty="0" err="1">
                <a:solidFill>
                  <a:schemeClr val="bg1"/>
                </a:solidFill>
              </a:rPr>
              <a:t>FAKTOR</a:t>
            </a:r>
            <a:r>
              <a:rPr lang="en-US" sz="3200" b="1" dirty="0">
                <a:solidFill>
                  <a:schemeClr val="bg1"/>
                </a:solidFill>
              </a:rPr>
              <a:t>  BERPENGARUH DLM MENETAPKAN TARIP</a:t>
            </a:r>
          </a:p>
        </p:txBody>
      </p:sp>
    </p:spTree>
    <p:extLst>
      <p:ext uri="{BB962C8B-B14F-4D97-AF65-F5344CB8AC3E}">
        <p14:creationId xmlns:p14="http://schemas.microsoft.com/office/powerpoint/2010/main" val="378445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4E8E-1251-4987-98C2-9091B5AB1C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E86486-662A-4555-A58C-3F095CF0C23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6030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0D9E-CEC6-43C1-9AF8-528E095E0927}"/>
              </a:ext>
            </a:extLst>
          </p:cNvPr>
          <p:cNvSpPr>
            <a:spLocks noGrp="1"/>
          </p:cNvSpPr>
          <p:nvPr>
            <p:ph type="title"/>
          </p:nvPr>
        </p:nvSpPr>
        <p:spPr>
          <a:xfrm>
            <a:off x="569843" y="1630017"/>
            <a:ext cx="11436627" cy="4364383"/>
          </a:xfrm>
        </p:spPr>
        <p:txBody>
          <a:bodyPr>
            <a:normAutofit fontScale="90000"/>
          </a:bodyPr>
          <a:lstStyle/>
          <a:p>
            <a:r>
              <a:rPr lang="en-US" dirty="0">
                <a:solidFill>
                  <a:srgbClr val="FF0000"/>
                </a:solidFill>
              </a:rPr>
              <a:t>2. BIAYA KEGIATAN RUTIN  ( OPERATIONAL COST)</a:t>
            </a:r>
            <a:br>
              <a:rPr lang="en-US" dirty="0">
                <a:solidFill>
                  <a:srgbClr val="FF0000"/>
                </a:solidFill>
              </a:rPr>
            </a:br>
            <a:r>
              <a:rPr lang="en-US" dirty="0"/>
              <a:t>	</a:t>
            </a:r>
            <a:r>
              <a:rPr lang="en-US" dirty="0">
                <a:solidFill>
                  <a:schemeClr val="bg1"/>
                </a:solidFill>
              </a:rPr>
              <a:t>ADALAH SEMUA BIAYA YG DIGUNAKAN UTK 	MENYELENGGARAKAN PELAYANANKESEHATAN</a:t>
            </a:r>
            <a:br>
              <a:rPr lang="en-US" dirty="0">
                <a:solidFill>
                  <a:schemeClr val="bg1"/>
                </a:solidFill>
              </a:rPr>
            </a:br>
            <a:r>
              <a:rPr lang="en-US" dirty="0">
                <a:solidFill>
                  <a:schemeClr val="bg1"/>
                </a:solidFill>
              </a:rPr>
              <a:t>	a. BIAYA  LANGSUNG ( DIRECT COST )  					 			 	 BERHUBUNGAN LANGSUNG DGN BIAYA  UTK 				 	 KEBUTUHAN PELAYANAN alat2 </a:t>
            </a:r>
            <a:r>
              <a:rPr lang="en-US" dirty="0" err="1">
                <a:solidFill>
                  <a:schemeClr val="bg1"/>
                </a:solidFill>
              </a:rPr>
              <a:t>medis</a:t>
            </a:r>
            <a:r>
              <a:rPr lang="en-US" dirty="0">
                <a:solidFill>
                  <a:schemeClr val="bg1"/>
                </a:solidFill>
              </a:rPr>
              <a:t> </a:t>
            </a:r>
            <a:r>
              <a:rPr lang="en-US" dirty="0" err="1">
                <a:solidFill>
                  <a:schemeClr val="bg1"/>
                </a:solidFill>
              </a:rPr>
              <a:t>obat</a:t>
            </a:r>
            <a:r>
              <a:rPr lang="en-US" dirty="0">
                <a:solidFill>
                  <a:schemeClr val="bg1"/>
                </a:solidFill>
              </a:rPr>
              <a:t> </a:t>
            </a:r>
            <a:r>
              <a:rPr lang="en-US" dirty="0" err="1">
                <a:solidFill>
                  <a:schemeClr val="bg1"/>
                </a:solidFill>
              </a:rPr>
              <a:t>bahan</a:t>
            </a:r>
            <a:r>
              <a:rPr lang="en-US" dirty="0">
                <a:solidFill>
                  <a:schemeClr val="bg1"/>
                </a:solidFill>
              </a:rPr>
              <a:t> 		 </a:t>
            </a:r>
            <a:r>
              <a:rPr lang="en-US" dirty="0" err="1">
                <a:solidFill>
                  <a:schemeClr val="bg1"/>
                </a:solidFill>
              </a:rPr>
              <a:t>habis</a:t>
            </a:r>
            <a:r>
              <a:rPr lang="en-US" dirty="0">
                <a:solidFill>
                  <a:schemeClr val="bg1"/>
                </a:solidFill>
              </a:rPr>
              <a:t> </a:t>
            </a:r>
            <a:r>
              <a:rPr lang="en-US" dirty="0" err="1">
                <a:solidFill>
                  <a:schemeClr val="bg1"/>
                </a:solidFill>
              </a:rPr>
              <a:t>pakai</a:t>
            </a:r>
            <a:r>
              <a:rPr lang="en-US" dirty="0">
                <a:solidFill>
                  <a:schemeClr val="bg1"/>
                </a:solidFill>
              </a:rPr>
              <a:t>		 </a:t>
            </a:r>
            <a:br>
              <a:rPr lang="en-US" dirty="0">
                <a:solidFill>
                  <a:schemeClr val="bg1"/>
                </a:solidFill>
              </a:rPr>
            </a:br>
            <a:r>
              <a:rPr lang="en-US" dirty="0">
                <a:solidFill>
                  <a:schemeClr val="bg1"/>
                </a:solidFill>
              </a:rPr>
              <a:t> 	b.  </a:t>
            </a:r>
            <a:r>
              <a:rPr lang="en-US" dirty="0" err="1">
                <a:solidFill>
                  <a:schemeClr val="bg1"/>
                </a:solidFill>
              </a:rPr>
              <a:t>biaya</a:t>
            </a:r>
            <a:r>
              <a:rPr lang="en-US" dirty="0">
                <a:solidFill>
                  <a:schemeClr val="bg1"/>
                </a:solidFill>
              </a:rPr>
              <a:t> </a:t>
            </a:r>
            <a:r>
              <a:rPr lang="en-US" dirty="0" err="1">
                <a:solidFill>
                  <a:schemeClr val="bg1"/>
                </a:solidFill>
              </a:rPr>
              <a:t>tidak</a:t>
            </a:r>
            <a:r>
              <a:rPr lang="en-US" dirty="0">
                <a:solidFill>
                  <a:schemeClr val="bg1"/>
                </a:solidFill>
              </a:rPr>
              <a:t> </a:t>
            </a:r>
            <a:r>
              <a:rPr lang="en-US" dirty="0" err="1">
                <a:solidFill>
                  <a:schemeClr val="bg1"/>
                </a:solidFill>
              </a:rPr>
              <a:t>langsung</a:t>
            </a:r>
            <a:r>
              <a:rPr lang="en-US" dirty="0">
                <a:solidFill>
                  <a:schemeClr val="bg1"/>
                </a:solidFill>
              </a:rPr>
              <a:t> ( indirect cost )</a:t>
            </a:r>
            <a:br>
              <a:rPr lang="en-US" dirty="0">
                <a:solidFill>
                  <a:schemeClr val="bg1"/>
                </a:solidFill>
              </a:rPr>
            </a:br>
            <a:r>
              <a:rPr lang="en-US" dirty="0">
                <a:solidFill>
                  <a:schemeClr val="bg1"/>
                </a:solidFill>
              </a:rPr>
              <a:t>		 </a:t>
            </a:r>
            <a:r>
              <a:rPr lang="en-US" dirty="0" err="1">
                <a:solidFill>
                  <a:schemeClr val="bg1"/>
                </a:solidFill>
              </a:rPr>
              <a:t>termasuk</a:t>
            </a:r>
            <a:r>
              <a:rPr lang="en-US" dirty="0">
                <a:solidFill>
                  <a:schemeClr val="bg1"/>
                </a:solidFill>
              </a:rPr>
              <a:t> </a:t>
            </a:r>
            <a:r>
              <a:rPr lang="en-US" dirty="0" err="1">
                <a:solidFill>
                  <a:schemeClr val="bg1"/>
                </a:solidFill>
              </a:rPr>
              <a:t>gaji</a:t>
            </a:r>
            <a:r>
              <a:rPr lang="en-US" dirty="0">
                <a:solidFill>
                  <a:schemeClr val="bg1"/>
                </a:solidFill>
              </a:rPr>
              <a:t> </a:t>
            </a:r>
            <a:r>
              <a:rPr lang="en-US" dirty="0" err="1">
                <a:solidFill>
                  <a:schemeClr val="bg1"/>
                </a:solidFill>
              </a:rPr>
              <a:t>pegawai</a:t>
            </a:r>
            <a:r>
              <a:rPr lang="en-US" dirty="0">
                <a:solidFill>
                  <a:schemeClr val="bg1"/>
                </a:solidFill>
              </a:rPr>
              <a:t>,  </a:t>
            </a:r>
            <a:r>
              <a:rPr lang="en-US" dirty="0" err="1">
                <a:solidFill>
                  <a:schemeClr val="bg1"/>
                </a:solidFill>
              </a:rPr>
              <a:t>pemeliharaan</a:t>
            </a:r>
            <a:r>
              <a:rPr lang="en-US" dirty="0">
                <a:solidFill>
                  <a:schemeClr val="bg1"/>
                </a:solidFill>
              </a:rPr>
              <a:t> 			 		 </a:t>
            </a:r>
            <a:r>
              <a:rPr lang="en-US" dirty="0" err="1">
                <a:solidFill>
                  <a:schemeClr val="bg1"/>
                </a:solidFill>
              </a:rPr>
              <a:t>bangunan</a:t>
            </a:r>
            <a:r>
              <a:rPr lang="en-US" dirty="0">
                <a:solidFill>
                  <a:schemeClr val="bg1"/>
                </a:solidFill>
              </a:rPr>
              <a:t> dan </a:t>
            </a:r>
            <a:r>
              <a:rPr lang="en-US" dirty="0" err="1">
                <a:solidFill>
                  <a:schemeClr val="bg1"/>
                </a:solidFill>
              </a:rPr>
              <a:t>alat</a:t>
            </a:r>
            <a:r>
              <a:rPr lang="en-US" dirty="0">
                <a:solidFill>
                  <a:schemeClr val="bg1"/>
                </a:solidFill>
              </a:rPr>
              <a:t>, air,  </a:t>
            </a:r>
            <a:r>
              <a:rPr lang="en-US" dirty="0" err="1">
                <a:solidFill>
                  <a:schemeClr val="bg1"/>
                </a:solidFill>
              </a:rPr>
              <a:t>listrik</a:t>
            </a:r>
            <a:r>
              <a:rPr lang="en-US" dirty="0">
                <a:solidFill>
                  <a:schemeClr val="bg1"/>
                </a:solidFill>
              </a:rPr>
              <a:t>  </a:t>
            </a:r>
            <a:r>
              <a:rPr lang="en-US" dirty="0" err="1">
                <a:solidFill>
                  <a:schemeClr val="bg1"/>
                </a:solidFill>
              </a:rPr>
              <a:t>kebersihan</a:t>
            </a:r>
            <a:r>
              <a:rPr lang="en-US" dirty="0">
                <a:solidFill>
                  <a:schemeClr val="bg1"/>
                </a:solidFill>
              </a:rPr>
              <a:t>, 		 	</a:t>
            </a:r>
            <a:r>
              <a:rPr lang="en-US" dirty="0" err="1">
                <a:solidFill>
                  <a:schemeClr val="bg1"/>
                </a:solidFill>
              </a:rPr>
              <a:t>dll</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78DCE79-061E-487D-A7C9-01B0B852CC3E}"/>
              </a:ext>
            </a:extLst>
          </p:cNvPr>
          <p:cNvSpPr>
            <a:spLocks noGrp="1"/>
          </p:cNvSpPr>
          <p:nvPr>
            <p:ph idx="1"/>
          </p:nvPr>
        </p:nvSpPr>
        <p:spPr>
          <a:xfrm>
            <a:off x="278296" y="192709"/>
            <a:ext cx="11913704" cy="827708"/>
          </a:xfrm>
        </p:spPr>
        <p:txBody>
          <a:bodyPr>
            <a:noAutofit/>
          </a:bodyPr>
          <a:lstStyle/>
          <a:p>
            <a:r>
              <a:rPr lang="en-US" sz="3200" b="1" dirty="0">
                <a:solidFill>
                  <a:schemeClr val="bg1"/>
                </a:solidFill>
              </a:rPr>
              <a:t>FAKTOR </a:t>
            </a:r>
            <a:r>
              <a:rPr lang="en-US" sz="3200" b="1" dirty="0" err="1">
                <a:solidFill>
                  <a:schemeClr val="bg1"/>
                </a:solidFill>
              </a:rPr>
              <a:t>FAKTOR</a:t>
            </a:r>
            <a:r>
              <a:rPr lang="en-US" sz="3200" b="1" dirty="0">
                <a:solidFill>
                  <a:schemeClr val="bg1"/>
                </a:solidFill>
              </a:rPr>
              <a:t>  BERPENGARUH DLM MENETAPKAN TARIP</a:t>
            </a:r>
          </a:p>
          <a:p>
            <a:endParaRPr lang="en-US" sz="3200" b="1" dirty="0">
              <a:solidFill>
                <a:schemeClr val="bg1"/>
              </a:solidFill>
            </a:endParaRPr>
          </a:p>
        </p:txBody>
      </p:sp>
    </p:spTree>
    <p:extLst>
      <p:ext uri="{BB962C8B-B14F-4D97-AF65-F5344CB8AC3E}">
        <p14:creationId xmlns:p14="http://schemas.microsoft.com/office/powerpoint/2010/main" val="3041045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772D42C-599A-4ABD-AC83-4AC9FAA323A1}"/>
              </a:ext>
            </a:extLst>
          </p:cNvPr>
          <p:cNvSpPr>
            <a:spLocks noGrp="1"/>
          </p:cNvSpPr>
          <p:nvPr>
            <p:ph idx="1"/>
          </p:nvPr>
        </p:nvSpPr>
        <p:spPr/>
        <p:txBody>
          <a:bodyPr>
            <a:normAutofit/>
          </a:bodyPr>
          <a:lstStyle/>
          <a:p>
            <a:pPr marL="0" indent="0" algn="ctr">
              <a:buNone/>
            </a:pPr>
            <a:r>
              <a:rPr lang="en-US" sz="4800" dirty="0"/>
              <a:t>ASURANSI KESEHATAN</a:t>
            </a:r>
          </a:p>
        </p:txBody>
      </p:sp>
    </p:spTree>
    <p:extLst>
      <p:ext uri="{BB962C8B-B14F-4D97-AF65-F5344CB8AC3E}">
        <p14:creationId xmlns:p14="http://schemas.microsoft.com/office/powerpoint/2010/main" val="375628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7D15F8-9F6E-4715-9C1F-36E08F21B4BD}"/>
              </a:ext>
            </a:extLst>
          </p:cNvPr>
          <p:cNvSpPr>
            <a:spLocks noGrp="1"/>
          </p:cNvSpPr>
          <p:nvPr>
            <p:ph idx="1"/>
          </p:nvPr>
        </p:nvSpPr>
        <p:spPr>
          <a:xfrm>
            <a:off x="723968" y="685800"/>
            <a:ext cx="10301840" cy="3615267"/>
          </a:xfrm>
        </p:spPr>
        <p:txBody>
          <a:bodyPr>
            <a:normAutofit fontScale="92500"/>
          </a:bodyPr>
          <a:lstStyle/>
          <a:p>
            <a:pPr algn="just"/>
            <a:r>
              <a:rPr lang="en-US" sz="2800" b="1" dirty="0">
                <a:solidFill>
                  <a:schemeClr val="bg1"/>
                </a:solidFill>
              </a:rPr>
              <a:t>PENGERTIAN ASURANSI</a:t>
            </a:r>
          </a:p>
          <a:p>
            <a:pPr algn="just"/>
            <a:r>
              <a:rPr lang="en-US" sz="2800" b="1" dirty="0">
                <a:solidFill>
                  <a:schemeClr val="bg1"/>
                </a:solidFill>
              </a:rPr>
              <a:t>ASURANSI ADALAH SUATU PERJANJIAN DIMANA SI PENANGGUNG  DGN MENERIMA SUATU PREMI MENGIKATKAN DIRINYAN UNTUK MEMBERI GANTI RUGI KEPADA TERTANGGUNG YG MUNGKIN DIDERITA  KARENA TERJADINYA SUATU PERISTIWA YANG MENGANDUNG KETIDAK PASTIAN  DAN YG AKAN MENGAKIBATKAN KEHILANGAN , KERUGIAN ATAU KEHILANGAN SUATU KEUNTUNGAN </a:t>
            </a:r>
          </a:p>
          <a:p>
            <a:pPr algn="just"/>
            <a:endParaRPr lang="en-US" dirty="0"/>
          </a:p>
        </p:txBody>
      </p:sp>
    </p:spTree>
    <p:extLst>
      <p:ext uri="{BB962C8B-B14F-4D97-AF65-F5344CB8AC3E}">
        <p14:creationId xmlns:p14="http://schemas.microsoft.com/office/powerpoint/2010/main" val="170882610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108</TotalTime>
  <Words>531</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Wingdings</vt:lpstr>
      <vt:lpstr>Wingdings 3</vt:lpstr>
      <vt:lpstr>Slice</vt:lpstr>
      <vt:lpstr>TARIP  PELAYANAN KESEHATAN</vt:lpstr>
      <vt:lpstr>1. BIAYA INVESTASI (INVESMENT COST)  ADALAH BIAYA PEMBANGUNAN GEDUNG PEMBELIAN PERALATAAN MEDIS/NON MEDIS TETAP,  BIAYA DIKLAT, TERGANTUNG BESAR BIAYA INVESTASI, RENCANA TITIK IMPAS (BREAK EVENT POINT ) JANGKA WAKTU PENGEMBALIAN MODAL (RETURN OF INVESTMENT) SERTA PERHITUNGAN MASA KADALUARSA (DEPRECIATION PERIOD) MAKA TARIP PELAYANAN KESEHATAN DPT BERBEDA ANTARA SATU PELAYANAN DGN LAINNYA </vt:lpstr>
      <vt:lpstr>2. BIAYA KEGIATAN RUTIN  ( OPERATIONAL COST)  ADALAH SEMUA BIAYA YG DIGUNAKAN UTK  MENYELENGGARAKAN PELAYANANKESEHATAN  a. BIAYA  LANGSUNG ( DIRECT COST )              BERHUBUNGAN LANGSUNG DGN BIAYA  UTK        KEBUTUHAN PELAYANAN alat2 medis obat bahan    habis pakai      b.  biaya tidak langsung ( indirect cost )    termasuk gaji pegawai,  pemeliharaan        bangunan dan alat, air,  listrik  kebersihan,     dll </vt:lpstr>
      <vt:lpstr>3. BIAYA rencana pengembangan    ADALAH biaya yg di butuhkan utk perluasan Gedung, penambahan alat pemenuhan dokter spesialis utk naik type RS di pakai dr dana hasil usaha </vt:lpstr>
      <vt:lpstr>4. Besarnya target keuntungan  ADALAH tergantungan  pemilik  tapi  seyogiyanya keuntungan tidak  sama dgn  usaha2 ekonomi lainya  </vt:lpstr>
      <vt:lpstr>PowerPoint Presentation</vt:lpstr>
      <vt:lpstr>2. BIAYA KEGIATAN RUTIN  ( OPERATIONAL COST)  ADALAH SEMUA BIAYA YG DIGUNAKAN UTK  MENYELENGGARAKAN PELAYANANKESEHATAN  a. BIAYA  LANGSUNG ( DIRECT COST )              BERHUBUNGAN LANGSUNG DGN BIAYA  UTK        KEBUTUHAN PELAYANAN alat2 medis obat bahan    habis pakai      b.  biaya tidak langsung ( indirect cost )    termasuk gaji pegawai,  pemeliharaan        bangunan dan alat, air,  listrik  kebersihan,     dll </vt:lpstr>
      <vt:lpstr>PowerPoint Presentation</vt:lpstr>
      <vt:lpstr>PowerPoint Presentation</vt:lpstr>
      <vt:lpstr>PowerPoint Presentation</vt:lpstr>
      <vt:lpstr>MANFAAT ASURANSI KESEHATAN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TARIP  PELAYANAN KESEHATAN</dc:title>
  <dc:creator>Microsoft</dc:creator>
  <cp:lastModifiedBy>Microsoft</cp:lastModifiedBy>
  <cp:revision>8</cp:revision>
  <dcterms:created xsi:type="dcterms:W3CDTF">2022-03-27T08:01:40Z</dcterms:created>
  <dcterms:modified xsi:type="dcterms:W3CDTF">2022-03-27T09:50:34Z</dcterms:modified>
</cp:coreProperties>
</file>