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7" r:id="rId3"/>
    <p:sldId id="258" r:id="rId4"/>
    <p:sldId id="259" r:id="rId5"/>
    <p:sldId id="260" r:id="rId6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C6A6A-5CCB-4D58-9139-DEADFE876356}" type="doc">
      <dgm:prSet loTypeId="urn:microsoft.com/office/officeart/2005/8/layout/vList2#1" loCatId="list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en-US"/>
        </a:p>
      </dgm:t>
    </dgm:pt>
    <dgm:pt modelId="{DE317D58-1C72-405B-BA19-CD8702ED24FE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Model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dalam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kebidanan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berguna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untuk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menyatukan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data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secara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lengkap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menjelaskan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siapakah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bidan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sesungguhnya</a:t>
          </a:r>
          <a:r>
            <a:rPr lang="en-US" dirty="0" smtClean="0"/>
            <a:t>. </a:t>
          </a:r>
          <a:endParaRPr lang="en-US" dirty="0"/>
        </a:p>
      </dgm:t>
    </dgm:pt>
    <dgm:pt modelId="{23B49C1E-5CF6-4E46-BC20-98399C05BA5F}" cxnId="{2441F41E-0212-4A27-936F-C0E5F99B97CE}" type="parTrans">
      <dgm:prSet/>
      <dgm:spPr/>
      <dgm:t>
        <a:bodyPr/>
        <a:lstStyle/>
        <a:p>
          <a:endParaRPr lang="en-US"/>
        </a:p>
      </dgm:t>
    </dgm:pt>
    <dgm:pt modelId="{82E8458D-C709-448A-B3D7-7A5F27A29964}" cxnId="{2441F41E-0212-4A27-936F-C0E5F99B97CE}" type="sibTrans">
      <dgm:prSet/>
      <dgm:spPr/>
      <dgm:t>
        <a:bodyPr/>
        <a:lstStyle/>
        <a:p>
          <a:endParaRPr lang="en-US"/>
        </a:p>
      </dgm:t>
    </dgm:pt>
    <dgm:pt modelId="{116A6D4C-6C29-4738-8EE9-969ECC5CCBB2}">
      <dgm:prSet/>
      <dgm:spPr/>
      <dgm:t>
        <a:bodyPr/>
        <a:lstStyle/>
        <a:p>
          <a:pPr rtl="0"/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Adapun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komponen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macam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model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kebidanan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dengan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5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komponen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yaitu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730929-746D-412F-ABE5-E58F6C163540}" cxnId="{A8570076-8FF0-4BD7-99A4-0DF31C4159F8}" type="parTrans">
      <dgm:prSet/>
      <dgm:spPr/>
      <dgm:t>
        <a:bodyPr/>
        <a:lstStyle/>
        <a:p>
          <a:endParaRPr lang="en-US"/>
        </a:p>
      </dgm:t>
    </dgm:pt>
    <dgm:pt modelId="{07E89EAF-1551-4FB4-90BB-82542099420C}" cxnId="{A8570076-8FF0-4BD7-99A4-0DF31C4159F8}" type="sibTrans">
      <dgm:prSet/>
      <dgm:spPr/>
      <dgm:t>
        <a:bodyPr/>
        <a:lstStyle/>
        <a:p>
          <a:endParaRPr lang="en-US"/>
        </a:p>
      </dgm:t>
    </dgm:pt>
    <dgm:pt modelId="{54F92FE2-EDD9-413C-8C93-3535D21E138B}">
      <dgm:prSet phldr="0" custT="0"/>
      <dgm:spPr/>
      <dgm:t>
        <a:bodyPr vert="horz" wrap="square"/>
        <a:p>
          <a:pPr rtl="0">
            <a:lnSpc>
              <a:spcPct val="150000"/>
            </a:lnSpc>
            <a:spcBef>
              <a:spcPct val="0"/>
            </a:spcBef>
            <a:spcAft>
              <a:spcPct val="20000"/>
            </a:spcAft>
          </a:pP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Memonitor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kesejahteraan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janin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/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0F0F7F-D23D-4C42-93C3-007431ED0225}" cxnId="{E0D79DFC-A438-43C7-8E36-3568EAC14234}" type="parTrans">
      <dgm:prSet/>
      <dgm:spPr/>
      <dgm:t>
        <a:bodyPr/>
        <a:lstStyle/>
        <a:p>
          <a:endParaRPr lang="en-US"/>
        </a:p>
      </dgm:t>
    </dgm:pt>
    <dgm:pt modelId="{692F5529-063B-40DE-81A8-A003A305CE50}" cxnId="{E0D79DFC-A438-43C7-8E36-3568EAC14234}" type="sibTrans">
      <dgm:prSet/>
      <dgm:spPr/>
      <dgm:t>
        <a:bodyPr/>
        <a:lstStyle/>
        <a:p>
          <a:endParaRPr lang="en-US"/>
        </a:p>
      </dgm:t>
    </dgm:pt>
    <dgm:pt modelId="{26F2C795-7F84-4421-B67B-352A8793F2BC}">
      <dgm:prSet phldr="0" custT="0"/>
      <dgm:spPr/>
      <dgm:t>
        <a:bodyPr vert="horz" wrap="square"/>
        <a:p>
          <a:pPr rtl="0">
            <a:lnSpc>
              <a:spcPct val="150000"/>
            </a:lnSpc>
            <a:spcBef>
              <a:spcPct val="0"/>
            </a:spcBef>
            <a:spcAft>
              <a:spcPct val="20000"/>
            </a:spcAft>
          </a:pP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Mempersiapkan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ibu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pendidikan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konseling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/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F8FB87-525D-46F2-AF2A-6F937D993644}" cxnId="{EB70DD18-110B-4DAF-9B36-611611458410}" type="parTrans">
      <dgm:prSet/>
      <dgm:spPr/>
    </dgm:pt>
    <dgm:pt modelId="{46B4C0F1-3A43-4A37-8CE4-185C246E9914}" cxnId="{EB70DD18-110B-4DAF-9B36-611611458410}" type="sibTrans">
      <dgm:prSet/>
      <dgm:spPr/>
    </dgm:pt>
    <dgm:pt modelId="{0AB813C4-C9DF-445C-A9DD-970BEE5C0243}">
      <dgm:prSet phldr="0" custT="0"/>
      <dgm:spPr/>
      <dgm:t>
        <a:bodyPr vert="horz" wrap="square"/>
        <a:p>
          <a:pPr rtl="0">
            <a:lnSpc>
              <a:spcPct val="150000"/>
            </a:lnSpc>
            <a:spcBef>
              <a:spcPct val="0"/>
            </a:spcBef>
            <a:spcAft>
              <a:spcPct val="20000"/>
            </a:spcAft>
          </a:pP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Intervensi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teknologi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seminimal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mungkin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/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B002DC-1483-4DB3-B9A3-2E16B7A0ABFE}" cxnId="{D351139B-0693-43C3-9DC0-C3BCBB8C98A6}" type="parTrans">
      <dgm:prSet/>
      <dgm:spPr/>
    </dgm:pt>
    <dgm:pt modelId="{9F168BFA-2C82-46C1-96D4-D41260954DB6}" cxnId="{D351139B-0693-43C3-9DC0-C3BCBB8C98A6}" type="sibTrans">
      <dgm:prSet/>
      <dgm:spPr/>
    </dgm:pt>
    <dgm:pt modelId="{4AC3C8B7-06EA-4DD2-B1D6-F81AF07BAEC0}">
      <dgm:prSet phldr="0" custT="0"/>
      <dgm:spPr/>
      <dgm:t>
        <a:bodyPr vert="horz" wrap="square"/>
        <a:p>
          <a:pPr rtl="0">
            <a:lnSpc>
              <a:spcPct val="150000"/>
            </a:lnSpc>
            <a:spcBef>
              <a:spcPct val="0"/>
            </a:spcBef>
            <a:spcAft>
              <a:spcPct val="20000"/>
            </a:spcAft>
          </a:pP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Mengidentifikasi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memberi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bantuan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obstetrik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/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539780-3138-4B19-9ABF-BD8C9C03CDCA}" cxnId="{3F109126-10C0-4B9E-8F00-12CDC87142D6}" type="parTrans">
      <dgm:prSet/>
      <dgm:spPr/>
    </dgm:pt>
    <dgm:pt modelId="{887AE5F1-794E-42E4-AD04-E72D85605E7E}" cxnId="{3F109126-10C0-4B9E-8F00-12CDC87142D6}" type="sibTrans">
      <dgm:prSet/>
      <dgm:spPr/>
    </dgm:pt>
    <dgm:pt modelId="{705F881B-D99D-4749-BF0C-A964BFC6CC2F}">
      <dgm:prSet phldr="0" custT="0"/>
      <dgm:spPr/>
      <dgm:t>
        <a:bodyPr vert="horz" wrap="square"/>
        <a:p>
          <a:pPr rtl="0">
            <a:lnSpc>
              <a:spcPct val="150000"/>
            </a:lnSpc>
            <a:spcBef>
              <a:spcPct val="0"/>
            </a:spcBef>
            <a:spcAft>
              <a:spcPct val="20000"/>
            </a:spcAft>
          </a:pP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Melakukan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rujukan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/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4E8738-EFCE-4867-BF7E-E92FF2AB25C1}" cxnId="{391FB928-038A-4235-9065-345E4CF3475F}" type="parTrans">
      <dgm:prSet/>
      <dgm:spPr/>
    </dgm:pt>
    <dgm:pt modelId="{B639E3EF-ADB6-4CB8-AA43-1315FA490989}" cxnId="{391FB928-038A-4235-9065-345E4CF3475F}" type="sibTrans">
      <dgm:prSet/>
      <dgm:spPr/>
    </dgm:pt>
    <dgm:pt modelId="{A2595287-7119-4A7D-87BD-8DC28AF82175}" type="pres">
      <dgm:prSet presAssocID="{D47C6A6A-5CCB-4D58-9139-DEADFE8763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45E51-5703-4E12-80B5-3EB1724953CA}" type="pres">
      <dgm:prSet presAssocID="{DE317D58-1C72-405B-BA19-CD8702ED24FE}" presName="parentText" presStyleLbl="node1" presStyleIdx="0" presStyleCnt="2" custLinFactY="-21344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E195F-731A-43F9-A70B-8BDF6FE66DA4}" type="pres">
      <dgm:prSet presAssocID="{82E8458D-C709-448A-B3D7-7A5F27A29964}" presName="spacer" presStyleCnt="0"/>
      <dgm:spPr/>
    </dgm:pt>
    <dgm:pt modelId="{264DEAF3-A4C4-4BBA-871F-BA6A3B81F96E}" type="pres">
      <dgm:prSet presAssocID="{116A6D4C-6C29-4738-8EE9-969ECC5CCBB2}" presName="parentText" presStyleLbl="node1" presStyleIdx="1" presStyleCnt="2" custLinFactNeighborY="35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6F9C5-87F7-4C24-90AD-61E12D7FF143}" type="pres">
      <dgm:prSet presAssocID="{116A6D4C-6C29-4738-8EE9-969ECC5CCBB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41F41E-0212-4A27-936F-C0E5F99B97CE}" srcId="{D47C6A6A-5CCB-4D58-9139-DEADFE876356}" destId="{DE317D58-1C72-405B-BA19-CD8702ED24FE}" srcOrd="0" destOrd="0" parTransId="{23B49C1E-5CF6-4E46-BC20-98399C05BA5F}" sibTransId="{82E8458D-C709-448A-B3D7-7A5F27A29964}"/>
    <dgm:cxn modelId="{A8570076-8FF0-4BD7-99A4-0DF31C4159F8}" srcId="{D47C6A6A-5CCB-4D58-9139-DEADFE876356}" destId="{116A6D4C-6C29-4738-8EE9-969ECC5CCBB2}" srcOrd="1" destOrd="0" parTransId="{3D730929-746D-412F-ABE5-E58F6C163540}" sibTransId="{07E89EAF-1551-4FB4-90BB-82542099420C}"/>
    <dgm:cxn modelId="{E0D79DFC-A438-43C7-8E36-3568EAC14234}" srcId="{116A6D4C-6C29-4738-8EE9-969ECC5CCBB2}" destId="{54F92FE2-EDD9-413C-8C93-3535D21E138B}" srcOrd="0" destOrd="1" parTransId="{310F0F7F-D23D-4C42-93C3-007431ED0225}" sibTransId="{692F5529-063B-40DE-81A8-A003A305CE50}"/>
    <dgm:cxn modelId="{EB70DD18-110B-4DAF-9B36-611611458410}" srcId="{116A6D4C-6C29-4738-8EE9-969ECC5CCBB2}" destId="{26F2C795-7F84-4421-B67B-352A8793F2BC}" srcOrd="1" destOrd="1" parTransId="{2AF8FB87-525D-46F2-AF2A-6F937D993644}" sibTransId="{46B4C0F1-3A43-4A37-8CE4-185C246E9914}"/>
    <dgm:cxn modelId="{D351139B-0693-43C3-9DC0-C3BCBB8C98A6}" srcId="{116A6D4C-6C29-4738-8EE9-969ECC5CCBB2}" destId="{0AB813C4-C9DF-445C-A9DD-970BEE5C0243}" srcOrd="2" destOrd="1" parTransId="{72B002DC-1483-4DB3-B9A3-2E16B7A0ABFE}" sibTransId="{9F168BFA-2C82-46C1-96D4-D41260954DB6}"/>
    <dgm:cxn modelId="{3F109126-10C0-4B9E-8F00-12CDC87142D6}" srcId="{116A6D4C-6C29-4738-8EE9-969ECC5CCBB2}" destId="{4AC3C8B7-06EA-4DD2-B1D6-F81AF07BAEC0}" srcOrd="3" destOrd="1" parTransId="{28539780-3138-4B19-9ABF-BD8C9C03CDCA}" sibTransId="{887AE5F1-794E-42E4-AD04-E72D85605E7E}"/>
    <dgm:cxn modelId="{391FB928-038A-4235-9065-345E4CF3475F}" srcId="{116A6D4C-6C29-4738-8EE9-969ECC5CCBB2}" destId="{705F881B-D99D-4749-BF0C-A964BFC6CC2F}" srcOrd="4" destOrd="1" parTransId="{EC4E8738-EFCE-4867-BF7E-E92FF2AB25C1}" sibTransId="{B639E3EF-ADB6-4CB8-AA43-1315FA490989}"/>
    <dgm:cxn modelId="{24E65E75-D05E-44EE-81B2-E9997542A53D}" type="presOf" srcId="{D47C6A6A-5CCB-4D58-9139-DEADFE876356}" destId="{A2595287-7119-4A7D-87BD-8DC28AF82175}" srcOrd="0" destOrd="0" presId="urn:microsoft.com/office/officeart/2005/8/layout/vList2#1"/>
    <dgm:cxn modelId="{0BFD4FEF-2764-4562-AC58-819DF077D02E}" type="presParOf" srcId="{A2595287-7119-4A7D-87BD-8DC28AF82175}" destId="{3AB45E51-5703-4E12-80B5-3EB1724953CA}" srcOrd="0" destOrd="0" presId="urn:microsoft.com/office/officeart/2005/8/layout/vList2#1"/>
    <dgm:cxn modelId="{D0FFBCE9-5DCB-49EC-8F7C-DBCBF283835F}" type="presOf" srcId="{DE317D58-1C72-405B-BA19-CD8702ED24FE}" destId="{3AB45E51-5703-4E12-80B5-3EB1724953CA}" srcOrd="0" destOrd="0" presId="urn:microsoft.com/office/officeart/2005/8/layout/vList2#1"/>
    <dgm:cxn modelId="{CB459E60-6081-456A-9117-B56C7C1774D4}" type="presParOf" srcId="{A2595287-7119-4A7D-87BD-8DC28AF82175}" destId="{8BBE195F-731A-43F9-A70B-8BDF6FE66DA4}" srcOrd="1" destOrd="0" presId="urn:microsoft.com/office/officeart/2005/8/layout/vList2#1"/>
    <dgm:cxn modelId="{FB723F83-FFC0-435F-83E7-C00F706CE251}" type="presParOf" srcId="{A2595287-7119-4A7D-87BD-8DC28AF82175}" destId="{264DEAF3-A4C4-4BBA-871F-BA6A3B81F96E}" srcOrd="2" destOrd="0" presId="urn:microsoft.com/office/officeart/2005/8/layout/vList2#1"/>
    <dgm:cxn modelId="{DA2A3ABB-5764-4B3A-8250-CAC6C0486B5E}" type="presOf" srcId="{116A6D4C-6C29-4738-8EE9-969ECC5CCBB2}" destId="{264DEAF3-A4C4-4BBA-871F-BA6A3B81F96E}" srcOrd="0" destOrd="0" presId="urn:microsoft.com/office/officeart/2005/8/layout/vList2#1"/>
    <dgm:cxn modelId="{AF5F5ED0-5F16-4E5D-9137-12BB06D40230}" type="presParOf" srcId="{A2595287-7119-4A7D-87BD-8DC28AF82175}" destId="{7D16F9C5-87F7-4C24-90AD-61E12D7FF143}" srcOrd="3" destOrd="0" presId="urn:microsoft.com/office/officeart/2005/8/layout/vList2#1"/>
    <dgm:cxn modelId="{70C5C72A-FC03-4591-8531-E994973BE27A}" type="presOf" srcId="{54F92FE2-EDD9-413C-8C93-3535D21E138B}" destId="{7D16F9C5-87F7-4C24-90AD-61E12D7FF143}" srcOrd="0" destOrd="0" presId="urn:microsoft.com/office/officeart/2005/8/layout/vList2#1"/>
    <dgm:cxn modelId="{1269253A-3258-460A-BCD0-F2FC9C3B3DA1}" type="presOf" srcId="{26F2C795-7F84-4421-B67B-352A8793F2BC}" destId="{7D16F9C5-87F7-4C24-90AD-61E12D7FF143}" srcOrd="0" destOrd="1" presId="urn:microsoft.com/office/officeart/2005/8/layout/vList2#1"/>
    <dgm:cxn modelId="{84EED87B-98DB-4228-AED7-1E10297219F1}" type="presOf" srcId="{0AB813C4-C9DF-445C-A9DD-970BEE5C0243}" destId="{7D16F9C5-87F7-4C24-90AD-61E12D7FF143}" srcOrd="0" destOrd="2" presId="urn:microsoft.com/office/officeart/2005/8/layout/vList2#1"/>
    <dgm:cxn modelId="{CEE65072-84E2-4785-A3B5-B7E83E071B48}" type="presOf" srcId="{4AC3C8B7-06EA-4DD2-B1D6-F81AF07BAEC0}" destId="{7D16F9C5-87F7-4C24-90AD-61E12D7FF143}" srcOrd="0" destOrd="3" presId="urn:microsoft.com/office/officeart/2005/8/layout/vList2#1"/>
    <dgm:cxn modelId="{902ADE2C-7D26-48A1-A77B-FB173FE6DB4A}" type="presOf" srcId="{705F881B-D99D-4749-BF0C-A964BFC6CC2F}" destId="{7D16F9C5-87F7-4C24-90AD-61E12D7FF143}" srcOrd="0" destOrd="4" presId="urn:microsoft.com/office/officeart/2005/8/layout/vList2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 1"/>
      <dsp:cNvGrpSpPr/>
    </dsp:nvGrpSpPr>
    <dsp:grpSpPr>
      <a:xfrm>
        <a:off x="0" y="0"/>
        <a:ext cx="10018713" cy="4719916"/>
        <a:chOff x="0" y="0"/>
        <a:chExt cx="10018713" cy="4719916"/>
      </a:xfrm>
    </dsp:grpSpPr>
    <dsp:sp modelId="{3AB45E51-5703-4E12-80B5-3EB1724953CA}">
      <dsp:nvSpPr>
        <dsp:cNvPr id="3" name="Persegi Panjang Ujung Bulat 2"/>
        <dsp:cNvSpPr/>
      </dsp:nvSpPr>
      <dsp:spPr bwMode="white">
        <a:xfrm>
          <a:off x="0" y="0"/>
          <a:ext cx="10018713" cy="105600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95250" rIns="95250" bIns="95250" anchor="ctr"/>
        <a:lstStyle>
          <a:lvl1pPr algn="l">
            <a:defRPr sz="25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Model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dalam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kebidanan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berguna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untuk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menyatukan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data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secara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lengkap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menjelaskan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siapakah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bidan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sesungguhnya</a:t>
          </a:r>
          <a:r>
            <a:rPr lang="en-US" dirty="0" smtClean="0"/>
            <a:t>. </a:t>
          </a:r>
          <a:endParaRPr lang="en-US" dirty="0"/>
        </a:p>
      </dsp:txBody>
      <dsp:txXfrm>
        <a:off x="0" y="0"/>
        <a:ext cx="10018713" cy="1056005"/>
      </dsp:txXfrm>
    </dsp:sp>
    <dsp:sp modelId="{264DEAF3-A4C4-4BBA-871F-BA6A3B81F96E}">
      <dsp:nvSpPr>
        <dsp:cNvPr id="4" name="Persegi Panjang Ujung Bulat 3"/>
        <dsp:cNvSpPr/>
      </dsp:nvSpPr>
      <dsp:spPr bwMode="white">
        <a:xfrm>
          <a:off x="0" y="1236371"/>
          <a:ext cx="10018713" cy="105600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95250" rIns="95250" bIns="95250" anchor="ctr"/>
        <a:lstStyle>
          <a:lvl1pPr algn="l">
            <a:defRPr sz="25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Adapun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komponen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macam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model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kebidanan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dengan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5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komponen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yaitu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36371"/>
        <a:ext cx="10018713" cy="1056005"/>
      </dsp:txXfrm>
    </dsp:sp>
    <dsp:sp modelId="{7D16F9C5-87F7-4C24-90AD-61E12D7FF143}">
      <dsp:nvSpPr>
        <dsp:cNvPr id="5" name="Persegi panjang 4"/>
        <dsp:cNvSpPr/>
      </dsp:nvSpPr>
      <dsp:spPr bwMode="white">
        <a:xfrm>
          <a:off x="0" y="2204506"/>
          <a:ext cx="10018713" cy="249491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vert="horz" wrap="square" lIns="318094" tIns="31750" rIns="177800" bIns="31750" anchor="t"/>
        <a:lstStyle>
          <a:lvl1pPr algn="l">
            <a:defRPr sz="25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 lvl="1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Memonitor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kesejahteraan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janin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1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Mempersiapkan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ibu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pendidikan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konseling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 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1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Intervensi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teknologi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seminimal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mungkin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1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Mengidentifikasi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memberi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bantuan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obstetrik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1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Melakukan</a:t>
          </a:r>
          <a:r>
            <a: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rujukan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04506"/>
        <a:ext cx="10018713" cy="2494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F4F2D-67DC-44C7-BF86-64E9324BB2DA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5012-5ED3-4603-A448-36C53E17854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Placeholder Teks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id-ID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Placeholder Teks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id-ID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Gambar Slide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Placeholder Teks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id-ID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5.jpeg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.jpe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jpeg"/><Relationship Id="rId2" Type="http://schemas.openxmlformats.org/officeDocument/2006/relationships/image" Target="../media/image21.jpeg"/><Relationship Id="rId1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176" y="2092762"/>
            <a:ext cx="9338047" cy="19279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PELAYANAN KEBIDANAN DALAM MULTI PERSPEKTIF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71015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621916" y="712470"/>
            <a:ext cx="3030220" cy="183451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608965">
              <a:lnSpc>
                <a:spcPct val="101000"/>
              </a:lnSpc>
              <a:spcBef>
                <a:spcPts val="65"/>
              </a:spcBef>
            </a:pPr>
            <a:r>
              <a:rPr sz="2100" b="1" spc="-5" dirty="0">
                <a:solidFill>
                  <a:srgbClr val="3E3E3E"/>
                </a:solidFill>
                <a:latin typeface="Carlito"/>
                <a:cs typeface="Carlito"/>
              </a:rPr>
              <a:t>Angka </a:t>
            </a:r>
            <a:r>
              <a:rPr sz="2100" b="1" spc="-15" dirty="0">
                <a:solidFill>
                  <a:srgbClr val="3E3E3E"/>
                </a:solidFill>
                <a:latin typeface="Carlito"/>
                <a:cs typeface="Carlito"/>
              </a:rPr>
              <a:t>kematian </a:t>
            </a:r>
            <a:r>
              <a:rPr sz="2100" b="1" dirty="0">
                <a:solidFill>
                  <a:srgbClr val="3E3E3E"/>
                </a:solidFill>
                <a:latin typeface="Carlito"/>
                <a:cs typeface="Carlito"/>
              </a:rPr>
              <a:t>ibu</a:t>
            </a:r>
            <a:r>
              <a:rPr sz="2100" b="1" spc="-45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1500" dirty="0">
                <a:solidFill>
                  <a:srgbClr val="3E3E3E"/>
                </a:solidFill>
                <a:latin typeface="Carlito"/>
                <a:cs typeface="Carlito"/>
              </a:rPr>
              <a:t>di  </a:t>
            </a:r>
            <a:r>
              <a:rPr sz="1500" spc="-5" dirty="0">
                <a:solidFill>
                  <a:srgbClr val="3E3E3E"/>
                </a:solidFill>
                <a:latin typeface="Carlito"/>
                <a:cs typeface="Carlito"/>
              </a:rPr>
              <a:t>Indonesia:</a:t>
            </a:r>
            <a:endParaRPr sz="1500">
              <a:latin typeface="Carlito"/>
              <a:cs typeface="Carlito"/>
            </a:endParaRPr>
          </a:p>
          <a:p>
            <a:pPr marL="12700">
              <a:lnSpc>
                <a:spcPts val="5210"/>
              </a:lnSpc>
            </a:pPr>
            <a:r>
              <a:rPr sz="3200" b="1" spc="-5" dirty="0">
                <a:solidFill>
                  <a:srgbClr val="F57A1F"/>
                </a:solidFill>
                <a:latin typeface="Carlito"/>
                <a:cs typeface="Carlito"/>
              </a:rPr>
              <a:t>305/100.000</a:t>
            </a:r>
            <a:endParaRPr sz="45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800" b="1" spc="-10" dirty="0">
                <a:solidFill>
                  <a:srgbClr val="F57A1F"/>
                </a:solidFill>
                <a:latin typeface="Carlito"/>
                <a:cs typeface="Carlito"/>
              </a:rPr>
              <a:t>kelahiran </a:t>
            </a:r>
            <a:r>
              <a:rPr sz="1800" b="1" dirty="0">
                <a:solidFill>
                  <a:srgbClr val="F57A1F"/>
                </a:solidFill>
                <a:latin typeface="Carlito"/>
                <a:cs typeface="Carlito"/>
              </a:rPr>
              <a:t>hidup </a:t>
            </a:r>
            <a:r>
              <a:rPr sz="1350" spc="-20" dirty="0">
                <a:solidFill>
                  <a:srgbClr val="3E3E3E"/>
                </a:solidFill>
                <a:latin typeface="Carlito"/>
                <a:cs typeface="Carlito"/>
              </a:rPr>
              <a:t>(SUPAS</a:t>
            </a:r>
            <a:r>
              <a:rPr sz="1350" spc="-90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1350" spc="-5" dirty="0">
                <a:solidFill>
                  <a:srgbClr val="3E3E3E"/>
                </a:solidFill>
                <a:latin typeface="Carlito"/>
                <a:cs typeface="Carlito"/>
              </a:rPr>
              <a:t>2015)</a:t>
            </a:r>
            <a:endParaRPr sz="135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34323" y="3810127"/>
            <a:ext cx="2767012" cy="2093595"/>
            <a:chOff x="2371344" y="3933444"/>
            <a:chExt cx="2366645" cy="2093595"/>
          </a:xfrm>
        </p:grpSpPr>
        <p:sp>
          <p:nvSpPr>
            <p:cNvPr id="5" name="object 5"/>
            <p:cNvSpPr/>
            <p:nvPr/>
          </p:nvSpPr>
          <p:spPr>
            <a:xfrm>
              <a:off x="3752341" y="4046220"/>
              <a:ext cx="985519" cy="1487170"/>
            </a:xfrm>
            <a:custGeom>
              <a:avLst/>
              <a:gdLst/>
              <a:ahLst/>
              <a:cxnLst/>
              <a:rect l="l" t="t" r="r" b="b"/>
              <a:pathLst>
                <a:path w="985520" h="1487170">
                  <a:moveTo>
                    <a:pt x="0" y="0"/>
                  </a:moveTo>
                  <a:lnTo>
                    <a:pt x="0" y="985392"/>
                  </a:lnTo>
                  <a:lnTo>
                    <a:pt x="848106" y="1487169"/>
                  </a:lnTo>
                  <a:lnTo>
                    <a:pt x="873799" y="1440976"/>
                  </a:lnTo>
                  <a:lnTo>
                    <a:pt x="896911" y="1393605"/>
                  </a:lnTo>
                  <a:lnTo>
                    <a:pt x="917412" y="1345165"/>
                  </a:lnTo>
                  <a:lnTo>
                    <a:pt x="935274" y="1295767"/>
                  </a:lnTo>
                  <a:lnTo>
                    <a:pt x="950468" y="1245520"/>
                  </a:lnTo>
                  <a:lnTo>
                    <a:pt x="962963" y="1194534"/>
                  </a:lnTo>
                  <a:lnTo>
                    <a:pt x="972733" y="1142918"/>
                  </a:lnTo>
                  <a:lnTo>
                    <a:pt x="979747" y="1090783"/>
                  </a:lnTo>
                  <a:lnTo>
                    <a:pt x="983976" y="1038238"/>
                  </a:lnTo>
                  <a:lnTo>
                    <a:pt x="985393" y="985392"/>
                  </a:lnTo>
                  <a:lnTo>
                    <a:pt x="984256" y="937651"/>
                  </a:lnTo>
                  <a:lnTo>
                    <a:pt x="980881" y="890496"/>
                  </a:lnTo>
                  <a:lnTo>
                    <a:pt x="975320" y="843979"/>
                  </a:lnTo>
                  <a:lnTo>
                    <a:pt x="967624" y="798151"/>
                  </a:lnTo>
                  <a:lnTo>
                    <a:pt x="957844" y="753064"/>
                  </a:lnTo>
                  <a:lnTo>
                    <a:pt x="946032" y="708770"/>
                  </a:lnTo>
                  <a:lnTo>
                    <a:pt x="932240" y="665321"/>
                  </a:lnTo>
                  <a:lnTo>
                    <a:pt x="916520" y="622767"/>
                  </a:lnTo>
                  <a:lnTo>
                    <a:pt x="898922" y="581161"/>
                  </a:lnTo>
                  <a:lnTo>
                    <a:pt x="879499" y="540555"/>
                  </a:lnTo>
                  <a:lnTo>
                    <a:pt x="858303" y="500999"/>
                  </a:lnTo>
                  <a:lnTo>
                    <a:pt x="835385" y="462545"/>
                  </a:lnTo>
                  <a:lnTo>
                    <a:pt x="810796" y="425246"/>
                  </a:lnTo>
                  <a:lnTo>
                    <a:pt x="784588" y="389153"/>
                  </a:lnTo>
                  <a:lnTo>
                    <a:pt x="756814" y="354316"/>
                  </a:lnTo>
                  <a:lnTo>
                    <a:pt x="727523" y="320789"/>
                  </a:lnTo>
                  <a:lnTo>
                    <a:pt x="696769" y="288623"/>
                  </a:lnTo>
                  <a:lnTo>
                    <a:pt x="664603" y="257869"/>
                  </a:lnTo>
                  <a:lnTo>
                    <a:pt x="631076" y="228578"/>
                  </a:lnTo>
                  <a:lnTo>
                    <a:pt x="596239" y="200804"/>
                  </a:lnTo>
                  <a:lnTo>
                    <a:pt x="560146" y="174596"/>
                  </a:lnTo>
                  <a:lnTo>
                    <a:pt x="522847" y="150007"/>
                  </a:lnTo>
                  <a:lnTo>
                    <a:pt x="484393" y="127089"/>
                  </a:lnTo>
                  <a:lnTo>
                    <a:pt x="444837" y="105893"/>
                  </a:lnTo>
                  <a:lnTo>
                    <a:pt x="404231" y="86470"/>
                  </a:lnTo>
                  <a:lnTo>
                    <a:pt x="362625" y="68872"/>
                  </a:lnTo>
                  <a:lnTo>
                    <a:pt x="320071" y="53152"/>
                  </a:lnTo>
                  <a:lnTo>
                    <a:pt x="276622" y="39360"/>
                  </a:lnTo>
                  <a:lnTo>
                    <a:pt x="232328" y="27548"/>
                  </a:lnTo>
                  <a:lnTo>
                    <a:pt x="187241" y="17768"/>
                  </a:lnTo>
                  <a:lnTo>
                    <a:pt x="141413" y="10072"/>
                  </a:lnTo>
                  <a:lnTo>
                    <a:pt x="94896" y="4511"/>
                  </a:lnTo>
                  <a:lnTo>
                    <a:pt x="47741" y="1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4B2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129661" y="5031613"/>
              <a:ext cx="1471295" cy="985519"/>
            </a:xfrm>
            <a:custGeom>
              <a:avLst/>
              <a:gdLst/>
              <a:ahLst/>
              <a:cxnLst/>
              <a:rect l="l" t="t" r="r" b="b"/>
              <a:pathLst>
                <a:path w="1471295" h="985520">
                  <a:moveTo>
                    <a:pt x="622680" y="0"/>
                  </a:moveTo>
                  <a:lnTo>
                    <a:pt x="0" y="763841"/>
                  </a:lnTo>
                  <a:lnTo>
                    <a:pt x="29017" y="786612"/>
                  </a:lnTo>
                  <a:lnTo>
                    <a:pt x="58880" y="808274"/>
                  </a:lnTo>
                  <a:lnTo>
                    <a:pt x="120903" y="848182"/>
                  </a:lnTo>
                  <a:lnTo>
                    <a:pt x="162572" y="871514"/>
                  </a:lnTo>
                  <a:lnTo>
                    <a:pt x="204876" y="892622"/>
                  </a:lnTo>
                  <a:lnTo>
                    <a:pt x="247744" y="911522"/>
                  </a:lnTo>
                  <a:lnTo>
                    <a:pt x="291106" y="928234"/>
                  </a:lnTo>
                  <a:lnTo>
                    <a:pt x="334891" y="942775"/>
                  </a:lnTo>
                  <a:lnTo>
                    <a:pt x="379029" y="955163"/>
                  </a:lnTo>
                  <a:lnTo>
                    <a:pt x="423448" y="965417"/>
                  </a:lnTo>
                  <a:lnTo>
                    <a:pt x="468078" y="973555"/>
                  </a:lnTo>
                  <a:lnTo>
                    <a:pt x="512848" y="979595"/>
                  </a:lnTo>
                  <a:lnTo>
                    <a:pt x="557687" y="983554"/>
                  </a:lnTo>
                  <a:lnTo>
                    <a:pt x="602526" y="985452"/>
                  </a:lnTo>
                  <a:lnTo>
                    <a:pt x="647292" y="985306"/>
                  </a:lnTo>
                  <a:lnTo>
                    <a:pt x="691916" y="983135"/>
                  </a:lnTo>
                  <a:lnTo>
                    <a:pt x="736326" y="978956"/>
                  </a:lnTo>
                  <a:lnTo>
                    <a:pt x="780452" y="972788"/>
                  </a:lnTo>
                  <a:lnTo>
                    <a:pt x="824223" y="964649"/>
                  </a:lnTo>
                  <a:lnTo>
                    <a:pt x="867568" y="954557"/>
                  </a:lnTo>
                  <a:lnTo>
                    <a:pt x="910417" y="942530"/>
                  </a:lnTo>
                  <a:lnTo>
                    <a:pt x="952699" y="928587"/>
                  </a:lnTo>
                  <a:lnTo>
                    <a:pt x="994343" y="912745"/>
                  </a:lnTo>
                  <a:lnTo>
                    <a:pt x="1035279" y="895022"/>
                  </a:lnTo>
                  <a:lnTo>
                    <a:pt x="1075436" y="875438"/>
                  </a:lnTo>
                  <a:lnTo>
                    <a:pt x="1114742" y="854009"/>
                  </a:lnTo>
                  <a:lnTo>
                    <a:pt x="1153128" y="830755"/>
                  </a:lnTo>
                  <a:lnTo>
                    <a:pt x="1190522" y="805692"/>
                  </a:lnTo>
                  <a:lnTo>
                    <a:pt x="1226854" y="778841"/>
                  </a:lnTo>
                  <a:lnTo>
                    <a:pt x="1262053" y="750217"/>
                  </a:lnTo>
                  <a:lnTo>
                    <a:pt x="1296049" y="719840"/>
                  </a:lnTo>
                  <a:lnTo>
                    <a:pt x="1328770" y="687729"/>
                  </a:lnTo>
                  <a:lnTo>
                    <a:pt x="1360147" y="653900"/>
                  </a:lnTo>
                  <a:lnTo>
                    <a:pt x="1390107" y="618372"/>
                  </a:lnTo>
                  <a:lnTo>
                    <a:pt x="1418581" y="581163"/>
                  </a:lnTo>
                  <a:lnTo>
                    <a:pt x="1445498" y="542292"/>
                  </a:lnTo>
                  <a:lnTo>
                    <a:pt x="1470787" y="501777"/>
                  </a:lnTo>
                  <a:lnTo>
                    <a:pt x="622680" y="0"/>
                  </a:lnTo>
                  <a:close/>
                </a:path>
              </a:pathLst>
            </a:custGeom>
            <a:solidFill>
              <a:srgbClr val="FFB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129661" y="5031613"/>
              <a:ext cx="1471295" cy="985519"/>
            </a:xfrm>
            <a:custGeom>
              <a:avLst/>
              <a:gdLst/>
              <a:ahLst/>
              <a:cxnLst/>
              <a:rect l="l" t="t" r="r" b="b"/>
              <a:pathLst>
                <a:path w="1471295" h="985520">
                  <a:moveTo>
                    <a:pt x="1470787" y="501777"/>
                  </a:moveTo>
                  <a:lnTo>
                    <a:pt x="1445498" y="542292"/>
                  </a:lnTo>
                  <a:lnTo>
                    <a:pt x="1418581" y="581163"/>
                  </a:lnTo>
                  <a:lnTo>
                    <a:pt x="1390107" y="618372"/>
                  </a:lnTo>
                  <a:lnTo>
                    <a:pt x="1360147" y="653900"/>
                  </a:lnTo>
                  <a:lnTo>
                    <a:pt x="1328770" y="687729"/>
                  </a:lnTo>
                  <a:lnTo>
                    <a:pt x="1296049" y="719840"/>
                  </a:lnTo>
                  <a:lnTo>
                    <a:pt x="1262053" y="750217"/>
                  </a:lnTo>
                  <a:lnTo>
                    <a:pt x="1226854" y="778841"/>
                  </a:lnTo>
                  <a:lnTo>
                    <a:pt x="1190522" y="805692"/>
                  </a:lnTo>
                  <a:lnTo>
                    <a:pt x="1153128" y="830755"/>
                  </a:lnTo>
                  <a:lnTo>
                    <a:pt x="1114742" y="854009"/>
                  </a:lnTo>
                  <a:lnTo>
                    <a:pt x="1075436" y="875438"/>
                  </a:lnTo>
                  <a:lnTo>
                    <a:pt x="1035279" y="895022"/>
                  </a:lnTo>
                  <a:lnTo>
                    <a:pt x="994343" y="912745"/>
                  </a:lnTo>
                  <a:lnTo>
                    <a:pt x="952699" y="928587"/>
                  </a:lnTo>
                  <a:lnTo>
                    <a:pt x="910417" y="942530"/>
                  </a:lnTo>
                  <a:lnTo>
                    <a:pt x="867568" y="954557"/>
                  </a:lnTo>
                  <a:lnTo>
                    <a:pt x="824223" y="964649"/>
                  </a:lnTo>
                  <a:lnTo>
                    <a:pt x="780452" y="972788"/>
                  </a:lnTo>
                  <a:lnTo>
                    <a:pt x="736326" y="978956"/>
                  </a:lnTo>
                  <a:lnTo>
                    <a:pt x="691916" y="983135"/>
                  </a:lnTo>
                  <a:lnTo>
                    <a:pt x="647292" y="985306"/>
                  </a:lnTo>
                  <a:lnTo>
                    <a:pt x="602526" y="985452"/>
                  </a:lnTo>
                  <a:lnTo>
                    <a:pt x="557687" y="983554"/>
                  </a:lnTo>
                  <a:lnTo>
                    <a:pt x="512848" y="979595"/>
                  </a:lnTo>
                  <a:lnTo>
                    <a:pt x="468078" y="973555"/>
                  </a:lnTo>
                  <a:lnTo>
                    <a:pt x="423448" y="965417"/>
                  </a:lnTo>
                  <a:lnTo>
                    <a:pt x="379029" y="955163"/>
                  </a:lnTo>
                  <a:lnTo>
                    <a:pt x="334891" y="942775"/>
                  </a:lnTo>
                  <a:lnTo>
                    <a:pt x="291106" y="928234"/>
                  </a:lnTo>
                  <a:lnTo>
                    <a:pt x="247744" y="911522"/>
                  </a:lnTo>
                  <a:lnTo>
                    <a:pt x="204876" y="892622"/>
                  </a:lnTo>
                  <a:lnTo>
                    <a:pt x="162572" y="871514"/>
                  </a:lnTo>
                  <a:lnTo>
                    <a:pt x="120903" y="848182"/>
                  </a:lnTo>
                  <a:lnTo>
                    <a:pt x="58880" y="808274"/>
                  </a:lnTo>
                  <a:lnTo>
                    <a:pt x="0" y="763841"/>
                  </a:lnTo>
                  <a:lnTo>
                    <a:pt x="622680" y="0"/>
                  </a:lnTo>
                  <a:lnTo>
                    <a:pt x="1470787" y="501777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766972" y="4920996"/>
              <a:ext cx="985519" cy="875030"/>
            </a:xfrm>
            <a:custGeom>
              <a:avLst/>
              <a:gdLst/>
              <a:ahLst/>
              <a:cxnLst/>
              <a:rect l="l" t="t" r="r" b="b"/>
              <a:pathLst>
                <a:path w="985520" h="875029">
                  <a:moveTo>
                    <a:pt x="6199" y="0"/>
                  </a:moveTo>
                  <a:lnTo>
                    <a:pt x="1826" y="49926"/>
                  </a:lnTo>
                  <a:lnTo>
                    <a:pt x="0" y="99711"/>
                  </a:lnTo>
                  <a:lnTo>
                    <a:pt x="684" y="149271"/>
                  </a:lnTo>
                  <a:lnTo>
                    <a:pt x="3845" y="198519"/>
                  </a:lnTo>
                  <a:lnTo>
                    <a:pt x="9448" y="247371"/>
                  </a:lnTo>
                  <a:lnTo>
                    <a:pt x="17457" y="295740"/>
                  </a:lnTo>
                  <a:lnTo>
                    <a:pt x="27837" y="343541"/>
                  </a:lnTo>
                  <a:lnTo>
                    <a:pt x="40554" y="390690"/>
                  </a:lnTo>
                  <a:lnTo>
                    <a:pt x="55573" y="437100"/>
                  </a:lnTo>
                  <a:lnTo>
                    <a:pt x="72858" y="482687"/>
                  </a:lnTo>
                  <a:lnTo>
                    <a:pt x="92375" y="527364"/>
                  </a:lnTo>
                  <a:lnTo>
                    <a:pt x="114089" y="571047"/>
                  </a:lnTo>
                  <a:lnTo>
                    <a:pt x="137965" y="613650"/>
                  </a:lnTo>
                  <a:lnTo>
                    <a:pt x="163967" y="655087"/>
                  </a:lnTo>
                  <a:lnTo>
                    <a:pt x="192062" y="695274"/>
                  </a:lnTo>
                  <a:lnTo>
                    <a:pt x="222213" y="734125"/>
                  </a:lnTo>
                  <a:lnTo>
                    <a:pt x="254386" y="771554"/>
                  </a:lnTo>
                  <a:lnTo>
                    <a:pt x="288547" y="807476"/>
                  </a:lnTo>
                  <a:lnTo>
                    <a:pt x="324659" y="841806"/>
                  </a:lnTo>
                  <a:lnTo>
                    <a:pt x="362688" y="874458"/>
                  </a:lnTo>
                  <a:lnTo>
                    <a:pt x="985369" y="110616"/>
                  </a:lnTo>
                  <a:lnTo>
                    <a:pt x="6199" y="0"/>
                  </a:lnTo>
                  <a:close/>
                </a:path>
              </a:pathLst>
            </a:custGeom>
            <a:solidFill>
              <a:srgbClr val="B648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766972" y="4920996"/>
              <a:ext cx="985519" cy="875030"/>
            </a:xfrm>
            <a:custGeom>
              <a:avLst/>
              <a:gdLst/>
              <a:ahLst/>
              <a:cxnLst/>
              <a:rect l="l" t="t" r="r" b="b"/>
              <a:pathLst>
                <a:path w="985520" h="875029">
                  <a:moveTo>
                    <a:pt x="362688" y="874458"/>
                  </a:moveTo>
                  <a:lnTo>
                    <a:pt x="324659" y="841806"/>
                  </a:lnTo>
                  <a:lnTo>
                    <a:pt x="288547" y="807476"/>
                  </a:lnTo>
                  <a:lnTo>
                    <a:pt x="254386" y="771554"/>
                  </a:lnTo>
                  <a:lnTo>
                    <a:pt x="222213" y="734125"/>
                  </a:lnTo>
                  <a:lnTo>
                    <a:pt x="192062" y="695274"/>
                  </a:lnTo>
                  <a:lnTo>
                    <a:pt x="163967" y="655087"/>
                  </a:lnTo>
                  <a:lnTo>
                    <a:pt x="137965" y="613650"/>
                  </a:lnTo>
                  <a:lnTo>
                    <a:pt x="114089" y="571047"/>
                  </a:lnTo>
                  <a:lnTo>
                    <a:pt x="92375" y="527364"/>
                  </a:lnTo>
                  <a:lnTo>
                    <a:pt x="72858" y="482687"/>
                  </a:lnTo>
                  <a:lnTo>
                    <a:pt x="55573" y="437100"/>
                  </a:lnTo>
                  <a:lnTo>
                    <a:pt x="40554" y="390690"/>
                  </a:lnTo>
                  <a:lnTo>
                    <a:pt x="27837" y="343541"/>
                  </a:lnTo>
                  <a:lnTo>
                    <a:pt x="17457" y="295740"/>
                  </a:lnTo>
                  <a:lnTo>
                    <a:pt x="9448" y="247371"/>
                  </a:lnTo>
                  <a:lnTo>
                    <a:pt x="3845" y="198519"/>
                  </a:lnTo>
                  <a:lnTo>
                    <a:pt x="684" y="149271"/>
                  </a:lnTo>
                  <a:lnTo>
                    <a:pt x="0" y="99711"/>
                  </a:lnTo>
                  <a:lnTo>
                    <a:pt x="1826" y="49926"/>
                  </a:lnTo>
                  <a:lnTo>
                    <a:pt x="6199" y="0"/>
                  </a:lnTo>
                  <a:lnTo>
                    <a:pt x="985369" y="110616"/>
                  </a:lnTo>
                  <a:lnTo>
                    <a:pt x="362688" y="874458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773172" y="4272788"/>
              <a:ext cx="979169" cy="758825"/>
            </a:xfrm>
            <a:custGeom>
              <a:avLst/>
              <a:gdLst/>
              <a:ahLst/>
              <a:cxnLst/>
              <a:rect l="l" t="t" r="r" b="b"/>
              <a:pathLst>
                <a:path w="979170" h="758825">
                  <a:moveTo>
                    <a:pt x="350392" y="0"/>
                  </a:moveTo>
                  <a:lnTo>
                    <a:pt x="312099" y="33450"/>
                  </a:lnTo>
                  <a:lnTo>
                    <a:pt x="275735" y="68671"/>
                  </a:lnTo>
                  <a:lnTo>
                    <a:pt x="241348" y="105574"/>
                  </a:lnTo>
                  <a:lnTo>
                    <a:pt x="208985" y="144074"/>
                  </a:lnTo>
                  <a:lnTo>
                    <a:pt x="178693" y="184084"/>
                  </a:lnTo>
                  <a:lnTo>
                    <a:pt x="150519" y="225517"/>
                  </a:lnTo>
                  <a:lnTo>
                    <a:pt x="124509" y="268287"/>
                  </a:lnTo>
                  <a:lnTo>
                    <a:pt x="100711" y="312308"/>
                  </a:lnTo>
                  <a:lnTo>
                    <a:pt x="79172" y="357493"/>
                  </a:lnTo>
                  <a:lnTo>
                    <a:pt x="59939" y="403756"/>
                  </a:lnTo>
                  <a:lnTo>
                    <a:pt x="43058" y="451010"/>
                  </a:lnTo>
                  <a:lnTo>
                    <a:pt x="28577" y="499168"/>
                  </a:lnTo>
                  <a:lnTo>
                    <a:pt x="16542" y="548145"/>
                  </a:lnTo>
                  <a:lnTo>
                    <a:pt x="7000" y="597854"/>
                  </a:lnTo>
                  <a:lnTo>
                    <a:pt x="0" y="648207"/>
                  </a:lnTo>
                  <a:lnTo>
                    <a:pt x="979169" y="758825"/>
                  </a:lnTo>
                  <a:lnTo>
                    <a:pt x="350392" y="0"/>
                  </a:lnTo>
                  <a:close/>
                </a:path>
              </a:pathLst>
            </a:custGeom>
            <a:solidFill>
              <a:srgbClr val="FF84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773172" y="4272788"/>
              <a:ext cx="979169" cy="758825"/>
            </a:xfrm>
            <a:custGeom>
              <a:avLst/>
              <a:gdLst/>
              <a:ahLst/>
              <a:cxnLst/>
              <a:rect l="l" t="t" r="r" b="b"/>
              <a:pathLst>
                <a:path w="979170" h="758825">
                  <a:moveTo>
                    <a:pt x="0" y="648207"/>
                  </a:moveTo>
                  <a:lnTo>
                    <a:pt x="7000" y="597854"/>
                  </a:lnTo>
                  <a:lnTo>
                    <a:pt x="16542" y="548145"/>
                  </a:lnTo>
                  <a:lnTo>
                    <a:pt x="28577" y="499168"/>
                  </a:lnTo>
                  <a:lnTo>
                    <a:pt x="43058" y="451010"/>
                  </a:lnTo>
                  <a:lnTo>
                    <a:pt x="59939" y="403756"/>
                  </a:lnTo>
                  <a:lnTo>
                    <a:pt x="79172" y="357493"/>
                  </a:lnTo>
                  <a:lnTo>
                    <a:pt x="100711" y="312308"/>
                  </a:lnTo>
                  <a:lnTo>
                    <a:pt x="124509" y="268287"/>
                  </a:lnTo>
                  <a:lnTo>
                    <a:pt x="150519" y="225517"/>
                  </a:lnTo>
                  <a:lnTo>
                    <a:pt x="178693" y="184084"/>
                  </a:lnTo>
                  <a:lnTo>
                    <a:pt x="208985" y="144074"/>
                  </a:lnTo>
                  <a:lnTo>
                    <a:pt x="241348" y="105574"/>
                  </a:lnTo>
                  <a:lnTo>
                    <a:pt x="275735" y="68671"/>
                  </a:lnTo>
                  <a:lnTo>
                    <a:pt x="312099" y="33450"/>
                  </a:lnTo>
                  <a:lnTo>
                    <a:pt x="350392" y="0"/>
                  </a:lnTo>
                  <a:lnTo>
                    <a:pt x="979169" y="758825"/>
                  </a:lnTo>
                  <a:lnTo>
                    <a:pt x="0" y="648207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123565" y="4092067"/>
              <a:ext cx="629285" cy="939800"/>
            </a:xfrm>
            <a:custGeom>
              <a:avLst/>
              <a:gdLst/>
              <a:ahLst/>
              <a:cxnLst/>
              <a:rect l="l" t="t" r="r" b="b"/>
              <a:pathLst>
                <a:path w="629285" h="939800">
                  <a:moveTo>
                    <a:pt x="331724" y="0"/>
                  </a:moveTo>
                  <a:lnTo>
                    <a:pt x="286700" y="15417"/>
                  </a:lnTo>
                  <a:lnTo>
                    <a:pt x="242548" y="32970"/>
                  </a:lnTo>
                  <a:lnTo>
                    <a:pt x="199339" y="52615"/>
                  </a:lnTo>
                  <a:lnTo>
                    <a:pt x="157146" y="74310"/>
                  </a:lnTo>
                  <a:lnTo>
                    <a:pt x="116043" y="98012"/>
                  </a:lnTo>
                  <a:lnTo>
                    <a:pt x="76102" y="123676"/>
                  </a:lnTo>
                  <a:lnTo>
                    <a:pt x="37397" y="151260"/>
                  </a:lnTo>
                  <a:lnTo>
                    <a:pt x="0" y="180720"/>
                  </a:lnTo>
                  <a:lnTo>
                    <a:pt x="628776" y="939545"/>
                  </a:lnTo>
                  <a:lnTo>
                    <a:pt x="331724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123565" y="4092067"/>
              <a:ext cx="629285" cy="939800"/>
            </a:xfrm>
            <a:custGeom>
              <a:avLst/>
              <a:gdLst/>
              <a:ahLst/>
              <a:cxnLst/>
              <a:rect l="l" t="t" r="r" b="b"/>
              <a:pathLst>
                <a:path w="629285" h="939800">
                  <a:moveTo>
                    <a:pt x="0" y="180720"/>
                  </a:moveTo>
                  <a:lnTo>
                    <a:pt x="37397" y="151260"/>
                  </a:lnTo>
                  <a:lnTo>
                    <a:pt x="76102" y="123676"/>
                  </a:lnTo>
                  <a:lnTo>
                    <a:pt x="116043" y="98012"/>
                  </a:lnTo>
                  <a:lnTo>
                    <a:pt x="157146" y="74310"/>
                  </a:lnTo>
                  <a:lnTo>
                    <a:pt x="199339" y="52615"/>
                  </a:lnTo>
                  <a:lnTo>
                    <a:pt x="242548" y="32970"/>
                  </a:lnTo>
                  <a:lnTo>
                    <a:pt x="286700" y="15417"/>
                  </a:lnTo>
                  <a:lnTo>
                    <a:pt x="331724" y="0"/>
                  </a:lnTo>
                  <a:lnTo>
                    <a:pt x="628776" y="939545"/>
                  </a:lnTo>
                  <a:lnTo>
                    <a:pt x="0" y="180720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455288" y="4046220"/>
              <a:ext cx="297180" cy="985519"/>
            </a:xfrm>
            <a:custGeom>
              <a:avLst/>
              <a:gdLst/>
              <a:ahLst/>
              <a:cxnLst/>
              <a:rect l="l" t="t" r="r" b="b"/>
              <a:pathLst>
                <a:path w="297179" h="985520">
                  <a:moveTo>
                    <a:pt x="297052" y="0"/>
                  </a:moveTo>
                  <a:lnTo>
                    <a:pt x="246712" y="1288"/>
                  </a:lnTo>
                  <a:lnTo>
                    <a:pt x="196586" y="5141"/>
                  </a:lnTo>
                  <a:lnTo>
                    <a:pt x="146764" y="11541"/>
                  </a:lnTo>
                  <a:lnTo>
                    <a:pt x="97333" y="20470"/>
                  </a:lnTo>
                  <a:lnTo>
                    <a:pt x="48382" y="31911"/>
                  </a:lnTo>
                  <a:lnTo>
                    <a:pt x="0" y="45846"/>
                  </a:lnTo>
                  <a:lnTo>
                    <a:pt x="297052" y="985392"/>
                  </a:lnTo>
                  <a:lnTo>
                    <a:pt x="297052" y="0"/>
                  </a:lnTo>
                  <a:close/>
                </a:path>
              </a:pathLst>
            </a:custGeom>
            <a:solidFill>
              <a:srgbClr val="B125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455288" y="4046220"/>
              <a:ext cx="297180" cy="985519"/>
            </a:xfrm>
            <a:custGeom>
              <a:avLst/>
              <a:gdLst/>
              <a:ahLst/>
              <a:cxnLst/>
              <a:rect l="l" t="t" r="r" b="b"/>
              <a:pathLst>
                <a:path w="297179" h="985520">
                  <a:moveTo>
                    <a:pt x="0" y="45846"/>
                  </a:moveTo>
                  <a:lnTo>
                    <a:pt x="48382" y="31911"/>
                  </a:lnTo>
                  <a:lnTo>
                    <a:pt x="97333" y="20470"/>
                  </a:lnTo>
                  <a:lnTo>
                    <a:pt x="146764" y="11541"/>
                  </a:lnTo>
                  <a:lnTo>
                    <a:pt x="196586" y="5141"/>
                  </a:lnTo>
                  <a:lnTo>
                    <a:pt x="246712" y="1288"/>
                  </a:lnTo>
                  <a:lnTo>
                    <a:pt x="297052" y="0"/>
                  </a:lnTo>
                  <a:lnTo>
                    <a:pt x="297052" y="985392"/>
                  </a:lnTo>
                  <a:lnTo>
                    <a:pt x="0" y="45846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608576" y="4344924"/>
              <a:ext cx="18415" cy="198120"/>
            </a:xfrm>
            <a:custGeom>
              <a:avLst/>
              <a:gdLst/>
              <a:ahLst/>
              <a:cxnLst/>
              <a:rect l="l" t="t" r="r" b="b"/>
              <a:pathLst>
                <a:path w="18414" h="198120">
                  <a:moveTo>
                    <a:pt x="9144" y="-4572"/>
                  </a:moveTo>
                  <a:lnTo>
                    <a:pt x="9144" y="202692"/>
                  </a:lnTo>
                </a:path>
              </a:pathLst>
            </a:custGeom>
            <a:ln w="27432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375916" y="3938016"/>
              <a:ext cx="1226820" cy="1775460"/>
            </a:xfrm>
            <a:custGeom>
              <a:avLst/>
              <a:gdLst/>
              <a:ahLst/>
              <a:cxnLst/>
              <a:rect l="l" t="t" r="r" b="b"/>
              <a:pathLst>
                <a:path w="1226820" h="1775460">
                  <a:moveTo>
                    <a:pt x="463295" y="1466087"/>
                  </a:moveTo>
                  <a:lnTo>
                    <a:pt x="463295" y="1717547"/>
                  </a:lnTo>
                  <a:lnTo>
                    <a:pt x="463295" y="1775459"/>
                  </a:lnTo>
                </a:path>
                <a:path w="1226820" h="1775460">
                  <a:moveTo>
                    <a:pt x="509015" y="624839"/>
                  </a:moveTo>
                  <a:lnTo>
                    <a:pt x="286511" y="501395"/>
                  </a:lnTo>
                  <a:lnTo>
                    <a:pt x="228600" y="501395"/>
                  </a:lnTo>
                </a:path>
                <a:path w="1226820" h="1775460">
                  <a:moveTo>
                    <a:pt x="905256" y="228599"/>
                  </a:moveTo>
                  <a:lnTo>
                    <a:pt x="882395" y="185927"/>
                  </a:lnTo>
                  <a:lnTo>
                    <a:pt x="826007" y="185927"/>
                  </a:lnTo>
                </a:path>
                <a:path w="1226820" h="1775460">
                  <a:moveTo>
                    <a:pt x="1226820" y="120395"/>
                  </a:moveTo>
                  <a:lnTo>
                    <a:pt x="56387" y="0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BBBBB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4341747" y="4172852"/>
            <a:ext cx="860616" cy="57912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-2540" algn="ctr">
              <a:lnSpc>
                <a:spcPct val="101000"/>
              </a:lnSpc>
              <a:spcBef>
                <a:spcPts val="80"/>
              </a:spcBef>
            </a:pP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Ga</a:t>
            </a:r>
            <a:r>
              <a:rPr sz="1200" spc="5" dirty="0">
                <a:solidFill>
                  <a:srgbClr val="3E3E3E"/>
                </a:solidFill>
                <a:latin typeface="Carlito"/>
                <a:cs typeface="Carlito"/>
              </a:rPr>
              <a:t>n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gguan  hi</a:t>
            </a:r>
            <a:r>
              <a:rPr sz="1200" spc="5" dirty="0">
                <a:solidFill>
                  <a:srgbClr val="3E3E3E"/>
                </a:solidFill>
                <a:latin typeface="Carlito"/>
                <a:cs typeface="Carlito"/>
              </a:rPr>
              <a:t>p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erte</a:t>
            </a:r>
            <a:r>
              <a:rPr sz="1200" spc="5" dirty="0">
                <a:solidFill>
                  <a:srgbClr val="3E3E3E"/>
                </a:solidFill>
                <a:latin typeface="Carlito"/>
                <a:cs typeface="Carlito"/>
              </a:rPr>
              <a:t>n</a:t>
            </a:r>
            <a:r>
              <a:rPr sz="1200" spc="-5" dirty="0">
                <a:solidFill>
                  <a:srgbClr val="3E3E3E"/>
                </a:solidFill>
                <a:latin typeface="Carlito"/>
                <a:cs typeface="Carlito"/>
              </a:rPr>
              <a:t>si  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34%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84980" y="5722620"/>
            <a:ext cx="973455" cy="5676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ctr">
              <a:lnSpc>
                <a:spcPct val="101000"/>
              </a:lnSpc>
              <a:spcBef>
                <a:spcPts val="80"/>
              </a:spcBef>
            </a:pP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P</a:t>
            </a:r>
            <a:r>
              <a:rPr sz="1200" spc="5" dirty="0">
                <a:solidFill>
                  <a:srgbClr val="3E3E3E"/>
                </a:solidFill>
                <a:latin typeface="Carlito"/>
                <a:cs typeface="Carlito"/>
              </a:rPr>
              <a:t>e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r</a:t>
            </a:r>
            <a:r>
              <a:rPr sz="1200" spc="5" dirty="0">
                <a:solidFill>
                  <a:srgbClr val="3E3E3E"/>
                </a:solidFill>
                <a:latin typeface="Carlito"/>
                <a:cs typeface="Carlito"/>
              </a:rPr>
              <a:t>d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ara</a:t>
            </a:r>
            <a:r>
              <a:rPr sz="1200" spc="5" dirty="0">
                <a:solidFill>
                  <a:srgbClr val="3E3E3E"/>
                </a:solidFill>
                <a:latin typeface="Carlito"/>
                <a:cs typeface="Carlito"/>
              </a:rPr>
              <a:t>h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an  obstetri  27%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44700" y="5419725"/>
            <a:ext cx="1263015" cy="57086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065" marR="5080" algn="ctr">
              <a:lnSpc>
                <a:spcPct val="102000"/>
              </a:lnSpc>
              <a:spcBef>
                <a:spcPts val="75"/>
              </a:spcBef>
            </a:pPr>
            <a:r>
              <a:rPr sz="1200" spc="-5" dirty="0">
                <a:solidFill>
                  <a:srgbClr val="3E3E3E"/>
                </a:solidFill>
                <a:latin typeface="Carlito"/>
                <a:cs typeface="Carlito"/>
              </a:rPr>
              <a:t>Komplikasi</a:t>
            </a:r>
            <a:r>
              <a:rPr sz="1200" spc="-70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non-  obstetrik</a:t>
            </a:r>
            <a:endParaRPr sz="12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16%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00464" y="4221607"/>
            <a:ext cx="867546" cy="7645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ctr">
              <a:lnSpc>
                <a:spcPct val="101000"/>
              </a:lnSpc>
              <a:spcBef>
                <a:spcPts val="80"/>
              </a:spcBef>
            </a:pP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Kom</a:t>
            </a:r>
            <a:r>
              <a:rPr sz="1200" spc="5" dirty="0">
                <a:solidFill>
                  <a:srgbClr val="3E3E3E"/>
                </a:solidFill>
                <a:latin typeface="Carlito"/>
                <a:cs typeface="Carlito"/>
              </a:rPr>
              <a:t>p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li</a:t>
            </a:r>
            <a:r>
              <a:rPr sz="1200" spc="-10" dirty="0">
                <a:solidFill>
                  <a:srgbClr val="3E3E3E"/>
                </a:solidFill>
                <a:latin typeface="Carlito"/>
                <a:cs typeface="Carlito"/>
              </a:rPr>
              <a:t>k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asi  obstetrik  lainnya  12%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45391" y="3919283"/>
            <a:ext cx="1152213" cy="39306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167640">
              <a:lnSpc>
                <a:spcPct val="101000"/>
              </a:lnSpc>
              <a:spcBef>
                <a:spcPts val="85"/>
              </a:spcBef>
            </a:pPr>
            <a:r>
              <a:rPr lang="en-US" sz="1200" dirty="0" err="1" smtClean="0">
                <a:solidFill>
                  <a:srgbClr val="3E3E3E"/>
                </a:solidFill>
                <a:latin typeface="Carlito"/>
                <a:cs typeface="Carlito"/>
              </a:rPr>
              <a:t>Infeksi</a:t>
            </a:r>
            <a:r>
              <a:rPr lang="en-US" sz="1200" dirty="0" smtClean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1200" dirty="0" err="1" smtClean="0">
                <a:solidFill>
                  <a:srgbClr val="3E3E3E"/>
                </a:solidFill>
                <a:latin typeface="Carlito"/>
                <a:cs typeface="Carlito"/>
              </a:rPr>
              <a:t>pada</a:t>
            </a:r>
            <a:r>
              <a:rPr sz="1200" dirty="0" smtClean="0">
                <a:solidFill>
                  <a:srgbClr val="3E3E3E"/>
                </a:solidFill>
                <a:latin typeface="Carlito"/>
                <a:cs typeface="Carlito"/>
              </a:rPr>
              <a:t>  </a:t>
            </a:r>
            <a:r>
              <a:rPr sz="1200" spc="-10" dirty="0">
                <a:solidFill>
                  <a:srgbClr val="3E3E3E"/>
                </a:solidFill>
                <a:latin typeface="Carlito"/>
                <a:cs typeface="Carlito"/>
              </a:rPr>
              <a:t>k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e</a:t>
            </a:r>
            <a:r>
              <a:rPr sz="1200" spc="5" dirty="0">
                <a:solidFill>
                  <a:srgbClr val="3E3E3E"/>
                </a:solidFill>
                <a:latin typeface="Carlito"/>
                <a:cs typeface="Carlito"/>
              </a:rPr>
              <a:t>h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amilan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21956" y="4076383"/>
            <a:ext cx="64817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6%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18072" y="3729985"/>
            <a:ext cx="11629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9305" algn="l"/>
              </a:tabLst>
            </a:pPr>
            <a:r>
              <a:rPr sz="1200" spc="-5" dirty="0">
                <a:solidFill>
                  <a:srgbClr val="3E3E3E"/>
                </a:solidFill>
                <a:latin typeface="Carlito"/>
                <a:cs typeface="Carlito"/>
              </a:rPr>
              <a:t>Lain-lain	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60257" y="3732149"/>
            <a:ext cx="31226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5%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52084" y="622172"/>
            <a:ext cx="2655570" cy="9951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50"/>
              </a:lnSpc>
              <a:spcBef>
                <a:spcPts val="100"/>
              </a:spcBef>
            </a:pPr>
            <a:r>
              <a:rPr sz="1500" spc="-30" dirty="0">
                <a:solidFill>
                  <a:srgbClr val="3E3E3E"/>
                </a:solidFill>
                <a:latin typeface="Carlito"/>
                <a:cs typeface="Carlito"/>
              </a:rPr>
              <a:t>Target </a:t>
            </a:r>
            <a:r>
              <a:rPr sz="1500" spc="-25" dirty="0">
                <a:solidFill>
                  <a:srgbClr val="3E3E3E"/>
                </a:solidFill>
                <a:latin typeface="Carlito"/>
                <a:cs typeface="Carlito"/>
              </a:rPr>
              <a:t>RPJMN</a:t>
            </a:r>
            <a:r>
              <a:rPr sz="1500" spc="-5" dirty="0">
                <a:solidFill>
                  <a:srgbClr val="3E3E3E"/>
                </a:solidFill>
                <a:latin typeface="Carlito"/>
                <a:cs typeface="Carlito"/>
              </a:rPr>
              <a:t> 2024:</a:t>
            </a:r>
            <a:endParaRPr sz="1500" dirty="0">
              <a:latin typeface="Carlito"/>
              <a:cs typeface="Carlito"/>
            </a:endParaRPr>
          </a:p>
          <a:p>
            <a:pPr marL="12700">
              <a:lnSpc>
                <a:spcPts val="3550"/>
              </a:lnSpc>
            </a:pPr>
            <a:r>
              <a:rPr b="1" dirty="0">
                <a:solidFill>
                  <a:srgbClr val="F57A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</a:t>
            </a:r>
            <a:r>
              <a:rPr b="1" spc="-70" dirty="0">
                <a:solidFill>
                  <a:srgbClr val="F57A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5" dirty="0">
                <a:solidFill>
                  <a:srgbClr val="F57A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183/100.000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800" b="1" spc="-10" dirty="0">
                <a:solidFill>
                  <a:srgbClr val="F57A1F"/>
                </a:solidFill>
                <a:latin typeface="Carlito"/>
                <a:cs typeface="Carlito"/>
              </a:rPr>
              <a:t>kelahiran</a:t>
            </a:r>
            <a:r>
              <a:rPr sz="1800" b="1" spc="-45" dirty="0">
                <a:solidFill>
                  <a:srgbClr val="F57A1F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F57A1F"/>
                </a:solidFill>
                <a:latin typeface="Carlito"/>
                <a:cs typeface="Carlito"/>
              </a:rPr>
              <a:t>hidup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58562" y="1784653"/>
            <a:ext cx="2086610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F57A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AKB</a:t>
            </a:r>
            <a:r>
              <a:rPr b="1" spc="-100" dirty="0">
                <a:solidFill>
                  <a:srgbClr val="F57A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rgbClr val="F57A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16/1000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b="1" spc="-10" dirty="0">
                <a:solidFill>
                  <a:srgbClr val="F57A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kelahiran</a:t>
            </a:r>
            <a:r>
              <a:rPr b="1" spc="-50" dirty="0">
                <a:solidFill>
                  <a:srgbClr val="F57A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rgbClr val="F57A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62910" y="3337052"/>
            <a:ext cx="26384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solidFill>
                  <a:srgbClr val="3E3E3E"/>
                </a:solidFill>
                <a:latin typeface="Carlito"/>
                <a:cs typeface="Carlito"/>
              </a:rPr>
              <a:t>Penyebab kematian </a:t>
            </a:r>
            <a:r>
              <a:rPr sz="1500" b="1" dirty="0">
                <a:solidFill>
                  <a:srgbClr val="3E3E3E"/>
                </a:solidFill>
                <a:latin typeface="Carlito"/>
                <a:cs typeface="Carlito"/>
              </a:rPr>
              <a:t>ibu </a:t>
            </a:r>
            <a:r>
              <a:rPr sz="750" spc="-5" dirty="0">
                <a:solidFill>
                  <a:srgbClr val="3E3E3E"/>
                </a:solidFill>
                <a:latin typeface="Carlito"/>
                <a:cs typeface="Carlito"/>
              </a:rPr>
              <a:t>(SRS Litbang</a:t>
            </a:r>
            <a:r>
              <a:rPr sz="750" spc="-55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750" dirty="0">
                <a:solidFill>
                  <a:srgbClr val="3E3E3E"/>
                </a:solidFill>
                <a:latin typeface="Carlito"/>
                <a:cs typeface="Carlito"/>
              </a:rPr>
              <a:t>2016)</a:t>
            </a:r>
            <a:endParaRPr sz="750">
              <a:latin typeface="Carlito"/>
              <a:cs typeface="Carlito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83535" y="2811779"/>
            <a:ext cx="8301355" cy="0"/>
          </a:xfrm>
          <a:custGeom>
            <a:avLst/>
            <a:gdLst/>
            <a:ahLst/>
            <a:cxnLst/>
            <a:rect l="l" t="t" r="r" b="b"/>
            <a:pathLst>
              <a:path w="8301355">
                <a:moveTo>
                  <a:pt x="8300973" y="0"/>
                </a:moveTo>
                <a:lnTo>
                  <a:pt x="0" y="0"/>
                </a:lnTo>
              </a:path>
            </a:pathLst>
          </a:custGeom>
          <a:ln w="76200">
            <a:solidFill>
              <a:srgbClr val="F57A1F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901184" y="541019"/>
            <a:ext cx="0" cy="1875155"/>
          </a:xfrm>
          <a:custGeom>
            <a:avLst/>
            <a:gdLst/>
            <a:ahLst/>
            <a:cxnLst/>
            <a:rect l="l" t="t" r="r" b="b"/>
            <a:pathLst>
              <a:path h="1875155">
                <a:moveTo>
                  <a:pt x="0" y="1874774"/>
                </a:moveTo>
                <a:lnTo>
                  <a:pt x="0" y="0"/>
                </a:lnTo>
              </a:path>
            </a:pathLst>
          </a:custGeom>
          <a:ln w="76200">
            <a:solidFill>
              <a:srgbClr val="F57A1F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278879" y="2938272"/>
            <a:ext cx="12065" cy="3567429"/>
          </a:xfrm>
          <a:custGeom>
            <a:avLst/>
            <a:gdLst/>
            <a:ahLst/>
            <a:cxnLst/>
            <a:rect l="l" t="t" r="r" b="b"/>
            <a:pathLst>
              <a:path w="12064" h="3567429">
                <a:moveTo>
                  <a:pt x="0" y="3567264"/>
                </a:moveTo>
                <a:lnTo>
                  <a:pt x="11937" y="0"/>
                </a:lnTo>
              </a:path>
            </a:pathLst>
          </a:custGeom>
          <a:ln w="76200">
            <a:solidFill>
              <a:srgbClr val="F57A1F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8362950" y="712470"/>
            <a:ext cx="3001010" cy="153416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65"/>
              </a:spcBef>
            </a:pPr>
            <a:r>
              <a:rPr sz="2100" b="1" spc="-5" dirty="0">
                <a:solidFill>
                  <a:srgbClr val="3E3E3E"/>
                </a:solidFill>
                <a:latin typeface="Carlito"/>
                <a:cs typeface="Carlito"/>
              </a:rPr>
              <a:t>Angka </a:t>
            </a:r>
            <a:r>
              <a:rPr sz="2100" b="1" spc="-15" dirty="0">
                <a:solidFill>
                  <a:srgbClr val="3E3E3E"/>
                </a:solidFill>
                <a:latin typeface="Carlito"/>
                <a:cs typeface="Carlito"/>
              </a:rPr>
              <a:t>kematian bayi </a:t>
            </a:r>
            <a:r>
              <a:rPr sz="1500" dirty="0">
                <a:solidFill>
                  <a:srgbClr val="3E3E3E"/>
                </a:solidFill>
                <a:latin typeface="Carlito"/>
                <a:cs typeface="Carlito"/>
              </a:rPr>
              <a:t>di  </a:t>
            </a:r>
            <a:r>
              <a:rPr sz="1500" spc="-5" dirty="0">
                <a:solidFill>
                  <a:srgbClr val="3E3E3E"/>
                </a:solidFill>
                <a:latin typeface="Carlito"/>
                <a:cs typeface="Carlito"/>
              </a:rPr>
              <a:t>Indonesia:</a:t>
            </a:r>
            <a:endParaRPr sz="1500">
              <a:latin typeface="Carlito"/>
              <a:cs typeface="Carlito"/>
            </a:endParaRPr>
          </a:p>
          <a:p>
            <a:pPr marL="12700">
              <a:lnSpc>
                <a:spcPts val="5210"/>
              </a:lnSpc>
            </a:pPr>
            <a:r>
              <a:rPr sz="4400" b="1" spc="-5" dirty="0">
                <a:solidFill>
                  <a:srgbClr val="F57A1F"/>
                </a:solidFill>
                <a:latin typeface="Century Gothic" panose="020B0502020202020204" charset="0"/>
                <a:cs typeface="Century Gothic" panose="020B0502020202020204" charset="0"/>
              </a:rPr>
              <a:t>24/1000</a:t>
            </a:r>
            <a:endParaRPr sz="45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800" b="1" spc="-10" dirty="0">
                <a:solidFill>
                  <a:srgbClr val="F57A1F"/>
                </a:solidFill>
                <a:latin typeface="Carlito"/>
                <a:cs typeface="Carlito"/>
              </a:rPr>
              <a:t>kelahiran </a:t>
            </a:r>
            <a:r>
              <a:rPr sz="1800" b="1" dirty="0">
                <a:solidFill>
                  <a:srgbClr val="F57A1F"/>
                </a:solidFill>
                <a:latin typeface="Carlito"/>
                <a:cs typeface="Carlito"/>
              </a:rPr>
              <a:t>hidup</a:t>
            </a:r>
            <a:r>
              <a:rPr sz="1800" b="1" spc="-75" dirty="0">
                <a:solidFill>
                  <a:srgbClr val="F57A1F"/>
                </a:solidFill>
                <a:latin typeface="Carlito"/>
                <a:cs typeface="Carlito"/>
              </a:rPr>
              <a:t> </a:t>
            </a:r>
            <a:r>
              <a:rPr sz="1350" dirty="0">
                <a:solidFill>
                  <a:srgbClr val="3E3E3E"/>
                </a:solidFill>
                <a:latin typeface="Carlito"/>
                <a:cs typeface="Carlito"/>
              </a:rPr>
              <a:t>(SDKI)</a:t>
            </a:r>
            <a:endParaRPr sz="1350">
              <a:latin typeface="Carlito"/>
              <a:cs typeface="Carlito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135111" y="541019"/>
            <a:ext cx="0" cy="1875155"/>
          </a:xfrm>
          <a:custGeom>
            <a:avLst/>
            <a:gdLst/>
            <a:ahLst/>
            <a:cxnLst/>
            <a:rect l="l" t="t" r="r" b="b"/>
            <a:pathLst>
              <a:path h="1875155">
                <a:moveTo>
                  <a:pt x="0" y="1874774"/>
                </a:moveTo>
                <a:lnTo>
                  <a:pt x="0" y="0"/>
                </a:lnTo>
              </a:path>
            </a:pathLst>
          </a:custGeom>
          <a:ln w="76200">
            <a:solidFill>
              <a:srgbClr val="F57A1F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792468" y="3115055"/>
            <a:ext cx="4244339" cy="1260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915657" y="4563661"/>
            <a:ext cx="3853815" cy="156337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4000" b="1" spc="-5" dirty="0">
                <a:solidFill>
                  <a:srgbClr val="DD5F00"/>
                </a:solidFill>
                <a:latin typeface="Carlito"/>
                <a:cs typeface="Carlito"/>
              </a:rPr>
              <a:t>83%</a:t>
            </a:r>
            <a:r>
              <a:rPr sz="4000" b="1" spc="-20" dirty="0">
                <a:solidFill>
                  <a:srgbClr val="DD5F00"/>
                </a:solidFill>
                <a:latin typeface="Carlito"/>
                <a:cs typeface="Carlito"/>
              </a:rPr>
              <a:t> </a:t>
            </a:r>
            <a:r>
              <a:rPr sz="4000" b="1" spc="-25" dirty="0">
                <a:solidFill>
                  <a:srgbClr val="DD5F00"/>
                </a:solidFill>
                <a:latin typeface="Carlito"/>
                <a:cs typeface="Carlito"/>
              </a:rPr>
              <a:t>kematian</a:t>
            </a:r>
            <a:endParaRPr sz="4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400" b="1" spc="-5" dirty="0">
                <a:solidFill>
                  <a:srgbClr val="DD5F00"/>
                </a:solidFill>
                <a:latin typeface="Carlito"/>
                <a:cs typeface="Carlito"/>
              </a:rPr>
              <a:t>Dapat dicegah </a:t>
            </a:r>
            <a:r>
              <a:rPr sz="1400" spc="-10" dirty="0">
                <a:solidFill>
                  <a:srgbClr val="3E3E3E"/>
                </a:solidFill>
                <a:latin typeface="Carlito"/>
                <a:cs typeface="Carlito"/>
              </a:rPr>
              <a:t>dengan </a:t>
            </a:r>
            <a:r>
              <a:rPr sz="1400" dirty="0">
                <a:solidFill>
                  <a:srgbClr val="3E3E3E"/>
                </a:solidFill>
                <a:latin typeface="Carlito"/>
                <a:cs typeface="Carlito"/>
              </a:rPr>
              <a:t>asuhan </a:t>
            </a:r>
            <a:r>
              <a:rPr sz="1400" spc="-10" dirty="0">
                <a:solidFill>
                  <a:srgbClr val="3E3E3E"/>
                </a:solidFill>
                <a:latin typeface="Carlito"/>
                <a:cs typeface="Carlito"/>
              </a:rPr>
              <a:t>kebidanan </a:t>
            </a:r>
            <a:r>
              <a:rPr sz="1400" dirty="0">
                <a:solidFill>
                  <a:srgbClr val="3E3E3E"/>
                </a:solidFill>
                <a:latin typeface="Carlito"/>
                <a:cs typeface="Carlito"/>
              </a:rPr>
              <a:t>–</a:t>
            </a:r>
            <a:r>
              <a:rPr sz="1400" spc="30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3E3E3E"/>
                </a:solidFill>
                <a:latin typeface="Carlito"/>
                <a:cs typeface="Carlito"/>
              </a:rPr>
              <a:t>termasuk</a:t>
            </a:r>
            <a:endParaRPr sz="1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3E3E3E"/>
                </a:solidFill>
                <a:latin typeface="Carlito"/>
                <a:cs typeface="Carlito"/>
              </a:rPr>
              <a:t>Keluarga</a:t>
            </a:r>
            <a:r>
              <a:rPr sz="1400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3E3E3E"/>
                </a:solidFill>
                <a:latin typeface="Carlito"/>
                <a:cs typeface="Carlito"/>
              </a:rPr>
              <a:t>Berencana</a:t>
            </a:r>
            <a:endParaRPr sz="1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05"/>
              </a:spcBef>
            </a:pPr>
            <a:r>
              <a:rPr sz="1200" spc="-5" dirty="0">
                <a:solidFill>
                  <a:srgbClr val="3E3E3E"/>
                </a:solidFill>
                <a:latin typeface="Carlito"/>
                <a:cs typeface="Carlito"/>
              </a:rPr>
              <a:t>(Lancet Series on </a:t>
            </a:r>
            <a:r>
              <a:rPr sz="1200" spc="-15" dirty="0">
                <a:solidFill>
                  <a:srgbClr val="3E3E3E"/>
                </a:solidFill>
                <a:latin typeface="Carlito"/>
                <a:cs typeface="Carlito"/>
              </a:rPr>
              <a:t>Midwifery, 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Juni</a:t>
            </a:r>
            <a:r>
              <a:rPr sz="1200" spc="15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2014)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71015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26435" y="925067"/>
            <a:ext cx="6993890" cy="628015"/>
          </a:xfrm>
          <a:custGeom>
            <a:avLst/>
            <a:gdLst/>
            <a:ahLst/>
            <a:cxnLst/>
            <a:rect l="l" t="t" r="r" b="b"/>
            <a:pathLst>
              <a:path w="6993890" h="628015">
                <a:moveTo>
                  <a:pt x="6993636" y="0"/>
                </a:moveTo>
                <a:lnTo>
                  <a:pt x="313944" y="0"/>
                </a:lnTo>
                <a:lnTo>
                  <a:pt x="0" y="313944"/>
                </a:lnTo>
                <a:lnTo>
                  <a:pt x="313944" y="627888"/>
                </a:lnTo>
                <a:lnTo>
                  <a:pt x="6993636" y="627888"/>
                </a:lnTo>
                <a:lnTo>
                  <a:pt x="6993636" y="0"/>
                </a:lnTo>
                <a:close/>
              </a:path>
            </a:pathLst>
          </a:custGeom>
          <a:solidFill>
            <a:srgbClr val="FFB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46245" y="1042670"/>
            <a:ext cx="402590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spc="-5" dirty="0">
                <a:solidFill>
                  <a:srgbClr val="FFFFFF"/>
                </a:solidFill>
                <a:latin typeface="Carlito"/>
                <a:cs typeface="Carlito"/>
              </a:rPr>
              <a:t>Gizi (anemia, pola</a:t>
            </a:r>
            <a:r>
              <a:rPr sz="2000" b="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rlito"/>
                <a:cs typeface="Carlito"/>
              </a:rPr>
              <a:t>makan)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436876" y="920496"/>
            <a:ext cx="640080" cy="640080"/>
            <a:chOff x="2436876" y="920496"/>
            <a:chExt cx="640080" cy="640080"/>
          </a:xfrm>
        </p:grpSpPr>
        <p:sp>
          <p:nvSpPr>
            <p:cNvPr id="6" name="object 6"/>
            <p:cNvSpPr/>
            <p:nvPr/>
          </p:nvSpPr>
          <p:spPr>
            <a:xfrm>
              <a:off x="2442972" y="926592"/>
              <a:ext cx="627888" cy="6278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442972" y="926592"/>
              <a:ext cx="628015" cy="628015"/>
            </a:xfrm>
            <a:custGeom>
              <a:avLst/>
              <a:gdLst/>
              <a:ahLst/>
              <a:cxnLst/>
              <a:rect l="l" t="t" r="r" b="b"/>
              <a:pathLst>
                <a:path w="628014" h="628015">
                  <a:moveTo>
                    <a:pt x="0" y="313944"/>
                  </a:moveTo>
                  <a:lnTo>
                    <a:pt x="3404" y="267558"/>
                  </a:lnTo>
                  <a:lnTo>
                    <a:pt x="13294" y="223284"/>
                  </a:lnTo>
                  <a:lnTo>
                    <a:pt x="29183" y="181606"/>
                  </a:lnTo>
                  <a:lnTo>
                    <a:pt x="50586" y="143012"/>
                  </a:lnTo>
                  <a:lnTo>
                    <a:pt x="77015" y="107986"/>
                  </a:lnTo>
                  <a:lnTo>
                    <a:pt x="107986" y="77015"/>
                  </a:lnTo>
                  <a:lnTo>
                    <a:pt x="143012" y="50586"/>
                  </a:lnTo>
                  <a:lnTo>
                    <a:pt x="181606" y="29183"/>
                  </a:lnTo>
                  <a:lnTo>
                    <a:pt x="223284" y="13294"/>
                  </a:lnTo>
                  <a:lnTo>
                    <a:pt x="267558" y="3404"/>
                  </a:lnTo>
                  <a:lnTo>
                    <a:pt x="313944" y="0"/>
                  </a:lnTo>
                  <a:lnTo>
                    <a:pt x="360329" y="3404"/>
                  </a:lnTo>
                  <a:lnTo>
                    <a:pt x="404603" y="13294"/>
                  </a:lnTo>
                  <a:lnTo>
                    <a:pt x="446281" y="29183"/>
                  </a:lnTo>
                  <a:lnTo>
                    <a:pt x="484875" y="50586"/>
                  </a:lnTo>
                  <a:lnTo>
                    <a:pt x="519901" y="77015"/>
                  </a:lnTo>
                  <a:lnTo>
                    <a:pt x="550872" y="107986"/>
                  </a:lnTo>
                  <a:lnTo>
                    <a:pt x="577301" y="143012"/>
                  </a:lnTo>
                  <a:lnTo>
                    <a:pt x="598704" y="181606"/>
                  </a:lnTo>
                  <a:lnTo>
                    <a:pt x="614593" y="223284"/>
                  </a:lnTo>
                  <a:lnTo>
                    <a:pt x="624483" y="267558"/>
                  </a:lnTo>
                  <a:lnTo>
                    <a:pt x="627888" y="313944"/>
                  </a:lnTo>
                  <a:lnTo>
                    <a:pt x="624483" y="360329"/>
                  </a:lnTo>
                  <a:lnTo>
                    <a:pt x="614593" y="404603"/>
                  </a:lnTo>
                  <a:lnTo>
                    <a:pt x="598704" y="446281"/>
                  </a:lnTo>
                  <a:lnTo>
                    <a:pt x="577301" y="484875"/>
                  </a:lnTo>
                  <a:lnTo>
                    <a:pt x="550872" y="519901"/>
                  </a:lnTo>
                  <a:lnTo>
                    <a:pt x="519901" y="550872"/>
                  </a:lnTo>
                  <a:lnTo>
                    <a:pt x="484875" y="577301"/>
                  </a:lnTo>
                  <a:lnTo>
                    <a:pt x="446281" y="598704"/>
                  </a:lnTo>
                  <a:lnTo>
                    <a:pt x="404603" y="614593"/>
                  </a:lnTo>
                  <a:lnTo>
                    <a:pt x="360329" y="624483"/>
                  </a:lnTo>
                  <a:lnTo>
                    <a:pt x="313944" y="627888"/>
                  </a:lnTo>
                  <a:lnTo>
                    <a:pt x="267558" y="624483"/>
                  </a:lnTo>
                  <a:lnTo>
                    <a:pt x="223284" y="614593"/>
                  </a:lnTo>
                  <a:lnTo>
                    <a:pt x="181606" y="598704"/>
                  </a:lnTo>
                  <a:lnTo>
                    <a:pt x="143012" y="577301"/>
                  </a:lnTo>
                  <a:lnTo>
                    <a:pt x="107986" y="550872"/>
                  </a:lnTo>
                  <a:lnTo>
                    <a:pt x="77015" y="519901"/>
                  </a:lnTo>
                  <a:lnTo>
                    <a:pt x="50586" y="484875"/>
                  </a:lnTo>
                  <a:lnTo>
                    <a:pt x="29183" y="446281"/>
                  </a:lnTo>
                  <a:lnTo>
                    <a:pt x="13294" y="404603"/>
                  </a:lnTo>
                  <a:lnTo>
                    <a:pt x="3404" y="360329"/>
                  </a:lnTo>
                  <a:lnTo>
                    <a:pt x="0" y="31394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2436876" y="1737360"/>
            <a:ext cx="7312659" cy="640080"/>
            <a:chOff x="2436876" y="1737360"/>
            <a:chExt cx="7312659" cy="640080"/>
          </a:xfrm>
        </p:grpSpPr>
        <p:sp>
          <p:nvSpPr>
            <p:cNvPr id="9" name="object 9"/>
            <p:cNvSpPr/>
            <p:nvPr/>
          </p:nvSpPr>
          <p:spPr>
            <a:xfrm>
              <a:off x="2756916" y="1743456"/>
              <a:ext cx="6992620" cy="628015"/>
            </a:xfrm>
            <a:custGeom>
              <a:avLst/>
              <a:gdLst/>
              <a:ahLst/>
              <a:cxnLst/>
              <a:rect l="l" t="t" r="r" b="b"/>
              <a:pathLst>
                <a:path w="6992620" h="628014">
                  <a:moveTo>
                    <a:pt x="6992111" y="0"/>
                  </a:moveTo>
                  <a:lnTo>
                    <a:pt x="313944" y="0"/>
                  </a:lnTo>
                  <a:lnTo>
                    <a:pt x="0" y="313944"/>
                  </a:lnTo>
                  <a:lnTo>
                    <a:pt x="313944" y="627888"/>
                  </a:lnTo>
                  <a:lnTo>
                    <a:pt x="6992111" y="627888"/>
                  </a:lnTo>
                  <a:lnTo>
                    <a:pt x="6992111" y="0"/>
                  </a:lnTo>
                  <a:close/>
                </a:path>
              </a:pathLst>
            </a:custGeom>
            <a:solidFill>
              <a:srgbClr val="B648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42972" y="1743456"/>
              <a:ext cx="627888" cy="6278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42972" y="1743456"/>
              <a:ext cx="628015" cy="628015"/>
            </a:xfrm>
            <a:custGeom>
              <a:avLst/>
              <a:gdLst/>
              <a:ahLst/>
              <a:cxnLst/>
              <a:rect l="l" t="t" r="r" b="b"/>
              <a:pathLst>
                <a:path w="628014" h="628014">
                  <a:moveTo>
                    <a:pt x="0" y="313944"/>
                  </a:moveTo>
                  <a:lnTo>
                    <a:pt x="3404" y="267558"/>
                  </a:lnTo>
                  <a:lnTo>
                    <a:pt x="13294" y="223284"/>
                  </a:lnTo>
                  <a:lnTo>
                    <a:pt x="29183" y="181606"/>
                  </a:lnTo>
                  <a:lnTo>
                    <a:pt x="50586" y="143012"/>
                  </a:lnTo>
                  <a:lnTo>
                    <a:pt x="77015" y="107986"/>
                  </a:lnTo>
                  <a:lnTo>
                    <a:pt x="107986" y="77015"/>
                  </a:lnTo>
                  <a:lnTo>
                    <a:pt x="143012" y="50586"/>
                  </a:lnTo>
                  <a:lnTo>
                    <a:pt x="181606" y="29183"/>
                  </a:lnTo>
                  <a:lnTo>
                    <a:pt x="223284" y="13294"/>
                  </a:lnTo>
                  <a:lnTo>
                    <a:pt x="267558" y="3404"/>
                  </a:lnTo>
                  <a:lnTo>
                    <a:pt x="313944" y="0"/>
                  </a:lnTo>
                  <a:lnTo>
                    <a:pt x="360329" y="3404"/>
                  </a:lnTo>
                  <a:lnTo>
                    <a:pt x="404603" y="13294"/>
                  </a:lnTo>
                  <a:lnTo>
                    <a:pt x="446281" y="29183"/>
                  </a:lnTo>
                  <a:lnTo>
                    <a:pt x="484875" y="50586"/>
                  </a:lnTo>
                  <a:lnTo>
                    <a:pt x="519901" y="77015"/>
                  </a:lnTo>
                  <a:lnTo>
                    <a:pt x="550872" y="107986"/>
                  </a:lnTo>
                  <a:lnTo>
                    <a:pt x="577301" y="143012"/>
                  </a:lnTo>
                  <a:lnTo>
                    <a:pt x="598704" y="181606"/>
                  </a:lnTo>
                  <a:lnTo>
                    <a:pt x="614593" y="223284"/>
                  </a:lnTo>
                  <a:lnTo>
                    <a:pt x="624483" y="267558"/>
                  </a:lnTo>
                  <a:lnTo>
                    <a:pt x="627888" y="313944"/>
                  </a:lnTo>
                  <a:lnTo>
                    <a:pt x="624483" y="360329"/>
                  </a:lnTo>
                  <a:lnTo>
                    <a:pt x="614593" y="404603"/>
                  </a:lnTo>
                  <a:lnTo>
                    <a:pt x="598704" y="446281"/>
                  </a:lnTo>
                  <a:lnTo>
                    <a:pt x="577301" y="484875"/>
                  </a:lnTo>
                  <a:lnTo>
                    <a:pt x="550872" y="519901"/>
                  </a:lnTo>
                  <a:lnTo>
                    <a:pt x="519901" y="550872"/>
                  </a:lnTo>
                  <a:lnTo>
                    <a:pt x="484875" y="577301"/>
                  </a:lnTo>
                  <a:lnTo>
                    <a:pt x="446281" y="598704"/>
                  </a:lnTo>
                  <a:lnTo>
                    <a:pt x="404603" y="614593"/>
                  </a:lnTo>
                  <a:lnTo>
                    <a:pt x="360329" y="624483"/>
                  </a:lnTo>
                  <a:lnTo>
                    <a:pt x="313944" y="627888"/>
                  </a:lnTo>
                  <a:lnTo>
                    <a:pt x="267558" y="624483"/>
                  </a:lnTo>
                  <a:lnTo>
                    <a:pt x="223284" y="614593"/>
                  </a:lnTo>
                  <a:lnTo>
                    <a:pt x="181606" y="598704"/>
                  </a:lnTo>
                  <a:lnTo>
                    <a:pt x="143012" y="577301"/>
                  </a:lnTo>
                  <a:lnTo>
                    <a:pt x="107986" y="550872"/>
                  </a:lnTo>
                  <a:lnTo>
                    <a:pt x="77015" y="519901"/>
                  </a:lnTo>
                  <a:lnTo>
                    <a:pt x="50586" y="484875"/>
                  </a:lnTo>
                  <a:lnTo>
                    <a:pt x="29183" y="446281"/>
                  </a:lnTo>
                  <a:lnTo>
                    <a:pt x="13294" y="404603"/>
                  </a:lnTo>
                  <a:lnTo>
                    <a:pt x="3404" y="360329"/>
                  </a:lnTo>
                  <a:lnTo>
                    <a:pt x="0" y="31394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2436876" y="2552700"/>
            <a:ext cx="7312659" cy="641985"/>
            <a:chOff x="2436876" y="2552700"/>
            <a:chExt cx="7312659" cy="641985"/>
          </a:xfrm>
        </p:grpSpPr>
        <p:sp>
          <p:nvSpPr>
            <p:cNvPr id="13" name="object 13"/>
            <p:cNvSpPr/>
            <p:nvPr/>
          </p:nvSpPr>
          <p:spPr>
            <a:xfrm>
              <a:off x="2756916" y="2558795"/>
              <a:ext cx="6992620" cy="629920"/>
            </a:xfrm>
            <a:custGeom>
              <a:avLst/>
              <a:gdLst/>
              <a:ahLst/>
              <a:cxnLst/>
              <a:rect l="l" t="t" r="r" b="b"/>
              <a:pathLst>
                <a:path w="6992620" h="629919">
                  <a:moveTo>
                    <a:pt x="6992111" y="0"/>
                  </a:moveTo>
                  <a:lnTo>
                    <a:pt x="314706" y="0"/>
                  </a:lnTo>
                  <a:lnTo>
                    <a:pt x="0" y="314705"/>
                  </a:lnTo>
                  <a:lnTo>
                    <a:pt x="314706" y="629412"/>
                  </a:lnTo>
                  <a:lnTo>
                    <a:pt x="6992111" y="629412"/>
                  </a:lnTo>
                  <a:lnTo>
                    <a:pt x="6992111" y="0"/>
                  </a:lnTo>
                  <a:close/>
                </a:path>
              </a:pathLst>
            </a:custGeom>
            <a:solidFill>
              <a:srgbClr val="FF84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442972" y="2558795"/>
              <a:ext cx="627888" cy="6294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442972" y="2558795"/>
              <a:ext cx="628015" cy="629920"/>
            </a:xfrm>
            <a:custGeom>
              <a:avLst/>
              <a:gdLst/>
              <a:ahLst/>
              <a:cxnLst/>
              <a:rect l="l" t="t" r="r" b="b"/>
              <a:pathLst>
                <a:path w="628014" h="629919">
                  <a:moveTo>
                    <a:pt x="0" y="314705"/>
                  </a:moveTo>
                  <a:lnTo>
                    <a:pt x="3404" y="268188"/>
                  </a:lnTo>
                  <a:lnTo>
                    <a:pt x="13294" y="223794"/>
                  </a:lnTo>
                  <a:lnTo>
                    <a:pt x="29183" y="182009"/>
                  </a:lnTo>
                  <a:lnTo>
                    <a:pt x="50586" y="143320"/>
                  </a:lnTo>
                  <a:lnTo>
                    <a:pt x="77015" y="108213"/>
                  </a:lnTo>
                  <a:lnTo>
                    <a:pt x="107986" y="77173"/>
                  </a:lnTo>
                  <a:lnTo>
                    <a:pt x="143012" y="50687"/>
                  </a:lnTo>
                  <a:lnTo>
                    <a:pt x="181606" y="29240"/>
                  </a:lnTo>
                  <a:lnTo>
                    <a:pt x="223284" y="13319"/>
                  </a:lnTo>
                  <a:lnTo>
                    <a:pt x="267558" y="3410"/>
                  </a:lnTo>
                  <a:lnTo>
                    <a:pt x="313944" y="0"/>
                  </a:lnTo>
                  <a:lnTo>
                    <a:pt x="360329" y="3410"/>
                  </a:lnTo>
                  <a:lnTo>
                    <a:pt x="404603" y="13319"/>
                  </a:lnTo>
                  <a:lnTo>
                    <a:pt x="446281" y="29240"/>
                  </a:lnTo>
                  <a:lnTo>
                    <a:pt x="484875" y="50687"/>
                  </a:lnTo>
                  <a:lnTo>
                    <a:pt x="519901" y="77173"/>
                  </a:lnTo>
                  <a:lnTo>
                    <a:pt x="550872" y="108213"/>
                  </a:lnTo>
                  <a:lnTo>
                    <a:pt x="577301" y="143320"/>
                  </a:lnTo>
                  <a:lnTo>
                    <a:pt x="598704" y="182009"/>
                  </a:lnTo>
                  <a:lnTo>
                    <a:pt x="614593" y="223794"/>
                  </a:lnTo>
                  <a:lnTo>
                    <a:pt x="624483" y="268188"/>
                  </a:lnTo>
                  <a:lnTo>
                    <a:pt x="627888" y="314705"/>
                  </a:lnTo>
                  <a:lnTo>
                    <a:pt x="624483" y="361223"/>
                  </a:lnTo>
                  <a:lnTo>
                    <a:pt x="614593" y="405617"/>
                  </a:lnTo>
                  <a:lnTo>
                    <a:pt x="598704" y="447402"/>
                  </a:lnTo>
                  <a:lnTo>
                    <a:pt x="577301" y="486091"/>
                  </a:lnTo>
                  <a:lnTo>
                    <a:pt x="550872" y="521198"/>
                  </a:lnTo>
                  <a:lnTo>
                    <a:pt x="519901" y="552238"/>
                  </a:lnTo>
                  <a:lnTo>
                    <a:pt x="484875" y="578724"/>
                  </a:lnTo>
                  <a:lnTo>
                    <a:pt x="446281" y="600171"/>
                  </a:lnTo>
                  <a:lnTo>
                    <a:pt x="404603" y="616092"/>
                  </a:lnTo>
                  <a:lnTo>
                    <a:pt x="360329" y="626001"/>
                  </a:lnTo>
                  <a:lnTo>
                    <a:pt x="313944" y="629412"/>
                  </a:lnTo>
                  <a:lnTo>
                    <a:pt x="267558" y="626001"/>
                  </a:lnTo>
                  <a:lnTo>
                    <a:pt x="223284" y="616092"/>
                  </a:lnTo>
                  <a:lnTo>
                    <a:pt x="181606" y="600171"/>
                  </a:lnTo>
                  <a:lnTo>
                    <a:pt x="143012" y="578724"/>
                  </a:lnTo>
                  <a:lnTo>
                    <a:pt x="107986" y="552238"/>
                  </a:lnTo>
                  <a:lnTo>
                    <a:pt x="77015" y="521198"/>
                  </a:lnTo>
                  <a:lnTo>
                    <a:pt x="50586" y="486091"/>
                  </a:lnTo>
                  <a:lnTo>
                    <a:pt x="29183" y="447402"/>
                  </a:lnTo>
                  <a:lnTo>
                    <a:pt x="13294" y="405617"/>
                  </a:lnTo>
                  <a:lnTo>
                    <a:pt x="3404" y="361223"/>
                  </a:lnTo>
                  <a:lnTo>
                    <a:pt x="0" y="314705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2436876" y="3329940"/>
            <a:ext cx="7312659" cy="673735"/>
            <a:chOff x="2436876" y="3329940"/>
            <a:chExt cx="7312659" cy="673735"/>
          </a:xfrm>
        </p:grpSpPr>
        <p:sp>
          <p:nvSpPr>
            <p:cNvPr id="17" name="object 17"/>
            <p:cNvSpPr/>
            <p:nvPr/>
          </p:nvSpPr>
          <p:spPr>
            <a:xfrm>
              <a:off x="2756916" y="3375660"/>
              <a:ext cx="6992620" cy="628015"/>
            </a:xfrm>
            <a:custGeom>
              <a:avLst/>
              <a:gdLst/>
              <a:ahLst/>
              <a:cxnLst/>
              <a:rect l="l" t="t" r="r" b="b"/>
              <a:pathLst>
                <a:path w="6992620" h="628014">
                  <a:moveTo>
                    <a:pt x="6992111" y="0"/>
                  </a:moveTo>
                  <a:lnTo>
                    <a:pt x="313944" y="0"/>
                  </a:lnTo>
                  <a:lnTo>
                    <a:pt x="0" y="313944"/>
                  </a:lnTo>
                  <a:lnTo>
                    <a:pt x="313944" y="627888"/>
                  </a:lnTo>
                  <a:lnTo>
                    <a:pt x="6992111" y="627888"/>
                  </a:lnTo>
                  <a:lnTo>
                    <a:pt x="6992111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442972" y="3336036"/>
              <a:ext cx="627888" cy="6278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442972" y="3336036"/>
              <a:ext cx="628015" cy="628015"/>
            </a:xfrm>
            <a:custGeom>
              <a:avLst/>
              <a:gdLst/>
              <a:ahLst/>
              <a:cxnLst/>
              <a:rect l="l" t="t" r="r" b="b"/>
              <a:pathLst>
                <a:path w="628014" h="628014">
                  <a:moveTo>
                    <a:pt x="0" y="313944"/>
                  </a:moveTo>
                  <a:lnTo>
                    <a:pt x="3404" y="267558"/>
                  </a:lnTo>
                  <a:lnTo>
                    <a:pt x="13294" y="223284"/>
                  </a:lnTo>
                  <a:lnTo>
                    <a:pt x="29183" y="181606"/>
                  </a:lnTo>
                  <a:lnTo>
                    <a:pt x="50586" y="143012"/>
                  </a:lnTo>
                  <a:lnTo>
                    <a:pt x="77015" y="107986"/>
                  </a:lnTo>
                  <a:lnTo>
                    <a:pt x="107986" y="77015"/>
                  </a:lnTo>
                  <a:lnTo>
                    <a:pt x="143012" y="50586"/>
                  </a:lnTo>
                  <a:lnTo>
                    <a:pt x="181606" y="29183"/>
                  </a:lnTo>
                  <a:lnTo>
                    <a:pt x="223284" y="13294"/>
                  </a:lnTo>
                  <a:lnTo>
                    <a:pt x="267558" y="3404"/>
                  </a:lnTo>
                  <a:lnTo>
                    <a:pt x="313944" y="0"/>
                  </a:lnTo>
                  <a:lnTo>
                    <a:pt x="360329" y="3404"/>
                  </a:lnTo>
                  <a:lnTo>
                    <a:pt x="404603" y="13294"/>
                  </a:lnTo>
                  <a:lnTo>
                    <a:pt x="446281" y="29183"/>
                  </a:lnTo>
                  <a:lnTo>
                    <a:pt x="484875" y="50586"/>
                  </a:lnTo>
                  <a:lnTo>
                    <a:pt x="519901" y="77015"/>
                  </a:lnTo>
                  <a:lnTo>
                    <a:pt x="550872" y="107986"/>
                  </a:lnTo>
                  <a:lnTo>
                    <a:pt x="577301" y="143012"/>
                  </a:lnTo>
                  <a:lnTo>
                    <a:pt x="598704" y="181606"/>
                  </a:lnTo>
                  <a:lnTo>
                    <a:pt x="614593" y="223284"/>
                  </a:lnTo>
                  <a:lnTo>
                    <a:pt x="624483" y="267558"/>
                  </a:lnTo>
                  <a:lnTo>
                    <a:pt x="627888" y="313944"/>
                  </a:lnTo>
                  <a:lnTo>
                    <a:pt x="624483" y="360329"/>
                  </a:lnTo>
                  <a:lnTo>
                    <a:pt x="614593" y="404603"/>
                  </a:lnTo>
                  <a:lnTo>
                    <a:pt x="598704" y="446281"/>
                  </a:lnTo>
                  <a:lnTo>
                    <a:pt x="577301" y="484875"/>
                  </a:lnTo>
                  <a:lnTo>
                    <a:pt x="550872" y="519901"/>
                  </a:lnTo>
                  <a:lnTo>
                    <a:pt x="519901" y="550872"/>
                  </a:lnTo>
                  <a:lnTo>
                    <a:pt x="484875" y="577301"/>
                  </a:lnTo>
                  <a:lnTo>
                    <a:pt x="446281" y="598704"/>
                  </a:lnTo>
                  <a:lnTo>
                    <a:pt x="404603" y="614593"/>
                  </a:lnTo>
                  <a:lnTo>
                    <a:pt x="360329" y="624483"/>
                  </a:lnTo>
                  <a:lnTo>
                    <a:pt x="313944" y="627888"/>
                  </a:lnTo>
                  <a:lnTo>
                    <a:pt x="267558" y="624483"/>
                  </a:lnTo>
                  <a:lnTo>
                    <a:pt x="223284" y="614593"/>
                  </a:lnTo>
                  <a:lnTo>
                    <a:pt x="181606" y="598704"/>
                  </a:lnTo>
                  <a:lnTo>
                    <a:pt x="143012" y="577301"/>
                  </a:lnTo>
                  <a:lnTo>
                    <a:pt x="107986" y="550872"/>
                  </a:lnTo>
                  <a:lnTo>
                    <a:pt x="77015" y="519901"/>
                  </a:lnTo>
                  <a:lnTo>
                    <a:pt x="50586" y="484875"/>
                  </a:lnTo>
                  <a:lnTo>
                    <a:pt x="29183" y="446281"/>
                  </a:lnTo>
                  <a:lnTo>
                    <a:pt x="13294" y="404603"/>
                  </a:lnTo>
                  <a:lnTo>
                    <a:pt x="3404" y="360329"/>
                  </a:lnTo>
                  <a:lnTo>
                    <a:pt x="0" y="31394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2436876" y="4186428"/>
            <a:ext cx="7312659" cy="640080"/>
            <a:chOff x="2436876" y="4186428"/>
            <a:chExt cx="7312659" cy="640080"/>
          </a:xfrm>
        </p:grpSpPr>
        <p:sp>
          <p:nvSpPr>
            <p:cNvPr id="21" name="object 21"/>
            <p:cNvSpPr/>
            <p:nvPr/>
          </p:nvSpPr>
          <p:spPr>
            <a:xfrm>
              <a:off x="2756916" y="4192524"/>
              <a:ext cx="6992620" cy="628015"/>
            </a:xfrm>
            <a:custGeom>
              <a:avLst/>
              <a:gdLst/>
              <a:ahLst/>
              <a:cxnLst/>
              <a:rect l="l" t="t" r="r" b="b"/>
              <a:pathLst>
                <a:path w="6992620" h="628014">
                  <a:moveTo>
                    <a:pt x="6992111" y="0"/>
                  </a:moveTo>
                  <a:lnTo>
                    <a:pt x="313944" y="0"/>
                  </a:lnTo>
                  <a:lnTo>
                    <a:pt x="0" y="313944"/>
                  </a:lnTo>
                  <a:lnTo>
                    <a:pt x="313944" y="627888"/>
                  </a:lnTo>
                  <a:lnTo>
                    <a:pt x="6992111" y="627888"/>
                  </a:lnTo>
                  <a:lnTo>
                    <a:pt x="6992111" y="0"/>
                  </a:lnTo>
                  <a:close/>
                </a:path>
              </a:pathLst>
            </a:custGeom>
            <a:solidFill>
              <a:srgbClr val="B125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442972" y="4192524"/>
              <a:ext cx="627888" cy="62788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442972" y="4192524"/>
              <a:ext cx="628015" cy="628015"/>
            </a:xfrm>
            <a:custGeom>
              <a:avLst/>
              <a:gdLst/>
              <a:ahLst/>
              <a:cxnLst/>
              <a:rect l="l" t="t" r="r" b="b"/>
              <a:pathLst>
                <a:path w="628014" h="628014">
                  <a:moveTo>
                    <a:pt x="0" y="313944"/>
                  </a:moveTo>
                  <a:lnTo>
                    <a:pt x="3404" y="267558"/>
                  </a:lnTo>
                  <a:lnTo>
                    <a:pt x="13294" y="223284"/>
                  </a:lnTo>
                  <a:lnTo>
                    <a:pt x="29183" y="181606"/>
                  </a:lnTo>
                  <a:lnTo>
                    <a:pt x="50586" y="143012"/>
                  </a:lnTo>
                  <a:lnTo>
                    <a:pt x="77015" y="107986"/>
                  </a:lnTo>
                  <a:lnTo>
                    <a:pt x="107986" y="77015"/>
                  </a:lnTo>
                  <a:lnTo>
                    <a:pt x="143012" y="50586"/>
                  </a:lnTo>
                  <a:lnTo>
                    <a:pt x="181606" y="29183"/>
                  </a:lnTo>
                  <a:lnTo>
                    <a:pt x="223284" y="13294"/>
                  </a:lnTo>
                  <a:lnTo>
                    <a:pt x="267558" y="3404"/>
                  </a:lnTo>
                  <a:lnTo>
                    <a:pt x="313944" y="0"/>
                  </a:lnTo>
                  <a:lnTo>
                    <a:pt x="360329" y="3404"/>
                  </a:lnTo>
                  <a:lnTo>
                    <a:pt x="404603" y="13294"/>
                  </a:lnTo>
                  <a:lnTo>
                    <a:pt x="446281" y="29183"/>
                  </a:lnTo>
                  <a:lnTo>
                    <a:pt x="484875" y="50586"/>
                  </a:lnTo>
                  <a:lnTo>
                    <a:pt x="519901" y="77015"/>
                  </a:lnTo>
                  <a:lnTo>
                    <a:pt x="550872" y="107986"/>
                  </a:lnTo>
                  <a:lnTo>
                    <a:pt x="577301" y="143012"/>
                  </a:lnTo>
                  <a:lnTo>
                    <a:pt x="598704" y="181606"/>
                  </a:lnTo>
                  <a:lnTo>
                    <a:pt x="614593" y="223284"/>
                  </a:lnTo>
                  <a:lnTo>
                    <a:pt x="624483" y="267558"/>
                  </a:lnTo>
                  <a:lnTo>
                    <a:pt x="627888" y="313944"/>
                  </a:lnTo>
                  <a:lnTo>
                    <a:pt x="624483" y="360329"/>
                  </a:lnTo>
                  <a:lnTo>
                    <a:pt x="614593" y="404603"/>
                  </a:lnTo>
                  <a:lnTo>
                    <a:pt x="598704" y="446281"/>
                  </a:lnTo>
                  <a:lnTo>
                    <a:pt x="577301" y="484875"/>
                  </a:lnTo>
                  <a:lnTo>
                    <a:pt x="550872" y="519901"/>
                  </a:lnTo>
                  <a:lnTo>
                    <a:pt x="519901" y="550872"/>
                  </a:lnTo>
                  <a:lnTo>
                    <a:pt x="484875" y="577301"/>
                  </a:lnTo>
                  <a:lnTo>
                    <a:pt x="446281" y="598704"/>
                  </a:lnTo>
                  <a:lnTo>
                    <a:pt x="404603" y="614593"/>
                  </a:lnTo>
                  <a:lnTo>
                    <a:pt x="360329" y="624483"/>
                  </a:lnTo>
                  <a:lnTo>
                    <a:pt x="313944" y="627888"/>
                  </a:lnTo>
                  <a:lnTo>
                    <a:pt x="267558" y="624483"/>
                  </a:lnTo>
                  <a:lnTo>
                    <a:pt x="223284" y="614593"/>
                  </a:lnTo>
                  <a:lnTo>
                    <a:pt x="181606" y="598704"/>
                  </a:lnTo>
                  <a:lnTo>
                    <a:pt x="143012" y="577301"/>
                  </a:lnTo>
                  <a:lnTo>
                    <a:pt x="107986" y="550872"/>
                  </a:lnTo>
                  <a:lnTo>
                    <a:pt x="77015" y="519901"/>
                  </a:lnTo>
                  <a:lnTo>
                    <a:pt x="50586" y="484875"/>
                  </a:lnTo>
                  <a:lnTo>
                    <a:pt x="29183" y="446281"/>
                  </a:lnTo>
                  <a:lnTo>
                    <a:pt x="13294" y="404603"/>
                  </a:lnTo>
                  <a:lnTo>
                    <a:pt x="3404" y="360329"/>
                  </a:lnTo>
                  <a:lnTo>
                    <a:pt x="0" y="31394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4" name="object 24"/>
          <p:cNvGrpSpPr/>
          <p:nvPr/>
        </p:nvGrpSpPr>
        <p:grpSpPr>
          <a:xfrm>
            <a:off x="2436876" y="5001767"/>
            <a:ext cx="7312659" cy="641985"/>
            <a:chOff x="2436876" y="5001767"/>
            <a:chExt cx="7312659" cy="641985"/>
          </a:xfrm>
        </p:grpSpPr>
        <p:sp>
          <p:nvSpPr>
            <p:cNvPr id="25" name="object 25"/>
            <p:cNvSpPr/>
            <p:nvPr/>
          </p:nvSpPr>
          <p:spPr>
            <a:xfrm>
              <a:off x="2756916" y="5007863"/>
              <a:ext cx="6992620" cy="629920"/>
            </a:xfrm>
            <a:custGeom>
              <a:avLst/>
              <a:gdLst/>
              <a:ahLst/>
              <a:cxnLst/>
              <a:rect l="l" t="t" r="r" b="b"/>
              <a:pathLst>
                <a:path w="6992620" h="629920">
                  <a:moveTo>
                    <a:pt x="6992111" y="0"/>
                  </a:moveTo>
                  <a:lnTo>
                    <a:pt x="314706" y="0"/>
                  </a:lnTo>
                  <a:lnTo>
                    <a:pt x="0" y="314706"/>
                  </a:lnTo>
                  <a:lnTo>
                    <a:pt x="314706" y="629412"/>
                  </a:lnTo>
                  <a:lnTo>
                    <a:pt x="6992111" y="629412"/>
                  </a:lnTo>
                  <a:lnTo>
                    <a:pt x="6992111" y="0"/>
                  </a:lnTo>
                  <a:close/>
                </a:path>
              </a:pathLst>
            </a:custGeom>
            <a:solidFill>
              <a:srgbClr val="FFB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442972" y="5007863"/>
              <a:ext cx="627888" cy="62941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442972" y="5007863"/>
              <a:ext cx="628015" cy="629920"/>
            </a:xfrm>
            <a:custGeom>
              <a:avLst/>
              <a:gdLst/>
              <a:ahLst/>
              <a:cxnLst/>
              <a:rect l="l" t="t" r="r" b="b"/>
              <a:pathLst>
                <a:path w="628014" h="629920">
                  <a:moveTo>
                    <a:pt x="0" y="314706"/>
                  </a:moveTo>
                  <a:lnTo>
                    <a:pt x="3404" y="268188"/>
                  </a:lnTo>
                  <a:lnTo>
                    <a:pt x="13294" y="223794"/>
                  </a:lnTo>
                  <a:lnTo>
                    <a:pt x="29183" y="182009"/>
                  </a:lnTo>
                  <a:lnTo>
                    <a:pt x="50586" y="143320"/>
                  </a:lnTo>
                  <a:lnTo>
                    <a:pt x="77015" y="108213"/>
                  </a:lnTo>
                  <a:lnTo>
                    <a:pt x="107986" y="77173"/>
                  </a:lnTo>
                  <a:lnTo>
                    <a:pt x="143012" y="50687"/>
                  </a:lnTo>
                  <a:lnTo>
                    <a:pt x="181606" y="29240"/>
                  </a:lnTo>
                  <a:lnTo>
                    <a:pt x="223284" y="13319"/>
                  </a:lnTo>
                  <a:lnTo>
                    <a:pt x="267558" y="3410"/>
                  </a:lnTo>
                  <a:lnTo>
                    <a:pt x="313944" y="0"/>
                  </a:lnTo>
                  <a:lnTo>
                    <a:pt x="360329" y="3410"/>
                  </a:lnTo>
                  <a:lnTo>
                    <a:pt x="404603" y="13319"/>
                  </a:lnTo>
                  <a:lnTo>
                    <a:pt x="446281" y="29240"/>
                  </a:lnTo>
                  <a:lnTo>
                    <a:pt x="484875" y="50687"/>
                  </a:lnTo>
                  <a:lnTo>
                    <a:pt x="519901" y="77173"/>
                  </a:lnTo>
                  <a:lnTo>
                    <a:pt x="550872" y="108213"/>
                  </a:lnTo>
                  <a:lnTo>
                    <a:pt x="577301" y="143320"/>
                  </a:lnTo>
                  <a:lnTo>
                    <a:pt x="598704" y="182009"/>
                  </a:lnTo>
                  <a:lnTo>
                    <a:pt x="614593" y="223794"/>
                  </a:lnTo>
                  <a:lnTo>
                    <a:pt x="624483" y="268188"/>
                  </a:lnTo>
                  <a:lnTo>
                    <a:pt x="627888" y="314706"/>
                  </a:lnTo>
                  <a:lnTo>
                    <a:pt x="624483" y="361223"/>
                  </a:lnTo>
                  <a:lnTo>
                    <a:pt x="614593" y="405617"/>
                  </a:lnTo>
                  <a:lnTo>
                    <a:pt x="598704" y="447402"/>
                  </a:lnTo>
                  <a:lnTo>
                    <a:pt x="577301" y="486091"/>
                  </a:lnTo>
                  <a:lnTo>
                    <a:pt x="550872" y="521198"/>
                  </a:lnTo>
                  <a:lnTo>
                    <a:pt x="519901" y="552238"/>
                  </a:lnTo>
                  <a:lnTo>
                    <a:pt x="484875" y="578724"/>
                  </a:lnTo>
                  <a:lnTo>
                    <a:pt x="446281" y="600171"/>
                  </a:lnTo>
                  <a:lnTo>
                    <a:pt x="404603" y="616092"/>
                  </a:lnTo>
                  <a:lnTo>
                    <a:pt x="360329" y="626001"/>
                  </a:lnTo>
                  <a:lnTo>
                    <a:pt x="313944" y="629412"/>
                  </a:lnTo>
                  <a:lnTo>
                    <a:pt x="267558" y="626001"/>
                  </a:lnTo>
                  <a:lnTo>
                    <a:pt x="223284" y="616092"/>
                  </a:lnTo>
                  <a:lnTo>
                    <a:pt x="181606" y="600171"/>
                  </a:lnTo>
                  <a:lnTo>
                    <a:pt x="143012" y="578724"/>
                  </a:lnTo>
                  <a:lnTo>
                    <a:pt x="107986" y="552238"/>
                  </a:lnTo>
                  <a:lnTo>
                    <a:pt x="77015" y="521198"/>
                  </a:lnTo>
                  <a:lnTo>
                    <a:pt x="50586" y="486091"/>
                  </a:lnTo>
                  <a:lnTo>
                    <a:pt x="29183" y="447402"/>
                  </a:lnTo>
                  <a:lnTo>
                    <a:pt x="13294" y="405617"/>
                  </a:lnTo>
                  <a:lnTo>
                    <a:pt x="3404" y="361223"/>
                  </a:lnTo>
                  <a:lnTo>
                    <a:pt x="0" y="31470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/>
          <p:nvPr/>
        </p:nvSpPr>
        <p:spPr>
          <a:xfrm>
            <a:off x="2756916" y="5824728"/>
            <a:ext cx="6992620" cy="628015"/>
          </a:xfrm>
          <a:custGeom>
            <a:avLst/>
            <a:gdLst/>
            <a:ahLst/>
            <a:cxnLst/>
            <a:rect l="l" t="t" r="r" b="b"/>
            <a:pathLst>
              <a:path w="6992620" h="628014">
                <a:moveTo>
                  <a:pt x="6992111" y="0"/>
                </a:moveTo>
                <a:lnTo>
                  <a:pt x="313944" y="0"/>
                </a:lnTo>
                <a:lnTo>
                  <a:pt x="0" y="313944"/>
                </a:lnTo>
                <a:lnTo>
                  <a:pt x="313944" y="627888"/>
                </a:lnTo>
                <a:lnTo>
                  <a:pt x="6992111" y="627888"/>
                </a:lnTo>
                <a:lnTo>
                  <a:pt x="6992111" y="0"/>
                </a:lnTo>
                <a:close/>
              </a:path>
            </a:pathLst>
          </a:custGeom>
          <a:solidFill>
            <a:srgbClr val="B648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201035" y="1779270"/>
            <a:ext cx="6372225" cy="4673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Fertilitas (kehamilan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remaja,</a:t>
            </a:r>
            <a:r>
              <a:rPr sz="20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infertilitas)</a:t>
            </a:r>
            <a:endParaRPr sz="2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endParaRPr sz="2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1585"/>
              </a:spcBef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Pernikahan</a:t>
            </a:r>
            <a:r>
              <a:rPr sz="20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Anak</a:t>
            </a:r>
            <a:endParaRPr sz="2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endParaRPr sz="2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1585"/>
              </a:spcBef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Abortus/Keguguran</a:t>
            </a:r>
            <a:endParaRPr sz="2000">
              <a:latin typeface="Carlito"/>
              <a:cs typeface="Carlito"/>
            </a:endParaRPr>
          </a:p>
          <a:p>
            <a:pPr marL="1152525" marR="1144905" algn="ctr">
              <a:lnSpc>
                <a:spcPct val="268000"/>
              </a:lnSpc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Kesehatan Jiwa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dan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Reproduksi</a:t>
            </a:r>
            <a:r>
              <a:rPr sz="20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endParaRPr sz="2000" spc="-60" dirty="0">
              <a:solidFill>
                <a:srgbClr val="FFFFFF"/>
              </a:solidFill>
              <a:latin typeface="Carlito"/>
              <a:cs typeface="Carlito"/>
            </a:endParaRPr>
          </a:p>
          <a:p>
            <a:pPr marL="1152525" marR="1144905" algn="ctr">
              <a:lnSpc>
                <a:spcPct val="268000"/>
              </a:lnSpc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Remaja 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Kekerasan</a:t>
            </a:r>
            <a:endParaRPr sz="2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endParaRPr sz="2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1590"/>
              </a:spcBef>
            </a:pPr>
            <a:r>
              <a:rPr spc="-20" dirty="0">
                <a:solidFill>
                  <a:srgbClr val="FFFFFF"/>
                </a:solidFill>
                <a:latin typeface="Carlito"/>
                <a:cs typeface="Carlito"/>
              </a:rPr>
              <a:t>Peny </a:t>
            </a:r>
            <a:r>
              <a:rPr dirty="0">
                <a:solidFill>
                  <a:srgbClr val="FFFFFF"/>
                </a:solidFill>
                <a:latin typeface="Carlito"/>
                <a:cs typeface="Carlito"/>
              </a:rPr>
              <a:t>Menular &amp; </a:t>
            </a:r>
            <a:r>
              <a:rPr spc="-5" dirty="0">
                <a:solidFill>
                  <a:srgbClr val="FFFFFF"/>
                </a:solidFill>
                <a:latin typeface="Carlito"/>
                <a:cs typeface="Carlito"/>
              </a:rPr>
              <a:t>Tidak </a:t>
            </a:r>
            <a:r>
              <a:rPr dirty="0">
                <a:solidFill>
                  <a:srgbClr val="FFFFFF"/>
                </a:solidFill>
                <a:latin typeface="Carlito"/>
                <a:cs typeface="Carlito"/>
              </a:rPr>
              <a:t>Menular </a:t>
            </a:r>
            <a:r>
              <a:rPr spc="-5" dirty="0">
                <a:solidFill>
                  <a:srgbClr val="FFFFFF"/>
                </a:solidFill>
                <a:latin typeface="Carlito"/>
                <a:cs typeface="Carlito"/>
              </a:rPr>
              <a:t>(Ca </a:t>
            </a:r>
            <a:r>
              <a:rPr spc="-10" dirty="0">
                <a:solidFill>
                  <a:srgbClr val="FFFFFF"/>
                </a:solidFill>
                <a:latin typeface="Carlito"/>
                <a:cs typeface="Carlito"/>
              </a:rPr>
              <a:t>payudara, </a:t>
            </a:r>
            <a:r>
              <a:rPr spc="-40" dirty="0">
                <a:solidFill>
                  <a:srgbClr val="FFFFFF"/>
                </a:solidFill>
                <a:latin typeface="Carlito"/>
                <a:cs typeface="Carlito"/>
              </a:rPr>
              <a:t>HIV,</a:t>
            </a:r>
            <a:r>
              <a:rPr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pc="-5" dirty="0">
                <a:solidFill>
                  <a:srgbClr val="FFFFFF"/>
                </a:solidFill>
                <a:latin typeface="Carlito"/>
                <a:cs typeface="Carlito"/>
              </a:rPr>
              <a:t>hipertensi)</a:t>
            </a:r>
            <a:endParaRPr>
              <a:latin typeface="Carlito"/>
              <a:cs typeface="Carlito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436876" y="5818632"/>
            <a:ext cx="640080" cy="640080"/>
            <a:chOff x="2436876" y="5818632"/>
            <a:chExt cx="640080" cy="640080"/>
          </a:xfrm>
        </p:grpSpPr>
        <p:sp>
          <p:nvSpPr>
            <p:cNvPr id="31" name="object 31"/>
            <p:cNvSpPr/>
            <p:nvPr/>
          </p:nvSpPr>
          <p:spPr>
            <a:xfrm>
              <a:off x="2442972" y="5824728"/>
              <a:ext cx="627888" cy="62788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442972" y="5824728"/>
              <a:ext cx="628015" cy="628015"/>
            </a:xfrm>
            <a:custGeom>
              <a:avLst/>
              <a:gdLst/>
              <a:ahLst/>
              <a:cxnLst/>
              <a:rect l="l" t="t" r="r" b="b"/>
              <a:pathLst>
                <a:path w="628014" h="628014">
                  <a:moveTo>
                    <a:pt x="0" y="313944"/>
                  </a:moveTo>
                  <a:lnTo>
                    <a:pt x="3404" y="267550"/>
                  </a:lnTo>
                  <a:lnTo>
                    <a:pt x="13294" y="223270"/>
                  </a:lnTo>
                  <a:lnTo>
                    <a:pt x="29183" y="181590"/>
                  </a:lnTo>
                  <a:lnTo>
                    <a:pt x="50586" y="142995"/>
                  </a:lnTo>
                  <a:lnTo>
                    <a:pt x="77015" y="107970"/>
                  </a:lnTo>
                  <a:lnTo>
                    <a:pt x="107986" y="77002"/>
                  </a:lnTo>
                  <a:lnTo>
                    <a:pt x="143012" y="50576"/>
                  </a:lnTo>
                  <a:lnTo>
                    <a:pt x="181606" y="29177"/>
                  </a:lnTo>
                  <a:lnTo>
                    <a:pt x="223284" y="13291"/>
                  </a:lnTo>
                  <a:lnTo>
                    <a:pt x="267558" y="3403"/>
                  </a:lnTo>
                  <a:lnTo>
                    <a:pt x="313944" y="0"/>
                  </a:lnTo>
                  <a:lnTo>
                    <a:pt x="360329" y="3403"/>
                  </a:lnTo>
                  <a:lnTo>
                    <a:pt x="404603" y="13291"/>
                  </a:lnTo>
                  <a:lnTo>
                    <a:pt x="446281" y="29177"/>
                  </a:lnTo>
                  <a:lnTo>
                    <a:pt x="484875" y="50576"/>
                  </a:lnTo>
                  <a:lnTo>
                    <a:pt x="519901" y="77002"/>
                  </a:lnTo>
                  <a:lnTo>
                    <a:pt x="550872" y="107970"/>
                  </a:lnTo>
                  <a:lnTo>
                    <a:pt x="577301" y="142995"/>
                  </a:lnTo>
                  <a:lnTo>
                    <a:pt x="598704" y="181590"/>
                  </a:lnTo>
                  <a:lnTo>
                    <a:pt x="614593" y="223270"/>
                  </a:lnTo>
                  <a:lnTo>
                    <a:pt x="624483" y="267550"/>
                  </a:lnTo>
                  <a:lnTo>
                    <a:pt x="627888" y="313944"/>
                  </a:lnTo>
                  <a:lnTo>
                    <a:pt x="624483" y="360334"/>
                  </a:lnTo>
                  <a:lnTo>
                    <a:pt x="614593" y="404612"/>
                  </a:lnTo>
                  <a:lnTo>
                    <a:pt x="598704" y="446292"/>
                  </a:lnTo>
                  <a:lnTo>
                    <a:pt x="577301" y="484887"/>
                  </a:lnTo>
                  <a:lnTo>
                    <a:pt x="550872" y="519911"/>
                  </a:lnTo>
                  <a:lnTo>
                    <a:pt x="519901" y="550880"/>
                  </a:lnTo>
                  <a:lnTo>
                    <a:pt x="484875" y="577308"/>
                  </a:lnTo>
                  <a:lnTo>
                    <a:pt x="446281" y="598708"/>
                  </a:lnTo>
                  <a:lnTo>
                    <a:pt x="404603" y="614595"/>
                  </a:lnTo>
                  <a:lnTo>
                    <a:pt x="360329" y="624483"/>
                  </a:lnTo>
                  <a:lnTo>
                    <a:pt x="313944" y="627888"/>
                  </a:lnTo>
                  <a:lnTo>
                    <a:pt x="267558" y="624483"/>
                  </a:lnTo>
                  <a:lnTo>
                    <a:pt x="223284" y="614595"/>
                  </a:lnTo>
                  <a:lnTo>
                    <a:pt x="181606" y="598708"/>
                  </a:lnTo>
                  <a:lnTo>
                    <a:pt x="143012" y="577308"/>
                  </a:lnTo>
                  <a:lnTo>
                    <a:pt x="107986" y="550880"/>
                  </a:lnTo>
                  <a:lnTo>
                    <a:pt x="77015" y="519911"/>
                  </a:lnTo>
                  <a:lnTo>
                    <a:pt x="50586" y="484887"/>
                  </a:lnTo>
                  <a:lnTo>
                    <a:pt x="29183" y="446292"/>
                  </a:lnTo>
                  <a:lnTo>
                    <a:pt x="13294" y="404612"/>
                  </a:lnTo>
                  <a:lnTo>
                    <a:pt x="3404" y="360334"/>
                  </a:lnTo>
                  <a:lnTo>
                    <a:pt x="0" y="31394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765" y="981635"/>
            <a:ext cx="8794375" cy="344791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585772" rIns="0" bIns="0" rtlCol="0">
            <a:spAutoFit/>
          </a:bodyPr>
          <a:lstStyle/>
          <a:p>
            <a:pPr marL="380365" marR="5080" algn="ctr">
              <a:lnSpc>
                <a:spcPct val="150000"/>
              </a:lnSpc>
              <a:spcBef>
                <a:spcPts val="835"/>
              </a:spcBef>
            </a:pPr>
            <a:r>
              <a:rPr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 itu Asuhan </a:t>
            </a:r>
            <a:r>
              <a:rPr sz="4000" spc="-9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sz="40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Berpusat  </a:t>
            </a:r>
            <a:r>
              <a:rPr sz="4000" spc="-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 </a:t>
            </a:r>
            <a:r>
              <a:rPr sz="4000" spc="-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Perempuan </a:t>
            </a:r>
            <a:r>
              <a:rPr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sz="4000" spc="-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Kebidanan</a:t>
            </a:r>
            <a:endParaRPr sz="4000" spc="-2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71015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4405" y="415798"/>
            <a:ext cx="9052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F9991D"/>
                </a:solidFill>
              </a:rPr>
              <a:t>Definisi </a:t>
            </a:r>
            <a:r>
              <a:rPr sz="4000" spc="-15" dirty="0">
                <a:solidFill>
                  <a:srgbClr val="F9991D"/>
                </a:solidFill>
              </a:rPr>
              <a:t>Kebidanan </a:t>
            </a:r>
            <a:r>
              <a:rPr sz="4000" spc="-10" dirty="0">
                <a:solidFill>
                  <a:srgbClr val="F9991D"/>
                </a:solidFill>
              </a:rPr>
              <a:t>(Midwifery) </a:t>
            </a:r>
            <a:r>
              <a:rPr sz="4000" spc="-5" dirty="0">
                <a:solidFill>
                  <a:srgbClr val="F9991D"/>
                </a:solidFill>
              </a:rPr>
              <a:t>– ICM</a:t>
            </a:r>
            <a:r>
              <a:rPr sz="4000" spc="100" dirty="0">
                <a:solidFill>
                  <a:srgbClr val="F9991D"/>
                </a:solidFill>
              </a:rPr>
              <a:t> </a:t>
            </a:r>
            <a:r>
              <a:rPr sz="4000" spc="-5" dirty="0">
                <a:solidFill>
                  <a:srgbClr val="F9991D"/>
                </a:solidFill>
              </a:rPr>
              <a:t>2017</a:t>
            </a:r>
            <a:endParaRPr sz="4000"/>
          </a:p>
        </p:txBody>
      </p:sp>
      <p:grpSp>
        <p:nvGrpSpPr>
          <p:cNvPr id="4" name="object 4"/>
          <p:cNvGrpSpPr/>
          <p:nvPr/>
        </p:nvGrpSpPr>
        <p:grpSpPr>
          <a:xfrm>
            <a:off x="4267200" y="1714500"/>
            <a:ext cx="1130935" cy="1991995"/>
            <a:chOff x="4267200" y="1714500"/>
            <a:chExt cx="1130935" cy="1991995"/>
          </a:xfrm>
        </p:grpSpPr>
        <p:sp>
          <p:nvSpPr>
            <p:cNvPr id="5" name="object 5"/>
            <p:cNvSpPr/>
            <p:nvPr/>
          </p:nvSpPr>
          <p:spPr>
            <a:xfrm>
              <a:off x="4890388" y="2870072"/>
              <a:ext cx="508000" cy="836930"/>
            </a:xfrm>
            <a:custGeom>
              <a:avLst/>
              <a:gdLst/>
              <a:ahLst/>
              <a:cxnLst/>
              <a:rect l="l" t="t" r="r" b="b"/>
              <a:pathLst>
                <a:path w="508000" h="836929">
                  <a:moveTo>
                    <a:pt x="320421" y="0"/>
                  </a:moveTo>
                  <a:lnTo>
                    <a:pt x="102870" y="66039"/>
                  </a:lnTo>
                  <a:lnTo>
                    <a:pt x="116755" y="115282"/>
                  </a:lnTo>
                  <a:lnTo>
                    <a:pt x="128621" y="164949"/>
                  </a:lnTo>
                  <a:lnTo>
                    <a:pt x="138464" y="214977"/>
                  </a:lnTo>
                  <a:lnTo>
                    <a:pt x="146280" y="265307"/>
                  </a:lnTo>
                  <a:lnTo>
                    <a:pt x="152064" y="315877"/>
                  </a:lnTo>
                  <a:lnTo>
                    <a:pt x="155813" y="366625"/>
                  </a:lnTo>
                  <a:lnTo>
                    <a:pt x="157523" y="417491"/>
                  </a:lnTo>
                  <a:lnTo>
                    <a:pt x="157190" y="468413"/>
                  </a:lnTo>
                  <a:lnTo>
                    <a:pt x="154809" y="519330"/>
                  </a:lnTo>
                  <a:lnTo>
                    <a:pt x="150378" y="570180"/>
                  </a:lnTo>
                  <a:lnTo>
                    <a:pt x="143890" y="620902"/>
                  </a:lnTo>
                  <a:lnTo>
                    <a:pt x="0" y="577214"/>
                  </a:lnTo>
                  <a:lnTo>
                    <a:pt x="211582" y="836421"/>
                  </a:lnTo>
                  <a:lnTo>
                    <a:pt x="507491" y="731392"/>
                  </a:lnTo>
                  <a:lnTo>
                    <a:pt x="363474" y="687704"/>
                  </a:lnTo>
                  <a:lnTo>
                    <a:pt x="371082" y="638444"/>
                  </a:lnTo>
                  <a:lnTo>
                    <a:pt x="377037" y="589041"/>
                  </a:lnTo>
                  <a:lnTo>
                    <a:pt x="381341" y="539537"/>
                  </a:lnTo>
                  <a:lnTo>
                    <a:pt x="383996" y="489973"/>
                  </a:lnTo>
                  <a:lnTo>
                    <a:pt x="385005" y="440390"/>
                  </a:lnTo>
                  <a:lnTo>
                    <a:pt x="384371" y="390828"/>
                  </a:lnTo>
                  <a:lnTo>
                    <a:pt x="382095" y="341328"/>
                  </a:lnTo>
                  <a:lnTo>
                    <a:pt x="378180" y="291931"/>
                  </a:lnTo>
                  <a:lnTo>
                    <a:pt x="372630" y="242678"/>
                  </a:lnTo>
                  <a:lnTo>
                    <a:pt x="365445" y="193610"/>
                  </a:lnTo>
                  <a:lnTo>
                    <a:pt x="356630" y="144767"/>
                  </a:lnTo>
                  <a:lnTo>
                    <a:pt x="346185" y="96190"/>
                  </a:lnTo>
                  <a:lnTo>
                    <a:pt x="334115" y="47921"/>
                  </a:lnTo>
                  <a:lnTo>
                    <a:pt x="320421" y="0"/>
                  </a:lnTo>
                  <a:close/>
                </a:path>
              </a:pathLst>
            </a:custGeom>
            <a:solidFill>
              <a:srgbClr val="E84B2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267200" y="1714500"/>
              <a:ext cx="1033272" cy="11521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3378580" y="4414901"/>
            <a:ext cx="836930" cy="508000"/>
          </a:xfrm>
          <a:custGeom>
            <a:avLst/>
            <a:gdLst/>
            <a:ahLst/>
            <a:cxnLst/>
            <a:rect l="l" t="t" r="r" b="b"/>
            <a:pathLst>
              <a:path w="836929" h="508000">
                <a:moveTo>
                  <a:pt x="259207" y="0"/>
                </a:moveTo>
                <a:lnTo>
                  <a:pt x="0" y="211581"/>
                </a:lnTo>
                <a:lnTo>
                  <a:pt x="105029" y="507492"/>
                </a:lnTo>
                <a:lnTo>
                  <a:pt x="148717" y="363474"/>
                </a:lnTo>
                <a:lnTo>
                  <a:pt x="197977" y="371082"/>
                </a:lnTo>
                <a:lnTo>
                  <a:pt x="247380" y="377037"/>
                </a:lnTo>
                <a:lnTo>
                  <a:pt x="296884" y="381341"/>
                </a:lnTo>
                <a:lnTo>
                  <a:pt x="346448" y="383996"/>
                </a:lnTo>
                <a:lnTo>
                  <a:pt x="396031" y="385005"/>
                </a:lnTo>
                <a:lnTo>
                  <a:pt x="445593" y="384371"/>
                </a:lnTo>
                <a:lnTo>
                  <a:pt x="495093" y="382095"/>
                </a:lnTo>
                <a:lnTo>
                  <a:pt x="544490" y="378180"/>
                </a:lnTo>
                <a:lnTo>
                  <a:pt x="593743" y="372630"/>
                </a:lnTo>
                <a:lnTo>
                  <a:pt x="642811" y="365445"/>
                </a:lnTo>
                <a:lnTo>
                  <a:pt x="691654" y="356630"/>
                </a:lnTo>
                <a:lnTo>
                  <a:pt x="740231" y="346185"/>
                </a:lnTo>
                <a:lnTo>
                  <a:pt x="788500" y="334115"/>
                </a:lnTo>
                <a:lnTo>
                  <a:pt x="836422" y="320421"/>
                </a:lnTo>
                <a:lnTo>
                  <a:pt x="770382" y="102869"/>
                </a:lnTo>
                <a:lnTo>
                  <a:pt x="721139" y="116755"/>
                </a:lnTo>
                <a:lnTo>
                  <a:pt x="671472" y="128621"/>
                </a:lnTo>
                <a:lnTo>
                  <a:pt x="621444" y="138464"/>
                </a:lnTo>
                <a:lnTo>
                  <a:pt x="571114" y="146280"/>
                </a:lnTo>
                <a:lnTo>
                  <a:pt x="520544" y="152064"/>
                </a:lnTo>
                <a:lnTo>
                  <a:pt x="469796" y="155813"/>
                </a:lnTo>
                <a:lnTo>
                  <a:pt x="418930" y="157523"/>
                </a:lnTo>
                <a:lnTo>
                  <a:pt x="368008" y="157190"/>
                </a:lnTo>
                <a:lnTo>
                  <a:pt x="317091" y="154809"/>
                </a:lnTo>
                <a:lnTo>
                  <a:pt x="266241" y="150378"/>
                </a:lnTo>
                <a:lnTo>
                  <a:pt x="215519" y="143891"/>
                </a:lnTo>
                <a:lnTo>
                  <a:pt x="259207" y="0"/>
                </a:lnTo>
                <a:close/>
              </a:path>
            </a:pathLst>
          </a:custGeom>
          <a:solidFill>
            <a:srgbClr val="E84B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62682" y="2903092"/>
            <a:ext cx="508000" cy="836930"/>
          </a:xfrm>
          <a:custGeom>
            <a:avLst/>
            <a:gdLst/>
            <a:ahLst/>
            <a:cxnLst/>
            <a:rect l="l" t="t" r="r" b="b"/>
            <a:pathLst>
              <a:path w="508000" h="836929">
                <a:moveTo>
                  <a:pt x="295910" y="0"/>
                </a:moveTo>
                <a:lnTo>
                  <a:pt x="0" y="105029"/>
                </a:lnTo>
                <a:lnTo>
                  <a:pt x="144018" y="148717"/>
                </a:lnTo>
                <a:lnTo>
                  <a:pt x="136409" y="197977"/>
                </a:lnTo>
                <a:lnTo>
                  <a:pt x="130454" y="247380"/>
                </a:lnTo>
                <a:lnTo>
                  <a:pt x="126150" y="296884"/>
                </a:lnTo>
                <a:lnTo>
                  <a:pt x="123495" y="346448"/>
                </a:lnTo>
                <a:lnTo>
                  <a:pt x="122486" y="396031"/>
                </a:lnTo>
                <a:lnTo>
                  <a:pt x="123120" y="445593"/>
                </a:lnTo>
                <a:lnTo>
                  <a:pt x="125396" y="495093"/>
                </a:lnTo>
                <a:lnTo>
                  <a:pt x="129311" y="544490"/>
                </a:lnTo>
                <a:lnTo>
                  <a:pt x="134861" y="593743"/>
                </a:lnTo>
                <a:lnTo>
                  <a:pt x="142046" y="642811"/>
                </a:lnTo>
                <a:lnTo>
                  <a:pt x="150861" y="691654"/>
                </a:lnTo>
                <a:lnTo>
                  <a:pt x="161306" y="740231"/>
                </a:lnTo>
                <a:lnTo>
                  <a:pt x="173376" y="788500"/>
                </a:lnTo>
                <a:lnTo>
                  <a:pt x="187071" y="836422"/>
                </a:lnTo>
                <a:lnTo>
                  <a:pt x="404622" y="770382"/>
                </a:lnTo>
                <a:lnTo>
                  <a:pt x="390736" y="721139"/>
                </a:lnTo>
                <a:lnTo>
                  <a:pt x="378870" y="671472"/>
                </a:lnTo>
                <a:lnTo>
                  <a:pt x="369027" y="621444"/>
                </a:lnTo>
                <a:lnTo>
                  <a:pt x="361211" y="571114"/>
                </a:lnTo>
                <a:lnTo>
                  <a:pt x="355427" y="520544"/>
                </a:lnTo>
                <a:lnTo>
                  <a:pt x="351678" y="469796"/>
                </a:lnTo>
                <a:lnTo>
                  <a:pt x="349968" y="418930"/>
                </a:lnTo>
                <a:lnTo>
                  <a:pt x="350301" y="368008"/>
                </a:lnTo>
                <a:lnTo>
                  <a:pt x="352682" y="317091"/>
                </a:lnTo>
                <a:lnTo>
                  <a:pt x="357113" y="266241"/>
                </a:lnTo>
                <a:lnTo>
                  <a:pt x="363600" y="215519"/>
                </a:lnTo>
                <a:lnTo>
                  <a:pt x="507492" y="259207"/>
                </a:lnTo>
                <a:lnTo>
                  <a:pt x="295910" y="0"/>
                </a:lnTo>
                <a:close/>
              </a:path>
            </a:pathLst>
          </a:custGeom>
          <a:solidFill>
            <a:srgbClr val="E84B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45560" y="1687195"/>
            <a:ext cx="836930" cy="508000"/>
          </a:xfrm>
          <a:custGeom>
            <a:avLst/>
            <a:gdLst/>
            <a:ahLst/>
            <a:cxnLst/>
            <a:rect l="l" t="t" r="r" b="b"/>
            <a:pathLst>
              <a:path w="836929" h="508000">
                <a:moveTo>
                  <a:pt x="731392" y="0"/>
                </a:moveTo>
                <a:lnTo>
                  <a:pt x="687704" y="144017"/>
                </a:lnTo>
                <a:lnTo>
                  <a:pt x="638444" y="136409"/>
                </a:lnTo>
                <a:lnTo>
                  <a:pt x="589041" y="130454"/>
                </a:lnTo>
                <a:lnTo>
                  <a:pt x="539537" y="126150"/>
                </a:lnTo>
                <a:lnTo>
                  <a:pt x="489973" y="123495"/>
                </a:lnTo>
                <a:lnTo>
                  <a:pt x="440390" y="122486"/>
                </a:lnTo>
                <a:lnTo>
                  <a:pt x="390828" y="123120"/>
                </a:lnTo>
                <a:lnTo>
                  <a:pt x="341328" y="125396"/>
                </a:lnTo>
                <a:lnTo>
                  <a:pt x="291931" y="129311"/>
                </a:lnTo>
                <a:lnTo>
                  <a:pt x="242678" y="134861"/>
                </a:lnTo>
                <a:lnTo>
                  <a:pt x="193610" y="142046"/>
                </a:lnTo>
                <a:lnTo>
                  <a:pt x="144767" y="150861"/>
                </a:lnTo>
                <a:lnTo>
                  <a:pt x="96190" y="161306"/>
                </a:lnTo>
                <a:lnTo>
                  <a:pt x="47921" y="173376"/>
                </a:lnTo>
                <a:lnTo>
                  <a:pt x="0" y="187070"/>
                </a:lnTo>
                <a:lnTo>
                  <a:pt x="66039" y="404621"/>
                </a:lnTo>
                <a:lnTo>
                  <a:pt x="115282" y="390736"/>
                </a:lnTo>
                <a:lnTo>
                  <a:pt x="164949" y="378870"/>
                </a:lnTo>
                <a:lnTo>
                  <a:pt x="214977" y="369027"/>
                </a:lnTo>
                <a:lnTo>
                  <a:pt x="265307" y="361211"/>
                </a:lnTo>
                <a:lnTo>
                  <a:pt x="315877" y="355427"/>
                </a:lnTo>
                <a:lnTo>
                  <a:pt x="366625" y="351678"/>
                </a:lnTo>
                <a:lnTo>
                  <a:pt x="417491" y="349968"/>
                </a:lnTo>
                <a:lnTo>
                  <a:pt x="468413" y="350301"/>
                </a:lnTo>
                <a:lnTo>
                  <a:pt x="519330" y="352682"/>
                </a:lnTo>
                <a:lnTo>
                  <a:pt x="570180" y="357113"/>
                </a:lnTo>
                <a:lnTo>
                  <a:pt x="620902" y="363600"/>
                </a:lnTo>
                <a:lnTo>
                  <a:pt x="577214" y="507491"/>
                </a:lnTo>
                <a:lnTo>
                  <a:pt x="836422" y="295909"/>
                </a:lnTo>
                <a:lnTo>
                  <a:pt x="731392" y="0"/>
                </a:lnTo>
                <a:close/>
              </a:path>
            </a:pathLst>
          </a:custGeom>
          <a:solidFill>
            <a:srgbClr val="E84B2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/>
          <p:cNvGrpSpPr/>
          <p:nvPr/>
        </p:nvGrpSpPr>
        <p:grpSpPr>
          <a:xfrm>
            <a:off x="2060046" y="1734311"/>
            <a:ext cx="1226185" cy="965200"/>
            <a:chOff x="2060046" y="1734311"/>
            <a:chExt cx="1226185" cy="965200"/>
          </a:xfrm>
        </p:grpSpPr>
        <p:sp>
          <p:nvSpPr>
            <p:cNvPr id="11" name="object 11"/>
            <p:cNvSpPr/>
            <p:nvPr/>
          </p:nvSpPr>
          <p:spPr>
            <a:xfrm>
              <a:off x="2060046" y="1784603"/>
              <a:ext cx="635267" cy="914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57272" y="1734311"/>
              <a:ext cx="728472" cy="8077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4267200" y="3938015"/>
            <a:ext cx="1542415" cy="929640"/>
            <a:chOff x="4267200" y="3938015"/>
            <a:chExt cx="1542415" cy="929640"/>
          </a:xfrm>
        </p:grpSpPr>
        <p:sp>
          <p:nvSpPr>
            <p:cNvPr id="14" name="object 14"/>
            <p:cNvSpPr/>
            <p:nvPr/>
          </p:nvSpPr>
          <p:spPr>
            <a:xfrm>
              <a:off x="5218175" y="3938015"/>
              <a:ext cx="591312" cy="9296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267200" y="3938015"/>
              <a:ext cx="957072" cy="7650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/>
          <p:nvPr/>
        </p:nvSpPr>
        <p:spPr>
          <a:xfrm>
            <a:off x="2264664" y="3784091"/>
            <a:ext cx="969263" cy="11673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95573" y="3075813"/>
            <a:ext cx="1155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E3E3E"/>
                </a:solidFill>
                <a:latin typeface="Carlito"/>
                <a:cs typeface="Carlito"/>
              </a:rPr>
              <a:t>Siklus</a:t>
            </a:r>
            <a:r>
              <a:rPr sz="1800" spc="-65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3E3E3E"/>
                </a:solidFill>
                <a:latin typeface="Carlito"/>
                <a:cs typeface="Carlito"/>
              </a:rPr>
              <a:t>Hidup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52490" y="1311275"/>
            <a:ext cx="528891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Sebuah </a:t>
            </a:r>
            <a:r>
              <a:rPr sz="18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pendekatan </a:t>
            </a:r>
            <a:r>
              <a:rPr sz="18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asuhan untuk perempuan dan  </a:t>
            </a:r>
            <a:r>
              <a:rPr sz="18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bayi </a:t>
            </a:r>
            <a:r>
              <a:rPr sz="18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baru </a:t>
            </a:r>
            <a:r>
              <a:rPr sz="18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lahirnya, </a:t>
            </a:r>
            <a:r>
              <a:rPr sz="18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dimana</a:t>
            </a:r>
            <a:r>
              <a:rPr sz="1800" spc="4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8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bidan:</a:t>
            </a:r>
            <a:endParaRPr sz="180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69050" y="2023110"/>
            <a:ext cx="5159375" cy="444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777240" indent="-287020" algn="just">
              <a:lnSpc>
                <a:spcPct val="150000"/>
              </a:lnSpc>
              <a:spcBef>
                <a:spcPts val="100"/>
              </a:spcBef>
              <a:buFont typeface="Arial" panose="020B0604020202020204"/>
              <a:buChar char="•"/>
              <a:tabLst>
                <a:tab pos="299720" algn="l"/>
              </a:tabLst>
            </a:pP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Mengoptimalkan proses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normal biologis, 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psikologis,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social, dan </a:t>
            </a:r>
            <a:r>
              <a:rPr sz="16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budaya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dari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proses  persalinan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</a:t>
            </a:r>
            <a:r>
              <a:rPr sz="16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awal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kehidupan</a:t>
            </a:r>
            <a:r>
              <a:rPr sz="1600" spc="9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bayi</a:t>
            </a:r>
            <a:endParaRPr sz="1600">
              <a:latin typeface="Century Gothic" panose="020B0502020202020204" charset="0"/>
              <a:cs typeface="Century Gothic" panose="020B0502020202020204" charset="0"/>
            </a:endParaRPr>
          </a:p>
          <a:p>
            <a:pPr marL="299085" marR="383540" indent="-287020">
              <a:lnSpc>
                <a:spcPct val="150000"/>
              </a:lnSpc>
              <a:spcBef>
                <a:spcPts val="5"/>
              </a:spcBef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Bekerja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sebagai </a:t>
            </a:r>
            <a:r>
              <a:rPr sz="16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mitra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dengan perempuan </a:t>
            </a:r>
            <a:r>
              <a:rPr sz="160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– 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menghormati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latar belakang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situasi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serta  pandangan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dari setiap</a:t>
            </a:r>
            <a:r>
              <a:rPr sz="1600" spc="4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perempuan</a:t>
            </a:r>
            <a:endParaRPr sz="1600">
              <a:latin typeface="Century Gothic" panose="020B0502020202020204" charset="0"/>
              <a:cs typeface="Century Gothic" panose="020B0502020202020204" charset="0"/>
            </a:endParaRPr>
          </a:p>
          <a:p>
            <a:pPr marL="299085" marR="5080" indent="-287020">
              <a:lnSpc>
                <a:spcPct val="150000"/>
              </a:lnSpc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Mempromosikan agar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perempuan memiliki 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kapasitas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untuk </a:t>
            </a:r>
            <a:r>
              <a:rPr sz="16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merawat dirinya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</a:t>
            </a:r>
            <a:r>
              <a:rPr sz="1600" spc="7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6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keluarganya</a:t>
            </a:r>
            <a:endParaRPr sz="1600">
              <a:latin typeface="Century Gothic" panose="020B0502020202020204" charset="0"/>
              <a:cs typeface="Century Gothic" panose="020B0502020202020204" charset="0"/>
            </a:endParaRPr>
          </a:p>
          <a:p>
            <a:pPr marL="299085" marR="353060" indent="-287020">
              <a:lnSpc>
                <a:spcPct val="150000"/>
              </a:lnSpc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Berkolaborasi dengan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bidan dan </a:t>
            </a:r>
            <a:r>
              <a:rPr sz="16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profesi  kesehatan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lainnya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untuk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layanan holistic yang  diperlukan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oleh</a:t>
            </a:r>
            <a:r>
              <a:rPr sz="1600" spc="6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perempuan</a:t>
            </a:r>
            <a:endParaRPr sz="160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45920" y="5265420"/>
            <a:ext cx="4348480" cy="1304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masa </a:t>
            </a:r>
            <a:r>
              <a:rPr sz="14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sebelum </a:t>
            </a:r>
            <a:r>
              <a:rPr sz="14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hamil, masa </a:t>
            </a:r>
            <a:r>
              <a:rPr sz="14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kehamilan, </a:t>
            </a:r>
            <a:r>
              <a:rPr sz="14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persalinan,  </a:t>
            </a:r>
            <a:r>
              <a:rPr sz="14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pascapersalinan, </a:t>
            </a:r>
            <a:r>
              <a:rPr sz="14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masa </a:t>
            </a:r>
            <a:r>
              <a:rPr sz="14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nifas, bayi </a:t>
            </a:r>
            <a:r>
              <a:rPr sz="14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baru </a:t>
            </a:r>
            <a:r>
              <a:rPr sz="1400" spc="-2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lahir, </a:t>
            </a:r>
            <a:r>
              <a:rPr sz="14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bayi,  </a:t>
            </a:r>
            <a:r>
              <a:rPr sz="14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balita, dan anak </a:t>
            </a:r>
            <a:r>
              <a:rPr sz="14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prasekolah, </a:t>
            </a:r>
            <a:r>
              <a:rPr sz="14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termasuk </a:t>
            </a:r>
            <a:r>
              <a:rPr sz="14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kesehatan  reproduksi </a:t>
            </a:r>
            <a:r>
              <a:rPr sz="14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perempuan </a:t>
            </a:r>
            <a:r>
              <a:rPr sz="14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</a:t>
            </a:r>
            <a:r>
              <a:rPr sz="14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keluarga </a:t>
            </a:r>
            <a:r>
              <a:rPr sz="14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berencana  sesuai dengan tugas</a:t>
            </a:r>
            <a:endParaRPr sz="1400">
              <a:latin typeface="Century Gothic" panose="020B0502020202020204" charset="0"/>
              <a:cs typeface="Century Gothic" panose="020B050202020202020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(UU Kebidanan,</a:t>
            </a:r>
            <a:r>
              <a:rPr sz="1400" b="1" spc="4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4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2019)</a:t>
            </a:r>
            <a:endParaRPr sz="1400">
              <a:latin typeface="Century Gothic" panose="020B0502020202020204" charset="0"/>
              <a:cs typeface="Century Gothic" panose="020B05020202020202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8215" y="265430"/>
            <a:ext cx="8655685" cy="1299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5015"/>
              </a:lnSpc>
              <a:spcBef>
                <a:spcPts val="105"/>
              </a:spcBef>
            </a:pPr>
            <a:r>
              <a:rPr sz="3200" spc="-10" dirty="0">
                <a:solidFill>
                  <a:srgbClr val="DD5F00"/>
                </a:solidFill>
              </a:rPr>
              <a:t>Midwives, </a:t>
            </a:r>
            <a:r>
              <a:rPr sz="3200" spc="-15" dirty="0">
                <a:solidFill>
                  <a:srgbClr val="DD5F00"/>
                </a:solidFill>
              </a:rPr>
              <a:t>defender </a:t>
            </a:r>
            <a:r>
              <a:rPr sz="3200" dirty="0">
                <a:solidFill>
                  <a:srgbClr val="DD5F00"/>
                </a:solidFill>
              </a:rPr>
              <a:t>of </a:t>
            </a:r>
            <a:r>
              <a:rPr sz="3200" spc="-45" dirty="0">
                <a:solidFill>
                  <a:srgbClr val="DD5F00"/>
                </a:solidFill>
              </a:rPr>
              <a:t>woman’s</a:t>
            </a:r>
            <a:r>
              <a:rPr sz="3200" spc="-70" dirty="0">
                <a:solidFill>
                  <a:srgbClr val="DD5F00"/>
                </a:solidFill>
              </a:rPr>
              <a:t> </a:t>
            </a:r>
            <a:r>
              <a:rPr sz="3200" spc="-10" dirty="0">
                <a:solidFill>
                  <a:srgbClr val="DD5F00"/>
                </a:solidFill>
              </a:rPr>
              <a:t>rights</a:t>
            </a:r>
            <a:endParaRPr sz="3200"/>
          </a:p>
          <a:p>
            <a:pPr marL="139065" algn="ctr">
              <a:lnSpc>
                <a:spcPts val="5015"/>
              </a:lnSpc>
            </a:pPr>
            <a:r>
              <a:rPr sz="3200" dirty="0">
                <a:solidFill>
                  <a:srgbClr val="DD5F00"/>
                </a:solidFill>
              </a:rPr>
              <a:t>- Bidan, pembela hak</a:t>
            </a:r>
            <a:r>
              <a:rPr sz="3200" spc="-60" dirty="0">
                <a:solidFill>
                  <a:srgbClr val="DD5F00"/>
                </a:solidFill>
              </a:rPr>
              <a:t> </a:t>
            </a:r>
            <a:r>
              <a:rPr sz="3200" spc="-10" dirty="0">
                <a:solidFill>
                  <a:srgbClr val="DD5F00"/>
                </a:solidFill>
              </a:rPr>
              <a:t>perempuan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486535" y="2100580"/>
            <a:ext cx="5941060" cy="329247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469900" marR="889000" indent="-457200" algn="just">
              <a:lnSpc>
                <a:spcPct val="100000"/>
              </a:lnSpc>
              <a:spcBef>
                <a:spcPts val="1040"/>
              </a:spcBef>
              <a:buFont typeface="Wingdings" panose="05000000000000000000" charset="0"/>
              <a:buChar char="Ø"/>
              <a:tabLst>
                <a:tab pos="469265" algn="l"/>
                <a:tab pos="469900" algn="l"/>
              </a:tabLst>
            </a:pPr>
            <a:r>
              <a:rPr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Bidan </a:t>
            </a:r>
            <a:r>
              <a:rPr spc="-5"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menghormati dan </a:t>
            </a:r>
            <a:r>
              <a:rPr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melindungi</a:t>
            </a:r>
            <a:r>
              <a:rPr spc="-60"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pc="-5"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hak  perempuan</a:t>
            </a:r>
            <a:endParaRPr spc="-5" dirty="0">
              <a:solidFill>
                <a:srgbClr val="DD5F00"/>
              </a:solidFill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889000" indent="-457200" algn="just">
              <a:lnSpc>
                <a:spcPct val="100000"/>
              </a:lnSpc>
              <a:spcBef>
                <a:spcPts val="1040"/>
              </a:spcBef>
              <a:buFont typeface="Wingdings" panose="05000000000000000000" charset="0"/>
              <a:buChar char="Ø"/>
              <a:tabLst>
                <a:tab pos="469265" algn="l"/>
                <a:tab pos="469900" algn="l"/>
              </a:tabLst>
            </a:pPr>
            <a:r>
              <a:rPr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Bidan </a:t>
            </a:r>
            <a:r>
              <a:rPr spc="-5"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perlu </a:t>
            </a:r>
            <a:r>
              <a:rPr spc="-10"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lingkungan </a:t>
            </a:r>
            <a:r>
              <a:rPr spc="-15"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kerja </a:t>
            </a:r>
            <a:r>
              <a:rPr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yang </a:t>
            </a:r>
            <a:r>
              <a:rPr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aman </a:t>
            </a:r>
            <a:r>
              <a:rPr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 mendukung</a:t>
            </a:r>
            <a:endParaRPr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1000"/>
              </a:spcBef>
              <a:buFont typeface="Wingdings" panose="05000000000000000000" charset="0"/>
              <a:buChar char="Ø"/>
              <a:tabLst>
                <a:tab pos="469265" algn="l"/>
                <a:tab pos="469900" algn="l"/>
              </a:tabLst>
            </a:pPr>
            <a:r>
              <a:rPr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Perempuan </a:t>
            </a:r>
            <a:r>
              <a:rPr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</a:t>
            </a:r>
            <a:r>
              <a:rPr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Remaja Perempuan </a:t>
            </a:r>
            <a:r>
              <a:rPr spc="-20"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punya</a:t>
            </a:r>
            <a:r>
              <a:rPr spc="-130"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pc="-5"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hak  untuk bebas </a:t>
            </a:r>
            <a:r>
              <a:rPr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dari </a:t>
            </a:r>
            <a:r>
              <a:rPr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bahaya, </a:t>
            </a:r>
            <a:r>
              <a:rPr spc="-2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kekerasan </a:t>
            </a:r>
            <a:r>
              <a:rPr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&amp; abuse,  diskrimnasi</a:t>
            </a:r>
            <a:endParaRPr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283210" indent="-457200" algn="just">
              <a:lnSpc>
                <a:spcPct val="100000"/>
              </a:lnSpc>
              <a:spcBef>
                <a:spcPts val="1005"/>
              </a:spcBef>
              <a:buFont typeface="Wingdings" panose="05000000000000000000" charset="0"/>
              <a:buChar char="Ø"/>
              <a:tabLst>
                <a:tab pos="469265" algn="l"/>
                <a:tab pos="469900" algn="l"/>
              </a:tabLst>
            </a:pPr>
            <a:r>
              <a:rPr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Perempuan </a:t>
            </a:r>
            <a:r>
              <a:rPr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remaja perempuan</a:t>
            </a:r>
            <a:r>
              <a:rPr spc="-14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memiliki  </a:t>
            </a:r>
            <a:r>
              <a:rPr spc="-5"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hak untuk </a:t>
            </a:r>
            <a:r>
              <a:rPr spc="-10" dirty="0">
                <a:solidFill>
                  <a:srgbClr val="DD5F00"/>
                </a:solidFill>
                <a:latin typeface="Century Gothic" panose="020B0502020202020204" charset="0"/>
                <a:cs typeface="Century Gothic" panose="020B0502020202020204" charset="0"/>
              </a:rPr>
              <a:t>mengakses </a:t>
            </a:r>
            <a:r>
              <a:rPr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layanan kesehatan  </a:t>
            </a:r>
            <a:r>
              <a:rPr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seksual </a:t>
            </a:r>
            <a:r>
              <a:rPr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</a:t>
            </a:r>
            <a:r>
              <a:rPr spc="-2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Reproduksi</a:t>
            </a:r>
            <a:endParaRPr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71015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752345" y="6132982"/>
            <a:ext cx="5896610" cy="535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E3E3E"/>
                </a:solidFill>
                <a:latin typeface="Carlito"/>
                <a:cs typeface="Carlito"/>
              </a:rPr>
              <a:t>I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nternational </a:t>
            </a:r>
            <a:r>
              <a:rPr sz="16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Day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of </a:t>
            </a:r>
            <a:r>
              <a:rPr sz="160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the </a:t>
            </a:r>
            <a:r>
              <a:rPr sz="16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Midwife </a:t>
            </a:r>
            <a:r>
              <a:rPr sz="160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2019,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Advocacy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resource</a:t>
            </a:r>
            <a:r>
              <a:rPr sz="1600" spc="10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6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pack</a:t>
            </a:r>
            <a:endParaRPr sz="160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08467" y="2100506"/>
            <a:ext cx="3627120" cy="317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519" y="546049"/>
            <a:ext cx="5280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E3E3E"/>
                </a:solidFill>
              </a:rPr>
              <a:t>Hak </a:t>
            </a:r>
            <a:r>
              <a:rPr sz="3600" spc="-15" dirty="0">
                <a:solidFill>
                  <a:srgbClr val="3E3E3E"/>
                </a:solidFill>
              </a:rPr>
              <a:t>Perempuan </a:t>
            </a:r>
            <a:r>
              <a:rPr sz="3600" dirty="0">
                <a:solidFill>
                  <a:srgbClr val="3E3E3E"/>
                </a:solidFill>
              </a:rPr>
              <a:t>– ICM</a:t>
            </a:r>
            <a:r>
              <a:rPr sz="3600" spc="-75" dirty="0">
                <a:solidFill>
                  <a:srgbClr val="3E3E3E"/>
                </a:solidFill>
              </a:rPr>
              <a:t> </a:t>
            </a:r>
            <a:r>
              <a:rPr sz="3600" dirty="0">
                <a:solidFill>
                  <a:srgbClr val="3E3E3E"/>
                </a:solidFill>
              </a:rPr>
              <a:t>2017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848485" y="1673860"/>
            <a:ext cx="9772015" cy="476694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469900" indent="-346075">
              <a:lnSpc>
                <a:spcPct val="150000"/>
              </a:lnSpc>
              <a:spcBef>
                <a:spcPts val="850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Hak untuk </a:t>
            </a:r>
            <a:r>
              <a:rPr sz="1800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dapatkan </a:t>
            </a:r>
            <a:r>
              <a:rPr sz="1800" spc="-1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layanan </a:t>
            </a:r>
            <a:r>
              <a:rPr sz="1800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persalinan </a:t>
            </a: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dari </a:t>
            </a:r>
            <a:r>
              <a:rPr sz="1800" b="1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bidan </a:t>
            </a:r>
            <a:r>
              <a:rPr sz="1800" b="1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yang terampil </a:t>
            </a:r>
            <a:r>
              <a:rPr sz="1800" b="1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dan</a:t>
            </a:r>
            <a:r>
              <a:rPr sz="1800" b="1" spc="7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 </a:t>
            </a:r>
            <a:r>
              <a:rPr sz="1800" b="1" spc="-1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kompeten</a:t>
            </a:r>
            <a:endParaRPr sz="1800" b="1" spc="-15" dirty="0">
              <a:latin typeface="Century Gothic" panose="020B0502020202020204" charset="0"/>
              <a:ea typeface="Arial Unicode MS" panose="020B0604020202020204" charset="-122"/>
              <a:cs typeface="Century Gothic" panose="020B0502020202020204" charset="0"/>
            </a:endParaRPr>
          </a:p>
          <a:p>
            <a:pPr marL="469900" indent="-346075">
              <a:lnSpc>
                <a:spcPct val="150000"/>
              </a:lnSpc>
              <a:spcBef>
                <a:spcPts val="755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z="180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Hak </a:t>
            </a:r>
            <a:r>
              <a:rPr sz="1800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Bayi </a:t>
            </a: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untuk memiliki </a:t>
            </a:r>
            <a:r>
              <a:rPr sz="1800" b="1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Ibu </a:t>
            </a:r>
            <a:r>
              <a:rPr sz="1800" b="1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yang </a:t>
            </a:r>
            <a:r>
              <a:rPr sz="1800" b="1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sehat </a:t>
            </a:r>
            <a:r>
              <a:rPr sz="1800" b="1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dan </a:t>
            </a:r>
            <a:r>
              <a:rPr sz="1800" b="1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teredukasi</a:t>
            </a:r>
            <a:r>
              <a:rPr sz="1800" b="1" spc="2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 </a:t>
            </a: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baik</a:t>
            </a:r>
            <a:endParaRPr sz="1800" spc="-5" dirty="0">
              <a:latin typeface="Century Gothic" panose="020B0502020202020204" charset="0"/>
              <a:ea typeface="Arial Unicode MS" panose="020B0604020202020204" charset="-122"/>
              <a:cs typeface="Century Gothic" panose="020B0502020202020204" charset="0"/>
            </a:endParaRPr>
          </a:p>
          <a:p>
            <a:pPr marL="469900" indent="-346075">
              <a:lnSpc>
                <a:spcPct val="150000"/>
              </a:lnSpc>
              <a:spcBef>
                <a:spcPts val="770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Hak untuk </a:t>
            </a:r>
            <a:r>
              <a:rPr sz="1800" b="1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dihormati </a:t>
            </a:r>
            <a:r>
              <a:rPr sz="1800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sebagai</a:t>
            </a:r>
            <a:r>
              <a:rPr sz="1800" spc="-2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 </a:t>
            </a: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manusia</a:t>
            </a:r>
            <a:endParaRPr sz="1800" spc="-5" dirty="0">
              <a:latin typeface="Century Gothic" panose="020B0502020202020204" charset="0"/>
              <a:ea typeface="Arial Unicode MS" panose="020B0604020202020204" charset="-122"/>
              <a:cs typeface="Century Gothic" panose="020B0502020202020204" charset="0"/>
            </a:endParaRPr>
          </a:p>
          <a:p>
            <a:pPr marL="469900" indent="-346075">
              <a:lnSpc>
                <a:spcPct val="150000"/>
              </a:lnSpc>
              <a:spcBef>
                <a:spcPts val="760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Hak </a:t>
            </a:r>
            <a:r>
              <a:rPr sz="1800" spc="-1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atas </a:t>
            </a:r>
            <a:r>
              <a:rPr sz="1800" b="1" spc="-1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keselamatan</a:t>
            </a:r>
            <a:r>
              <a:rPr sz="1800" b="1" spc="3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 </a:t>
            </a:r>
            <a:r>
              <a:rPr sz="1800" b="1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tubuhnya</a:t>
            </a:r>
            <a:endParaRPr sz="1800" b="1" spc="-10" dirty="0">
              <a:latin typeface="Century Gothic" panose="020B0502020202020204" charset="0"/>
              <a:ea typeface="Arial Unicode MS" panose="020B0604020202020204" charset="-122"/>
              <a:cs typeface="Century Gothic" panose="020B0502020202020204" charset="0"/>
            </a:endParaRPr>
          </a:p>
          <a:p>
            <a:pPr marL="469900" indent="-346075">
              <a:lnSpc>
                <a:spcPct val="150000"/>
              </a:lnSpc>
              <a:spcBef>
                <a:spcPts val="755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Hak untuk </a:t>
            </a:r>
            <a:r>
              <a:rPr sz="1800" b="1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bebas </a:t>
            </a: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dari </a:t>
            </a:r>
            <a:r>
              <a:rPr sz="1800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segala </a:t>
            </a: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bentuk</a:t>
            </a:r>
            <a:r>
              <a:rPr sz="1800" spc="1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 </a:t>
            </a:r>
            <a:r>
              <a:rPr sz="1800" b="1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diskriminasi</a:t>
            </a:r>
            <a:endParaRPr sz="1800" b="1" spc="-5" dirty="0">
              <a:latin typeface="Century Gothic" panose="020B0502020202020204" charset="0"/>
              <a:ea typeface="Arial Unicode MS" panose="020B0604020202020204" charset="-122"/>
              <a:cs typeface="Century Gothic" panose="020B0502020202020204" charset="0"/>
            </a:endParaRPr>
          </a:p>
          <a:p>
            <a:pPr marL="469900" indent="-346075">
              <a:lnSpc>
                <a:spcPct val="150000"/>
              </a:lnSpc>
              <a:spcBef>
                <a:spcPts val="765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z="180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Hak </a:t>
            </a: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untuk mendapatkan </a:t>
            </a:r>
            <a:r>
              <a:rPr sz="1800" b="1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informasi </a:t>
            </a:r>
            <a:r>
              <a:rPr sz="1800" b="1" spc="-1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kesehatan</a:t>
            </a:r>
            <a:r>
              <a:rPr sz="1800" b="1" spc="-2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 </a:t>
            </a:r>
            <a:r>
              <a:rPr sz="1800" b="1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terkini</a:t>
            </a:r>
            <a:endParaRPr sz="1800" b="1" spc="-5" dirty="0">
              <a:latin typeface="Century Gothic" panose="020B0502020202020204" charset="0"/>
              <a:ea typeface="Arial Unicode MS" panose="020B0604020202020204" charset="-122"/>
              <a:cs typeface="Century Gothic" panose="020B0502020202020204" charset="0"/>
            </a:endParaRPr>
          </a:p>
          <a:p>
            <a:pPr marL="469900" indent="-346075">
              <a:lnSpc>
                <a:spcPct val="150000"/>
              </a:lnSpc>
              <a:spcBef>
                <a:spcPts val="760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Hak untuk </a:t>
            </a:r>
            <a:r>
              <a:rPr sz="1800" b="1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berpartisipasi </a:t>
            </a:r>
            <a:r>
              <a:rPr sz="1800" b="1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aktif </a:t>
            </a:r>
            <a:r>
              <a:rPr sz="1800" b="1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dalam </a:t>
            </a:r>
            <a:r>
              <a:rPr sz="1800" b="1" spc="-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pembuatan </a:t>
            </a:r>
            <a:r>
              <a:rPr sz="1800" b="1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keputusan </a:t>
            </a:r>
            <a:r>
              <a:rPr sz="1800" spc="-1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atas </a:t>
            </a:r>
            <a:r>
              <a:rPr sz="1800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layanan </a:t>
            </a:r>
            <a:r>
              <a:rPr sz="1800" spc="-15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kesehatan </a:t>
            </a:r>
            <a:r>
              <a:rPr sz="1800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yang</a:t>
            </a:r>
            <a:r>
              <a:rPr sz="1800" spc="7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 </a:t>
            </a:r>
            <a:r>
              <a:rPr sz="1800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diter</a:t>
            </a:r>
            <a:r>
              <a:rPr lang="en-US" sz="1800" spc="-10" dirty="0">
                <a:latin typeface="Century Gothic" panose="020B0502020202020204" charset="0"/>
                <a:ea typeface="Arial Unicode MS" panose="020B0604020202020204" charset="-122"/>
                <a:cs typeface="Century Gothic" panose="020B0502020202020204" charset="0"/>
              </a:rPr>
              <a:t>ima dan menawarkan informed consent</a:t>
            </a:r>
            <a:endParaRPr lang="en-US" sz="1800" spc="-10" dirty="0">
              <a:latin typeface="Century Gothic" panose="020B0502020202020204" charset="0"/>
              <a:ea typeface="Arial Unicode MS" panose="020B0604020202020204" charset="-122"/>
              <a:cs typeface="Century Gothic" panose="020B0502020202020204" charset="0"/>
            </a:endParaRPr>
          </a:p>
          <a:p>
            <a:pPr marL="469900" indent="-346075">
              <a:lnSpc>
                <a:spcPct val="100000"/>
              </a:lnSpc>
              <a:spcBef>
                <a:spcPts val="755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pc="-5" dirty="0">
                <a:solidFill>
                  <a:srgbClr val="3E3E3E"/>
                </a:solidFill>
                <a:latin typeface="Arial Unicode MS" panose="020B0604020202020204" charset="-122"/>
                <a:ea typeface="Arial Unicode MS" panose="020B0604020202020204" charset="-122"/>
                <a:cs typeface="Carlito"/>
                <a:sym typeface="+mn-ea"/>
              </a:rPr>
              <a:t>Hak untuk</a:t>
            </a:r>
            <a:r>
              <a:rPr dirty="0">
                <a:solidFill>
                  <a:srgbClr val="3E3E3E"/>
                </a:solidFill>
                <a:latin typeface="Arial Unicode MS" panose="020B0604020202020204" charset="-122"/>
                <a:ea typeface="Arial Unicode MS" panose="020B0604020202020204" charset="-122"/>
                <a:cs typeface="Carlito"/>
                <a:sym typeface="+mn-ea"/>
              </a:rPr>
              <a:t> </a:t>
            </a:r>
            <a:r>
              <a:rPr b="1" spc="-15" dirty="0">
                <a:solidFill>
                  <a:srgbClr val="3E3E3E"/>
                </a:solidFill>
                <a:latin typeface="Arial Unicode MS" panose="020B0604020202020204" charset="-122"/>
                <a:ea typeface="Arial Unicode MS" panose="020B0604020202020204" charset="-122"/>
                <a:cs typeface="Carlito"/>
                <a:sym typeface="+mn-ea"/>
              </a:rPr>
              <a:t>kerahasiaan</a:t>
            </a:r>
            <a:endParaRPr>
              <a:latin typeface="Arial Unicode MS" panose="020B0604020202020204" charset="-122"/>
              <a:ea typeface="Arial Unicode MS" panose="020B0604020202020204" charset="-122"/>
              <a:cs typeface="Carlito"/>
            </a:endParaRPr>
          </a:p>
          <a:p>
            <a:pPr marL="469900" indent="-346075">
              <a:lnSpc>
                <a:spcPct val="100000"/>
              </a:lnSpc>
              <a:spcBef>
                <a:spcPts val="770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pc="-5" dirty="0">
                <a:solidFill>
                  <a:srgbClr val="3E3E3E"/>
                </a:solidFill>
                <a:latin typeface="Arial Unicode MS" panose="020B0604020202020204" charset="-122"/>
                <a:ea typeface="Arial Unicode MS" panose="020B0604020202020204" charset="-122"/>
                <a:cs typeface="Carlito"/>
                <a:sym typeface="+mn-ea"/>
              </a:rPr>
              <a:t>Hak untuk </a:t>
            </a:r>
            <a:r>
              <a:rPr b="1" spc="-5" dirty="0">
                <a:solidFill>
                  <a:srgbClr val="3E3E3E"/>
                </a:solidFill>
                <a:latin typeface="Arial Unicode MS" panose="020B0604020202020204" charset="-122"/>
                <a:ea typeface="Arial Unicode MS" panose="020B0604020202020204" charset="-122"/>
                <a:cs typeface="Carlito"/>
                <a:sym typeface="+mn-ea"/>
              </a:rPr>
              <a:t>memilih </a:t>
            </a:r>
            <a:r>
              <a:rPr b="1" spc="-10" dirty="0">
                <a:solidFill>
                  <a:srgbClr val="3E3E3E"/>
                </a:solidFill>
                <a:latin typeface="Arial Unicode MS" panose="020B0604020202020204" charset="-122"/>
                <a:ea typeface="Arial Unicode MS" panose="020B0604020202020204" charset="-122"/>
                <a:cs typeface="Carlito"/>
                <a:sym typeface="+mn-ea"/>
              </a:rPr>
              <a:t>tempat </a:t>
            </a:r>
            <a:r>
              <a:rPr spc="-5" dirty="0">
                <a:solidFill>
                  <a:srgbClr val="3E3E3E"/>
                </a:solidFill>
                <a:latin typeface="Arial Unicode MS" panose="020B0604020202020204" charset="-122"/>
                <a:ea typeface="Arial Unicode MS" panose="020B0604020202020204" charset="-122"/>
                <a:cs typeface="Carlito"/>
                <a:sym typeface="+mn-ea"/>
              </a:rPr>
              <a:t>dimana dia </a:t>
            </a:r>
            <a:r>
              <a:rPr spc="-10" dirty="0">
                <a:solidFill>
                  <a:srgbClr val="3E3E3E"/>
                </a:solidFill>
                <a:latin typeface="Arial Unicode MS" panose="020B0604020202020204" charset="-122"/>
                <a:ea typeface="Arial Unicode MS" panose="020B0604020202020204" charset="-122"/>
                <a:cs typeface="Carlito"/>
                <a:sym typeface="+mn-ea"/>
              </a:rPr>
              <a:t>akan</a:t>
            </a:r>
            <a:r>
              <a:rPr spc="5" dirty="0">
                <a:solidFill>
                  <a:srgbClr val="3E3E3E"/>
                </a:solidFill>
                <a:latin typeface="Arial Unicode MS" panose="020B0604020202020204" charset="-122"/>
                <a:ea typeface="Arial Unicode MS" panose="020B0604020202020204" charset="-122"/>
                <a:cs typeface="Carlito"/>
                <a:sym typeface="+mn-ea"/>
              </a:rPr>
              <a:t> </a:t>
            </a:r>
            <a:r>
              <a:rPr spc="-10" dirty="0">
                <a:solidFill>
                  <a:srgbClr val="3E3E3E"/>
                </a:solidFill>
                <a:latin typeface="Arial Unicode MS" panose="020B0604020202020204" charset="-122"/>
                <a:ea typeface="Arial Unicode MS" panose="020B0604020202020204" charset="-122"/>
                <a:cs typeface="Carlito"/>
                <a:sym typeface="+mn-ea"/>
              </a:rPr>
              <a:t>bersalin</a:t>
            </a:r>
            <a:endParaRPr lang="en-US" sz="1800" spc="-10" dirty="0">
              <a:latin typeface="Century Gothic" panose="020B0502020202020204" charset="0"/>
              <a:ea typeface="Arial Unicode MS" panose="020B0604020202020204" charset="-122"/>
              <a:cs typeface="Century Gothic" panose="020B050202020202020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90094" y="2440813"/>
            <a:ext cx="1905" cy="3810"/>
          </a:xfrm>
          <a:custGeom>
            <a:avLst/>
            <a:gdLst/>
            <a:ahLst/>
            <a:cxnLst/>
            <a:rect l="l" t="t" r="r" b="b"/>
            <a:pathLst>
              <a:path w="1904" h="3810">
                <a:moveTo>
                  <a:pt x="1904" y="0"/>
                </a:moveTo>
                <a:lnTo>
                  <a:pt x="0" y="1904"/>
                </a:lnTo>
                <a:lnTo>
                  <a:pt x="1904" y="3809"/>
                </a:lnTo>
                <a:lnTo>
                  <a:pt x="1904" y="0"/>
                </a:lnTo>
                <a:close/>
              </a:path>
            </a:pathLst>
          </a:custGeom>
          <a:solidFill>
            <a:srgbClr val="FF8427">
              <a:alpha val="3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190476" y="1978159"/>
            <a:ext cx="1905" cy="3175"/>
          </a:xfrm>
          <a:custGeom>
            <a:avLst/>
            <a:gdLst/>
            <a:ahLst/>
            <a:cxnLst/>
            <a:rect l="l" t="t" r="r" b="b"/>
            <a:pathLst>
              <a:path w="1904" h="3175">
                <a:moveTo>
                  <a:pt x="1524" y="0"/>
                </a:moveTo>
                <a:lnTo>
                  <a:pt x="0" y="1516"/>
                </a:lnTo>
                <a:lnTo>
                  <a:pt x="1524" y="3033"/>
                </a:lnTo>
                <a:lnTo>
                  <a:pt x="1524" y="0"/>
                </a:lnTo>
                <a:close/>
              </a:path>
            </a:pathLst>
          </a:custGeom>
          <a:solidFill>
            <a:srgbClr val="FF8427">
              <a:alpha val="30195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7" name="object 7"/>
          <p:cNvGrpSpPr/>
          <p:nvPr/>
        </p:nvGrpSpPr>
        <p:grpSpPr>
          <a:xfrm>
            <a:off x="0" y="0"/>
            <a:ext cx="2285365" cy="6858000"/>
            <a:chOff x="0" y="0"/>
            <a:chExt cx="2285365" cy="6858000"/>
          </a:xfrm>
        </p:grpSpPr>
        <p:sp>
          <p:nvSpPr>
            <p:cNvPr id="8" name="object 8"/>
            <p:cNvSpPr/>
            <p:nvPr/>
          </p:nvSpPr>
          <p:spPr>
            <a:xfrm>
              <a:off x="1271016" y="4600955"/>
              <a:ext cx="1014094" cy="2018030"/>
            </a:xfrm>
            <a:custGeom>
              <a:avLst/>
              <a:gdLst/>
              <a:ahLst/>
              <a:cxnLst/>
              <a:rect l="l" t="t" r="r" b="b"/>
              <a:pathLst>
                <a:path w="1014094" h="2018029">
                  <a:moveTo>
                    <a:pt x="1014095" y="1370545"/>
                  </a:moveTo>
                  <a:lnTo>
                    <a:pt x="832548" y="1188974"/>
                  </a:lnTo>
                  <a:lnTo>
                    <a:pt x="1013460" y="1008888"/>
                  </a:lnTo>
                  <a:lnTo>
                    <a:pt x="0" y="0"/>
                  </a:lnTo>
                  <a:lnTo>
                    <a:pt x="0" y="2017776"/>
                  </a:lnTo>
                  <a:lnTo>
                    <a:pt x="488429" y="1531556"/>
                  </a:lnTo>
                  <a:lnTo>
                    <a:pt x="670814" y="1713890"/>
                  </a:lnTo>
                  <a:lnTo>
                    <a:pt x="1014095" y="1370545"/>
                  </a:lnTo>
                  <a:close/>
                </a:path>
              </a:pathLst>
            </a:custGeom>
            <a:solidFill>
              <a:srgbClr val="E84B21">
                <a:alpha val="3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0" y="0"/>
              <a:ext cx="1271015" cy="6857997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07616" y="609676"/>
            <a:ext cx="8120478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3E3E3E"/>
                </a:solidFill>
                <a:latin typeface="Carlito"/>
                <a:cs typeface="Carlito"/>
              </a:rPr>
              <a:t>Hak Bidan – ICM</a:t>
            </a:r>
            <a:r>
              <a:rPr sz="4400" b="0" spc="-80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4400" b="0" dirty="0">
                <a:solidFill>
                  <a:srgbClr val="3E3E3E"/>
                </a:solidFill>
                <a:latin typeface="Carlito"/>
                <a:cs typeface="Carlito"/>
              </a:rPr>
              <a:t>2017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27846" y="2030506"/>
            <a:ext cx="9090213" cy="3449021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121285">
              <a:lnSpc>
                <a:spcPts val="2750"/>
              </a:lnSpc>
              <a:spcBef>
                <a:spcPts val="395"/>
              </a:spcBef>
            </a:pPr>
            <a:r>
              <a:rPr sz="20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 mendapatkan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Pendidikan kebidanan yang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 memampukan  </a:t>
            </a:r>
            <a:r>
              <a:rPr sz="2000"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dirinya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 </a:t>
            </a:r>
            <a:r>
              <a:rPr sz="20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membangun dan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mempertahankan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kompetensi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sz="2000" spc="14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endParaRPr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0955">
              <a:lnSpc>
                <a:spcPts val="2750"/>
              </a:lnSpc>
            </a:pPr>
            <a:r>
              <a:rPr sz="20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praktek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 </a:t>
            </a:r>
            <a:r>
              <a:rPr sz="20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tanggungjawab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sudah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disepakati </a:t>
            </a:r>
            <a:r>
              <a:rPr sz="20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 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ICM/organisasi </a:t>
            </a:r>
            <a:r>
              <a:rPr sz="2000"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</a:t>
            </a:r>
            <a:r>
              <a:rPr sz="2000" spc="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endParaRPr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 diakui,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dihargai </a:t>
            </a:r>
            <a:r>
              <a:rPr sz="20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didukung sebagai professional</a:t>
            </a:r>
            <a:r>
              <a:rPr sz="2000" spc="12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endParaRPr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2750"/>
              </a:lnSpc>
              <a:tabLst>
                <a:tab pos="2081530" algn="l"/>
                <a:tab pos="5345430" algn="l"/>
              </a:tabLst>
            </a:pPr>
            <a:r>
              <a:rPr sz="20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 akses organisasi</a:t>
            </a:r>
            <a:r>
              <a:rPr sz="2000" spc="4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</a:t>
            </a:r>
            <a:r>
              <a:rPr sz="2000" spc="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sz="2000" spc="-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sz="2000" spc="-2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kuat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berkontribusi  </a:t>
            </a:r>
            <a:r>
              <a:rPr sz="2000" spc="-1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sz="2000" spc="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5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2000" spc="-15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sz="2000" spc="-1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asuhan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kebidanan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sz="2000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maternitas ditingkat</a:t>
            </a:r>
            <a:r>
              <a:rPr sz="2000" spc="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nasional</a:t>
            </a:r>
            <a:endParaRPr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1016" y="0"/>
            <a:ext cx="10920984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3225" y="593725"/>
            <a:ext cx="6006465" cy="12185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 algn="ctr">
              <a:lnSpc>
                <a:spcPts val="3030"/>
              </a:lnSpc>
              <a:spcBef>
                <a:spcPts val="475"/>
              </a:spcBef>
            </a:pPr>
            <a:r>
              <a:rPr sz="2800" spc="-10" dirty="0">
                <a:solidFill>
                  <a:srgbClr val="DD5F00"/>
                </a:solidFill>
              </a:rPr>
              <a:t>Definisi </a:t>
            </a:r>
            <a:r>
              <a:rPr sz="2800" spc="-5" dirty="0">
                <a:solidFill>
                  <a:srgbClr val="DD5F00"/>
                </a:solidFill>
              </a:rPr>
              <a:t>Asuhan </a:t>
            </a:r>
            <a:r>
              <a:rPr sz="2800" spc="-15" dirty="0">
                <a:solidFill>
                  <a:srgbClr val="DD5F00"/>
                </a:solidFill>
              </a:rPr>
              <a:t>yang </a:t>
            </a:r>
            <a:r>
              <a:rPr sz="2800" spc="-5" dirty="0">
                <a:solidFill>
                  <a:srgbClr val="DD5F00"/>
                </a:solidFill>
              </a:rPr>
              <a:t>Berpusat  </a:t>
            </a:r>
            <a:r>
              <a:rPr sz="2800" spc="-20" dirty="0">
                <a:solidFill>
                  <a:srgbClr val="DD5F00"/>
                </a:solidFill>
              </a:rPr>
              <a:t>Pada</a:t>
            </a:r>
            <a:r>
              <a:rPr sz="2800" spc="15" dirty="0">
                <a:solidFill>
                  <a:srgbClr val="DD5F00"/>
                </a:solidFill>
              </a:rPr>
              <a:t> </a:t>
            </a:r>
            <a:r>
              <a:rPr sz="2800" spc="-20" dirty="0">
                <a:solidFill>
                  <a:srgbClr val="DD5F00"/>
                </a:solidFill>
              </a:rPr>
              <a:t>Perempuan</a:t>
            </a:r>
            <a:endParaRPr sz="2800"/>
          </a:p>
          <a:p>
            <a:pPr marL="12700" algn="ctr">
              <a:lnSpc>
                <a:spcPts val="2975"/>
              </a:lnSpc>
            </a:pPr>
            <a:r>
              <a:rPr sz="2800" spc="-20" dirty="0">
                <a:solidFill>
                  <a:srgbClr val="DD5F00"/>
                </a:solidFill>
              </a:rPr>
              <a:t>(Women Centered</a:t>
            </a:r>
            <a:r>
              <a:rPr sz="2800" spc="55" dirty="0">
                <a:solidFill>
                  <a:srgbClr val="DD5F00"/>
                </a:solidFill>
              </a:rPr>
              <a:t> </a:t>
            </a:r>
            <a:r>
              <a:rPr sz="2800" spc="-15" dirty="0">
                <a:solidFill>
                  <a:srgbClr val="DD5F00"/>
                </a:solidFill>
              </a:rPr>
              <a:t>Care)</a:t>
            </a:r>
            <a:endParaRPr sz="2800"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1726200" cy="6858127"/>
            <a:chOff x="0" y="0"/>
            <a:chExt cx="12192380" cy="6858127"/>
          </a:xfrm>
        </p:grpSpPr>
        <p:sp>
          <p:nvSpPr>
            <p:cNvPr id="5" name="object 5"/>
            <p:cNvSpPr/>
            <p:nvPr/>
          </p:nvSpPr>
          <p:spPr>
            <a:xfrm>
              <a:off x="7984235" y="591312"/>
              <a:ext cx="4208145" cy="6266815"/>
            </a:xfrm>
            <a:custGeom>
              <a:avLst/>
              <a:gdLst/>
              <a:ahLst/>
              <a:cxnLst/>
              <a:rect l="l" t="t" r="r" b="b"/>
              <a:pathLst>
                <a:path w="4208145" h="6266815">
                  <a:moveTo>
                    <a:pt x="3300349" y="0"/>
                  </a:moveTo>
                  <a:lnTo>
                    <a:pt x="3252040" y="346"/>
                  </a:lnTo>
                  <a:lnTo>
                    <a:pt x="3203898" y="1381"/>
                  </a:lnTo>
                  <a:lnTo>
                    <a:pt x="3155928" y="3102"/>
                  </a:lnTo>
                  <a:lnTo>
                    <a:pt x="3108134" y="5502"/>
                  </a:lnTo>
                  <a:lnTo>
                    <a:pt x="3060521" y="8578"/>
                  </a:lnTo>
                  <a:lnTo>
                    <a:pt x="3013094" y="12324"/>
                  </a:lnTo>
                  <a:lnTo>
                    <a:pt x="2965858" y="16736"/>
                  </a:lnTo>
                  <a:lnTo>
                    <a:pt x="2918816" y="21809"/>
                  </a:lnTo>
                  <a:lnTo>
                    <a:pt x="2871974" y="27538"/>
                  </a:lnTo>
                  <a:lnTo>
                    <a:pt x="2825337" y="33919"/>
                  </a:lnTo>
                  <a:lnTo>
                    <a:pt x="2778909" y="40948"/>
                  </a:lnTo>
                  <a:lnTo>
                    <a:pt x="2732694" y="48618"/>
                  </a:lnTo>
                  <a:lnTo>
                    <a:pt x="2686699" y="56926"/>
                  </a:lnTo>
                  <a:lnTo>
                    <a:pt x="2640927" y="65868"/>
                  </a:lnTo>
                  <a:lnTo>
                    <a:pt x="2595383" y="75437"/>
                  </a:lnTo>
                  <a:lnTo>
                    <a:pt x="2550071" y="85630"/>
                  </a:lnTo>
                  <a:lnTo>
                    <a:pt x="2504998" y="96441"/>
                  </a:lnTo>
                  <a:lnTo>
                    <a:pt x="2460166" y="107867"/>
                  </a:lnTo>
                  <a:lnTo>
                    <a:pt x="2415581" y="119902"/>
                  </a:lnTo>
                  <a:lnTo>
                    <a:pt x="2371248" y="132541"/>
                  </a:lnTo>
                  <a:lnTo>
                    <a:pt x="2327172" y="145781"/>
                  </a:lnTo>
                  <a:lnTo>
                    <a:pt x="2283356" y="159616"/>
                  </a:lnTo>
                  <a:lnTo>
                    <a:pt x="2239806" y="174041"/>
                  </a:lnTo>
                  <a:lnTo>
                    <a:pt x="2196527" y="189052"/>
                  </a:lnTo>
                  <a:lnTo>
                    <a:pt x="2153522" y="204645"/>
                  </a:lnTo>
                  <a:lnTo>
                    <a:pt x="2110798" y="220813"/>
                  </a:lnTo>
                  <a:lnTo>
                    <a:pt x="2068358" y="237554"/>
                  </a:lnTo>
                  <a:lnTo>
                    <a:pt x="2026208" y="254861"/>
                  </a:lnTo>
                  <a:lnTo>
                    <a:pt x="1984351" y="272731"/>
                  </a:lnTo>
                  <a:lnTo>
                    <a:pt x="1942793" y="291158"/>
                  </a:lnTo>
                  <a:lnTo>
                    <a:pt x="1901539" y="310138"/>
                  </a:lnTo>
                  <a:lnTo>
                    <a:pt x="1860593" y="329667"/>
                  </a:lnTo>
                  <a:lnTo>
                    <a:pt x="1819959" y="349738"/>
                  </a:lnTo>
                  <a:lnTo>
                    <a:pt x="1779643" y="370349"/>
                  </a:lnTo>
                  <a:lnTo>
                    <a:pt x="1739650" y="391494"/>
                  </a:lnTo>
                  <a:lnTo>
                    <a:pt x="1699983" y="413168"/>
                  </a:lnTo>
                  <a:lnTo>
                    <a:pt x="1660648" y="435366"/>
                  </a:lnTo>
                  <a:lnTo>
                    <a:pt x="1621650" y="458085"/>
                  </a:lnTo>
                  <a:lnTo>
                    <a:pt x="1582993" y="481318"/>
                  </a:lnTo>
                  <a:lnTo>
                    <a:pt x="1544681" y="505063"/>
                  </a:lnTo>
                  <a:lnTo>
                    <a:pt x="1506720" y="529313"/>
                  </a:lnTo>
                  <a:lnTo>
                    <a:pt x="1469114" y="554064"/>
                  </a:lnTo>
                  <a:lnTo>
                    <a:pt x="1431868" y="579312"/>
                  </a:lnTo>
                  <a:lnTo>
                    <a:pt x="1394987" y="605051"/>
                  </a:lnTo>
                  <a:lnTo>
                    <a:pt x="1358475" y="631277"/>
                  </a:lnTo>
                  <a:lnTo>
                    <a:pt x="1322337" y="657986"/>
                  </a:lnTo>
                  <a:lnTo>
                    <a:pt x="1286578" y="685172"/>
                  </a:lnTo>
                  <a:lnTo>
                    <a:pt x="1251203" y="712831"/>
                  </a:lnTo>
                  <a:lnTo>
                    <a:pt x="1216216" y="740958"/>
                  </a:lnTo>
                  <a:lnTo>
                    <a:pt x="1181621" y="769548"/>
                  </a:lnTo>
                  <a:lnTo>
                    <a:pt x="1147424" y="798598"/>
                  </a:lnTo>
                  <a:lnTo>
                    <a:pt x="1113630" y="828101"/>
                  </a:lnTo>
                  <a:lnTo>
                    <a:pt x="1080242" y="858054"/>
                  </a:lnTo>
                  <a:lnTo>
                    <a:pt x="1047267" y="888451"/>
                  </a:lnTo>
                  <a:lnTo>
                    <a:pt x="1014708" y="919288"/>
                  </a:lnTo>
                  <a:lnTo>
                    <a:pt x="982570" y="950560"/>
                  </a:lnTo>
                  <a:lnTo>
                    <a:pt x="950857" y="982263"/>
                  </a:lnTo>
                  <a:lnTo>
                    <a:pt x="919576" y="1014392"/>
                  </a:lnTo>
                  <a:lnTo>
                    <a:pt x="888730" y="1046942"/>
                  </a:lnTo>
                  <a:lnTo>
                    <a:pt x="858323" y="1079908"/>
                  </a:lnTo>
                  <a:lnTo>
                    <a:pt x="828362" y="1113286"/>
                  </a:lnTo>
                  <a:lnTo>
                    <a:pt x="798850" y="1147070"/>
                  </a:lnTo>
                  <a:lnTo>
                    <a:pt x="769792" y="1181257"/>
                  </a:lnTo>
                  <a:lnTo>
                    <a:pt x="741193" y="1215842"/>
                  </a:lnTo>
                  <a:lnTo>
                    <a:pt x="713057" y="1250819"/>
                  </a:lnTo>
                  <a:lnTo>
                    <a:pt x="685390" y="1286185"/>
                  </a:lnTo>
                  <a:lnTo>
                    <a:pt x="658195" y="1321934"/>
                  </a:lnTo>
                  <a:lnTo>
                    <a:pt x="631479" y="1358062"/>
                  </a:lnTo>
                  <a:lnTo>
                    <a:pt x="605244" y="1394563"/>
                  </a:lnTo>
                  <a:lnTo>
                    <a:pt x="579497" y="1431434"/>
                  </a:lnTo>
                  <a:lnTo>
                    <a:pt x="554242" y="1468670"/>
                  </a:lnTo>
                  <a:lnTo>
                    <a:pt x="529483" y="1506265"/>
                  </a:lnTo>
                  <a:lnTo>
                    <a:pt x="505226" y="1544216"/>
                  </a:lnTo>
                  <a:lnTo>
                    <a:pt x="481474" y="1582517"/>
                  </a:lnTo>
                  <a:lnTo>
                    <a:pt x="458233" y="1621164"/>
                  </a:lnTo>
                  <a:lnTo>
                    <a:pt x="435507" y="1660152"/>
                  </a:lnTo>
                  <a:lnTo>
                    <a:pt x="413302" y="1699477"/>
                  </a:lnTo>
                  <a:lnTo>
                    <a:pt x="391621" y="1739133"/>
                  </a:lnTo>
                  <a:lnTo>
                    <a:pt x="370470" y="1779116"/>
                  </a:lnTo>
                  <a:lnTo>
                    <a:pt x="349853" y="1819421"/>
                  </a:lnTo>
                  <a:lnTo>
                    <a:pt x="329774" y="1860044"/>
                  </a:lnTo>
                  <a:lnTo>
                    <a:pt x="310240" y="1900979"/>
                  </a:lnTo>
                  <a:lnTo>
                    <a:pt x="291254" y="1942223"/>
                  </a:lnTo>
                  <a:lnTo>
                    <a:pt x="272820" y="1983770"/>
                  </a:lnTo>
                  <a:lnTo>
                    <a:pt x="254945" y="2025616"/>
                  </a:lnTo>
                  <a:lnTo>
                    <a:pt x="237632" y="2067755"/>
                  </a:lnTo>
                  <a:lnTo>
                    <a:pt x="220886" y="2110184"/>
                  </a:lnTo>
                  <a:lnTo>
                    <a:pt x="204712" y="2152898"/>
                  </a:lnTo>
                  <a:lnTo>
                    <a:pt x="189115" y="2195891"/>
                  </a:lnTo>
                  <a:lnTo>
                    <a:pt x="174099" y="2239160"/>
                  </a:lnTo>
                  <a:lnTo>
                    <a:pt x="159669" y="2282699"/>
                  </a:lnTo>
                  <a:lnTo>
                    <a:pt x="145829" y="2326504"/>
                  </a:lnTo>
                  <a:lnTo>
                    <a:pt x="132586" y="2370570"/>
                  </a:lnTo>
                  <a:lnTo>
                    <a:pt x="119942" y="2414892"/>
                  </a:lnTo>
                  <a:lnTo>
                    <a:pt x="107903" y="2459466"/>
                  </a:lnTo>
                  <a:lnTo>
                    <a:pt x="96473" y="2504287"/>
                  </a:lnTo>
                  <a:lnTo>
                    <a:pt x="85658" y="2549350"/>
                  </a:lnTo>
                  <a:lnTo>
                    <a:pt x="75462" y="2594651"/>
                  </a:lnTo>
                  <a:lnTo>
                    <a:pt x="65890" y="2640184"/>
                  </a:lnTo>
                  <a:lnTo>
                    <a:pt x="56946" y="2685946"/>
                  </a:lnTo>
                  <a:lnTo>
                    <a:pt x="48635" y="2731930"/>
                  </a:lnTo>
                  <a:lnTo>
                    <a:pt x="40962" y="2778134"/>
                  </a:lnTo>
                  <a:lnTo>
                    <a:pt x="33931" y="2824551"/>
                  </a:lnTo>
                  <a:lnTo>
                    <a:pt x="27548" y="2871178"/>
                  </a:lnTo>
                  <a:lnTo>
                    <a:pt x="21816" y="2918009"/>
                  </a:lnTo>
                  <a:lnTo>
                    <a:pt x="16741" y="2965041"/>
                  </a:lnTo>
                  <a:lnTo>
                    <a:pt x="12328" y="3012267"/>
                  </a:lnTo>
                  <a:lnTo>
                    <a:pt x="8580" y="3059684"/>
                  </a:lnTo>
                  <a:lnTo>
                    <a:pt x="5504" y="3107286"/>
                  </a:lnTo>
                  <a:lnTo>
                    <a:pt x="3103" y="3155070"/>
                  </a:lnTo>
                  <a:lnTo>
                    <a:pt x="1382" y="3203030"/>
                  </a:lnTo>
                  <a:lnTo>
                    <a:pt x="346" y="3251161"/>
                  </a:lnTo>
                  <a:lnTo>
                    <a:pt x="0" y="3299460"/>
                  </a:lnTo>
                  <a:lnTo>
                    <a:pt x="392" y="3350849"/>
                  </a:lnTo>
                  <a:lnTo>
                    <a:pt x="1565" y="3402049"/>
                  </a:lnTo>
                  <a:lnTo>
                    <a:pt x="3512" y="3453054"/>
                  </a:lnTo>
                  <a:lnTo>
                    <a:pt x="6229" y="3503858"/>
                  </a:lnTo>
                  <a:lnTo>
                    <a:pt x="9710" y="3554456"/>
                  </a:lnTo>
                  <a:lnTo>
                    <a:pt x="13949" y="3604843"/>
                  </a:lnTo>
                  <a:lnTo>
                    <a:pt x="18940" y="3655011"/>
                  </a:lnTo>
                  <a:lnTo>
                    <a:pt x="24677" y="3704956"/>
                  </a:lnTo>
                  <a:lnTo>
                    <a:pt x="31156" y="3754673"/>
                  </a:lnTo>
                  <a:lnTo>
                    <a:pt x="38369" y="3804154"/>
                  </a:lnTo>
                  <a:lnTo>
                    <a:pt x="46312" y="3853395"/>
                  </a:lnTo>
                  <a:lnTo>
                    <a:pt x="54979" y="3902391"/>
                  </a:lnTo>
                  <a:lnTo>
                    <a:pt x="64365" y="3951134"/>
                  </a:lnTo>
                  <a:lnTo>
                    <a:pt x="74463" y="3999621"/>
                  </a:lnTo>
                  <a:lnTo>
                    <a:pt x="85267" y="4047844"/>
                  </a:lnTo>
                  <a:lnTo>
                    <a:pt x="96773" y="4095798"/>
                  </a:lnTo>
                  <a:lnTo>
                    <a:pt x="108975" y="4143479"/>
                  </a:lnTo>
                  <a:lnTo>
                    <a:pt x="121866" y="4190879"/>
                  </a:lnTo>
                  <a:lnTo>
                    <a:pt x="135441" y="4237993"/>
                  </a:lnTo>
                  <a:lnTo>
                    <a:pt x="149695" y="4284816"/>
                  </a:lnTo>
                  <a:lnTo>
                    <a:pt x="164622" y="4331342"/>
                  </a:lnTo>
                  <a:lnTo>
                    <a:pt x="180216" y="4377565"/>
                  </a:lnTo>
                  <a:lnTo>
                    <a:pt x="196471" y="4423480"/>
                  </a:lnTo>
                  <a:lnTo>
                    <a:pt x="213382" y="4469080"/>
                  </a:lnTo>
                  <a:lnTo>
                    <a:pt x="230943" y="4514361"/>
                  </a:lnTo>
                  <a:lnTo>
                    <a:pt x="249149" y="4559317"/>
                  </a:lnTo>
                  <a:lnTo>
                    <a:pt x="267993" y="4603941"/>
                  </a:lnTo>
                  <a:lnTo>
                    <a:pt x="287471" y="4648229"/>
                  </a:lnTo>
                  <a:lnTo>
                    <a:pt x="307576" y="4692174"/>
                  </a:lnTo>
                  <a:lnTo>
                    <a:pt x="328303" y="4735771"/>
                  </a:lnTo>
                  <a:lnTo>
                    <a:pt x="349645" y="4779014"/>
                  </a:lnTo>
                  <a:lnTo>
                    <a:pt x="371599" y="4821897"/>
                  </a:lnTo>
                  <a:lnTo>
                    <a:pt x="394156" y="4864416"/>
                  </a:lnTo>
                  <a:lnTo>
                    <a:pt x="417313" y="4906563"/>
                  </a:lnTo>
                  <a:lnTo>
                    <a:pt x="441064" y="4948334"/>
                  </a:lnTo>
                  <a:lnTo>
                    <a:pt x="465402" y="4989723"/>
                  </a:lnTo>
                  <a:lnTo>
                    <a:pt x="490322" y="5030724"/>
                  </a:lnTo>
                  <a:lnTo>
                    <a:pt x="515818" y="5071332"/>
                  </a:lnTo>
                  <a:lnTo>
                    <a:pt x="541885" y="5111540"/>
                  </a:lnTo>
                  <a:lnTo>
                    <a:pt x="568517" y="5151344"/>
                  </a:lnTo>
                  <a:lnTo>
                    <a:pt x="595709" y="5190736"/>
                  </a:lnTo>
                  <a:lnTo>
                    <a:pt x="623454" y="5229713"/>
                  </a:lnTo>
                  <a:lnTo>
                    <a:pt x="651747" y="5268268"/>
                  </a:lnTo>
                  <a:lnTo>
                    <a:pt x="680582" y="5306395"/>
                  </a:lnTo>
                  <a:lnTo>
                    <a:pt x="709954" y="5344089"/>
                  </a:lnTo>
                  <a:lnTo>
                    <a:pt x="739857" y="5381344"/>
                  </a:lnTo>
                  <a:lnTo>
                    <a:pt x="770285" y="5418154"/>
                  </a:lnTo>
                  <a:lnTo>
                    <a:pt x="801233" y="5454514"/>
                  </a:lnTo>
                  <a:lnTo>
                    <a:pt x="832694" y="5490418"/>
                  </a:lnTo>
                  <a:lnTo>
                    <a:pt x="864664" y="5525861"/>
                  </a:lnTo>
                  <a:lnTo>
                    <a:pt x="897137" y="5560836"/>
                  </a:lnTo>
                  <a:lnTo>
                    <a:pt x="930106" y="5595338"/>
                  </a:lnTo>
                  <a:lnTo>
                    <a:pt x="963567" y="5629362"/>
                  </a:lnTo>
                  <a:lnTo>
                    <a:pt x="997513" y="5662901"/>
                  </a:lnTo>
                  <a:lnTo>
                    <a:pt x="1031939" y="5695950"/>
                  </a:lnTo>
                  <a:lnTo>
                    <a:pt x="1066840" y="5728504"/>
                  </a:lnTo>
                  <a:lnTo>
                    <a:pt x="1102208" y="5760556"/>
                  </a:lnTo>
                  <a:lnTo>
                    <a:pt x="1138040" y="5792102"/>
                  </a:lnTo>
                  <a:lnTo>
                    <a:pt x="1174329" y="5823134"/>
                  </a:lnTo>
                  <a:lnTo>
                    <a:pt x="1211069" y="5853648"/>
                  </a:lnTo>
                  <a:lnTo>
                    <a:pt x="1248256" y="5883638"/>
                  </a:lnTo>
                  <a:lnTo>
                    <a:pt x="1285882" y="5913099"/>
                  </a:lnTo>
                  <a:lnTo>
                    <a:pt x="1323943" y="5942024"/>
                  </a:lnTo>
                  <a:lnTo>
                    <a:pt x="1362432" y="5970408"/>
                  </a:lnTo>
                  <a:lnTo>
                    <a:pt x="1401345" y="5998245"/>
                  </a:lnTo>
                  <a:lnTo>
                    <a:pt x="1440676" y="6025530"/>
                  </a:lnTo>
                  <a:lnTo>
                    <a:pt x="1480418" y="6052256"/>
                  </a:lnTo>
                  <a:lnTo>
                    <a:pt x="1520566" y="6078419"/>
                  </a:lnTo>
                  <a:lnTo>
                    <a:pt x="1561114" y="6104013"/>
                  </a:lnTo>
                  <a:lnTo>
                    <a:pt x="1602058" y="6129031"/>
                  </a:lnTo>
                  <a:lnTo>
                    <a:pt x="1643390" y="6153469"/>
                  </a:lnTo>
                  <a:lnTo>
                    <a:pt x="1685106" y="6177320"/>
                  </a:lnTo>
                  <a:lnTo>
                    <a:pt x="1727200" y="6200579"/>
                  </a:lnTo>
                  <a:lnTo>
                    <a:pt x="1864424" y="6266685"/>
                  </a:lnTo>
                  <a:lnTo>
                    <a:pt x="4207764" y="6266685"/>
                  </a:lnTo>
                  <a:lnTo>
                    <a:pt x="4207764" y="126313"/>
                  </a:lnTo>
                  <a:lnTo>
                    <a:pt x="4200445" y="124184"/>
                  </a:lnTo>
                  <a:lnTo>
                    <a:pt x="4152612" y="111050"/>
                  </a:lnTo>
                  <a:lnTo>
                    <a:pt x="4104491" y="98619"/>
                  </a:lnTo>
                  <a:lnTo>
                    <a:pt x="4056090" y="86896"/>
                  </a:lnTo>
                  <a:lnTo>
                    <a:pt x="4007414" y="75887"/>
                  </a:lnTo>
                  <a:lnTo>
                    <a:pt x="3958468" y="65597"/>
                  </a:lnTo>
                  <a:lnTo>
                    <a:pt x="3909260" y="56034"/>
                  </a:lnTo>
                  <a:lnTo>
                    <a:pt x="3859794" y="47202"/>
                  </a:lnTo>
                  <a:lnTo>
                    <a:pt x="3810076" y="39107"/>
                  </a:lnTo>
                  <a:lnTo>
                    <a:pt x="3760112" y="31755"/>
                  </a:lnTo>
                  <a:lnTo>
                    <a:pt x="3709909" y="25153"/>
                  </a:lnTo>
                  <a:lnTo>
                    <a:pt x="3659472" y="19305"/>
                  </a:lnTo>
                  <a:lnTo>
                    <a:pt x="3608806" y="14218"/>
                  </a:lnTo>
                  <a:lnTo>
                    <a:pt x="3557918" y="9898"/>
                  </a:lnTo>
                  <a:lnTo>
                    <a:pt x="3506814" y="6350"/>
                  </a:lnTo>
                  <a:lnTo>
                    <a:pt x="3455499" y="3580"/>
                  </a:lnTo>
                  <a:lnTo>
                    <a:pt x="3403979" y="1595"/>
                  </a:lnTo>
                  <a:lnTo>
                    <a:pt x="3352260" y="399"/>
                  </a:lnTo>
                  <a:lnTo>
                    <a:pt x="33003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978140" y="596897"/>
              <a:ext cx="4213859" cy="62611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981968" y="1016635"/>
              <a:ext cx="3210110" cy="41732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71015" cy="68579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672717" y="1884298"/>
            <a:ext cx="5549900" cy="46126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41300" marR="600710" indent="-228600" algn="just">
              <a:lnSpc>
                <a:spcPct val="150000"/>
              </a:lnSpc>
              <a:spcBef>
                <a:spcPts val="310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1400" spc="-10" dirty="0">
                <a:latin typeface="Century Gothic" panose="020B0502020202020204" charset="0"/>
                <a:cs typeface="Century Gothic" panose="020B0502020202020204" charset="0"/>
              </a:rPr>
              <a:t>Suatu </a:t>
            </a:r>
            <a:r>
              <a:rPr sz="1400" b="1" spc="-5" dirty="0">
                <a:latin typeface="Century Gothic" panose="020B0502020202020204" charset="0"/>
                <a:cs typeface="Century Gothic" panose="020B0502020202020204" charset="0"/>
              </a:rPr>
              <a:t>filosofi dasar dan </a:t>
            </a:r>
            <a:r>
              <a:rPr sz="1400" b="1" spc="-15" dirty="0">
                <a:latin typeface="Century Gothic" panose="020B0502020202020204" charset="0"/>
                <a:cs typeface="Century Gothic" panose="020B0502020202020204" charset="0"/>
              </a:rPr>
              <a:t>pendekatan </a:t>
            </a:r>
            <a:r>
              <a:rPr sz="1400" b="1" spc="-10" dirty="0">
                <a:latin typeface="Century Gothic" panose="020B0502020202020204" charset="0"/>
                <a:cs typeface="Century Gothic" panose="020B0502020202020204" charset="0"/>
              </a:rPr>
              <a:t>praktis </a:t>
            </a:r>
            <a:r>
              <a:rPr sz="1400" spc="-10" dirty="0">
                <a:latin typeface="Century Gothic" panose="020B0502020202020204" charset="0"/>
                <a:cs typeface="Century Gothic" panose="020B0502020202020204" charset="0"/>
              </a:rPr>
              <a:t>yang </a:t>
            </a:r>
            <a:r>
              <a:rPr sz="1400" spc="-15" dirty="0">
                <a:latin typeface="Century Gothic" panose="020B0502020202020204" charset="0"/>
                <a:cs typeface="Century Gothic" panose="020B0502020202020204" charset="0"/>
              </a:rPr>
              <a:t>secara  </a:t>
            </a:r>
            <a:r>
              <a:rPr sz="1400" spc="-5" dirty="0">
                <a:latin typeface="Century Gothic" panose="020B0502020202020204" charset="0"/>
                <a:cs typeface="Century Gothic" panose="020B0502020202020204" charset="0"/>
              </a:rPr>
              <a:t>sadar dipilih dalam pengelolaan asuhan pada </a:t>
            </a:r>
            <a:r>
              <a:rPr sz="1400" spc="-10" dirty="0">
                <a:latin typeface="Century Gothic" panose="020B0502020202020204" charset="0"/>
                <a:cs typeface="Century Gothic" panose="020B0502020202020204" charset="0"/>
              </a:rPr>
              <a:t>perempuan  </a:t>
            </a:r>
            <a:r>
              <a:rPr sz="1400" spc="-5" dirty="0">
                <a:latin typeface="Century Gothic" panose="020B0502020202020204" charset="0"/>
                <a:cs typeface="Century Gothic" panose="020B0502020202020204" charset="0"/>
              </a:rPr>
              <a:t>usia</a:t>
            </a:r>
            <a:r>
              <a:rPr sz="1400" spc="-15" dirty="0">
                <a:latin typeface="Century Gothic" panose="020B0502020202020204" charset="0"/>
                <a:cs typeface="Century Gothic" panose="020B0502020202020204" charset="0"/>
              </a:rPr>
              <a:t> Reproduksi</a:t>
            </a:r>
            <a:endParaRPr sz="14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241300" indent="-228600" algn="just">
              <a:lnSpc>
                <a:spcPct val="150000"/>
              </a:lnSpc>
              <a:spcBef>
                <a:spcPts val="775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1400" spc="-10" dirty="0">
                <a:latin typeface="Century Gothic" panose="020B0502020202020204" charset="0"/>
                <a:cs typeface="Century Gothic" panose="020B0502020202020204" charset="0"/>
              </a:rPr>
              <a:t>Hubungan yang </a:t>
            </a:r>
            <a:r>
              <a:rPr sz="1400" b="1" spc="-15" dirty="0">
                <a:latin typeface="Century Gothic" panose="020B0502020202020204" charset="0"/>
                <a:cs typeface="Century Gothic" panose="020B0502020202020204" charset="0"/>
              </a:rPr>
              <a:t>kolaboratif antara </a:t>
            </a:r>
            <a:r>
              <a:rPr sz="1400" b="1" spc="-10" dirty="0">
                <a:latin typeface="Century Gothic" panose="020B0502020202020204" charset="0"/>
                <a:cs typeface="Century Gothic" panose="020B0502020202020204" charset="0"/>
              </a:rPr>
              <a:t>perempuan </a:t>
            </a:r>
            <a:r>
              <a:rPr sz="1400" b="1" spc="-5" dirty="0">
                <a:latin typeface="Century Gothic" panose="020B0502020202020204" charset="0"/>
                <a:cs typeface="Century Gothic" panose="020B0502020202020204" charset="0"/>
              </a:rPr>
              <a:t>dan</a:t>
            </a:r>
            <a:r>
              <a:rPr sz="1400" b="1" spc="100" dirty="0"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400" b="1" spc="-5" dirty="0">
                <a:latin typeface="Century Gothic" panose="020B0502020202020204" charset="0"/>
                <a:cs typeface="Century Gothic" panose="020B0502020202020204" charset="0"/>
              </a:rPr>
              <a:t>bidan</a:t>
            </a:r>
            <a:endParaRPr sz="14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241300" indent="-228600" algn="just">
              <a:lnSpc>
                <a:spcPct val="150000"/>
              </a:lnSpc>
              <a:spcBef>
                <a:spcPts val="815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1400" spc="-5" dirty="0">
                <a:latin typeface="Century Gothic" panose="020B0502020202020204" charset="0"/>
                <a:cs typeface="Century Gothic" panose="020B0502020202020204" charset="0"/>
              </a:rPr>
              <a:t>Dibangun melalui </a:t>
            </a:r>
            <a:r>
              <a:rPr sz="1400" b="1" spc="-15" dirty="0">
                <a:latin typeface="Century Gothic" panose="020B0502020202020204" charset="0"/>
                <a:cs typeface="Century Gothic" panose="020B0502020202020204" charset="0"/>
              </a:rPr>
              <a:t>interaksi </a:t>
            </a:r>
            <a:r>
              <a:rPr sz="1400" spc="-10" dirty="0">
                <a:latin typeface="Century Gothic" panose="020B0502020202020204" charset="0"/>
                <a:cs typeface="Century Gothic" panose="020B0502020202020204" charset="0"/>
              </a:rPr>
              <a:t>yang </a:t>
            </a:r>
            <a:r>
              <a:rPr sz="1400" spc="-5" dirty="0">
                <a:latin typeface="Century Gothic" panose="020B0502020202020204" charset="0"/>
                <a:cs typeface="Century Gothic" panose="020B0502020202020204" charset="0"/>
              </a:rPr>
              <a:t>baik dan saling</a:t>
            </a:r>
            <a:r>
              <a:rPr sz="1400" spc="-60" dirty="0"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400" spc="-10" dirty="0">
                <a:latin typeface="Century Gothic" panose="020B0502020202020204" charset="0"/>
                <a:cs typeface="Century Gothic" panose="020B0502020202020204" charset="0"/>
              </a:rPr>
              <a:t>terbuka</a:t>
            </a:r>
            <a:endParaRPr sz="14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241300" indent="-228600" algn="just">
              <a:lnSpc>
                <a:spcPct val="150000"/>
              </a:lnSpc>
              <a:spcBef>
                <a:spcPts val="805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1400" spc="-10" dirty="0">
                <a:latin typeface="Century Gothic" panose="020B0502020202020204" charset="0"/>
                <a:cs typeface="Century Gothic" panose="020B0502020202020204" charset="0"/>
              </a:rPr>
              <a:t>Mengakui </a:t>
            </a:r>
            <a:r>
              <a:rPr sz="1400" b="1" spc="-10" dirty="0">
                <a:latin typeface="Century Gothic" panose="020B0502020202020204" charset="0"/>
                <a:cs typeface="Century Gothic" panose="020B0502020202020204" charset="0"/>
              </a:rPr>
              <a:t>keahlian </a:t>
            </a:r>
            <a:r>
              <a:rPr sz="1400" b="1" spc="-5" dirty="0">
                <a:latin typeface="Century Gothic" panose="020B0502020202020204" charset="0"/>
                <a:cs typeface="Century Gothic" panose="020B0502020202020204" charset="0"/>
              </a:rPr>
              <a:t>dan saling</a:t>
            </a:r>
            <a:r>
              <a:rPr sz="1400" b="1" dirty="0"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400" b="1" spc="-10" dirty="0">
                <a:latin typeface="Century Gothic" panose="020B0502020202020204" charset="0"/>
                <a:cs typeface="Century Gothic" panose="020B0502020202020204" charset="0"/>
              </a:rPr>
              <a:t>menghormati</a:t>
            </a:r>
            <a:endParaRPr sz="14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241300" algn="just">
              <a:lnSpc>
                <a:spcPct val="150000"/>
              </a:lnSpc>
            </a:pPr>
            <a:r>
              <a:rPr sz="1400" spc="-15" dirty="0">
                <a:latin typeface="Century Gothic" panose="020B0502020202020204" charset="0"/>
                <a:cs typeface="Century Gothic" panose="020B0502020202020204" charset="0"/>
              </a:rPr>
              <a:t>kekuatan/kelebihan </a:t>
            </a:r>
            <a:r>
              <a:rPr sz="1400" spc="-5" dirty="0">
                <a:latin typeface="Century Gothic" panose="020B0502020202020204" charset="0"/>
                <a:cs typeface="Century Gothic" panose="020B0502020202020204" charset="0"/>
              </a:rPr>
              <a:t>masing-masing</a:t>
            </a:r>
            <a:endParaRPr sz="14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241300" marR="759460" indent="-228600">
              <a:lnSpc>
                <a:spcPct val="150000"/>
              </a:lnSpc>
              <a:spcBef>
                <a:spcPts val="1020"/>
              </a:spcBef>
              <a:buFont typeface="Arial" panose="020B0604020202020204"/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latin typeface="Century Gothic" panose="020B0502020202020204" charset="0"/>
                <a:cs typeface="Century Gothic" panose="020B0502020202020204" charset="0"/>
              </a:rPr>
              <a:t>Memiliki </a:t>
            </a:r>
            <a:r>
              <a:rPr sz="1400" spc="-20" dirty="0">
                <a:latin typeface="Century Gothic" panose="020B0502020202020204" charset="0"/>
                <a:cs typeface="Century Gothic" panose="020B0502020202020204" charset="0"/>
              </a:rPr>
              <a:t>fokus </a:t>
            </a:r>
            <a:r>
              <a:rPr sz="1400" spc="-10" dirty="0">
                <a:latin typeface="Century Gothic" panose="020B0502020202020204" charset="0"/>
                <a:cs typeface="Century Gothic" panose="020B0502020202020204" charset="0"/>
              </a:rPr>
              <a:t>yang seimbang </a:t>
            </a:r>
            <a:r>
              <a:rPr sz="1400" spc="-15" dirty="0">
                <a:latin typeface="Century Gothic" panose="020B0502020202020204" charset="0"/>
                <a:cs typeface="Century Gothic" panose="020B0502020202020204" charset="0"/>
              </a:rPr>
              <a:t>antara </a:t>
            </a:r>
            <a:r>
              <a:rPr sz="1400" spc="-10" dirty="0">
                <a:latin typeface="Century Gothic" panose="020B0502020202020204" charset="0"/>
                <a:cs typeface="Century Gothic" panose="020B0502020202020204" charset="0"/>
              </a:rPr>
              <a:t>‘pengalaman  perempuan’ </a:t>
            </a:r>
            <a:r>
              <a:rPr sz="1400" spc="-5" dirty="0">
                <a:latin typeface="Century Gothic" panose="020B0502020202020204" charset="0"/>
                <a:cs typeface="Century Gothic" panose="020B0502020202020204" charset="0"/>
              </a:rPr>
              <a:t>dan </a:t>
            </a:r>
            <a:r>
              <a:rPr sz="1400" spc="-10" dirty="0">
                <a:latin typeface="Century Gothic" panose="020B0502020202020204" charset="0"/>
                <a:cs typeface="Century Gothic" panose="020B0502020202020204" charset="0"/>
              </a:rPr>
              <a:t>juga </a:t>
            </a:r>
            <a:r>
              <a:rPr sz="1400" spc="-15" dirty="0">
                <a:latin typeface="Century Gothic" panose="020B0502020202020204" charset="0"/>
                <a:cs typeface="Century Gothic" panose="020B0502020202020204" charset="0"/>
              </a:rPr>
              <a:t>kesehatan/kesejahteraan </a:t>
            </a:r>
            <a:r>
              <a:rPr sz="1400" spc="-5" dirty="0">
                <a:latin typeface="Century Gothic" panose="020B0502020202020204" charset="0"/>
                <a:cs typeface="Century Gothic" panose="020B0502020202020204" charset="0"/>
              </a:rPr>
              <a:t>dari ibu  dan</a:t>
            </a:r>
            <a:r>
              <a:rPr sz="1400" spc="-20" dirty="0"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400" spc="-15" dirty="0">
                <a:latin typeface="Century Gothic" panose="020B0502020202020204" charset="0"/>
                <a:cs typeface="Century Gothic" panose="020B0502020202020204" charset="0"/>
              </a:rPr>
              <a:t>bayinya</a:t>
            </a:r>
            <a:endParaRPr sz="1400" dirty="0">
              <a:latin typeface="Century Gothic" panose="020B0502020202020204" charset="0"/>
              <a:cs typeface="Century Gothic" panose="020B0502020202020204" charset="0"/>
            </a:endParaRPr>
          </a:p>
          <a:p>
            <a:pPr>
              <a:lnSpc>
                <a:spcPct val="150000"/>
              </a:lnSpc>
            </a:pPr>
            <a:endParaRPr sz="12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Carlito"/>
                <a:cs typeface="Carlito"/>
              </a:rPr>
              <a:t>(Patient Centered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Care)</a:t>
            </a:r>
            <a:endParaRPr sz="23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3E3E3E"/>
                </a:solidFill>
                <a:latin typeface="Carlito"/>
                <a:cs typeface="Carlito"/>
              </a:rPr>
              <a:t>Fontein-Kuipers </a:t>
            </a:r>
            <a:r>
              <a:rPr sz="1200" spc="-75" dirty="0">
                <a:solidFill>
                  <a:srgbClr val="3E3E3E"/>
                </a:solidFill>
                <a:latin typeface="Carlito"/>
                <a:cs typeface="Carlito"/>
              </a:rPr>
              <a:t>Y, </a:t>
            </a:r>
            <a:r>
              <a:rPr sz="1200" spc="-5" dirty="0">
                <a:solidFill>
                  <a:srgbClr val="3E3E3E"/>
                </a:solidFill>
                <a:latin typeface="Carlito"/>
                <a:cs typeface="Carlito"/>
              </a:rPr>
              <a:t>et 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al., 2018, </a:t>
            </a:r>
            <a:r>
              <a:rPr sz="1200" spc="-15" dirty="0">
                <a:solidFill>
                  <a:srgbClr val="3E3E3E"/>
                </a:solidFill>
                <a:latin typeface="Carlito"/>
                <a:cs typeface="Carlito"/>
              </a:rPr>
              <a:t>Women </a:t>
            </a:r>
            <a:r>
              <a:rPr sz="1200" spc="-5" dirty="0">
                <a:solidFill>
                  <a:srgbClr val="3E3E3E"/>
                </a:solidFill>
                <a:latin typeface="Carlito"/>
                <a:cs typeface="Carlito"/>
              </a:rPr>
              <a:t>Centered Care </a:t>
            </a:r>
            <a:r>
              <a:rPr sz="1200" dirty="0">
                <a:solidFill>
                  <a:srgbClr val="3E3E3E"/>
                </a:solidFill>
                <a:latin typeface="Carlito"/>
                <a:cs typeface="Carlito"/>
              </a:rPr>
              <a:t>2.0: Bringing the </a:t>
            </a:r>
            <a:r>
              <a:rPr sz="1200" spc="-5" dirty="0">
                <a:solidFill>
                  <a:srgbClr val="3E3E3E"/>
                </a:solidFill>
                <a:latin typeface="Carlito"/>
                <a:cs typeface="Carlito"/>
              </a:rPr>
              <a:t>concept into</a:t>
            </a:r>
            <a:r>
              <a:rPr sz="1200" spc="-185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1200" spc="-10" dirty="0">
                <a:solidFill>
                  <a:srgbClr val="3E3E3E"/>
                </a:solidFill>
                <a:latin typeface="Carlito"/>
                <a:cs typeface="Carlito"/>
              </a:rPr>
              <a:t>focus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7525" y="2454275"/>
            <a:ext cx="3655695" cy="227266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450"/>
              </a:spcBef>
            </a:pPr>
            <a:r>
              <a:rPr sz="2400" b="1" spc="-5" dirty="0">
                <a:solidFill>
                  <a:srgbClr val="FFC000"/>
                </a:solidFill>
                <a:latin typeface="Carlito"/>
                <a:cs typeface="Carlito"/>
              </a:rPr>
              <a:t>Prinsip  </a:t>
            </a:r>
            <a:r>
              <a:rPr sz="2400" b="1" dirty="0" err="1">
                <a:solidFill>
                  <a:srgbClr val="FFC000"/>
                </a:solidFill>
                <a:latin typeface="Carlito"/>
                <a:cs typeface="Carlito"/>
              </a:rPr>
              <a:t>Asuhan</a:t>
            </a:r>
            <a:r>
              <a:rPr sz="2400" b="1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2400" b="1" spc="-25" dirty="0" smtClean="0">
                <a:solidFill>
                  <a:srgbClr val="FFC000"/>
                </a:solidFill>
                <a:latin typeface="Carlito"/>
                <a:cs typeface="Carlito"/>
              </a:rPr>
              <a:t>ya</a:t>
            </a:r>
            <a:r>
              <a:rPr lang="en-US" sz="2400" b="1" spc="-25" dirty="0" smtClean="0">
                <a:solidFill>
                  <a:srgbClr val="FFC000"/>
                </a:solidFill>
                <a:latin typeface="Carlito"/>
                <a:cs typeface="Carlito"/>
              </a:rPr>
              <a:t>ng</a:t>
            </a:r>
            <a:r>
              <a:rPr sz="2400" b="1" spc="-25" dirty="0" smtClean="0">
                <a:solidFill>
                  <a:srgbClr val="FFC000"/>
                </a:solidFill>
                <a:latin typeface="Carlito"/>
                <a:cs typeface="Carlito"/>
              </a:rPr>
              <a:t>  </a:t>
            </a:r>
            <a:r>
              <a:rPr sz="2400" b="1" spc="-5" dirty="0" err="1">
                <a:solidFill>
                  <a:srgbClr val="FFC000"/>
                </a:solidFill>
                <a:latin typeface="Carlito"/>
                <a:cs typeface="Carlito"/>
              </a:rPr>
              <a:t>Berpusat</a:t>
            </a:r>
            <a:r>
              <a:rPr sz="2400" b="1" spc="-114" dirty="0">
                <a:solidFill>
                  <a:srgbClr val="FFC000"/>
                </a:solidFill>
                <a:latin typeface="Carlito"/>
                <a:cs typeface="Carlito"/>
              </a:rPr>
              <a:t> </a:t>
            </a:r>
            <a:r>
              <a:rPr sz="2400" b="1" dirty="0" err="1" smtClean="0">
                <a:solidFill>
                  <a:srgbClr val="FFC000"/>
                </a:solidFill>
                <a:latin typeface="Carlito"/>
                <a:cs typeface="Carlito"/>
              </a:rPr>
              <a:t>P</a:t>
            </a:r>
            <a:r>
              <a:rPr lang="en-US" sz="2400" b="1" dirty="0" err="1" smtClean="0">
                <a:solidFill>
                  <a:srgbClr val="FFC000"/>
                </a:solidFill>
                <a:latin typeface="Carlito"/>
                <a:cs typeface="Carlito"/>
              </a:rPr>
              <a:t>ada</a:t>
            </a:r>
            <a:r>
              <a:rPr sz="2400" b="1" dirty="0" smtClean="0">
                <a:solidFill>
                  <a:srgbClr val="FFC000"/>
                </a:solidFill>
                <a:latin typeface="Carlito"/>
                <a:cs typeface="Carlito"/>
              </a:rPr>
              <a:t>  </a:t>
            </a:r>
            <a:r>
              <a:rPr sz="2400" b="1" spc="-15" dirty="0" err="1" smtClean="0">
                <a:solidFill>
                  <a:srgbClr val="FFC000"/>
                </a:solidFill>
                <a:latin typeface="Carlito"/>
                <a:cs typeface="Carlito"/>
              </a:rPr>
              <a:t>Perempua</a:t>
            </a:r>
            <a:r>
              <a:rPr lang="en-US" sz="2400" b="1" spc="-15" dirty="0" err="1" smtClean="0">
                <a:solidFill>
                  <a:srgbClr val="FFC000"/>
                </a:solidFill>
                <a:latin typeface="Carlito"/>
                <a:cs typeface="Carlito"/>
              </a:rPr>
              <a:t>n</a:t>
            </a:r>
            <a:r>
              <a:rPr sz="2400" b="1" spc="-15" dirty="0" smtClean="0">
                <a:solidFill>
                  <a:srgbClr val="FFC000"/>
                </a:solidFill>
                <a:latin typeface="Carlito"/>
                <a:cs typeface="Carlito"/>
              </a:rPr>
              <a:t>  </a:t>
            </a:r>
            <a:r>
              <a:rPr sz="2400" b="1" spc="-20" dirty="0">
                <a:solidFill>
                  <a:srgbClr val="FFC000"/>
                </a:solidFill>
                <a:latin typeface="Carlito"/>
                <a:cs typeface="Carlito"/>
              </a:rPr>
              <a:t>(Women  </a:t>
            </a:r>
            <a:r>
              <a:rPr sz="2400" b="1" spc="-15" dirty="0" smtClean="0">
                <a:solidFill>
                  <a:srgbClr val="FFC000"/>
                </a:solidFill>
                <a:latin typeface="Carlito"/>
                <a:cs typeface="Carlito"/>
              </a:rPr>
              <a:t>Centered</a:t>
            </a:r>
            <a:r>
              <a:rPr lang="en-US" sz="2400" b="1" spc="-15" dirty="0" smtClean="0">
                <a:solidFill>
                  <a:srgbClr val="FFC000"/>
                </a:solidFill>
                <a:latin typeface="Carlito"/>
                <a:cs typeface="Carlito"/>
              </a:rPr>
              <a:t>)</a:t>
            </a:r>
            <a:endParaRPr lang="en-US" sz="2400" b="1" spc="-15" dirty="0" smtClean="0">
              <a:solidFill>
                <a:srgbClr val="FFC000"/>
              </a:solidFill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48335" y="746125"/>
            <a:ext cx="7195000" cy="5445758"/>
            <a:chOff x="0" y="0"/>
            <a:chExt cx="9854311" cy="6857997"/>
          </a:xfrm>
        </p:grpSpPr>
        <p:sp>
          <p:nvSpPr>
            <p:cNvPr id="4" name="object 4"/>
            <p:cNvSpPr/>
            <p:nvPr/>
          </p:nvSpPr>
          <p:spPr>
            <a:xfrm>
              <a:off x="1271016" y="2606039"/>
              <a:ext cx="8583295" cy="1716405"/>
            </a:xfrm>
            <a:custGeom>
              <a:avLst/>
              <a:gdLst/>
              <a:ahLst/>
              <a:cxnLst/>
              <a:rect l="l" t="t" r="r" b="b"/>
              <a:pathLst>
                <a:path w="8583295" h="1716404">
                  <a:moveTo>
                    <a:pt x="8583168" y="0"/>
                  </a:moveTo>
                  <a:lnTo>
                    <a:pt x="0" y="0"/>
                  </a:lnTo>
                  <a:lnTo>
                    <a:pt x="0" y="1716024"/>
                  </a:lnTo>
                  <a:lnTo>
                    <a:pt x="8583168" y="1716024"/>
                  </a:lnTo>
                  <a:lnTo>
                    <a:pt x="8583168" y="0"/>
                  </a:lnTo>
                  <a:close/>
                </a:path>
              </a:pathLst>
            </a:custGeom>
            <a:solidFill>
              <a:srgbClr val="FF84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431036" y="649173"/>
              <a:ext cx="8347709" cy="5865114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72767" y="664463"/>
              <a:ext cx="8083550" cy="5600700"/>
            </a:xfrm>
            <a:custGeom>
              <a:avLst/>
              <a:gdLst/>
              <a:ahLst/>
              <a:cxnLst/>
              <a:rect l="l" t="t" r="r" b="b"/>
              <a:pathLst>
                <a:path w="8083550" h="5600700">
                  <a:moveTo>
                    <a:pt x="8083296" y="0"/>
                  </a:moveTo>
                  <a:lnTo>
                    <a:pt x="0" y="0"/>
                  </a:lnTo>
                  <a:lnTo>
                    <a:pt x="0" y="5600700"/>
                  </a:lnTo>
                  <a:lnTo>
                    <a:pt x="8083296" y="5600700"/>
                  </a:lnTo>
                  <a:lnTo>
                    <a:pt x="80832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935081" y="858050"/>
              <a:ext cx="7476807" cy="52122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71015" cy="68579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0863833" y="6049239"/>
            <a:ext cx="1328420" cy="491490"/>
          </a:xfrm>
          <a:custGeom>
            <a:avLst/>
            <a:gdLst/>
            <a:ahLst/>
            <a:cxnLst/>
            <a:rect l="l" t="t" r="r" b="b"/>
            <a:pathLst>
              <a:path w="1328420" h="491490">
                <a:moveTo>
                  <a:pt x="0" y="491006"/>
                </a:moveTo>
                <a:lnTo>
                  <a:pt x="48205" y="490448"/>
                </a:lnTo>
                <a:lnTo>
                  <a:pt x="96136" y="488783"/>
                </a:lnTo>
                <a:lnTo>
                  <a:pt x="143781" y="486023"/>
                </a:lnTo>
                <a:lnTo>
                  <a:pt x="191128" y="482180"/>
                </a:lnTo>
                <a:lnTo>
                  <a:pt x="238165" y="477267"/>
                </a:lnTo>
                <a:lnTo>
                  <a:pt x="284878" y="471295"/>
                </a:lnTo>
                <a:lnTo>
                  <a:pt x="331257" y="464277"/>
                </a:lnTo>
                <a:lnTo>
                  <a:pt x="377288" y="456226"/>
                </a:lnTo>
                <a:lnTo>
                  <a:pt x="422959" y="447153"/>
                </a:lnTo>
                <a:lnTo>
                  <a:pt x="468258" y="437071"/>
                </a:lnTo>
                <a:lnTo>
                  <a:pt x="513174" y="425991"/>
                </a:lnTo>
                <a:lnTo>
                  <a:pt x="557693" y="413928"/>
                </a:lnTo>
                <a:lnTo>
                  <a:pt x="601803" y="400891"/>
                </a:lnTo>
                <a:lnTo>
                  <a:pt x="645493" y="386895"/>
                </a:lnTo>
                <a:lnTo>
                  <a:pt x="688749" y="371950"/>
                </a:lnTo>
                <a:lnTo>
                  <a:pt x="731560" y="356070"/>
                </a:lnTo>
                <a:lnTo>
                  <a:pt x="773913" y="339266"/>
                </a:lnTo>
                <a:lnTo>
                  <a:pt x="815796" y="321552"/>
                </a:lnTo>
                <a:lnTo>
                  <a:pt x="857198" y="302938"/>
                </a:lnTo>
                <a:lnTo>
                  <a:pt x="898104" y="283437"/>
                </a:lnTo>
                <a:lnTo>
                  <a:pt x="938504" y="263063"/>
                </a:lnTo>
                <a:lnTo>
                  <a:pt x="978385" y="241826"/>
                </a:lnTo>
                <a:lnTo>
                  <a:pt x="1017735" y="219739"/>
                </a:lnTo>
                <a:lnTo>
                  <a:pt x="1056541" y="196815"/>
                </a:lnTo>
                <a:lnTo>
                  <a:pt x="1094792" y="173065"/>
                </a:lnTo>
                <a:lnTo>
                  <a:pt x="1132475" y="148502"/>
                </a:lnTo>
                <a:lnTo>
                  <a:pt x="1169577" y="123138"/>
                </a:lnTo>
                <a:lnTo>
                  <a:pt x="1206087" y="96986"/>
                </a:lnTo>
                <a:lnTo>
                  <a:pt x="1241992" y="70057"/>
                </a:lnTo>
                <a:lnTo>
                  <a:pt x="1277280" y="42365"/>
                </a:lnTo>
                <a:lnTo>
                  <a:pt x="1311939" y="13920"/>
                </a:lnTo>
                <a:lnTo>
                  <a:pt x="1328165" y="0"/>
                </a:lnTo>
              </a:path>
            </a:pathLst>
          </a:custGeom>
          <a:ln w="126492">
            <a:solidFill>
              <a:srgbClr val="FF8427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83225" y="1490345"/>
            <a:ext cx="5990590" cy="35852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50000"/>
              </a:lnSpc>
              <a:spcBef>
                <a:spcPts val="770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800" b="1" spc="-15" dirty="0">
                <a:solidFill>
                  <a:srgbClr val="3E3E3E"/>
                </a:solidFill>
                <a:latin typeface="Carlito"/>
                <a:cs typeface="Carlito"/>
              </a:rPr>
              <a:t>Jika </a:t>
            </a:r>
            <a:r>
              <a:rPr sz="2800" b="1" spc="-5" dirty="0">
                <a:solidFill>
                  <a:srgbClr val="3E3E3E"/>
                </a:solidFill>
                <a:latin typeface="Carlito"/>
                <a:cs typeface="Carlito"/>
              </a:rPr>
              <a:t>dan </a:t>
            </a:r>
            <a:r>
              <a:rPr sz="2800" b="1" spc="-15" dirty="0">
                <a:solidFill>
                  <a:srgbClr val="3E3E3E"/>
                </a:solidFill>
                <a:latin typeface="Carlito"/>
                <a:cs typeface="Carlito"/>
              </a:rPr>
              <a:t>Kapan </a:t>
            </a:r>
            <a:r>
              <a:rPr sz="2800" spc="-15" dirty="0">
                <a:solidFill>
                  <a:srgbClr val="3E3E3E"/>
                </a:solidFill>
                <a:latin typeface="Carlito"/>
                <a:cs typeface="Carlito"/>
              </a:rPr>
              <a:t>akan</a:t>
            </a:r>
            <a:r>
              <a:rPr sz="2800" spc="80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3E3E3E"/>
                </a:solidFill>
                <a:latin typeface="Carlito"/>
                <a:cs typeface="Carlito"/>
              </a:rPr>
              <a:t>hamil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50000"/>
              </a:lnSpc>
              <a:spcBef>
                <a:spcPts val="670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800" b="1" spc="-10" dirty="0">
                <a:solidFill>
                  <a:srgbClr val="3E3E3E"/>
                </a:solidFill>
                <a:latin typeface="Carlito"/>
                <a:cs typeface="Carlito"/>
              </a:rPr>
              <a:t>Prosedur </a:t>
            </a:r>
            <a:r>
              <a:rPr sz="2800" spc="-15" dirty="0">
                <a:solidFill>
                  <a:srgbClr val="3E3E3E"/>
                </a:solidFill>
                <a:latin typeface="Carlito"/>
                <a:cs typeface="Carlito"/>
              </a:rPr>
              <a:t>yang akan</a:t>
            </a:r>
            <a:r>
              <a:rPr sz="2800" spc="35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3E3E3E"/>
                </a:solidFill>
                <a:latin typeface="Carlito"/>
                <a:cs typeface="Carlito"/>
              </a:rPr>
              <a:t>dilakukan,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50000"/>
              </a:lnSpc>
              <a:spcBef>
                <a:spcPts val="665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800" b="1" spc="-20" dirty="0">
                <a:solidFill>
                  <a:srgbClr val="3E3E3E"/>
                </a:solidFill>
                <a:latin typeface="Carlito"/>
                <a:cs typeface="Carlito"/>
              </a:rPr>
              <a:t>Kontrasepsi</a:t>
            </a:r>
            <a:r>
              <a:rPr sz="2800" spc="-20" dirty="0">
                <a:solidFill>
                  <a:srgbClr val="3E3E3E"/>
                </a:solidFill>
                <a:latin typeface="Carlito"/>
                <a:cs typeface="Carlito"/>
              </a:rPr>
              <a:t>,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50000"/>
              </a:lnSpc>
              <a:spcBef>
                <a:spcPts val="660"/>
              </a:spcBef>
              <a:buFont typeface="Arial" panose="020B0604020202020204"/>
              <a:buChar char="•"/>
              <a:tabLst>
                <a:tab pos="241300" algn="l"/>
              </a:tabLst>
            </a:pPr>
            <a:r>
              <a:rPr sz="2800" b="1" spc="-15" dirty="0">
                <a:solidFill>
                  <a:srgbClr val="3E3E3E"/>
                </a:solidFill>
                <a:latin typeface="Carlito"/>
                <a:cs typeface="Carlito"/>
              </a:rPr>
              <a:t>Pemberi </a:t>
            </a:r>
            <a:r>
              <a:rPr sz="2800" b="1" spc="-20" dirty="0">
                <a:solidFill>
                  <a:srgbClr val="3E3E3E"/>
                </a:solidFill>
                <a:latin typeface="Carlito"/>
                <a:cs typeface="Carlito"/>
              </a:rPr>
              <a:t>layanan </a:t>
            </a:r>
            <a:r>
              <a:rPr sz="2800" spc="-10" dirty="0">
                <a:solidFill>
                  <a:srgbClr val="3E3E3E"/>
                </a:solidFill>
                <a:latin typeface="Carlito"/>
                <a:cs typeface="Carlito"/>
              </a:rPr>
              <a:t>dan </a:t>
            </a:r>
            <a:r>
              <a:rPr sz="2800" b="1" spc="-15" dirty="0">
                <a:solidFill>
                  <a:srgbClr val="3E3E3E"/>
                </a:solidFill>
                <a:latin typeface="Carlito"/>
                <a:cs typeface="Carlito"/>
              </a:rPr>
              <a:t>fasilitas</a:t>
            </a:r>
            <a:r>
              <a:rPr sz="2800" b="1" spc="140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2800" b="1" spc="-20" dirty="0">
                <a:solidFill>
                  <a:srgbClr val="3E3E3E"/>
                </a:solidFill>
                <a:latin typeface="Carlito"/>
                <a:cs typeface="Carlito"/>
              </a:rPr>
              <a:t>kesehatan</a:t>
            </a:r>
            <a:r>
              <a:rPr lang="en-US" sz="2800" b="1" spc="-20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3E3E3E"/>
                </a:solidFill>
                <a:latin typeface="Carlito"/>
                <a:cs typeface="Carlito"/>
              </a:rPr>
              <a:t>yang </a:t>
            </a:r>
            <a:r>
              <a:rPr sz="2800" spc="-5" dirty="0">
                <a:solidFill>
                  <a:srgbClr val="3E3E3E"/>
                </a:solidFill>
                <a:latin typeface="Carlito"/>
                <a:cs typeface="Carlito"/>
              </a:rPr>
              <a:t>ingin</a:t>
            </a:r>
            <a:r>
              <a:rPr sz="2800" spc="25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3E3E3E"/>
                </a:solidFill>
                <a:latin typeface="Carlito"/>
                <a:cs typeface="Carlito"/>
              </a:rPr>
              <a:t>digunakan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71015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Right Arrow 5"/>
          <p:cNvSpPr/>
          <p:nvPr/>
        </p:nvSpPr>
        <p:spPr>
          <a:xfrm>
            <a:off x="2070847" y="2447365"/>
            <a:ext cx="2998694" cy="1272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800" b="1" spc="-5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</a:t>
            </a:r>
            <a:r>
              <a:rPr lang="en-US" sz="4800" b="1" spc="-2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165" y="609600"/>
            <a:ext cx="6651625" cy="78867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 KEBIDANAN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45" y="1734820"/>
            <a:ext cx="10019030" cy="421259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Sejarah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profesi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sejak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peradaban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umat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muncul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wanita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terpercaya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mendampingi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menolong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ibu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melahirkan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dimasyarakat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dihargai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dihormati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tugasnya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mulia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membesarkan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mendampingi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menolong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ibu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melahirkan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sampai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ibu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merawat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bayinya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7079" y="2966720"/>
            <a:ext cx="2750073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5400" b="1" spc="-4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5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endParaRPr sz="5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63833" y="6049239"/>
            <a:ext cx="1328420" cy="491490"/>
          </a:xfrm>
          <a:custGeom>
            <a:avLst/>
            <a:gdLst/>
            <a:ahLst/>
            <a:cxnLst/>
            <a:rect l="l" t="t" r="r" b="b"/>
            <a:pathLst>
              <a:path w="1328420" h="491490">
                <a:moveTo>
                  <a:pt x="0" y="491006"/>
                </a:moveTo>
                <a:lnTo>
                  <a:pt x="48205" y="490448"/>
                </a:lnTo>
                <a:lnTo>
                  <a:pt x="96136" y="488783"/>
                </a:lnTo>
                <a:lnTo>
                  <a:pt x="143781" y="486023"/>
                </a:lnTo>
                <a:lnTo>
                  <a:pt x="191128" y="482180"/>
                </a:lnTo>
                <a:lnTo>
                  <a:pt x="238165" y="477267"/>
                </a:lnTo>
                <a:lnTo>
                  <a:pt x="284878" y="471295"/>
                </a:lnTo>
                <a:lnTo>
                  <a:pt x="331257" y="464277"/>
                </a:lnTo>
                <a:lnTo>
                  <a:pt x="377288" y="456226"/>
                </a:lnTo>
                <a:lnTo>
                  <a:pt x="422959" y="447153"/>
                </a:lnTo>
                <a:lnTo>
                  <a:pt x="468258" y="437071"/>
                </a:lnTo>
                <a:lnTo>
                  <a:pt x="513174" y="425991"/>
                </a:lnTo>
                <a:lnTo>
                  <a:pt x="557693" y="413928"/>
                </a:lnTo>
                <a:lnTo>
                  <a:pt x="601803" y="400891"/>
                </a:lnTo>
                <a:lnTo>
                  <a:pt x="645493" y="386895"/>
                </a:lnTo>
                <a:lnTo>
                  <a:pt x="688749" y="371950"/>
                </a:lnTo>
                <a:lnTo>
                  <a:pt x="731560" y="356070"/>
                </a:lnTo>
                <a:lnTo>
                  <a:pt x="773913" y="339266"/>
                </a:lnTo>
                <a:lnTo>
                  <a:pt x="815796" y="321552"/>
                </a:lnTo>
                <a:lnTo>
                  <a:pt x="857198" y="302938"/>
                </a:lnTo>
                <a:lnTo>
                  <a:pt x="898104" y="283437"/>
                </a:lnTo>
                <a:lnTo>
                  <a:pt x="938504" y="263063"/>
                </a:lnTo>
                <a:lnTo>
                  <a:pt x="978385" y="241826"/>
                </a:lnTo>
                <a:lnTo>
                  <a:pt x="1017735" y="219739"/>
                </a:lnTo>
                <a:lnTo>
                  <a:pt x="1056541" y="196815"/>
                </a:lnTo>
                <a:lnTo>
                  <a:pt x="1094792" y="173065"/>
                </a:lnTo>
                <a:lnTo>
                  <a:pt x="1132475" y="148502"/>
                </a:lnTo>
                <a:lnTo>
                  <a:pt x="1169577" y="123138"/>
                </a:lnTo>
                <a:lnTo>
                  <a:pt x="1206087" y="96986"/>
                </a:lnTo>
                <a:lnTo>
                  <a:pt x="1241992" y="70057"/>
                </a:lnTo>
                <a:lnTo>
                  <a:pt x="1277280" y="42365"/>
                </a:lnTo>
                <a:lnTo>
                  <a:pt x="1311939" y="13920"/>
                </a:lnTo>
                <a:lnTo>
                  <a:pt x="1328165" y="0"/>
                </a:lnTo>
              </a:path>
            </a:pathLst>
          </a:custGeom>
          <a:ln w="126492">
            <a:solidFill>
              <a:srgbClr val="FF8427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894602" y="992960"/>
            <a:ext cx="6494332" cy="873957"/>
          </a:xfrm>
          <a:prstGeom prst="rect">
            <a:avLst/>
          </a:prstGeom>
          <a:solidFill>
            <a:schemeClr val="accent3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3E3E3E"/>
                </a:solidFill>
                <a:latin typeface="Carlito"/>
                <a:cs typeface="Carlito"/>
              </a:rPr>
              <a:t>Layanan yang </a:t>
            </a:r>
            <a:r>
              <a:rPr sz="2800" spc="-5" dirty="0">
                <a:solidFill>
                  <a:srgbClr val="3E3E3E"/>
                </a:solidFill>
                <a:latin typeface="Carlito"/>
                <a:cs typeface="Carlito"/>
              </a:rPr>
              <a:t>mudah </a:t>
            </a:r>
            <a:r>
              <a:rPr sz="2800" spc="-10" dirty="0">
                <a:solidFill>
                  <a:srgbClr val="3E3E3E"/>
                </a:solidFill>
                <a:latin typeface="Carlito"/>
                <a:cs typeface="Carlito"/>
              </a:rPr>
              <a:t>diakses,</a:t>
            </a:r>
            <a:r>
              <a:rPr sz="2800" spc="110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3E3E3E"/>
                </a:solidFill>
                <a:latin typeface="Carlito"/>
                <a:cs typeface="Carlito"/>
              </a:rPr>
              <a:t>maksudnya: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94580" y="2327910"/>
            <a:ext cx="6494145" cy="372110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469900" indent="-457200">
              <a:lnSpc>
                <a:spcPct val="150000"/>
              </a:lnSpc>
              <a:spcBef>
                <a:spcPts val="765"/>
              </a:spcBef>
              <a:buFont typeface="Arial" panose="020B0604020202020204"/>
              <a:buChar char="•"/>
              <a:tabLst>
                <a:tab pos="469265" algn="l"/>
                <a:tab pos="469900" algn="l"/>
              </a:tabLst>
            </a:pPr>
            <a:r>
              <a:rPr sz="2400" spc="-10" dirty="0">
                <a:solidFill>
                  <a:srgbClr val="3E3E3E"/>
                </a:solidFill>
                <a:latin typeface="Carlito"/>
                <a:cs typeface="Carlito"/>
              </a:rPr>
              <a:t>Dapat terjangkau</a:t>
            </a:r>
            <a:r>
              <a:rPr sz="2400" spc="-5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3E3E3E"/>
                </a:solidFill>
                <a:latin typeface="Carlito"/>
                <a:cs typeface="Carlito"/>
              </a:rPr>
              <a:t>(harga/pembiayaan)</a:t>
            </a:r>
            <a:endParaRPr sz="2400" dirty="0">
              <a:latin typeface="Carlito"/>
              <a:cs typeface="Carlito"/>
            </a:endParaRPr>
          </a:p>
          <a:p>
            <a:pPr marL="469900" indent="-457200">
              <a:lnSpc>
                <a:spcPct val="150000"/>
              </a:lnSpc>
              <a:spcBef>
                <a:spcPts val="665"/>
              </a:spcBef>
              <a:buFont typeface="Arial" panose="020B0604020202020204"/>
              <a:buChar char="•"/>
              <a:tabLst>
                <a:tab pos="469265" algn="l"/>
                <a:tab pos="469900" algn="l"/>
              </a:tabLst>
            </a:pPr>
            <a:r>
              <a:rPr sz="2400" spc="-20" dirty="0">
                <a:solidFill>
                  <a:srgbClr val="3E3E3E"/>
                </a:solidFill>
                <a:latin typeface="Carlito"/>
                <a:cs typeface="Carlito"/>
              </a:rPr>
              <a:t>Dilakukan </a:t>
            </a:r>
            <a:r>
              <a:rPr sz="2400" spc="-10" dirty="0">
                <a:solidFill>
                  <a:srgbClr val="3E3E3E"/>
                </a:solidFill>
                <a:latin typeface="Carlito"/>
                <a:cs typeface="Carlito"/>
              </a:rPr>
              <a:t>dalam </a:t>
            </a:r>
            <a:r>
              <a:rPr sz="2400" b="1" spc="-15" dirty="0">
                <a:solidFill>
                  <a:srgbClr val="3E3E3E"/>
                </a:solidFill>
                <a:latin typeface="Carlito"/>
                <a:cs typeface="Carlito"/>
              </a:rPr>
              <a:t>jangka </a:t>
            </a:r>
            <a:r>
              <a:rPr sz="2400" b="1" spc="-10" dirty="0">
                <a:solidFill>
                  <a:srgbClr val="3E3E3E"/>
                </a:solidFill>
                <a:latin typeface="Carlito"/>
                <a:cs typeface="Carlito"/>
              </a:rPr>
              <a:t>waktu </a:t>
            </a:r>
            <a:r>
              <a:rPr sz="2400" spc="-20" dirty="0">
                <a:solidFill>
                  <a:srgbClr val="3E3E3E"/>
                </a:solidFill>
                <a:latin typeface="Carlito"/>
                <a:cs typeface="Carlito"/>
              </a:rPr>
              <a:t>yang</a:t>
            </a:r>
            <a:r>
              <a:rPr sz="2400" spc="165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2400" spc="-10" dirty="0" err="1" smtClean="0">
                <a:solidFill>
                  <a:srgbClr val="3E3E3E"/>
                </a:solidFill>
                <a:latin typeface="Carlito"/>
                <a:cs typeface="Carlito"/>
              </a:rPr>
              <a:t>sesu</a:t>
            </a:r>
            <a:r>
              <a:rPr lang="en-US" sz="2400" spc="-10" dirty="0" err="1" smtClean="0">
                <a:solidFill>
                  <a:srgbClr val="3E3E3E"/>
                </a:solidFill>
                <a:latin typeface="Carlito"/>
                <a:cs typeface="Carlito"/>
              </a:rPr>
              <a:t>ai</a:t>
            </a:r>
            <a:endParaRPr sz="2400" dirty="0">
              <a:latin typeface="Carlito"/>
              <a:cs typeface="Carlito"/>
            </a:endParaRPr>
          </a:p>
          <a:p>
            <a:pPr marL="469900" marR="1170940" indent="-457200" defTabSz="3663950">
              <a:lnSpc>
                <a:spcPct val="150000"/>
              </a:lnSpc>
              <a:spcBef>
                <a:spcPts val="1040"/>
              </a:spcBef>
              <a:buFont typeface="Arial" panose="020B0604020202020204"/>
              <a:buChar char="•"/>
              <a:tabLst>
                <a:tab pos="805815" algn="l"/>
              </a:tabLst>
            </a:pPr>
            <a:r>
              <a:rPr sz="2400" spc="-5" dirty="0">
                <a:solidFill>
                  <a:srgbClr val="3E3E3E"/>
                </a:solidFill>
                <a:latin typeface="Carlito"/>
                <a:cs typeface="Carlito"/>
              </a:rPr>
              <a:t>Bisa </a:t>
            </a:r>
            <a:r>
              <a:rPr sz="2400" b="1" spc="-10" dirty="0">
                <a:solidFill>
                  <a:srgbClr val="3E3E3E"/>
                </a:solidFill>
                <a:latin typeface="Carlito"/>
                <a:cs typeface="Carlito"/>
              </a:rPr>
              <a:t>diakses </a:t>
            </a:r>
            <a:r>
              <a:rPr sz="2400" b="1" spc="-15" dirty="0">
                <a:solidFill>
                  <a:srgbClr val="3E3E3E"/>
                </a:solidFill>
                <a:latin typeface="Carlito"/>
                <a:cs typeface="Carlito"/>
              </a:rPr>
              <a:t>dengan </a:t>
            </a:r>
            <a:r>
              <a:rPr sz="2400" b="1" spc="-10" dirty="0">
                <a:solidFill>
                  <a:srgbClr val="3E3E3E"/>
                </a:solidFill>
                <a:latin typeface="Carlito"/>
                <a:cs typeface="Carlito"/>
              </a:rPr>
              <a:t>mudah</a:t>
            </a:r>
            <a:r>
              <a:rPr lang="en-US" sz="2400" b="1" spc="-10" dirty="0">
                <a:solidFill>
                  <a:srgbClr val="3E3E3E"/>
                </a:solidFill>
                <a:latin typeface="Carlito"/>
                <a:cs typeface="Carlito"/>
              </a:rPr>
              <a:t> o</a:t>
            </a:r>
            <a:r>
              <a:rPr sz="2400" spc="-10" dirty="0">
                <a:solidFill>
                  <a:srgbClr val="3E3E3E"/>
                </a:solidFill>
                <a:latin typeface="Carlito"/>
                <a:cs typeface="Carlito"/>
              </a:rPr>
              <a:t>leh  </a:t>
            </a:r>
            <a:r>
              <a:rPr sz="2400" spc="-25" dirty="0">
                <a:solidFill>
                  <a:srgbClr val="3E3E3E"/>
                </a:solidFill>
                <a:latin typeface="Carlito"/>
                <a:cs typeface="Carlito"/>
              </a:rPr>
              <a:t>masyarakat</a:t>
            </a:r>
            <a:r>
              <a:rPr sz="2400" spc="-5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3E3E3E"/>
                </a:solidFill>
                <a:latin typeface="Carlito"/>
                <a:cs typeface="Carlito"/>
              </a:rPr>
              <a:t>setempat</a:t>
            </a:r>
            <a:endParaRPr sz="2400" dirty="0">
              <a:latin typeface="Carlito"/>
              <a:cs typeface="Carlito"/>
            </a:endParaRPr>
          </a:p>
          <a:p>
            <a:pPr marL="469900" indent="-457200">
              <a:lnSpc>
                <a:spcPct val="150000"/>
              </a:lnSpc>
              <a:spcBef>
                <a:spcPts val="635"/>
              </a:spcBef>
              <a:buFont typeface="Arial" panose="020B0604020202020204"/>
              <a:buChar char="•"/>
              <a:tabLst>
                <a:tab pos="469265" algn="l"/>
                <a:tab pos="469900" algn="l"/>
              </a:tabLst>
            </a:pPr>
            <a:r>
              <a:rPr sz="2400" b="1" spc="-15" dirty="0">
                <a:solidFill>
                  <a:srgbClr val="3E3E3E"/>
                </a:solidFill>
                <a:latin typeface="Carlito"/>
                <a:cs typeface="Carlito"/>
              </a:rPr>
              <a:t>Menghargai </a:t>
            </a:r>
            <a:r>
              <a:rPr sz="2400" b="1" spc="-5" dirty="0">
                <a:solidFill>
                  <a:srgbClr val="3E3E3E"/>
                </a:solidFill>
                <a:latin typeface="Carlito"/>
                <a:cs typeface="Carlito"/>
              </a:rPr>
              <a:t>dan </a:t>
            </a:r>
            <a:r>
              <a:rPr sz="2400" b="1" spc="-15" dirty="0">
                <a:solidFill>
                  <a:srgbClr val="3E3E3E"/>
                </a:solidFill>
                <a:latin typeface="Carlito"/>
                <a:cs typeface="Carlito"/>
              </a:rPr>
              <a:t>kerahasiaan</a:t>
            </a:r>
            <a:r>
              <a:rPr sz="2400" b="1" spc="85" dirty="0">
                <a:solidFill>
                  <a:srgbClr val="3E3E3E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3E3E3E"/>
                </a:solidFill>
                <a:latin typeface="Carlito"/>
                <a:cs typeface="Carlito"/>
              </a:rPr>
              <a:t>dijamin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271015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7080" y="2966720"/>
            <a:ext cx="3180379" cy="6902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endParaRPr sz="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8185" y="466725"/>
            <a:ext cx="5619115" cy="24999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9900" marR="341630" indent="-457200">
              <a:lnSpc>
                <a:spcPct val="150000"/>
              </a:lnSpc>
              <a:spcBef>
                <a:spcPts val="480"/>
              </a:spcBef>
              <a:buFont typeface="Wingdings" panose="05000000000000000000" charset="0"/>
              <a:buChar char="q"/>
              <a:tabLst>
                <a:tab pos="469265" algn="l"/>
                <a:tab pos="469900" algn="l"/>
              </a:tabLst>
            </a:pP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Berikan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informasi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konseling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untuk  mendukung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pilihan 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yang</a:t>
            </a:r>
            <a:r>
              <a:rPr lang="en-US"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berdasarkan  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kesadaran</a:t>
            </a:r>
            <a:r>
              <a:rPr sz="200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penuh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5080" indent="-457200">
              <a:lnSpc>
                <a:spcPct val="150000"/>
              </a:lnSpc>
              <a:spcBef>
                <a:spcPts val="1020"/>
              </a:spcBef>
              <a:buFont typeface="Wingdings" panose="05000000000000000000" charset="0"/>
              <a:buChar char="q"/>
              <a:tabLst>
                <a:tab pos="469265" algn="l"/>
                <a:tab pos="469900" algn="l"/>
              </a:tabLst>
            </a:pP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Berikan 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layanan yang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sesuai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dengan  kebutuhan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individu dan situasi</a:t>
            </a:r>
            <a:r>
              <a:rPr sz="2000" b="1" spc="4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sosialnya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8185" y="2966720"/>
            <a:ext cx="5619115" cy="35509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9900" marR="341630" indent="0">
              <a:lnSpc>
                <a:spcPct val="150000"/>
              </a:lnSpc>
              <a:spcBef>
                <a:spcPts val="480"/>
              </a:spcBef>
              <a:buFont typeface="Wingdings" panose="05000000000000000000" charset="0"/>
              <a:buNone/>
            </a:pP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termasuk untuk perempuan muda dan  </a:t>
            </a: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yang </a:t>
            </a: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belum</a:t>
            </a:r>
            <a:r>
              <a:rPr sz="2000" spc="4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menikah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5080" indent="-457200">
              <a:lnSpc>
                <a:spcPct val="150000"/>
              </a:lnSpc>
              <a:spcBef>
                <a:spcPts val="1005"/>
              </a:spcBef>
              <a:buFont typeface="Wingdings" panose="05000000000000000000" charset="0"/>
              <a:buChar char="q"/>
              <a:tabLst>
                <a:tab pos="469265" algn="l"/>
                <a:tab pos="469900" algn="l"/>
              </a:tabLst>
            </a:pP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Gunakan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metode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protocol </a:t>
            </a:r>
            <a:r>
              <a:rPr sz="20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asuhan  </a:t>
            </a: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kebidanan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yang direkomendasikan </a:t>
            </a: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(atau  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yang </a:t>
            </a: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sudah</a:t>
            </a:r>
            <a:r>
              <a:rPr sz="2000" spc="7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terstandard)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20955" indent="-457200">
              <a:lnSpc>
                <a:spcPct val="150000"/>
              </a:lnSpc>
              <a:spcBef>
                <a:spcPts val="1010"/>
              </a:spcBef>
              <a:buFont typeface="Wingdings" panose="05000000000000000000" charset="0"/>
              <a:buChar char="q"/>
              <a:tabLst>
                <a:tab pos="469265" algn="l"/>
                <a:tab pos="469900" algn="l"/>
              </a:tabLst>
            </a:pP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Berikan metode </a:t>
            </a: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layanan </a:t>
            </a:r>
            <a:r>
              <a:rPr sz="2000" b="1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kontrasepsi  yang</a:t>
            </a:r>
            <a:r>
              <a:rPr sz="2000" b="1" spc="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diinginkan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271015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4551" y="365521"/>
            <a:ext cx="3537473" cy="705962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z="3600" b="1" spc="-1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sz="3600" b="1" spc="-9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Lanj</a:t>
            </a:r>
            <a:endParaRPr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1255" y="1439545"/>
            <a:ext cx="8389620" cy="47275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9900" marR="5080" indent="-457200" algn="just">
              <a:lnSpc>
                <a:spcPct val="150000"/>
              </a:lnSpc>
              <a:spcBef>
                <a:spcPts val="480"/>
              </a:spcBef>
              <a:buFont typeface="Wingdings" panose="05000000000000000000" charset="0"/>
              <a:buChar char="q"/>
              <a:tabLst>
                <a:tab pos="469265" algn="l"/>
                <a:tab pos="469900" algn="l"/>
              </a:tabLst>
            </a:pPr>
            <a:r>
              <a:rPr sz="2000" spc="-4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Tawarkan </a:t>
            </a:r>
            <a:r>
              <a:rPr sz="2000" b="1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layanan kesehatan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Reproduksi 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lain 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yang</a:t>
            </a:r>
            <a:r>
              <a:rPr sz="2000" spc="3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terkait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175895" indent="-457200" algn="just">
              <a:lnSpc>
                <a:spcPct val="150000"/>
              </a:lnSpc>
              <a:spcBef>
                <a:spcPts val="995"/>
              </a:spcBef>
              <a:buFont typeface="Wingdings" panose="05000000000000000000" charset="0"/>
              <a:buChar char="q"/>
              <a:tabLst>
                <a:tab pos="469265" algn="l"/>
                <a:tab pos="469900" algn="l"/>
              </a:tabLst>
            </a:pPr>
            <a:r>
              <a:rPr sz="2000" spc="-2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Pastikan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kerahasiaan/konfidesialitas, 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privasi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</a:t>
            </a:r>
            <a:r>
              <a:rPr sz="2000" b="1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interaksi 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yang</a:t>
            </a:r>
            <a:r>
              <a:rPr sz="2000" spc="9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menghormati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33020" indent="-457200" algn="just">
              <a:lnSpc>
                <a:spcPct val="150000"/>
              </a:lnSpc>
              <a:spcBef>
                <a:spcPts val="1005"/>
              </a:spcBef>
              <a:buFont typeface="Wingdings" panose="05000000000000000000" charset="0"/>
              <a:buChar char="q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Menjamin 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layanan yang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bebas stigma,  bebas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diskriminatif dan</a:t>
            </a:r>
            <a:r>
              <a:rPr sz="2000" b="1" spc="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non-judgmental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864235" indent="-457200" algn="just">
              <a:lnSpc>
                <a:spcPct val="150000"/>
              </a:lnSpc>
              <a:spcBef>
                <a:spcPts val="1000"/>
              </a:spcBef>
              <a:buFont typeface="Wingdings" panose="05000000000000000000" charset="0"/>
              <a:buChar char="q"/>
              <a:tabLst>
                <a:tab pos="469265" algn="l"/>
                <a:tab pos="469900" algn="l"/>
              </a:tabLst>
            </a:pP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Menjamin </a:t>
            </a:r>
            <a:r>
              <a:rPr sz="2000" b="1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rasa nyaman,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aman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menghargai</a:t>
            </a:r>
            <a:r>
              <a:rPr sz="2000" b="1" spc="3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(respectful)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69215" indent="-457200" algn="just">
              <a:lnSpc>
                <a:spcPct val="150000"/>
              </a:lnSpc>
              <a:spcBef>
                <a:spcPts val="990"/>
              </a:spcBef>
              <a:buFont typeface="Wingdings" panose="05000000000000000000" charset="0"/>
              <a:buChar char="q"/>
              <a:tabLst>
                <a:tab pos="469265" algn="l"/>
                <a:tab pos="469900" algn="l"/>
              </a:tabLst>
            </a:pP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Layanan </a:t>
            </a: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diberikan 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secara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komprehensif 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menggunakan teknologi </a:t>
            </a:r>
            <a:r>
              <a:rPr sz="2000" b="1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tepat</a:t>
            </a:r>
            <a:r>
              <a:rPr sz="2000" b="1" spc="1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guna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71015" cy="6857997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8836" y="2434173"/>
            <a:ext cx="8701884" cy="94043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Apa </a:t>
            </a:r>
            <a:r>
              <a:rPr sz="6000" spc="-25" dirty="0"/>
              <a:t>yang </a:t>
            </a:r>
            <a:r>
              <a:rPr sz="6000" dirty="0"/>
              <a:t>bisa</a:t>
            </a:r>
            <a:r>
              <a:rPr sz="6000" spc="-10" dirty="0"/>
              <a:t> </a:t>
            </a:r>
            <a:r>
              <a:rPr sz="6000" spc="-20" dirty="0"/>
              <a:t>dilakukan?</a:t>
            </a:r>
            <a:endParaRPr sz="6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73860" y="2846705"/>
            <a:ext cx="3700145" cy="2029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l">
              <a:lnSpc>
                <a:spcPts val="5245"/>
              </a:lnSpc>
              <a:spcBef>
                <a:spcPts val="95"/>
              </a:spcBef>
            </a:pPr>
            <a:r>
              <a:rPr sz="2800" spc="-10" dirty="0">
                <a:solidFill>
                  <a:srgbClr val="00B050"/>
                </a:solidFill>
              </a:rPr>
              <a:t>Du</a:t>
            </a:r>
            <a:r>
              <a:rPr sz="2800" spc="-70" dirty="0">
                <a:solidFill>
                  <a:srgbClr val="00B050"/>
                </a:solidFill>
              </a:rPr>
              <a:t>k</a:t>
            </a:r>
            <a:r>
              <a:rPr sz="2800" spc="-5" dirty="0">
                <a:solidFill>
                  <a:srgbClr val="00B050"/>
                </a:solidFill>
              </a:rPr>
              <a:t>un</a:t>
            </a:r>
            <a:r>
              <a:rPr sz="2800" spc="-75" dirty="0">
                <a:solidFill>
                  <a:srgbClr val="00B050"/>
                </a:solidFill>
              </a:rPr>
              <a:t>g</a:t>
            </a:r>
            <a:r>
              <a:rPr sz="2800" spc="-5" dirty="0">
                <a:solidFill>
                  <a:srgbClr val="00B050"/>
                </a:solidFill>
              </a:rPr>
              <a:t>an</a:t>
            </a:r>
            <a:r>
              <a:rPr lang="en-US" sz="2800" spc="-5" dirty="0">
                <a:solidFill>
                  <a:srgbClr val="00B050"/>
                </a:solidFill>
              </a:rPr>
              <a:t> </a:t>
            </a:r>
            <a:r>
              <a:rPr sz="2800" spc="-5" dirty="0">
                <a:solidFill>
                  <a:srgbClr val="00B050"/>
                </a:solidFill>
              </a:rPr>
              <a:t>u</a:t>
            </a:r>
            <a:r>
              <a:rPr sz="2800" spc="-45" dirty="0">
                <a:solidFill>
                  <a:srgbClr val="00B050"/>
                </a:solidFill>
              </a:rPr>
              <a:t>n</a:t>
            </a:r>
            <a:r>
              <a:rPr sz="2800" spc="-5" dirty="0">
                <a:solidFill>
                  <a:srgbClr val="00B050"/>
                </a:solidFill>
              </a:rPr>
              <a:t>tuk  </a:t>
            </a:r>
            <a:r>
              <a:rPr sz="2800" spc="-75" dirty="0">
                <a:solidFill>
                  <a:srgbClr val="00B050"/>
                </a:solidFill>
              </a:rPr>
              <a:t>P</a:t>
            </a:r>
            <a:r>
              <a:rPr sz="2800" spc="-10" dirty="0">
                <a:solidFill>
                  <a:srgbClr val="00B050"/>
                </a:solidFill>
              </a:rPr>
              <a:t>e</a:t>
            </a:r>
            <a:r>
              <a:rPr sz="2800" spc="-50" dirty="0">
                <a:solidFill>
                  <a:srgbClr val="00B050"/>
                </a:solidFill>
              </a:rPr>
              <a:t>r</a:t>
            </a:r>
            <a:r>
              <a:rPr sz="2800" spc="-10" dirty="0">
                <a:solidFill>
                  <a:srgbClr val="00B050"/>
                </a:solidFill>
              </a:rPr>
              <a:t>em</a:t>
            </a:r>
            <a:r>
              <a:rPr sz="2800" dirty="0">
                <a:solidFill>
                  <a:srgbClr val="00B050"/>
                </a:solidFill>
              </a:rPr>
              <a:t>p</a:t>
            </a:r>
            <a:r>
              <a:rPr sz="2800" spc="-5" dirty="0">
                <a:solidFill>
                  <a:srgbClr val="00B050"/>
                </a:solidFill>
              </a:rPr>
              <a:t>uan  </a:t>
            </a:r>
            <a:r>
              <a:rPr sz="2800" spc="-10" dirty="0">
                <a:solidFill>
                  <a:srgbClr val="00B050"/>
                </a:solidFill>
              </a:rPr>
              <a:t>me</a:t>
            </a:r>
            <a:r>
              <a:rPr sz="2800" spc="5" dirty="0">
                <a:solidFill>
                  <a:srgbClr val="00B050"/>
                </a:solidFill>
              </a:rPr>
              <a:t>m</a:t>
            </a:r>
            <a:r>
              <a:rPr sz="2800" spc="-5" dirty="0">
                <a:solidFill>
                  <a:srgbClr val="00B050"/>
                </a:solidFill>
              </a:rPr>
              <a:t>bu</a:t>
            </a:r>
            <a:r>
              <a:rPr sz="2800" spc="-45" dirty="0">
                <a:solidFill>
                  <a:srgbClr val="00B050"/>
                </a:solidFill>
              </a:rPr>
              <a:t>a</a:t>
            </a:r>
            <a:r>
              <a:rPr sz="2800" spc="-5" dirty="0">
                <a:solidFill>
                  <a:srgbClr val="00B050"/>
                </a:solidFill>
              </a:rPr>
              <a:t>t  </a:t>
            </a:r>
            <a:r>
              <a:rPr sz="2800" spc="-10" dirty="0">
                <a:solidFill>
                  <a:srgbClr val="00B050"/>
                </a:solidFill>
              </a:rPr>
              <a:t>Pilihan</a:t>
            </a:r>
            <a:endParaRPr sz="2800" spc="-10" dirty="0">
              <a:solidFill>
                <a:srgbClr val="00B050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 flipH="1">
            <a:off x="5297805" y="2506345"/>
            <a:ext cx="76200" cy="3236595"/>
          </a:xfrm>
          <a:custGeom>
            <a:avLst/>
            <a:gdLst/>
            <a:ahLst/>
            <a:cxnLst/>
            <a:rect l="l" t="t" r="r" b="b"/>
            <a:pathLst>
              <a:path h="3236595">
                <a:moveTo>
                  <a:pt x="0" y="0"/>
                </a:moveTo>
                <a:lnTo>
                  <a:pt x="0" y="3236467"/>
                </a:lnTo>
              </a:path>
            </a:pathLst>
          </a:custGeom>
          <a:ln w="57150">
            <a:solidFill>
              <a:srgbClr val="6E6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04915" y="688340"/>
            <a:ext cx="5197475" cy="96456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49530" rIns="0" bIns="0" rtlCol="0">
            <a:spAutoFit/>
          </a:bodyPr>
          <a:lstStyle/>
          <a:p>
            <a:pPr marL="12700" marR="5080" algn="just">
              <a:lnSpc>
                <a:spcPts val="2380"/>
              </a:lnSpc>
              <a:spcBef>
                <a:spcPts val="390"/>
              </a:spcBef>
            </a:pP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Bidan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mendukung perempuan untuk  membuat pilihan-pilihan untuk </a:t>
            </a:r>
            <a:r>
              <a:rPr sz="2000" b="1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dirinya 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dengan </a:t>
            </a:r>
            <a:r>
              <a:rPr sz="2000" b="1" spc="-2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cara</a:t>
            </a:r>
            <a:r>
              <a:rPr sz="2000" b="1" spc="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:</a:t>
            </a:r>
            <a:endParaRPr sz="2000" b="1" dirty="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2610" y="2027175"/>
            <a:ext cx="5504815" cy="4473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 algn="just">
              <a:lnSpc>
                <a:spcPct val="150000"/>
              </a:lnSpc>
              <a:spcBef>
                <a:spcPts val="95"/>
              </a:spcBef>
              <a:buFont typeface="Wingdings" panose="05000000000000000000" charset="0"/>
              <a:buChar char="v"/>
              <a:tabLst>
                <a:tab pos="469265" algn="l"/>
                <a:tab pos="469900" algn="l"/>
              </a:tabLst>
            </a:pP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Berikan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informasi </a:t>
            </a: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yang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lengkap</a:t>
            </a:r>
            <a:r>
              <a:rPr sz="2000" b="1" spc="4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</a:t>
            </a:r>
            <a:r>
              <a:rPr lang="en-US"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b="1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akurat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;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711835" indent="-457200" algn="just">
              <a:lnSpc>
                <a:spcPct val="150000"/>
              </a:lnSpc>
              <a:spcBef>
                <a:spcPts val="1030"/>
              </a:spcBef>
              <a:buFont typeface="Wingdings" panose="05000000000000000000" charset="0"/>
              <a:buChar char="v"/>
              <a:tabLst>
                <a:tab pos="469265" algn="l"/>
                <a:tab pos="469900" algn="l"/>
              </a:tabLst>
            </a:pPr>
            <a:r>
              <a:rPr sz="2000" spc="-3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Tawarkan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pasien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untuk</a:t>
            </a:r>
            <a:r>
              <a:rPr lang="en-US"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ajukan 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pertanyaan </a:t>
            </a: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</a:t>
            </a:r>
            <a:r>
              <a:rPr lang="en-US"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menyampaikan  </a:t>
            </a:r>
            <a:r>
              <a:rPr sz="2000" b="1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kekhawatiran</a:t>
            </a:r>
            <a:r>
              <a:rPr sz="20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;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  <a:p>
            <a:pPr marL="469900" marR="5080" indent="-457200" algn="just">
              <a:lnSpc>
                <a:spcPct val="150000"/>
              </a:lnSpc>
              <a:spcBef>
                <a:spcPts val="1000"/>
              </a:spcBef>
              <a:buFont typeface="Wingdings" panose="05000000000000000000" charset="0"/>
              <a:buChar char="v"/>
              <a:tabLst>
                <a:tab pos="469265" algn="l"/>
                <a:tab pos="469900" algn="l"/>
              </a:tabLst>
            </a:pP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Akui hak </a:t>
            </a:r>
            <a:r>
              <a:rPr sz="20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pasien </a:t>
            </a:r>
            <a:r>
              <a:rPr sz="20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perempuan </a:t>
            </a: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untuk  membuat pilihan, </a:t>
            </a:r>
            <a:r>
              <a:rPr sz="22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tanpa </a:t>
            </a: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melihat </a:t>
            </a:r>
            <a:r>
              <a:rPr sz="2000" spc="-4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umur,  </a:t>
            </a: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status </a:t>
            </a:r>
            <a:r>
              <a:rPr sz="20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pernikahan ataupun  </a:t>
            </a: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karakteristik</a:t>
            </a:r>
            <a:r>
              <a:rPr sz="2000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2000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lainnya.</a:t>
            </a:r>
            <a:endParaRPr sz="2000" dirty="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1271015" cy="6857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9890" y="2240915"/>
            <a:ext cx="3361055" cy="1998345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59690" rIns="0" bIns="0" rtlCol="0">
            <a:spAutoFit/>
          </a:bodyPr>
          <a:lstStyle/>
          <a:p>
            <a:pPr marL="12700" marR="5080" algn="l">
              <a:lnSpc>
                <a:spcPct val="150000"/>
              </a:lnSpc>
              <a:spcBef>
                <a:spcPts val="470"/>
              </a:spcBef>
            </a:pPr>
            <a:r>
              <a:rPr sz="2800" b="1" spc="-15" dirty="0">
                <a:solidFill>
                  <a:schemeClr val="tx2"/>
                </a:solidFill>
                <a:latin typeface="Century Gothic" panose="020B0502020202020204" charset="0"/>
                <a:cs typeface="Century Gothic" panose="020B0502020202020204" charset="0"/>
              </a:rPr>
              <a:t>Dukungan  Pemenuhan </a:t>
            </a:r>
            <a:r>
              <a:rPr sz="2800" b="1" spc="-5" dirty="0">
                <a:solidFill>
                  <a:schemeClr val="tx2"/>
                </a:solidFill>
                <a:latin typeface="Century Gothic" panose="020B0502020202020204" charset="0"/>
                <a:cs typeface="Century Gothic" panose="020B0502020202020204" charset="0"/>
              </a:rPr>
              <a:t>hak  pasi</a:t>
            </a:r>
            <a:r>
              <a:rPr sz="2800" b="1" spc="-15" dirty="0">
                <a:solidFill>
                  <a:schemeClr val="tx2"/>
                </a:solidFill>
                <a:latin typeface="Century Gothic" panose="020B0502020202020204" charset="0"/>
                <a:cs typeface="Century Gothic" panose="020B0502020202020204" charset="0"/>
              </a:rPr>
              <a:t>e</a:t>
            </a:r>
            <a:r>
              <a:rPr sz="2800" b="1" spc="-5" dirty="0">
                <a:solidFill>
                  <a:schemeClr val="tx2"/>
                </a:solidFill>
                <a:latin typeface="Century Gothic" panose="020B0502020202020204" charset="0"/>
                <a:cs typeface="Century Gothic" panose="020B0502020202020204" charset="0"/>
              </a:rPr>
              <a:t>n/pe</a:t>
            </a:r>
            <a:r>
              <a:rPr sz="2800" b="1" spc="-45" dirty="0">
                <a:solidFill>
                  <a:schemeClr val="tx2"/>
                </a:solidFill>
                <a:latin typeface="Century Gothic" panose="020B0502020202020204" charset="0"/>
                <a:cs typeface="Century Gothic" panose="020B0502020202020204" charset="0"/>
              </a:rPr>
              <a:t>r</a:t>
            </a:r>
            <a:r>
              <a:rPr sz="2800" b="1" spc="-10" dirty="0">
                <a:solidFill>
                  <a:schemeClr val="tx2"/>
                </a:solidFill>
                <a:latin typeface="Century Gothic" panose="020B0502020202020204" charset="0"/>
                <a:cs typeface="Century Gothic" panose="020B0502020202020204" charset="0"/>
              </a:rPr>
              <a:t>empuan</a:t>
            </a:r>
            <a:endParaRPr sz="2800" dirty="0">
              <a:solidFill>
                <a:schemeClr val="tx2"/>
              </a:solidFill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03032" y="672653"/>
            <a:ext cx="6231890" cy="551311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469900" marR="5080" indent="-457200">
              <a:lnSpc>
                <a:spcPct val="150000"/>
              </a:lnSpc>
              <a:spcBef>
                <a:spcPts val="435"/>
              </a:spcBef>
              <a:buFont typeface="Arial" panose="020B0604020202020204"/>
              <a:buChar char="•"/>
              <a:tabLst>
                <a:tab pos="469265" algn="l"/>
                <a:tab pos="469900" algn="l"/>
              </a:tabLst>
            </a:pPr>
            <a:r>
              <a:rPr sz="2000" spc="-1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Miliki </a:t>
            </a:r>
            <a:r>
              <a:rPr sz="2000" spc="-2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rasa </a:t>
            </a:r>
            <a:r>
              <a:rPr sz="2000" b="1" spc="-1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empati </a:t>
            </a:r>
            <a:r>
              <a:rPr sz="2000" b="1" spc="-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sz="2000" b="1" spc="-1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hormat </a:t>
            </a:r>
            <a:r>
              <a:rPr sz="2000" spc="-1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  semua perempuan, tanpa melihat umur  </a:t>
            </a:r>
            <a:r>
              <a:rPr sz="2000" spc="-1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ataupun </a:t>
            </a:r>
            <a:r>
              <a:rPr sz="2000" spc="-2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sz="2000" spc="5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pernikahan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indent="-457200">
              <a:lnSpc>
                <a:spcPct val="150000"/>
              </a:lnSpc>
              <a:spcBef>
                <a:spcPts val="670"/>
              </a:spcBef>
              <a:buFont typeface="Arial" panose="020B0604020202020204"/>
              <a:buChar char="•"/>
              <a:tabLst>
                <a:tab pos="469265" algn="l"/>
                <a:tab pos="469900" algn="l"/>
              </a:tabLst>
            </a:pPr>
            <a:r>
              <a:rPr sz="2000" spc="-2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Pertahankan </a:t>
            </a:r>
            <a:r>
              <a:rPr sz="2000" b="1" spc="-2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interaksi </a:t>
            </a:r>
            <a:r>
              <a:rPr sz="2000" b="1" spc="-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sz="2000" b="1" spc="6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>
              <a:lnSpc>
                <a:spcPct val="150000"/>
              </a:lnSpc>
            </a:pPr>
            <a:r>
              <a:rPr sz="2000" spc="-2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</a:t>
            </a:r>
            <a:r>
              <a:rPr sz="2000" spc="-6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indent="-457200">
              <a:lnSpc>
                <a:spcPct val="150000"/>
              </a:lnSpc>
              <a:spcBef>
                <a:spcPts val="660"/>
              </a:spcBef>
              <a:buFont typeface="Arial" panose="020B0604020202020204"/>
              <a:buChar char="•"/>
              <a:tabLst>
                <a:tab pos="469265" algn="l"/>
                <a:tab pos="469900" algn="l"/>
              </a:tabLst>
            </a:pPr>
            <a:r>
              <a:rPr sz="2000" spc="-1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Hormati </a:t>
            </a:r>
            <a:r>
              <a:rPr sz="2000" b="1" spc="-1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privasi </a:t>
            </a:r>
            <a:r>
              <a:rPr sz="2000" b="1" spc="-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sz="2000" b="1" spc="3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kerahasiaan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marR="290830" indent="-457200">
              <a:lnSpc>
                <a:spcPct val="150000"/>
              </a:lnSpc>
              <a:spcBef>
                <a:spcPts val="1035"/>
              </a:spcBef>
              <a:buFont typeface="Arial" panose="020B0604020202020204"/>
              <a:buChar char="•"/>
              <a:tabLst>
                <a:tab pos="469265" algn="l"/>
                <a:tab pos="469900" algn="l"/>
              </a:tabLst>
            </a:pPr>
            <a:r>
              <a:rPr sz="2000" spc="-2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Patuh </a:t>
            </a:r>
            <a:r>
              <a:rPr sz="2000" spc="-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 </a:t>
            </a:r>
            <a:r>
              <a:rPr sz="2000" spc="-1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 yang </a:t>
            </a:r>
            <a:r>
              <a:rPr sz="2000" b="1" spc="-1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suka rela </a:t>
            </a:r>
            <a:r>
              <a:rPr sz="2000" b="1" spc="-1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 berbasiskan</a:t>
            </a:r>
            <a:r>
              <a:rPr sz="2000" b="1" spc="2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konsent/ijin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marR="168910" indent="-457200">
              <a:lnSpc>
                <a:spcPct val="150000"/>
              </a:lnSpc>
              <a:spcBef>
                <a:spcPts val="1005"/>
              </a:spcBef>
              <a:buFont typeface="Arial" panose="020B0604020202020204"/>
              <a:buChar char="•"/>
              <a:tabLst>
                <a:tab pos="469265" algn="l"/>
                <a:tab pos="469900" algn="l"/>
              </a:tabLst>
            </a:pPr>
            <a:r>
              <a:rPr sz="2000" spc="-1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 </a:t>
            </a:r>
            <a:r>
              <a:rPr sz="2000" b="1" spc="-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asuhan sesuai </a:t>
            </a:r>
            <a:r>
              <a:rPr sz="2000" spc="-1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  </a:t>
            </a:r>
            <a:r>
              <a:rPr sz="2000" spc="-2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kompetensi, </a:t>
            </a:r>
            <a:r>
              <a:rPr sz="2000" spc="-3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kode </a:t>
            </a:r>
            <a:r>
              <a:rPr sz="2000" spc="-1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etik, </a:t>
            </a:r>
            <a:r>
              <a:rPr sz="2000" spc="-1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 </a:t>
            </a:r>
            <a:r>
              <a:rPr sz="2000" spc="-2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profesi,  </a:t>
            </a:r>
            <a:r>
              <a:rPr sz="2000" spc="-1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 </a:t>
            </a:r>
            <a:r>
              <a:rPr sz="2000" spc="-2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 </a:t>
            </a:r>
            <a:r>
              <a:rPr sz="2000" spc="-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SOP </a:t>
            </a:r>
            <a:r>
              <a:rPr sz="2000" spc="-1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</a:t>
            </a:r>
            <a:r>
              <a:rPr sz="2000" spc="100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71015" cy="6857997"/>
          </a:xfrm>
          <a:prstGeom prst="rect">
            <a:avLst/>
          </a:pr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0075" y="1599242"/>
            <a:ext cx="4369435" cy="4371340"/>
          </a:xfrm>
          <a:custGeom>
            <a:avLst/>
            <a:gdLst/>
            <a:ahLst/>
            <a:cxnLst/>
            <a:rect l="l" t="t" r="r" b="b"/>
            <a:pathLst>
              <a:path w="4369435" h="4371340">
                <a:moveTo>
                  <a:pt x="4248784" y="0"/>
                </a:moveTo>
                <a:lnTo>
                  <a:pt x="120522" y="0"/>
                </a:lnTo>
                <a:lnTo>
                  <a:pt x="73616" y="9473"/>
                </a:lnTo>
                <a:lnTo>
                  <a:pt x="35306" y="35305"/>
                </a:lnTo>
                <a:lnTo>
                  <a:pt x="9473" y="73616"/>
                </a:lnTo>
                <a:lnTo>
                  <a:pt x="0" y="120523"/>
                </a:lnTo>
                <a:lnTo>
                  <a:pt x="0" y="4250309"/>
                </a:lnTo>
                <a:lnTo>
                  <a:pt x="9473" y="4297215"/>
                </a:lnTo>
                <a:lnTo>
                  <a:pt x="35306" y="4335526"/>
                </a:lnTo>
                <a:lnTo>
                  <a:pt x="73616" y="4361358"/>
                </a:lnTo>
                <a:lnTo>
                  <a:pt x="120522" y="4370832"/>
                </a:lnTo>
                <a:lnTo>
                  <a:pt x="4248784" y="4370832"/>
                </a:lnTo>
                <a:lnTo>
                  <a:pt x="4295691" y="4361358"/>
                </a:lnTo>
                <a:lnTo>
                  <a:pt x="4334002" y="4335526"/>
                </a:lnTo>
                <a:lnTo>
                  <a:pt x="4359834" y="4297215"/>
                </a:lnTo>
                <a:lnTo>
                  <a:pt x="4369308" y="4250309"/>
                </a:lnTo>
                <a:lnTo>
                  <a:pt x="4369308" y="120523"/>
                </a:lnTo>
                <a:lnTo>
                  <a:pt x="4359834" y="73616"/>
                </a:lnTo>
                <a:lnTo>
                  <a:pt x="4334002" y="35306"/>
                </a:lnTo>
                <a:lnTo>
                  <a:pt x="4295691" y="9473"/>
                </a:lnTo>
                <a:lnTo>
                  <a:pt x="4248784" y="0"/>
                </a:lnTo>
                <a:close/>
              </a:path>
            </a:pathLst>
          </a:custGeom>
          <a:solidFill>
            <a:srgbClr val="FFB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3005" y="2266950"/>
            <a:ext cx="3750945" cy="303466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630"/>
              </a:spcBef>
            </a:pPr>
            <a:r>
              <a:rPr sz="3200" b="1" spc="-15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Sikap </a:t>
            </a:r>
            <a:r>
              <a:rPr sz="3200" b="1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dan  </a:t>
            </a:r>
            <a:r>
              <a:rPr sz="3200" b="1" spc="-85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K</a:t>
            </a:r>
            <a:r>
              <a:rPr sz="3200" b="1" spc="-5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epe</a:t>
            </a:r>
            <a:r>
              <a:rPr sz="3200" b="1" spc="-60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r</a:t>
            </a:r>
            <a:r>
              <a:rPr sz="3200" b="1" spc="-20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c</a:t>
            </a:r>
            <a:r>
              <a:rPr sz="3200" b="1" spc="-90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a</a:t>
            </a:r>
            <a:r>
              <a:rPr sz="3200" b="1" spc="-70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y</a:t>
            </a:r>
            <a:r>
              <a:rPr sz="3200" b="1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aan  </a:t>
            </a:r>
            <a:r>
              <a:rPr sz="3200" b="1" spc="-10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Pemberi  </a:t>
            </a:r>
            <a:r>
              <a:rPr sz="3200" b="1" spc="-25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Layanan  </a:t>
            </a:r>
            <a:r>
              <a:rPr sz="3200" b="1" spc="-20" dirty="0">
                <a:solidFill>
                  <a:srgbClr val="FFFFFF"/>
                </a:solidFill>
                <a:latin typeface="Century Gothic" panose="020B0502020202020204" charset="0"/>
                <a:cs typeface="Century Gothic" panose="020B0502020202020204" charset="0"/>
              </a:rPr>
              <a:t>Kesehatan</a:t>
            </a:r>
            <a:endParaRPr sz="3200" dirty="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56580" y="2129155"/>
            <a:ext cx="5093970" cy="130111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469900" marR="5080" indent="-457835" algn="just">
              <a:lnSpc>
                <a:spcPct val="150000"/>
              </a:lnSpc>
              <a:spcBef>
                <a:spcPts val="430"/>
              </a:spcBef>
              <a:buFont typeface="Arial" panose="020B0604020202020204"/>
              <a:buChar char="•"/>
              <a:tabLst>
                <a:tab pos="469900" algn="l"/>
                <a:tab pos="469900" algn="l"/>
              </a:tabLst>
            </a:pPr>
            <a:r>
              <a:rPr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Sikap </a:t>
            </a:r>
            <a:r>
              <a:rPr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dan </a:t>
            </a:r>
            <a:r>
              <a:rPr b="1" spc="-2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Kepercayaan  </a:t>
            </a:r>
            <a:r>
              <a:rPr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pemberi </a:t>
            </a:r>
            <a:r>
              <a:rPr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layanan kesehatan  </a:t>
            </a:r>
            <a:r>
              <a:rPr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akan </a:t>
            </a:r>
            <a:r>
              <a:rPr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mempengaruhi </a:t>
            </a:r>
            <a:r>
              <a:rPr b="1"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kualitas  </a:t>
            </a:r>
            <a:r>
              <a:rPr b="1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layanan </a:t>
            </a:r>
            <a:r>
              <a:rPr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yang</a:t>
            </a:r>
            <a:r>
              <a:rPr spc="6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pc="-1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diberikan</a:t>
            </a:r>
            <a:endParaRPr dirty="0"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56580" y="3691890"/>
            <a:ext cx="5071745" cy="160972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9900" marR="5080" indent="-457835" algn="just">
              <a:lnSpc>
                <a:spcPts val="3020"/>
              </a:lnSpc>
              <a:spcBef>
                <a:spcPts val="480"/>
              </a:spcBef>
              <a:buFont typeface="Arial" panose="020B0604020202020204"/>
              <a:buChar char="•"/>
              <a:tabLst>
                <a:tab pos="469900" algn="l"/>
                <a:tab pos="469900" algn="l"/>
              </a:tabLst>
            </a:pP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Klarifikasi nilai  </a:t>
            </a:r>
            <a:r>
              <a:rPr sz="16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direkomendasikan </a:t>
            </a:r>
            <a:r>
              <a:rPr sz="1600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untuk  membantu pemberi </a:t>
            </a:r>
            <a:r>
              <a:rPr sz="1600" spc="-2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layanan  </a:t>
            </a:r>
            <a:r>
              <a:rPr sz="16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memisahkan </a:t>
            </a:r>
            <a:r>
              <a:rPr sz="1600" b="1" spc="-5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bias </a:t>
            </a:r>
            <a:r>
              <a:rPr sz="1600" b="1" spc="-1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personal</a:t>
            </a:r>
            <a:r>
              <a:rPr sz="1600" b="1" spc="30" dirty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 </a:t>
            </a:r>
            <a:r>
              <a:rPr sz="1600" b="1" spc="-5" dirty="0" err="1" smtClean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d</a:t>
            </a:r>
            <a:r>
              <a:rPr lang="en-US" sz="1600" b="1" spc="-5" dirty="0" err="1" smtClean="0">
                <a:solidFill>
                  <a:srgbClr val="3E3E3E"/>
                </a:solidFill>
                <a:latin typeface="Century Gothic" panose="020B0502020202020204" charset="0"/>
                <a:cs typeface="Century Gothic" panose="020B0502020202020204" charset="0"/>
              </a:rPr>
              <a:t>an sikap mereka dan perilaku profesional</a:t>
            </a:r>
            <a:endParaRPr sz="1600" dirty="0">
              <a:latin typeface="Century Gothic" panose="020B0502020202020204" charset="0"/>
              <a:cs typeface="Century Gothic" panose="020B050202020202020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1808" y="2270063"/>
            <a:ext cx="7766936" cy="164630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92D050"/>
                </a:solidFill>
                <a:latin typeface="Algerian" panose="04020705040A02060702" pitchFamily="82" charset="0"/>
              </a:rPr>
              <a:t>Terima</a:t>
            </a:r>
            <a:r>
              <a:rPr lang="en-US" dirty="0" smtClean="0">
                <a:solidFill>
                  <a:srgbClr val="92D050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Algerian" panose="04020705040A02060702" pitchFamily="82" charset="0"/>
              </a:rPr>
              <a:t>Kasih</a:t>
            </a:r>
            <a:r>
              <a:rPr lang="en-US" dirty="0" smtClean="0">
                <a:solidFill>
                  <a:srgbClr val="92D050"/>
                </a:solidFill>
                <a:latin typeface="Algerian" panose="04020705040A02060702" pitchFamily="82" charset="0"/>
              </a:rPr>
              <a:t> </a:t>
            </a:r>
            <a:endParaRPr lang="en-US" dirty="0">
              <a:solidFill>
                <a:srgbClr val="92D050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969" y="1591234"/>
            <a:ext cx="10018713" cy="382793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Keberadaan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di Indonesia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kesejahteraan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ibu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janinnya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mendekatkan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kebidanan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ibu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membutuhkannya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485" y="828675"/>
            <a:ext cx="10019030" cy="52006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Pada tahun 1993 WHO merekomendasikan agar bidan dibekali pengetahuan dan ket</a:t>
            </a:r>
            <a:r>
              <a:rPr lang="en-US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rampilan penanganan kegawatdaruratan kebidanan yang relevan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855" lvl="1" indent="-363855" algn="just">
              <a:lnSpc>
                <a:spcPct val="16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1996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Depkes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menerbitkan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Permenkes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No.572/PER/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Menkes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/VI/96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wewenang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perlindungan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tindakan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penyelamatan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ibu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bayi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lahir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pertemuan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pengelola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program Safe Mother Hood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negara-negara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Asia Tenggara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1995,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disepakati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kebidanan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diupayakan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agar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memenuhi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087" y="1089212"/>
            <a:ext cx="10018713" cy="48005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rasa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kepercayaan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diobservasi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diukur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realistis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kebidanan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integral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pekerja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menjalankan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prakteknya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bekerja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pandangan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filosofis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dianut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keilmuan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praktik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dimilikinya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610" y="1121410"/>
            <a:ext cx="8289925" cy="49028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praktik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reformasi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Menteri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900/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Menkes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/SK/VII/2002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praktik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Menteri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1464/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Menkes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/Per/X/2010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Penyelenggaraan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Praktik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Menteri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Republik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Indonesia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Hk.01.07/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Menkes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/320/2020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Menteri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Republik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Indonesia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2017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Penyelenggaraan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Praktik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Kebidanan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No 4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2019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Kebidanan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215" y="470648"/>
            <a:ext cx="10018713" cy="1317812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Asuhan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Terbaik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Layak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Diterima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Tiap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Perempuan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11957" y="1788460"/>
          <a:ext cx="10018713" cy="4719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0305" y="1399156"/>
            <a:ext cx="11214847" cy="398506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 algn="ctr">
              <a:spcBef>
                <a:spcPts val="835"/>
              </a:spcBef>
            </a:pPr>
            <a:r>
              <a:rPr lang="en-US" spc="-40" dirty="0" err="1" smtClean="0">
                <a:solidFill>
                  <a:schemeClr val="tx2"/>
                </a:solidFill>
              </a:rPr>
              <a:t>Bagaimana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bidan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bekerja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dengan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perempuan</a:t>
            </a:r>
            <a:r>
              <a:rPr lang="en-US" spc="-40" dirty="0" smtClean="0">
                <a:solidFill>
                  <a:schemeClr val="tx2"/>
                </a:solidFill>
              </a:rPr>
              <a:t> (</a:t>
            </a:r>
            <a:r>
              <a:rPr lang="en-US" spc="-40" dirty="0" err="1" smtClean="0">
                <a:solidFill>
                  <a:schemeClr val="tx2"/>
                </a:solidFill>
              </a:rPr>
              <a:t>dengan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prinsip</a:t>
            </a:r>
            <a:r>
              <a:rPr lang="en-US" spc="-40" dirty="0" smtClean="0">
                <a:solidFill>
                  <a:schemeClr val="tx2"/>
                </a:solidFill>
              </a:rPr>
              <a:t> partnership) </a:t>
            </a:r>
            <a:r>
              <a:rPr lang="en-US" spc="-40" dirty="0" err="1" smtClean="0">
                <a:solidFill>
                  <a:schemeClr val="tx2"/>
                </a:solidFill>
              </a:rPr>
              <a:t>untuk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bisa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memberikan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advokasi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perubahan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dalam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pelayanan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r>
              <a:rPr lang="en-US" spc="-40" dirty="0" err="1" smtClean="0">
                <a:solidFill>
                  <a:schemeClr val="tx2"/>
                </a:solidFill>
              </a:rPr>
              <a:t>kebidanan</a:t>
            </a:r>
            <a:r>
              <a:rPr lang="en-US" spc="-40" dirty="0" smtClean="0">
                <a:solidFill>
                  <a:schemeClr val="tx2"/>
                </a:solidFill>
              </a:rPr>
              <a:t> </a:t>
            </a:r>
            <a:br>
              <a:rPr lang="en-US" spc="-40" dirty="0" smtClean="0">
                <a:solidFill>
                  <a:schemeClr val="tx2"/>
                </a:solidFill>
              </a:rPr>
            </a:br>
            <a:r>
              <a:rPr lang="en-US" spc="-40" dirty="0" smtClean="0">
                <a:solidFill>
                  <a:schemeClr val="tx2"/>
                </a:solidFill>
              </a:rPr>
              <a:t>= </a:t>
            </a:r>
            <a:br>
              <a:rPr lang="en-US" spc="-40" dirty="0" smtClean="0">
                <a:solidFill>
                  <a:schemeClr val="tx2"/>
                </a:solidFill>
              </a:rPr>
            </a:br>
            <a:r>
              <a:rPr spc="-40" dirty="0" err="1" smtClean="0">
                <a:solidFill>
                  <a:schemeClr val="tx2"/>
                </a:solidFill>
              </a:rPr>
              <a:t>Peran</a:t>
            </a:r>
            <a:r>
              <a:rPr spc="-40" dirty="0" smtClean="0">
                <a:solidFill>
                  <a:schemeClr val="tx2"/>
                </a:solidFill>
              </a:rPr>
              <a:t> </a:t>
            </a:r>
            <a:r>
              <a:rPr spc="-5" dirty="0">
                <a:solidFill>
                  <a:schemeClr val="tx2"/>
                </a:solidFill>
              </a:rPr>
              <a:t>Bidan Dalam </a:t>
            </a:r>
            <a:r>
              <a:rPr spc="-10" dirty="0">
                <a:solidFill>
                  <a:schemeClr val="tx2"/>
                </a:solidFill>
              </a:rPr>
              <a:t>Implementasi  </a:t>
            </a:r>
            <a:r>
              <a:rPr spc="-45" dirty="0">
                <a:solidFill>
                  <a:schemeClr val="tx2"/>
                </a:solidFill>
              </a:rPr>
              <a:t>Women </a:t>
            </a:r>
            <a:r>
              <a:rPr spc="-25" dirty="0">
                <a:solidFill>
                  <a:schemeClr val="tx2"/>
                </a:solidFill>
              </a:rPr>
              <a:t>Centered</a:t>
            </a:r>
            <a:r>
              <a:rPr spc="30" dirty="0">
                <a:solidFill>
                  <a:schemeClr val="tx2"/>
                </a:solidFill>
              </a:rPr>
              <a:t> </a:t>
            </a:r>
            <a:r>
              <a:rPr spc="-25" dirty="0">
                <a:solidFill>
                  <a:schemeClr val="tx2"/>
                </a:solidFill>
              </a:rPr>
              <a:t>Care</a:t>
            </a:r>
            <a:endParaRPr spc="-25" dirty="0">
              <a:solidFill>
                <a:schemeClr val="tx2"/>
              </a:solidFill>
            </a:endParaRPr>
          </a:p>
          <a:p>
            <a:pPr marL="12700" marR="1366520" algn="ctr">
              <a:spcBef>
                <a:spcPts val="10"/>
              </a:spcBef>
            </a:pPr>
            <a:r>
              <a:rPr spc="-5" dirty="0">
                <a:solidFill>
                  <a:schemeClr val="tx2"/>
                </a:solidFill>
              </a:rPr>
              <a:t>(Asuhan </a:t>
            </a:r>
            <a:r>
              <a:rPr spc="-95" dirty="0">
                <a:solidFill>
                  <a:schemeClr val="tx2"/>
                </a:solidFill>
              </a:rPr>
              <a:t>Yang </a:t>
            </a:r>
            <a:r>
              <a:rPr spc="-10" dirty="0">
                <a:solidFill>
                  <a:schemeClr val="tx2"/>
                </a:solidFill>
              </a:rPr>
              <a:t>Berpusat </a:t>
            </a:r>
            <a:r>
              <a:rPr spc="-25" dirty="0">
                <a:solidFill>
                  <a:schemeClr val="tx2"/>
                </a:solidFill>
              </a:rPr>
              <a:t>Pada  </a:t>
            </a:r>
            <a:r>
              <a:rPr spc="-20" dirty="0">
                <a:solidFill>
                  <a:schemeClr val="tx2"/>
                </a:solidFill>
              </a:rPr>
              <a:t>Perempuan)</a:t>
            </a:r>
            <a:endParaRPr spc="-2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6877" y="2572565"/>
            <a:ext cx="5831287" cy="94043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6000" spc="-30" dirty="0"/>
              <a:t>Latar</a:t>
            </a:r>
            <a:r>
              <a:rPr sz="6000" spc="-45" dirty="0"/>
              <a:t> </a:t>
            </a:r>
            <a:r>
              <a:rPr sz="6000" spc="-10" dirty="0"/>
              <a:t>Belakang</a:t>
            </a:r>
            <a:endParaRPr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8458</Words>
  <Application>WPS Presentation</Application>
  <PresentationFormat>Widescreen</PresentationFormat>
  <Paragraphs>205</Paragraphs>
  <Slides>27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2" baseType="lpstr">
      <vt:lpstr>Arial</vt:lpstr>
      <vt:lpstr>SimSun</vt:lpstr>
      <vt:lpstr>Wingdings</vt:lpstr>
      <vt:lpstr>Wingdings 3</vt:lpstr>
      <vt:lpstr>Arial</vt:lpstr>
      <vt:lpstr>Carlito</vt:lpstr>
      <vt:lpstr>Segoe Print</vt:lpstr>
      <vt:lpstr>Century Gothic</vt:lpstr>
      <vt:lpstr>Microsoft YaHei</vt:lpstr>
      <vt:lpstr>Arial Unicode MS</vt:lpstr>
      <vt:lpstr>Trebuchet MS</vt:lpstr>
      <vt:lpstr>Calibri</vt:lpstr>
      <vt:lpstr>Wingdings</vt:lpstr>
      <vt:lpstr>Algerian</vt:lpstr>
      <vt:lpstr>Facet</vt:lpstr>
      <vt:lpstr>EVALUASI PELAYANAN KEBIDANAN DALAM MULTI PERSPEKTIF</vt:lpstr>
      <vt:lpstr>PELAYANAN KEBIDANAN</vt:lpstr>
      <vt:lpstr>PowerPoint 演示文稿</vt:lpstr>
      <vt:lpstr>PowerPoint 演示文稿</vt:lpstr>
      <vt:lpstr>PowerPoint 演示文稿</vt:lpstr>
      <vt:lpstr>PowerPoint 演示文稿</vt:lpstr>
      <vt:lpstr>Asuhan Terbaik Yang Layak Diterima Oleh Tiap Perempuan</vt:lpstr>
      <vt:lpstr>(Asuhan Yang Berpusat Pada  Perempuan)</vt:lpstr>
      <vt:lpstr>Latar Belakang</vt:lpstr>
      <vt:lpstr>PowerPoint 演示文稿</vt:lpstr>
      <vt:lpstr>Gizi (anemia, pola makan)</vt:lpstr>
      <vt:lpstr>Apa itu Asuhan Yang Berpusat  Pada Perempuan di Kebidanan</vt:lpstr>
      <vt:lpstr>Definisi Kebidanan (Midwifery) – ICM 2017</vt:lpstr>
      <vt:lpstr>- Bidan, pembela hak perempuan</vt:lpstr>
      <vt:lpstr>Hak Perempuan – ICM 2017</vt:lpstr>
      <vt:lpstr>Hak Bidan – ICM 2017</vt:lpstr>
      <vt:lpstr>(Women Centered Care)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Apa yang bisa dilakukan?</vt:lpstr>
      <vt:lpstr>Dukungan untuk  Perempuan  membuat  Pilihan</vt:lpstr>
      <vt:lpstr>PowerPoint 演示文稿</vt:lpstr>
      <vt:lpstr>PowerPoint 演示文稿</vt:lpstr>
      <vt:lpstr>Terima 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PELAYANAN KEBIDANAN DALAM MULTI PERSPEKTIF</dc:title>
  <dc:creator>user</dc:creator>
  <cp:lastModifiedBy>user</cp:lastModifiedBy>
  <cp:revision>9</cp:revision>
  <dcterms:created xsi:type="dcterms:W3CDTF">2021-05-28T11:11:00Z</dcterms:created>
  <dcterms:modified xsi:type="dcterms:W3CDTF">2022-10-06T20:14:35Z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3749951BD2BD458F9C8D93B9F58883CB</vt:lpwstr>
  </property>
  <property fmtid="{D5CDD505-2E9C-101B-9397-08002B2CF9AE}" pid="3" name="KSOProductBuildVer">
    <vt:lpwstr>1057-11.2.0.11341</vt:lpwstr>
  </property>
</Properties>
</file>