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  <p:sldId id="268" r:id="rId12"/>
    <p:sldId id="269" r:id="rId13"/>
    <p:sldId id="270" r:id="rId14"/>
    <p:sldId id="271" r:id="rId15"/>
    <p:sldId id="274" r:id="rId16"/>
    <p:sldId id="272" r:id="rId17"/>
    <p:sldId id="273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8643C-BBB6-491D-99A9-588A00D030A6}" type="datetimeFigureOut">
              <a:rPr lang="id-ID" smtClean="0"/>
              <a:pPr/>
              <a:t>17/10/2022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24540-F5F4-401C-A848-C4B4BA67041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AE222-4E8A-40E5-8FED-3B4DCCFF96A8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24540-F5F4-401C-A848-C4B4BA670411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09A4-7ECC-44F6-BC61-BDC7E3301640}" type="datetimeFigureOut">
              <a:rPr lang="id-ID" smtClean="0"/>
              <a:pPr/>
              <a:t>17/10/2022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FC46-1680-4C22-8F21-4438BACB662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9140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09A4-7ECC-44F6-BC61-BDC7E3301640}" type="datetimeFigureOut">
              <a:rPr lang="id-ID" smtClean="0"/>
              <a:pPr/>
              <a:t>17/10/2022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FC46-1680-4C22-8F21-4438BACB662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150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09A4-7ECC-44F6-BC61-BDC7E3301640}" type="datetimeFigureOut">
              <a:rPr lang="id-ID" smtClean="0"/>
              <a:pPr/>
              <a:t>17/10/2022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FC46-1680-4C22-8F21-4438BACB662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6174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09A4-7ECC-44F6-BC61-BDC7E3301640}" type="datetimeFigureOut">
              <a:rPr lang="id-ID" smtClean="0"/>
              <a:pPr/>
              <a:t>17/10/2022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FC46-1680-4C22-8F21-4438BACB662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9911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09A4-7ECC-44F6-BC61-BDC7E3301640}" type="datetimeFigureOut">
              <a:rPr lang="id-ID" smtClean="0"/>
              <a:pPr/>
              <a:t>17/10/2022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FC46-1680-4C22-8F21-4438BACB662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00513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09A4-7ECC-44F6-BC61-BDC7E3301640}" type="datetimeFigureOut">
              <a:rPr lang="id-ID" smtClean="0"/>
              <a:pPr/>
              <a:t>17/10/2022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FC46-1680-4C22-8F21-4438BACB662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2796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09A4-7ECC-44F6-BC61-BDC7E3301640}" type="datetimeFigureOut">
              <a:rPr lang="id-ID" smtClean="0"/>
              <a:pPr/>
              <a:t>17/10/2022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FC46-1680-4C22-8F21-4438BACB662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80753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09A4-7ECC-44F6-BC61-BDC7E3301640}" type="datetimeFigureOut">
              <a:rPr lang="id-ID" smtClean="0"/>
              <a:pPr/>
              <a:t>17/10/2022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FC46-1680-4C22-8F21-4438BACB662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4983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09A4-7ECC-44F6-BC61-BDC7E3301640}" type="datetimeFigureOut">
              <a:rPr lang="id-ID" smtClean="0"/>
              <a:pPr/>
              <a:t>17/10/2022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FC46-1680-4C22-8F21-4438BACB662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647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09A4-7ECC-44F6-BC61-BDC7E3301640}" type="datetimeFigureOut">
              <a:rPr lang="id-ID" smtClean="0"/>
              <a:pPr/>
              <a:t>17/10/2022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FC46-1680-4C22-8F21-4438BACB662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1490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09A4-7ECC-44F6-BC61-BDC7E3301640}" type="datetimeFigureOut">
              <a:rPr lang="id-ID" smtClean="0"/>
              <a:pPr/>
              <a:t>17/10/2022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FC46-1680-4C22-8F21-4438BACB662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2190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09A4-7ECC-44F6-BC61-BDC7E3301640}" type="datetimeFigureOut">
              <a:rPr lang="id-ID" smtClean="0"/>
              <a:pPr/>
              <a:t>17/10/2022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FC46-1680-4C22-8F21-4438BACB662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873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09A4-7ECC-44F6-BC61-BDC7E3301640}" type="datetimeFigureOut">
              <a:rPr lang="id-ID" smtClean="0"/>
              <a:pPr/>
              <a:t>17/10/2022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FC46-1680-4C22-8F21-4438BACB662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772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09A4-7ECC-44F6-BC61-BDC7E3301640}" type="datetimeFigureOut">
              <a:rPr lang="id-ID" smtClean="0"/>
              <a:pPr/>
              <a:t>17/10/2022</a:t>
            </a:fld>
            <a:endParaRPr lang="id-ID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FC46-1680-4C22-8F21-4438BACB662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010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09A4-7ECC-44F6-BC61-BDC7E3301640}" type="datetimeFigureOut">
              <a:rPr lang="id-ID" smtClean="0"/>
              <a:pPr/>
              <a:t>17/10/2022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FC46-1680-4C22-8F21-4438BACB662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6880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09A4-7ECC-44F6-BC61-BDC7E3301640}" type="datetimeFigureOut">
              <a:rPr lang="id-ID" smtClean="0"/>
              <a:pPr/>
              <a:t>17/10/2022</a:t>
            </a:fld>
            <a:endParaRPr lang="id-ID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FC46-1680-4C22-8F21-4438BACB662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975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09A4-7ECC-44F6-BC61-BDC7E3301640}" type="datetimeFigureOut">
              <a:rPr lang="id-ID" smtClean="0"/>
              <a:pPr/>
              <a:t>17/10/2022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6FC46-1680-4C22-8F21-4438BACB662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580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34909A4-7ECC-44F6-BC61-BDC7E3301640}" type="datetimeFigureOut">
              <a:rPr lang="id-ID" smtClean="0"/>
              <a:pPr/>
              <a:t>17/10/2022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6FC46-1680-4C22-8F21-4438BACB662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12999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-445591"/>
            <a:ext cx="6620968" cy="3329581"/>
          </a:xfrm>
        </p:spPr>
        <p:txBody>
          <a:bodyPr/>
          <a:lstStyle/>
          <a:p>
            <a:r>
              <a:rPr lang="id-ID" sz="4000" dirty="0"/>
              <a:t>SISTEM </a:t>
            </a:r>
            <a:r>
              <a:rPr lang="en-US" sz="4000" dirty="0"/>
              <a:t>PERKEMIHAN</a:t>
            </a:r>
            <a:endParaRPr lang="id-ID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2998290"/>
            <a:ext cx="6620968" cy="861420"/>
          </a:xfrm>
        </p:spPr>
        <p:txBody>
          <a:bodyPr/>
          <a:lstStyle/>
          <a:p>
            <a:r>
              <a:rPr lang="en-US" dirty="0" err="1"/>
              <a:t>Ns.Asnuddin</a:t>
            </a:r>
            <a:r>
              <a:rPr lang="en-US" dirty="0"/>
              <a:t>, S.Kep.,</a:t>
            </a:r>
            <a:r>
              <a:rPr lang="en-US" dirty="0" err="1"/>
              <a:t>M.Kes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id-ID" sz="2800" b="0" dirty="0"/>
              <a:t>Next....</a:t>
            </a:r>
            <a:r>
              <a:rPr lang="en-US" sz="2800" b="0" dirty="0"/>
              <a:t>VESIKULA URINARIA ( </a:t>
            </a:r>
            <a:r>
              <a:rPr lang="en-US" sz="2800" b="0" dirty="0" err="1"/>
              <a:t>Kandung</a:t>
            </a:r>
            <a:r>
              <a:rPr lang="en-US" sz="2800" b="0" dirty="0"/>
              <a:t> </a:t>
            </a:r>
            <a:r>
              <a:rPr lang="en-US" sz="2800" b="0" dirty="0" err="1"/>
              <a:t>Kemih</a:t>
            </a:r>
            <a:r>
              <a:rPr lang="en-US" sz="2800" b="0" dirty="0"/>
              <a:t> 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en-US" sz="2000" b="1" dirty="0" err="1"/>
              <a:t>Bagian</a:t>
            </a:r>
            <a:r>
              <a:rPr lang="en-US" sz="2000" b="1" dirty="0"/>
              <a:t> </a:t>
            </a:r>
            <a:r>
              <a:rPr lang="en-US" sz="2000" b="1" dirty="0" err="1"/>
              <a:t>vesika</a:t>
            </a:r>
            <a:r>
              <a:rPr lang="en-US" sz="2000" b="1" dirty="0"/>
              <a:t> </a:t>
            </a:r>
            <a:r>
              <a:rPr lang="en-US" sz="2000" b="1" dirty="0" err="1"/>
              <a:t>urinaria</a:t>
            </a:r>
            <a:r>
              <a:rPr lang="en-US" sz="2000" b="1" dirty="0"/>
              <a:t> </a:t>
            </a:r>
            <a:r>
              <a:rPr lang="en-US" sz="2000" b="1" dirty="0" err="1"/>
              <a:t>terdiri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:</a:t>
            </a:r>
            <a:endParaRPr lang="id-ID" sz="2000" b="1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>
                <a:solidFill>
                  <a:srgbClr val="FF0000"/>
                </a:solidFill>
              </a:rPr>
              <a:t>Fundus</a:t>
            </a:r>
            <a:r>
              <a:rPr lang="en-US" sz="2000" dirty="0">
                <a:solidFill>
                  <a:srgbClr val="FF0000"/>
                </a:solidFill>
              </a:rPr>
              <a:t>,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yang </a:t>
            </a:r>
            <a:r>
              <a:rPr lang="en-US" sz="2000" dirty="0" err="1"/>
              <a:t>mengahadap</a:t>
            </a:r>
            <a:r>
              <a:rPr lang="en-US" sz="2000" dirty="0"/>
              <a:t> </a:t>
            </a:r>
            <a:r>
              <a:rPr lang="en-US" sz="2000" dirty="0" err="1"/>
              <a:t>kearah</a:t>
            </a:r>
            <a:r>
              <a:rPr lang="en-US" sz="2000" dirty="0"/>
              <a:t> </a:t>
            </a:r>
            <a:r>
              <a:rPr lang="en-US" sz="2000" dirty="0" err="1"/>
              <a:t>belakang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bawah</a:t>
            </a:r>
            <a:r>
              <a:rPr lang="en-US" sz="2000" dirty="0"/>
              <a:t>,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terpisah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rektum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spatium</a:t>
            </a:r>
            <a:r>
              <a:rPr lang="en-US" sz="2000" dirty="0"/>
              <a:t> </a:t>
            </a:r>
            <a:r>
              <a:rPr lang="en-US" sz="2000" dirty="0" err="1"/>
              <a:t>rectosivikale</a:t>
            </a:r>
            <a:r>
              <a:rPr lang="en-US" sz="2000" dirty="0"/>
              <a:t> yang </a:t>
            </a:r>
            <a:r>
              <a:rPr lang="en-US" sz="2000" dirty="0" err="1"/>
              <a:t>terisi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jaringan</a:t>
            </a:r>
            <a:r>
              <a:rPr lang="en-US" sz="2000" dirty="0"/>
              <a:t> </a:t>
            </a:r>
            <a:r>
              <a:rPr lang="en-US" sz="2000" dirty="0" err="1"/>
              <a:t>ikat</a:t>
            </a:r>
            <a:r>
              <a:rPr lang="en-US" sz="2000" dirty="0"/>
              <a:t> </a:t>
            </a:r>
            <a:r>
              <a:rPr lang="en-US" sz="2000" dirty="0" err="1"/>
              <a:t>duktus</a:t>
            </a:r>
            <a:r>
              <a:rPr lang="en-US" sz="2000" dirty="0"/>
              <a:t> deferent, </a:t>
            </a:r>
            <a:r>
              <a:rPr lang="en-US" sz="2000" dirty="0" err="1"/>
              <a:t>vesika</a:t>
            </a:r>
            <a:r>
              <a:rPr lang="en-US" sz="2000" dirty="0"/>
              <a:t> </a:t>
            </a:r>
            <a:r>
              <a:rPr lang="en-US" sz="2000" dirty="0" err="1"/>
              <a:t>seminalis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prostate.</a:t>
            </a:r>
            <a:endParaRPr lang="id-ID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>
                <a:solidFill>
                  <a:srgbClr val="FF0000"/>
                </a:solidFill>
              </a:rPr>
              <a:t>Korpus</a:t>
            </a:r>
            <a:r>
              <a:rPr lang="en-US" sz="2000" dirty="0">
                <a:solidFill>
                  <a:srgbClr val="FF0000"/>
                </a:solidFill>
              </a:rPr>
              <a:t>,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verteks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fundus</a:t>
            </a:r>
            <a:r>
              <a:rPr lang="en-US" sz="2000" dirty="0"/>
              <a:t>.</a:t>
            </a:r>
            <a:endParaRPr lang="id-ID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>
                <a:solidFill>
                  <a:srgbClr val="FF0000"/>
                </a:solidFill>
              </a:rPr>
              <a:t>Verteks</a:t>
            </a:r>
            <a:r>
              <a:rPr lang="en-US" sz="2000" dirty="0"/>
              <a:t>, </a:t>
            </a:r>
            <a:r>
              <a:rPr lang="en-US" sz="2000" dirty="0" err="1"/>
              <a:t>bagian</a:t>
            </a:r>
            <a:r>
              <a:rPr lang="en-US" sz="2000" dirty="0"/>
              <a:t> yang </a:t>
            </a:r>
            <a:r>
              <a:rPr lang="en-US" sz="2000" dirty="0" err="1"/>
              <a:t>maju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id-ID" sz="2000" dirty="0"/>
              <a:t> </a:t>
            </a:r>
            <a:r>
              <a:rPr lang="en-US" sz="2000" dirty="0" err="1"/>
              <a:t>arah</a:t>
            </a:r>
            <a:r>
              <a:rPr lang="en-US" sz="2000" dirty="0"/>
              <a:t> </a:t>
            </a:r>
            <a:r>
              <a:rPr lang="en-US" sz="2000" dirty="0" err="1"/>
              <a:t>muka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berhubungan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ligamentum</a:t>
            </a:r>
            <a:r>
              <a:rPr lang="en-US" sz="2000" dirty="0"/>
              <a:t> </a:t>
            </a:r>
            <a:r>
              <a:rPr lang="en-US" sz="2000" dirty="0" err="1"/>
              <a:t>vesika</a:t>
            </a:r>
            <a:r>
              <a:rPr lang="en-US" sz="2000" dirty="0"/>
              <a:t> </a:t>
            </a:r>
            <a:r>
              <a:rPr lang="en-US" sz="2000" dirty="0" err="1"/>
              <a:t>umbilikalis</a:t>
            </a:r>
            <a:r>
              <a:rPr lang="en-US" sz="2000" dirty="0"/>
              <a:t>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err="1"/>
              <a:t>Dinding</a:t>
            </a:r>
            <a:r>
              <a:rPr lang="en-US" sz="2000" dirty="0"/>
              <a:t> </a:t>
            </a:r>
            <a:r>
              <a:rPr lang="en-US" sz="2000" dirty="0" err="1"/>
              <a:t>kandung</a:t>
            </a:r>
            <a:r>
              <a:rPr lang="en-US" sz="2000" dirty="0"/>
              <a:t> </a:t>
            </a:r>
            <a:r>
              <a:rPr lang="en-US" sz="2000" dirty="0" err="1"/>
              <a:t>kemih</a:t>
            </a:r>
            <a:r>
              <a:rPr lang="en-US" sz="2000" dirty="0"/>
              <a:t> </a:t>
            </a:r>
            <a:r>
              <a:rPr lang="en-US" sz="2000" dirty="0" err="1"/>
              <a:t>terdiri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lapisan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:</a:t>
            </a:r>
          </a:p>
          <a:p>
            <a:r>
              <a:rPr lang="id-ID" sz="2000" dirty="0" err="1"/>
              <a:t>P</a:t>
            </a:r>
            <a:r>
              <a:rPr lang="en-US" sz="2000" dirty="0" err="1"/>
              <a:t>eritonium</a:t>
            </a:r>
            <a:r>
              <a:rPr lang="en-US" sz="2000" dirty="0"/>
              <a:t> (</a:t>
            </a:r>
            <a:r>
              <a:rPr lang="en-US" sz="2000" dirty="0" err="1"/>
              <a:t>lapisan</a:t>
            </a:r>
            <a:r>
              <a:rPr lang="en-US" sz="2000" dirty="0"/>
              <a:t> </a:t>
            </a:r>
            <a:r>
              <a:rPr lang="en-US" sz="2000" dirty="0" err="1"/>
              <a:t>sebelah</a:t>
            </a:r>
            <a:r>
              <a:rPr lang="en-US" sz="2000" dirty="0"/>
              <a:t> </a:t>
            </a:r>
            <a:r>
              <a:rPr lang="en-US" sz="2000" dirty="0" err="1"/>
              <a:t>luar</a:t>
            </a:r>
            <a:r>
              <a:rPr lang="en-US" sz="2000" dirty="0"/>
              <a:t>),</a:t>
            </a:r>
          </a:p>
          <a:p>
            <a:r>
              <a:rPr lang="id-ID" sz="2000" dirty="0"/>
              <a:t>T</a:t>
            </a:r>
            <a:r>
              <a:rPr lang="en-US" sz="2000" dirty="0" err="1"/>
              <a:t>unika</a:t>
            </a:r>
            <a:r>
              <a:rPr lang="en-US" sz="2000" dirty="0"/>
              <a:t> </a:t>
            </a:r>
            <a:r>
              <a:rPr lang="en-US" sz="2000" dirty="0" err="1"/>
              <a:t>muskularis</a:t>
            </a:r>
            <a:r>
              <a:rPr lang="en-US" sz="2000" dirty="0"/>
              <a:t>, </a:t>
            </a:r>
          </a:p>
          <a:p>
            <a:r>
              <a:rPr lang="id-ID" sz="2000" dirty="0" err="1"/>
              <a:t>T</a:t>
            </a:r>
            <a:r>
              <a:rPr lang="en-US" sz="2000" dirty="0" err="1"/>
              <a:t>unika</a:t>
            </a:r>
            <a:r>
              <a:rPr lang="en-US" sz="2000" dirty="0"/>
              <a:t> </a:t>
            </a:r>
            <a:r>
              <a:rPr lang="en-US" sz="2000" dirty="0" err="1"/>
              <a:t>submukosa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</a:p>
          <a:p>
            <a:r>
              <a:rPr lang="id-ID" sz="2000" dirty="0" err="1"/>
              <a:t>L</a:t>
            </a:r>
            <a:r>
              <a:rPr lang="en-US" sz="2000" dirty="0" err="1"/>
              <a:t>apisan</a:t>
            </a:r>
            <a:r>
              <a:rPr lang="en-US" sz="2000" dirty="0"/>
              <a:t> </a:t>
            </a:r>
            <a:r>
              <a:rPr lang="en-US" sz="2000" dirty="0" err="1"/>
              <a:t>mukosa</a:t>
            </a:r>
            <a:r>
              <a:rPr lang="en-US" sz="2000" dirty="0"/>
              <a:t> (</a:t>
            </a:r>
            <a:r>
              <a:rPr lang="en-US" sz="2000" dirty="0" err="1"/>
              <a:t>lapisan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).</a:t>
            </a:r>
            <a:br>
              <a:rPr lang="en-US" sz="2000" dirty="0"/>
            </a:br>
            <a:br>
              <a:rPr lang="en-US" sz="2000" dirty="0"/>
            </a:br>
            <a:endParaRPr lang="en-US" sz="2000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sz="3200" dirty="0" err="1"/>
              <a:t>Proses</a:t>
            </a:r>
            <a:r>
              <a:rPr lang="en-US" sz="3200" dirty="0"/>
              <a:t> </a:t>
            </a:r>
            <a:r>
              <a:rPr lang="en-US" sz="3200" dirty="0" err="1"/>
              <a:t>Miksi</a:t>
            </a:r>
            <a:r>
              <a:rPr lang="en-US" sz="3200" dirty="0"/>
              <a:t> (</a:t>
            </a:r>
            <a:r>
              <a:rPr lang="en-US" sz="3200" dirty="0" err="1"/>
              <a:t>Rangsangan</a:t>
            </a:r>
            <a:r>
              <a:rPr lang="en-US" sz="3200" dirty="0"/>
              <a:t> </a:t>
            </a:r>
            <a:r>
              <a:rPr lang="en-US" sz="3200" dirty="0" err="1"/>
              <a:t>Berkemih</a:t>
            </a:r>
            <a:r>
              <a:rPr lang="en-US" sz="32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Distensi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kandung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kemih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air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kemih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merangsang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stres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reseptor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terdapat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dinding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kandung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kemih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± 250 cc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sudah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cukup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merangsang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berkemih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proses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miksi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Akibatnya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reflek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kontraksi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dinding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kandung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kemih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relaksasi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spinser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internus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diikuti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relaksasi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spinter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eksternus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akhirnya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pengosongan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kandung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kemih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Rangsangan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menyebabkan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kontraksi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kandung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kemih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relaksasi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spinter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interus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dihantarkan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serabut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serabut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simpatis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Kontraksi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sfinger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eksternus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volunter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bertujuan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mencegah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menghentikan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miksi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kontrol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volunter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saraf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saraf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menangani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kandung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kemih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uretra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medula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spinalis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otak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masih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utuh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dirty="0"/>
            </a:br>
            <a:endParaRPr lang="en-US" sz="2400"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42918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URETRA </a:t>
            </a:r>
            <a:br>
              <a:rPr lang="id-ID" dirty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44" y="928670"/>
            <a:ext cx="8786875" cy="5929330"/>
          </a:xfrm>
        </p:spPr>
        <p:txBody>
          <a:bodyPr>
            <a:normAutofit/>
          </a:bodyPr>
          <a:lstStyle/>
          <a:p>
            <a:r>
              <a:rPr lang="en-US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Uretra merupakan saluran sempit yang berpangkal pada kandung kemih yang berfungsi menyalurkan air kemih keluar.</a:t>
            </a:r>
          </a:p>
          <a:p>
            <a:pPr algn="l"/>
            <a:r>
              <a:rPr lang="en-US" sz="2400" b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Uretra pria </a:t>
            </a:r>
            <a:endParaRPr lang="id-ID" sz="2400" b="1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pada laki-laki uretra berjalan berkelok-kelok melalui tengah-tengah prostat kemudian menembus lapisan fibrosa yang menembus tulang pubis bagian </a:t>
            </a:r>
            <a:r>
              <a:rPr lang="id-ID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cap="none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enis</a:t>
            </a:r>
            <a:r>
              <a:rPr lang="en-US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panjangnya kurang lebih 20 cm. Uretra pada laki-laki terdiri dari :</a:t>
            </a:r>
            <a:endParaRPr lang="id-ID" sz="2400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en-US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1. Uretra </a:t>
            </a:r>
            <a:r>
              <a:rPr lang="en-US" sz="2400" cap="none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prostatia</a:t>
            </a:r>
            <a:endParaRPr lang="id-ID" sz="2400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en-US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2. Uretra </a:t>
            </a:r>
            <a:r>
              <a:rPr lang="en-US" sz="2400" cap="none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membranosa</a:t>
            </a:r>
            <a:r>
              <a:rPr lang="en-US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d-ID" sz="2400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en-US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3. Uretra </a:t>
            </a:r>
            <a:r>
              <a:rPr lang="en-US" sz="2400" cap="none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kavernosa</a:t>
            </a:r>
            <a:r>
              <a:rPr lang="en-US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l"/>
            <a:endParaRPr lang="id-ID" sz="2400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Lapisan uretra laki-laki terdiri dari lapisan mukosa ( lapisan paling dalam ), dan lapisan </a:t>
            </a:r>
            <a:r>
              <a:rPr lang="en-US" sz="2400" cap="none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submukosa</a:t>
            </a:r>
            <a:r>
              <a:rPr lang="en-US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400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id-ID" sz="2400" dirty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26000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id-ID" sz="3600" dirty="0"/>
              <a:t>Next....</a:t>
            </a:r>
            <a:r>
              <a:rPr lang="en-US" sz="3600" dirty="0"/>
              <a:t>URETRA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98878"/>
            <a:ext cx="6711654" cy="4195481"/>
          </a:xfrm>
        </p:spPr>
        <p:txBody>
          <a:bodyPr>
            <a:noAutofit/>
          </a:bodyPr>
          <a:lstStyle/>
          <a:p>
            <a:r>
              <a:rPr lang="en-US" sz="2400" dirty="0" err="1"/>
              <a:t>Uretra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wanita</a:t>
            </a:r>
            <a:r>
              <a:rPr lang="en-US" sz="2400" dirty="0"/>
              <a:t> </a:t>
            </a:r>
            <a:r>
              <a:rPr lang="en-US" sz="2400" dirty="0" err="1"/>
              <a:t>terletak</a:t>
            </a:r>
            <a:r>
              <a:rPr lang="en-US" sz="2400" dirty="0"/>
              <a:t> </a:t>
            </a:r>
            <a:r>
              <a:rPr lang="en-US" sz="2400" dirty="0" err="1"/>
              <a:t>dibelakang</a:t>
            </a:r>
            <a:r>
              <a:rPr lang="en-US" sz="2400" dirty="0"/>
              <a:t> </a:t>
            </a:r>
            <a:r>
              <a:rPr lang="en-US" sz="2400" dirty="0" err="1"/>
              <a:t>simfisis</a:t>
            </a:r>
            <a:r>
              <a:rPr lang="en-US" sz="2400" dirty="0"/>
              <a:t> pubis</a:t>
            </a:r>
            <a:r>
              <a:rPr lang="id-ID" sz="2400" dirty="0"/>
              <a:t> </a:t>
            </a:r>
            <a:r>
              <a:rPr lang="en-US" sz="2400" dirty="0" err="1"/>
              <a:t>berjalan</a:t>
            </a:r>
            <a:r>
              <a:rPr lang="en-US" sz="2400" dirty="0"/>
              <a:t> miring </a:t>
            </a:r>
            <a:r>
              <a:rPr lang="en-US" sz="2400" dirty="0" err="1"/>
              <a:t>sedikit</a:t>
            </a:r>
            <a:r>
              <a:rPr lang="en-US" sz="2400" dirty="0"/>
              <a:t> </a:t>
            </a:r>
            <a:r>
              <a:rPr lang="en-US" sz="2400" dirty="0" err="1"/>
              <a:t>kearah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, </a:t>
            </a:r>
            <a:r>
              <a:rPr lang="en-US" sz="2400" dirty="0" err="1"/>
              <a:t>panjangnya</a:t>
            </a:r>
            <a:r>
              <a:rPr lang="en-US" sz="2400" dirty="0"/>
              <a:t> ± 3 – 4 cm. 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Lapisan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uretra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pada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wanita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terdiri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dari</a:t>
            </a:r>
            <a:r>
              <a:rPr lang="en-US" sz="2400" dirty="0">
                <a:solidFill>
                  <a:srgbClr val="FF0000"/>
                </a:solidFill>
              </a:rPr>
              <a:t> :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err="1"/>
              <a:t>Tunika</a:t>
            </a:r>
            <a:r>
              <a:rPr lang="en-US" sz="2400" dirty="0"/>
              <a:t> </a:t>
            </a:r>
            <a:r>
              <a:rPr lang="en-US" sz="2400" dirty="0" err="1"/>
              <a:t>muskularis</a:t>
            </a:r>
            <a:r>
              <a:rPr lang="en-US" sz="2400" dirty="0"/>
              <a:t> (</a:t>
            </a:r>
            <a:r>
              <a:rPr lang="en-US" sz="2400" dirty="0" err="1"/>
              <a:t>sebelah</a:t>
            </a:r>
            <a:r>
              <a:rPr lang="en-US" sz="2400" dirty="0"/>
              <a:t> </a:t>
            </a:r>
            <a:r>
              <a:rPr lang="en-US" sz="2400" dirty="0" err="1"/>
              <a:t>luar</a:t>
            </a:r>
            <a:r>
              <a:rPr lang="en-US" sz="2400" dirty="0"/>
              <a:t>),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err="1"/>
              <a:t>lapisan</a:t>
            </a:r>
            <a:r>
              <a:rPr lang="en-US" sz="2400" dirty="0"/>
              <a:t> </a:t>
            </a:r>
            <a:r>
              <a:rPr lang="en-US" sz="2400" dirty="0" err="1"/>
              <a:t>spongeosa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pleksus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vena – vena,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err="1"/>
              <a:t>lapisan</a:t>
            </a:r>
            <a:r>
              <a:rPr lang="en-US" sz="2400" dirty="0"/>
              <a:t> </a:t>
            </a:r>
            <a:r>
              <a:rPr lang="en-US" sz="2400" dirty="0" err="1"/>
              <a:t>mukosa</a:t>
            </a:r>
            <a:r>
              <a:rPr lang="en-US" sz="2400" dirty="0"/>
              <a:t> (</a:t>
            </a:r>
            <a:r>
              <a:rPr lang="en-US" sz="2400" dirty="0" err="1"/>
              <a:t>lapisan</a:t>
            </a:r>
            <a:r>
              <a:rPr lang="en-US" sz="2400" dirty="0"/>
              <a:t> </a:t>
            </a:r>
            <a:r>
              <a:rPr lang="en-US" sz="2400" dirty="0" err="1"/>
              <a:t>sebelah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).</a:t>
            </a:r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 err="1"/>
              <a:t>Muara</a:t>
            </a:r>
            <a:r>
              <a:rPr lang="en-US" sz="2400" dirty="0"/>
              <a:t> </a:t>
            </a:r>
            <a:r>
              <a:rPr lang="en-US" sz="2400" dirty="0" err="1"/>
              <a:t>uretra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wanita</a:t>
            </a:r>
            <a:r>
              <a:rPr lang="en-US" sz="2400" dirty="0"/>
              <a:t> </a:t>
            </a:r>
            <a:r>
              <a:rPr lang="en-US" sz="2400" dirty="0" err="1"/>
              <a:t>terletak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sebelah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vagina (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klitoris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vagina)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uretra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sini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saluran</a:t>
            </a:r>
            <a:r>
              <a:rPr lang="en-US" sz="2400" dirty="0"/>
              <a:t> </a:t>
            </a:r>
            <a:r>
              <a:rPr lang="en-US" sz="2400" dirty="0" err="1"/>
              <a:t>ekskresi</a:t>
            </a:r>
            <a:r>
              <a:rPr lang="en-US" sz="2400" dirty="0"/>
              <a:t>.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582594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URINE (AIR KEMIH)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Autofit/>
          </a:bodyPr>
          <a:lstStyle/>
          <a:p>
            <a:pPr marL="1371600" indent="-1371600">
              <a:buNone/>
            </a:pPr>
            <a:r>
              <a:rPr lang="en-US" sz="2400" dirty="0" err="1">
                <a:solidFill>
                  <a:srgbClr val="FF0000"/>
                </a:solidFill>
              </a:rPr>
              <a:t>Sifat</a:t>
            </a:r>
            <a:r>
              <a:rPr lang="en-US" sz="2400" dirty="0">
                <a:solidFill>
                  <a:srgbClr val="FF0000"/>
                </a:solidFill>
              </a:rPr>
              <a:t> – </a:t>
            </a:r>
            <a:r>
              <a:rPr lang="en-US" sz="2400" dirty="0" err="1">
                <a:solidFill>
                  <a:srgbClr val="FF0000"/>
                </a:solidFill>
              </a:rPr>
              <a:t>sifat</a:t>
            </a:r>
            <a:r>
              <a:rPr lang="en-US" sz="2400" dirty="0">
                <a:solidFill>
                  <a:srgbClr val="FF0000"/>
                </a:solidFill>
              </a:rPr>
              <a:t> air </a:t>
            </a:r>
            <a:r>
              <a:rPr lang="en-US" sz="2400" dirty="0" err="1">
                <a:solidFill>
                  <a:srgbClr val="FF0000"/>
                </a:solidFill>
              </a:rPr>
              <a:t>kemih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eksresi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24 jam ± 1.500 cc </a:t>
            </a:r>
            <a:r>
              <a:rPr lang="en-US" sz="2400" dirty="0" err="1"/>
              <a:t>tergantung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masuknya</a:t>
            </a:r>
            <a:r>
              <a:rPr lang="en-US" sz="2400" dirty="0"/>
              <a:t> (intake) </a:t>
            </a:r>
            <a:r>
              <a:rPr lang="en-US" sz="2400" dirty="0" err="1"/>
              <a:t>cairan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id-ID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.</a:t>
            </a:r>
            <a:endParaRPr lang="id-ID" sz="2400" dirty="0"/>
          </a:p>
          <a:p>
            <a:r>
              <a:rPr lang="en-US" sz="2400" dirty="0" err="1"/>
              <a:t>Warna</a:t>
            </a:r>
            <a:r>
              <a:rPr lang="en-US" sz="2400" dirty="0"/>
              <a:t> </a:t>
            </a:r>
            <a:r>
              <a:rPr lang="en-US" sz="2400" dirty="0" err="1"/>
              <a:t>bening</a:t>
            </a:r>
            <a:r>
              <a:rPr lang="en-US" sz="2400" dirty="0"/>
              <a:t> </a:t>
            </a:r>
            <a:r>
              <a:rPr lang="en-US" sz="2400" dirty="0" err="1"/>
              <a:t>muda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dibiarkan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keruh</a:t>
            </a:r>
            <a:r>
              <a:rPr lang="en-US" sz="2400" dirty="0"/>
              <a:t>.</a:t>
            </a:r>
            <a:endParaRPr lang="id-ID" sz="2400" dirty="0"/>
          </a:p>
          <a:p>
            <a:r>
              <a:rPr lang="en-US" sz="2400" dirty="0" err="1"/>
              <a:t>Warna</a:t>
            </a:r>
            <a:r>
              <a:rPr lang="en-US" sz="2400" dirty="0"/>
              <a:t> </a:t>
            </a:r>
            <a:r>
              <a:rPr lang="en-US" sz="2400" dirty="0" err="1"/>
              <a:t>kuning</a:t>
            </a:r>
            <a:r>
              <a:rPr lang="en-US" sz="2400" dirty="0"/>
              <a:t> </a:t>
            </a:r>
            <a:r>
              <a:rPr lang="en-US" sz="2400" dirty="0" err="1"/>
              <a:t>terantung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kepekatan</a:t>
            </a:r>
            <a:r>
              <a:rPr lang="en-US" sz="2400" dirty="0"/>
              <a:t>, diet </a:t>
            </a:r>
            <a:r>
              <a:rPr lang="en-US" sz="2400" dirty="0" err="1"/>
              <a:t>obat</a:t>
            </a:r>
            <a:r>
              <a:rPr lang="en-US" sz="2400" dirty="0"/>
              <a:t> – </a:t>
            </a:r>
            <a:r>
              <a:rPr lang="en-US" sz="2400" dirty="0" err="1"/>
              <a:t>obatan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sebagainya</a:t>
            </a:r>
            <a:r>
              <a:rPr lang="en-US" sz="2400" dirty="0"/>
              <a:t>.</a:t>
            </a:r>
            <a:endParaRPr lang="id-ID" sz="2400" dirty="0"/>
          </a:p>
          <a:p>
            <a:r>
              <a:rPr lang="en-US" sz="2400" dirty="0" err="1"/>
              <a:t>Bau</a:t>
            </a:r>
            <a:r>
              <a:rPr lang="en-US" sz="2400" dirty="0"/>
              <a:t> </a:t>
            </a:r>
            <a:r>
              <a:rPr lang="en-US" sz="2400" dirty="0" err="1"/>
              <a:t>khas</a:t>
            </a:r>
            <a:r>
              <a:rPr lang="en-US" sz="2400" dirty="0"/>
              <a:t> air </a:t>
            </a:r>
            <a:r>
              <a:rPr lang="en-US" sz="2400" dirty="0" err="1"/>
              <a:t>kemih</a:t>
            </a:r>
            <a:r>
              <a:rPr lang="en-US" sz="2400" dirty="0"/>
              <a:t>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dibiarkan</a:t>
            </a:r>
            <a:r>
              <a:rPr lang="en-US" sz="2400" dirty="0"/>
              <a:t> </a:t>
            </a:r>
            <a:r>
              <a:rPr lang="en-US" sz="2400" dirty="0" err="1"/>
              <a:t>terlalu</a:t>
            </a:r>
            <a:r>
              <a:rPr lang="en-US" sz="2400" dirty="0"/>
              <a:t> lama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berbau</a:t>
            </a:r>
            <a:r>
              <a:rPr lang="en-US" sz="2400" dirty="0"/>
              <a:t> </a:t>
            </a:r>
            <a:r>
              <a:rPr lang="en-US" sz="2400" dirty="0" err="1"/>
              <a:t>amoniak</a:t>
            </a:r>
            <a:r>
              <a:rPr lang="en-US" sz="2400" dirty="0"/>
              <a:t>.</a:t>
            </a:r>
            <a:endParaRPr lang="id-ID" sz="2400" dirty="0"/>
          </a:p>
          <a:p>
            <a:r>
              <a:rPr lang="en-US" sz="2400" dirty="0" err="1"/>
              <a:t>Berat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1.015 – 1.020.</a:t>
            </a:r>
            <a:endParaRPr lang="id-ID" sz="2400" dirty="0"/>
          </a:p>
          <a:p>
            <a:r>
              <a:rPr lang="en-US" sz="2400" dirty="0" err="1"/>
              <a:t>Reaksi</a:t>
            </a:r>
            <a:r>
              <a:rPr lang="en-US" sz="2400" dirty="0"/>
              <a:t> </a:t>
            </a:r>
            <a:r>
              <a:rPr lang="en-US" sz="2400" dirty="0" err="1"/>
              <a:t>asam</a:t>
            </a:r>
            <a:r>
              <a:rPr lang="en-US" sz="2400" dirty="0"/>
              <a:t>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terlalu</a:t>
            </a:r>
            <a:r>
              <a:rPr lang="en-US" sz="2400" dirty="0"/>
              <a:t> lama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alkalis, </a:t>
            </a:r>
            <a:r>
              <a:rPr lang="en-US" sz="2400" dirty="0" err="1"/>
              <a:t>tergantung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diet (</a:t>
            </a:r>
            <a:r>
              <a:rPr lang="en-US" sz="2400" dirty="0" err="1"/>
              <a:t>sayur</a:t>
            </a:r>
            <a:r>
              <a:rPr lang="en-US" sz="2400" dirty="0"/>
              <a:t>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/>
              <a:t>reaksi</a:t>
            </a:r>
            <a:r>
              <a:rPr lang="en-US" sz="2400" dirty="0"/>
              <a:t> alkalis </a:t>
            </a:r>
            <a:r>
              <a:rPr lang="en-US" sz="2400" dirty="0" err="1"/>
              <a:t>dan</a:t>
            </a:r>
            <a:r>
              <a:rPr lang="en-US" sz="2400" dirty="0"/>
              <a:t> protein </a:t>
            </a: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reaksi</a:t>
            </a:r>
            <a:r>
              <a:rPr lang="en-US" sz="2400" dirty="0"/>
              <a:t> </a:t>
            </a:r>
            <a:r>
              <a:rPr lang="en-US" sz="2400" dirty="0" err="1"/>
              <a:t>asam</a:t>
            </a:r>
            <a:r>
              <a:rPr lang="en-US" sz="2400" dirty="0"/>
              <a:t>).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br>
              <a:rPr lang="en-US" sz="2400" dirty="0"/>
            </a:br>
            <a:endParaRPr lang="en-US" sz="2400" dirty="0"/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id-ID" sz="4000" dirty="0"/>
              <a:t>Next...</a:t>
            </a:r>
            <a:r>
              <a:rPr lang="en-US" sz="4000" dirty="0"/>
              <a:t>URINE (AIR KEMIH)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>
                <a:solidFill>
                  <a:srgbClr val="FF0000"/>
                </a:solidFill>
              </a:rPr>
              <a:t>Komposisi</a:t>
            </a:r>
            <a:r>
              <a:rPr lang="en-US" dirty="0">
                <a:solidFill>
                  <a:srgbClr val="FF0000"/>
                </a:solidFill>
              </a:rPr>
              <a:t> air </a:t>
            </a:r>
            <a:r>
              <a:rPr lang="en-US" dirty="0" err="1">
                <a:solidFill>
                  <a:srgbClr val="FF0000"/>
                </a:solidFill>
              </a:rPr>
              <a:t>kemih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Air </a:t>
            </a:r>
            <a:r>
              <a:rPr lang="en-US" dirty="0" err="1"/>
              <a:t>kemih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kira</a:t>
            </a:r>
            <a:r>
              <a:rPr lang="en-US" dirty="0"/>
              <a:t> – </a:t>
            </a:r>
            <a:r>
              <a:rPr lang="en-US" dirty="0" err="1"/>
              <a:t>kira</a:t>
            </a:r>
            <a:r>
              <a:rPr lang="en-US" dirty="0"/>
              <a:t> 95 % air</a:t>
            </a:r>
            <a:endParaRPr lang="id-ID" dirty="0"/>
          </a:p>
          <a:p>
            <a:r>
              <a:rPr lang="en-US" dirty="0" err="1"/>
              <a:t>Zat</a:t>
            </a:r>
            <a:r>
              <a:rPr lang="en-US" dirty="0"/>
              <a:t> –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sisa</a:t>
            </a:r>
            <a:r>
              <a:rPr lang="en-US" dirty="0"/>
              <a:t> nitrogen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metabolisme</a:t>
            </a:r>
            <a:r>
              <a:rPr lang="en-US" dirty="0"/>
              <a:t> protein </a:t>
            </a:r>
            <a:r>
              <a:rPr lang="en-US" dirty="0" err="1"/>
              <a:t>asam</a:t>
            </a:r>
            <a:r>
              <a:rPr lang="en-US" dirty="0"/>
              <a:t> urea, </a:t>
            </a:r>
            <a:r>
              <a:rPr lang="en-US" dirty="0" err="1"/>
              <a:t>amoniak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kreatinin</a:t>
            </a:r>
            <a:endParaRPr lang="id-ID" dirty="0"/>
          </a:p>
          <a:p>
            <a:r>
              <a:rPr lang="en-US" dirty="0" err="1"/>
              <a:t>Elektrolit</a:t>
            </a:r>
            <a:r>
              <a:rPr lang="en-US" dirty="0"/>
              <a:t>, </a:t>
            </a:r>
            <a:r>
              <a:rPr lang="en-US" dirty="0" err="1"/>
              <a:t>natrium</a:t>
            </a:r>
            <a:r>
              <a:rPr lang="en-US" dirty="0"/>
              <a:t>, </a:t>
            </a:r>
            <a:r>
              <a:rPr lang="en-US" dirty="0" err="1"/>
              <a:t>kalsium</a:t>
            </a:r>
            <a:r>
              <a:rPr lang="en-US" dirty="0"/>
              <a:t>, NH3, </a:t>
            </a:r>
            <a:r>
              <a:rPr lang="en-US" dirty="0" err="1"/>
              <a:t>bikarbonat</a:t>
            </a:r>
            <a:r>
              <a:rPr lang="en-US" dirty="0"/>
              <a:t>, </a:t>
            </a:r>
            <a:r>
              <a:rPr lang="en-US" dirty="0" err="1"/>
              <a:t>fosfat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sulfat</a:t>
            </a:r>
            <a:endParaRPr lang="id-ID" dirty="0"/>
          </a:p>
          <a:p>
            <a:r>
              <a:rPr lang="en-US" dirty="0" err="1"/>
              <a:t>Pigmen</a:t>
            </a:r>
            <a:r>
              <a:rPr lang="en-US" dirty="0"/>
              <a:t> (</a:t>
            </a:r>
            <a:r>
              <a:rPr lang="en-US" dirty="0" err="1"/>
              <a:t>bilirubin</a:t>
            </a:r>
            <a:r>
              <a:rPr lang="en-US" dirty="0"/>
              <a:t>, </a:t>
            </a:r>
            <a:r>
              <a:rPr lang="en-US" dirty="0" err="1"/>
              <a:t>urobilin</a:t>
            </a:r>
            <a:r>
              <a:rPr lang="en-US" dirty="0"/>
              <a:t>)</a:t>
            </a:r>
            <a:endParaRPr lang="id-ID" dirty="0"/>
          </a:p>
          <a:p>
            <a:r>
              <a:rPr lang="en-US" dirty="0" err="1"/>
              <a:t>Toksin</a:t>
            </a:r>
            <a:endParaRPr lang="id-ID" dirty="0"/>
          </a:p>
          <a:p>
            <a:pPr>
              <a:buNone/>
            </a:pPr>
            <a:br>
              <a:rPr lang="en-US" dirty="0"/>
            </a:b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28604"/>
            <a:ext cx="8229600" cy="60007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err="1">
                <a:solidFill>
                  <a:srgbClr val="FF0000"/>
                </a:solidFill>
              </a:rPr>
              <a:t>Mekanisme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Pembentukan</a:t>
            </a:r>
            <a:r>
              <a:rPr lang="en-US" sz="2400" dirty="0">
                <a:solidFill>
                  <a:srgbClr val="FF0000"/>
                </a:solidFill>
              </a:rPr>
              <a:t> Urine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Dari </a:t>
            </a:r>
            <a:r>
              <a:rPr lang="en-US" sz="2400" dirty="0" err="1"/>
              <a:t>sekitar</a:t>
            </a:r>
            <a:r>
              <a:rPr lang="en-US" sz="2400" dirty="0"/>
              <a:t> 1200ml </a:t>
            </a:r>
            <a:r>
              <a:rPr lang="en-US" sz="2400" dirty="0" err="1"/>
              <a:t>darah</a:t>
            </a:r>
            <a:r>
              <a:rPr lang="en-US" sz="2400" dirty="0"/>
              <a:t> yang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glomerolus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menit</a:t>
            </a:r>
            <a:r>
              <a:rPr lang="en-US" sz="2400" dirty="0"/>
              <a:t> </a:t>
            </a:r>
            <a:r>
              <a:rPr lang="en-US" sz="2400" dirty="0" err="1"/>
              <a:t>terbentuk</a:t>
            </a:r>
            <a:r>
              <a:rPr lang="en-US" sz="2400" dirty="0"/>
              <a:t> 120 – 125ml </a:t>
            </a:r>
            <a:r>
              <a:rPr lang="en-US" sz="2400" dirty="0" err="1"/>
              <a:t>filtrat</a:t>
            </a:r>
            <a:r>
              <a:rPr lang="en-US" sz="2400" dirty="0"/>
              <a:t> (</a:t>
            </a:r>
            <a:r>
              <a:rPr lang="en-US" sz="2400" dirty="0" err="1"/>
              <a:t>cairan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melewati</a:t>
            </a:r>
            <a:r>
              <a:rPr lang="en-US" sz="2400" dirty="0"/>
              <a:t> </a:t>
            </a:r>
            <a:r>
              <a:rPr lang="en-US" sz="2400" dirty="0" err="1"/>
              <a:t>celah</a:t>
            </a:r>
            <a:r>
              <a:rPr lang="en-US" sz="2400" dirty="0"/>
              <a:t> </a:t>
            </a:r>
            <a:r>
              <a:rPr lang="en-US" sz="2400" dirty="0" err="1"/>
              <a:t>filtrasi</a:t>
            </a:r>
            <a:r>
              <a:rPr lang="en-US" sz="2400" dirty="0"/>
              <a:t>).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harinyadapat</a:t>
            </a:r>
            <a:r>
              <a:rPr lang="en-US" sz="2400" dirty="0"/>
              <a:t> </a:t>
            </a:r>
            <a:r>
              <a:rPr lang="en-US" sz="2400" dirty="0" err="1"/>
              <a:t>terbentuk</a:t>
            </a:r>
            <a:r>
              <a:rPr lang="en-US" sz="2400" dirty="0"/>
              <a:t> 150 – 180L </a:t>
            </a:r>
            <a:r>
              <a:rPr lang="en-US" sz="2400" dirty="0" err="1"/>
              <a:t>filtart</a:t>
            </a:r>
            <a:r>
              <a:rPr lang="en-US" sz="2400" dirty="0"/>
              <a:t>.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sekitar</a:t>
            </a:r>
            <a:r>
              <a:rPr lang="en-US" sz="2400" dirty="0"/>
              <a:t> 1% (1,5 L) yang </a:t>
            </a:r>
            <a:r>
              <a:rPr lang="en-US" sz="2400" dirty="0" err="1"/>
              <a:t>akhirnya</a:t>
            </a:r>
            <a:r>
              <a:rPr lang="en-US" sz="2400" dirty="0"/>
              <a:t> </a:t>
            </a:r>
            <a:r>
              <a:rPr lang="en-US" sz="2400" dirty="0" err="1"/>
              <a:t>keluar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kemih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en-US" sz="2400" dirty="0" err="1"/>
              <a:t>diserap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>
                <a:solidFill>
                  <a:srgbClr val="FF0000"/>
                </a:solidFill>
              </a:rPr>
              <a:t>Tahap</a:t>
            </a:r>
            <a:r>
              <a:rPr lang="en-US" sz="2400" dirty="0">
                <a:solidFill>
                  <a:srgbClr val="FF0000"/>
                </a:solidFill>
              </a:rPr>
              <a:t> – </a:t>
            </a:r>
            <a:r>
              <a:rPr lang="en-US" sz="2400" dirty="0" err="1">
                <a:solidFill>
                  <a:srgbClr val="FF0000"/>
                </a:solidFill>
              </a:rPr>
              <a:t>tahap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Pembentukan</a:t>
            </a:r>
            <a:r>
              <a:rPr lang="en-US" sz="2400" dirty="0">
                <a:solidFill>
                  <a:srgbClr val="FF0000"/>
                </a:solidFill>
              </a:rPr>
              <a:t> Urine</a:t>
            </a:r>
          </a:p>
          <a:p>
            <a:pPr>
              <a:buNone/>
            </a:pPr>
            <a:endParaRPr lang="en-US" sz="2400" dirty="0"/>
          </a:p>
          <a:p>
            <a:pPr marL="457200" indent="-457200">
              <a:buFont typeface="+mj-lt"/>
              <a:buAutoNum type="alphaLcPeriod"/>
            </a:pPr>
            <a:r>
              <a:rPr lang="en-US" sz="2400" dirty="0" err="1"/>
              <a:t>Proses</a:t>
            </a:r>
            <a:r>
              <a:rPr lang="en-US" sz="2400" dirty="0"/>
              <a:t> </a:t>
            </a:r>
            <a:r>
              <a:rPr lang="en-US" sz="2400" dirty="0" err="1"/>
              <a:t>filtrasi</a:t>
            </a:r>
            <a:endParaRPr lang="id-ID" sz="2400" dirty="0"/>
          </a:p>
          <a:p>
            <a:pPr marL="457200" indent="-457200">
              <a:buFont typeface="+mj-lt"/>
              <a:buAutoNum type="alphaLcPeriod"/>
            </a:pPr>
            <a:r>
              <a:rPr lang="en-US" sz="2400" dirty="0" err="1"/>
              <a:t>Proses</a:t>
            </a:r>
            <a:r>
              <a:rPr lang="en-US" sz="2400" dirty="0"/>
              <a:t> </a:t>
            </a:r>
            <a:r>
              <a:rPr lang="en-US" sz="2400" dirty="0" err="1"/>
              <a:t>reabsorpsi</a:t>
            </a:r>
            <a:endParaRPr lang="id-ID" sz="2400" dirty="0"/>
          </a:p>
          <a:p>
            <a:pPr marL="457200" indent="-457200">
              <a:buFont typeface="+mj-lt"/>
              <a:buAutoNum type="alphaLcPeriod"/>
            </a:pPr>
            <a:r>
              <a:rPr lang="en-US" sz="2400" dirty="0" err="1"/>
              <a:t>Augmentasi</a:t>
            </a:r>
            <a:r>
              <a:rPr lang="en-US" sz="2400" dirty="0"/>
              <a:t> (</a:t>
            </a:r>
            <a:r>
              <a:rPr lang="en-US" sz="2400" dirty="0" err="1"/>
              <a:t>Pengumpulan</a:t>
            </a:r>
            <a:r>
              <a:rPr lang="en-US" sz="2400" dirty="0"/>
              <a:t>)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57166"/>
            <a:ext cx="8229600" cy="650083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5100" dirty="0" err="1">
                <a:solidFill>
                  <a:srgbClr val="FF0000"/>
                </a:solidFill>
              </a:rPr>
              <a:t>Mikturisi</a:t>
            </a:r>
            <a:br>
              <a:rPr lang="en-US" sz="5100" dirty="0"/>
            </a:br>
            <a:br>
              <a:rPr lang="en-US" sz="5100" dirty="0"/>
            </a:br>
            <a:r>
              <a:rPr lang="en-US" sz="5100" dirty="0" err="1"/>
              <a:t>Peristiwa</a:t>
            </a:r>
            <a:r>
              <a:rPr lang="en-US" sz="5100" dirty="0"/>
              <a:t> </a:t>
            </a:r>
            <a:r>
              <a:rPr lang="en-US" sz="5100" dirty="0" err="1"/>
              <a:t>penggabungan</a:t>
            </a:r>
            <a:r>
              <a:rPr lang="en-US" sz="5100" dirty="0"/>
              <a:t> urine yang </a:t>
            </a:r>
            <a:r>
              <a:rPr lang="en-US" sz="5100" dirty="0" err="1"/>
              <a:t>mengalir</a:t>
            </a:r>
            <a:r>
              <a:rPr lang="en-US" sz="5100" dirty="0"/>
              <a:t> </a:t>
            </a:r>
            <a:r>
              <a:rPr lang="en-US" sz="5100" dirty="0" err="1"/>
              <a:t>melui</a:t>
            </a:r>
            <a:r>
              <a:rPr lang="en-US" sz="5100" dirty="0"/>
              <a:t> </a:t>
            </a:r>
            <a:r>
              <a:rPr lang="en-US" sz="5100" dirty="0" err="1"/>
              <a:t>ureter</a:t>
            </a:r>
            <a:r>
              <a:rPr lang="en-US" sz="5100" dirty="0"/>
              <a:t> </a:t>
            </a:r>
            <a:r>
              <a:rPr lang="en-US" sz="5100" dirty="0" err="1"/>
              <a:t>ke</a:t>
            </a:r>
            <a:r>
              <a:rPr lang="en-US" sz="5100" dirty="0"/>
              <a:t> </a:t>
            </a:r>
            <a:r>
              <a:rPr lang="en-US" sz="5100" dirty="0" err="1"/>
              <a:t>dalam</a:t>
            </a:r>
            <a:r>
              <a:rPr lang="en-US" sz="5100" dirty="0"/>
              <a:t> </a:t>
            </a:r>
            <a:r>
              <a:rPr lang="en-US" sz="5100" dirty="0" err="1"/>
              <a:t>kandung</a:t>
            </a:r>
            <a:r>
              <a:rPr lang="en-US" sz="5100" dirty="0"/>
              <a:t> </a:t>
            </a:r>
            <a:r>
              <a:rPr lang="en-US" sz="5100" dirty="0" err="1"/>
              <a:t>kemih</a:t>
            </a:r>
            <a:r>
              <a:rPr lang="en-US" sz="5100" dirty="0"/>
              <a:t>., </a:t>
            </a:r>
            <a:r>
              <a:rPr lang="en-US" sz="5100" dirty="0" err="1"/>
              <a:t>keinginan</a:t>
            </a:r>
            <a:r>
              <a:rPr lang="en-US" sz="5100" dirty="0"/>
              <a:t> </a:t>
            </a:r>
            <a:r>
              <a:rPr lang="en-US" sz="5100" dirty="0" err="1"/>
              <a:t>untuk</a:t>
            </a:r>
            <a:r>
              <a:rPr lang="en-US" sz="5100" dirty="0"/>
              <a:t> </a:t>
            </a:r>
            <a:r>
              <a:rPr lang="en-US" sz="5100" dirty="0" err="1"/>
              <a:t>buang</a:t>
            </a:r>
            <a:r>
              <a:rPr lang="en-US" sz="5100" dirty="0"/>
              <a:t> air </a:t>
            </a:r>
            <a:r>
              <a:rPr lang="en-US" sz="5100" dirty="0" err="1"/>
              <a:t>kecil</a:t>
            </a:r>
            <a:r>
              <a:rPr lang="en-US" sz="5100" dirty="0"/>
              <a:t> </a:t>
            </a:r>
            <a:r>
              <a:rPr lang="en-US" sz="5100" dirty="0" err="1"/>
              <a:t>disebabkan</a:t>
            </a:r>
            <a:r>
              <a:rPr lang="en-US" sz="5100" dirty="0"/>
              <a:t> </a:t>
            </a:r>
            <a:r>
              <a:rPr lang="en-US" sz="5100" dirty="0" err="1"/>
              <a:t>penanbahan</a:t>
            </a:r>
            <a:r>
              <a:rPr lang="en-US" sz="5100" dirty="0"/>
              <a:t> </a:t>
            </a:r>
            <a:r>
              <a:rPr lang="en-US" sz="5100" dirty="0" err="1"/>
              <a:t>tekanan</a:t>
            </a:r>
            <a:r>
              <a:rPr lang="en-US" sz="5100" dirty="0"/>
              <a:t> </a:t>
            </a:r>
            <a:r>
              <a:rPr lang="en-US" sz="5100" dirty="0" err="1"/>
              <a:t>di</a:t>
            </a:r>
            <a:r>
              <a:rPr lang="en-US" sz="5100" dirty="0"/>
              <a:t> </a:t>
            </a:r>
            <a:r>
              <a:rPr lang="en-US" sz="5100" dirty="0" err="1"/>
              <a:t>dalam</a:t>
            </a:r>
            <a:r>
              <a:rPr lang="en-US" sz="5100" dirty="0"/>
              <a:t> </a:t>
            </a:r>
            <a:r>
              <a:rPr lang="en-US" sz="5100" dirty="0" err="1"/>
              <a:t>kandung</a:t>
            </a:r>
            <a:r>
              <a:rPr lang="en-US" sz="5100" dirty="0"/>
              <a:t> </a:t>
            </a:r>
            <a:r>
              <a:rPr lang="en-US" sz="5100" dirty="0" err="1"/>
              <a:t>kemih</a:t>
            </a:r>
            <a:r>
              <a:rPr lang="en-US" sz="5100" dirty="0"/>
              <a:t> </a:t>
            </a:r>
            <a:r>
              <a:rPr lang="en-US" sz="5100" dirty="0" err="1"/>
              <a:t>dimana</a:t>
            </a:r>
            <a:r>
              <a:rPr lang="en-US" sz="5100" dirty="0"/>
              <a:t> </a:t>
            </a:r>
            <a:r>
              <a:rPr lang="en-US" sz="5100" dirty="0" err="1"/>
              <a:t>saebelumnmya</a:t>
            </a:r>
            <a:r>
              <a:rPr lang="en-US" sz="5100" dirty="0"/>
              <a:t> </a:t>
            </a:r>
            <a:r>
              <a:rPr lang="en-US" sz="5100" dirty="0" err="1"/>
              <a:t>telah</a:t>
            </a:r>
            <a:r>
              <a:rPr lang="en-US" sz="5100" dirty="0"/>
              <a:t> </a:t>
            </a:r>
            <a:r>
              <a:rPr lang="en-US" sz="5100" dirty="0" err="1"/>
              <a:t>ada</a:t>
            </a:r>
            <a:r>
              <a:rPr lang="en-US" sz="5100" dirty="0"/>
              <a:t> 170 – 23 ml urine.</a:t>
            </a:r>
            <a:br>
              <a:rPr lang="en-US" sz="5100" dirty="0"/>
            </a:br>
            <a:br>
              <a:rPr lang="en-US" sz="5100" dirty="0"/>
            </a:br>
            <a:r>
              <a:rPr lang="en-US" sz="5100" dirty="0" err="1"/>
              <a:t>Miktruisi</a:t>
            </a:r>
            <a:r>
              <a:rPr lang="en-US" sz="5100" dirty="0"/>
              <a:t> </a:t>
            </a:r>
            <a:r>
              <a:rPr lang="en-US" sz="5100" dirty="0" err="1"/>
              <a:t>merupakan</a:t>
            </a:r>
            <a:r>
              <a:rPr lang="en-US" sz="5100" dirty="0"/>
              <a:t> </a:t>
            </a:r>
            <a:r>
              <a:rPr lang="en-US" sz="5100" dirty="0" err="1"/>
              <a:t>gerak</a:t>
            </a:r>
            <a:r>
              <a:rPr lang="en-US" sz="5100" dirty="0"/>
              <a:t> </a:t>
            </a:r>
            <a:r>
              <a:rPr lang="en-US" sz="5100" dirty="0" err="1"/>
              <a:t>reflek</a:t>
            </a:r>
            <a:r>
              <a:rPr lang="en-US" sz="5100" dirty="0"/>
              <a:t> yang </a:t>
            </a:r>
            <a:r>
              <a:rPr lang="en-US" sz="5100" dirty="0" err="1"/>
              <a:t>dapat</a:t>
            </a:r>
            <a:r>
              <a:rPr lang="en-US" sz="5100" dirty="0"/>
              <a:t> </a:t>
            </a:r>
            <a:r>
              <a:rPr lang="en-US" sz="5100" dirty="0" err="1"/>
              <a:t>dikendalikan</a:t>
            </a:r>
            <a:r>
              <a:rPr lang="en-US" sz="5100" dirty="0"/>
              <a:t> </a:t>
            </a:r>
            <a:r>
              <a:rPr lang="en-US" sz="5100" dirty="0" err="1"/>
              <a:t>dan</a:t>
            </a:r>
            <a:r>
              <a:rPr lang="en-US" sz="5100" dirty="0"/>
              <a:t> </a:t>
            </a:r>
            <a:r>
              <a:rPr lang="en-US" sz="5100" dirty="0" err="1"/>
              <a:t>dapat</a:t>
            </a:r>
            <a:r>
              <a:rPr lang="en-US" sz="5100" dirty="0"/>
              <a:t> </a:t>
            </a:r>
            <a:r>
              <a:rPr lang="en-US" sz="5100" dirty="0" err="1"/>
              <a:t>ditahan</a:t>
            </a:r>
            <a:r>
              <a:rPr lang="en-US" sz="5100" dirty="0"/>
              <a:t> </a:t>
            </a:r>
            <a:r>
              <a:rPr lang="en-US" sz="5100" dirty="0" err="1"/>
              <a:t>oleh</a:t>
            </a:r>
            <a:r>
              <a:rPr lang="en-US" sz="5100" dirty="0"/>
              <a:t> </a:t>
            </a:r>
            <a:r>
              <a:rPr lang="en-US" sz="5100" dirty="0" err="1"/>
              <a:t>pusat</a:t>
            </a:r>
            <a:r>
              <a:rPr lang="en-US" sz="5100" dirty="0"/>
              <a:t> – </a:t>
            </a:r>
            <a:r>
              <a:rPr lang="en-US" sz="5100" dirty="0" err="1"/>
              <a:t>pusat</a:t>
            </a:r>
            <a:r>
              <a:rPr lang="en-US" sz="5100" dirty="0"/>
              <a:t> </a:t>
            </a:r>
            <a:r>
              <a:rPr lang="en-US" sz="5100" dirty="0" err="1"/>
              <a:t>persyarafan</a:t>
            </a:r>
            <a:r>
              <a:rPr lang="en-US" sz="5100" dirty="0"/>
              <a:t> yang </a:t>
            </a:r>
            <a:r>
              <a:rPr lang="en-US" sz="5100" dirty="0" err="1"/>
              <a:t>lebih</a:t>
            </a:r>
            <a:r>
              <a:rPr lang="en-US" sz="5100" dirty="0"/>
              <a:t> </a:t>
            </a:r>
            <a:r>
              <a:rPr lang="en-US" sz="5100" dirty="0" err="1"/>
              <a:t>tinggi</a:t>
            </a:r>
            <a:r>
              <a:rPr lang="en-US" sz="5100" dirty="0"/>
              <a:t> </a:t>
            </a:r>
            <a:r>
              <a:rPr lang="en-US" sz="5100" dirty="0" err="1"/>
              <a:t>dari</a:t>
            </a:r>
            <a:r>
              <a:rPr lang="en-US" sz="5100" dirty="0"/>
              <a:t> </a:t>
            </a:r>
            <a:r>
              <a:rPr lang="en-US" sz="5100" dirty="0" err="1"/>
              <a:t>manusia</a:t>
            </a:r>
            <a:r>
              <a:rPr lang="en-US" sz="5100" dirty="0"/>
              <a:t>, </a:t>
            </a:r>
            <a:r>
              <a:rPr lang="en-US" sz="5100" dirty="0" err="1"/>
              <a:t>gerakannya</a:t>
            </a:r>
            <a:r>
              <a:rPr lang="en-US" sz="5100" dirty="0"/>
              <a:t> </a:t>
            </a:r>
            <a:r>
              <a:rPr lang="en-US" sz="5100" dirty="0" err="1"/>
              <a:t>oleh</a:t>
            </a:r>
            <a:r>
              <a:rPr lang="en-US" sz="5100" dirty="0"/>
              <a:t> </a:t>
            </a:r>
            <a:r>
              <a:rPr lang="en-US" sz="5100" dirty="0" err="1"/>
              <a:t>kontraksi</a:t>
            </a:r>
            <a:r>
              <a:rPr lang="en-US" sz="5100" dirty="0"/>
              <a:t> </a:t>
            </a:r>
            <a:r>
              <a:rPr lang="en-US" sz="5100" dirty="0" err="1"/>
              <a:t>otot</a:t>
            </a:r>
            <a:r>
              <a:rPr lang="en-US" sz="5100" dirty="0"/>
              <a:t> abdominal yang </a:t>
            </a:r>
            <a:r>
              <a:rPr lang="en-US" sz="5100" dirty="0" err="1"/>
              <a:t>menekan</a:t>
            </a:r>
            <a:r>
              <a:rPr lang="en-US" sz="5100" dirty="0"/>
              <a:t> </a:t>
            </a:r>
            <a:r>
              <a:rPr lang="en-US" sz="5100" dirty="0" err="1"/>
              <a:t>kandung</a:t>
            </a:r>
            <a:r>
              <a:rPr lang="en-US" sz="5100" dirty="0"/>
              <a:t> </a:t>
            </a:r>
            <a:r>
              <a:rPr lang="en-US" sz="5100" dirty="0" err="1"/>
              <a:t>kemih</a:t>
            </a:r>
            <a:r>
              <a:rPr lang="en-US" sz="5100" dirty="0"/>
              <a:t> </a:t>
            </a:r>
            <a:r>
              <a:rPr lang="en-US" sz="5100" dirty="0" err="1"/>
              <a:t>membantu</a:t>
            </a:r>
            <a:r>
              <a:rPr lang="en-US" sz="5100" dirty="0"/>
              <a:t> </a:t>
            </a:r>
            <a:r>
              <a:rPr lang="en-US" sz="5100" dirty="0" err="1"/>
              <a:t>mengosongkannya</a:t>
            </a:r>
            <a:r>
              <a:rPr lang="en-US" sz="5100" dirty="0"/>
              <a:t>.</a:t>
            </a:r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>
                <a:solidFill>
                  <a:srgbClr val="FF0000"/>
                </a:solidFill>
              </a:rPr>
              <a:t>Ciri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dirty="0" err="1">
                <a:solidFill>
                  <a:srgbClr val="FF0000"/>
                </a:solidFill>
              </a:rPr>
              <a:t>ciri</a:t>
            </a:r>
            <a:r>
              <a:rPr lang="en-US" dirty="0">
                <a:solidFill>
                  <a:srgbClr val="FF0000"/>
                </a:solidFill>
              </a:rPr>
              <a:t> Urine Normal </a:t>
            </a:r>
            <a:endParaRPr lang="id-ID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/>
              <a:t>Rata – rata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1 – 2 liter,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– </a:t>
            </a:r>
            <a:r>
              <a:rPr lang="en-US" dirty="0" err="1"/>
              <a:t>beda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yang </a:t>
            </a:r>
            <a:r>
              <a:rPr lang="en-US" dirty="0" err="1"/>
              <a:t>masuk</a:t>
            </a:r>
            <a:r>
              <a:rPr lang="en-US" dirty="0"/>
              <a:t>. 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/>
              <a:t>Warnanya</a:t>
            </a:r>
            <a:r>
              <a:rPr lang="en-US" dirty="0"/>
              <a:t> </a:t>
            </a:r>
            <a:r>
              <a:rPr lang="en-US" dirty="0" err="1"/>
              <a:t>bening</a:t>
            </a:r>
            <a:r>
              <a:rPr lang="en-US" dirty="0"/>
              <a:t> </a:t>
            </a:r>
            <a:r>
              <a:rPr lang="en-US" dirty="0" err="1"/>
              <a:t>oranye</a:t>
            </a:r>
            <a:r>
              <a:rPr lang="en-US" dirty="0"/>
              <a:t> </a:t>
            </a:r>
            <a:r>
              <a:rPr lang="en-US" dirty="0" err="1"/>
              <a:t>pucat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endapan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err="1"/>
              <a:t>baunya</a:t>
            </a:r>
            <a:r>
              <a:rPr lang="en-US" dirty="0"/>
              <a:t> </a:t>
            </a:r>
            <a:r>
              <a:rPr lang="en-US" dirty="0" err="1"/>
              <a:t>tajam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err="1"/>
              <a:t>reaksinya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lakmus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pH rata – rata 6.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3BEE9-1C7B-62D3-EBA5-64C3852DE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32856"/>
            <a:ext cx="8229600" cy="1143000"/>
          </a:xfrm>
        </p:spPr>
        <p:txBody>
          <a:bodyPr/>
          <a:lstStyle/>
          <a:p>
            <a:r>
              <a:rPr lang="en-US" dirty="0"/>
              <a:t>Terima Kasih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180744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285728"/>
            <a:ext cx="8305800" cy="571504"/>
          </a:xfrm>
        </p:spPr>
        <p:txBody>
          <a:bodyPr>
            <a:noAutofit/>
          </a:bodyPr>
          <a:lstStyle/>
          <a:p>
            <a:r>
              <a:rPr lang="id-ID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Pengertian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1500174"/>
            <a:ext cx="8305800" cy="4714908"/>
          </a:xfrm>
        </p:spPr>
        <p:txBody>
          <a:bodyPr>
            <a:normAutofit/>
          </a:bodyPr>
          <a:lstStyle/>
          <a:p>
            <a:pPr algn="just"/>
            <a:r>
              <a:rPr lang="en-US" sz="28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 perkemihan adalah suatu sistem tempat terjadinya proses penyaringan darah sehingga darah bebas dari zat-zat yang tidak dipergunakan oleh tubuh dan menyerap zat-zat yang masih dipergunakan oleh tubuh. </a:t>
            </a:r>
            <a:endParaRPr lang="id-ID" sz="2800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id-ID" sz="2800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Zat-zat yang tidak dipergunakan oleh tubuh larut dalam air dan dikeluarkan berupa urin</a:t>
            </a:r>
            <a:r>
              <a:rPr lang="id-ID" sz="28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sz="28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(air kemih).</a:t>
            </a:r>
            <a:endParaRPr lang="id-ID" sz="2800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1000"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14290"/>
            <a:ext cx="8229600" cy="333356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Susunan  sistem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urinaria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1896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GINJAL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Kedudukan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ginjal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terletak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dibagian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belakang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kavum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abdominalis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belakang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peritonium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kedua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vertebra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lumbalis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III,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melekat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dinding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abdomen.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Bentuknya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biji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buah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kacang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merah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ercis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jumlahnaya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buah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kiri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kanan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ginjal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kiri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ginjal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kanan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orang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dewasa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ginjal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± 200 gram. Dan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umumnya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ginjal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lak</a:t>
            </a:r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laki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panjang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ginjal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wanita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u="sng" dirty="0" err="1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 err="1">
                <a:latin typeface="Arial" panose="020B0604020202020204" pitchFamily="34" charset="0"/>
                <a:cs typeface="Arial" panose="020B0604020202020204" pitchFamily="34" charset="0"/>
              </a:rPr>
              <a:t>Ginjal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Kulit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Ginjal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Korteks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kulit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ginjal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terdapat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bertugas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penyaringan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darah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disebut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nefron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24918" cy="528639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Sumsum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Ginjal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Medula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None/>
            </a:pP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Sumsum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ginjal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terdiri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berbentuk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kerucut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disebut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piramid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renal.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dasarnya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menghadap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korteks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puncaknya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disebut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apeks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papila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renis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mengarah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ginjal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piramid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jaringan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korteks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dalamnya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disebut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lobus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ginjal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buFont typeface="Wingdings" pitchFamily="2" charset="2"/>
              <a:buChar char="v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Rongga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Ginjal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(Pelvis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Renalis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Pelvis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Renalis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ujung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ureter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berpangkal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ginjal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berbentuk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corong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lebar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Sabelum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berbatasan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jaringan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ginjal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pelvis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renalis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bercabang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dua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tiga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disebut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kaliks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mayor, yang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masing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masing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bercabang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membentuk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kaliks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minor yang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menutupi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papila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renis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piramid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7772400" cy="428627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/>
            </a:br>
            <a:br>
              <a:rPr/>
            </a:br>
            <a:r>
              <a:rPr lang="en-US" dirty="0"/>
              <a:t>FUNGSI GINJAL</a:t>
            </a:r>
            <a:br>
              <a:rPr lang="id-ID" dirty="0"/>
            </a:br>
            <a:br>
              <a:rPr/>
            </a:br>
            <a:br>
              <a:rPr/>
            </a:br>
            <a:br>
              <a:rPr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928670"/>
            <a:ext cx="8572560" cy="5429288"/>
          </a:xfrm>
        </p:spPr>
        <p:txBody>
          <a:bodyPr>
            <a:normAutofit/>
          </a:bodyPr>
          <a:lstStyle/>
          <a:p>
            <a:pPr lvl="0" algn="l"/>
            <a:r>
              <a:rPr lang="en-US" dirty="0"/>
              <a:t>  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2400" cap="none" dirty="0">
                <a:solidFill>
                  <a:schemeClr val="tx1"/>
                </a:solidFill>
              </a:rPr>
              <a:t>Memegang peranan penting dalam                                         pengeluaran zat-zat </a:t>
            </a:r>
            <a:r>
              <a:rPr lang="en-US" sz="2400" cap="none" dirty="0" err="1">
                <a:solidFill>
                  <a:schemeClr val="tx1"/>
                </a:solidFill>
              </a:rPr>
              <a:t>toksis</a:t>
            </a:r>
            <a:r>
              <a:rPr lang="en-US" sz="2400" cap="none" dirty="0">
                <a:solidFill>
                  <a:schemeClr val="tx1"/>
                </a:solidFill>
              </a:rPr>
              <a:t> atau racun.</a:t>
            </a:r>
            <a:endParaRPr lang="id-ID" sz="2400" cap="none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US" sz="2400" cap="none" dirty="0">
                <a:solidFill>
                  <a:schemeClr val="tx1"/>
                </a:solidFill>
              </a:rPr>
              <a:t>Mempertahankan suasana keseimbangan cairan.</a:t>
            </a:r>
            <a:endParaRPr lang="id-ID" sz="2400" cap="none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US" sz="2400" cap="none" dirty="0">
                <a:solidFill>
                  <a:schemeClr val="tx1"/>
                </a:solidFill>
              </a:rPr>
              <a:t>Mempertahankan keseimbangan kadar asam dan basa dari cairan tubuh.</a:t>
            </a:r>
            <a:endParaRPr lang="id-ID" sz="2400" cap="none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US" sz="2400" cap="none" dirty="0">
                <a:solidFill>
                  <a:schemeClr val="tx1"/>
                </a:solidFill>
              </a:rPr>
              <a:t>Mempertahankan keseimbangan garam-garam dan zat-zat lain dalam tubuh.</a:t>
            </a:r>
            <a:endParaRPr lang="id-ID" sz="2400" cap="none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US" sz="2400" cap="none" dirty="0">
                <a:solidFill>
                  <a:schemeClr val="tx1"/>
                </a:solidFill>
              </a:rPr>
              <a:t>Mengeluarkan sisa-sisa metabolism hasil akhir dari protein ureum, </a:t>
            </a:r>
            <a:r>
              <a:rPr lang="en-US" sz="2400" cap="none" dirty="0" err="1">
                <a:solidFill>
                  <a:schemeClr val="tx1"/>
                </a:solidFill>
              </a:rPr>
              <a:t>kreatinin</a:t>
            </a:r>
            <a:r>
              <a:rPr lang="en-US" sz="2400" cap="none" dirty="0">
                <a:solidFill>
                  <a:schemeClr val="tx1"/>
                </a:solidFill>
              </a:rPr>
              <a:t>, dan amoniak.</a:t>
            </a:r>
            <a:endParaRPr lang="id-ID" sz="2400" cap="none" dirty="0">
              <a:solidFill>
                <a:schemeClr val="tx1"/>
              </a:solidFill>
            </a:endParaRPr>
          </a:p>
          <a:p>
            <a:pPr algn="l"/>
            <a:endParaRPr lang="id-ID" dirty="0"/>
          </a:p>
        </p:txBody>
      </p:sp>
    </p:spTree>
  </p:cSld>
  <p:clrMapOvr>
    <a:masterClrMapping/>
  </p:clrMapOvr>
  <p:transition spd="slow" advTm="15000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814431"/>
            <a:ext cx="9144000" cy="571503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tiga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tahap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pembentukan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urine :</a:t>
            </a:r>
            <a:br>
              <a:rPr lang="id-ID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d-ID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3857652"/>
          </a:xfrm>
        </p:spPr>
        <p:txBody>
          <a:bodyPr>
            <a:normAutofit fontScale="70000" lnSpcReduction="20000"/>
          </a:bodyPr>
          <a:lstStyle/>
          <a:p>
            <a:pPr marL="742950" lvl="0" indent="-742950" algn="l">
              <a:buFont typeface="+mj-lt"/>
              <a:buAutoNum type="arabicPeriod"/>
            </a:pPr>
            <a:r>
              <a:rPr lang="en-US" sz="36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Proses filtrasi </a:t>
            </a:r>
            <a:endParaRPr lang="id-ID" sz="3600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0" indent="-742950" algn="l"/>
            <a:r>
              <a:rPr lang="id-ID" sz="36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742950" lvl="0" indent="-742950" algn="l"/>
            <a:r>
              <a:rPr lang="id-ID" sz="36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 di glomerulus, proses ini terjadi karena permukaan </a:t>
            </a:r>
            <a:r>
              <a:rPr lang="en-US" sz="3600" cap="none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aferen</a:t>
            </a:r>
            <a:r>
              <a:rPr lang="en-US" sz="36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lebih besar dari permukaan </a:t>
            </a:r>
            <a:r>
              <a:rPr lang="en-US" sz="3600" cap="none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eferen</a:t>
            </a:r>
            <a:r>
              <a:rPr lang="en-US" sz="36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maka terjadi penyerapan darah. Sedangkan sebagian yang tersaring adalah bagian cairan </a:t>
            </a:r>
            <a:r>
              <a:rPr lang="en-US" sz="3600" cap="none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daran</a:t>
            </a:r>
            <a:r>
              <a:rPr lang="en-US" sz="36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kecuali protein. </a:t>
            </a:r>
            <a:endParaRPr lang="id-ID" sz="3600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0" indent="-742950" algn="l"/>
            <a:r>
              <a:rPr lang="id-ID" sz="36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Cairan yang tersaring ditampung oleh simpai bowman yang terdiri dari glukosa, air natrium, klorida, sulfat, bikarbonat dll, yang diteruskan ke </a:t>
            </a:r>
            <a:r>
              <a:rPr lang="en-US" sz="3600" cap="none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tubulus</a:t>
            </a:r>
            <a:r>
              <a:rPr lang="en-US" sz="36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ginjal.</a:t>
            </a:r>
          </a:p>
          <a:p>
            <a:pPr algn="l"/>
            <a:endParaRPr lang="id-ID" sz="3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29000">
    <p:comb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id-ID" sz="2800" dirty="0"/>
              <a:t>Next..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tiga</a:t>
            </a:r>
            <a:r>
              <a:rPr lang="en-US" sz="2800" dirty="0"/>
              <a:t> </a:t>
            </a:r>
            <a:r>
              <a:rPr lang="en-US" sz="2800" dirty="0" err="1"/>
              <a:t>tahap</a:t>
            </a:r>
            <a:r>
              <a:rPr lang="en-US" sz="2800" dirty="0"/>
              <a:t> </a:t>
            </a:r>
            <a:r>
              <a:rPr lang="en-US" sz="2800" dirty="0" err="1"/>
              <a:t>pembentukan</a:t>
            </a:r>
            <a:r>
              <a:rPr lang="en-US" sz="2800" dirty="0"/>
              <a:t> urine :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en-US" dirty="0" err="1">
                <a:solidFill>
                  <a:schemeClr val="tx1"/>
                </a:solidFill>
              </a:rPr>
              <a:t>Proses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reabsorpsi</a:t>
            </a:r>
            <a:endParaRPr lang="id-ID" dirty="0"/>
          </a:p>
          <a:p>
            <a:pPr marL="514350" lvl="0" indent="-514350">
              <a:buNone/>
            </a:pPr>
            <a:r>
              <a:rPr lang="id-ID" dirty="0">
                <a:solidFill>
                  <a:schemeClr val="tx1"/>
                </a:solidFill>
              </a:rPr>
              <a:t>	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penyerapan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kembali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besar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glukosa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natrium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klorida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fosfat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ion </a:t>
            </a:r>
            <a:r>
              <a:rPr lang="en-US" dirty="0" err="1">
                <a:solidFill>
                  <a:schemeClr val="tx1"/>
                </a:solidFill>
              </a:rPr>
              <a:t>bikarbonat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Prosesnya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pasif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dikenal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obligator </a:t>
            </a:r>
            <a:r>
              <a:rPr lang="en-US" dirty="0" err="1">
                <a:solidFill>
                  <a:schemeClr val="tx1"/>
                </a:solidFill>
              </a:rPr>
              <a:t>reabsopsi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tubulus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atas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Sedangkan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tubulus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ginjal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bawah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kembali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penyerapan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natrium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ion </a:t>
            </a:r>
            <a:r>
              <a:rPr lang="en-US" dirty="0" err="1">
                <a:solidFill>
                  <a:schemeClr val="tx1"/>
                </a:solidFill>
              </a:rPr>
              <a:t>bikarbonat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Dila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diperlukan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diserap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kembali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tubulus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bawah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Penyerapannya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aktif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dikenal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reabsorpsifakultatif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dialirkan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papilla </a:t>
            </a:r>
            <a:r>
              <a:rPr lang="en-US" dirty="0" err="1">
                <a:solidFill>
                  <a:schemeClr val="tx1"/>
                </a:solidFill>
              </a:rPr>
              <a:t>renalis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0">
              <a:buNone/>
            </a:pPr>
            <a:endParaRPr lang="id-ID" dirty="0"/>
          </a:p>
          <a:p>
            <a:pPr marL="514350" lvl="0" indent="-514350">
              <a:buFont typeface="+mj-lt"/>
              <a:buAutoNum type="arabicPeriod" startAt="3"/>
            </a:pPr>
            <a:r>
              <a:rPr lang="en-US" dirty="0" err="1">
                <a:solidFill>
                  <a:schemeClr val="tx1"/>
                </a:solidFill>
              </a:rPr>
              <a:t>Proses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sekresi</a:t>
            </a:r>
            <a:endParaRPr lang="id-ID" dirty="0"/>
          </a:p>
          <a:p>
            <a:pPr marL="514350" lvl="0" indent="-514350">
              <a:buNone/>
            </a:pPr>
            <a:r>
              <a:rPr lang="id-ID" dirty="0">
                <a:solidFill>
                  <a:schemeClr val="tx1"/>
                </a:solidFill>
              </a:rPr>
              <a:t>	</a:t>
            </a:r>
            <a:r>
              <a:rPr lang="en-US" dirty="0" err="1">
                <a:solidFill>
                  <a:schemeClr val="tx1"/>
                </a:solidFill>
              </a:rPr>
              <a:t>Sisanya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penyerapan</a:t>
            </a:r>
            <a:r>
              <a:rPr lang="en-US" dirty="0">
                <a:solidFill>
                  <a:schemeClr val="tx1"/>
                </a:solidFill>
              </a:rPr>
              <a:t> urine </a:t>
            </a:r>
            <a:r>
              <a:rPr lang="en-US" dirty="0" err="1">
                <a:solidFill>
                  <a:schemeClr val="tx1"/>
                </a:solidFill>
              </a:rPr>
              <a:t>kembali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tubulus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diteruskan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piala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ginjal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selanjutnya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diteruskan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ureter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vesika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urinaria</a:t>
            </a:r>
            <a:r>
              <a:rPr lang="en-US" dirty="0">
                <a:solidFill>
                  <a:schemeClr val="tx1"/>
                </a:solidFill>
              </a:rPr>
              <a:t>. </a:t>
            </a:r>
            <a:endParaRPr lang="id-ID" dirty="0">
              <a:solidFill>
                <a:schemeClr val="tx1"/>
              </a:solidFill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55620"/>
          </a:xfrm>
        </p:spPr>
        <p:txBody>
          <a:bodyPr>
            <a:normAutofit/>
          </a:bodyPr>
          <a:lstStyle/>
          <a:p>
            <a:r>
              <a:rPr lang="en-US" sz="2800" b="1" dirty="0"/>
              <a:t>2. URETER</a:t>
            </a:r>
          </a:p>
        </p:txBody>
      </p:sp>
      <p:pic>
        <p:nvPicPr>
          <p:cNvPr id="9" name="Content Placeholder 8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128294" y="2105025"/>
            <a:ext cx="28194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57200" y="928670"/>
            <a:ext cx="3328982" cy="5280048"/>
          </a:xfrm>
        </p:spPr>
        <p:txBody>
          <a:bodyPr>
            <a:noAutofit/>
          </a:bodyPr>
          <a:lstStyle/>
          <a:p>
            <a:pPr lvl="1"/>
            <a:r>
              <a:rPr lang="en-US" sz="1600" dirty="0" err="1"/>
              <a:t>Terdiri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2 </a:t>
            </a:r>
            <a:r>
              <a:rPr lang="en-US" sz="1600" dirty="0" err="1"/>
              <a:t>saluran</a:t>
            </a:r>
            <a:r>
              <a:rPr lang="en-US" sz="1600" dirty="0"/>
              <a:t> </a:t>
            </a:r>
            <a:r>
              <a:rPr lang="en-US" sz="1600" dirty="0" err="1"/>
              <a:t>pipa</a:t>
            </a:r>
            <a:r>
              <a:rPr lang="en-US" sz="1600" dirty="0"/>
              <a:t> </a:t>
            </a:r>
            <a:r>
              <a:rPr lang="en-US" sz="1600" dirty="0" err="1"/>
              <a:t>masing</a:t>
            </a:r>
            <a:r>
              <a:rPr lang="en-US" sz="1600" dirty="0"/>
              <a:t> – </a:t>
            </a:r>
            <a:r>
              <a:rPr lang="en-US" sz="1600" dirty="0" err="1"/>
              <a:t>masing</a:t>
            </a:r>
            <a:r>
              <a:rPr lang="en-US" sz="1600" dirty="0"/>
              <a:t> </a:t>
            </a:r>
            <a:r>
              <a:rPr lang="en-US" sz="1600" dirty="0" err="1"/>
              <a:t>bersambung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ginjal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kandung</a:t>
            </a:r>
            <a:r>
              <a:rPr lang="en-US" sz="1600" dirty="0"/>
              <a:t> </a:t>
            </a:r>
            <a:r>
              <a:rPr lang="en-US" sz="1600" dirty="0" err="1"/>
              <a:t>kemih</a:t>
            </a:r>
            <a:r>
              <a:rPr lang="en-US" sz="1600" dirty="0"/>
              <a:t> (</a:t>
            </a:r>
            <a:r>
              <a:rPr lang="en-US" sz="1600" dirty="0" err="1"/>
              <a:t>vesika</a:t>
            </a:r>
            <a:r>
              <a:rPr lang="en-US" sz="1600" dirty="0"/>
              <a:t> </a:t>
            </a:r>
            <a:r>
              <a:rPr lang="en-US" sz="1600" dirty="0" err="1"/>
              <a:t>urinaria</a:t>
            </a:r>
            <a:r>
              <a:rPr lang="en-US" sz="1600" dirty="0"/>
              <a:t>) </a:t>
            </a:r>
            <a:r>
              <a:rPr lang="en-US" sz="1600" dirty="0" err="1"/>
              <a:t>panjangnya</a:t>
            </a:r>
            <a:r>
              <a:rPr lang="en-US" sz="1600" dirty="0"/>
              <a:t> ± 25 – 30 cm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penampang</a:t>
            </a:r>
            <a:r>
              <a:rPr lang="en-US" sz="1600" dirty="0"/>
              <a:t> ± 0,5 cm. </a:t>
            </a:r>
            <a:r>
              <a:rPr lang="en-US" sz="1600" dirty="0" err="1"/>
              <a:t>Ureter</a:t>
            </a:r>
            <a:r>
              <a:rPr lang="en-US" sz="1600" dirty="0"/>
              <a:t> </a:t>
            </a:r>
            <a:r>
              <a:rPr lang="en-US" sz="1600" dirty="0" err="1"/>
              <a:t>sebagian</a:t>
            </a:r>
            <a:r>
              <a:rPr lang="en-US" sz="1600" dirty="0"/>
              <a:t> </a:t>
            </a:r>
            <a:r>
              <a:rPr lang="en-US" sz="1600" dirty="0" err="1"/>
              <a:t>terletak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rongga</a:t>
            </a:r>
            <a:r>
              <a:rPr lang="en-US" sz="1600" dirty="0"/>
              <a:t> abdomen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sebagian</a:t>
            </a:r>
            <a:r>
              <a:rPr lang="en-US" sz="1600" dirty="0"/>
              <a:t> </a:t>
            </a:r>
            <a:r>
              <a:rPr lang="en-US" sz="1600" dirty="0" err="1"/>
              <a:t>terletak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rongga</a:t>
            </a:r>
            <a:r>
              <a:rPr lang="en-US" sz="1600" dirty="0"/>
              <a:t> pelvis.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 err="1"/>
              <a:t>Lapisan</a:t>
            </a:r>
            <a:r>
              <a:rPr lang="en-US" sz="1600" dirty="0"/>
              <a:t> </a:t>
            </a:r>
            <a:r>
              <a:rPr lang="en-US" sz="1600" dirty="0" err="1"/>
              <a:t>dinding</a:t>
            </a:r>
            <a:r>
              <a:rPr lang="en-US" sz="1600" dirty="0"/>
              <a:t> </a:t>
            </a:r>
            <a:r>
              <a:rPr lang="en-US" sz="1600" dirty="0" err="1"/>
              <a:t>ureter</a:t>
            </a:r>
            <a:r>
              <a:rPr lang="en-US" sz="1600" dirty="0"/>
              <a:t> </a:t>
            </a:r>
            <a:r>
              <a:rPr lang="en-US" sz="1600" dirty="0" err="1"/>
              <a:t>terdiri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:</a:t>
            </a:r>
            <a:br>
              <a:rPr lang="en-US" sz="1600" dirty="0"/>
            </a:br>
            <a:r>
              <a:rPr lang="en-US" sz="1600" dirty="0"/>
              <a:t>a. </a:t>
            </a:r>
            <a:r>
              <a:rPr lang="en-US" sz="1600" dirty="0" err="1"/>
              <a:t>Dinding</a:t>
            </a:r>
            <a:r>
              <a:rPr lang="en-US" sz="1600" dirty="0"/>
              <a:t> </a:t>
            </a:r>
            <a:r>
              <a:rPr lang="en-US" sz="1600" dirty="0" err="1"/>
              <a:t>luar</a:t>
            </a:r>
            <a:r>
              <a:rPr lang="en-US" sz="1600" dirty="0"/>
              <a:t> </a:t>
            </a:r>
            <a:r>
              <a:rPr lang="en-US" sz="1600" dirty="0" err="1"/>
              <a:t>jaringan</a:t>
            </a:r>
            <a:r>
              <a:rPr lang="en-US" sz="1600" dirty="0"/>
              <a:t> </a:t>
            </a:r>
            <a:r>
              <a:rPr lang="en-US" sz="1600" dirty="0" err="1"/>
              <a:t>ikat</a:t>
            </a:r>
            <a:r>
              <a:rPr lang="en-US" sz="1600" dirty="0"/>
              <a:t> (</a:t>
            </a:r>
            <a:r>
              <a:rPr lang="en-US" sz="1600" dirty="0" err="1"/>
              <a:t>jaringan</a:t>
            </a:r>
            <a:r>
              <a:rPr lang="en-US" sz="1600" dirty="0"/>
              <a:t> </a:t>
            </a:r>
            <a:r>
              <a:rPr lang="en-US" sz="1600" dirty="0" err="1"/>
              <a:t>fibrosa</a:t>
            </a:r>
            <a:r>
              <a:rPr lang="en-US" sz="1600" dirty="0"/>
              <a:t>)</a:t>
            </a:r>
            <a:br>
              <a:rPr lang="en-US" sz="1600" dirty="0"/>
            </a:br>
            <a:r>
              <a:rPr lang="en-US" sz="1600" dirty="0"/>
              <a:t>b. </a:t>
            </a:r>
            <a:r>
              <a:rPr lang="en-US" sz="1600" dirty="0" err="1"/>
              <a:t>Lapisan</a:t>
            </a:r>
            <a:r>
              <a:rPr lang="en-US" sz="1600" dirty="0"/>
              <a:t> </a:t>
            </a:r>
            <a:r>
              <a:rPr lang="en-US" sz="1600" dirty="0" err="1"/>
              <a:t>tengah</a:t>
            </a:r>
            <a:r>
              <a:rPr lang="en-US" sz="1600" dirty="0"/>
              <a:t> </a:t>
            </a:r>
            <a:r>
              <a:rPr lang="en-US" sz="1600" dirty="0" err="1"/>
              <a:t>otot</a:t>
            </a:r>
            <a:r>
              <a:rPr lang="en-US" sz="1600" dirty="0"/>
              <a:t> </a:t>
            </a:r>
            <a:r>
              <a:rPr lang="en-US" sz="1600" dirty="0" err="1"/>
              <a:t>polos</a:t>
            </a:r>
            <a:br>
              <a:rPr lang="en-US" sz="1600" dirty="0"/>
            </a:br>
            <a:r>
              <a:rPr lang="en-US" sz="1600" dirty="0"/>
              <a:t>c. </a:t>
            </a:r>
            <a:r>
              <a:rPr lang="en-US" sz="1600" dirty="0" err="1"/>
              <a:t>Lapisan</a:t>
            </a:r>
            <a:r>
              <a:rPr lang="en-US" sz="1600" dirty="0"/>
              <a:t> </a:t>
            </a:r>
            <a:r>
              <a:rPr lang="en-US" sz="1600" dirty="0" err="1"/>
              <a:t>sebelah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lapisan</a:t>
            </a:r>
            <a:r>
              <a:rPr lang="en-US" sz="1600" dirty="0"/>
              <a:t> </a:t>
            </a:r>
            <a:r>
              <a:rPr lang="en-US" sz="1600" dirty="0" err="1"/>
              <a:t>mukosa</a:t>
            </a:r>
            <a:endParaRPr lang="en-US" sz="1600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3733800" cy="928694"/>
          </a:xfrm>
        </p:spPr>
        <p:txBody>
          <a:bodyPr>
            <a:normAutofit fontScale="90000"/>
          </a:bodyPr>
          <a:lstStyle/>
          <a:p>
            <a:pPr marL="457200" indent="-457200"/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700" b="0" dirty="0">
                <a:latin typeface="Arial" panose="020B0604020202020204" pitchFamily="34" charset="0"/>
                <a:cs typeface="Arial" panose="020B0604020202020204" pitchFamily="34" charset="0"/>
              </a:rPr>
              <a:t>VESIKULA URINARIA </a:t>
            </a:r>
            <a:br>
              <a:rPr lang="en-US" sz="27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0" dirty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sz="2700" b="0" dirty="0" err="1">
                <a:latin typeface="Arial" panose="020B0604020202020204" pitchFamily="34" charset="0"/>
                <a:cs typeface="Arial" panose="020B0604020202020204" pitchFamily="34" charset="0"/>
              </a:rPr>
              <a:t>Kandung</a:t>
            </a:r>
            <a:r>
              <a:rPr lang="en-US" sz="27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0" dirty="0" err="1">
                <a:latin typeface="Arial" panose="020B0604020202020204" pitchFamily="34" charset="0"/>
                <a:cs typeface="Arial" panose="020B0604020202020204" pitchFamily="34" charset="0"/>
              </a:rPr>
              <a:t>Kemih</a:t>
            </a:r>
            <a:r>
              <a:rPr lang="en-US" sz="2700" b="0" dirty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589338" y="2540248"/>
            <a:ext cx="3897312" cy="2387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83568" y="1447799"/>
            <a:ext cx="2743200" cy="4572000"/>
          </a:xfrm>
        </p:spPr>
        <p:txBody>
          <a:bodyPr>
            <a:noAutofit/>
          </a:bodyPr>
          <a:lstStyle/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Kandung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kemih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mengembang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mengempis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balon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karet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terletak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belakang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simfisis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pubis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ronga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panggul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kandung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kemih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kerucut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dikelilingi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otot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kuat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berhubungan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ligamentum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vesika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umbikalis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medius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60</TotalTime>
  <Words>1389</Words>
  <Application>Microsoft Office PowerPoint</Application>
  <PresentationFormat>On-screen Show (4:3)</PresentationFormat>
  <Paragraphs>106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Wingdings</vt:lpstr>
      <vt:lpstr>Wingdings 3</vt:lpstr>
      <vt:lpstr>Ion</vt:lpstr>
      <vt:lpstr>SISTEM PERKEMIHAN</vt:lpstr>
      <vt:lpstr>Pengertian </vt:lpstr>
      <vt:lpstr>Susunan  sistem urinaria</vt:lpstr>
      <vt:lpstr>PowerPoint Presentation</vt:lpstr>
      <vt:lpstr>    FUNGSI GINJAL    </vt:lpstr>
      <vt:lpstr> Ada tiga tahap pembentukan urine : </vt:lpstr>
      <vt:lpstr>Next..Ada tiga tahap pembentukan urine :</vt:lpstr>
      <vt:lpstr>2. URETER</vt:lpstr>
      <vt:lpstr>   VESIKULA URINARIA  ( Kandung Kemih )</vt:lpstr>
      <vt:lpstr>Next....VESIKULA URINARIA ( Kandung Kemih )</vt:lpstr>
      <vt:lpstr>Proses Miksi (Rangsangan Berkemih)</vt:lpstr>
      <vt:lpstr> URETRA  </vt:lpstr>
      <vt:lpstr>Next....URETRA </vt:lpstr>
      <vt:lpstr>URINE (AIR KEMIH)</vt:lpstr>
      <vt:lpstr>Next...URINE (AIR KEMIH)</vt:lpstr>
      <vt:lpstr>PowerPoint Presentation</vt:lpstr>
      <vt:lpstr>PowerPoint Presentation</vt:lpstr>
      <vt:lpstr> 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UTHE</dc:creator>
  <cp:lastModifiedBy>SAHARIAH</cp:lastModifiedBy>
  <cp:revision>24</cp:revision>
  <dcterms:created xsi:type="dcterms:W3CDTF">2017-11-01T21:54:47Z</dcterms:created>
  <dcterms:modified xsi:type="dcterms:W3CDTF">2022-10-17T09:14:27Z</dcterms:modified>
</cp:coreProperties>
</file>