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3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2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6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568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6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010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0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3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45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6A19-783F-4469-B0C8-3D119D94F3DE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FAE9-A4C0-4328-A6E0-4A03C19E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5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0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6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5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F829-9102-48A9-86AB-639590703AE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E41439-F41D-4295-854A-C7D5E554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8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C8A8CD0-3B98-B065-DA65-366C20957F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267A8511-EBC1-E1DE-C3CD-59506D7800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6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47A312A-A3E1-3E9F-9117-214827E5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D183222-0BB7-2E37-B4B2-8222DE91267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600" dirty="0"/>
              <a:t>- </a:t>
            </a:r>
            <a:r>
              <a:rPr lang="en-US" sz="7600" dirty="0" err="1"/>
              <a:t>Membangun</a:t>
            </a:r>
            <a:r>
              <a:rPr lang="en-US" sz="7600" dirty="0"/>
              <a:t> </a:t>
            </a:r>
            <a:r>
              <a:rPr lang="en-US" sz="7600" dirty="0" err="1"/>
              <a:t>hubungan</a:t>
            </a:r>
            <a:r>
              <a:rPr lang="en-US" sz="7600" dirty="0"/>
              <a:t> </a:t>
            </a:r>
            <a:r>
              <a:rPr lang="en-US" sz="7600" dirty="0" err="1"/>
              <a:t>harmonis</a:t>
            </a:r>
            <a:r>
              <a:rPr lang="en-US" sz="7600" dirty="0"/>
              <a:t> </a:t>
            </a:r>
            <a:r>
              <a:rPr lang="en-US" sz="7600" dirty="0" err="1"/>
              <a:t>dengan</a:t>
            </a:r>
            <a:r>
              <a:rPr lang="en-US" sz="7600" dirty="0"/>
              <a:t> </a:t>
            </a:r>
            <a:r>
              <a:rPr lang="en-US" sz="7600" dirty="0" err="1"/>
              <a:t>keluarga</a:t>
            </a:r>
            <a:endParaRPr lang="en-US" sz="7600" dirty="0"/>
          </a:p>
          <a:p>
            <a:r>
              <a:rPr lang="en-US" sz="7600" dirty="0"/>
              <a:t>- </a:t>
            </a:r>
            <a:r>
              <a:rPr lang="en-US" sz="7600" dirty="0" err="1"/>
              <a:t>Memulihkan</a:t>
            </a:r>
            <a:r>
              <a:rPr lang="en-US" sz="7600" dirty="0"/>
              <a:t> hormone</a:t>
            </a:r>
          </a:p>
          <a:p>
            <a:r>
              <a:rPr lang="en-US" sz="7600" dirty="0"/>
              <a:t>- </a:t>
            </a:r>
            <a:r>
              <a:rPr lang="en-US" sz="7600" dirty="0" err="1"/>
              <a:t>Melakukan</a:t>
            </a:r>
            <a:r>
              <a:rPr lang="en-US" sz="7600" dirty="0"/>
              <a:t> </a:t>
            </a:r>
            <a:r>
              <a:rPr lang="en-US" sz="7600" dirty="0" err="1"/>
              <a:t>kegiatan-kegiatan</a:t>
            </a:r>
            <a:r>
              <a:rPr lang="en-US" sz="7600" dirty="0"/>
              <a:t> </a:t>
            </a:r>
            <a:r>
              <a:rPr lang="en-US" sz="7600" dirty="0" err="1"/>
              <a:t>positif</a:t>
            </a:r>
            <a:r>
              <a:rPr lang="en-US" sz="7600" dirty="0"/>
              <a:t> </a:t>
            </a:r>
            <a:r>
              <a:rPr lang="en-US" sz="7600" dirty="0" err="1"/>
              <a:t>untuk</a:t>
            </a:r>
            <a:r>
              <a:rPr lang="en-US" sz="7600" dirty="0"/>
              <a:t> </a:t>
            </a:r>
            <a:r>
              <a:rPr lang="en-US" sz="7600" dirty="0" err="1"/>
              <a:t>menghalau</a:t>
            </a:r>
            <a:r>
              <a:rPr lang="en-US" sz="7600" dirty="0"/>
              <a:t> </a:t>
            </a:r>
            <a:r>
              <a:rPr lang="en-US" sz="7600" dirty="0" err="1"/>
              <a:t>hawa</a:t>
            </a:r>
            <a:r>
              <a:rPr lang="en-US" sz="7600" dirty="0"/>
              <a:t> </a:t>
            </a:r>
            <a:r>
              <a:rPr lang="en-US" sz="7600" dirty="0" err="1"/>
              <a:t>nafsu</a:t>
            </a:r>
            <a:endParaRPr lang="en-US" sz="7600" dirty="0"/>
          </a:p>
          <a:p>
            <a:r>
              <a:rPr lang="en-US" sz="7600" dirty="0"/>
              <a:t> </a:t>
            </a:r>
          </a:p>
          <a:p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501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BF7CA6C-2541-8A54-CBCA-E2A2A8AAD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PADA MASA </a:t>
            </a:r>
            <a:r>
              <a:rPr lang="en-US" dirty="0" err="1"/>
              <a:t>REPRODUKSI</a:t>
            </a:r>
            <a:endParaRPr lang="en-US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C48346BB-DDC7-1908-A016-F3E6492EBF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0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B529022-4F59-A5F2-E550-2505BE7FA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cpmk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3DC43D6-DEC8-C855-2911-B106EBDB15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masa </a:t>
            </a:r>
            <a:r>
              <a:rPr lang="en-US" dirty="0" err="1"/>
              <a:t>remaja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DAN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remaja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pada masa </a:t>
            </a:r>
            <a:r>
              <a:rPr lang="en-US" dirty="0" err="1"/>
              <a:t>remaja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pada masa </a:t>
            </a:r>
            <a:r>
              <a:rPr lang="en-US" dirty="0" err="1"/>
              <a:t>remaja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9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8A5E3DD-10B0-472B-A25D-2CD52BF54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REMAJA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ADC1FEC-45EE-6476-1C87-8708A0ACAE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4480"/>
            <a:ext cx="10363826" cy="42367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dirty="0" err="1"/>
              <a:t>Remaja</a:t>
            </a:r>
            <a:r>
              <a:rPr lang="en-US" sz="5100" dirty="0"/>
              <a:t> </a:t>
            </a:r>
            <a:r>
              <a:rPr lang="en-US" sz="5100" dirty="0" err="1"/>
              <a:t>adalah</a:t>
            </a:r>
            <a:r>
              <a:rPr lang="en-US" sz="5100" dirty="0"/>
              <a:t> masa </a:t>
            </a:r>
            <a:r>
              <a:rPr lang="en-US" sz="5100" dirty="0" err="1"/>
              <a:t>peralihan</a:t>
            </a:r>
            <a:r>
              <a:rPr lang="en-US" sz="5100" dirty="0"/>
              <a:t> </a:t>
            </a:r>
            <a:r>
              <a:rPr lang="en-US" sz="5100" dirty="0" err="1"/>
              <a:t>diri</a:t>
            </a:r>
            <a:r>
              <a:rPr lang="en-US" sz="5100" dirty="0"/>
              <a:t> </a:t>
            </a:r>
            <a:r>
              <a:rPr lang="en-US" sz="5100" dirty="0" err="1"/>
              <a:t>anak</a:t>
            </a:r>
            <a:r>
              <a:rPr lang="en-US" sz="5100" dirty="0"/>
              <a:t> </a:t>
            </a:r>
            <a:r>
              <a:rPr lang="en-US" sz="5100" dirty="0" err="1"/>
              <a:t>menuju</a:t>
            </a:r>
            <a:r>
              <a:rPr lang="en-US" sz="5100" dirty="0"/>
              <a:t> </a:t>
            </a:r>
            <a:r>
              <a:rPr lang="en-US" sz="5100" dirty="0" err="1"/>
              <a:t>dewasa</a:t>
            </a:r>
            <a:r>
              <a:rPr lang="en-US" sz="5100" dirty="0"/>
              <a:t>, pada masa ini </a:t>
            </a:r>
            <a:r>
              <a:rPr lang="en-US" sz="5100" dirty="0" err="1"/>
              <a:t>terjadi</a:t>
            </a:r>
            <a:r>
              <a:rPr lang="en-US" sz="5100" dirty="0"/>
              <a:t> </a:t>
            </a:r>
            <a:r>
              <a:rPr lang="en-US" sz="5100" dirty="0" err="1"/>
              <a:t>berbagai</a:t>
            </a:r>
            <a:r>
              <a:rPr lang="en-US" sz="5100" dirty="0"/>
              <a:t> </a:t>
            </a:r>
            <a:r>
              <a:rPr lang="en-US" sz="5100" dirty="0" err="1"/>
              <a:t>macam</a:t>
            </a:r>
            <a:r>
              <a:rPr lang="en-US" sz="5100" dirty="0"/>
              <a:t> </a:t>
            </a:r>
            <a:r>
              <a:rPr lang="en-US" sz="5100" dirty="0" err="1"/>
              <a:t>perubahan</a:t>
            </a:r>
            <a:r>
              <a:rPr lang="en-US" sz="5100" dirty="0"/>
              <a:t> yang </a:t>
            </a:r>
            <a:r>
              <a:rPr lang="en-US" sz="5100" dirty="0" err="1"/>
              <a:t>cukup</a:t>
            </a:r>
            <a:r>
              <a:rPr lang="en-US" sz="5100" dirty="0"/>
              <a:t> </a:t>
            </a:r>
            <a:r>
              <a:rPr lang="en-US" sz="5100" dirty="0" err="1"/>
              <a:t>bermakna</a:t>
            </a:r>
            <a:r>
              <a:rPr lang="en-US" sz="5100" dirty="0"/>
              <a:t> </a:t>
            </a:r>
            <a:r>
              <a:rPr lang="en-US" sz="5100" dirty="0" err="1"/>
              <a:t>baik</a:t>
            </a:r>
            <a:r>
              <a:rPr lang="en-US" sz="5100" dirty="0"/>
              <a:t> </a:t>
            </a:r>
            <a:r>
              <a:rPr lang="en-US" sz="5100" dirty="0" err="1"/>
              <a:t>secara</a:t>
            </a:r>
            <a:r>
              <a:rPr lang="en-US" sz="5100" dirty="0"/>
              <a:t> </a:t>
            </a:r>
            <a:r>
              <a:rPr lang="en-US" sz="5100" dirty="0" err="1"/>
              <a:t>fisik</a:t>
            </a:r>
            <a:r>
              <a:rPr lang="en-US" sz="5100" dirty="0"/>
              <a:t>, </a:t>
            </a:r>
            <a:r>
              <a:rPr lang="en-US" sz="5100" dirty="0" err="1"/>
              <a:t>biologis</a:t>
            </a:r>
            <a:r>
              <a:rPr lang="en-US" sz="5100" dirty="0"/>
              <a:t>, mental dan </a:t>
            </a:r>
            <a:r>
              <a:rPr lang="en-US" sz="5100" dirty="0" err="1"/>
              <a:t>emosional</a:t>
            </a:r>
            <a:r>
              <a:rPr lang="en-US" sz="5100" dirty="0"/>
              <a:t> </a:t>
            </a:r>
            <a:r>
              <a:rPr lang="en-US" sz="5100" dirty="0" err="1"/>
              <a:t>serta</a:t>
            </a:r>
            <a:r>
              <a:rPr lang="en-US" sz="5100" dirty="0"/>
              <a:t> </a:t>
            </a:r>
            <a:r>
              <a:rPr lang="en-US" sz="5100" dirty="0" err="1"/>
              <a:t>psikososial</a:t>
            </a:r>
            <a:r>
              <a:rPr lang="en-US" sz="5100" dirty="0"/>
              <a:t>. </a:t>
            </a:r>
            <a:r>
              <a:rPr lang="en-US" sz="5100" dirty="0" err="1"/>
              <a:t>Kesemuanya</a:t>
            </a:r>
            <a:r>
              <a:rPr lang="en-US" sz="5100" dirty="0"/>
              <a:t> ini </a:t>
            </a:r>
            <a:r>
              <a:rPr lang="en-US" sz="5100" dirty="0" err="1"/>
              <a:t>dapat</a:t>
            </a:r>
            <a:r>
              <a:rPr lang="en-US" sz="5100" dirty="0"/>
              <a:t> </a:t>
            </a:r>
            <a:r>
              <a:rPr lang="en-US" sz="5100" dirty="0" err="1"/>
              <a:t>mempengaruhi</a:t>
            </a:r>
            <a:r>
              <a:rPr lang="en-US" sz="5100" dirty="0"/>
              <a:t> </a:t>
            </a:r>
            <a:r>
              <a:rPr lang="en-US" sz="5100" dirty="0" err="1"/>
              <a:t>kehidupan</a:t>
            </a:r>
            <a:r>
              <a:rPr lang="en-US" sz="5100" dirty="0"/>
              <a:t> </a:t>
            </a:r>
            <a:r>
              <a:rPr lang="en-US" sz="5100" dirty="0" err="1"/>
              <a:t>pribadi</a:t>
            </a:r>
            <a:r>
              <a:rPr lang="en-US" sz="5100" dirty="0"/>
              <a:t>, </a:t>
            </a:r>
            <a:r>
              <a:rPr lang="en-US" sz="5100" dirty="0" err="1"/>
              <a:t>lingkungan</a:t>
            </a:r>
            <a:r>
              <a:rPr lang="en-US" sz="5100" dirty="0"/>
              <a:t> </a:t>
            </a:r>
            <a:r>
              <a:rPr lang="en-US" sz="5100" dirty="0" err="1"/>
              <a:t>keluarga</a:t>
            </a:r>
            <a:r>
              <a:rPr lang="en-US" sz="5100" dirty="0"/>
              <a:t> </a:t>
            </a:r>
            <a:r>
              <a:rPr lang="en-US" sz="5100" dirty="0" err="1"/>
              <a:t>maupun</a:t>
            </a:r>
            <a:r>
              <a:rPr lang="en-US" sz="5100" dirty="0"/>
              <a:t> </a:t>
            </a:r>
            <a:r>
              <a:rPr lang="en-US" sz="5100" dirty="0" err="1"/>
              <a:t>masyarakat</a:t>
            </a:r>
            <a:r>
              <a:rPr lang="en-US" sz="5100" dirty="0"/>
              <a:t>.</a:t>
            </a:r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1300" dirty="0"/>
              <a:t>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  <p:sp>
        <p:nvSpPr>
          <p:cNvPr id="5" name="Bagan Alur: Tunda 4">
            <a:extLst>
              <a:ext uri="{FF2B5EF4-FFF2-40B4-BE49-F238E27FC236}">
                <a16:creationId xmlns:a16="http://schemas.microsoft.com/office/drawing/2014/main" id="{1BBC2DC0-C3B1-7C1D-D8F8-4B48724C3F43}"/>
              </a:ext>
            </a:extLst>
          </p:cNvPr>
          <p:cNvSpPr/>
          <p:nvPr/>
        </p:nvSpPr>
        <p:spPr>
          <a:xfrm>
            <a:off x="2129477" y="3581719"/>
            <a:ext cx="7932420" cy="2491740"/>
          </a:xfrm>
          <a:prstGeom prst="flowChartDela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Ketidak</a:t>
            </a:r>
            <a:r>
              <a:rPr lang="en-US" sz="2400" dirty="0"/>
              <a:t> </a:t>
            </a:r>
            <a:r>
              <a:rPr lang="en-US" sz="2400" dirty="0" err="1"/>
              <a:t>siapan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menyimpang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: </a:t>
            </a:r>
            <a:r>
              <a:rPr lang="en-US" sz="2400" dirty="0" err="1"/>
              <a:t>kenakalan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, </a:t>
            </a:r>
            <a:r>
              <a:rPr lang="en-US" sz="2400" dirty="0" err="1"/>
              <a:t>penyalahgunaan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terlarang</a:t>
            </a:r>
            <a:r>
              <a:rPr lang="en-US" sz="2400" dirty="0"/>
              <a:t>, </a:t>
            </a:r>
            <a:r>
              <a:rPr lang="en-US" sz="2400" dirty="0" err="1"/>
              <a:t>penyaki</a:t>
            </a:r>
            <a:r>
              <a:rPr lang="en-US" sz="2400" dirty="0"/>
              <a:t> </a:t>
            </a:r>
            <a:r>
              <a:rPr lang="en-US" sz="2400" dirty="0" err="1"/>
              <a:t>menular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 (PMS) dan HIV / AIDS, </a:t>
            </a:r>
            <a:r>
              <a:rPr lang="en-US" sz="2400" dirty="0" err="1"/>
              <a:t>kehamialn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diinginkan</a:t>
            </a:r>
            <a:r>
              <a:rPr lang="en-US" sz="2400" dirty="0"/>
              <a:t>, </a:t>
            </a:r>
            <a:r>
              <a:rPr lang="en-US" sz="2400" dirty="0" err="1"/>
              <a:t>Aborsi</a:t>
            </a:r>
            <a:r>
              <a:rPr lang="en-US" sz="2400" dirty="0"/>
              <a:t> dan </a:t>
            </a:r>
            <a:r>
              <a:rPr lang="en-US" sz="2400" dirty="0" err="1"/>
              <a:t>sebagainya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39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8FA3912-2611-6994-5BDA-933B5EF68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Ciri-Ciri</a:t>
            </a:r>
            <a:r>
              <a:rPr lang="en-US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Remaja</a:t>
            </a:r>
            <a:br>
              <a:rPr lang="en-US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303ABE5-1495-7D6D-A823-508EE7F35D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877888"/>
            <a:ext cx="10363826" cy="4285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Terdapat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beberapa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perubahan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atau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ciri-ciri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terjadi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selama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masa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remaja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yaitu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Peningkatan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emosional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terjadi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secara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cepat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Perubahan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cepat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secara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fisik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juga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disertai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kematangan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seksual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Perubahan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dalam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hal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menarik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bagi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dirinya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dan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hubungan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dengan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orang lain.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Perubahan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nilai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dimana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apa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mereka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anggap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penting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pada masa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kanak-kanak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menjadi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kurang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penting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karena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sudah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mendekati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dewasa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Kebanyakan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remaja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bersikap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ambivalen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dalam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menghadapi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perubahan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yang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terjadi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46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C6F9397-9B7D-6769-4D47-EBE2E2AB9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FASE</a:t>
            </a:r>
            <a:r>
              <a:rPr lang="en-US" dirty="0"/>
              <a:t> PP </a:t>
            </a:r>
            <a:r>
              <a:rPr lang="en-US" dirty="0" err="1"/>
              <a:t>REMAJA</a:t>
            </a:r>
            <a:endParaRPr lang="en-US" dirty="0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59B124E9-0AA5-0E73-AB73-1241925E7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1874520"/>
            <a:ext cx="4754880" cy="443484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Masa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pra-pubertas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(12-13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tahun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Peningkatan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hormone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seksualitas</a:t>
            </a:r>
            <a:endParaRPr lang="en-US" sz="3200" dirty="0">
              <a:latin typeface="Bahnschrift Light Condensed" panose="020B0502040204020203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Cenderung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suka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mengkritik</a:t>
            </a:r>
            <a:endParaRPr lang="en-US" sz="3200" dirty="0">
              <a:latin typeface="Bahnschrift Light Condensed" panose="020B0502040204020203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Peniru</a:t>
            </a:r>
            <a:endParaRPr lang="en-US" sz="3200" dirty="0">
              <a:latin typeface="Bahnschrift Light Condensed" panose="020B0502040204020203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-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Lebih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berani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berbicara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depan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umum</a:t>
            </a:r>
            <a:r>
              <a:rPr lang="en-US" sz="32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endParaRPr lang="en-US" sz="2800" dirty="0"/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AC1ADC72-E359-3F0A-494B-84F8C493E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992" y="1874520"/>
            <a:ext cx="4754880" cy="3341572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Bahnschrift Light Condensed" panose="020B0502040204020203" pitchFamily="34" charset="0"/>
              </a:rPr>
              <a:t>Masa </a:t>
            </a:r>
            <a:r>
              <a:rPr lang="en-US" sz="3200" dirty="0" err="1">
                <a:latin typeface="Bahnschrift Light Condensed" panose="020B0502040204020203" pitchFamily="34" charset="0"/>
              </a:rPr>
              <a:t>pubertas</a:t>
            </a:r>
            <a:r>
              <a:rPr lang="en-US" sz="3200" dirty="0">
                <a:latin typeface="Bahnschrift Light Condensed" panose="020B0502040204020203" pitchFamily="34" charset="0"/>
              </a:rPr>
              <a:t> (14-16 </a:t>
            </a:r>
            <a:r>
              <a:rPr lang="en-US" sz="3200" dirty="0" err="1">
                <a:latin typeface="Bahnschrift Light Condensed" panose="020B0502040204020203" pitchFamily="34" charset="0"/>
              </a:rPr>
              <a:t>tahun</a:t>
            </a:r>
            <a:r>
              <a:rPr lang="en-US" sz="3200" dirty="0">
                <a:latin typeface="Bahnschrift Light Condensed" panose="020B0502040204020203" pitchFamily="34" charset="0"/>
              </a:rPr>
              <a:t> )</a:t>
            </a:r>
          </a:p>
          <a:p>
            <a:r>
              <a:rPr lang="en-US" sz="3200" dirty="0">
                <a:latin typeface="Bahnschrift Light Condensed" panose="020B0502040204020203" pitchFamily="34" charset="0"/>
              </a:rPr>
              <a:t>- </a:t>
            </a:r>
            <a:r>
              <a:rPr lang="en-US" sz="3200" dirty="0" err="1">
                <a:latin typeface="Bahnschrift Light Condensed" panose="020B0502040204020203" pitchFamily="34" charset="0"/>
              </a:rPr>
              <a:t>Menstruasi</a:t>
            </a:r>
            <a:r>
              <a:rPr lang="en-US" sz="3200" dirty="0">
                <a:latin typeface="Bahnschrift Light Condensed" panose="020B0502040204020203" pitchFamily="34" charset="0"/>
              </a:rPr>
              <a:t> (</a:t>
            </a:r>
            <a:r>
              <a:rPr lang="en-US" sz="3200" dirty="0" err="1">
                <a:latin typeface="Bahnschrift Light Condensed" panose="020B0502040204020203" pitchFamily="34" charset="0"/>
              </a:rPr>
              <a:t>dipengaruhi</a:t>
            </a:r>
            <a:r>
              <a:rPr lang="en-US" sz="3200" dirty="0">
                <a:latin typeface="Bahnschrift Light Condensed" panose="020B0502040204020203" pitchFamily="34" charset="0"/>
              </a:rPr>
              <a:t> </a:t>
            </a:r>
            <a:r>
              <a:rPr lang="en-US" sz="2400" dirty="0"/>
              <a:t>Hypothalamic-Pituitary-Gonadal Axis)</a:t>
            </a:r>
            <a:endParaRPr lang="en-US" sz="3200" dirty="0">
              <a:latin typeface="Bahnschrift Light Condensed" panose="020B0502040204020203" pitchFamily="34" charset="0"/>
            </a:endParaRPr>
          </a:p>
          <a:p>
            <a:r>
              <a:rPr lang="en-US" sz="3200" dirty="0">
                <a:latin typeface="Bahnschrift Light Condensed" panose="020B0502040204020203" pitchFamily="34" charset="0"/>
              </a:rPr>
              <a:t>- </a:t>
            </a:r>
            <a:r>
              <a:rPr lang="en-US" sz="3200" dirty="0" err="1">
                <a:latin typeface="Bahnschrift Light Condensed" panose="020B0502040204020203" pitchFamily="34" charset="0"/>
              </a:rPr>
              <a:t>Mimpi</a:t>
            </a:r>
            <a:r>
              <a:rPr lang="en-US" sz="3200" dirty="0">
                <a:latin typeface="Bahnschrift Light Condensed" panose="020B0502040204020203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</a:rPr>
              <a:t>basah</a:t>
            </a:r>
            <a:endParaRPr lang="en-US" sz="3200" dirty="0">
              <a:latin typeface="Bahnschrift Light Condensed" panose="020B0502040204020203" pitchFamily="34" charset="0"/>
            </a:endParaRPr>
          </a:p>
          <a:p>
            <a:r>
              <a:rPr lang="en-US" sz="3200" dirty="0">
                <a:latin typeface="Bahnschrift Light Condensed" panose="020B0502040204020203" pitchFamily="34" charset="0"/>
              </a:rPr>
              <a:t>- </a:t>
            </a:r>
            <a:r>
              <a:rPr lang="en-US" sz="3200" dirty="0" err="1">
                <a:latin typeface="Bahnschrift Light Condensed" panose="020B0502040204020203" pitchFamily="34" charset="0"/>
              </a:rPr>
              <a:t>Perasaan</a:t>
            </a:r>
            <a:r>
              <a:rPr lang="en-US" sz="3200" dirty="0">
                <a:latin typeface="Bahnschrift Light Condensed" panose="020B0502040204020203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</a:rPr>
              <a:t>sosial</a:t>
            </a:r>
            <a:r>
              <a:rPr lang="en-US" sz="3200" dirty="0">
                <a:latin typeface="Bahnschrift Light Condensed" panose="020B0502040204020203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</a:rPr>
              <a:t>lebih</a:t>
            </a:r>
            <a:r>
              <a:rPr lang="en-US" sz="3200" dirty="0">
                <a:latin typeface="Bahnschrift Light Condensed" panose="020B0502040204020203" pitchFamily="34" charset="0"/>
              </a:rPr>
              <a:t> </a:t>
            </a:r>
            <a:r>
              <a:rPr lang="en-US" sz="3200" dirty="0" err="1">
                <a:latin typeface="Bahnschrift Light Condensed" panose="020B0502040204020203" pitchFamily="34" charset="0"/>
              </a:rPr>
              <a:t>kuar</a:t>
            </a:r>
            <a:endParaRPr lang="en-US" sz="3200" dirty="0">
              <a:latin typeface="Bahnschrift Light Condensed" panose="020B0502040204020203" pitchFamily="34" charset="0"/>
            </a:endParaRPr>
          </a:p>
          <a:p>
            <a:endParaRPr lang="en-US" sz="3200" dirty="0">
              <a:latin typeface="Bahnschrift Light Condensed" panose="020B0502040204020203" pitchFamily="34" charset="0"/>
            </a:endParaRPr>
          </a:p>
          <a:p>
            <a:endParaRPr lang="en-US" sz="32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915BA52-E315-70DB-1144-3798F82C3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5636" y="1209367"/>
            <a:ext cx="4754880" cy="4023360"/>
          </a:xfrm>
        </p:spPr>
        <p:txBody>
          <a:bodyPr>
            <a:normAutofit/>
          </a:bodyPr>
          <a:lstStyle/>
          <a:p>
            <a:r>
              <a:rPr lang="en-US" sz="3200" dirty="0"/>
              <a:t>Masa </a:t>
            </a:r>
            <a:r>
              <a:rPr lang="en-US" sz="3200" dirty="0" err="1"/>
              <a:t>akhir</a:t>
            </a:r>
            <a:r>
              <a:rPr lang="en-US" sz="3200" dirty="0"/>
              <a:t> </a:t>
            </a:r>
            <a:r>
              <a:rPr lang="en-US" sz="3200" dirty="0" err="1"/>
              <a:t>pubertas</a:t>
            </a:r>
            <a:r>
              <a:rPr lang="en-US" sz="3200" dirty="0"/>
              <a:t> (17-18 </a:t>
            </a:r>
            <a:r>
              <a:rPr lang="en-US" sz="3200" dirty="0" err="1"/>
              <a:t>tahun</a:t>
            </a:r>
            <a:r>
              <a:rPr lang="en-US" sz="3200" dirty="0"/>
              <a:t> )	</a:t>
            </a:r>
          </a:p>
          <a:p>
            <a:r>
              <a:rPr lang="en-US" sz="3200" dirty="0"/>
              <a:t>-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dewasa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Pencitraan</a:t>
            </a:r>
            <a:r>
              <a:rPr lang="en-US" sz="3200" dirty="0"/>
              <a:t> </a:t>
            </a:r>
            <a:r>
              <a:rPr lang="en-US" sz="3200" dirty="0" err="1"/>
              <a:t>tubuh</a:t>
            </a:r>
            <a:endParaRPr lang="en-US" sz="3200" dirty="0"/>
          </a:p>
          <a:p>
            <a:r>
              <a:rPr lang="en-US" sz="3200" dirty="0"/>
              <a:t>- </a:t>
            </a:r>
            <a:r>
              <a:rPr lang="en-US" sz="3200" dirty="0" err="1"/>
              <a:t>Kematangan</a:t>
            </a:r>
            <a:r>
              <a:rPr lang="en-US" sz="3200" dirty="0"/>
              <a:t> </a:t>
            </a:r>
            <a:r>
              <a:rPr lang="en-US" sz="3200" dirty="0" err="1"/>
              <a:t>Fisik</a:t>
            </a:r>
            <a:r>
              <a:rPr lang="en-US" sz="3200" dirty="0"/>
              <a:t> dan </a:t>
            </a:r>
            <a:r>
              <a:rPr lang="en-US" sz="3200" dirty="0" err="1"/>
              <a:t>seksual</a:t>
            </a:r>
            <a:r>
              <a:rPr lang="en-US" sz="3200" dirty="0"/>
              <a:t> </a:t>
            </a:r>
            <a:r>
              <a:rPr lang="en-US" sz="3200" dirty="0" err="1"/>
              <a:t>terpenuhi</a:t>
            </a:r>
            <a:endParaRPr lang="en-US" sz="3200" dirty="0"/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514A1016-16A9-5606-3828-59E891E94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1836" y="1209367"/>
            <a:ext cx="4754880" cy="4023360"/>
          </a:xfrm>
        </p:spPr>
        <p:txBody>
          <a:bodyPr>
            <a:normAutofit/>
          </a:bodyPr>
          <a:lstStyle/>
          <a:p>
            <a:r>
              <a:rPr lang="en-US" sz="3600" dirty="0"/>
              <a:t>19-21 </a:t>
            </a:r>
            <a:r>
              <a:rPr lang="en-US" sz="3600" dirty="0" err="1"/>
              <a:t>tahun</a:t>
            </a:r>
            <a:r>
              <a:rPr lang="en-US" sz="3600" dirty="0"/>
              <a:t> 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Tahu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hal</a:t>
            </a:r>
            <a:r>
              <a:rPr lang="en-US" sz="3600" dirty="0"/>
              <a:t> yang </a:t>
            </a:r>
            <a:r>
              <a:rPr lang="en-US" sz="3600" dirty="0" err="1"/>
              <a:t>abstrak</a:t>
            </a:r>
            <a:endParaRPr lang="en-US" sz="3600" dirty="0"/>
          </a:p>
          <a:p>
            <a:r>
              <a:rPr lang="en-US" sz="3600" dirty="0"/>
              <a:t>- 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  <a:r>
              <a:rPr lang="en-US" sz="3600" dirty="0" err="1"/>
              <a:t>mulai</a:t>
            </a:r>
            <a:r>
              <a:rPr lang="en-US" sz="3600" dirty="0"/>
              <a:t> </a:t>
            </a:r>
            <a:r>
              <a:rPr lang="en-US" sz="3600" dirty="0" err="1"/>
              <a:t>jelas</a:t>
            </a:r>
            <a:r>
              <a:rPr lang="en-US" sz="3600" dirty="0"/>
              <a:t> </a:t>
            </a:r>
          </a:p>
          <a:p>
            <a:r>
              <a:rPr lang="en-US" sz="3600" dirty="0"/>
              <a:t>- </a:t>
            </a:r>
            <a:r>
              <a:rPr lang="en-US" sz="3600" dirty="0" err="1"/>
              <a:t>Kematangan</a:t>
            </a:r>
            <a:r>
              <a:rPr lang="en-US" sz="3600" dirty="0"/>
              <a:t> hormone </a:t>
            </a:r>
          </a:p>
        </p:txBody>
      </p:sp>
    </p:spTree>
    <p:extLst>
      <p:ext uri="{BB962C8B-B14F-4D97-AF65-F5344CB8AC3E}">
        <p14:creationId xmlns:p14="http://schemas.microsoft.com/office/powerpoint/2010/main" val="63625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BB6D1BE-1D19-4852-CDD5-3CAED9EA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PERMASALAHAN</a:t>
            </a:r>
            <a:r>
              <a:rPr lang="en-US" dirty="0"/>
              <a:t> PADA </a:t>
            </a:r>
            <a:r>
              <a:rPr lang="en-US" dirty="0" err="1"/>
              <a:t>REMAJA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86B510D-A303-7A48-EE9B-2240F876CFA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Kebutuhan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akan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figure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teladan</a:t>
            </a:r>
            <a:endParaRPr lang="en-US" sz="3600" dirty="0">
              <a:latin typeface="Bahnschrift Light Condensed" panose="020B0502040204020203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Sikap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apatis</a:t>
            </a:r>
            <a:endParaRPr lang="en-US" sz="3600" dirty="0">
              <a:latin typeface="Bahnschrift Light Condensed" panose="020B0502040204020203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3.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Kecemasan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dan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kurangnya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harga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diri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4.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Tidak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berdaya</a:t>
            </a:r>
            <a:endParaRPr lang="en-US" sz="3600" dirty="0">
              <a:latin typeface="Bahnschrift Light Condensed" panose="020B0502040204020203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5.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Ketidakmampuan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melibatkan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diri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seperti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Bahnschrift Light Condensed" panose="020B0502040204020203" pitchFamily="34" charset="0"/>
                <a:cs typeface="Arial" panose="020B0604020202020204" pitchFamily="34" charset="0"/>
              </a:rPr>
              <a:t>persahabatan</a:t>
            </a:r>
            <a:r>
              <a:rPr lang="en-US" sz="360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48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6C21748-878C-9058-4FE8-97162F5D3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ekstrem</a:t>
            </a:r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C62BCAE-FA42-17CC-5664-619EAACFFD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HIV/ AIDS, </a:t>
            </a:r>
            <a:r>
              <a:rPr lang="en-US" sz="4000" dirty="0" err="1"/>
              <a:t>ABORSI</a:t>
            </a:r>
            <a:r>
              <a:rPr lang="en-US" sz="4000" dirty="0"/>
              <a:t>, SEKS PRA NIKAH, </a:t>
            </a:r>
            <a:r>
              <a:rPr lang="en-US" sz="4000" dirty="0" err="1"/>
              <a:t>PENYAKIT</a:t>
            </a:r>
            <a:r>
              <a:rPr lang="en-US" sz="4000" dirty="0"/>
              <a:t> </a:t>
            </a:r>
            <a:r>
              <a:rPr lang="en-US" sz="4000" dirty="0" err="1"/>
              <a:t>KULIT</a:t>
            </a:r>
            <a:r>
              <a:rPr lang="en-US" sz="4000" dirty="0"/>
              <a:t> DAN </a:t>
            </a:r>
            <a:r>
              <a:rPr lang="en-US" sz="4000" dirty="0" err="1"/>
              <a:t>KELAMIN</a:t>
            </a:r>
            <a:r>
              <a:rPr lang="en-US" sz="4000" dirty="0"/>
              <a:t>, </a:t>
            </a:r>
            <a:r>
              <a:rPr lang="en-US" sz="4000" dirty="0" err="1"/>
              <a:t>HAMIL</a:t>
            </a:r>
            <a:r>
              <a:rPr lang="en-US" sz="4000" dirty="0"/>
              <a:t> DI </a:t>
            </a:r>
            <a:r>
              <a:rPr lang="en-US" sz="4000" dirty="0" err="1"/>
              <a:t>LUAR</a:t>
            </a:r>
            <a:r>
              <a:rPr lang="en-US" sz="4000" dirty="0"/>
              <a:t> NIKAH  DAN </a:t>
            </a:r>
            <a:r>
              <a:rPr lang="en-US" sz="4000" dirty="0" err="1"/>
              <a:t>MASALAH</a:t>
            </a:r>
            <a:r>
              <a:rPr lang="en-US" sz="4000" dirty="0"/>
              <a:t> </a:t>
            </a:r>
            <a:r>
              <a:rPr lang="en-US" sz="4000" dirty="0" err="1"/>
              <a:t>LAINNYA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055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">
  <a:themeElements>
    <a:clrScheme name="Fas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358</Words>
  <Application>Microsoft Office PowerPoint</Application>
  <PresentationFormat>Layar Lebar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6" baseType="lpstr">
      <vt:lpstr>Arial</vt:lpstr>
      <vt:lpstr>Bahnschrift Light Condensed</vt:lpstr>
      <vt:lpstr>Helvetica</vt:lpstr>
      <vt:lpstr>Trebuchet MS</vt:lpstr>
      <vt:lpstr>Wingdings 3</vt:lpstr>
      <vt:lpstr>Faset</vt:lpstr>
      <vt:lpstr>Presentasi PowerPoint</vt:lpstr>
      <vt:lpstr>PSIKOLOGI PADA MASA REPRODUKSI</vt:lpstr>
      <vt:lpstr>cpmk</vt:lpstr>
      <vt:lpstr>APA ITU REMAJA</vt:lpstr>
      <vt:lpstr>Ciri-Ciri Remaja </vt:lpstr>
      <vt:lpstr>FASE PP REMAJA</vt:lpstr>
      <vt:lpstr>Presentasi PowerPoint</vt:lpstr>
      <vt:lpstr>PERMASALAHAN PADA REMAJA</vt:lpstr>
      <vt:lpstr>MASALAH ekstrem</vt:lpstr>
      <vt:lpstr>Strategi pemulihan psikologi remaja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Husnul Khotimah Rustam</dc:creator>
  <cp:lastModifiedBy>Husnul Khotimah Rustam</cp:lastModifiedBy>
  <cp:revision>1</cp:revision>
  <dcterms:created xsi:type="dcterms:W3CDTF">2022-10-21T03:07:50Z</dcterms:created>
  <dcterms:modified xsi:type="dcterms:W3CDTF">2022-10-21T03:08:17Z</dcterms:modified>
</cp:coreProperties>
</file>