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9C2188-B7EB-4CD2-8A82-564A50DAB7D5}" type="slidenum">
              <a:rPr lang="en-US" smtClean="0"/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5159A5-E88B-4A96-B0B6-68C77C73228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9C2188-B7EB-4CD2-8A82-564A50DAB7D5}" type="slidenum">
              <a:rPr lang="en-US" smtClean="0"/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724400"/>
            <a:ext cx="6553200" cy="457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OLEH : ASMI NASRUDDIN, SKM., M.KES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GIZI MASYARAKAT KOMUNITAS</a:t>
            </a:r>
            <a:endParaRPr lang="en-US" sz="32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FAKTOR RELIGI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225425" indent="-225425"/>
            <a:r>
              <a:rPr lang="en-US" dirty="0" err="1" smtClean="0">
                <a:solidFill>
                  <a:schemeClr val="tx1"/>
                </a:solidFill>
              </a:rPr>
              <a:t>Religi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kepercayaan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contohnya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mengonsumsi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sebenarnya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justru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hamil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tabu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mengonsumsi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err="1" smtClean="0">
                <a:solidFill>
                  <a:schemeClr val="tx1"/>
                </a:solidFill>
              </a:rPr>
              <a:t>Faktor-Faktor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yang </a:t>
            </a:r>
            <a:r>
              <a:rPr lang="en-US" sz="3200" b="1" dirty="0" err="1">
                <a:solidFill>
                  <a:schemeClr val="tx1"/>
                </a:solidFill>
              </a:rPr>
              <a:t>Memengaruhi</a:t>
            </a:r>
            <a:r>
              <a:rPr lang="en-US" sz="3200" b="1" dirty="0">
                <a:solidFill>
                  <a:schemeClr val="tx1"/>
                </a:solidFill>
              </a:rPr>
              <a:t> Status </a:t>
            </a:r>
            <a:r>
              <a:rPr lang="en-US" sz="3200" b="1" dirty="0" err="1">
                <a:solidFill>
                  <a:schemeClr val="tx1"/>
                </a:solidFill>
              </a:rPr>
              <a:t>Gizi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</a:rPr>
              <a:t>Gizi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memiliki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beberapa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fungsi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berperan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kesehatan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tubuh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makhluk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hidup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yaitu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endParaRPr lang="en-US" sz="2200" dirty="0">
              <a:solidFill>
                <a:schemeClr val="tx1"/>
              </a:solidFill>
            </a:endParaRPr>
          </a:p>
          <a:p>
            <a:pPr marL="339725" lvl="0" indent="-339725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Memelihara</a:t>
            </a:r>
            <a:r>
              <a:rPr lang="en-US" sz="2200" dirty="0">
                <a:solidFill>
                  <a:schemeClr val="tx1"/>
                </a:solidFill>
              </a:rPr>
              <a:t> proses </a:t>
            </a:r>
            <a:r>
              <a:rPr lang="en-US" sz="2200" dirty="0" err="1">
                <a:solidFill>
                  <a:schemeClr val="tx1"/>
                </a:solidFill>
              </a:rPr>
              <a:t>tubuh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pertumbuhan</a:t>
            </a:r>
            <a:r>
              <a:rPr lang="en-US" sz="2200" dirty="0">
                <a:solidFill>
                  <a:schemeClr val="tx1"/>
                </a:solidFill>
              </a:rPr>
              <a:t>/</a:t>
            </a:r>
            <a:r>
              <a:rPr lang="en-US" sz="2200" dirty="0" err="1">
                <a:solidFill>
                  <a:schemeClr val="tx1"/>
                </a:solidFill>
              </a:rPr>
              <a:t>perkembangan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serta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mengganti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jaringan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tubuh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rusak</a:t>
            </a:r>
            <a:endParaRPr lang="en-US" sz="2200" dirty="0">
              <a:solidFill>
                <a:schemeClr val="tx1"/>
              </a:solidFill>
            </a:endParaRPr>
          </a:p>
          <a:p>
            <a:pPr marL="339725" lvl="0" indent="-339725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Memperoleh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energi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guna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melakukan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kegiatan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sehari-hari</a:t>
            </a:r>
            <a:endParaRPr lang="en-US" sz="2200" dirty="0">
              <a:solidFill>
                <a:schemeClr val="tx1"/>
              </a:solidFill>
            </a:endParaRPr>
          </a:p>
          <a:p>
            <a:pPr marL="339725" lvl="0" indent="-339725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Mengatur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metabolisme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mengatur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berbagai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keseimbangan</a:t>
            </a:r>
            <a:r>
              <a:rPr lang="en-US" sz="2200" dirty="0">
                <a:solidFill>
                  <a:schemeClr val="tx1"/>
                </a:solidFill>
              </a:rPr>
              <a:t> air, mineral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cairan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tubuh</a:t>
            </a:r>
            <a:r>
              <a:rPr lang="en-US" sz="2200" dirty="0">
                <a:solidFill>
                  <a:schemeClr val="tx1"/>
                </a:solidFill>
              </a:rPr>
              <a:t> yang lain</a:t>
            </a:r>
            <a:endParaRPr lang="en-US" sz="2200" dirty="0">
              <a:solidFill>
                <a:schemeClr val="tx1"/>
              </a:solidFill>
            </a:endParaRPr>
          </a:p>
          <a:p>
            <a:pPr marL="339725" lvl="0" indent="-339725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Berperan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mekanisme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pertahanan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tubuh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terhadap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berbagai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penyakit</a:t>
            </a:r>
            <a:r>
              <a:rPr lang="en-US" sz="2200" dirty="0">
                <a:solidFill>
                  <a:schemeClr val="tx1"/>
                </a:solidFill>
              </a:rPr>
              <a:t> (protein).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FUNGSI DARI </a:t>
            </a:r>
            <a:r>
              <a:rPr lang="en-US" sz="3200" b="1" dirty="0" err="1" smtClean="0">
                <a:solidFill>
                  <a:schemeClr val="tx1"/>
                </a:solidFill>
              </a:rPr>
              <a:t>Gizi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373563"/>
          </a:xfrm>
        </p:spPr>
        <p:txBody>
          <a:bodyPr>
            <a:normAutofit/>
          </a:bodyPr>
          <a:lstStyle/>
          <a:p>
            <a:r>
              <a:rPr lang="en-US" sz="2200" dirty="0" err="1">
                <a:solidFill>
                  <a:schemeClr val="tx1"/>
                </a:solidFill>
              </a:rPr>
              <a:t>Tak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satu</a:t>
            </a:r>
            <a:r>
              <a:rPr lang="en-US" sz="2200" dirty="0">
                <a:solidFill>
                  <a:schemeClr val="tx1"/>
                </a:solidFill>
              </a:rPr>
              <a:t> pun </a:t>
            </a:r>
            <a:r>
              <a:rPr lang="en-US" sz="2200" dirty="0" err="1">
                <a:solidFill>
                  <a:schemeClr val="tx1"/>
                </a:solidFill>
              </a:rPr>
              <a:t>jenis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makanan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mengandung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semua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zat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gizi</a:t>
            </a:r>
            <a:r>
              <a:rPr lang="en-US" sz="2200" dirty="0">
                <a:solidFill>
                  <a:schemeClr val="tx1"/>
                </a:solidFill>
              </a:rPr>
              <a:t>, yang </a:t>
            </a:r>
            <a:r>
              <a:rPr lang="en-US" sz="2200" dirty="0" err="1">
                <a:solidFill>
                  <a:schemeClr val="tx1"/>
                </a:solidFill>
              </a:rPr>
              <a:t>mampu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seseorang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hidup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sehat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tumbuh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kembang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produktif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Oleh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karena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itu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setiap</a:t>
            </a:r>
            <a:r>
              <a:rPr lang="en-US" sz="2200" dirty="0">
                <a:solidFill>
                  <a:schemeClr val="tx1"/>
                </a:solidFill>
              </a:rPr>
              <a:t> orang </a:t>
            </a:r>
            <a:r>
              <a:rPr lang="en-US" sz="2200" dirty="0" err="1">
                <a:solidFill>
                  <a:schemeClr val="tx1"/>
                </a:solidFill>
              </a:rPr>
              <a:t>perlu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mengkonsumsi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anekaragam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makanan</a:t>
            </a:r>
            <a:r>
              <a:rPr lang="en-US" sz="2200" dirty="0">
                <a:solidFill>
                  <a:schemeClr val="tx1"/>
                </a:solidFill>
              </a:rPr>
              <a:t>; </a:t>
            </a:r>
            <a:r>
              <a:rPr lang="en-US" sz="2200" dirty="0" err="1">
                <a:solidFill>
                  <a:schemeClr val="tx1"/>
                </a:solidFill>
              </a:rPr>
              <a:t>kecuali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bayi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umur</a:t>
            </a:r>
            <a:r>
              <a:rPr lang="en-US" sz="2200" dirty="0">
                <a:solidFill>
                  <a:schemeClr val="tx1"/>
                </a:solidFill>
              </a:rPr>
              <a:t> 0-4 </a:t>
            </a:r>
            <a:r>
              <a:rPr lang="en-US" sz="2200" dirty="0" err="1">
                <a:solidFill>
                  <a:schemeClr val="tx1"/>
                </a:solidFill>
              </a:rPr>
              <a:t>bulan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cukup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mengkonsumsi</a:t>
            </a:r>
            <a:r>
              <a:rPr lang="en-US" sz="2200" dirty="0">
                <a:solidFill>
                  <a:schemeClr val="tx1"/>
                </a:solidFill>
              </a:rPr>
              <a:t> Air </a:t>
            </a:r>
            <a:r>
              <a:rPr lang="en-US" sz="2200" dirty="0" err="1">
                <a:solidFill>
                  <a:schemeClr val="tx1"/>
                </a:solidFill>
              </a:rPr>
              <a:t>Susu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Ibu</a:t>
            </a:r>
            <a:r>
              <a:rPr lang="en-US" sz="2200" dirty="0">
                <a:solidFill>
                  <a:schemeClr val="tx1"/>
                </a:solidFill>
              </a:rPr>
              <a:t> (ASI) </a:t>
            </a:r>
            <a:r>
              <a:rPr lang="en-US" sz="2200" dirty="0" err="1">
                <a:solidFill>
                  <a:schemeClr val="tx1"/>
                </a:solidFill>
              </a:rPr>
              <a:t>saja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Bagi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bayi</a:t>
            </a:r>
            <a:r>
              <a:rPr lang="en-US" sz="2200" dirty="0">
                <a:solidFill>
                  <a:schemeClr val="tx1"/>
                </a:solidFill>
              </a:rPr>
              <a:t> 0-4 </a:t>
            </a:r>
            <a:r>
              <a:rPr lang="en-US" sz="2200" dirty="0" err="1">
                <a:solidFill>
                  <a:schemeClr val="tx1"/>
                </a:solidFill>
              </a:rPr>
              <a:t>bulan</a:t>
            </a:r>
            <a:r>
              <a:rPr lang="en-US" sz="2200" dirty="0">
                <a:solidFill>
                  <a:schemeClr val="tx1"/>
                </a:solidFill>
              </a:rPr>
              <a:t>, ASI </a:t>
            </a:r>
            <a:r>
              <a:rPr lang="en-US" sz="2200" dirty="0" err="1">
                <a:solidFill>
                  <a:schemeClr val="tx1"/>
                </a:solidFill>
              </a:rPr>
              <a:t>adalah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satu-satunya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makanan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tunggal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penting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proses </a:t>
            </a:r>
            <a:r>
              <a:rPr lang="en-US" sz="2200" dirty="0" err="1">
                <a:solidFill>
                  <a:schemeClr val="tx1"/>
                </a:solidFill>
              </a:rPr>
              <a:t>tumbuh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kembang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dirinya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secara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wajar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sehat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FUNGSI DARI </a:t>
            </a:r>
            <a:r>
              <a:rPr lang="en-US" sz="3200" b="1" dirty="0" err="1" smtClean="0">
                <a:solidFill>
                  <a:schemeClr val="tx1"/>
                </a:solidFill>
              </a:rPr>
              <a:t>Gizi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6021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Makan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makanan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beranekaragam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bermanfaat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unsur-unsur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diperlukan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tubuh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kualitas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kuantintasnya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pelajaran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triguna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mengandung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tenaga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pembangun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pengatur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Apabila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kekurangan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kelengkapan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tertentu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dilengkapi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serupa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yang lain. </a:t>
            </a:r>
            <a:r>
              <a:rPr lang="en-US" sz="2000" dirty="0" err="1">
                <a:solidFill>
                  <a:schemeClr val="tx1"/>
                </a:solidFill>
              </a:rPr>
              <a:t>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beraneka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ragam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menjamin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terpenuhinya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kecukupan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tenaga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pembangun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pengatur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FUNGSI DARI </a:t>
            </a:r>
            <a:r>
              <a:rPr lang="en-US" sz="3200" b="1" dirty="0" err="1" smtClean="0">
                <a:solidFill>
                  <a:schemeClr val="tx1"/>
                </a:solidFill>
              </a:rPr>
              <a:t>Gizi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tenaga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beras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jagung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gandum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ubi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kayu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ubi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kentang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sagu</a:t>
            </a:r>
            <a:r>
              <a:rPr lang="en-US" sz="2000" dirty="0">
                <a:solidFill>
                  <a:schemeClr val="tx1"/>
                </a:solidFill>
              </a:rPr>
              <a:t>, roti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mie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Minyak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margarin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santan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mengandung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lemak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menghasilkan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tenaga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tenaga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menunjang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aktivitas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sehari-hari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pembangun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berasal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nabati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kacang-kacangan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tempe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tahu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Sedangkan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berasal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hewan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telur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ikan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ayam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daging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susu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olahan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seperti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keju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pembangun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berperan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sangat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penting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pertumbuhan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perkembangan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kecerdasan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seseorang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FUNGSI DARI </a:t>
            </a:r>
            <a:r>
              <a:rPr lang="en-US" sz="3200" b="1" dirty="0" err="1" smtClean="0">
                <a:solidFill>
                  <a:schemeClr val="tx1"/>
                </a:solidFill>
              </a:rPr>
              <a:t>Gizi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solidFill>
                  <a:schemeClr val="tx1"/>
                </a:solidFill>
              </a:rPr>
              <a:t>Makanan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sumber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zat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pengatur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adalah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semua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sayur-sayuran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buah-buahan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Makanan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mengandung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berbagai</a:t>
            </a:r>
            <a:r>
              <a:rPr lang="en-US" sz="2200" dirty="0">
                <a:solidFill>
                  <a:schemeClr val="tx1"/>
                </a:solidFill>
              </a:rPr>
              <a:t> vitamin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mineral, yang </a:t>
            </a:r>
            <a:r>
              <a:rPr lang="en-US" sz="2200" dirty="0" err="1">
                <a:solidFill>
                  <a:schemeClr val="tx1"/>
                </a:solidFill>
              </a:rPr>
              <a:t>berperan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melancarkan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bekerjanya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fungsi</a:t>
            </a:r>
            <a:r>
              <a:rPr lang="en-US" sz="2200" dirty="0">
                <a:solidFill>
                  <a:schemeClr val="tx1"/>
                </a:solidFill>
              </a:rPr>
              <a:t> organ-organ </a:t>
            </a:r>
            <a:r>
              <a:rPr lang="en-US" sz="2200" dirty="0" err="1">
                <a:solidFill>
                  <a:schemeClr val="tx1"/>
                </a:solidFill>
              </a:rPr>
              <a:t>tubuh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en-US" sz="22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FUNGSI DARI </a:t>
            </a:r>
            <a:r>
              <a:rPr lang="en-US" sz="3200" b="1" dirty="0" err="1" smtClean="0">
                <a:solidFill>
                  <a:schemeClr val="tx1"/>
                </a:solidFill>
              </a:rPr>
              <a:t>Gizi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60672" cy="1039427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Pengertian</a:t>
            </a:r>
            <a:r>
              <a:rPr lang="en-US" sz="2000" b="1" dirty="0" smtClean="0">
                <a:solidFill>
                  <a:schemeClr val="tx1"/>
                </a:solidFill>
              </a:rPr>
              <a:t> GIZI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Gizi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suatu</a:t>
            </a:r>
            <a:r>
              <a:rPr lang="en-US" sz="2000" dirty="0">
                <a:solidFill>
                  <a:schemeClr val="tx1"/>
                </a:solidFill>
              </a:rPr>
              <a:t> proses </a:t>
            </a:r>
            <a:r>
              <a:rPr lang="en-US" sz="2000" dirty="0" err="1">
                <a:solidFill>
                  <a:schemeClr val="tx1"/>
                </a:solidFill>
              </a:rPr>
              <a:t>organisme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dikonsumsi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normal </a:t>
            </a:r>
            <a:r>
              <a:rPr lang="en-US" sz="2000" dirty="0" err="1">
                <a:solidFill>
                  <a:schemeClr val="tx1"/>
                </a:solidFill>
              </a:rPr>
              <a:t>melalui</a:t>
            </a:r>
            <a:r>
              <a:rPr lang="en-US" sz="2000" dirty="0">
                <a:solidFill>
                  <a:schemeClr val="tx1"/>
                </a:solidFill>
              </a:rPr>
              <a:t> proses </a:t>
            </a:r>
            <a:r>
              <a:rPr lang="en-US" sz="2000" dirty="0" err="1">
                <a:solidFill>
                  <a:schemeClr val="tx1"/>
                </a:solidFill>
              </a:rPr>
              <a:t>digesti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absobsi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transportasi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penyimpanan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metabolisme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pengeluaran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zat-zat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mempertahankan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kehidupan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pertumbuhan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</a:t>
            </a:r>
            <a:r>
              <a:rPr lang="en-US" sz="2000" dirty="0">
                <a:solidFill>
                  <a:schemeClr val="tx1"/>
                </a:solidFill>
              </a:rPr>
              <a:t> normal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organ-organ,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menghasilkan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energi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etimologi</a:t>
            </a:r>
            <a:r>
              <a:rPr lang="en-US" sz="2000" dirty="0">
                <a:solidFill>
                  <a:schemeClr val="tx1"/>
                </a:solidFill>
              </a:rPr>
              <a:t>, kata </a:t>
            </a:r>
            <a:r>
              <a:rPr lang="en-US" sz="2000" i="1" dirty="0" err="1" smtClean="0">
                <a:solidFill>
                  <a:schemeClr val="tx1"/>
                </a:solidFill>
              </a:rPr>
              <a:t>gizi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berasal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bahasa</a:t>
            </a:r>
            <a:r>
              <a:rPr lang="en-US" sz="2000" dirty="0">
                <a:solidFill>
                  <a:schemeClr val="tx1"/>
                </a:solidFill>
              </a:rPr>
              <a:t> Arab 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i="1" dirty="0" err="1" smtClean="0">
                <a:solidFill>
                  <a:schemeClr val="tx1"/>
                </a:solidFill>
              </a:rPr>
              <a:t>ghidza</a:t>
            </a:r>
            <a:r>
              <a:rPr lang="en-US" sz="2000" dirty="0" smtClean="0">
                <a:solidFill>
                  <a:schemeClr val="tx1"/>
                </a:solidFill>
              </a:rPr>
              <a:t>”,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berarti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makanan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Gizi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proses </a:t>
            </a:r>
            <a:r>
              <a:rPr lang="en-US" sz="2000" dirty="0" err="1">
                <a:solidFill>
                  <a:schemeClr val="tx1"/>
                </a:solidFill>
              </a:rPr>
              <a:t>makhluk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hidup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dikonsumsi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normal </a:t>
            </a:r>
            <a:r>
              <a:rPr lang="en-US" sz="2000" dirty="0" err="1">
                <a:solidFill>
                  <a:schemeClr val="tx1"/>
                </a:solidFill>
              </a:rPr>
              <a:t>melalui</a:t>
            </a:r>
            <a:r>
              <a:rPr lang="en-US" sz="2000" dirty="0">
                <a:solidFill>
                  <a:schemeClr val="tx1"/>
                </a:solidFill>
              </a:rPr>
              <a:t> proses </a:t>
            </a:r>
            <a:r>
              <a:rPr lang="en-US" sz="2000" dirty="0" err="1">
                <a:solidFill>
                  <a:schemeClr val="tx1"/>
                </a:solidFill>
              </a:rPr>
              <a:t>digesti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penyerapan</a:t>
            </a:r>
            <a:r>
              <a:rPr lang="en-US" sz="2000" dirty="0">
                <a:solidFill>
                  <a:schemeClr val="tx1"/>
                </a:solidFill>
              </a:rPr>
              <a:t>), </a:t>
            </a:r>
            <a:r>
              <a:rPr lang="en-US" sz="2000" dirty="0" err="1">
                <a:solidFill>
                  <a:schemeClr val="tx1"/>
                </a:solidFill>
              </a:rPr>
              <a:t>absorpsi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transportasi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penyimpanan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metabolisme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pengeluaran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zat-zat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PENGERTIAN</a:t>
            </a:r>
            <a:endParaRPr lang="en-US" sz="3200" b="1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Pengertian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Gizi</a:t>
            </a:r>
            <a:endParaRPr lang="en-US" sz="2000" dirty="0">
              <a:solidFill>
                <a:schemeClr val="tx1"/>
              </a:solidFill>
            </a:endParaRPr>
          </a:p>
          <a:p>
            <a:pPr marL="236855" indent="-236855"/>
            <a:r>
              <a:rPr lang="en-US" sz="2000" dirty="0" err="1">
                <a:solidFill>
                  <a:schemeClr val="tx1"/>
                </a:solidFill>
              </a:rPr>
              <a:t>Ilmu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didefinisikan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cabang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ilmu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mempelajari</a:t>
            </a:r>
            <a:r>
              <a:rPr lang="en-US" sz="2000" dirty="0">
                <a:solidFill>
                  <a:schemeClr val="tx1"/>
                </a:solidFill>
              </a:rPr>
              <a:t> proses </a:t>
            </a:r>
            <a:r>
              <a:rPr lang="en-US" sz="2000" dirty="0" err="1">
                <a:solidFill>
                  <a:schemeClr val="tx1"/>
                </a:solidFill>
              </a:rPr>
              <a:t>pangan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dikonsumsi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manusia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masuk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tubuh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mengalami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pencernaan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absorpsi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transportasi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penyimpanan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metabolisme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pengeluaran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zat-zat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berguna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pertumbuhan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perkembangan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sehat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gigi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sehat</a:t>
            </a:r>
            <a:r>
              <a:rPr lang="en-US" sz="2000" dirty="0">
                <a:solidFill>
                  <a:schemeClr val="tx1"/>
                </a:solidFill>
              </a:rPr>
              <a:t> pula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Gizi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kesehatan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masyarakat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236855" indent="-236855"/>
            <a:r>
              <a:rPr lang="en-US" sz="2000" dirty="0" err="1">
                <a:solidFill>
                  <a:schemeClr val="tx1"/>
                </a:solidFill>
              </a:rPr>
              <a:t>Terkait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erat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”</a:t>
            </a:r>
            <a:r>
              <a:rPr lang="en-US" sz="2000" dirty="0" err="1">
                <a:solidFill>
                  <a:schemeClr val="tx1"/>
                </a:solidFill>
              </a:rPr>
              <a:t>gisi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”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”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,” yang </a:t>
            </a:r>
            <a:r>
              <a:rPr lang="en-US" sz="2000" dirty="0" err="1">
                <a:solidFill>
                  <a:schemeClr val="tx1"/>
                </a:solidFill>
              </a:rPr>
              <a:t>mengacu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cabang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populasi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terfokus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memantau</a:t>
            </a:r>
            <a:r>
              <a:rPr lang="en-US" sz="2000" dirty="0">
                <a:solidFill>
                  <a:schemeClr val="tx1"/>
                </a:solidFill>
              </a:rPr>
              <a:t> diet, status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program </a:t>
            </a:r>
            <a:r>
              <a:rPr lang="en-US" sz="2000" dirty="0" err="1">
                <a:solidFill>
                  <a:schemeClr val="tx1"/>
                </a:solidFill>
              </a:rPr>
              <a:t>pangan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memberikan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kepemimpinan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menerapkan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publik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prinsip-prinsip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mengarah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promosi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pencegahan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penyakit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melalui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kebijakan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lingkungan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PENGERTIAN</a:t>
            </a:r>
            <a:endParaRPr lang="en-US" sz="3200" b="1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chemeClr val="tx1"/>
                </a:solidFill>
                <a:cs typeface="Arial" panose="020B0604020202020204" pitchFamily="34" charset="0"/>
              </a:rPr>
              <a:t>Pengertian</a:t>
            </a:r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Status </a:t>
            </a:r>
            <a:r>
              <a:rPr lang="en-US" sz="2000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Gizi</a:t>
            </a:r>
            <a:r>
              <a:rPr lang="en-US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40030"/>
            <a:r>
              <a:rPr lang="en-US" sz="2000" dirty="0" smtClean="0">
                <a:solidFill>
                  <a:schemeClr val="tx1"/>
                </a:solidFill>
              </a:rPr>
              <a:t>Status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Keadaan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diakibatkan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status </a:t>
            </a:r>
            <a:r>
              <a:rPr lang="en-US" sz="2000" dirty="0" err="1">
                <a:solidFill>
                  <a:schemeClr val="tx1"/>
                </a:solidFill>
              </a:rPr>
              <a:t>keseimbangan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jumlah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asupan</a:t>
            </a:r>
            <a:r>
              <a:rPr lang="en-US" sz="2000" dirty="0">
                <a:solidFill>
                  <a:schemeClr val="tx1"/>
                </a:solidFill>
              </a:rPr>
              <a:t> (“intake”)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jumlah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dibutuhkan</a:t>
            </a:r>
            <a:r>
              <a:rPr lang="en-US" sz="2000" dirty="0">
                <a:solidFill>
                  <a:schemeClr val="tx1"/>
                </a:solidFill>
              </a:rPr>
              <a:t> (“requirement”)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tubuh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biologis</a:t>
            </a:r>
            <a:r>
              <a:rPr lang="en-US" sz="2000" dirty="0">
                <a:solidFill>
                  <a:schemeClr val="tx1"/>
                </a:solidFill>
              </a:rPr>
              <a:t>: (</a:t>
            </a:r>
            <a:r>
              <a:rPr lang="en-US" sz="2000" dirty="0" err="1">
                <a:solidFill>
                  <a:schemeClr val="tx1"/>
                </a:solidFill>
              </a:rPr>
              <a:t>pertumbuhan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fisik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perkembangan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aktivitas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pemeliharaan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lainnya</a:t>
            </a:r>
            <a:r>
              <a:rPr lang="en-US" sz="2000" dirty="0">
                <a:solidFill>
                  <a:schemeClr val="tx1"/>
                </a:solidFill>
              </a:rPr>
              <a:t>).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40030"/>
            <a:r>
              <a:rPr lang="en-US" sz="2000" dirty="0" smtClean="0">
                <a:solidFill>
                  <a:schemeClr val="tx1"/>
                </a:solidFill>
              </a:rPr>
              <a:t>Status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diperlukan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mempertahankan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derajat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kebugaran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membantu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pertumbuhan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anak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menunjang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pembinaan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prestasi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olahragawan</a:t>
            </a:r>
            <a:r>
              <a:rPr lang="en-US" sz="2000" dirty="0">
                <a:solidFill>
                  <a:schemeClr val="tx1"/>
                </a:solidFill>
              </a:rPr>
              <a:t>. Status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penting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faktor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risiko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terjadinya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kesakitan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kematian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PENGERTIAN</a:t>
            </a:r>
            <a:endParaRPr lang="en-US" sz="3200" b="1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Indikator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tanda-tanda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keseimbangan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Indikator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seseorang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→ </a:t>
            </a:r>
            <a:r>
              <a:rPr lang="en-US" dirty="0" err="1">
                <a:solidFill>
                  <a:schemeClr val="tx1"/>
                </a:solidFill>
              </a:rPr>
              <a:t>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→ </a:t>
            </a:r>
            <a:r>
              <a:rPr lang="en-US" dirty="0" err="1">
                <a:solidFill>
                  <a:schemeClr val="tx1"/>
                </a:solidFill>
              </a:rPr>
              <a:t>antropometri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berat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badan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badan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Indikator</a:t>
            </a:r>
            <a:r>
              <a:rPr lang="en-US" sz="3200" b="1" dirty="0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status </a:t>
            </a:r>
            <a:r>
              <a:rPr lang="en-US" sz="3200" b="1" dirty="0" err="1" smtClean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gizi</a:t>
            </a:r>
            <a:endParaRPr lang="en-US" sz="3200" b="1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FAKTOR LINGKUNGAN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228600"/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buruk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air </a:t>
            </a:r>
            <a:r>
              <a:rPr lang="en-US" dirty="0" err="1">
                <a:solidFill>
                  <a:schemeClr val="tx1"/>
                </a:solidFill>
              </a:rPr>
              <a:t>minum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penampungan</a:t>
            </a:r>
            <a:r>
              <a:rPr lang="en-US" dirty="0">
                <a:solidFill>
                  <a:schemeClr val="tx1"/>
                </a:solidFill>
              </a:rPr>
              <a:t> air </a:t>
            </a:r>
            <a:r>
              <a:rPr lang="en-US" dirty="0" err="1">
                <a:solidFill>
                  <a:schemeClr val="tx1"/>
                </a:solidFill>
              </a:rPr>
              <a:t>limbah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kloset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menyebabkan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penyebaran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patogen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28600"/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iklim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tumbuhan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tanaman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err="1" smtClean="0">
                <a:solidFill>
                  <a:schemeClr val="tx1"/>
                </a:solidFill>
              </a:rPr>
              <a:t>Faktor-Faktor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yang </a:t>
            </a:r>
            <a:r>
              <a:rPr lang="en-US" sz="3200" b="1" dirty="0" err="1">
                <a:solidFill>
                  <a:schemeClr val="tx1"/>
                </a:solidFill>
              </a:rPr>
              <a:t>Memengaruhi</a:t>
            </a:r>
            <a:r>
              <a:rPr lang="en-US" sz="3200" b="1" dirty="0">
                <a:solidFill>
                  <a:schemeClr val="tx1"/>
                </a:solidFill>
              </a:rPr>
              <a:t> Status </a:t>
            </a:r>
            <a:r>
              <a:rPr lang="en-US" sz="3200" b="1" dirty="0" err="1">
                <a:solidFill>
                  <a:schemeClr val="tx1"/>
                </a:solidFill>
              </a:rPr>
              <a:t>Gizi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FAKTOR EKONOMI</a:t>
            </a:r>
            <a:endParaRPr lang="en-US" b="1" dirty="0" smtClean="0">
              <a:solidFill>
                <a:schemeClr val="tx1"/>
              </a:solidFill>
            </a:endParaRPr>
          </a:p>
          <a:p>
            <a:pPr marL="240030"/>
            <a:r>
              <a:rPr lang="en-US" sz="2000" dirty="0" smtClean="0">
                <a:solidFill>
                  <a:schemeClr val="tx1"/>
                </a:solidFill>
              </a:rPr>
              <a:t>Di </a:t>
            </a:r>
            <a:r>
              <a:rPr lang="en-US" sz="2000" dirty="0" err="1">
                <a:solidFill>
                  <a:schemeClr val="tx1"/>
                </a:solidFill>
              </a:rPr>
              <a:t>banyak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negara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ekonomis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berkembang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sebagian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besar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penduduknya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berukuran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pendek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mencukupi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umunya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berpenghasilan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rendah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mempunyai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ukuran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kecil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240030"/>
            <a:r>
              <a:rPr lang="en-US" sz="2000" dirty="0" err="1">
                <a:solidFill>
                  <a:schemeClr val="tx1"/>
                </a:solidFill>
              </a:rPr>
              <a:t>Masalah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negara-negara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miskin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mengenai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kuantitas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kualitas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Kuantitas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menunjukkan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penyediaan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pangan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mencukupi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kebutuhan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energi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tubuh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Kualitas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kebutuhan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tubuh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khusus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diperlukan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petumbuhan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perbaikan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jaringan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pemeliharaan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tubuh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segala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fungsinya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err="1" smtClean="0">
                <a:solidFill>
                  <a:schemeClr val="tx1"/>
                </a:solidFill>
              </a:rPr>
              <a:t>Faktor-Faktor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yang </a:t>
            </a:r>
            <a:r>
              <a:rPr lang="en-US" sz="3200" b="1" dirty="0" err="1">
                <a:solidFill>
                  <a:schemeClr val="tx1"/>
                </a:solidFill>
              </a:rPr>
              <a:t>Memengaruhi</a:t>
            </a:r>
            <a:r>
              <a:rPr lang="en-US" sz="3200" b="1" dirty="0">
                <a:solidFill>
                  <a:schemeClr val="tx1"/>
                </a:solidFill>
              </a:rPr>
              <a:t> Status </a:t>
            </a:r>
            <a:r>
              <a:rPr lang="en-US" sz="3200" b="1" dirty="0" err="1">
                <a:solidFill>
                  <a:schemeClr val="tx1"/>
                </a:solidFill>
              </a:rPr>
              <a:t>Gizi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FAKTOR SOSIAL-BUDAYA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240030"/>
            <a:r>
              <a:rPr lang="en-US" sz="2200" dirty="0" err="1" smtClean="0">
                <a:solidFill>
                  <a:schemeClr val="tx1"/>
                </a:solidFill>
              </a:rPr>
              <a:t>Indikator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masalah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gizi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sudut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pandang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sosial-budaya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antara</a:t>
            </a:r>
            <a:r>
              <a:rPr lang="en-US" sz="2200" dirty="0">
                <a:solidFill>
                  <a:schemeClr val="tx1"/>
                </a:solidFill>
              </a:rPr>
              <a:t> lain </a:t>
            </a:r>
            <a:r>
              <a:rPr lang="en-US" sz="2200" dirty="0" err="1" smtClean="0">
                <a:solidFill>
                  <a:schemeClr val="tx1"/>
                </a:solidFill>
              </a:rPr>
              <a:t>anak-anak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yang </a:t>
            </a:r>
            <a:r>
              <a:rPr lang="en-US" sz="2200" dirty="0" err="1">
                <a:solidFill>
                  <a:schemeClr val="tx1"/>
                </a:solidFill>
              </a:rPr>
              <a:t>dilahirkan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lingkungan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keluarga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stabil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sangat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rentan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terhadap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penyakit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gizi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kurang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Juga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indikator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demografi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meliputi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susunan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pola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kegiatan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penduduk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peningkatan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jumlah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penduduk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tingkat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urbanisasi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jumlah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anggota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keluarga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serta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jarak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kelahiran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en-US" sz="2200" dirty="0">
              <a:solidFill>
                <a:schemeClr val="tx1"/>
              </a:solidFill>
            </a:endParaRPr>
          </a:p>
          <a:p>
            <a:pPr marL="240030"/>
            <a:r>
              <a:rPr lang="en-US" sz="2200" dirty="0">
                <a:solidFill>
                  <a:schemeClr val="tx1"/>
                </a:solidFill>
              </a:rPr>
              <a:t>Tingkat </a:t>
            </a:r>
            <a:r>
              <a:rPr lang="en-US" sz="2200" dirty="0" err="1">
                <a:solidFill>
                  <a:schemeClr val="tx1"/>
                </a:solidFill>
              </a:rPr>
              <a:t>pendidikan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juga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termasuk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faktor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ini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karena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berhubungan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status </a:t>
            </a:r>
            <a:r>
              <a:rPr lang="en-US" sz="2200" dirty="0" err="1" smtClean="0">
                <a:solidFill>
                  <a:schemeClr val="tx1"/>
                </a:solidFill>
              </a:rPr>
              <a:t>gizi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meningkatnya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pendidikan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seseorang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kemungkinan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meningkatkan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pendapatan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sehingga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dapat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meningkatkan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makanan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err="1" smtClean="0">
                <a:solidFill>
                  <a:schemeClr val="tx1"/>
                </a:solidFill>
              </a:rPr>
              <a:t>Faktor-Faktor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yang </a:t>
            </a:r>
            <a:r>
              <a:rPr lang="en-US" sz="3200" b="1" dirty="0" err="1">
                <a:solidFill>
                  <a:schemeClr val="tx1"/>
                </a:solidFill>
              </a:rPr>
              <a:t>Memengaruhi</a:t>
            </a:r>
            <a:r>
              <a:rPr lang="en-US" sz="3200" b="1" dirty="0">
                <a:solidFill>
                  <a:schemeClr val="tx1"/>
                </a:solidFill>
              </a:rPr>
              <a:t> Status </a:t>
            </a:r>
            <a:r>
              <a:rPr lang="en-US" sz="3200" b="1" dirty="0" err="1">
                <a:solidFill>
                  <a:schemeClr val="tx1"/>
                </a:solidFill>
              </a:rPr>
              <a:t>Gizi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FAKTOR BIOLOGIS/KETURUNAN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240030"/>
            <a:r>
              <a:rPr lang="en-US" dirty="0" err="1" smtClean="0">
                <a:solidFill>
                  <a:schemeClr val="tx1"/>
                </a:solidFill>
              </a:rPr>
              <a:t>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diwariskan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memegang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kesanggupan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ukuran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pewarisan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. Di </a:t>
            </a:r>
            <a:r>
              <a:rPr lang="en-US" dirty="0" err="1">
                <a:solidFill>
                  <a:schemeClr val="tx1"/>
                </a:solidFill>
              </a:rPr>
              <a:t>negara-negara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berkembang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memperlihatkan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perbaikan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tahun-tahun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mengakibatkan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badan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jelas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32173"/>
            <a:ext cx="8260672" cy="119182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err="1" smtClean="0">
                <a:solidFill>
                  <a:schemeClr val="tx1"/>
                </a:solidFill>
              </a:rPr>
              <a:t>Faktor-Faktor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yang </a:t>
            </a:r>
            <a:r>
              <a:rPr lang="en-US" sz="3200" b="1" dirty="0" err="1">
                <a:solidFill>
                  <a:schemeClr val="tx1"/>
                </a:solidFill>
              </a:rPr>
              <a:t>Memengaruhi</a:t>
            </a:r>
            <a:r>
              <a:rPr lang="en-US" sz="3200" b="1" dirty="0">
                <a:solidFill>
                  <a:schemeClr val="tx1"/>
                </a:solidFill>
              </a:rPr>
              <a:t> Status </a:t>
            </a:r>
            <a:r>
              <a:rPr lang="en-US" sz="3200" b="1" dirty="0" err="1">
                <a:solidFill>
                  <a:schemeClr val="tx1"/>
                </a:solidFill>
              </a:rPr>
              <a:t>Gizi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7219</Words>
  <Application>WPS Presentation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Cooper Black</vt:lpstr>
      <vt:lpstr>Arial Black</vt:lpstr>
      <vt:lpstr>Century Gothic</vt:lpstr>
      <vt:lpstr>Microsoft YaHei</vt:lpstr>
      <vt:lpstr>Arial Unicode MS</vt:lpstr>
      <vt:lpstr>Book Antiqua</vt:lpstr>
      <vt:lpstr>Calibri</vt:lpstr>
      <vt:lpstr>Apothecary</vt:lpstr>
      <vt:lpstr>GIZI MASYARAKAT KOMUNITAS</vt:lpstr>
      <vt:lpstr>PENGERTIAN</vt:lpstr>
      <vt:lpstr>PENGERTIAN</vt:lpstr>
      <vt:lpstr>PENGERTIAN</vt:lpstr>
      <vt:lpstr>Indikator status gizi</vt:lpstr>
      <vt:lpstr> Faktor-Faktor yang Memengaruhi Status Gizi  </vt:lpstr>
      <vt:lpstr> Faktor-Faktor yang Memengaruhi Status Gizi  </vt:lpstr>
      <vt:lpstr> Faktor-Faktor yang Memengaruhi Status Gizi  </vt:lpstr>
      <vt:lpstr> Faktor-Faktor yang Memengaruhi Status Gizi  </vt:lpstr>
      <vt:lpstr> Faktor-Faktor yang Memengaruhi Status Gizi  </vt:lpstr>
      <vt:lpstr> FUNGSI DARI Gizi  </vt:lpstr>
      <vt:lpstr> FUNGSI DARI Gizi  </vt:lpstr>
      <vt:lpstr> FUNGSI DARI Gizi  </vt:lpstr>
      <vt:lpstr> FUNGSI DARI Gizi  </vt:lpstr>
      <vt:lpstr> FUNGSI DARI Gizi 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GIZI MASYARAKAT KOMUNITAS</dc:title>
  <dc:creator>all</dc:creator>
  <cp:lastModifiedBy>all</cp:lastModifiedBy>
  <cp:revision>15</cp:revision>
  <dcterms:created xsi:type="dcterms:W3CDTF">2022-03-01T08:34:00Z</dcterms:created>
  <dcterms:modified xsi:type="dcterms:W3CDTF">2022-05-21T09:55:52Z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17AB7880E8FD47969B1B63633580E8E6</vt:lpwstr>
  </property>
  <property fmtid="{D5CDD505-2E9C-101B-9397-08002B2CF9AE}" pid="3" name="KSOProductBuildVer">
    <vt:lpwstr>1033-11.2.0.11130</vt:lpwstr>
  </property>
</Properties>
</file>