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2AD05F-6419-40E7-B12E-DF72542794BC}" type="datetimeFigureOut">
              <a:rPr lang="id-ID" smtClean="0"/>
              <a:t>23/10/2022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0AC8B9-7793-4511-A2C5-6327BAD4F5BA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476672"/>
            <a:ext cx="8254426" cy="2160240"/>
          </a:xfrm>
        </p:spPr>
        <p:txBody>
          <a:bodyPr/>
          <a:lstStyle/>
          <a:p>
            <a:r>
              <a:rPr lang="id-ID" dirty="0"/>
              <a:t>ATRIBUT BIDAN </a:t>
            </a:r>
            <a:r>
              <a:rPr lang="id-ID" dirty="0" smtClean="0"/>
              <a:t>PROFESIONAL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872808" cy="232955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KELOMPOK  I  :</a:t>
            </a:r>
          </a:p>
          <a:p>
            <a:r>
              <a:rPr lang="en-US" b="1" dirty="0"/>
              <a:t>ISMAWATI, A. Md. </a:t>
            </a:r>
            <a:r>
              <a:rPr lang="en-US" b="1" dirty="0" err="1"/>
              <a:t>Keb</a:t>
            </a:r>
            <a:endParaRPr lang="id-ID" b="1" dirty="0"/>
          </a:p>
          <a:p>
            <a:r>
              <a:rPr lang="id-ID" b="1" dirty="0"/>
              <a:t>RAMLAH, Amd.Keb</a:t>
            </a:r>
          </a:p>
          <a:p>
            <a:r>
              <a:rPr lang="id-ID" b="1" dirty="0"/>
              <a:t>RAHMA , Amd.Keb</a:t>
            </a:r>
          </a:p>
          <a:p>
            <a:r>
              <a:rPr lang="id-ID" b="1" dirty="0"/>
              <a:t>MIRNAWATI , Amd.Keb</a:t>
            </a:r>
            <a:endParaRPr lang="en-US" b="1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2462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426170"/>
          </a:xfrm>
        </p:spPr>
        <p:txBody>
          <a:bodyPr>
            <a:normAutofit/>
          </a:bodyPr>
          <a:lstStyle/>
          <a:p>
            <a:r>
              <a:rPr lang="id-ID" dirty="0">
                <a:effectLst/>
              </a:rPr>
              <a:t>Pengertian Atribut Bidan Profesional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435280" cy="4608512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Atribut menurut Kamus Besar Bahasa Indonesia memiliki beberapa makna/arti,yaitu</a:t>
            </a:r>
            <a:r>
              <a:rPr lang="id-ID" dirty="0" smtClean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id-ID" dirty="0" smtClean="0"/>
              <a:t>tanda </a:t>
            </a:r>
            <a:r>
              <a:rPr lang="id-ID" dirty="0"/>
              <a:t>kelengkapan (berupa baret, lencana dan sebagainya). Contoh: setiap angkatan di lingkungan tni memiliki atribut sendiri</a:t>
            </a:r>
            <a:endParaRPr lang="id-ID" sz="1800" dirty="0"/>
          </a:p>
          <a:p>
            <a:pPr lvl="1">
              <a:buFont typeface="Wingdings" pitchFamily="2" charset="2"/>
              <a:buChar char="§"/>
            </a:pPr>
            <a:r>
              <a:rPr lang="id-ID" dirty="0"/>
              <a:t>Lambang.</a:t>
            </a:r>
            <a:endParaRPr lang="id-ID" sz="1800" dirty="0"/>
          </a:p>
          <a:p>
            <a:pPr>
              <a:buFont typeface="Wingdings" pitchFamily="2" charset="2"/>
              <a:buChar char="§"/>
            </a:pPr>
            <a:r>
              <a:rPr lang="id-ID" dirty="0" smtClean="0"/>
              <a:t>	Contoh</a:t>
            </a:r>
            <a:r>
              <a:rPr lang="id-ID" dirty="0"/>
              <a:t>: atribut keadilan ialah pedang dan </a:t>
            </a:r>
            <a:r>
              <a:rPr lang="id-ID" dirty="0" smtClean="0"/>
              <a:t>		timbangan</a:t>
            </a:r>
            <a:endParaRPr lang="id-ID" dirty="0"/>
          </a:p>
          <a:p>
            <a:pPr lvl="1">
              <a:buFont typeface="Wingdings" pitchFamily="2" charset="2"/>
              <a:buChar char="§"/>
            </a:pPr>
            <a:r>
              <a:rPr lang="id-ID" dirty="0"/>
              <a:t>Sifat yang menjadi ciri khas (suatu benda atau orang). Contoh: berani dan jujur adalah atribut seorang kesatria</a:t>
            </a:r>
            <a:endParaRPr lang="id-ID" sz="1800" dirty="0"/>
          </a:p>
          <a:p>
            <a:pPr lvl="1">
              <a:buFont typeface="Wingdings" pitchFamily="2" charset="2"/>
              <a:buChar char="§"/>
            </a:pPr>
            <a:r>
              <a:rPr lang="id-ID" dirty="0"/>
              <a:t>Penjelas</a:t>
            </a:r>
            <a:endParaRPr lang="id-ID" sz="1800" dirty="0"/>
          </a:p>
          <a:p>
            <a:pPr marL="137160" indent="0">
              <a:buNone/>
            </a:pPr>
            <a:r>
              <a:rPr lang="id-ID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29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/>
          <a:lstStyle/>
          <a:p>
            <a:r>
              <a:rPr lang="id-ID" smtClean="0"/>
              <a:t>Bidan Profesional adalah bidan yang terampil, cakap/ mahir dalam pekerjaannya, yaitu</a:t>
            </a:r>
          </a:p>
          <a:p>
            <a:r>
              <a:rPr lang="id-ID" smtClean="0"/>
              <a:t>	memberikan pelayanan sesuai bidang ilmu 	yang dimiliki dan manusiawi secara penuh 	tanpa mementingkan	kepentingan	sendiri, dan tetap mendahulukan	kepentingan klien sertamenghargai 	sebagaimana bidan menghargai diri sendiri.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6907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/>
            </a:r>
            <a:br>
              <a:rPr lang="id-ID" dirty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Filosofi </a:t>
            </a:r>
            <a:r>
              <a:rPr lang="id-ID" dirty="0"/>
              <a:t>atribut bidan Profesional</a:t>
            </a:r>
            <a:r>
              <a:rPr lang="id-ID" sz="3600" dirty="0"/>
              <a:t/>
            </a:r>
            <a:br>
              <a:rPr lang="id-ID" sz="3600" dirty="0"/>
            </a:br>
            <a:r>
              <a:rPr lang="id-ID" dirty="0">
                <a:effectLst/>
              </a:rPr>
              <a:t/>
            </a:r>
            <a:br>
              <a:rPr lang="id-ID" dirty="0">
                <a:effectLst/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Nilai-Nilai </a:t>
            </a:r>
            <a:r>
              <a:rPr lang="id-ID" dirty="0"/>
              <a:t>Profesionalisme Seorang Bidan yaitu memiliki nilai-nilai sebagai berikut:</a:t>
            </a:r>
          </a:p>
          <a:p>
            <a:pPr lvl="1"/>
            <a:r>
              <a:rPr lang="id-ID" dirty="0"/>
              <a:t>Kepedulian Profesional Bidan</a:t>
            </a:r>
            <a:endParaRPr lang="id-ID" sz="1800" dirty="0"/>
          </a:p>
          <a:p>
            <a:pPr lvl="1"/>
            <a:r>
              <a:rPr lang="id-ID" dirty="0"/>
              <a:t>kompetensi interpersonal bidan</a:t>
            </a:r>
            <a:endParaRPr lang="id-ID" sz="1800" dirty="0"/>
          </a:p>
          <a:p>
            <a:pPr lvl="1"/>
            <a:r>
              <a:rPr lang="id-ID" dirty="0"/>
              <a:t>Kompetensi profesional bidan</a:t>
            </a:r>
            <a:endParaRPr lang="id-ID" sz="1800" dirty="0"/>
          </a:p>
          <a:p>
            <a:pPr lvl="1"/>
            <a:r>
              <a:rPr lang="id-ID" dirty="0"/>
              <a:t>kearifan profesional bidan</a:t>
            </a:r>
            <a:endParaRPr lang="id-ID" sz="1800" dirty="0"/>
          </a:p>
          <a:p>
            <a:pPr lvl="1"/>
            <a:r>
              <a:rPr lang="id-ID" dirty="0"/>
              <a:t>Pengembangan diri bidan</a:t>
            </a:r>
            <a:endParaRPr lang="id-ID" sz="18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3000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Macam atribut IBI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328592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§"/>
            </a:pPr>
            <a:r>
              <a:rPr lang="id-ID" dirty="0" smtClean="0"/>
              <a:t>AD-ART</a:t>
            </a:r>
          </a:p>
          <a:p>
            <a:pPr lvl="0">
              <a:buFont typeface="Wingdings" pitchFamily="2" charset="2"/>
              <a:buChar char="§"/>
            </a:pPr>
            <a:r>
              <a:rPr lang="id-ID" dirty="0" smtClean="0"/>
              <a:t>Kode Etik</a:t>
            </a:r>
            <a:r>
              <a:rPr lang="id-ID" dirty="0"/>
              <a:t> </a:t>
            </a:r>
            <a:r>
              <a:rPr lang="id-ID" dirty="0" smtClean="0"/>
              <a:t>Bidan</a:t>
            </a:r>
            <a:r>
              <a:rPr lang="id-ID" dirty="0"/>
              <a:t>,	</a:t>
            </a:r>
            <a:endParaRPr lang="id-ID" dirty="0" smtClean="0"/>
          </a:p>
          <a:p>
            <a:pPr lvl="0">
              <a:buFont typeface="Wingdings" pitchFamily="2" charset="2"/>
              <a:buChar char="§"/>
            </a:pPr>
            <a:r>
              <a:rPr lang="id-ID" dirty="0" smtClean="0"/>
              <a:t>Satuan</a:t>
            </a:r>
            <a:r>
              <a:rPr lang="id-ID" dirty="0"/>
              <a:t>	</a:t>
            </a:r>
            <a:r>
              <a:rPr lang="id-ID" dirty="0" smtClean="0"/>
              <a:t>Kredit Perolehan:</a:t>
            </a:r>
          </a:p>
          <a:p>
            <a:pPr lvl="0">
              <a:buFont typeface="Wingdings" pitchFamily="2" charset="2"/>
              <a:buChar char="§"/>
            </a:pPr>
            <a:r>
              <a:rPr lang="id-ID" dirty="0" smtClean="0"/>
              <a:t>Buku </a:t>
            </a:r>
            <a:r>
              <a:rPr lang="id-ID" dirty="0"/>
              <a:t>Prosedur Tetap pelaksanaan tugas-tugas Bidan.</a:t>
            </a:r>
            <a:endParaRPr lang="id-ID" sz="2000" dirty="0"/>
          </a:p>
          <a:p>
            <a:pPr lvl="0">
              <a:buFont typeface="Wingdings" pitchFamily="2" charset="2"/>
              <a:buChar char="§"/>
            </a:pPr>
            <a:r>
              <a:rPr lang="id-ID" dirty="0"/>
              <a:t>Buku Pedoman Organisasi.</a:t>
            </a:r>
            <a:endParaRPr lang="id-ID" sz="2000" dirty="0"/>
          </a:p>
          <a:p>
            <a:pPr lvl="0">
              <a:buFont typeface="Wingdings" pitchFamily="2" charset="2"/>
              <a:buChar char="§"/>
            </a:pPr>
            <a:r>
              <a:rPr lang="id-ID" dirty="0" smtClean="0"/>
              <a:t>Buku </a:t>
            </a:r>
            <a:r>
              <a:rPr lang="id-ID" dirty="0"/>
              <a:t>Pedoman Bagi Bidan di desa.</a:t>
            </a:r>
            <a:endParaRPr lang="id-ID" sz="2000" dirty="0"/>
          </a:p>
          <a:p>
            <a:pPr lvl="0">
              <a:buFont typeface="Wingdings" pitchFamily="2" charset="2"/>
              <a:buChar char="§"/>
            </a:pPr>
            <a:r>
              <a:rPr lang="id-ID" dirty="0"/>
              <a:t>Buku Pedoman Klinik IBI.</a:t>
            </a:r>
            <a:endParaRPr lang="id-ID" sz="2000" dirty="0"/>
          </a:p>
          <a:p>
            <a:pPr lvl="0">
              <a:buFont typeface="Wingdings" pitchFamily="2" charset="2"/>
              <a:buChar char="§"/>
            </a:pPr>
            <a:r>
              <a:rPr lang="id-ID" dirty="0"/>
              <a:t>Buku 50 tahun IBI, yang mencatat tentang sejarah dan kiprah IBI, diterbitkan dalam rangka menyambut HUT ke 50 IBI pada tahun 2001.</a:t>
            </a:r>
            <a:endParaRPr lang="id-ID" sz="2000" dirty="0"/>
          </a:p>
          <a:p>
            <a:pPr>
              <a:buFont typeface="Wingdings" pitchFamily="2" charset="2"/>
              <a:buChar char="§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574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2002234"/>
          </a:xfrm>
        </p:spPr>
        <p:txBody>
          <a:bodyPr>
            <a:normAutofit fontScale="90000"/>
          </a:bodyPr>
          <a:lstStyle/>
          <a:p>
            <a:pPr lvl="0" algn="l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Manfaat </a:t>
            </a:r>
            <a:r>
              <a:rPr lang="id-ID" dirty="0"/>
              <a:t>atribut </a:t>
            </a:r>
            <a:r>
              <a:rPr lang="id-ID" dirty="0" smtClean="0"/>
              <a:t>bidan   </a:t>
            </a:r>
            <a:br>
              <a:rPr lang="id-ID" dirty="0" smtClean="0"/>
            </a:br>
            <a:r>
              <a:rPr lang="id-ID" dirty="0" smtClean="0"/>
              <a:t>Profesional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id-ID" dirty="0"/>
          </a:p>
          <a:p>
            <a:r>
              <a:rPr lang="id-ID" dirty="0"/>
              <a:t>Manfaat Utama atribut bidan professional yaitu Meningkatkan kualitas pelayanan Kesehatan ibu dan anak, Memberikan keselamatan dan kepuasan klien, dan Diakui secara global</a:t>
            </a:r>
            <a:r>
              <a:rPr lang="id-ID" dirty="0" smtClean="0"/>
              <a:t>.</a:t>
            </a:r>
          </a:p>
          <a:p>
            <a:pPr marL="137160" indent="0">
              <a:buNone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6721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id-ID" sz="5400" dirty="0"/>
              <a:t>TERIMAKASIH</a:t>
            </a:r>
            <a:endParaRPr lang="id-ID" sz="54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71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</TotalTime>
  <Words>131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ATRIBUT BIDAN PROFESIONAL</vt:lpstr>
      <vt:lpstr>Pengertian Atribut Bidan Profesional</vt:lpstr>
      <vt:lpstr>PowerPoint Presentation</vt:lpstr>
      <vt:lpstr>   Filosofi atribut bidan Profesional  </vt:lpstr>
      <vt:lpstr>Macam atribut IBI</vt:lpstr>
      <vt:lpstr> Manfaat atribut bidan    Profesional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ATRIBUT BIDAN PROFESIONAL</dc:title>
  <dc:creator>ACER</dc:creator>
  <cp:lastModifiedBy>ACER</cp:lastModifiedBy>
  <cp:revision>6</cp:revision>
  <dcterms:created xsi:type="dcterms:W3CDTF">2022-10-22T22:31:55Z</dcterms:created>
  <dcterms:modified xsi:type="dcterms:W3CDTF">2022-10-22T23:30:36Z</dcterms:modified>
</cp:coreProperties>
</file>