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 id="2147483683" r:id="rId4"/>
    <p:sldMasterId id="2147483695" r:id="rId5"/>
  </p:sldMasterIdLst>
  <p:sldIdLst>
    <p:sldId id="256" r:id="rId6"/>
    <p:sldId id="257" r:id="rId7"/>
    <p:sldId id="268" r:id="rId8"/>
    <p:sldId id="259" r:id="rId9"/>
    <p:sldId id="261" r:id="rId10"/>
    <p:sldId id="262" r:id="rId11"/>
    <p:sldId id="265" r:id="rId12"/>
    <p:sldId id="263" r:id="rId13"/>
    <p:sldId id="264" r:id="rId14"/>
    <p:sldId id="269" r:id="rId15"/>
    <p:sldId id="270" r:id="rId16"/>
    <p:sldId id="271" r:id="rId17"/>
    <p:sldId id="272" r:id="rId18"/>
    <p:sldId id="273" r:id="rId19"/>
    <p:sldId id="274" r:id="rId20"/>
    <p:sldId id="275" r:id="rId21"/>
    <p:sldId id="276" r:id="rId22"/>
    <p:sldId id="277" r:id="rId23"/>
    <p:sldId id="279"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9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1C0608-5A8D-40C9-AC43-CFE46495EFFA}" type="slidenum">
              <a:rPr lang="en-US" smtClean="0"/>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1C0608-5A8D-40C9-AC43-CFE46495EFFA}" type="slidenum">
              <a:rPr lang="en-US" smtClean="0"/>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01C0608-5A8D-40C9-AC43-CFE46495EFFA}" type="slidenum">
              <a:rPr lang="en-US" smtClean="0"/>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907BE3D2-13F3-4E04-8D2F-73B0CC2B748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C0608-5A8D-40C9-AC43-CFE46495EFFA}" type="slidenum">
              <a:rPr lang="en-US" smtClean="0"/>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7BE3D2-13F3-4E04-8D2F-73B0CC2B748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C0608-5A8D-40C9-AC43-CFE46495EFFA}" type="slidenum">
              <a:rPr lang="en-US" smtClean="0"/>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BE3D2-13F3-4E04-8D2F-73B0CC2B748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0608-5A8D-40C9-AC43-CFE46495EFFA}" type="slidenum">
              <a:rPr lang="en-US" smtClean="0"/>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907BE3D2-13F3-4E04-8D2F-73B0CC2B748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7BE3D2-13F3-4E04-8D2F-73B0CC2B748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07BE3D2-13F3-4E04-8D2F-73B0CC2B748E}" type="datetimeFigureOut">
              <a:rPr lang="en-US" smtClean="0"/>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07BE3D2-13F3-4E04-8D2F-73B0CC2B748E}" type="datetimeFigureOut">
              <a:rPr lang="en-US" smtClean="0"/>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01C0608-5A8D-40C9-AC43-CFE46495EFFA}"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907BE3D2-13F3-4E04-8D2F-73B0CC2B748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907BE3D2-13F3-4E04-8D2F-73B0CC2B748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7BE3D2-13F3-4E04-8D2F-73B0CC2B748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BE3D2-13F3-4E04-8D2F-73B0CC2B748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1C0608-5A8D-40C9-AC43-CFE46495EFFA}" type="slidenum">
              <a:rPr lang="en-US" smtClean="0"/>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1C0608-5A8D-40C9-AC43-CFE46495EFFA}" type="slidenum">
              <a:rPr lang="en-US" smtClean="0"/>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1C0608-5A8D-40C9-AC43-CFE46495EFFA}" type="slidenum">
              <a:rPr lang="en-US" smtClean="0"/>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7BE3D2-13F3-4E04-8D2F-73B0CC2B748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07BE3D2-13F3-4E04-8D2F-73B0CC2B748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BE3D2-13F3-4E04-8D2F-73B0CC2B748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01C0608-5A8D-40C9-AC43-CFE46495EFF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07BE3D2-13F3-4E04-8D2F-73B0CC2B748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1C0608-5A8D-40C9-AC43-CFE46495EFF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0" Type="http://schemas.openxmlformats.org/officeDocument/2006/relationships/theme" Target="../theme/theme2.xml"/><Relationship Id="rId2" Type="http://schemas.openxmlformats.org/officeDocument/2006/relationships/slideLayout" Target="../slideLayouts/slideLayout18.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33.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3.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7" Type="http://schemas.openxmlformats.org/officeDocument/2006/relationships/theme" Target="../theme/theme4.xml"/><Relationship Id="rId16" Type="http://schemas.openxmlformats.org/officeDocument/2006/relationships/slideLayout" Target="../slideLayouts/slideLayout60.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7BE3D2-13F3-4E04-8D2F-73B0CC2B748E}" type="datetimeFigureOut">
              <a:rPr lang="en-US" smtClean="0"/>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01C0608-5A8D-40C9-AC43-CFE46495EFF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7BE3D2-13F3-4E04-8D2F-73B0CC2B748E}"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1C0608-5A8D-40C9-AC43-CFE46495EFF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7BE3D2-13F3-4E04-8D2F-73B0CC2B748E}" type="datetimeFigureOut">
              <a:rPr lang="en-US" smtClean="0"/>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01C0608-5A8D-40C9-AC43-CFE46495EFFA}" type="slidenum">
              <a:rPr lang="en-US" smtClean="0"/>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7BE3D2-13F3-4E04-8D2F-73B0CC2B748E}" type="datetimeFigureOut">
              <a:rPr lang="en-US" smtClean="0"/>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01C0608-5A8D-40C9-AC43-CFE46495EFF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9016" y="1135967"/>
            <a:ext cx="10058400" cy="2262781"/>
          </a:xfrm>
        </p:spPr>
        <p:txBody>
          <a:bodyPr>
            <a:normAutofit fontScale="90000"/>
          </a:bodyPr>
          <a:lstStyle/>
          <a:p>
            <a:pPr algn="ctr"/>
            <a:r>
              <a:rPr lang="nn-NO" dirty="0"/>
              <a:t> </a:t>
            </a:r>
            <a:r>
              <a:rPr lang="nn-NO" b="1" dirty="0">
                <a:solidFill>
                  <a:schemeClr val="tx1">
                    <a:lumMod val="65000"/>
                    <a:lumOff val="35000"/>
                  </a:schemeClr>
                </a:solidFill>
              </a:rPr>
              <a:t>TUGAS</a:t>
            </a:r>
            <a:br>
              <a:rPr lang="nn-NO" dirty="0"/>
            </a:br>
            <a:r>
              <a:rPr lang="nn-NO" dirty="0">
                <a:solidFill>
                  <a:schemeClr val="tx1">
                    <a:lumMod val="65000"/>
                    <a:lumOff val="35000"/>
                  </a:schemeClr>
                </a:solidFill>
              </a:rPr>
              <a:t>MK :MASALAH DAN GANGGUAN SISTEM REPRODUKSI</a:t>
            </a:r>
            <a:endParaRPr lang="en-US" b="1" dirty="0">
              <a:solidFill>
                <a:schemeClr val="tx1">
                  <a:lumMod val="65000"/>
                  <a:lumOff val="35000"/>
                </a:schemeClr>
              </a:solidFill>
            </a:endParaRPr>
          </a:p>
        </p:txBody>
      </p:sp>
      <p:sp>
        <p:nvSpPr>
          <p:cNvPr id="3" name="Subtitle 2"/>
          <p:cNvSpPr>
            <a:spLocks noGrp="1"/>
          </p:cNvSpPr>
          <p:nvPr>
            <p:ph type="subTitle" idx="1"/>
          </p:nvPr>
        </p:nvSpPr>
        <p:spPr>
          <a:xfrm>
            <a:off x="7094990" y="3831597"/>
            <a:ext cx="4057692" cy="2779065"/>
          </a:xfrm>
        </p:spPr>
        <p:txBody>
          <a:bodyPr>
            <a:noAutofit/>
          </a:bodyPr>
          <a:lstStyle/>
          <a:p>
            <a:r>
              <a:rPr lang="en-ID" sz="2000" b="1" u="sng" dirty="0">
                <a:solidFill>
                  <a:srgbClr val="FF0000"/>
                </a:solidFill>
              </a:rPr>
              <a:t>DI SUSUN OLEH KELOMPOK </a:t>
            </a:r>
            <a:r>
              <a:rPr lang="en-ID" sz="2000" b="1" dirty="0">
                <a:solidFill>
                  <a:srgbClr val="FF0000"/>
                </a:solidFill>
              </a:rPr>
              <a:t>5 </a:t>
            </a:r>
            <a:endParaRPr lang="en-ID" sz="2000" b="1" dirty="0">
              <a:solidFill>
                <a:srgbClr val="FF0000"/>
              </a:solidFill>
            </a:endParaRPr>
          </a:p>
          <a:p>
            <a:r>
              <a:rPr lang="en-ID" sz="2000" b="1" dirty="0">
                <a:solidFill>
                  <a:srgbClr val="FF0000"/>
                </a:solidFill>
              </a:rPr>
              <a:t>SUDARMI (202109070) HJ.ADRIANY (202109134)  INSANA(202109136)      YULIANA SALEA(202109132)  FITRIANI(202109133) RUSNA(202109110) KURNIA(202109111)</a:t>
            </a:r>
            <a:endParaRPr lang="en-US" sz="20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450" y="624111"/>
            <a:ext cx="3657973" cy="725005"/>
          </a:xfrm>
        </p:spPr>
        <p:txBody>
          <a:bodyPr>
            <a:normAutofit/>
          </a:bodyPr>
          <a:lstStyle/>
          <a:p>
            <a:r>
              <a:rPr lang="en-ID" sz="2800" b="1" u="sng" dirty="0">
                <a:solidFill>
                  <a:schemeClr val="accent2">
                    <a:lumMod val="75000"/>
                  </a:schemeClr>
                </a:solidFill>
              </a:rPr>
              <a:t>B. PENYEBAB </a:t>
            </a:r>
            <a:endParaRPr lang="en-ID" sz="2800" b="1" u="sng" dirty="0">
              <a:solidFill>
                <a:schemeClr val="accent2">
                  <a:lumMod val="75000"/>
                </a:schemeClr>
              </a:solidFill>
            </a:endParaRPr>
          </a:p>
        </p:txBody>
      </p:sp>
      <p:sp>
        <p:nvSpPr>
          <p:cNvPr id="3" name="Content Placeholder 2"/>
          <p:cNvSpPr>
            <a:spLocks noGrp="1"/>
          </p:cNvSpPr>
          <p:nvPr>
            <p:ph idx="1"/>
          </p:nvPr>
        </p:nvSpPr>
        <p:spPr>
          <a:xfrm>
            <a:off x="1638300" y="1753849"/>
            <a:ext cx="9559352" cy="4480040"/>
          </a:xfrm>
        </p:spPr>
        <p:txBody>
          <a:bodyPr/>
          <a:lstStyle/>
          <a:p>
            <a:pPr algn="just"/>
            <a:r>
              <a:rPr lang="en-ID" sz="2400" b="1" dirty="0" err="1"/>
              <a:t>Penyebab</a:t>
            </a:r>
            <a:r>
              <a:rPr lang="en-ID" sz="2400" b="1" dirty="0"/>
              <a:t> premenstrual dysphoric disorder (PMDD) </a:t>
            </a:r>
            <a:r>
              <a:rPr lang="en-ID" sz="2400" b="1" dirty="0" err="1"/>
              <a:t>belum</a:t>
            </a:r>
            <a:r>
              <a:rPr lang="en-ID" sz="2400" b="1" dirty="0"/>
              <a:t> </a:t>
            </a:r>
            <a:r>
              <a:rPr lang="en-ID" sz="2400" b="1" dirty="0" err="1"/>
              <a:t>diketahui</a:t>
            </a:r>
            <a:r>
              <a:rPr lang="en-ID" sz="2400" b="1" dirty="0"/>
              <a:t> </a:t>
            </a:r>
            <a:r>
              <a:rPr lang="en-ID" sz="2400" b="1" dirty="0" err="1"/>
              <a:t>secara</a:t>
            </a:r>
            <a:r>
              <a:rPr lang="en-ID" sz="2400" b="1" dirty="0"/>
              <a:t> </a:t>
            </a:r>
            <a:r>
              <a:rPr lang="en-ID" sz="2400" b="1" dirty="0" err="1"/>
              <a:t>pasti</a:t>
            </a:r>
            <a:r>
              <a:rPr lang="en-ID" sz="2400" b="1" dirty="0"/>
              <a:t>. </a:t>
            </a:r>
            <a:r>
              <a:rPr lang="en-ID" sz="2400" b="1" dirty="0" err="1"/>
              <a:t>Namun</a:t>
            </a:r>
            <a:r>
              <a:rPr lang="en-ID" sz="2400" b="1" dirty="0"/>
              <a:t>, </a:t>
            </a:r>
            <a:r>
              <a:rPr lang="en-ID" sz="2400" b="1" dirty="0" err="1"/>
              <a:t>gangguan</a:t>
            </a:r>
            <a:r>
              <a:rPr lang="en-ID" sz="2400" b="1" dirty="0"/>
              <a:t> </a:t>
            </a:r>
            <a:r>
              <a:rPr lang="en-ID" sz="2400" b="1" dirty="0" err="1"/>
              <a:t>ini</a:t>
            </a:r>
            <a:r>
              <a:rPr lang="en-ID" sz="2400" b="1" dirty="0"/>
              <a:t> </a:t>
            </a:r>
            <a:r>
              <a:rPr lang="en-ID" sz="2400" b="1" dirty="0" err="1"/>
              <a:t>diduga</a:t>
            </a:r>
            <a:r>
              <a:rPr lang="en-ID" sz="2400" b="1" dirty="0"/>
              <a:t> </a:t>
            </a:r>
            <a:r>
              <a:rPr lang="en-ID" sz="2400" b="1" dirty="0" err="1"/>
              <a:t>terjadi</a:t>
            </a:r>
            <a:r>
              <a:rPr lang="en-ID" sz="2400" b="1" dirty="0"/>
              <a:t> </a:t>
            </a:r>
            <a:r>
              <a:rPr lang="en-ID" sz="2400" b="1" dirty="0" err="1"/>
              <a:t>akibat</a:t>
            </a:r>
            <a:r>
              <a:rPr lang="en-ID" sz="2400" b="1" dirty="0"/>
              <a:t> </a:t>
            </a:r>
            <a:r>
              <a:rPr lang="en-ID" sz="2400" b="1" dirty="0" err="1"/>
              <a:t>menurunnya</a:t>
            </a:r>
            <a:r>
              <a:rPr lang="en-ID" sz="2400" b="1" dirty="0"/>
              <a:t> </a:t>
            </a:r>
            <a:r>
              <a:rPr lang="en-ID" sz="2400" b="1" dirty="0" err="1"/>
              <a:t>kadar</a:t>
            </a:r>
            <a:r>
              <a:rPr lang="en-ID" sz="2400" b="1" dirty="0"/>
              <a:t> </a:t>
            </a:r>
            <a:r>
              <a:rPr lang="en-ID" sz="2400" b="1" dirty="0" err="1"/>
              <a:t>hormon</a:t>
            </a:r>
            <a:r>
              <a:rPr lang="en-ID" sz="2400" b="1" dirty="0"/>
              <a:t> </a:t>
            </a:r>
            <a:r>
              <a:rPr lang="en-ID" sz="2400" b="1" dirty="0" err="1"/>
              <a:t>estrogen</a:t>
            </a:r>
            <a:r>
              <a:rPr lang="en-ID" sz="2400" b="1" dirty="0"/>
              <a:t> dan </a:t>
            </a:r>
            <a:r>
              <a:rPr lang="en-ID" sz="2400" b="1" dirty="0" err="1"/>
              <a:t>progesteron</a:t>
            </a:r>
            <a:r>
              <a:rPr lang="en-ID" sz="2400" b="1" dirty="0"/>
              <a:t> </a:t>
            </a:r>
            <a:r>
              <a:rPr lang="en-ID" sz="2400" b="1" dirty="0" err="1"/>
              <a:t>sebelum</a:t>
            </a:r>
            <a:r>
              <a:rPr lang="en-ID" sz="2400" b="1" dirty="0"/>
              <a:t> masa </a:t>
            </a:r>
            <a:r>
              <a:rPr lang="en-ID" sz="2400" b="1" dirty="0" err="1"/>
              <a:t>menstruasi</a:t>
            </a:r>
            <a:r>
              <a:rPr lang="en-ID" sz="2400" b="1" dirty="0"/>
              <a:t>.</a:t>
            </a:r>
            <a:endParaRPr lang="en-ID" sz="2400" b="1" dirty="0"/>
          </a:p>
          <a:p>
            <a:pPr marL="0" indent="0" algn="just">
              <a:buNone/>
            </a:pPr>
            <a:endParaRPr lang="en-ID" sz="2400" b="1" dirty="0"/>
          </a:p>
          <a:p>
            <a:pPr algn="just"/>
            <a:r>
              <a:rPr lang="en-ID" sz="2400" b="1" dirty="0" err="1"/>
              <a:t>Perubahan</a:t>
            </a:r>
            <a:r>
              <a:rPr lang="en-ID" sz="2400" b="1" dirty="0"/>
              <a:t> </a:t>
            </a:r>
            <a:r>
              <a:rPr lang="en-ID" sz="2400" b="1" dirty="0" err="1"/>
              <a:t>kadar</a:t>
            </a:r>
            <a:r>
              <a:rPr lang="en-ID" sz="2400" b="1" dirty="0"/>
              <a:t> </a:t>
            </a:r>
            <a:r>
              <a:rPr lang="en-ID" sz="2400" b="1" dirty="0" err="1"/>
              <a:t>zat</a:t>
            </a:r>
            <a:r>
              <a:rPr lang="en-ID" sz="2400" b="1" dirty="0"/>
              <a:t> yang </a:t>
            </a:r>
            <a:r>
              <a:rPr lang="en-ID" sz="2400" b="1" dirty="0" err="1"/>
              <a:t>mengatur</a:t>
            </a:r>
            <a:r>
              <a:rPr lang="en-ID" sz="2400" b="1" dirty="0"/>
              <a:t> </a:t>
            </a:r>
            <a:r>
              <a:rPr lang="en-ID" sz="2400" b="1" dirty="0" err="1"/>
              <a:t>suasana</a:t>
            </a:r>
            <a:r>
              <a:rPr lang="en-ID" sz="2400" b="1" dirty="0"/>
              <a:t> </a:t>
            </a:r>
            <a:r>
              <a:rPr lang="en-ID" sz="2400" b="1" dirty="0" err="1"/>
              <a:t>hati</a:t>
            </a:r>
            <a:r>
              <a:rPr lang="en-ID" sz="2400" b="1" dirty="0"/>
              <a:t> (serotonin), juga </a:t>
            </a:r>
            <a:r>
              <a:rPr lang="en-ID" sz="2400" b="1" dirty="0" err="1"/>
              <a:t>dapat</a:t>
            </a:r>
            <a:r>
              <a:rPr lang="en-ID" sz="2400" b="1" dirty="0"/>
              <a:t> </a:t>
            </a:r>
            <a:r>
              <a:rPr lang="en-ID" sz="2400" b="1" dirty="0" err="1"/>
              <a:t>membuat</a:t>
            </a:r>
            <a:r>
              <a:rPr lang="en-ID" sz="2400" b="1" dirty="0"/>
              <a:t> </a:t>
            </a:r>
            <a:r>
              <a:rPr lang="en-ID" sz="2400" b="1" dirty="0" err="1"/>
              <a:t>wanita</a:t>
            </a:r>
            <a:r>
              <a:rPr lang="en-ID" sz="2400" b="1" dirty="0"/>
              <a:t> </a:t>
            </a:r>
            <a:r>
              <a:rPr lang="en-ID" sz="2400" b="1" dirty="0" err="1"/>
              <a:t>menjadi</a:t>
            </a:r>
            <a:r>
              <a:rPr lang="en-ID" sz="2400" b="1" dirty="0"/>
              <a:t> </a:t>
            </a:r>
            <a:r>
              <a:rPr lang="en-ID" sz="2400" b="1" dirty="0" err="1"/>
              <a:t>lebih</a:t>
            </a:r>
            <a:r>
              <a:rPr lang="en-ID" sz="2400" b="1" dirty="0"/>
              <a:t> </a:t>
            </a:r>
            <a:r>
              <a:rPr lang="en-ID" sz="2400" b="1" dirty="0" err="1"/>
              <a:t>sensitif</a:t>
            </a:r>
            <a:r>
              <a:rPr lang="en-ID" sz="2400" b="1" dirty="0"/>
              <a:t> </a:t>
            </a:r>
            <a:r>
              <a:rPr lang="en-ID" sz="2400" b="1" dirty="0" err="1"/>
              <a:t>sehingga</a:t>
            </a:r>
            <a:r>
              <a:rPr lang="en-ID" sz="2400" b="1" dirty="0"/>
              <a:t> </a:t>
            </a:r>
            <a:r>
              <a:rPr lang="en-ID" sz="2400" b="1" dirty="0" err="1"/>
              <a:t>memicu</a:t>
            </a:r>
            <a:r>
              <a:rPr lang="en-ID" sz="2400" b="1" dirty="0"/>
              <a:t> </a:t>
            </a:r>
            <a:r>
              <a:rPr lang="en-ID" sz="2400" b="1" dirty="0" err="1"/>
              <a:t>terjadinya</a:t>
            </a:r>
            <a:r>
              <a:rPr lang="en-ID" sz="2400" b="1" dirty="0"/>
              <a:t> PMDD</a:t>
            </a:r>
            <a:r>
              <a:rPr lang="en-ID" dirty="0"/>
              <a:t>. </a:t>
            </a:r>
            <a:endParaRPr lang="en-ID" dirty="0"/>
          </a:p>
          <a:p>
            <a:endParaRPr lang="en-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538" y="624110"/>
            <a:ext cx="4152649" cy="710015"/>
          </a:xfrm>
        </p:spPr>
        <p:txBody>
          <a:bodyPr>
            <a:normAutofit/>
          </a:bodyPr>
          <a:lstStyle/>
          <a:p>
            <a:r>
              <a:rPr lang="en-ID" sz="2800" b="1" u="sng" dirty="0">
                <a:solidFill>
                  <a:schemeClr val="accent2">
                    <a:lumMod val="75000"/>
                  </a:schemeClr>
                </a:solidFill>
              </a:rPr>
              <a:t>C. FAKTOR RISIKO </a:t>
            </a:r>
            <a:endParaRPr lang="en-ID" sz="2800" b="1" u="sng" dirty="0">
              <a:solidFill>
                <a:schemeClr val="accent2">
                  <a:lumMod val="75000"/>
                </a:schemeClr>
              </a:solidFill>
            </a:endParaRPr>
          </a:p>
        </p:txBody>
      </p:sp>
      <p:sp>
        <p:nvSpPr>
          <p:cNvPr id="3" name="Content Placeholder 2"/>
          <p:cNvSpPr>
            <a:spLocks noGrp="1"/>
          </p:cNvSpPr>
          <p:nvPr>
            <p:ph idx="1"/>
          </p:nvPr>
        </p:nvSpPr>
        <p:spPr>
          <a:xfrm>
            <a:off x="1638300" y="1540188"/>
            <a:ext cx="9514382" cy="4815641"/>
          </a:xfrm>
        </p:spPr>
        <p:txBody>
          <a:bodyPr>
            <a:normAutofit/>
          </a:bodyPr>
          <a:lstStyle/>
          <a:p>
            <a:pPr algn="just"/>
            <a:r>
              <a:rPr lang="en-ID" sz="2400" b="1" dirty="0"/>
              <a:t>PMDD </a:t>
            </a:r>
            <a:r>
              <a:rPr lang="en-ID" sz="2400" b="1" dirty="0" err="1"/>
              <a:t>dapat</a:t>
            </a:r>
            <a:r>
              <a:rPr lang="en-ID" sz="2400" b="1" dirty="0"/>
              <a:t> </a:t>
            </a:r>
            <a:r>
              <a:rPr lang="en-ID" sz="2400" b="1" dirty="0" err="1"/>
              <a:t>dialami</a:t>
            </a:r>
            <a:r>
              <a:rPr lang="en-ID" sz="2400" b="1" dirty="0"/>
              <a:t> oleh </a:t>
            </a:r>
            <a:r>
              <a:rPr lang="en-ID" sz="2400" b="1" dirty="0" err="1"/>
              <a:t>setiap</a:t>
            </a:r>
            <a:r>
              <a:rPr lang="en-ID" sz="2400" b="1" dirty="0"/>
              <a:t> </a:t>
            </a:r>
            <a:r>
              <a:rPr lang="en-ID" sz="2400" b="1" dirty="0" err="1"/>
              <a:t>wanita</a:t>
            </a:r>
            <a:r>
              <a:rPr lang="en-ID" sz="2400" b="1" dirty="0"/>
              <a:t>. Akan </a:t>
            </a:r>
            <a:r>
              <a:rPr lang="en-ID" sz="2400" b="1" dirty="0" err="1"/>
              <a:t>tetapi</a:t>
            </a:r>
            <a:r>
              <a:rPr lang="en-ID" sz="2400" b="1" dirty="0"/>
              <a:t>, </a:t>
            </a:r>
            <a:r>
              <a:rPr lang="en-ID" sz="2400" b="1" dirty="0" err="1"/>
              <a:t>terdapat</a:t>
            </a:r>
            <a:r>
              <a:rPr lang="en-ID" sz="2400" b="1" dirty="0"/>
              <a:t> </a:t>
            </a:r>
            <a:r>
              <a:rPr lang="en-ID" sz="2400" b="1" dirty="0" err="1"/>
              <a:t>beberapa</a:t>
            </a:r>
            <a:r>
              <a:rPr lang="en-ID" sz="2400" b="1" dirty="0"/>
              <a:t> </a:t>
            </a:r>
            <a:r>
              <a:rPr lang="en-ID" sz="2400" b="1" dirty="0" err="1"/>
              <a:t>faktor</a:t>
            </a:r>
            <a:r>
              <a:rPr lang="en-ID" sz="2400" b="1" dirty="0"/>
              <a:t> yang </a:t>
            </a:r>
            <a:r>
              <a:rPr lang="en-ID" sz="2400" b="1" dirty="0" err="1"/>
              <a:t>dapat</a:t>
            </a:r>
            <a:r>
              <a:rPr lang="en-ID" sz="2400" b="1" dirty="0"/>
              <a:t> </a:t>
            </a:r>
            <a:r>
              <a:rPr lang="en-ID" sz="2400" b="1" dirty="0" err="1"/>
              <a:t>meningkatkan</a:t>
            </a:r>
            <a:r>
              <a:rPr lang="en-ID" sz="2400" b="1" dirty="0"/>
              <a:t> </a:t>
            </a:r>
            <a:r>
              <a:rPr lang="en-ID" sz="2400" b="1" dirty="0" err="1"/>
              <a:t>risiko</a:t>
            </a:r>
            <a:r>
              <a:rPr lang="en-ID" sz="2400" b="1" dirty="0"/>
              <a:t> </a:t>
            </a:r>
            <a:r>
              <a:rPr lang="en-ID" sz="2400" b="1" dirty="0" err="1"/>
              <a:t>seorang</a:t>
            </a:r>
            <a:r>
              <a:rPr lang="en-ID" sz="2400" b="1" dirty="0"/>
              <a:t> </a:t>
            </a:r>
            <a:r>
              <a:rPr lang="en-ID" sz="2400" b="1" dirty="0" err="1"/>
              <a:t>wanita</a:t>
            </a:r>
            <a:r>
              <a:rPr lang="en-ID" sz="2400" b="1" dirty="0"/>
              <a:t> </a:t>
            </a:r>
            <a:r>
              <a:rPr lang="en-ID" sz="2400" b="1" dirty="0" err="1"/>
              <a:t>mengalami</a:t>
            </a:r>
            <a:r>
              <a:rPr lang="en-ID" sz="2400" b="1" dirty="0"/>
              <a:t> PMDD, </a:t>
            </a:r>
            <a:r>
              <a:rPr lang="en-ID" sz="2400" b="1" dirty="0" err="1"/>
              <a:t>yaitu</a:t>
            </a:r>
            <a:r>
              <a:rPr lang="en-ID" sz="2400" b="1" dirty="0"/>
              <a:t>: </a:t>
            </a:r>
            <a:endParaRPr lang="en-ID" sz="2400" b="1" dirty="0"/>
          </a:p>
          <a:p>
            <a:pPr marL="719455" indent="-719455" algn="just">
              <a:buNone/>
            </a:pPr>
            <a:r>
              <a:rPr lang="en-ID" sz="2400" b="1" dirty="0"/>
              <a:t>     • </a:t>
            </a:r>
            <a:r>
              <a:rPr lang="en-ID" sz="2400" b="1" dirty="0" err="1"/>
              <a:t>Memiliki</a:t>
            </a:r>
            <a:r>
              <a:rPr lang="en-ID" sz="2400" b="1" dirty="0"/>
              <a:t> </a:t>
            </a:r>
            <a:r>
              <a:rPr lang="en-ID" sz="2400" b="1" dirty="0" err="1"/>
              <a:t>keluarga</a:t>
            </a:r>
            <a:r>
              <a:rPr lang="en-ID" sz="2400" b="1" dirty="0"/>
              <a:t> </a:t>
            </a:r>
            <a:r>
              <a:rPr lang="en-ID" sz="2400" b="1" dirty="0" err="1"/>
              <a:t>dengan</a:t>
            </a:r>
            <a:r>
              <a:rPr lang="en-ID" sz="2400" b="1" dirty="0"/>
              <a:t> </a:t>
            </a:r>
            <a:r>
              <a:rPr lang="en-ID" sz="2400" b="1" dirty="0" err="1"/>
              <a:t>riwayat</a:t>
            </a:r>
            <a:r>
              <a:rPr lang="en-ID" sz="2400" b="1" dirty="0"/>
              <a:t> premenstrual dysphoric disorder (PMDD) </a:t>
            </a:r>
            <a:endParaRPr lang="en-ID" sz="2400" b="1" dirty="0"/>
          </a:p>
          <a:p>
            <a:pPr marL="449580" indent="0" algn="just">
              <a:buNone/>
            </a:pPr>
            <a:r>
              <a:rPr lang="en-ID" sz="2400" b="1" dirty="0"/>
              <a:t>• </a:t>
            </a:r>
            <a:r>
              <a:rPr lang="en-ID" sz="2400" b="1" dirty="0" err="1"/>
              <a:t>Mengalami</a:t>
            </a:r>
            <a:r>
              <a:rPr lang="en-ID" sz="2400" b="1" dirty="0"/>
              <a:t> trauma pada </a:t>
            </a:r>
            <a:r>
              <a:rPr lang="en-ID" sz="2400" b="1" dirty="0" err="1"/>
              <a:t>emosi</a:t>
            </a:r>
            <a:r>
              <a:rPr lang="en-ID" sz="2400" b="1" dirty="0"/>
              <a:t> </a:t>
            </a:r>
            <a:r>
              <a:rPr lang="en-ID" sz="2400" b="1" dirty="0" err="1"/>
              <a:t>atau</a:t>
            </a:r>
            <a:r>
              <a:rPr lang="en-ID" sz="2400" b="1" dirty="0"/>
              <a:t> </a:t>
            </a:r>
            <a:r>
              <a:rPr lang="en-ID" sz="2400" b="1" dirty="0" err="1"/>
              <a:t>fisik</a:t>
            </a:r>
            <a:r>
              <a:rPr lang="en-ID" sz="2400" b="1" dirty="0"/>
              <a:t> </a:t>
            </a:r>
            <a:endParaRPr lang="en-ID" sz="2400" b="1" dirty="0"/>
          </a:p>
          <a:p>
            <a:pPr marL="0" indent="449580" algn="just">
              <a:buNone/>
            </a:pPr>
            <a:r>
              <a:rPr lang="en-ID" sz="2400" b="1" dirty="0"/>
              <a:t>• </a:t>
            </a:r>
            <a:r>
              <a:rPr lang="en-ID" sz="2400" b="1" dirty="0" err="1"/>
              <a:t>Memiliki</a:t>
            </a:r>
            <a:r>
              <a:rPr lang="en-ID" sz="2400" b="1" dirty="0"/>
              <a:t> </a:t>
            </a:r>
            <a:r>
              <a:rPr lang="en-ID" sz="2400" b="1" dirty="0" err="1"/>
              <a:t>riwayat</a:t>
            </a:r>
            <a:r>
              <a:rPr lang="en-ID" sz="2400" b="1" dirty="0"/>
              <a:t> </a:t>
            </a:r>
            <a:r>
              <a:rPr lang="en-ID" sz="2400" b="1" dirty="0" err="1"/>
              <a:t>depresi</a:t>
            </a:r>
            <a:r>
              <a:rPr lang="en-ID" sz="2400" b="1" dirty="0"/>
              <a:t> </a:t>
            </a:r>
            <a:r>
              <a:rPr lang="en-ID" sz="2400" b="1" dirty="0" err="1"/>
              <a:t>atau</a:t>
            </a:r>
            <a:r>
              <a:rPr lang="en-ID" sz="2400" b="1" dirty="0"/>
              <a:t> </a:t>
            </a:r>
            <a:r>
              <a:rPr lang="en-ID" sz="2400" b="1" dirty="0" err="1"/>
              <a:t>gangguan</a:t>
            </a:r>
            <a:r>
              <a:rPr lang="en-ID" sz="2400" b="1" dirty="0"/>
              <a:t> mood </a:t>
            </a:r>
            <a:r>
              <a:rPr lang="en-ID" sz="2400" b="1" dirty="0" err="1"/>
              <a:t>lainnya</a:t>
            </a:r>
            <a:r>
              <a:rPr lang="en-ID" sz="2400" b="1" dirty="0"/>
              <a:t> </a:t>
            </a:r>
            <a:endParaRPr lang="en-ID" sz="2400" b="1" dirty="0"/>
          </a:p>
          <a:p>
            <a:pPr marL="0" indent="449580" algn="just">
              <a:buNone/>
            </a:pPr>
            <a:r>
              <a:rPr lang="en-ID" sz="2400" b="1" dirty="0"/>
              <a:t>• </a:t>
            </a:r>
            <a:r>
              <a:rPr lang="en-ID" sz="2400" b="1" dirty="0" err="1"/>
              <a:t>Memiliki</a:t>
            </a:r>
            <a:r>
              <a:rPr lang="en-ID" sz="2400" b="1" dirty="0"/>
              <a:t> </a:t>
            </a:r>
            <a:r>
              <a:rPr lang="en-ID" sz="2400" b="1" dirty="0" err="1"/>
              <a:t>berat</a:t>
            </a:r>
            <a:r>
              <a:rPr lang="en-ID" sz="2400" b="1" dirty="0"/>
              <a:t> badan </a:t>
            </a:r>
            <a:r>
              <a:rPr lang="en-ID" sz="2400" b="1" dirty="0" err="1"/>
              <a:t>berlebih</a:t>
            </a:r>
            <a:r>
              <a:rPr lang="en-ID" sz="2400" b="1" dirty="0"/>
              <a:t> </a:t>
            </a:r>
            <a:endParaRPr lang="en-ID" sz="2400" b="1" dirty="0"/>
          </a:p>
          <a:p>
            <a:pPr marL="0" indent="449580" algn="just">
              <a:buNone/>
            </a:pPr>
            <a:r>
              <a:rPr lang="en-ID" sz="2400" b="1" dirty="0"/>
              <a:t>• </a:t>
            </a:r>
            <a:r>
              <a:rPr lang="en-ID" sz="2400" b="1" dirty="0" err="1"/>
              <a:t>Mengonsumsi</a:t>
            </a:r>
            <a:r>
              <a:rPr lang="en-ID" sz="2400" b="1" dirty="0"/>
              <a:t> </a:t>
            </a:r>
            <a:r>
              <a:rPr lang="en-ID" sz="2400" b="1" dirty="0" err="1"/>
              <a:t>minuman</a:t>
            </a:r>
            <a:r>
              <a:rPr lang="en-ID" sz="2400" b="1" dirty="0"/>
              <a:t> </a:t>
            </a:r>
            <a:r>
              <a:rPr lang="en-ID" sz="2400" b="1" dirty="0" err="1"/>
              <a:t>beralkohol</a:t>
            </a:r>
            <a:r>
              <a:rPr lang="en-ID" sz="2400" b="1" dirty="0"/>
              <a:t> </a:t>
            </a:r>
            <a:r>
              <a:rPr lang="en-ID" sz="2400" b="1" dirty="0" err="1"/>
              <a:t>secara</a:t>
            </a:r>
            <a:r>
              <a:rPr lang="en-ID" sz="2400" b="1" dirty="0"/>
              <a:t> </a:t>
            </a:r>
            <a:r>
              <a:rPr lang="en-ID" sz="2400" b="1" dirty="0" err="1"/>
              <a:t>berlebihan</a:t>
            </a:r>
            <a:r>
              <a:rPr lang="en-ID" sz="2400" b="1" dirty="0"/>
              <a:t> </a:t>
            </a:r>
            <a:endParaRPr lang="en-ID" sz="2400" b="1" dirty="0"/>
          </a:p>
          <a:p>
            <a:pPr marL="0" indent="449580" algn="just">
              <a:buNone/>
            </a:pPr>
            <a:r>
              <a:rPr lang="en-ID" sz="2400" b="1" dirty="0"/>
              <a:t>• </a:t>
            </a:r>
            <a:r>
              <a:rPr lang="en-ID" sz="2400" b="1" dirty="0" err="1"/>
              <a:t>Merokok</a:t>
            </a:r>
            <a:endParaRPr lang="en-ID"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519" y="534170"/>
            <a:ext cx="5486773" cy="904887"/>
          </a:xfrm>
        </p:spPr>
        <p:txBody>
          <a:bodyPr>
            <a:normAutofit/>
          </a:bodyPr>
          <a:lstStyle/>
          <a:p>
            <a:r>
              <a:rPr lang="en-ID" sz="2800" b="1" u="sng" dirty="0">
                <a:solidFill>
                  <a:schemeClr val="accent2">
                    <a:lumMod val="75000"/>
                  </a:schemeClr>
                </a:solidFill>
              </a:rPr>
              <a:t>D. TANDA DAN GEJALA</a:t>
            </a:r>
            <a:endParaRPr lang="en-ID" sz="2800" b="1" u="sng" dirty="0">
              <a:solidFill>
                <a:schemeClr val="accent2">
                  <a:lumMod val="75000"/>
                </a:schemeClr>
              </a:solidFill>
            </a:endParaRPr>
          </a:p>
        </p:txBody>
      </p:sp>
      <p:sp>
        <p:nvSpPr>
          <p:cNvPr id="3" name="Content Placeholder 2"/>
          <p:cNvSpPr>
            <a:spLocks noGrp="1"/>
          </p:cNvSpPr>
          <p:nvPr>
            <p:ph idx="1"/>
          </p:nvPr>
        </p:nvSpPr>
        <p:spPr>
          <a:xfrm>
            <a:off x="1899671" y="1184223"/>
            <a:ext cx="8915400" cy="5673777"/>
          </a:xfrm>
        </p:spPr>
        <p:txBody>
          <a:bodyPr>
            <a:noAutofit/>
          </a:bodyPr>
          <a:lstStyle/>
          <a:p>
            <a:r>
              <a:rPr lang="en-ID" sz="2000" b="1" dirty="0"/>
              <a:t>Tanda-</a:t>
            </a:r>
            <a:r>
              <a:rPr lang="en-ID" sz="2000" b="1" dirty="0" err="1"/>
              <a:t>tanda</a:t>
            </a:r>
            <a:r>
              <a:rPr lang="en-ID" sz="2000" b="1" dirty="0"/>
              <a:t> </a:t>
            </a:r>
            <a:r>
              <a:rPr lang="en-ID" sz="2000" b="1" dirty="0" err="1"/>
              <a:t>atau</a:t>
            </a:r>
            <a:r>
              <a:rPr lang="en-ID" sz="2000" b="1" dirty="0"/>
              <a:t> </a:t>
            </a:r>
            <a:r>
              <a:rPr lang="en-ID" sz="2000" b="1" dirty="0" err="1"/>
              <a:t>gejala</a:t>
            </a:r>
            <a:r>
              <a:rPr lang="en-ID" sz="2000" b="1" dirty="0"/>
              <a:t> PMDD </a:t>
            </a:r>
            <a:r>
              <a:rPr lang="en-ID" sz="2000" b="1" dirty="0" err="1"/>
              <a:t>bisa</a:t>
            </a:r>
            <a:r>
              <a:rPr lang="en-ID" sz="2000" b="1" dirty="0"/>
              <a:t> </a:t>
            </a:r>
            <a:r>
              <a:rPr lang="en-ID" sz="2000" b="1" dirty="0" err="1"/>
              <a:t>bervariasi</a:t>
            </a:r>
            <a:r>
              <a:rPr lang="en-ID" sz="2000" b="1" dirty="0"/>
              <a:t> pada </a:t>
            </a:r>
            <a:r>
              <a:rPr lang="en-ID" sz="2000" b="1" dirty="0" err="1"/>
              <a:t>tiap</a:t>
            </a:r>
            <a:r>
              <a:rPr lang="en-ID" sz="2000" b="1" dirty="0"/>
              <a:t> orang. </a:t>
            </a:r>
            <a:endParaRPr lang="en-ID" sz="2000" b="1" dirty="0"/>
          </a:p>
          <a:p>
            <a:pPr marL="0" indent="0">
              <a:buNone/>
            </a:pPr>
            <a:r>
              <a:rPr lang="en-ID" sz="2000" b="1" dirty="0"/>
              <a:t>	</a:t>
            </a:r>
            <a:r>
              <a:rPr lang="en-ID" sz="2000" b="1" dirty="0" err="1"/>
              <a:t>Beberapa</a:t>
            </a:r>
            <a:r>
              <a:rPr lang="en-ID" sz="2000" b="1" dirty="0"/>
              <a:t> </a:t>
            </a:r>
            <a:r>
              <a:rPr lang="en-ID" sz="2000" b="1" dirty="0" err="1"/>
              <a:t>tanda</a:t>
            </a:r>
            <a:r>
              <a:rPr lang="en-ID" sz="2000" b="1" dirty="0"/>
              <a:t> </a:t>
            </a:r>
            <a:r>
              <a:rPr lang="en-ID" sz="2000" b="1" dirty="0" err="1"/>
              <a:t>atau</a:t>
            </a:r>
            <a:r>
              <a:rPr lang="en-ID" sz="2000" b="1" dirty="0"/>
              <a:t> </a:t>
            </a:r>
            <a:r>
              <a:rPr lang="en-ID" sz="2000" b="1" dirty="0" err="1"/>
              <a:t>gejala</a:t>
            </a:r>
            <a:r>
              <a:rPr lang="en-ID" sz="2000" b="1" dirty="0"/>
              <a:t> </a:t>
            </a:r>
            <a:r>
              <a:rPr lang="en-ID" sz="2000" b="1" dirty="0" err="1"/>
              <a:t>umum</a:t>
            </a:r>
            <a:r>
              <a:rPr lang="en-ID" sz="2000" b="1" dirty="0"/>
              <a:t> </a:t>
            </a:r>
            <a:r>
              <a:rPr lang="en-ID" sz="2000" b="1" dirty="0" err="1"/>
              <a:t>dari</a:t>
            </a:r>
            <a:r>
              <a:rPr lang="en-ID" sz="2000" b="1" dirty="0"/>
              <a:t> premenstrual dysphoric disorder </a:t>
            </a:r>
            <a:r>
              <a:rPr lang="en-ID" sz="2000" b="1" dirty="0" err="1"/>
              <a:t>adalah</a:t>
            </a:r>
            <a:r>
              <a:rPr lang="en-ID" sz="2000" b="1" dirty="0"/>
              <a:t> </a:t>
            </a:r>
            <a:r>
              <a:rPr lang="en-ID" sz="2000" b="1" dirty="0" err="1"/>
              <a:t>sebagai</a:t>
            </a:r>
            <a:r>
              <a:rPr lang="en-ID" sz="2000" b="1" dirty="0"/>
              <a:t> </a:t>
            </a:r>
            <a:r>
              <a:rPr lang="en-ID" sz="2000" b="1" dirty="0" err="1"/>
              <a:t>berikut</a:t>
            </a:r>
            <a:r>
              <a:rPr lang="en-ID" sz="2000" b="1" dirty="0"/>
              <a:t> : </a:t>
            </a:r>
            <a:endParaRPr lang="en-ID" sz="2000" b="1" dirty="0"/>
          </a:p>
          <a:p>
            <a:pPr>
              <a:buAutoNum type="arabicPeriod"/>
            </a:pPr>
            <a:r>
              <a:rPr lang="en-ID" sz="2000" b="1" dirty="0"/>
              <a:t>Rasa </a:t>
            </a:r>
            <a:r>
              <a:rPr lang="en-ID" sz="2000" b="1" dirty="0" err="1"/>
              <a:t>lemas</a:t>
            </a:r>
            <a:r>
              <a:rPr lang="en-ID" sz="2000" b="1" dirty="0"/>
              <a:t> dan </a:t>
            </a:r>
            <a:r>
              <a:rPr lang="en-ID" sz="2000" b="1" dirty="0" err="1"/>
              <a:t>lelah</a:t>
            </a:r>
            <a:r>
              <a:rPr lang="en-ID" sz="2000" b="1" dirty="0"/>
              <a:t> yang </a:t>
            </a:r>
            <a:r>
              <a:rPr lang="en-ID" sz="2000" b="1" dirty="0" err="1"/>
              <a:t>luar</a:t>
            </a:r>
            <a:r>
              <a:rPr lang="en-ID" sz="2000" b="1" dirty="0"/>
              <a:t> </a:t>
            </a:r>
            <a:r>
              <a:rPr lang="en-ID" sz="2000" b="1" dirty="0" err="1"/>
              <a:t>biasa</a:t>
            </a:r>
            <a:r>
              <a:rPr lang="en-ID" sz="2000" b="1" dirty="0"/>
              <a:t>. </a:t>
            </a:r>
            <a:endParaRPr lang="en-ID" sz="2000" b="1" dirty="0"/>
          </a:p>
          <a:p>
            <a:pPr>
              <a:buAutoNum type="arabicPeriod"/>
            </a:pPr>
            <a:r>
              <a:rPr lang="en-ID" sz="2000" b="1" dirty="0" err="1"/>
              <a:t>Perubahan</a:t>
            </a:r>
            <a:r>
              <a:rPr lang="en-ID" sz="2000" b="1" dirty="0"/>
              <a:t> mood yang </a:t>
            </a:r>
            <a:r>
              <a:rPr lang="en-ID" sz="2000" b="1" dirty="0" err="1"/>
              <a:t>ekstrem</a:t>
            </a:r>
            <a:r>
              <a:rPr lang="en-ID" sz="2000" b="1" dirty="0"/>
              <a:t> </a:t>
            </a:r>
            <a:r>
              <a:rPr lang="en-ID" sz="2000" b="1" dirty="0" err="1"/>
              <a:t>sampai</a:t>
            </a:r>
            <a:r>
              <a:rPr lang="en-ID" sz="2000" b="1" dirty="0"/>
              <a:t> </a:t>
            </a:r>
            <a:r>
              <a:rPr lang="en-ID" sz="2000" b="1" dirty="0" err="1"/>
              <a:t>muncul</a:t>
            </a:r>
            <a:r>
              <a:rPr lang="en-ID" sz="2000" b="1" dirty="0"/>
              <a:t> </a:t>
            </a:r>
            <a:r>
              <a:rPr lang="en-ID" sz="2000" b="1" dirty="0" err="1"/>
              <a:t>kecemasan</a:t>
            </a:r>
            <a:r>
              <a:rPr lang="en-ID" sz="2000" b="1" dirty="0"/>
              <a:t> </a:t>
            </a:r>
            <a:r>
              <a:rPr lang="en-ID" sz="2000" b="1" dirty="0" err="1"/>
              <a:t>atau</a:t>
            </a:r>
            <a:r>
              <a:rPr lang="en-ID" sz="2000" b="1" dirty="0"/>
              <a:t> </a:t>
            </a:r>
            <a:r>
              <a:rPr lang="en-ID" sz="2000" b="1" dirty="0" err="1"/>
              <a:t>depresi</a:t>
            </a:r>
            <a:r>
              <a:rPr lang="en-ID" sz="2000" b="1" dirty="0"/>
              <a:t>.</a:t>
            </a:r>
            <a:endParaRPr lang="en-ID" sz="2000" b="1" dirty="0"/>
          </a:p>
          <a:p>
            <a:pPr>
              <a:buAutoNum type="arabicPeriod"/>
            </a:pPr>
            <a:r>
              <a:rPr lang="en-ID" sz="2000" b="1" dirty="0" err="1"/>
              <a:t>Sulit</a:t>
            </a:r>
            <a:r>
              <a:rPr lang="en-ID" sz="2000" b="1" dirty="0"/>
              <a:t> </a:t>
            </a:r>
            <a:r>
              <a:rPr lang="en-ID" sz="2000" b="1" dirty="0" err="1"/>
              <a:t>berkonsentrasi</a:t>
            </a:r>
            <a:r>
              <a:rPr lang="en-ID" sz="2000" b="1" dirty="0"/>
              <a:t>. </a:t>
            </a:r>
            <a:endParaRPr lang="en-ID" sz="2000" b="1" dirty="0"/>
          </a:p>
          <a:p>
            <a:pPr>
              <a:buAutoNum type="arabicPeriod"/>
            </a:pPr>
            <a:r>
              <a:rPr lang="en-ID" sz="2000" b="1" dirty="0" err="1"/>
              <a:t>Palpitasi</a:t>
            </a:r>
            <a:r>
              <a:rPr lang="en-ID" sz="2000" b="1" dirty="0"/>
              <a:t> </a:t>
            </a:r>
            <a:r>
              <a:rPr lang="en-ID" sz="2000" b="1" dirty="0" err="1"/>
              <a:t>jantung</a:t>
            </a:r>
            <a:r>
              <a:rPr lang="en-ID" sz="2000" b="1" dirty="0"/>
              <a:t> (</a:t>
            </a:r>
            <a:r>
              <a:rPr lang="en-ID" sz="2000" b="1" dirty="0" err="1"/>
              <a:t>jantung</a:t>
            </a:r>
            <a:r>
              <a:rPr lang="en-ID" sz="2000" b="1" dirty="0"/>
              <a:t> </a:t>
            </a:r>
            <a:r>
              <a:rPr lang="en-ID" sz="2000" b="1" dirty="0" err="1"/>
              <a:t>berdebar</a:t>
            </a:r>
            <a:r>
              <a:rPr lang="en-ID" sz="2000" b="1" dirty="0"/>
              <a:t> </a:t>
            </a:r>
            <a:r>
              <a:rPr lang="en-ID" sz="2000" b="1" dirty="0" err="1"/>
              <a:t>cepat</a:t>
            </a:r>
            <a:r>
              <a:rPr lang="en-ID" sz="2000" b="1" dirty="0"/>
              <a:t>). </a:t>
            </a:r>
            <a:endParaRPr lang="en-ID" sz="2000" b="1" dirty="0"/>
          </a:p>
          <a:p>
            <a:pPr>
              <a:buAutoNum type="arabicPeriod"/>
            </a:pPr>
            <a:r>
              <a:rPr lang="en-ID" sz="2000" b="1" dirty="0"/>
              <a:t>Paranoid (</a:t>
            </a:r>
            <a:r>
              <a:rPr lang="en-ID" sz="2000" b="1" dirty="0" err="1"/>
              <a:t>padahal</a:t>
            </a:r>
            <a:r>
              <a:rPr lang="en-ID" sz="2000" b="1" dirty="0"/>
              <a:t> </a:t>
            </a:r>
            <a:r>
              <a:rPr lang="en-ID" sz="2000" b="1" dirty="0" err="1"/>
              <a:t>biasanya</a:t>
            </a:r>
            <a:r>
              <a:rPr lang="en-ID" sz="2000" b="1" dirty="0"/>
              <a:t> </a:t>
            </a:r>
            <a:r>
              <a:rPr lang="en-ID" sz="2000" b="1" dirty="0" err="1"/>
              <a:t>tidak</a:t>
            </a:r>
            <a:r>
              <a:rPr lang="en-ID" sz="2000" b="1" dirty="0"/>
              <a:t> </a:t>
            </a:r>
            <a:r>
              <a:rPr lang="en-ID" sz="2000" b="1" dirty="0" err="1"/>
              <a:t>memiliki</a:t>
            </a:r>
            <a:r>
              <a:rPr lang="en-ID" sz="2000" b="1" dirty="0"/>
              <a:t> </a:t>
            </a:r>
            <a:r>
              <a:rPr lang="en-ID" sz="2000" b="1" dirty="0" err="1"/>
              <a:t>gangguan</a:t>
            </a:r>
            <a:r>
              <a:rPr lang="en-ID" sz="2000" b="1" dirty="0"/>
              <a:t> </a:t>
            </a:r>
            <a:r>
              <a:rPr lang="en-ID" sz="2000" b="1" dirty="0" err="1"/>
              <a:t>kepribadian</a:t>
            </a:r>
            <a:r>
              <a:rPr lang="en-ID" sz="2000" b="1" dirty="0"/>
              <a:t> paranoid). </a:t>
            </a:r>
            <a:endParaRPr lang="en-ID" sz="2000" b="1" dirty="0"/>
          </a:p>
          <a:p>
            <a:pPr>
              <a:buAutoNum type="arabicPeriod"/>
            </a:pPr>
            <a:r>
              <a:rPr lang="en-ID" sz="2000" b="1" dirty="0"/>
              <a:t>Citra </a:t>
            </a:r>
            <a:r>
              <a:rPr lang="en-ID" sz="2000" b="1" dirty="0" err="1"/>
              <a:t>diri</a:t>
            </a:r>
            <a:r>
              <a:rPr lang="en-ID" sz="2000" b="1" dirty="0"/>
              <a:t> yang </a:t>
            </a:r>
            <a:r>
              <a:rPr lang="en-ID" sz="2000" b="1" dirty="0" err="1"/>
              <a:t>negatif</a:t>
            </a:r>
            <a:r>
              <a:rPr lang="en-ID" sz="2000" b="1" dirty="0"/>
              <a:t>. </a:t>
            </a:r>
            <a:endParaRPr lang="en-ID" sz="2000" b="1" dirty="0"/>
          </a:p>
          <a:p>
            <a:pPr>
              <a:buAutoNum type="arabicPeriod"/>
            </a:pPr>
            <a:r>
              <a:rPr lang="en-ID" sz="2000" b="1" dirty="0" err="1"/>
              <a:t>Koordinasi</a:t>
            </a:r>
            <a:r>
              <a:rPr lang="en-ID" sz="2000" b="1" dirty="0"/>
              <a:t> </a:t>
            </a:r>
            <a:r>
              <a:rPr lang="en-ID" sz="2000" b="1" dirty="0" err="1"/>
              <a:t>tubuh</a:t>
            </a:r>
            <a:r>
              <a:rPr lang="en-ID" sz="2000" b="1" dirty="0"/>
              <a:t> </a:t>
            </a:r>
            <a:r>
              <a:rPr lang="en-ID" sz="2000" b="1" dirty="0" err="1"/>
              <a:t>berkurang</a:t>
            </a:r>
            <a:r>
              <a:rPr lang="en-ID" sz="2000" b="1" dirty="0"/>
              <a:t>. </a:t>
            </a:r>
            <a:endParaRPr lang="en-ID" sz="2000" b="1" dirty="0"/>
          </a:p>
          <a:p>
            <a:pPr>
              <a:buAutoNum type="arabicPeriod"/>
            </a:pPr>
            <a:r>
              <a:rPr lang="en-ID" sz="2000" b="1" dirty="0" err="1"/>
              <a:t>Mudah</a:t>
            </a:r>
            <a:r>
              <a:rPr lang="en-ID" sz="2000" b="1" dirty="0"/>
              <a:t> </a:t>
            </a:r>
            <a:r>
              <a:rPr lang="en-ID" sz="2000" b="1" dirty="0" err="1"/>
              <a:t>lupa</a:t>
            </a:r>
            <a:r>
              <a:rPr lang="en-ID" sz="2000" b="1" dirty="0"/>
              <a:t>. </a:t>
            </a:r>
            <a:endParaRPr lang="en-ID" sz="2000" b="1" dirty="0"/>
          </a:p>
          <a:p>
            <a:pPr>
              <a:buAutoNum type="arabicPeriod"/>
            </a:pPr>
            <a:r>
              <a:rPr lang="en-ID" sz="2000" b="1" dirty="0" err="1"/>
              <a:t>Kembung</a:t>
            </a:r>
            <a:r>
              <a:rPr lang="en-ID" sz="2000" b="1" dirty="0"/>
              <a:t>, </a:t>
            </a:r>
            <a:r>
              <a:rPr lang="en-ID" sz="2000" b="1" dirty="0" err="1"/>
              <a:t>sakit</a:t>
            </a:r>
            <a:r>
              <a:rPr lang="en-ID" sz="2000" b="1" dirty="0"/>
              <a:t> </a:t>
            </a:r>
            <a:r>
              <a:rPr lang="en-ID" sz="2000" b="1" dirty="0" err="1"/>
              <a:t>perut</a:t>
            </a:r>
            <a:r>
              <a:rPr lang="en-ID" sz="2000" b="1" dirty="0"/>
              <a:t>, dan </a:t>
            </a:r>
            <a:r>
              <a:rPr lang="en-ID" sz="2000" b="1" dirty="0" err="1"/>
              <a:t>perubahan</a:t>
            </a:r>
            <a:r>
              <a:rPr lang="en-ID" sz="2000" b="1" dirty="0"/>
              <a:t> </a:t>
            </a:r>
            <a:r>
              <a:rPr lang="en-ID" sz="2000" b="1" dirty="0" err="1"/>
              <a:t>nafsu</a:t>
            </a:r>
            <a:r>
              <a:rPr lang="en-ID" sz="2000" b="1" dirty="0"/>
              <a:t> </a:t>
            </a:r>
            <a:r>
              <a:rPr lang="en-ID" sz="2000" b="1" dirty="0" err="1"/>
              <a:t>makan</a:t>
            </a:r>
            <a:r>
              <a:rPr lang="en-ID" sz="2000" b="1" dirty="0"/>
              <a:t>. </a:t>
            </a:r>
            <a:endParaRPr lang="en-ID" sz="2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8466" y="584615"/>
            <a:ext cx="9166146" cy="5996066"/>
          </a:xfrm>
        </p:spPr>
        <p:txBody>
          <a:bodyPr>
            <a:normAutofit/>
          </a:bodyPr>
          <a:lstStyle/>
          <a:p>
            <a:pPr marL="0" indent="0">
              <a:buNone/>
            </a:pPr>
            <a:r>
              <a:rPr lang="en-ID" sz="2000" b="1" dirty="0"/>
              <a:t>10. </a:t>
            </a:r>
            <a:r>
              <a:rPr lang="en-ID" sz="2000" b="1" dirty="0" err="1"/>
              <a:t>Sakit</a:t>
            </a:r>
            <a:r>
              <a:rPr lang="en-ID" sz="2000" b="1" dirty="0"/>
              <a:t> </a:t>
            </a:r>
            <a:r>
              <a:rPr lang="en-ID" sz="2000" b="1" dirty="0" err="1"/>
              <a:t>kepala</a:t>
            </a:r>
            <a:r>
              <a:rPr lang="en-ID" sz="2000" b="1" dirty="0"/>
              <a:t>. </a:t>
            </a:r>
            <a:endParaRPr lang="en-ID" sz="2000" b="1" dirty="0"/>
          </a:p>
          <a:p>
            <a:pPr marL="0" indent="0">
              <a:buNone/>
            </a:pPr>
            <a:r>
              <a:rPr lang="en-ID" sz="2000" b="1" dirty="0"/>
              <a:t>11. </a:t>
            </a:r>
            <a:r>
              <a:rPr lang="en-ID" sz="2000" b="1" dirty="0" err="1"/>
              <a:t>Kejang</a:t>
            </a:r>
            <a:r>
              <a:rPr lang="en-ID" sz="2000" b="1" dirty="0"/>
              <a:t> </a:t>
            </a:r>
            <a:r>
              <a:rPr lang="en-ID" sz="2000" b="1" dirty="0" err="1"/>
              <a:t>otot</a:t>
            </a:r>
            <a:r>
              <a:rPr lang="en-ID" sz="2000" b="1" dirty="0"/>
              <a:t> </a:t>
            </a:r>
            <a:r>
              <a:rPr lang="en-ID" sz="2000" b="1" dirty="0" err="1"/>
              <a:t>atau</a:t>
            </a:r>
            <a:r>
              <a:rPr lang="en-ID" sz="2000" b="1" dirty="0"/>
              <a:t> </a:t>
            </a:r>
            <a:r>
              <a:rPr lang="en-ID" sz="2000" b="1" dirty="0" err="1"/>
              <a:t>nyeri</a:t>
            </a:r>
            <a:r>
              <a:rPr lang="en-ID" sz="2000" b="1" dirty="0"/>
              <a:t> </a:t>
            </a:r>
            <a:r>
              <a:rPr lang="en-ID" sz="2000" b="1" dirty="0" err="1"/>
              <a:t>sendi</a:t>
            </a:r>
            <a:r>
              <a:rPr lang="en-ID" sz="2000" b="1" dirty="0"/>
              <a:t>. </a:t>
            </a:r>
            <a:endParaRPr lang="en-ID" sz="2000" b="1" dirty="0"/>
          </a:p>
          <a:p>
            <a:pPr marL="0" indent="0">
              <a:buNone/>
            </a:pPr>
            <a:r>
              <a:rPr lang="en-ID" sz="2000" b="1" dirty="0"/>
              <a:t>12. </a:t>
            </a:r>
            <a:r>
              <a:rPr lang="en-ID" sz="2000" b="1" dirty="0" err="1"/>
              <a:t>Masalah</a:t>
            </a:r>
            <a:r>
              <a:rPr lang="en-ID" sz="2000" b="1" dirty="0"/>
              <a:t> </a:t>
            </a:r>
            <a:r>
              <a:rPr lang="en-ID" sz="2000" b="1" dirty="0" err="1"/>
              <a:t>kulit</a:t>
            </a:r>
            <a:r>
              <a:rPr lang="en-ID" sz="2000" b="1" dirty="0"/>
              <a:t>, </a:t>
            </a:r>
            <a:r>
              <a:rPr lang="en-ID" sz="2000" b="1" dirty="0" err="1"/>
              <a:t>seperti</a:t>
            </a:r>
            <a:r>
              <a:rPr lang="en-ID" sz="2000" b="1" dirty="0"/>
              <a:t> </a:t>
            </a:r>
            <a:r>
              <a:rPr lang="en-ID" sz="2000" b="1" dirty="0" err="1"/>
              <a:t>jerawat</a:t>
            </a:r>
            <a:r>
              <a:rPr lang="en-ID" sz="2000" b="1" dirty="0"/>
              <a:t>, </a:t>
            </a:r>
            <a:r>
              <a:rPr lang="en-ID" sz="2000" b="1" dirty="0" err="1"/>
              <a:t>gatal</a:t>
            </a:r>
            <a:r>
              <a:rPr lang="en-ID" sz="2000" b="1" dirty="0"/>
              <a:t>, </a:t>
            </a:r>
            <a:r>
              <a:rPr lang="en-ID" sz="2000" b="1" dirty="0" err="1"/>
              <a:t>atau</a:t>
            </a:r>
            <a:r>
              <a:rPr lang="en-ID" sz="2000" b="1" dirty="0"/>
              <a:t> </a:t>
            </a:r>
            <a:r>
              <a:rPr lang="en-ID" sz="2000" b="1" dirty="0" err="1"/>
              <a:t>kemerahan</a:t>
            </a:r>
            <a:r>
              <a:rPr lang="en-ID" sz="2000" b="1" dirty="0"/>
              <a:t>. </a:t>
            </a:r>
            <a:endParaRPr lang="en-ID" sz="2000" b="1" dirty="0"/>
          </a:p>
          <a:p>
            <a:pPr marL="0" indent="0">
              <a:buNone/>
            </a:pPr>
            <a:r>
              <a:rPr lang="en-ID" sz="2000" b="1" dirty="0"/>
              <a:t>13. Hot flashes. </a:t>
            </a:r>
            <a:endParaRPr lang="en-ID" sz="2000" b="1" dirty="0"/>
          </a:p>
          <a:p>
            <a:pPr marL="0" indent="0">
              <a:buNone/>
            </a:pPr>
            <a:r>
              <a:rPr lang="en-ID" sz="2000" b="1" dirty="0"/>
              <a:t>14. </a:t>
            </a:r>
            <a:r>
              <a:rPr lang="en-ID" sz="2000" b="1" dirty="0" err="1"/>
              <a:t>Pusing</a:t>
            </a:r>
            <a:r>
              <a:rPr lang="en-ID" sz="2000" b="1" dirty="0"/>
              <a:t>. </a:t>
            </a:r>
            <a:endParaRPr lang="en-ID" sz="2000" b="1" dirty="0"/>
          </a:p>
          <a:p>
            <a:pPr marL="0" indent="0">
              <a:buNone/>
            </a:pPr>
            <a:r>
              <a:rPr lang="en-ID" sz="2000" b="1" dirty="0"/>
              <a:t>15. </a:t>
            </a:r>
            <a:r>
              <a:rPr lang="en-ID" sz="2000" b="1" dirty="0" err="1"/>
              <a:t>Pingsan</a:t>
            </a:r>
            <a:r>
              <a:rPr lang="en-ID" sz="2000" b="1" dirty="0"/>
              <a:t> (</a:t>
            </a:r>
            <a:r>
              <a:rPr lang="en-ID" sz="2000" b="1" dirty="0" err="1"/>
              <a:t>hilang</a:t>
            </a:r>
            <a:r>
              <a:rPr lang="en-ID" sz="2000" b="1" dirty="0"/>
              <a:t> </a:t>
            </a:r>
            <a:r>
              <a:rPr lang="en-ID" sz="2000" b="1" dirty="0" err="1"/>
              <a:t>kesadaran</a:t>
            </a:r>
            <a:r>
              <a:rPr lang="en-ID" sz="2000" b="1" dirty="0"/>
              <a:t>). </a:t>
            </a:r>
            <a:endParaRPr lang="en-ID" sz="2000" b="1" dirty="0"/>
          </a:p>
          <a:p>
            <a:pPr marL="0" indent="0">
              <a:buNone/>
            </a:pPr>
            <a:r>
              <a:rPr lang="en-ID" sz="2000" b="1" dirty="0"/>
              <a:t>16. </a:t>
            </a:r>
            <a:r>
              <a:rPr lang="en-ID" sz="2000" b="1" dirty="0" err="1"/>
              <a:t>Sulit</a:t>
            </a:r>
            <a:r>
              <a:rPr lang="en-ID" sz="2000" b="1" dirty="0"/>
              <a:t> </a:t>
            </a:r>
            <a:r>
              <a:rPr lang="en-ID" sz="2000" b="1" dirty="0" err="1"/>
              <a:t>untuk</a:t>
            </a:r>
            <a:r>
              <a:rPr lang="en-ID" sz="2000" b="1" dirty="0"/>
              <a:t> </a:t>
            </a:r>
            <a:r>
              <a:rPr lang="en-ID" sz="2000" b="1" dirty="0" err="1"/>
              <a:t>tidur</a:t>
            </a:r>
            <a:r>
              <a:rPr lang="en-ID" sz="2000" b="1" dirty="0"/>
              <a:t>. </a:t>
            </a:r>
            <a:endParaRPr lang="en-ID" sz="2000" b="1" dirty="0"/>
          </a:p>
          <a:p>
            <a:pPr marL="449580" indent="-449580" algn="just">
              <a:buNone/>
            </a:pPr>
            <a:r>
              <a:rPr lang="en-ID" sz="2000" b="1" dirty="0"/>
              <a:t>17.Gejala </a:t>
            </a:r>
            <a:r>
              <a:rPr lang="en-ID" sz="2000" b="1" dirty="0" err="1"/>
              <a:t>terkait</a:t>
            </a:r>
            <a:r>
              <a:rPr lang="en-ID" sz="2000" b="1" dirty="0"/>
              <a:t> </a:t>
            </a:r>
            <a:r>
              <a:rPr lang="en-ID" sz="2000" b="1" dirty="0" err="1"/>
              <a:t>retensi</a:t>
            </a:r>
            <a:r>
              <a:rPr lang="en-ID" sz="2000" b="1" dirty="0"/>
              <a:t> </a:t>
            </a:r>
            <a:r>
              <a:rPr lang="en-ID" sz="2000" b="1" dirty="0" err="1"/>
              <a:t>cairan</a:t>
            </a:r>
            <a:r>
              <a:rPr lang="en-ID" sz="2000" b="1" dirty="0"/>
              <a:t>, </a:t>
            </a:r>
            <a:r>
              <a:rPr lang="en-ID" sz="2000" b="1" dirty="0" err="1"/>
              <a:t>seperti</a:t>
            </a:r>
            <a:r>
              <a:rPr lang="en-ID" sz="2000" b="1" dirty="0"/>
              <a:t> </a:t>
            </a:r>
            <a:r>
              <a:rPr lang="en-ID" sz="2000" b="1" dirty="0" err="1"/>
              <a:t>pembengkakan</a:t>
            </a:r>
            <a:r>
              <a:rPr lang="en-ID" sz="2000" b="1" dirty="0"/>
              <a:t> di kaki, </a:t>
            </a:r>
            <a:r>
              <a:rPr lang="en-ID" sz="2000" b="1" dirty="0" err="1"/>
              <a:t>pergelangan</a:t>
            </a:r>
            <a:r>
              <a:rPr lang="en-ID" sz="2000" b="1" dirty="0"/>
              <a:t> kaki, dan </a:t>
            </a:r>
            <a:r>
              <a:rPr lang="en-ID" sz="2000" b="1" dirty="0" err="1"/>
              <a:t>tangan</a:t>
            </a:r>
            <a:r>
              <a:rPr lang="en-ID" sz="2000" b="1" dirty="0"/>
              <a:t>, </a:t>
            </a:r>
            <a:r>
              <a:rPr lang="en-ID" sz="2000" b="1" dirty="0" err="1"/>
              <a:t>atau</a:t>
            </a:r>
            <a:r>
              <a:rPr lang="en-ID" sz="2000" b="1" dirty="0"/>
              <a:t> </a:t>
            </a:r>
            <a:r>
              <a:rPr lang="en-ID" sz="2000" b="1" dirty="0" err="1"/>
              <a:t>buang</a:t>
            </a:r>
            <a:r>
              <a:rPr lang="en-ID" sz="2000" b="1" dirty="0"/>
              <a:t> air </a:t>
            </a:r>
            <a:r>
              <a:rPr lang="en-ID" sz="2000" b="1" dirty="0" err="1"/>
              <a:t>kecil</a:t>
            </a:r>
            <a:r>
              <a:rPr lang="en-ID" sz="2000" b="1" dirty="0"/>
              <a:t> </a:t>
            </a:r>
            <a:r>
              <a:rPr lang="en-ID" sz="2000" b="1" dirty="0" err="1"/>
              <a:t>berkurang</a:t>
            </a:r>
            <a:r>
              <a:rPr lang="en-ID" sz="2000" b="1" dirty="0"/>
              <a:t>. </a:t>
            </a:r>
            <a:endParaRPr lang="en-ID" sz="2000" b="1" dirty="0"/>
          </a:p>
          <a:p>
            <a:pPr marL="0" indent="0">
              <a:buNone/>
            </a:pPr>
            <a:r>
              <a:rPr lang="en-ID" sz="2000" b="1" dirty="0"/>
              <a:t>18. </a:t>
            </a:r>
            <a:r>
              <a:rPr lang="en-ID" sz="2000" b="1" dirty="0" err="1"/>
              <a:t>Payudara</a:t>
            </a:r>
            <a:r>
              <a:rPr lang="en-ID" sz="2000" b="1" dirty="0"/>
              <a:t> </a:t>
            </a:r>
            <a:r>
              <a:rPr lang="en-ID" sz="2000" b="1" dirty="0" err="1"/>
              <a:t>nyeri</a:t>
            </a:r>
            <a:r>
              <a:rPr lang="en-ID" sz="2000" b="1" dirty="0"/>
              <a:t> </a:t>
            </a:r>
            <a:r>
              <a:rPr lang="en-ID" sz="2000" b="1" dirty="0" err="1"/>
              <a:t>atau</a:t>
            </a:r>
            <a:r>
              <a:rPr lang="en-ID" sz="2000" b="1" dirty="0"/>
              <a:t> </a:t>
            </a:r>
            <a:r>
              <a:rPr lang="en-ID" sz="2000" b="1" dirty="0" err="1"/>
              <a:t>payudara</a:t>
            </a:r>
            <a:r>
              <a:rPr lang="en-ID" sz="2000" b="1" dirty="0"/>
              <a:t> </a:t>
            </a:r>
            <a:r>
              <a:rPr lang="en-ID" sz="2000" b="1" dirty="0" err="1"/>
              <a:t>bengkak</a:t>
            </a:r>
            <a:r>
              <a:rPr lang="en-ID" sz="2000" b="1" dirty="0"/>
              <a:t>. </a:t>
            </a:r>
            <a:endParaRPr lang="en-ID" sz="2000" b="1" dirty="0"/>
          </a:p>
          <a:p>
            <a:pPr marL="0" indent="0">
              <a:buNone/>
            </a:pPr>
            <a:r>
              <a:rPr lang="en-ID" sz="2000" b="1" dirty="0"/>
              <a:t>19. </a:t>
            </a:r>
            <a:r>
              <a:rPr lang="en-ID" sz="2000" b="1" dirty="0" err="1"/>
              <a:t>Gangguan</a:t>
            </a:r>
            <a:r>
              <a:rPr lang="en-ID" sz="2000" b="1" dirty="0"/>
              <a:t> </a:t>
            </a:r>
            <a:r>
              <a:rPr lang="en-ID" sz="2000" b="1" dirty="0" err="1"/>
              <a:t>penglihatan</a:t>
            </a:r>
            <a:r>
              <a:rPr lang="en-ID" sz="2000" b="1" dirty="0"/>
              <a:t> dan </a:t>
            </a:r>
            <a:r>
              <a:rPr lang="en-ID" sz="2000" b="1" dirty="0" err="1"/>
              <a:t>mata</a:t>
            </a:r>
            <a:r>
              <a:rPr lang="en-ID" sz="2000" b="1" dirty="0"/>
              <a:t>. </a:t>
            </a:r>
            <a:endParaRPr lang="en-ID" sz="2000" b="1" dirty="0"/>
          </a:p>
          <a:p>
            <a:pPr marL="0" indent="0">
              <a:buNone/>
            </a:pPr>
            <a:r>
              <a:rPr lang="en-ID" sz="2000" b="1" dirty="0"/>
              <a:t>20. </a:t>
            </a:r>
            <a:r>
              <a:rPr lang="en-ID" sz="2000" b="1" dirty="0" err="1"/>
              <a:t>Gangguan</a:t>
            </a:r>
            <a:r>
              <a:rPr lang="en-ID" sz="2000" b="1" dirty="0"/>
              <a:t> </a:t>
            </a:r>
            <a:r>
              <a:rPr lang="en-ID" sz="2000" b="1" dirty="0" err="1"/>
              <a:t>pernapasan</a:t>
            </a:r>
            <a:r>
              <a:rPr lang="en-ID" sz="2000" b="1" dirty="0"/>
              <a:t>, </a:t>
            </a:r>
            <a:r>
              <a:rPr lang="en-ID" sz="2000" b="1" dirty="0" err="1"/>
              <a:t>seperti</a:t>
            </a:r>
            <a:r>
              <a:rPr lang="en-ID" sz="2000" b="1" dirty="0"/>
              <a:t> </a:t>
            </a:r>
            <a:r>
              <a:rPr lang="en-ID" sz="2000" b="1" dirty="0" err="1"/>
              <a:t>alergi</a:t>
            </a:r>
            <a:r>
              <a:rPr lang="en-ID" sz="2000" b="1" dirty="0"/>
              <a:t> </a:t>
            </a:r>
            <a:r>
              <a:rPr lang="en-ID" sz="2000" b="1" dirty="0" err="1"/>
              <a:t>atau</a:t>
            </a:r>
            <a:r>
              <a:rPr lang="en-ID" sz="2000" b="1" dirty="0"/>
              <a:t> </a:t>
            </a:r>
            <a:r>
              <a:rPr lang="en-ID" sz="2000" b="1" dirty="0" err="1"/>
              <a:t>infeksi</a:t>
            </a:r>
            <a:r>
              <a:rPr lang="en-ID" sz="2000" b="1" dirty="0"/>
              <a:t> </a:t>
            </a:r>
            <a:endParaRPr lang="en-ID" sz="2000" b="1" dirty="0"/>
          </a:p>
          <a:p>
            <a:pPr marL="0" indent="0">
              <a:buNone/>
            </a:pPr>
            <a:r>
              <a:rPr lang="en-ID" sz="2000" b="1" dirty="0"/>
              <a:t>21. Nyeri </a:t>
            </a:r>
            <a:r>
              <a:rPr lang="en-ID" sz="2000" b="1" dirty="0" err="1"/>
              <a:t>haid</a:t>
            </a:r>
            <a:r>
              <a:rPr lang="en-ID" sz="2000" b="1" dirty="0"/>
              <a:t>. </a:t>
            </a:r>
            <a:endParaRPr lang="en-ID" sz="2000" b="1" dirty="0"/>
          </a:p>
          <a:p>
            <a:pPr marL="0" indent="0">
              <a:buNone/>
            </a:pPr>
            <a:r>
              <a:rPr lang="en-ID" sz="2000" b="1" dirty="0"/>
              <a:t>22. </a:t>
            </a:r>
            <a:r>
              <a:rPr lang="en-ID" sz="2000" b="1" dirty="0" err="1"/>
              <a:t>Kehilangan</a:t>
            </a:r>
            <a:r>
              <a:rPr lang="en-ID" sz="2000" b="1" dirty="0"/>
              <a:t> </a:t>
            </a:r>
            <a:r>
              <a:rPr lang="en-ID" sz="2000" b="1" dirty="0" err="1"/>
              <a:t>gairah</a:t>
            </a:r>
            <a:r>
              <a:rPr lang="en-ID" sz="2000" b="1" dirty="0"/>
              <a:t> </a:t>
            </a:r>
            <a:r>
              <a:rPr lang="en-ID" sz="2000" b="1" dirty="0" err="1"/>
              <a:t>seksual</a:t>
            </a:r>
            <a:r>
              <a:rPr lang="en-ID" sz="2000" b="1" dirty="0"/>
              <a:t>.</a:t>
            </a:r>
            <a:endParaRPr lang="en-ID"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3538" y="624110"/>
            <a:ext cx="3503075" cy="695024"/>
          </a:xfrm>
        </p:spPr>
        <p:txBody>
          <a:bodyPr>
            <a:normAutofit/>
          </a:bodyPr>
          <a:lstStyle/>
          <a:p>
            <a:r>
              <a:rPr lang="en-ID" sz="2800" b="1" u="sng" dirty="0">
                <a:solidFill>
                  <a:schemeClr val="accent2">
                    <a:lumMod val="75000"/>
                  </a:schemeClr>
                </a:solidFill>
              </a:rPr>
              <a:t>E. DIAGNOSIS</a:t>
            </a:r>
            <a:endParaRPr lang="en-ID" sz="2800" b="1" u="sng" dirty="0">
              <a:solidFill>
                <a:schemeClr val="accent2">
                  <a:lumMod val="75000"/>
                </a:schemeClr>
              </a:solidFill>
            </a:endParaRPr>
          </a:p>
        </p:txBody>
      </p:sp>
      <p:sp>
        <p:nvSpPr>
          <p:cNvPr id="5" name="Content Placeholder 4"/>
          <p:cNvSpPr>
            <a:spLocks noGrp="1"/>
          </p:cNvSpPr>
          <p:nvPr>
            <p:ph idx="1"/>
          </p:nvPr>
        </p:nvSpPr>
        <p:spPr>
          <a:xfrm>
            <a:off x="2323475" y="1424067"/>
            <a:ext cx="9181137" cy="5021703"/>
          </a:xfrm>
        </p:spPr>
        <p:txBody>
          <a:bodyPr>
            <a:normAutofit/>
          </a:bodyPr>
          <a:lstStyle/>
          <a:p>
            <a:pPr algn="just"/>
            <a:r>
              <a:rPr lang="sv-SE" sz="2000" b="1" dirty="0"/>
              <a:t>Untuk mendiagnosis PMDD, dokter akan melakukan tanya jawab terkait keluhan yang dialami pasien,</a:t>
            </a:r>
            <a:r>
              <a:rPr lang="en-ID" sz="2000" b="1" dirty="0"/>
              <a:t> Setelah </a:t>
            </a:r>
            <a:r>
              <a:rPr lang="en-ID" sz="2000" b="1" dirty="0" err="1"/>
              <a:t>itu</a:t>
            </a:r>
            <a:r>
              <a:rPr lang="en-ID" sz="2000" b="1" dirty="0"/>
              <a:t>, </a:t>
            </a:r>
            <a:r>
              <a:rPr lang="en-ID" sz="2000" b="1" dirty="0" err="1"/>
              <a:t>dokter</a:t>
            </a:r>
            <a:r>
              <a:rPr lang="en-ID" sz="2000" b="1" dirty="0"/>
              <a:t> </a:t>
            </a:r>
            <a:r>
              <a:rPr lang="en-ID" sz="2000" b="1" dirty="0" err="1"/>
              <a:t>akan</a:t>
            </a:r>
            <a:r>
              <a:rPr lang="en-ID" sz="2000" b="1" dirty="0"/>
              <a:t> </a:t>
            </a:r>
            <a:r>
              <a:rPr lang="en-ID" sz="2000" b="1" dirty="0" err="1"/>
              <a:t>menjalankan</a:t>
            </a:r>
            <a:r>
              <a:rPr lang="en-ID" sz="2000" b="1" dirty="0"/>
              <a:t> </a:t>
            </a:r>
            <a:r>
              <a:rPr lang="en-ID" sz="2000" b="1" dirty="0" err="1"/>
              <a:t>pemeriksaan</a:t>
            </a:r>
            <a:r>
              <a:rPr lang="en-ID" sz="2000" b="1" dirty="0"/>
              <a:t> </a:t>
            </a:r>
            <a:r>
              <a:rPr lang="en-ID" sz="2000" b="1" dirty="0" err="1"/>
              <a:t>fisik</a:t>
            </a:r>
            <a:r>
              <a:rPr lang="en-ID" sz="2000" b="1" dirty="0"/>
              <a:t>. </a:t>
            </a:r>
            <a:endParaRPr lang="en-ID" sz="2000" b="1" dirty="0"/>
          </a:p>
          <a:p>
            <a:pPr marL="0" indent="0" algn="just">
              <a:buNone/>
            </a:pPr>
            <a:endParaRPr lang="en-ID" sz="2000" b="1" dirty="0"/>
          </a:p>
          <a:p>
            <a:pPr algn="just"/>
            <a:r>
              <a:rPr lang="en-ID" sz="2000" b="1" dirty="0" err="1"/>
              <a:t>Dokter</a:t>
            </a:r>
            <a:r>
              <a:rPr lang="en-ID" sz="2000" b="1" dirty="0"/>
              <a:t> </a:t>
            </a:r>
            <a:r>
              <a:rPr lang="en-ID" sz="2000" b="1" dirty="0" err="1"/>
              <a:t>dapat</a:t>
            </a:r>
            <a:r>
              <a:rPr lang="en-ID" sz="2000" b="1" dirty="0"/>
              <a:t> </a:t>
            </a:r>
            <a:r>
              <a:rPr lang="en-ID" sz="2000" b="1" dirty="0" err="1"/>
              <a:t>menetapkan</a:t>
            </a:r>
            <a:r>
              <a:rPr lang="en-ID" sz="2000" b="1" dirty="0"/>
              <a:t> </a:t>
            </a:r>
            <a:r>
              <a:rPr lang="en-ID" sz="2000" b="1" dirty="0" err="1"/>
              <a:t>pasien</a:t>
            </a:r>
            <a:r>
              <a:rPr lang="en-ID" sz="2000" b="1" dirty="0"/>
              <a:t> </a:t>
            </a:r>
            <a:r>
              <a:rPr lang="en-ID" sz="2000" b="1" dirty="0" err="1"/>
              <a:t>menderita</a:t>
            </a:r>
            <a:r>
              <a:rPr lang="en-ID" sz="2000" b="1" dirty="0"/>
              <a:t> PMDD </a:t>
            </a:r>
            <a:r>
              <a:rPr lang="en-ID" sz="2000" b="1" dirty="0" err="1"/>
              <a:t>jika</a:t>
            </a:r>
            <a:r>
              <a:rPr lang="en-ID" sz="2000" b="1" dirty="0"/>
              <a:t>: </a:t>
            </a:r>
            <a:endParaRPr lang="en-ID" sz="2000" b="1" dirty="0"/>
          </a:p>
          <a:p>
            <a:pPr marL="0" indent="0" algn="just">
              <a:buNone/>
            </a:pPr>
            <a:r>
              <a:rPr lang="en-ID" sz="2000" b="1" dirty="0"/>
              <a:t>	• </a:t>
            </a:r>
            <a:r>
              <a:rPr lang="en-ID" sz="2000" b="1" dirty="0" err="1"/>
              <a:t>Terdapat</a:t>
            </a:r>
            <a:r>
              <a:rPr lang="en-ID" sz="2000" b="1" dirty="0"/>
              <a:t> lima </a:t>
            </a:r>
            <a:r>
              <a:rPr lang="en-ID" sz="2000" b="1" dirty="0" err="1"/>
              <a:t>atau</a:t>
            </a:r>
            <a:r>
              <a:rPr lang="en-ID" sz="2000" b="1" dirty="0"/>
              <a:t> </a:t>
            </a:r>
            <a:r>
              <a:rPr lang="en-ID" sz="2000" b="1" dirty="0" err="1"/>
              <a:t>lebih</a:t>
            </a:r>
            <a:r>
              <a:rPr lang="en-ID" sz="2000" b="1" dirty="0"/>
              <a:t> </a:t>
            </a:r>
            <a:r>
              <a:rPr lang="en-ID" sz="2000" b="1" dirty="0" err="1"/>
              <a:t>gejala</a:t>
            </a:r>
            <a:r>
              <a:rPr lang="en-ID" sz="2000" b="1" dirty="0"/>
              <a:t> PMDD yang </a:t>
            </a:r>
            <a:r>
              <a:rPr lang="en-ID" sz="2000" b="1" dirty="0" err="1"/>
              <a:t>dialami</a:t>
            </a:r>
            <a:r>
              <a:rPr lang="en-ID" sz="2000" b="1" dirty="0"/>
              <a:t> </a:t>
            </a:r>
            <a:r>
              <a:rPr lang="en-ID" sz="2000" b="1" dirty="0" err="1"/>
              <a:t>pasien</a:t>
            </a:r>
            <a:endParaRPr lang="en-ID" sz="2000" b="1" dirty="0"/>
          </a:p>
          <a:p>
            <a:pPr marL="0" indent="0" algn="just">
              <a:buNone/>
            </a:pPr>
            <a:r>
              <a:rPr lang="en-ID" sz="2000" b="1" dirty="0"/>
              <a:t>	• </a:t>
            </a:r>
            <a:r>
              <a:rPr lang="en-ID" sz="2000" b="1" dirty="0" err="1"/>
              <a:t>Gejala</a:t>
            </a:r>
            <a:r>
              <a:rPr lang="en-ID" sz="2000" b="1" dirty="0"/>
              <a:t> </a:t>
            </a:r>
            <a:r>
              <a:rPr lang="en-ID" sz="2000" b="1" dirty="0" err="1"/>
              <a:t>terjadi</a:t>
            </a:r>
            <a:r>
              <a:rPr lang="en-ID" sz="2000" b="1" dirty="0"/>
              <a:t> 7–10 </a:t>
            </a:r>
            <a:r>
              <a:rPr lang="en-ID" sz="2000" b="1" dirty="0" err="1"/>
              <a:t>hari</a:t>
            </a:r>
            <a:r>
              <a:rPr lang="en-ID" sz="2000" b="1" dirty="0"/>
              <a:t> </a:t>
            </a:r>
            <a:r>
              <a:rPr lang="en-ID" sz="2000" b="1" dirty="0" err="1"/>
              <a:t>sebelum</a:t>
            </a:r>
            <a:r>
              <a:rPr lang="en-ID" sz="2000" b="1" dirty="0"/>
              <a:t> masa </a:t>
            </a:r>
            <a:r>
              <a:rPr lang="en-ID" sz="2000" b="1" dirty="0" err="1"/>
              <a:t>menstruasi</a:t>
            </a:r>
            <a:endParaRPr lang="en-ID" sz="2000" b="1" dirty="0"/>
          </a:p>
          <a:p>
            <a:pPr marL="0" indent="0" algn="just">
              <a:buNone/>
            </a:pPr>
            <a:r>
              <a:rPr lang="en-ID" sz="2000" b="1" dirty="0"/>
              <a:t>	• </a:t>
            </a:r>
            <a:r>
              <a:rPr lang="en-ID" sz="2000" b="1" dirty="0" err="1"/>
              <a:t>Keluhan</a:t>
            </a:r>
            <a:r>
              <a:rPr lang="en-ID" sz="2000" b="1" dirty="0"/>
              <a:t> </a:t>
            </a:r>
            <a:r>
              <a:rPr lang="en-ID" sz="2000" b="1" dirty="0" err="1"/>
              <a:t>mereda</a:t>
            </a:r>
            <a:r>
              <a:rPr lang="en-ID" sz="2000" b="1" dirty="0"/>
              <a:t> 2–3 </a:t>
            </a:r>
            <a:r>
              <a:rPr lang="en-ID" sz="2000" b="1" dirty="0" err="1"/>
              <a:t>hari</a:t>
            </a:r>
            <a:r>
              <a:rPr lang="en-ID" sz="2000" b="1" dirty="0"/>
              <a:t> </a:t>
            </a:r>
            <a:r>
              <a:rPr lang="en-ID" sz="2000" b="1" dirty="0" err="1"/>
              <a:t>setelah</a:t>
            </a:r>
            <a:r>
              <a:rPr lang="en-ID" sz="2000" b="1" dirty="0"/>
              <a:t> </a:t>
            </a:r>
            <a:r>
              <a:rPr lang="en-ID" sz="2000" b="1" dirty="0" err="1"/>
              <a:t>menstruasi</a:t>
            </a:r>
            <a:r>
              <a:rPr lang="en-ID" sz="2000" b="1" dirty="0"/>
              <a:t> </a:t>
            </a:r>
            <a:r>
              <a:rPr lang="en-ID" sz="2000" b="1" dirty="0" err="1"/>
              <a:t>dimulai</a:t>
            </a:r>
            <a:r>
              <a:rPr lang="en-ID" sz="2000" b="1" dirty="0"/>
              <a:t> </a:t>
            </a:r>
            <a:endParaRPr lang="en-ID" sz="2000" b="1" dirty="0"/>
          </a:p>
          <a:p>
            <a:pPr marL="0" indent="0" algn="just">
              <a:buNone/>
            </a:pPr>
            <a:r>
              <a:rPr lang="en-ID" sz="2000" b="1" dirty="0"/>
              <a:t>	• </a:t>
            </a:r>
            <a:r>
              <a:rPr lang="en-ID" sz="2000" b="1" dirty="0" err="1"/>
              <a:t>Gejala</a:t>
            </a:r>
            <a:r>
              <a:rPr lang="en-ID" sz="2000" b="1" dirty="0"/>
              <a:t> </a:t>
            </a:r>
            <a:r>
              <a:rPr lang="en-ID" sz="2000" b="1" dirty="0" err="1"/>
              <a:t>diikuti</a:t>
            </a:r>
            <a:r>
              <a:rPr lang="en-ID" sz="2000" b="1" dirty="0"/>
              <a:t> </a:t>
            </a:r>
            <a:r>
              <a:rPr lang="en-ID" sz="2000" b="1" dirty="0" err="1"/>
              <a:t>dengan</a:t>
            </a:r>
            <a:r>
              <a:rPr lang="en-ID" sz="2000" b="1" dirty="0"/>
              <a:t> </a:t>
            </a:r>
            <a:r>
              <a:rPr lang="en-ID" sz="2000" b="1" dirty="0" err="1"/>
              <a:t>gangguan</a:t>
            </a:r>
            <a:r>
              <a:rPr lang="en-ID" sz="2000" b="1" dirty="0"/>
              <a:t> </a:t>
            </a:r>
            <a:r>
              <a:rPr lang="en-ID" sz="2000" b="1" dirty="0" err="1"/>
              <a:t>suasana</a:t>
            </a:r>
            <a:r>
              <a:rPr lang="en-ID" sz="2000" b="1" dirty="0"/>
              <a:t> </a:t>
            </a:r>
            <a:r>
              <a:rPr lang="en-ID" sz="2000" b="1" dirty="0" err="1"/>
              <a:t>hati</a:t>
            </a:r>
            <a:r>
              <a:rPr lang="en-ID" sz="2000" b="1" dirty="0"/>
              <a:t> yang </a:t>
            </a:r>
            <a:r>
              <a:rPr lang="en-ID" sz="2000" b="1" dirty="0" err="1"/>
              <a:t>parah</a:t>
            </a:r>
            <a:r>
              <a:rPr lang="en-ID" sz="2000" b="1" dirty="0"/>
              <a:t> </a:t>
            </a:r>
            <a:endParaRPr lang="en-ID" sz="2000" b="1" dirty="0"/>
          </a:p>
          <a:p>
            <a:pPr marL="719455" indent="-630555" algn="just">
              <a:buNone/>
              <a:tabLst>
                <a:tab pos="629920" algn="l"/>
              </a:tabLst>
            </a:pPr>
            <a:r>
              <a:rPr lang="en-ID" sz="2000" b="1" dirty="0"/>
              <a:t>      •</a:t>
            </a:r>
            <a:r>
              <a:rPr lang="en-ID" sz="2000" b="1" dirty="0" err="1"/>
              <a:t>Gejala</a:t>
            </a:r>
            <a:r>
              <a:rPr lang="en-ID" sz="2000" b="1" dirty="0"/>
              <a:t> </a:t>
            </a:r>
            <a:r>
              <a:rPr lang="en-ID" sz="2000" b="1" dirty="0" err="1"/>
              <a:t>bukan</a:t>
            </a:r>
            <a:r>
              <a:rPr lang="en-ID" sz="2000" b="1" dirty="0"/>
              <a:t> </a:t>
            </a:r>
            <a:r>
              <a:rPr lang="en-ID" sz="2000" b="1" dirty="0" err="1"/>
              <a:t>merupakan</a:t>
            </a:r>
            <a:r>
              <a:rPr lang="en-ID" sz="2000" b="1" dirty="0"/>
              <a:t> </a:t>
            </a:r>
            <a:r>
              <a:rPr lang="en-ID" sz="2000" b="1" dirty="0" err="1"/>
              <a:t>komplikasi</a:t>
            </a:r>
            <a:r>
              <a:rPr lang="en-ID" sz="2000" b="1" dirty="0"/>
              <a:t> </a:t>
            </a:r>
            <a:r>
              <a:rPr lang="en-ID" sz="2000" b="1" dirty="0" err="1"/>
              <a:t>dari</a:t>
            </a:r>
            <a:r>
              <a:rPr lang="en-ID" sz="2000" b="1" dirty="0"/>
              <a:t> </a:t>
            </a:r>
            <a:r>
              <a:rPr lang="en-ID" sz="2000" b="1" dirty="0" err="1"/>
              <a:t>gangguan</a:t>
            </a:r>
            <a:r>
              <a:rPr lang="en-ID" sz="2000" b="1" dirty="0"/>
              <a:t> mental </a:t>
            </a:r>
            <a:r>
              <a:rPr lang="en-ID" sz="2000" b="1" dirty="0" err="1"/>
              <a:t>lainnya</a:t>
            </a:r>
            <a:r>
              <a:rPr lang="en-ID" sz="2000" b="1" dirty="0"/>
              <a:t>, </a:t>
            </a:r>
            <a:r>
              <a:rPr lang="en-ID" sz="2000" b="1" dirty="0" err="1"/>
              <a:t>seperti</a:t>
            </a:r>
            <a:r>
              <a:rPr lang="en-ID" sz="2000" b="1" dirty="0"/>
              <a:t> </a:t>
            </a:r>
            <a:r>
              <a:rPr lang="en-ID" sz="2000" b="1" dirty="0" err="1"/>
              <a:t>depresi</a:t>
            </a:r>
            <a:r>
              <a:rPr lang="en-ID" sz="2000" b="1" dirty="0"/>
              <a:t> </a:t>
            </a:r>
            <a:r>
              <a:rPr lang="en-ID" sz="2000" b="1" dirty="0" err="1"/>
              <a:t>berat</a:t>
            </a:r>
            <a:r>
              <a:rPr lang="en-ID" sz="2000" b="1" dirty="0"/>
              <a:t>, </a:t>
            </a:r>
            <a:r>
              <a:rPr lang="en-ID" sz="2000" b="1" dirty="0" err="1"/>
              <a:t>gangguan</a:t>
            </a:r>
            <a:r>
              <a:rPr lang="en-ID" sz="2000" b="1" dirty="0"/>
              <a:t> </a:t>
            </a:r>
            <a:r>
              <a:rPr lang="en-ID" sz="2000" b="1" dirty="0" err="1"/>
              <a:t>cemas</a:t>
            </a:r>
            <a:r>
              <a:rPr lang="en-ID" sz="2000" b="1" dirty="0"/>
              <a:t>, </a:t>
            </a:r>
            <a:r>
              <a:rPr lang="en-ID" sz="2000" b="1" dirty="0" err="1"/>
              <a:t>atau</a:t>
            </a:r>
            <a:r>
              <a:rPr lang="en-ID" sz="2000" b="1" dirty="0"/>
              <a:t> </a:t>
            </a:r>
            <a:r>
              <a:rPr lang="en-ID" sz="2000" b="1" dirty="0" err="1"/>
              <a:t>gangguan</a:t>
            </a:r>
            <a:r>
              <a:rPr lang="en-ID" sz="2000" b="1" dirty="0"/>
              <a:t> </a:t>
            </a:r>
            <a:r>
              <a:rPr lang="en-ID" sz="2000" b="1" dirty="0" err="1"/>
              <a:t>kepribadian</a:t>
            </a:r>
            <a:endParaRPr lang="en-ID"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519" y="624110"/>
            <a:ext cx="4152649" cy="710015"/>
          </a:xfrm>
        </p:spPr>
        <p:txBody>
          <a:bodyPr>
            <a:normAutofit/>
          </a:bodyPr>
          <a:lstStyle/>
          <a:p>
            <a:r>
              <a:rPr lang="en-ID" sz="3200" b="1" u="sng" dirty="0">
                <a:solidFill>
                  <a:schemeClr val="accent2">
                    <a:lumMod val="75000"/>
                  </a:schemeClr>
                </a:solidFill>
              </a:rPr>
              <a:t>F. PENGOBATAN </a:t>
            </a:r>
            <a:endParaRPr lang="en-ID" sz="3200" b="1" u="sng" dirty="0">
              <a:solidFill>
                <a:schemeClr val="accent2">
                  <a:lumMod val="75000"/>
                </a:schemeClr>
              </a:solidFill>
            </a:endParaRPr>
          </a:p>
        </p:txBody>
      </p:sp>
      <p:sp>
        <p:nvSpPr>
          <p:cNvPr id="3" name="Content Placeholder 2"/>
          <p:cNvSpPr>
            <a:spLocks noGrp="1"/>
          </p:cNvSpPr>
          <p:nvPr>
            <p:ph idx="1"/>
          </p:nvPr>
        </p:nvSpPr>
        <p:spPr>
          <a:xfrm>
            <a:off x="1693519" y="1469036"/>
            <a:ext cx="9811093" cy="4764854"/>
          </a:xfrm>
        </p:spPr>
        <p:txBody>
          <a:bodyPr>
            <a:normAutofit fontScale="92500" lnSpcReduction="10000"/>
          </a:bodyPr>
          <a:lstStyle/>
          <a:p>
            <a:r>
              <a:rPr lang="en-ID" sz="2400" b="1" dirty="0"/>
              <a:t>Salah </a:t>
            </a:r>
            <a:r>
              <a:rPr lang="en-ID" sz="2400" b="1" dirty="0" err="1"/>
              <a:t>satu</a:t>
            </a:r>
            <a:r>
              <a:rPr lang="en-ID" sz="2400" b="1" dirty="0"/>
              <a:t> </a:t>
            </a:r>
            <a:r>
              <a:rPr lang="en-ID" sz="2400" b="1" dirty="0" err="1"/>
              <a:t>metode</a:t>
            </a:r>
            <a:r>
              <a:rPr lang="en-ID" sz="2400" b="1" dirty="0"/>
              <a:t> </a:t>
            </a:r>
            <a:r>
              <a:rPr lang="en-ID" sz="2400" b="1" dirty="0" err="1"/>
              <a:t>pengobatan</a:t>
            </a:r>
            <a:r>
              <a:rPr lang="en-ID" sz="2400" b="1" dirty="0"/>
              <a:t> PMDD </a:t>
            </a:r>
            <a:r>
              <a:rPr lang="en-ID" sz="2400" b="1" dirty="0" err="1"/>
              <a:t>adalah</a:t>
            </a:r>
            <a:r>
              <a:rPr lang="en-ID" sz="2400" b="1" dirty="0"/>
              <a:t> </a:t>
            </a:r>
            <a:r>
              <a:rPr lang="en-ID" sz="2400" b="1" dirty="0" err="1"/>
              <a:t>dengan</a:t>
            </a:r>
            <a:r>
              <a:rPr lang="en-ID" sz="2400" b="1" dirty="0"/>
              <a:t> </a:t>
            </a:r>
            <a:r>
              <a:rPr lang="en-ID" sz="2400" b="1" dirty="0" err="1"/>
              <a:t>mengonsumsi</a:t>
            </a:r>
            <a:r>
              <a:rPr lang="en-ID" sz="2400" b="1" dirty="0"/>
              <a:t> </a:t>
            </a:r>
            <a:r>
              <a:rPr lang="en-ID" sz="2400" b="1" dirty="0" err="1"/>
              <a:t>obatobatan</a:t>
            </a:r>
            <a:r>
              <a:rPr lang="en-ID" sz="2400" b="1" dirty="0"/>
              <a:t>, </a:t>
            </a:r>
            <a:r>
              <a:rPr lang="en-ID" sz="2400" b="1" dirty="0" err="1"/>
              <a:t>seperti</a:t>
            </a:r>
            <a:r>
              <a:rPr lang="en-ID" sz="2400" b="1" dirty="0"/>
              <a:t>: </a:t>
            </a:r>
            <a:endParaRPr lang="en-ID" sz="2400" b="1" dirty="0"/>
          </a:p>
          <a:p>
            <a:pPr marL="809625" indent="-809625">
              <a:buNone/>
            </a:pPr>
            <a:r>
              <a:rPr lang="en-ID" sz="2400" b="1" dirty="0"/>
              <a:t>      ➢ </a:t>
            </a:r>
            <a:r>
              <a:rPr lang="en-ID" sz="2400" b="1" dirty="0" err="1"/>
              <a:t>Obat</a:t>
            </a:r>
            <a:r>
              <a:rPr lang="en-ID" sz="2400" b="1" dirty="0"/>
              <a:t> </a:t>
            </a:r>
            <a:r>
              <a:rPr lang="en-ID" sz="2400" b="1" dirty="0" err="1"/>
              <a:t>antidepresan</a:t>
            </a:r>
            <a:r>
              <a:rPr lang="en-ID" sz="2400" b="1" dirty="0"/>
              <a:t>, </a:t>
            </a:r>
            <a:r>
              <a:rPr lang="en-ID" sz="2400" b="1" dirty="0" err="1"/>
              <a:t>seperti</a:t>
            </a:r>
            <a:r>
              <a:rPr lang="en-ID" sz="2400" b="1" dirty="0"/>
              <a:t> fluoxetine </a:t>
            </a:r>
            <a:r>
              <a:rPr lang="en-ID" sz="2400" b="1" dirty="0" err="1"/>
              <a:t>atau</a:t>
            </a:r>
            <a:r>
              <a:rPr lang="en-ID" sz="2400" b="1" dirty="0"/>
              <a:t> sertraline, </a:t>
            </a:r>
            <a:r>
              <a:rPr lang="en-ID" sz="2400" b="1" dirty="0" err="1"/>
              <a:t>untuk</a:t>
            </a:r>
            <a:r>
              <a:rPr lang="en-ID" sz="2400" b="1" dirty="0"/>
              <a:t> </a:t>
            </a:r>
            <a:r>
              <a:rPr lang="en-ID" sz="2400" b="1" dirty="0" err="1"/>
              <a:t>meredakan</a:t>
            </a:r>
            <a:r>
              <a:rPr lang="en-ID" sz="2400" b="1" dirty="0"/>
              <a:t> </a:t>
            </a:r>
            <a:r>
              <a:rPr lang="en-ID" sz="2400" b="1" dirty="0" err="1"/>
              <a:t>gejala</a:t>
            </a:r>
            <a:r>
              <a:rPr lang="en-ID" sz="2400" b="1" dirty="0"/>
              <a:t> </a:t>
            </a:r>
            <a:r>
              <a:rPr lang="en-ID" sz="2400" b="1" dirty="0" err="1"/>
              <a:t>terkait</a:t>
            </a:r>
            <a:r>
              <a:rPr lang="en-ID" sz="2400" b="1" dirty="0"/>
              <a:t> </a:t>
            </a:r>
            <a:r>
              <a:rPr lang="en-ID" sz="2400" b="1" dirty="0" err="1"/>
              <a:t>emosi</a:t>
            </a:r>
            <a:r>
              <a:rPr lang="en-ID" sz="2400" b="1" dirty="0"/>
              <a:t> </a:t>
            </a:r>
            <a:r>
              <a:rPr lang="en-ID" sz="2400" b="1" dirty="0" err="1"/>
              <a:t>atau</a:t>
            </a:r>
            <a:r>
              <a:rPr lang="en-ID" sz="2400" b="1" dirty="0"/>
              <a:t> </a:t>
            </a:r>
            <a:r>
              <a:rPr lang="en-ID" sz="2400" b="1" dirty="0" err="1"/>
              <a:t>perubahan</a:t>
            </a:r>
            <a:r>
              <a:rPr lang="en-ID" sz="2400" b="1" dirty="0"/>
              <a:t> </a:t>
            </a:r>
            <a:r>
              <a:rPr lang="en-ID" sz="2400" b="1" dirty="0" err="1"/>
              <a:t>suasana</a:t>
            </a:r>
            <a:r>
              <a:rPr lang="en-ID" sz="2400" b="1" dirty="0"/>
              <a:t> </a:t>
            </a:r>
            <a:r>
              <a:rPr lang="en-ID" sz="2400" b="1" dirty="0" err="1"/>
              <a:t>hati</a:t>
            </a:r>
            <a:r>
              <a:rPr lang="en-ID" sz="2400" b="1" dirty="0"/>
              <a:t> </a:t>
            </a:r>
            <a:endParaRPr lang="en-ID" sz="2400" b="1" dirty="0"/>
          </a:p>
          <a:p>
            <a:pPr marL="809625" indent="-809625">
              <a:buNone/>
            </a:pPr>
            <a:r>
              <a:rPr lang="en-ID" sz="2400" b="1" dirty="0"/>
              <a:t>      ➢ </a:t>
            </a:r>
            <a:r>
              <a:rPr lang="en-ID" sz="2400" b="1" dirty="0" err="1"/>
              <a:t>Pil</a:t>
            </a:r>
            <a:r>
              <a:rPr lang="en-ID" sz="2400" b="1" dirty="0"/>
              <a:t> KB, </a:t>
            </a:r>
            <a:r>
              <a:rPr lang="en-ID" sz="2400" b="1" dirty="0" err="1"/>
              <a:t>untuk</a:t>
            </a:r>
            <a:r>
              <a:rPr lang="en-ID" sz="2400" b="1" dirty="0"/>
              <a:t> </a:t>
            </a:r>
            <a:r>
              <a:rPr lang="en-ID" sz="2400" b="1" dirty="0" err="1"/>
              <a:t>menghentikan</a:t>
            </a:r>
            <a:r>
              <a:rPr lang="en-ID" sz="2400" b="1" dirty="0"/>
              <a:t> proses </a:t>
            </a:r>
            <a:r>
              <a:rPr lang="en-ID" sz="2400" b="1" dirty="0" err="1"/>
              <a:t>ovulasi</a:t>
            </a:r>
            <a:r>
              <a:rPr lang="en-ID" sz="2400" b="1" dirty="0"/>
              <a:t> agar </a:t>
            </a:r>
            <a:r>
              <a:rPr lang="en-ID" sz="2400" b="1" dirty="0" err="1"/>
              <a:t>kadar</a:t>
            </a:r>
            <a:r>
              <a:rPr lang="en-ID" sz="2400" b="1" dirty="0"/>
              <a:t> </a:t>
            </a:r>
            <a:r>
              <a:rPr lang="en-ID" sz="2400" b="1" dirty="0" err="1"/>
              <a:t>hormon</a:t>
            </a:r>
            <a:r>
              <a:rPr lang="en-ID" sz="2400" b="1" dirty="0"/>
              <a:t> </a:t>
            </a:r>
            <a:r>
              <a:rPr lang="en-ID" sz="2400" b="1" dirty="0" err="1"/>
              <a:t>tidak</a:t>
            </a:r>
            <a:r>
              <a:rPr lang="en-ID" sz="2400" b="1" dirty="0"/>
              <a:t> naik-</a:t>
            </a:r>
            <a:r>
              <a:rPr lang="en-ID" sz="2400" b="1" dirty="0" err="1"/>
              <a:t>turun</a:t>
            </a:r>
            <a:r>
              <a:rPr lang="en-ID" sz="2400" b="1" dirty="0"/>
              <a:t> </a:t>
            </a:r>
            <a:r>
              <a:rPr lang="en-ID" sz="2400" b="1" dirty="0" err="1"/>
              <a:t>sehingga</a:t>
            </a:r>
            <a:r>
              <a:rPr lang="en-ID" sz="2400" b="1" dirty="0"/>
              <a:t> </a:t>
            </a:r>
            <a:r>
              <a:rPr lang="en-ID" sz="2400" b="1" dirty="0" err="1"/>
              <a:t>gejala</a:t>
            </a:r>
            <a:r>
              <a:rPr lang="en-ID" sz="2400" b="1" dirty="0"/>
              <a:t> PMDD </a:t>
            </a:r>
            <a:r>
              <a:rPr lang="en-ID" sz="2400" b="1" dirty="0" err="1"/>
              <a:t>dapat</a:t>
            </a:r>
            <a:r>
              <a:rPr lang="en-ID" sz="2400" b="1" dirty="0"/>
              <a:t> </a:t>
            </a:r>
            <a:r>
              <a:rPr lang="en-ID" sz="2400" b="1" dirty="0" err="1"/>
              <a:t>mereda</a:t>
            </a:r>
            <a:r>
              <a:rPr lang="en-ID" sz="2400" b="1" dirty="0"/>
              <a:t> </a:t>
            </a:r>
            <a:endParaRPr lang="en-ID" sz="2400" b="1" dirty="0"/>
          </a:p>
          <a:p>
            <a:pPr marL="809625" indent="-809625">
              <a:buNone/>
            </a:pPr>
            <a:r>
              <a:rPr lang="en-ID" sz="2400" b="1" dirty="0"/>
              <a:t>      ➢ </a:t>
            </a:r>
            <a:r>
              <a:rPr lang="en-ID" sz="2400" b="1" dirty="0" err="1"/>
              <a:t>Obat</a:t>
            </a:r>
            <a:r>
              <a:rPr lang="en-ID" sz="2400" b="1" dirty="0"/>
              <a:t> </a:t>
            </a:r>
            <a:r>
              <a:rPr lang="en-ID" sz="2400" b="1" dirty="0" err="1"/>
              <a:t>pereda</a:t>
            </a:r>
            <a:r>
              <a:rPr lang="en-ID" sz="2400" b="1" dirty="0"/>
              <a:t> </a:t>
            </a:r>
            <a:r>
              <a:rPr lang="en-ID" sz="2400" b="1" dirty="0" err="1"/>
              <a:t>nyeri</a:t>
            </a:r>
            <a:r>
              <a:rPr lang="en-ID" sz="2400" b="1" dirty="0"/>
              <a:t>, </a:t>
            </a:r>
            <a:r>
              <a:rPr lang="en-ID" sz="2400" b="1" dirty="0" err="1"/>
              <a:t>seperti</a:t>
            </a:r>
            <a:r>
              <a:rPr lang="en-ID" sz="2400" b="1" dirty="0"/>
              <a:t> ibuprofen dan naproxen, </a:t>
            </a:r>
            <a:r>
              <a:rPr lang="en-ID" sz="2400" b="1" dirty="0" err="1"/>
              <a:t>untuk</a:t>
            </a:r>
            <a:r>
              <a:rPr lang="en-ID" sz="2400" b="1" dirty="0"/>
              <a:t> </a:t>
            </a:r>
            <a:r>
              <a:rPr lang="en-ID" sz="2400" b="1" dirty="0" err="1"/>
              <a:t>meredakan</a:t>
            </a:r>
            <a:r>
              <a:rPr lang="en-ID" sz="2400" b="1" dirty="0"/>
              <a:t> </a:t>
            </a:r>
            <a:r>
              <a:rPr lang="en-ID" sz="2400" b="1" dirty="0" err="1"/>
              <a:t>keluhan</a:t>
            </a:r>
            <a:r>
              <a:rPr lang="en-ID" sz="2400" b="1" dirty="0"/>
              <a:t> </a:t>
            </a:r>
            <a:r>
              <a:rPr lang="en-ID" sz="2400" b="1" dirty="0" err="1"/>
              <a:t>fisik</a:t>
            </a:r>
            <a:r>
              <a:rPr lang="en-ID" sz="2400" b="1" dirty="0"/>
              <a:t>, </a:t>
            </a:r>
            <a:r>
              <a:rPr lang="en-ID" sz="2400" b="1" dirty="0" err="1"/>
              <a:t>seperti</a:t>
            </a:r>
            <a:r>
              <a:rPr lang="en-ID" sz="2400" b="1" dirty="0"/>
              <a:t> </a:t>
            </a:r>
            <a:r>
              <a:rPr lang="en-ID" sz="2400" b="1" dirty="0" err="1"/>
              <a:t>kram</a:t>
            </a:r>
            <a:r>
              <a:rPr lang="en-ID" sz="2400" b="1" dirty="0"/>
              <a:t> </a:t>
            </a:r>
            <a:r>
              <a:rPr lang="en-ID" sz="2400" b="1" dirty="0" err="1"/>
              <a:t>perut</a:t>
            </a:r>
            <a:r>
              <a:rPr lang="en-ID" sz="2400" b="1" dirty="0"/>
              <a:t>, </a:t>
            </a:r>
            <a:r>
              <a:rPr lang="en-ID" sz="2400" b="1" dirty="0" err="1"/>
              <a:t>nyeri</a:t>
            </a:r>
            <a:r>
              <a:rPr lang="en-ID" sz="2400" b="1" dirty="0"/>
              <a:t> </a:t>
            </a:r>
            <a:r>
              <a:rPr lang="en-ID" sz="2400" b="1" dirty="0" err="1"/>
              <a:t>otot</a:t>
            </a:r>
            <a:r>
              <a:rPr lang="en-ID" sz="2400" b="1" dirty="0"/>
              <a:t>, dan </a:t>
            </a:r>
            <a:r>
              <a:rPr lang="en-ID" sz="2400" b="1" dirty="0" err="1"/>
              <a:t>pembengkakan</a:t>
            </a:r>
            <a:r>
              <a:rPr lang="en-ID" sz="2400" b="1" dirty="0"/>
              <a:t> </a:t>
            </a:r>
            <a:r>
              <a:rPr lang="en-ID" sz="2400" b="1" dirty="0" err="1"/>
              <a:t>payudara</a:t>
            </a:r>
            <a:r>
              <a:rPr lang="en-ID" sz="2400" b="1" dirty="0"/>
              <a:t> </a:t>
            </a:r>
            <a:endParaRPr lang="en-ID" sz="2400" b="1" dirty="0"/>
          </a:p>
          <a:p>
            <a:pPr marL="809625" indent="-809625">
              <a:buNone/>
            </a:pPr>
            <a:r>
              <a:rPr lang="en-ID" sz="2400" b="1" dirty="0"/>
              <a:t>      ➢ </a:t>
            </a:r>
            <a:r>
              <a:rPr lang="en-ID" sz="2400" b="1" dirty="0" err="1"/>
              <a:t>Suplemen</a:t>
            </a:r>
            <a:r>
              <a:rPr lang="en-ID" sz="2400" b="1" dirty="0"/>
              <a:t>, </a:t>
            </a:r>
            <a:r>
              <a:rPr lang="en-ID" sz="2400" b="1" dirty="0" err="1"/>
              <a:t>seperti</a:t>
            </a:r>
            <a:r>
              <a:rPr lang="en-ID" sz="2400" b="1" dirty="0"/>
              <a:t> </a:t>
            </a:r>
            <a:r>
              <a:rPr lang="en-ID" sz="2400" b="1" dirty="0" err="1"/>
              <a:t>kalsium</a:t>
            </a:r>
            <a:r>
              <a:rPr lang="en-ID" sz="2400" b="1" dirty="0"/>
              <a:t>, vitamin B6, </a:t>
            </a:r>
            <a:r>
              <a:rPr lang="en-ID" sz="2400" b="1" dirty="0" err="1"/>
              <a:t>serta</a:t>
            </a:r>
            <a:r>
              <a:rPr lang="en-ID" sz="2400" b="1" dirty="0"/>
              <a:t> magnesium, </a:t>
            </a:r>
            <a:r>
              <a:rPr lang="en-ID" sz="2400" b="1" dirty="0" err="1"/>
              <a:t>untuk</a:t>
            </a:r>
            <a:r>
              <a:rPr lang="en-ID" sz="2400" b="1" dirty="0"/>
              <a:t> </a:t>
            </a:r>
            <a:r>
              <a:rPr lang="en-ID" sz="2400" b="1" dirty="0" err="1"/>
              <a:t>membantu</a:t>
            </a:r>
            <a:r>
              <a:rPr lang="en-ID" sz="2400" b="1" dirty="0"/>
              <a:t> </a:t>
            </a:r>
            <a:r>
              <a:rPr lang="en-ID" sz="2400" b="1" dirty="0" err="1"/>
              <a:t>meredakan</a:t>
            </a:r>
            <a:r>
              <a:rPr lang="en-ID" sz="2400" b="1" dirty="0"/>
              <a:t> </a:t>
            </a:r>
            <a:r>
              <a:rPr lang="en-ID" sz="2400" b="1" dirty="0" err="1"/>
              <a:t>gejala</a:t>
            </a:r>
            <a:r>
              <a:rPr lang="en-ID" sz="2400" b="1" dirty="0"/>
              <a:t> PMDD</a:t>
            </a:r>
            <a:endParaRPr lang="en-ID" sz="2400" b="1" dirty="0"/>
          </a:p>
          <a:p>
            <a:pPr marL="809625" indent="-449580">
              <a:buFont typeface="Wingdings" panose="05000000000000000000" pitchFamily="2" charset="2"/>
              <a:buChar char="Ø"/>
            </a:pPr>
            <a:r>
              <a:rPr lang="en-ID" sz="2400" b="1" dirty="0" err="1"/>
              <a:t>Selain</a:t>
            </a:r>
            <a:r>
              <a:rPr lang="en-ID" sz="2400" b="1" dirty="0"/>
              <a:t> </a:t>
            </a:r>
            <a:r>
              <a:rPr lang="en-ID" sz="2400" b="1" dirty="0" err="1"/>
              <a:t>dengan</a:t>
            </a:r>
            <a:r>
              <a:rPr lang="en-ID" sz="2400" b="1" dirty="0"/>
              <a:t> </a:t>
            </a:r>
            <a:r>
              <a:rPr lang="en-ID" sz="2400" b="1" dirty="0" err="1"/>
              <a:t>obat-obatan</a:t>
            </a:r>
            <a:r>
              <a:rPr lang="en-ID" sz="2400" b="1" dirty="0"/>
              <a:t>, </a:t>
            </a:r>
            <a:r>
              <a:rPr lang="en-ID" sz="2400" b="1" dirty="0" err="1"/>
              <a:t>gejala</a:t>
            </a:r>
            <a:r>
              <a:rPr lang="en-ID" sz="2400" b="1" dirty="0"/>
              <a:t> PMDD juga </a:t>
            </a:r>
            <a:r>
              <a:rPr lang="en-ID" sz="2400" b="1" dirty="0" err="1"/>
              <a:t>dapat</a:t>
            </a:r>
            <a:r>
              <a:rPr lang="en-ID" sz="2400" b="1" dirty="0"/>
              <a:t> </a:t>
            </a:r>
            <a:r>
              <a:rPr lang="en-ID" sz="2400" b="1" dirty="0" err="1"/>
              <a:t>diatasi</a:t>
            </a:r>
            <a:r>
              <a:rPr lang="en-ID" sz="2400" b="1" dirty="0"/>
              <a:t> </a:t>
            </a:r>
            <a:r>
              <a:rPr lang="en-ID" sz="2400" b="1" dirty="0" err="1"/>
              <a:t>dengan</a:t>
            </a:r>
            <a:r>
              <a:rPr lang="en-ID" sz="2400" b="1" dirty="0"/>
              <a:t> </a:t>
            </a:r>
            <a:r>
              <a:rPr lang="en-ID" sz="2400" b="1" dirty="0" err="1"/>
              <a:t>mengubah</a:t>
            </a:r>
            <a:r>
              <a:rPr lang="en-ID" sz="2400" b="1" dirty="0"/>
              <a:t> </a:t>
            </a:r>
            <a:r>
              <a:rPr lang="en-ID" sz="2400" b="1" dirty="0" err="1"/>
              <a:t>pola</a:t>
            </a:r>
            <a:r>
              <a:rPr lang="en-ID" sz="2400" b="1" dirty="0"/>
              <a:t> </a:t>
            </a:r>
            <a:r>
              <a:rPr lang="en-ID" sz="2400" b="1" dirty="0" err="1"/>
              <a:t>hidup</a:t>
            </a:r>
            <a:r>
              <a:rPr lang="en-ID" sz="2400" b="1" dirty="0"/>
              <a:t> </a:t>
            </a:r>
            <a:r>
              <a:rPr lang="en-ID" sz="2400" b="1" dirty="0" err="1"/>
              <a:t>menjadi</a:t>
            </a:r>
            <a:r>
              <a:rPr lang="en-ID" sz="2400" b="1" dirty="0"/>
              <a:t> </a:t>
            </a:r>
            <a:r>
              <a:rPr lang="en-ID" sz="2400" b="1" dirty="0" err="1"/>
              <a:t>lebih</a:t>
            </a:r>
            <a:r>
              <a:rPr lang="en-ID" sz="2400" b="1" dirty="0"/>
              <a:t> </a:t>
            </a:r>
            <a:r>
              <a:rPr lang="en-ID" sz="2400" b="1" dirty="0" err="1"/>
              <a:t>sehat</a:t>
            </a:r>
            <a:endParaRPr lang="en-ID"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7" y="683687"/>
            <a:ext cx="4738270" cy="640445"/>
          </a:xfrm>
        </p:spPr>
        <p:txBody>
          <a:bodyPr>
            <a:normAutofit/>
          </a:bodyPr>
          <a:lstStyle/>
          <a:p>
            <a:r>
              <a:rPr lang="en-ID" sz="3200" b="1" u="sng" dirty="0">
                <a:solidFill>
                  <a:schemeClr val="accent2">
                    <a:lumMod val="75000"/>
                  </a:schemeClr>
                </a:solidFill>
              </a:rPr>
              <a:t>G. KOMPLIKASI</a:t>
            </a:r>
            <a:endParaRPr lang="en-ID" sz="3200" b="1" u="sng" dirty="0">
              <a:solidFill>
                <a:schemeClr val="accent2">
                  <a:lumMod val="75000"/>
                </a:schemeClr>
              </a:solidFill>
            </a:endParaRPr>
          </a:p>
        </p:txBody>
      </p:sp>
      <p:sp>
        <p:nvSpPr>
          <p:cNvPr id="3" name="Content Placeholder 2"/>
          <p:cNvSpPr>
            <a:spLocks noGrp="1"/>
          </p:cNvSpPr>
          <p:nvPr>
            <p:ph sz="half" idx="1"/>
          </p:nvPr>
        </p:nvSpPr>
        <p:spPr>
          <a:xfrm>
            <a:off x="1783830" y="1324132"/>
            <a:ext cx="4594596" cy="4579712"/>
          </a:xfrm>
        </p:spPr>
        <p:txBody>
          <a:bodyPr>
            <a:normAutofit/>
          </a:bodyPr>
          <a:lstStyle/>
          <a:p>
            <a:pPr algn="just"/>
            <a:r>
              <a:rPr lang="en-ID" sz="2400" b="1" dirty="0"/>
              <a:t>Jika </a:t>
            </a:r>
            <a:r>
              <a:rPr lang="en-ID" sz="2400" b="1" dirty="0" err="1"/>
              <a:t>tidak</a:t>
            </a:r>
            <a:r>
              <a:rPr lang="en-ID" sz="2400" b="1" dirty="0"/>
              <a:t> </a:t>
            </a:r>
            <a:r>
              <a:rPr lang="en-ID" sz="2400" b="1" dirty="0" err="1"/>
              <a:t>ditangani</a:t>
            </a:r>
            <a:r>
              <a:rPr lang="en-ID" sz="2400" b="1" dirty="0"/>
              <a:t>, premenstrual dysphoric disorder (PMDD) </a:t>
            </a:r>
            <a:r>
              <a:rPr lang="en-ID" sz="2400" b="1" dirty="0" err="1"/>
              <a:t>dapat</a:t>
            </a:r>
            <a:r>
              <a:rPr lang="en-ID" sz="2400" b="1" dirty="0"/>
              <a:t> </a:t>
            </a:r>
            <a:r>
              <a:rPr lang="en-ID" sz="2400" b="1" dirty="0" err="1"/>
              <a:t>menimbulkan</a:t>
            </a:r>
            <a:r>
              <a:rPr lang="en-ID" sz="2400" b="1" dirty="0"/>
              <a:t> </a:t>
            </a:r>
            <a:r>
              <a:rPr lang="en-ID" sz="2400" b="1" dirty="0" err="1"/>
              <a:t>komplikasi</a:t>
            </a:r>
            <a:r>
              <a:rPr lang="en-ID" sz="2400" b="1" dirty="0"/>
              <a:t> </a:t>
            </a:r>
            <a:r>
              <a:rPr lang="en-ID" sz="2400" b="1" dirty="0" err="1"/>
              <a:t>berupa</a:t>
            </a:r>
            <a:r>
              <a:rPr lang="en-ID" sz="2400" b="1" dirty="0"/>
              <a:t> </a:t>
            </a:r>
            <a:r>
              <a:rPr lang="en-ID" sz="2400" b="1" dirty="0" err="1"/>
              <a:t>depresi</a:t>
            </a:r>
            <a:r>
              <a:rPr lang="en-ID" sz="2400" b="1" dirty="0"/>
              <a:t> </a:t>
            </a:r>
            <a:r>
              <a:rPr lang="en-ID" sz="2400" b="1" dirty="0" err="1"/>
              <a:t>berat</a:t>
            </a:r>
            <a:r>
              <a:rPr lang="en-ID" sz="2400" b="1" dirty="0"/>
              <a:t> </a:t>
            </a:r>
            <a:r>
              <a:rPr lang="sv-SE" sz="2400" b="1" dirty="0"/>
              <a:t>Akibatnya, penderitanya dapat memiliki keinginan untuk bunuh diri dan </a:t>
            </a:r>
            <a:r>
              <a:rPr lang="en-ID" sz="2400" b="1" dirty="0" err="1"/>
              <a:t>bisa</a:t>
            </a:r>
            <a:r>
              <a:rPr lang="en-ID" sz="2400" b="1" dirty="0"/>
              <a:t> </a:t>
            </a:r>
            <a:r>
              <a:rPr lang="en-ID" sz="2400" b="1" dirty="0" err="1"/>
              <a:t>menimbulkan</a:t>
            </a:r>
            <a:r>
              <a:rPr lang="en-ID" sz="2400" b="1" dirty="0"/>
              <a:t> </a:t>
            </a:r>
            <a:r>
              <a:rPr lang="en-ID" sz="2400" b="1" dirty="0" err="1"/>
              <a:t>dampak</a:t>
            </a:r>
            <a:r>
              <a:rPr lang="en-ID" sz="2400" b="1" dirty="0"/>
              <a:t> </a:t>
            </a:r>
            <a:r>
              <a:rPr lang="en-ID" sz="2400" b="1" dirty="0" err="1"/>
              <a:t>negatif</a:t>
            </a:r>
            <a:r>
              <a:rPr lang="en-ID" sz="2400" b="1" dirty="0"/>
              <a:t> pada </a:t>
            </a:r>
            <a:r>
              <a:rPr lang="en-ID" sz="2400" b="1" dirty="0" err="1"/>
              <a:t>pekerjaan</a:t>
            </a:r>
            <a:r>
              <a:rPr lang="en-ID" sz="2400" b="1" dirty="0"/>
              <a:t> dan </a:t>
            </a:r>
            <a:r>
              <a:rPr lang="en-ID" sz="2400" b="1" dirty="0" err="1"/>
              <a:t>kehidupan</a:t>
            </a:r>
            <a:r>
              <a:rPr lang="en-ID" sz="2400" b="1" dirty="0"/>
              <a:t> </a:t>
            </a:r>
            <a:r>
              <a:rPr lang="en-ID" sz="2400" b="1" dirty="0" err="1"/>
              <a:t>sosial</a:t>
            </a:r>
            <a:r>
              <a:rPr lang="en-ID" sz="2400" b="1" dirty="0"/>
              <a:t> </a:t>
            </a:r>
            <a:r>
              <a:rPr lang="en-ID" sz="2400" b="1" dirty="0" err="1"/>
              <a:t>penderita</a:t>
            </a:r>
            <a:r>
              <a:rPr lang="en-ID" dirty="0"/>
              <a:t>.</a:t>
            </a:r>
            <a:endParaRPr lang="en-ID" dirty="0"/>
          </a:p>
        </p:txBody>
      </p:sp>
      <p:pic>
        <p:nvPicPr>
          <p:cNvPr id="6" name="Content Placeholder 5"/>
          <p:cNvPicPr>
            <a:picLocks noGrp="1" noChangeAspect="1"/>
          </p:cNvPicPr>
          <p:nvPr>
            <p:ph sz="half" idx="2"/>
          </p:nvPr>
        </p:nvPicPr>
        <p:blipFill>
          <a:blip r:embed="rId1">
            <a:extLst>
              <a:ext uri="{28A0092B-C50C-407E-A947-70E740481C1C}">
                <a14:useLocalDpi xmlns:a14="http://schemas.microsoft.com/office/drawing/2010/main" val="0"/>
              </a:ext>
            </a:extLst>
          </a:blip>
          <a:stretch>
            <a:fillRect/>
          </a:stretch>
        </p:blipFill>
        <p:spPr>
          <a:xfrm>
            <a:off x="7191375" y="1439056"/>
            <a:ext cx="4313238" cy="403056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63537" y="624110"/>
            <a:ext cx="3957777" cy="710015"/>
          </a:xfrm>
        </p:spPr>
        <p:txBody>
          <a:bodyPr>
            <a:normAutofit/>
          </a:bodyPr>
          <a:lstStyle/>
          <a:p>
            <a:r>
              <a:rPr lang="en-ID" sz="3200" b="1" u="sng" dirty="0">
                <a:solidFill>
                  <a:schemeClr val="accent2">
                    <a:lumMod val="75000"/>
                  </a:schemeClr>
                </a:solidFill>
              </a:rPr>
              <a:t>H. PENCEGAHAN</a:t>
            </a:r>
            <a:endParaRPr lang="en-ID" sz="3200" b="1" u="sng" dirty="0">
              <a:solidFill>
                <a:schemeClr val="accent2">
                  <a:lumMod val="75000"/>
                </a:schemeClr>
              </a:solidFill>
            </a:endParaRPr>
          </a:p>
        </p:txBody>
      </p:sp>
      <p:sp>
        <p:nvSpPr>
          <p:cNvPr id="6" name="Content Placeholder 5"/>
          <p:cNvSpPr>
            <a:spLocks noGrp="1"/>
          </p:cNvSpPr>
          <p:nvPr>
            <p:ph idx="1"/>
          </p:nvPr>
        </p:nvSpPr>
        <p:spPr>
          <a:xfrm>
            <a:off x="1663537" y="1543987"/>
            <a:ext cx="9841075" cy="4961744"/>
          </a:xfrm>
        </p:spPr>
        <p:txBody>
          <a:bodyPr>
            <a:normAutofit/>
          </a:bodyPr>
          <a:lstStyle/>
          <a:p>
            <a:pPr algn="just"/>
            <a:r>
              <a:rPr lang="en-ID" sz="2000" b="1" dirty="0" err="1"/>
              <a:t>Seperti</a:t>
            </a:r>
            <a:r>
              <a:rPr lang="en-ID" sz="2000" b="1" dirty="0"/>
              <a:t> pada PMS, </a:t>
            </a:r>
            <a:r>
              <a:rPr lang="en-ID" sz="2000" b="1" dirty="0" err="1"/>
              <a:t>ada</a:t>
            </a:r>
            <a:r>
              <a:rPr lang="en-ID" sz="2000" b="1" dirty="0"/>
              <a:t> </a:t>
            </a:r>
            <a:r>
              <a:rPr lang="en-ID" sz="2000" b="1" dirty="0" err="1"/>
              <a:t>beberapa</a:t>
            </a:r>
            <a:r>
              <a:rPr lang="en-ID" sz="2000" b="1" dirty="0"/>
              <a:t> </a:t>
            </a:r>
            <a:r>
              <a:rPr lang="en-ID" sz="2000" b="1" dirty="0" err="1"/>
              <a:t>cara</a:t>
            </a:r>
            <a:r>
              <a:rPr lang="en-ID" sz="2000" b="1" dirty="0"/>
              <a:t> </a:t>
            </a:r>
            <a:r>
              <a:rPr lang="en-ID" sz="2000" b="1" dirty="0" err="1"/>
              <a:t>untuk</a:t>
            </a:r>
            <a:r>
              <a:rPr lang="en-ID" sz="2000" b="1" dirty="0"/>
              <a:t> </a:t>
            </a:r>
            <a:r>
              <a:rPr lang="en-ID" sz="2000" b="1" dirty="0" err="1"/>
              <a:t>mengurangi</a:t>
            </a:r>
            <a:r>
              <a:rPr lang="en-ID" sz="2000" b="1" dirty="0"/>
              <a:t> </a:t>
            </a:r>
            <a:r>
              <a:rPr lang="en-ID" sz="2000" b="1" dirty="0" err="1"/>
              <a:t>keparahan</a:t>
            </a:r>
            <a:r>
              <a:rPr lang="en-ID" sz="2000" b="1" dirty="0"/>
              <a:t> </a:t>
            </a:r>
            <a:r>
              <a:rPr lang="en-ID" sz="2000" b="1" dirty="0" err="1"/>
              <a:t>gejala</a:t>
            </a:r>
            <a:r>
              <a:rPr lang="en-ID" sz="2000" b="1" dirty="0"/>
              <a:t> PMDD, </a:t>
            </a:r>
            <a:r>
              <a:rPr lang="en-ID" sz="2000" b="1" dirty="0" err="1"/>
              <a:t>yaitu</a:t>
            </a:r>
            <a:r>
              <a:rPr lang="en-ID" sz="2000" b="1" dirty="0"/>
              <a:t>: </a:t>
            </a:r>
            <a:endParaRPr lang="en-ID" sz="2000" b="1" dirty="0"/>
          </a:p>
          <a:p>
            <a:pPr marL="0" indent="0" algn="just">
              <a:buNone/>
            </a:pPr>
            <a:r>
              <a:rPr lang="en-ID" sz="2000" b="1" dirty="0"/>
              <a:t>	• </a:t>
            </a:r>
            <a:r>
              <a:rPr lang="en-ID" sz="2000" b="1" dirty="0" err="1"/>
              <a:t>Mengonsumsi</a:t>
            </a:r>
            <a:r>
              <a:rPr lang="en-ID" sz="2000" b="1" dirty="0"/>
              <a:t> </a:t>
            </a:r>
            <a:r>
              <a:rPr lang="en-ID" sz="2000" b="1" dirty="0" err="1"/>
              <a:t>makanan</a:t>
            </a:r>
            <a:r>
              <a:rPr lang="en-ID" sz="2000" b="1" dirty="0"/>
              <a:t> </a:t>
            </a:r>
            <a:r>
              <a:rPr lang="en-ID" sz="2000" b="1" dirty="0" err="1"/>
              <a:t>bergizi</a:t>
            </a:r>
            <a:r>
              <a:rPr lang="en-ID" sz="2000" b="1" dirty="0"/>
              <a:t> </a:t>
            </a:r>
            <a:r>
              <a:rPr lang="en-ID" sz="2000" b="1" dirty="0" err="1"/>
              <a:t>lengkap</a:t>
            </a:r>
            <a:r>
              <a:rPr lang="en-ID" sz="2000" b="1" dirty="0"/>
              <a:t> dan </a:t>
            </a:r>
            <a:r>
              <a:rPr lang="en-ID" sz="2000" b="1" dirty="0" err="1"/>
              <a:t>seimbang</a:t>
            </a:r>
            <a:r>
              <a:rPr lang="en-ID" sz="2000" b="1" dirty="0"/>
              <a:t> </a:t>
            </a:r>
            <a:endParaRPr lang="en-ID" sz="2000" b="1" dirty="0"/>
          </a:p>
          <a:p>
            <a:pPr marL="719455" indent="-719455" algn="just">
              <a:buNone/>
            </a:pPr>
            <a:r>
              <a:rPr lang="en-ID" sz="2000" b="1" dirty="0"/>
              <a:t>      • </a:t>
            </a:r>
            <a:r>
              <a:rPr lang="en-ID" sz="2000" b="1" dirty="0" err="1"/>
              <a:t>Meningkatkan</a:t>
            </a:r>
            <a:r>
              <a:rPr lang="en-ID" sz="2000" b="1" dirty="0"/>
              <a:t> </a:t>
            </a:r>
            <a:r>
              <a:rPr lang="en-ID" sz="2000" b="1" dirty="0" err="1"/>
              <a:t>asupan</a:t>
            </a:r>
            <a:r>
              <a:rPr lang="en-ID" sz="2000" b="1" dirty="0"/>
              <a:t> </a:t>
            </a:r>
            <a:r>
              <a:rPr lang="en-ID" sz="2000" b="1" dirty="0" err="1"/>
              <a:t>buah-buahan</a:t>
            </a:r>
            <a:r>
              <a:rPr lang="en-ID" sz="2000" b="1" dirty="0"/>
              <a:t>, </a:t>
            </a:r>
            <a:r>
              <a:rPr lang="en-ID" sz="2000" b="1" dirty="0" err="1"/>
              <a:t>sayuran</a:t>
            </a:r>
            <a:r>
              <a:rPr lang="en-ID" sz="2000" b="1" dirty="0"/>
              <a:t>, dan </a:t>
            </a:r>
            <a:r>
              <a:rPr lang="en-ID" sz="2000" b="1" dirty="0" err="1"/>
              <a:t>karbohidrat</a:t>
            </a:r>
            <a:r>
              <a:rPr lang="en-ID" sz="2000" b="1" dirty="0"/>
              <a:t> </a:t>
            </a:r>
            <a:r>
              <a:rPr lang="en-ID" sz="2000" b="1" dirty="0" err="1"/>
              <a:t>kompleks</a:t>
            </a:r>
            <a:endParaRPr lang="en-ID" sz="2000" b="1" dirty="0"/>
          </a:p>
          <a:p>
            <a:pPr marL="630555" indent="-630555" algn="just">
              <a:buNone/>
            </a:pPr>
            <a:r>
              <a:rPr lang="en-ID" sz="2000" b="1" dirty="0"/>
              <a:t>       • </a:t>
            </a:r>
            <a:r>
              <a:rPr lang="en-ID" sz="2000" b="1" dirty="0" err="1"/>
              <a:t>Mengurangi</a:t>
            </a:r>
            <a:r>
              <a:rPr lang="en-ID" sz="2000" b="1" dirty="0"/>
              <a:t> </a:t>
            </a:r>
            <a:r>
              <a:rPr lang="en-ID" sz="2000" b="1" dirty="0" err="1"/>
              <a:t>asupan</a:t>
            </a:r>
            <a:r>
              <a:rPr lang="en-ID" sz="2000" b="1" dirty="0"/>
              <a:t> </a:t>
            </a:r>
            <a:r>
              <a:rPr lang="en-ID" sz="2000" b="1" dirty="0" err="1"/>
              <a:t>makanan</a:t>
            </a:r>
            <a:r>
              <a:rPr lang="en-ID" sz="2000" b="1" dirty="0"/>
              <a:t> </a:t>
            </a:r>
            <a:r>
              <a:rPr lang="en-ID" sz="2000" b="1" dirty="0" err="1"/>
              <a:t>cepat</a:t>
            </a:r>
            <a:r>
              <a:rPr lang="en-ID" sz="2000" b="1" dirty="0"/>
              <a:t> </a:t>
            </a:r>
            <a:r>
              <a:rPr lang="en-ID" sz="2000" b="1" dirty="0" err="1"/>
              <a:t>saji</a:t>
            </a:r>
            <a:r>
              <a:rPr lang="en-ID" sz="2000" b="1" dirty="0"/>
              <a:t>, </a:t>
            </a:r>
            <a:r>
              <a:rPr lang="en-ID" sz="2000" b="1" dirty="0" err="1"/>
              <a:t>serta</a:t>
            </a:r>
            <a:r>
              <a:rPr lang="en-ID" sz="2000" b="1" dirty="0"/>
              <a:t> </a:t>
            </a:r>
            <a:r>
              <a:rPr lang="en-ID" sz="2000" b="1" dirty="0" err="1"/>
              <a:t>makanan</a:t>
            </a:r>
            <a:r>
              <a:rPr lang="en-ID" sz="2000" b="1" dirty="0"/>
              <a:t> </a:t>
            </a:r>
            <a:r>
              <a:rPr lang="en-ID" sz="2000" b="1" dirty="0" err="1"/>
              <a:t>tinggi</a:t>
            </a:r>
            <a:r>
              <a:rPr lang="en-ID" sz="2000" b="1" dirty="0"/>
              <a:t> gula </a:t>
            </a:r>
            <a:r>
              <a:rPr lang="en-ID" sz="2000" b="1" dirty="0" err="1"/>
              <a:t>atau</a:t>
            </a:r>
            <a:r>
              <a:rPr lang="en-ID" sz="2000" b="1" dirty="0"/>
              <a:t> </a:t>
            </a:r>
            <a:r>
              <a:rPr lang="en-ID" sz="2000" b="1" dirty="0" err="1"/>
              <a:t>tinggi</a:t>
            </a:r>
            <a:r>
              <a:rPr lang="en-ID" sz="2000" b="1" dirty="0"/>
              <a:t> garam </a:t>
            </a:r>
            <a:endParaRPr lang="en-ID" sz="2000" b="1" dirty="0"/>
          </a:p>
          <a:p>
            <a:pPr marL="630555" indent="-630555" algn="just">
              <a:buNone/>
            </a:pPr>
            <a:r>
              <a:rPr lang="en-ID" sz="2000" b="1" dirty="0"/>
              <a:t>       • </a:t>
            </a:r>
            <a:r>
              <a:rPr lang="en-ID" sz="2000" b="1" dirty="0" err="1"/>
              <a:t>Mengurangi</a:t>
            </a:r>
            <a:r>
              <a:rPr lang="en-ID" sz="2000" b="1" dirty="0"/>
              <a:t> </a:t>
            </a:r>
            <a:r>
              <a:rPr lang="en-ID" sz="2000" b="1" dirty="0" err="1"/>
              <a:t>konsumsi</a:t>
            </a:r>
            <a:r>
              <a:rPr lang="en-ID" sz="2000" b="1" dirty="0"/>
              <a:t> </a:t>
            </a:r>
            <a:r>
              <a:rPr lang="en-ID" sz="2000" b="1" dirty="0" err="1"/>
              <a:t>minuman</a:t>
            </a:r>
            <a:r>
              <a:rPr lang="en-ID" sz="2000" b="1" dirty="0"/>
              <a:t> </a:t>
            </a:r>
            <a:r>
              <a:rPr lang="en-ID" sz="2000" b="1" dirty="0" err="1"/>
              <a:t>berkafein</a:t>
            </a:r>
            <a:r>
              <a:rPr lang="en-ID" sz="2000" b="1" dirty="0"/>
              <a:t> </a:t>
            </a:r>
            <a:endParaRPr lang="en-ID" sz="2000" b="1" dirty="0"/>
          </a:p>
          <a:p>
            <a:pPr marL="630555" indent="-630555" algn="just">
              <a:buNone/>
            </a:pPr>
            <a:r>
              <a:rPr lang="en-ID" sz="2000" b="1" dirty="0"/>
              <a:t>       • </a:t>
            </a:r>
            <a:r>
              <a:rPr lang="en-ID" sz="2000" b="1" dirty="0" err="1"/>
              <a:t>Beristirahat</a:t>
            </a:r>
            <a:r>
              <a:rPr lang="en-ID" sz="2000" b="1" dirty="0"/>
              <a:t> dan </a:t>
            </a:r>
            <a:r>
              <a:rPr lang="en-ID" sz="2000" b="1" dirty="0" err="1"/>
              <a:t>tidur</a:t>
            </a:r>
            <a:r>
              <a:rPr lang="en-ID" sz="2000" b="1" dirty="0"/>
              <a:t> yang </a:t>
            </a:r>
            <a:r>
              <a:rPr lang="en-ID" sz="2000" b="1" dirty="0" err="1"/>
              <a:t>cukup</a:t>
            </a:r>
            <a:r>
              <a:rPr lang="en-ID" sz="2000" b="1" dirty="0"/>
              <a:t> </a:t>
            </a:r>
            <a:endParaRPr lang="en-ID" sz="2000" b="1" dirty="0"/>
          </a:p>
          <a:p>
            <a:pPr marL="630555" indent="-630555" algn="just">
              <a:buNone/>
            </a:pPr>
            <a:r>
              <a:rPr lang="en-ID" sz="2000" b="1" dirty="0"/>
              <a:t>       • </a:t>
            </a:r>
            <a:r>
              <a:rPr lang="en-ID" sz="2000" b="1" dirty="0" err="1"/>
              <a:t>Mengelola</a:t>
            </a:r>
            <a:r>
              <a:rPr lang="en-ID" sz="2000" b="1" dirty="0"/>
              <a:t> </a:t>
            </a:r>
            <a:r>
              <a:rPr lang="en-ID" sz="2000" b="1" dirty="0" err="1"/>
              <a:t>stres</a:t>
            </a:r>
            <a:r>
              <a:rPr lang="en-ID" sz="2000" b="1" dirty="0"/>
              <a:t> dan </a:t>
            </a:r>
            <a:r>
              <a:rPr lang="en-ID" sz="2000" b="1" dirty="0" err="1"/>
              <a:t>melakukan</a:t>
            </a:r>
            <a:r>
              <a:rPr lang="en-ID" sz="2000" b="1" dirty="0"/>
              <a:t> </a:t>
            </a:r>
            <a:r>
              <a:rPr lang="en-ID" sz="2000" b="1" dirty="0" err="1"/>
              <a:t>teknik</a:t>
            </a:r>
            <a:r>
              <a:rPr lang="en-ID" sz="2000" b="1" dirty="0"/>
              <a:t> </a:t>
            </a:r>
            <a:r>
              <a:rPr lang="en-ID" sz="2000" b="1" dirty="0" err="1"/>
              <a:t>relaksasi</a:t>
            </a:r>
            <a:r>
              <a:rPr lang="en-ID" sz="2000" b="1" dirty="0"/>
              <a:t> </a:t>
            </a:r>
            <a:endParaRPr lang="en-ID" sz="2000" b="1" dirty="0"/>
          </a:p>
          <a:p>
            <a:pPr marL="630555" indent="-630555" algn="just">
              <a:buNone/>
            </a:pPr>
            <a:r>
              <a:rPr lang="en-ID" sz="2000" b="1" dirty="0"/>
              <a:t>       • </a:t>
            </a:r>
            <a:r>
              <a:rPr lang="en-ID" sz="2000" b="1" dirty="0" err="1"/>
              <a:t>Berolahraga</a:t>
            </a:r>
            <a:r>
              <a:rPr lang="en-ID" sz="2000" b="1" dirty="0"/>
              <a:t> </a:t>
            </a:r>
            <a:r>
              <a:rPr lang="en-ID" sz="2000" b="1" dirty="0" err="1"/>
              <a:t>rutin</a:t>
            </a:r>
            <a:r>
              <a:rPr lang="en-ID" sz="2000" b="1" dirty="0"/>
              <a:t>, </a:t>
            </a:r>
            <a:r>
              <a:rPr lang="en-ID" sz="2000" b="1" dirty="0" err="1"/>
              <a:t>terutama</a:t>
            </a:r>
            <a:r>
              <a:rPr lang="en-ID" sz="2000" b="1" dirty="0"/>
              <a:t> </a:t>
            </a:r>
            <a:r>
              <a:rPr lang="en-ID" sz="2000" b="1" dirty="0" err="1"/>
              <a:t>olahraga</a:t>
            </a:r>
            <a:r>
              <a:rPr lang="en-ID" sz="2000" b="1" dirty="0"/>
              <a:t> </a:t>
            </a:r>
            <a:r>
              <a:rPr lang="en-ID" sz="2000" b="1" dirty="0" err="1"/>
              <a:t>peregangan</a:t>
            </a:r>
            <a:r>
              <a:rPr lang="en-ID" sz="2000" b="1" dirty="0"/>
              <a:t> </a:t>
            </a:r>
            <a:r>
              <a:rPr lang="en-ID" sz="2000" b="1" dirty="0" err="1"/>
              <a:t>seperti</a:t>
            </a:r>
            <a:r>
              <a:rPr lang="en-ID" sz="2000" b="1" dirty="0"/>
              <a:t> yoga</a:t>
            </a:r>
            <a:endParaRPr lang="en-ID" sz="2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48918" y="1371873"/>
            <a:ext cx="8754256" cy="891638"/>
          </a:xfrm>
        </p:spPr>
        <p:txBody>
          <a:bodyPr/>
          <a:lstStyle/>
          <a:p>
            <a:r>
              <a:rPr lang="en-US" b="1" i="1" dirty="0">
                <a:solidFill>
                  <a:schemeClr val="accent6">
                    <a:lumMod val="50000"/>
                  </a:schemeClr>
                </a:solidFill>
              </a:rPr>
              <a:t>KESIMPULAN</a:t>
            </a:r>
            <a:endParaRPr lang="en-ID" b="1" i="1" dirty="0">
              <a:solidFill>
                <a:schemeClr val="accent6">
                  <a:lumMod val="50000"/>
                </a:schemeClr>
              </a:solidFill>
            </a:endParaRPr>
          </a:p>
        </p:txBody>
      </p:sp>
      <p:sp>
        <p:nvSpPr>
          <p:cNvPr id="7" name="Content Placeholder 6"/>
          <p:cNvSpPr>
            <a:spLocks noGrp="1"/>
          </p:cNvSpPr>
          <p:nvPr>
            <p:ph idx="1"/>
          </p:nvPr>
        </p:nvSpPr>
        <p:spPr>
          <a:xfrm>
            <a:off x="1295400" y="2263511"/>
            <a:ext cx="9707379" cy="3957407"/>
          </a:xfrm>
        </p:spPr>
        <p:txBody>
          <a:bodyPr>
            <a:noAutofit/>
          </a:bodyPr>
          <a:lstStyle/>
          <a:p>
            <a:pPr algn="just"/>
            <a:endParaRPr lang="en-ID" sz="2000" b="1" dirty="0">
              <a:latin typeface="Aldhabi" panose="01000000000000000000" pitchFamily="2" charset="-78"/>
              <a:cs typeface="Aldhabi" panose="01000000000000000000" pitchFamily="2" charset="-78"/>
            </a:endParaRPr>
          </a:p>
          <a:p>
            <a:pPr algn="just"/>
            <a:r>
              <a:rPr lang="en-ID" sz="2000" b="1" dirty="0">
                <a:latin typeface="Aldhabi" panose="01000000000000000000" pitchFamily="2" charset="-78"/>
                <a:cs typeface="Aldhabi" panose="01000000000000000000" pitchFamily="2" charset="-78"/>
              </a:rPr>
              <a:t>PMDD dan PMS </a:t>
            </a:r>
            <a:r>
              <a:rPr lang="en-ID" sz="2000" b="1" dirty="0" err="1">
                <a:latin typeface="Aldhabi" panose="01000000000000000000" pitchFamily="2" charset="-78"/>
                <a:cs typeface="Aldhabi" panose="01000000000000000000" pitchFamily="2" charset="-78"/>
              </a:rPr>
              <a:t>sama-sama</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menunjukkan</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gejala</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fisik</a:t>
            </a:r>
            <a:r>
              <a:rPr lang="en-ID" sz="2000" b="1" dirty="0">
                <a:latin typeface="Aldhabi" panose="01000000000000000000" pitchFamily="2" charset="-78"/>
                <a:cs typeface="Aldhabi" panose="01000000000000000000" pitchFamily="2" charset="-78"/>
              </a:rPr>
              <a:t> dan </a:t>
            </a:r>
            <a:r>
              <a:rPr lang="en-ID" sz="2000" b="1" dirty="0" err="1">
                <a:latin typeface="Aldhabi" panose="01000000000000000000" pitchFamily="2" charset="-78"/>
                <a:cs typeface="Aldhabi" panose="01000000000000000000" pitchFamily="2" charset="-78"/>
              </a:rPr>
              <a:t>emosional</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Hanya</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saja</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gejala</a:t>
            </a:r>
            <a:r>
              <a:rPr lang="en-ID" sz="2000" b="1" dirty="0">
                <a:latin typeface="Aldhabi" panose="01000000000000000000" pitchFamily="2" charset="-78"/>
                <a:cs typeface="Aldhabi" panose="01000000000000000000" pitchFamily="2" charset="-78"/>
              </a:rPr>
              <a:t> yang </a:t>
            </a:r>
            <a:r>
              <a:rPr lang="en-ID" sz="2000" b="1" dirty="0" err="1">
                <a:latin typeface="Aldhabi" panose="01000000000000000000" pitchFamily="2" charset="-78"/>
                <a:cs typeface="Aldhabi" panose="01000000000000000000" pitchFamily="2" charset="-78"/>
              </a:rPr>
              <a:t>muncul</a:t>
            </a:r>
            <a:r>
              <a:rPr lang="en-ID" sz="2000" b="1" dirty="0">
                <a:latin typeface="Aldhabi" panose="01000000000000000000" pitchFamily="2" charset="-78"/>
                <a:cs typeface="Aldhabi" panose="01000000000000000000" pitchFamily="2" charset="-78"/>
              </a:rPr>
              <a:t> pada </a:t>
            </a:r>
            <a:r>
              <a:rPr lang="en-ID" sz="2000" b="1" dirty="0" err="1">
                <a:latin typeface="Aldhabi" panose="01000000000000000000" pitchFamily="2" charset="-78"/>
                <a:cs typeface="Aldhabi" panose="01000000000000000000" pitchFamily="2" charset="-78"/>
              </a:rPr>
              <a:t>penderita</a:t>
            </a:r>
            <a:r>
              <a:rPr lang="en-ID" sz="2000" b="1" dirty="0">
                <a:latin typeface="Aldhabi" panose="01000000000000000000" pitchFamily="2" charset="-78"/>
                <a:cs typeface="Aldhabi" panose="01000000000000000000" pitchFamily="2" charset="-78"/>
              </a:rPr>
              <a:t> PMDD </a:t>
            </a:r>
            <a:r>
              <a:rPr lang="en-ID" sz="2000" b="1" dirty="0" err="1">
                <a:latin typeface="Aldhabi" panose="01000000000000000000" pitchFamily="2" charset="-78"/>
                <a:cs typeface="Aldhabi" panose="01000000000000000000" pitchFamily="2" charset="-78"/>
              </a:rPr>
              <a:t>cenderung</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lebih</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parah</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Umumnya</a:t>
            </a:r>
            <a:r>
              <a:rPr lang="en-ID" sz="2000" b="1" dirty="0">
                <a:latin typeface="Aldhabi" panose="01000000000000000000" pitchFamily="2" charset="-78"/>
                <a:cs typeface="Aldhabi" panose="01000000000000000000" pitchFamily="2" charset="-78"/>
              </a:rPr>
              <a:t>, orang yang </a:t>
            </a:r>
            <a:r>
              <a:rPr lang="en-ID" sz="2000" b="1" dirty="0" err="1">
                <a:latin typeface="Aldhabi" panose="01000000000000000000" pitchFamily="2" charset="-78"/>
                <a:cs typeface="Aldhabi" panose="01000000000000000000" pitchFamily="2" charset="-78"/>
              </a:rPr>
              <a:t>mengalami</a:t>
            </a:r>
            <a:r>
              <a:rPr lang="en-ID" sz="2000" b="1" dirty="0">
                <a:latin typeface="Aldhabi" panose="01000000000000000000" pitchFamily="2" charset="-78"/>
                <a:cs typeface="Aldhabi" panose="01000000000000000000" pitchFamily="2" charset="-78"/>
              </a:rPr>
              <a:t> PMS </a:t>
            </a:r>
            <a:r>
              <a:rPr lang="en-ID" sz="2000" b="1" dirty="0" err="1">
                <a:latin typeface="Aldhabi" panose="01000000000000000000" pitchFamily="2" charset="-78"/>
                <a:cs typeface="Aldhabi" panose="01000000000000000000" pitchFamily="2" charset="-78"/>
              </a:rPr>
              <a:t>masih</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mampu</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beraktivitas</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Sementara</a:t>
            </a:r>
            <a:r>
              <a:rPr lang="en-ID" sz="2000" b="1" dirty="0">
                <a:latin typeface="Aldhabi" panose="01000000000000000000" pitchFamily="2" charset="-78"/>
                <a:cs typeface="Aldhabi" panose="01000000000000000000" pitchFamily="2" charset="-78"/>
              </a:rPr>
              <a:t> PMDD </a:t>
            </a:r>
            <a:r>
              <a:rPr lang="en-ID" sz="2000" b="1" dirty="0" err="1">
                <a:latin typeface="Aldhabi" panose="01000000000000000000" pitchFamily="2" charset="-78"/>
                <a:cs typeface="Aldhabi" panose="01000000000000000000" pitchFamily="2" charset="-78"/>
              </a:rPr>
              <a:t>bisa</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menyebabkan</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gejala</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ekstrem</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bahkan</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dapat</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mengganggu</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aktivitas</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sehari-hari</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atau</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hubungan</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dengan</a:t>
            </a:r>
            <a:r>
              <a:rPr lang="en-ID" sz="2000" b="1" dirty="0">
                <a:latin typeface="Aldhabi" panose="01000000000000000000" pitchFamily="2" charset="-78"/>
                <a:cs typeface="Aldhabi" panose="01000000000000000000" pitchFamily="2" charset="-78"/>
              </a:rPr>
              <a:t> orang </a:t>
            </a:r>
            <a:r>
              <a:rPr lang="en-ID" sz="2000" b="1" dirty="0" err="1">
                <a:latin typeface="Aldhabi" panose="01000000000000000000" pitchFamily="2" charset="-78"/>
                <a:cs typeface="Aldhabi" panose="01000000000000000000" pitchFamily="2" charset="-78"/>
              </a:rPr>
              <a:t>terdekat</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Selain</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itu</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kasus</a:t>
            </a:r>
            <a:r>
              <a:rPr lang="en-ID" sz="2000" b="1" dirty="0">
                <a:latin typeface="Aldhabi" panose="01000000000000000000" pitchFamily="2" charset="-78"/>
                <a:cs typeface="Aldhabi" panose="01000000000000000000" pitchFamily="2" charset="-78"/>
              </a:rPr>
              <a:t> PMDD </a:t>
            </a:r>
            <a:r>
              <a:rPr lang="en-ID" sz="2000" b="1" dirty="0" err="1">
                <a:latin typeface="Aldhabi" panose="01000000000000000000" pitchFamily="2" charset="-78"/>
                <a:cs typeface="Aldhabi" panose="01000000000000000000" pitchFamily="2" charset="-78"/>
              </a:rPr>
              <a:t>biasanya</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membutuhkan</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penanganan</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medis</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sedangkan</a:t>
            </a:r>
            <a:r>
              <a:rPr lang="en-ID" sz="2000" b="1" dirty="0">
                <a:latin typeface="Aldhabi" panose="01000000000000000000" pitchFamily="2" charset="-78"/>
                <a:cs typeface="Aldhabi" panose="01000000000000000000" pitchFamily="2" charset="-78"/>
              </a:rPr>
              <a:t> PMS </a:t>
            </a:r>
            <a:r>
              <a:rPr lang="en-ID" sz="2000" b="1" dirty="0" err="1">
                <a:latin typeface="Aldhabi" panose="01000000000000000000" pitchFamily="2" charset="-78"/>
                <a:cs typeface="Aldhabi" panose="01000000000000000000" pitchFamily="2" charset="-78"/>
              </a:rPr>
              <a:t>tidak</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selalu</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Bahkan</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dalam</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kasus</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tertentu</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wanita</a:t>
            </a:r>
            <a:r>
              <a:rPr lang="en-ID" sz="2000" b="1" dirty="0">
                <a:latin typeface="Aldhabi" panose="01000000000000000000" pitchFamily="2" charset="-78"/>
                <a:cs typeface="Aldhabi" panose="01000000000000000000" pitchFamily="2" charset="-78"/>
              </a:rPr>
              <a:t> yang </a:t>
            </a:r>
            <a:r>
              <a:rPr lang="en-ID" sz="2000" b="1" dirty="0" err="1">
                <a:latin typeface="Aldhabi" panose="01000000000000000000" pitchFamily="2" charset="-78"/>
                <a:cs typeface="Aldhabi" panose="01000000000000000000" pitchFamily="2" charset="-78"/>
              </a:rPr>
              <a:t>mengidap</a:t>
            </a:r>
            <a:r>
              <a:rPr lang="en-ID" sz="2000" b="1" dirty="0">
                <a:latin typeface="Aldhabi" panose="01000000000000000000" pitchFamily="2" charset="-78"/>
                <a:cs typeface="Aldhabi" panose="01000000000000000000" pitchFamily="2" charset="-78"/>
              </a:rPr>
              <a:t> PMDD </a:t>
            </a:r>
            <a:r>
              <a:rPr lang="en-ID" sz="2000" b="1" dirty="0" err="1">
                <a:latin typeface="Aldhabi" panose="01000000000000000000" pitchFamily="2" charset="-78"/>
                <a:cs typeface="Aldhabi" panose="01000000000000000000" pitchFamily="2" charset="-78"/>
              </a:rPr>
              <a:t>bisa</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memiliki</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pikiran</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untuk</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bunuh</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diri</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Biasanya</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hal</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ini</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terjadi</a:t>
            </a:r>
            <a:r>
              <a:rPr lang="en-ID" sz="2000" b="1" dirty="0">
                <a:latin typeface="Aldhabi" panose="01000000000000000000" pitchFamily="2" charset="-78"/>
                <a:cs typeface="Aldhabi" panose="01000000000000000000" pitchFamily="2" charset="-78"/>
              </a:rPr>
              <a:t> pada </a:t>
            </a:r>
            <a:r>
              <a:rPr lang="en-ID" sz="2000" b="1" dirty="0" err="1">
                <a:latin typeface="Aldhabi" panose="01000000000000000000" pitchFamily="2" charset="-78"/>
                <a:cs typeface="Aldhabi" panose="01000000000000000000" pitchFamily="2" charset="-78"/>
              </a:rPr>
              <a:t>wanita</a:t>
            </a:r>
            <a:r>
              <a:rPr lang="en-ID" sz="2000" b="1" dirty="0">
                <a:latin typeface="Aldhabi" panose="01000000000000000000" pitchFamily="2" charset="-78"/>
                <a:cs typeface="Aldhabi" panose="01000000000000000000" pitchFamily="2" charset="-78"/>
              </a:rPr>
              <a:t> yang </a:t>
            </a:r>
            <a:r>
              <a:rPr lang="en-ID" sz="2000" b="1" dirty="0" err="1">
                <a:latin typeface="Aldhabi" panose="01000000000000000000" pitchFamily="2" charset="-78"/>
                <a:cs typeface="Aldhabi" panose="01000000000000000000" pitchFamily="2" charset="-78"/>
              </a:rPr>
              <a:t>memiliki</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riwayat</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depresi</a:t>
            </a:r>
            <a:r>
              <a:rPr lang="en-ID" sz="2000" b="1" dirty="0">
                <a:latin typeface="Aldhabi" panose="01000000000000000000" pitchFamily="2" charset="-78"/>
                <a:cs typeface="Aldhabi" panose="01000000000000000000" pitchFamily="2" charset="-78"/>
              </a:rPr>
              <a:t> </a:t>
            </a:r>
            <a:r>
              <a:rPr lang="en-ID" sz="2000" b="1" dirty="0" err="1">
                <a:latin typeface="Aldhabi" panose="01000000000000000000" pitchFamily="2" charset="-78"/>
                <a:cs typeface="Aldhabi" panose="01000000000000000000" pitchFamily="2" charset="-78"/>
              </a:rPr>
              <a:t>sebelumnya</a:t>
            </a:r>
            <a:r>
              <a:rPr lang="en-ID" sz="2000" b="1" dirty="0">
                <a:latin typeface="Aldhabi" panose="01000000000000000000" pitchFamily="2" charset="-78"/>
                <a:cs typeface="Aldhabi" panose="01000000000000000000" pitchFamily="2" charset="-78"/>
              </a:rPr>
              <a:t>.</a:t>
            </a:r>
            <a:endParaRPr lang="en-ID" sz="2000" b="1" dirty="0">
              <a:latin typeface="Aldhabi" panose="01000000000000000000" pitchFamily="2" charset="-78"/>
              <a:cs typeface="Aldhabi" panose="01000000000000000000"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50000"/>
                  </a:schemeClr>
                </a:solidFill>
              </a:rPr>
              <a:t>CONTOH KASUS</a:t>
            </a:r>
            <a:endParaRPr lang="en-ID" b="1" dirty="0">
              <a:solidFill>
                <a:schemeClr val="accent4">
                  <a:lumMod val="50000"/>
                </a:schemeClr>
              </a:solidFill>
            </a:endParaRPr>
          </a:p>
        </p:txBody>
      </p:sp>
      <p:sp>
        <p:nvSpPr>
          <p:cNvPr id="12" name="Content Placeholder 11"/>
          <p:cNvSpPr>
            <a:spLocks noGrp="1"/>
          </p:cNvSpPr>
          <p:nvPr>
            <p:ph sz="half" idx="2"/>
          </p:nvPr>
        </p:nvSpPr>
        <p:spPr>
          <a:xfrm>
            <a:off x="5216577" y="2560319"/>
            <a:ext cx="5683071" cy="3525687"/>
          </a:xfrm>
        </p:spPr>
        <p:txBody>
          <a:bodyPr>
            <a:normAutofit fontScale="70000" lnSpcReduction="20000"/>
          </a:bodyPr>
          <a:lstStyle/>
          <a:p>
            <a:pPr algn="just"/>
            <a:r>
              <a:rPr lang="en-ID" b="1" dirty="0" err="1"/>
              <a:t>Pasien</a:t>
            </a:r>
            <a:r>
              <a:rPr lang="en-ID" b="1" dirty="0"/>
              <a:t> </a:t>
            </a:r>
            <a:r>
              <a:rPr lang="en-ID" b="1" dirty="0" err="1"/>
              <a:t>Nn</a:t>
            </a:r>
            <a:r>
              <a:rPr lang="en-ID" b="1" dirty="0"/>
              <a:t> M </a:t>
            </a:r>
            <a:r>
              <a:rPr lang="en-ID" b="1" dirty="0" err="1"/>
              <a:t>datang</a:t>
            </a:r>
            <a:r>
              <a:rPr lang="en-ID" b="1" dirty="0"/>
              <a:t> </a:t>
            </a:r>
            <a:r>
              <a:rPr lang="en-ID" b="1" dirty="0" err="1"/>
              <a:t>kepuskesmas</a:t>
            </a:r>
            <a:r>
              <a:rPr lang="en-ID" b="1" dirty="0"/>
              <a:t> </a:t>
            </a:r>
            <a:r>
              <a:rPr lang="en-ID" b="1" dirty="0" err="1"/>
              <a:t>dengan</a:t>
            </a:r>
            <a:r>
              <a:rPr lang="en-ID" b="1" dirty="0"/>
              <a:t> </a:t>
            </a:r>
            <a:r>
              <a:rPr lang="en-ID" b="1" dirty="0" err="1"/>
              <a:t>keluhan</a:t>
            </a:r>
            <a:r>
              <a:rPr lang="en-ID" b="1" dirty="0"/>
              <a:t> </a:t>
            </a:r>
            <a:r>
              <a:rPr lang="en-ID" b="1" dirty="0" err="1"/>
              <a:t>nyeri</a:t>
            </a:r>
            <a:r>
              <a:rPr lang="en-ID" b="1" dirty="0"/>
              <a:t> </a:t>
            </a:r>
            <a:r>
              <a:rPr lang="en-ID" b="1" dirty="0" err="1"/>
              <a:t>perut</a:t>
            </a:r>
            <a:r>
              <a:rPr lang="en-ID" b="1" dirty="0"/>
              <a:t> </a:t>
            </a:r>
            <a:r>
              <a:rPr lang="en-ID" b="1" dirty="0" err="1"/>
              <a:t>bagian</a:t>
            </a:r>
            <a:r>
              <a:rPr lang="en-ID" b="1" dirty="0"/>
              <a:t> </a:t>
            </a:r>
            <a:r>
              <a:rPr lang="en-ID" b="1" dirty="0" err="1"/>
              <a:t>bawah</a:t>
            </a:r>
            <a:r>
              <a:rPr lang="en-ID" b="1" dirty="0"/>
              <a:t> </a:t>
            </a:r>
            <a:r>
              <a:rPr lang="en-ID" b="1" dirty="0" err="1"/>
              <a:t>saat</a:t>
            </a:r>
            <a:r>
              <a:rPr lang="en-ID" b="1" dirty="0"/>
              <a:t> </a:t>
            </a:r>
            <a:r>
              <a:rPr lang="en-ID" b="1" dirty="0" err="1"/>
              <a:t>menjelang</a:t>
            </a:r>
            <a:r>
              <a:rPr lang="en-ID" b="1" dirty="0"/>
              <a:t> </a:t>
            </a:r>
            <a:r>
              <a:rPr lang="en-ID" b="1" dirty="0" err="1"/>
              <a:t>haid</a:t>
            </a:r>
            <a:r>
              <a:rPr lang="en-ID" b="1" dirty="0"/>
              <a:t> 3-4 </a:t>
            </a:r>
            <a:r>
              <a:rPr lang="en-ID" b="1" dirty="0" err="1"/>
              <a:t>hari</a:t>
            </a:r>
            <a:r>
              <a:rPr lang="en-ID" b="1" dirty="0"/>
              <a:t> </a:t>
            </a:r>
            <a:r>
              <a:rPr lang="en-ID" b="1" dirty="0" err="1"/>
              <a:t>sebelum</a:t>
            </a:r>
            <a:r>
              <a:rPr lang="en-ID" b="1" dirty="0"/>
              <a:t> </a:t>
            </a:r>
            <a:r>
              <a:rPr lang="en-ID" b="1" dirty="0" err="1"/>
              <a:t>haid</a:t>
            </a:r>
            <a:r>
              <a:rPr lang="en-ID" b="1" dirty="0"/>
              <a:t> dan </a:t>
            </a:r>
            <a:r>
              <a:rPr lang="en-ID" b="1" dirty="0" err="1"/>
              <a:t>berlangsung</a:t>
            </a:r>
            <a:r>
              <a:rPr lang="en-ID" b="1" dirty="0"/>
              <a:t> </a:t>
            </a:r>
            <a:r>
              <a:rPr lang="en-ID" b="1" dirty="0" err="1"/>
              <a:t>sampai</a:t>
            </a:r>
            <a:r>
              <a:rPr lang="en-ID" b="1" dirty="0"/>
              <a:t> </a:t>
            </a:r>
            <a:r>
              <a:rPr lang="en-ID" b="1" dirty="0" err="1"/>
              <a:t>hari</a:t>
            </a:r>
            <a:r>
              <a:rPr lang="en-ID" b="1" dirty="0"/>
              <a:t> </a:t>
            </a:r>
            <a:r>
              <a:rPr lang="en-ID" b="1" dirty="0" err="1"/>
              <a:t>pertama</a:t>
            </a:r>
            <a:r>
              <a:rPr lang="en-ID" b="1" dirty="0"/>
              <a:t> </a:t>
            </a:r>
            <a:r>
              <a:rPr lang="en-ID" b="1" dirty="0" err="1"/>
              <a:t>haid</a:t>
            </a:r>
            <a:r>
              <a:rPr lang="en-ID" b="1" dirty="0"/>
              <a:t> dan </a:t>
            </a:r>
            <a:r>
              <a:rPr lang="en-ID" b="1" dirty="0" err="1"/>
              <a:t>hari</a:t>
            </a:r>
            <a:r>
              <a:rPr lang="en-ID" b="1" dirty="0"/>
              <a:t> </a:t>
            </a:r>
            <a:r>
              <a:rPr lang="en-ID" b="1" dirty="0" err="1"/>
              <a:t>kedua</a:t>
            </a:r>
            <a:r>
              <a:rPr lang="en-ID" b="1" dirty="0"/>
              <a:t> </a:t>
            </a:r>
            <a:r>
              <a:rPr lang="en-ID" b="1" dirty="0" err="1"/>
              <a:t>haid</a:t>
            </a:r>
            <a:r>
              <a:rPr lang="en-ID" b="1" dirty="0"/>
              <a:t> rasa </a:t>
            </a:r>
            <a:r>
              <a:rPr lang="en-ID" b="1" dirty="0" err="1"/>
              <a:t>nyerinya</a:t>
            </a:r>
            <a:r>
              <a:rPr lang="en-ID" b="1" dirty="0"/>
              <a:t> </a:t>
            </a:r>
            <a:r>
              <a:rPr lang="en-ID" b="1" dirty="0" err="1"/>
              <a:t>sdh</a:t>
            </a:r>
            <a:r>
              <a:rPr lang="en-ID" b="1" dirty="0"/>
              <a:t> </a:t>
            </a:r>
            <a:r>
              <a:rPr lang="en-ID" b="1" dirty="0" err="1"/>
              <a:t>berkurang</a:t>
            </a:r>
            <a:r>
              <a:rPr lang="en-ID" b="1" dirty="0"/>
              <a:t> dan </a:t>
            </a:r>
            <a:r>
              <a:rPr lang="en-ID" b="1" dirty="0" err="1"/>
              <a:t>kejadian</a:t>
            </a:r>
            <a:r>
              <a:rPr lang="en-ID" b="1" dirty="0"/>
              <a:t> yang </a:t>
            </a:r>
            <a:r>
              <a:rPr lang="en-ID" b="1" dirty="0" err="1"/>
              <a:t>serupa</a:t>
            </a:r>
            <a:r>
              <a:rPr lang="en-ID" b="1" dirty="0"/>
              <a:t> </a:t>
            </a:r>
            <a:r>
              <a:rPr lang="en-ID" b="1" dirty="0" err="1"/>
              <a:t>dialaminya</a:t>
            </a:r>
            <a:r>
              <a:rPr lang="en-ID" b="1" dirty="0"/>
              <a:t> </a:t>
            </a:r>
            <a:r>
              <a:rPr lang="en-ID" b="1" dirty="0" err="1"/>
              <a:t>setiap</a:t>
            </a:r>
            <a:r>
              <a:rPr lang="en-ID" b="1" dirty="0"/>
              <a:t> </a:t>
            </a:r>
            <a:r>
              <a:rPr lang="en-ID" b="1" dirty="0" err="1"/>
              <a:t>bulan</a:t>
            </a:r>
            <a:r>
              <a:rPr lang="en-ID" b="1" dirty="0"/>
              <a:t> </a:t>
            </a:r>
            <a:r>
              <a:rPr lang="en-ID" b="1" dirty="0" err="1"/>
              <a:t>menjelang</a:t>
            </a:r>
            <a:r>
              <a:rPr lang="en-ID" b="1" dirty="0"/>
              <a:t> </a:t>
            </a:r>
            <a:r>
              <a:rPr lang="en-ID" b="1" dirty="0" err="1"/>
              <a:t>haid</a:t>
            </a:r>
            <a:r>
              <a:rPr lang="en-ID" b="1" dirty="0"/>
              <a:t> </a:t>
            </a:r>
            <a:r>
              <a:rPr lang="en-ID" b="1" dirty="0" err="1"/>
              <a:t>adapun</a:t>
            </a:r>
            <a:r>
              <a:rPr lang="en-ID" b="1" dirty="0"/>
              <a:t> </a:t>
            </a:r>
            <a:r>
              <a:rPr lang="en-ID" b="1" dirty="0" err="1"/>
              <a:t>tindakan</a:t>
            </a:r>
            <a:r>
              <a:rPr lang="en-ID" b="1" dirty="0"/>
              <a:t> yang </a:t>
            </a:r>
            <a:r>
              <a:rPr lang="en-ID" b="1" dirty="0" err="1"/>
              <a:t>dilakukan</a:t>
            </a:r>
            <a:r>
              <a:rPr lang="en-ID" b="1" dirty="0"/>
              <a:t> </a:t>
            </a:r>
            <a:r>
              <a:rPr lang="en-ID" b="1" dirty="0" err="1"/>
              <a:t>untuk</a:t>
            </a:r>
            <a:r>
              <a:rPr lang="en-ID" b="1" dirty="0"/>
              <a:t> </a:t>
            </a:r>
            <a:r>
              <a:rPr lang="en-ID" b="1" dirty="0" err="1"/>
              <a:t>mengatasi</a:t>
            </a:r>
            <a:r>
              <a:rPr lang="en-ID" b="1" dirty="0"/>
              <a:t> </a:t>
            </a:r>
            <a:r>
              <a:rPr lang="en-ID" b="1" dirty="0" err="1"/>
              <a:t>nyeri</a:t>
            </a:r>
            <a:r>
              <a:rPr lang="en-ID" b="1" dirty="0"/>
              <a:t> </a:t>
            </a:r>
            <a:r>
              <a:rPr lang="en-ID" b="1" dirty="0" err="1"/>
              <a:t>dengan</a:t>
            </a:r>
            <a:r>
              <a:rPr lang="en-ID" b="1" dirty="0"/>
              <a:t> </a:t>
            </a:r>
            <a:r>
              <a:rPr lang="en-ID" b="1" dirty="0" err="1"/>
              <a:t>melakukan</a:t>
            </a:r>
            <a:r>
              <a:rPr lang="en-ID" b="1" dirty="0"/>
              <a:t> </a:t>
            </a:r>
            <a:r>
              <a:rPr lang="en-ID" b="1" dirty="0" err="1"/>
              <a:t>kompres</a:t>
            </a:r>
            <a:r>
              <a:rPr lang="en-ID" b="1" dirty="0"/>
              <a:t> air </a:t>
            </a:r>
            <a:r>
              <a:rPr lang="en-ID" b="1" dirty="0" err="1"/>
              <a:t>hangat</a:t>
            </a:r>
            <a:r>
              <a:rPr lang="en-ID" b="1" dirty="0"/>
              <a:t> </a:t>
            </a:r>
            <a:r>
              <a:rPr lang="en-ID" b="1" dirty="0" err="1"/>
              <a:t>dibagian</a:t>
            </a:r>
            <a:r>
              <a:rPr lang="en-ID" b="1" dirty="0"/>
              <a:t> </a:t>
            </a:r>
            <a:r>
              <a:rPr lang="en-ID" b="1" dirty="0" err="1"/>
              <a:t>atas</a:t>
            </a:r>
            <a:r>
              <a:rPr lang="en-ID" b="1" dirty="0"/>
              <a:t> </a:t>
            </a:r>
            <a:r>
              <a:rPr lang="en-ID" b="1" dirty="0" err="1"/>
              <a:t>perut</a:t>
            </a:r>
            <a:r>
              <a:rPr lang="en-ID" b="1" dirty="0"/>
              <a:t> </a:t>
            </a:r>
            <a:r>
              <a:rPr lang="en-ID" b="1" dirty="0" err="1"/>
              <a:t>bagian</a:t>
            </a:r>
            <a:r>
              <a:rPr lang="en-ID" b="1" dirty="0"/>
              <a:t> </a:t>
            </a:r>
            <a:r>
              <a:rPr lang="en-ID" b="1" dirty="0" err="1"/>
              <a:t>bawah</a:t>
            </a:r>
            <a:r>
              <a:rPr lang="en-ID" b="1" dirty="0"/>
              <a:t> yang </a:t>
            </a:r>
            <a:r>
              <a:rPr lang="en-ID" b="1" dirty="0" err="1"/>
              <a:t>terasa</a:t>
            </a:r>
            <a:r>
              <a:rPr lang="en-ID" b="1" dirty="0"/>
              <a:t> </a:t>
            </a:r>
            <a:r>
              <a:rPr lang="en-ID" b="1" dirty="0" err="1"/>
              <a:t>nyeri</a:t>
            </a:r>
            <a:r>
              <a:rPr lang="en-ID" b="1" dirty="0"/>
              <a:t> dan </a:t>
            </a:r>
            <a:r>
              <a:rPr lang="en-ID" b="1" dirty="0" err="1"/>
              <a:t>hasilnya</a:t>
            </a:r>
            <a:r>
              <a:rPr lang="en-ID" b="1" dirty="0"/>
              <a:t> pun </a:t>
            </a:r>
            <a:r>
              <a:rPr lang="en-ID" b="1" dirty="0" err="1"/>
              <a:t>nyeri</a:t>
            </a:r>
            <a:r>
              <a:rPr lang="en-ID" b="1" dirty="0"/>
              <a:t> </a:t>
            </a:r>
            <a:r>
              <a:rPr lang="en-ID" b="1" dirty="0" err="1"/>
              <a:t>serta</a:t>
            </a:r>
            <a:r>
              <a:rPr lang="en-ID" b="1" dirty="0"/>
              <a:t> rasa </a:t>
            </a:r>
            <a:r>
              <a:rPr lang="en-ID" b="1" dirty="0" err="1"/>
              <a:t>keram</a:t>
            </a:r>
            <a:r>
              <a:rPr lang="en-ID" b="1" dirty="0"/>
              <a:t> </a:t>
            </a:r>
            <a:r>
              <a:rPr lang="en-ID" b="1" dirty="0" err="1"/>
              <a:t>dibagian</a:t>
            </a:r>
            <a:r>
              <a:rPr lang="en-ID" b="1" dirty="0"/>
              <a:t> </a:t>
            </a:r>
            <a:r>
              <a:rPr lang="en-ID" b="1" dirty="0" err="1"/>
              <a:t>perut</a:t>
            </a:r>
            <a:r>
              <a:rPr lang="en-ID" b="1" dirty="0"/>
              <a:t> </a:t>
            </a:r>
            <a:r>
              <a:rPr lang="en-ID" b="1" dirty="0" err="1"/>
              <a:t>bagian</a:t>
            </a:r>
            <a:r>
              <a:rPr lang="en-ID" b="1" dirty="0"/>
              <a:t> </a:t>
            </a:r>
            <a:r>
              <a:rPr lang="en-ID" b="1" dirty="0" err="1"/>
              <a:t>bawah</a:t>
            </a:r>
            <a:r>
              <a:rPr lang="en-ID" b="1" dirty="0"/>
              <a:t> </a:t>
            </a:r>
            <a:r>
              <a:rPr lang="en-ID" b="1" dirty="0" err="1"/>
              <a:t>mulai</a:t>
            </a:r>
            <a:r>
              <a:rPr lang="en-ID" b="1" dirty="0"/>
              <a:t> </a:t>
            </a:r>
            <a:r>
              <a:rPr lang="en-ID" b="1" dirty="0" err="1"/>
              <a:t>berkurang</a:t>
            </a:r>
            <a:r>
              <a:rPr lang="en-ID" b="1" dirty="0"/>
              <a:t> dan </a:t>
            </a:r>
            <a:r>
              <a:rPr lang="en-ID" b="1" dirty="0" err="1"/>
              <a:t>nyeri</a:t>
            </a:r>
            <a:r>
              <a:rPr lang="en-ID" b="1" dirty="0"/>
              <a:t> juga </a:t>
            </a:r>
            <a:r>
              <a:rPr lang="en-ID" b="1" dirty="0" err="1"/>
              <a:t>dirasakan</a:t>
            </a:r>
            <a:r>
              <a:rPr lang="en-ID" b="1" dirty="0"/>
              <a:t> </a:t>
            </a:r>
            <a:r>
              <a:rPr lang="en-ID" b="1" dirty="0" err="1"/>
              <a:t>dibagian</a:t>
            </a:r>
            <a:r>
              <a:rPr lang="en-ID" b="1" dirty="0"/>
              <a:t> </a:t>
            </a:r>
            <a:r>
              <a:rPr lang="en-ID" b="1" dirty="0" err="1"/>
              <a:t>payudara</a:t>
            </a:r>
            <a:r>
              <a:rPr lang="en-ID" b="1" dirty="0"/>
              <a:t> </a:t>
            </a:r>
            <a:r>
              <a:rPr lang="en-ID" b="1" dirty="0" err="1"/>
              <a:t>sebelah</a:t>
            </a:r>
            <a:r>
              <a:rPr lang="en-ID" b="1" dirty="0"/>
              <a:t> </a:t>
            </a:r>
            <a:r>
              <a:rPr lang="en-ID" b="1" dirty="0" err="1"/>
              <a:t>kanan</a:t>
            </a:r>
            <a:r>
              <a:rPr lang="en-ID" b="1" dirty="0"/>
              <a:t> dan </a:t>
            </a:r>
            <a:r>
              <a:rPr lang="en-ID" b="1" dirty="0" err="1"/>
              <a:t>pasien</a:t>
            </a:r>
            <a:r>
              <a:rPr lang="en-ID" b="1" dirty="0"/>
              <a:t> </a:t>
            </a:r>
            <a:r>
              <a:rPr lang="en-ID" b="1" dirty="0" err="1"/>
              <a:t>merasakan</a:t>
            </a:r>
            <a:r>
              <a:rPr lang="en-ID" b="1" dirty="0"/>
              <a:t> </a:t>
            </a:r>
            <a:r>
              <a:rPr lang="en-ID" b="1" dirty="0" err="1"/>
              <a:t>payudaranya</a:t>
            </a:r>
            <a:r>
              <a:rPr lang="en-ID" b="1" dirty="0"/>
              <a:t> </a:t>
            </a:r>
            <a:r>
              <a:rPr lang="en-ID" b="1" dirty="0" err="1"/>
              <a:t>seperti</a:t>
            </a:r>
            <a:r>
              <a:rPr lang="en-ID" b="1" dirty="0"/>
              <a:t> </a:t>
            </a:r>
            <a:r>
              <a:rPr lang="en-ID" b="1" dirty="0" err="1"/>
              <a:t>menegang</a:t>
            </a:r>
            <a:r>
              <a:rPr lang="en-ID" b="1" dirty="0"/>
              <a:t> dan pada </a:t>
            </a:r>
            <a:r>
              <a:rPr lang="en-ID" b="1" dirty="0" err="1"/>
              <a:t>saat</a:t>
            </a:r>
            <a:r>
              <a:rPr lang="en-ID" b="1" dirty="0"/>
              <a:t> </a:t>
            </a:r>
            <a:r>
              <a:rPr lang="en-ID" b="1" dirty="0" err="1"/>
              <a:t>dilakukan</a:t>
            </a:r>
            <a:r>
              <a:rPr lang="en-ID" b="1" dirty="0"/>
              <a:t> </a:t>
            </a:r>
            <a:r>
              <a:rPr lang="en-ID" b="1" dirty="0" err="1"/>
              <a:t>pemeriksaan</a:t>
            </a:r>
            <a:r>
              <a:rPr lang="en-ID" b="1" dirty="0"/>
              <a:t> </a:t>
            </a:r>
            <a:r>
              <a:rPr lang="en-ID" b="1" dirty="0" err="1"/>
              <a:t>perabaan</a:t>
            </a:r>
            <a:r>
              <a:rPr lang="en-ID" b="1" dirty="0"/>
              <a:t> pada </a:t>
            </a:r>
            <a:r>
              <a:rPr lang="en-ID" b="1" dirty="0" err="1"/>
              <a:t>bagian</a:t>
            </a:r>
            <a:r>
              <a:rPr lang="en-ID" b="1" dirty="0"/>
              <a:t> </a:t>
            </a:r>
            <a:r>
              <a:rPr lang="en-ID" b="1" dirty="0" err="1"/>
              <a:t>payudara</a:t>
            </a:r>
            <a:r>
              <a:rPr lang="en-ID" b="1" dirty="0"/>
              <a:t> </a:t>
            </a:r>
            <a:r>
              <a:rPr lang="en-ID" b="1" dirty="0" err="1"/>
              <a:t>tdk</a:t>
            </a:r>
            <a:r>
              <a:rPr lang="en-ID" b="1" dirty="0"/>
              <a:t> </a:t>
            </a:r>
            <a:r>
              <a:rPr lang="en-ID" b="1" dirty="0" err="1"/>
              <a:t>terdapat</a:t>
            </a:r>
            <a:r>
              <a:rPr lang="en-ID" b="1" dirty="0"/>
              <a:t> </a:t>
            </a:r>
            <a:r>
              <a:rPr lang="en-ID" b="1" dirty="0" err="1"/>
              <a:t>benjolan</a:t>
            </a:r>
            <a:r>
              <a:rPr lang="en-ID" b="1" dirty="0"/>
              <a:t>. </a:t>
            </a:r>
            <a:r>
              <a:rPr lang="en-ID" b="1" dirty="0" err="1"/>
              <a:t>Diagnosa</a:t>
            </a:r>
            <a:r>
              <a:rPr lang="en-ID" b="1" dirty="0"/>
              <a:t> </a:t>
            </a:r>
            <a:r>
              <a:rPr lang="en-ID" b="1" dirty="0" err="1"/>
              <a:t>menurut</a:t>
            </a:r>
            <a:r>
              <a:rPr lang="en-ID" b="1" dirty="0"/>
              <a:t> </a:t>
            </a:r>
            <a:r>
              <a:rPr lang="en-ID" b="1" dirty="0" err="1"/>
              <a:t>dokter</a:t>
            </a:r>
            <a:r>
              <a:rPr lang="en-ID" b="1" dirty="0"/>
              <a:t> </a:t>
            </a:r>
            <a:r>
              <a:rPr lang="en-ID" b="1" dirty="0" err="1"/>
              <a:t>yaitu</a:t>
            </a:r>
            <a:r>
              <a:rPr lang="en-ID" b="1" dirty="0"/>
              <a:t> Nyeri </a:t>
            </a:r>
            <a:r>
              <a:rPr lang="en-ID" b="1" dirty="0" err="1"/>
              <a:t>haid</a:t>
            </a:r>
            <a:r>
              <a:rPr lang="en-ID" b="1" dirty="0"/>
              <a:t> </a:t>
            </a:r>
            <a:r>
              <a:rPr lang="en-ID" b="1" dirty="0" err="1"/>
              <a:t>Pengobatan</a:t>
            </a:r>
            <a:r>
              <a:rPr lang="en-ID" b="1" dirty="0"/>
              <a:t> yang di </a:t>
            </a:r>
            <a:r>
              <a:rPr lang="en-ID" b="1" dirty="0" err="1"/>
              <a:t>berikan</a:t>
            </a:r>
            <a:r>
              <a:rPr lang="en-ID" b="1" dirty="0"/>
              <a:t> </a:t>
            </a:r>
            <a:r>
              <a:rPr lang="en-ID" b="1" dirty="0" err="1"/>
              <a:t>yaitu</a:t>
            </a:r>
            <a:r>
              <a:rPr lang="en-ID" b="1" dirty="0"/>
              <a:t> Anti Nyeri [</a:t>
            </a:r>
            <a:r>
              <a:rPr lang="en-ID" b="1" dirty="0" err="1"/>
              <a:t>ibupropen</a:t>
            </a:r>
            <a:r>
              <a:rPr lang="en-ID" b="1" dirty="0"/>
              <a:t>] dan </a:t>
            </a:r>
            <a:r>
              <a:rPr lang="en-ID" b="1" dirty="0" err="1"/>
              <a:t>Penambah</a:t>
            </a:r>
            <a:r>
              <a:rPr lang="en-ID" b="1" dirty="0"/>
              <a:t> </a:t>
            </a:r>
            <a:r>
              <a:rPr lang="en-ID" b="1" dirty="0" err="1"/>
              <a:t>darah</a:t>
            </a:r>
            <a:r>
              <a:rPr lang="en-ID" b="1" dirty="0"/>
              <a:t> (Sf)</a:t>
            </a:r>
            <a:endParaRPr lang="en-ID" b="1" dirty="0"/>
          </a:p>
        </p:txBody>
      </p:sp>
      <p:pic>
        <p:nvPicPr>
          <p:cNvPr id="17" name="Content Placeholder 16"/>
          <p:cNvPicPr>
            <a:picLocks noGrp="1" noChangeAspect="1"/>
          </p:cNvPicPr>
          <p:nvPr>
            <p:ph sz="half" idx="1"/>
          </p:nvPr>
        </p:nvPicPr>
        <p:blipFill>
          <a:blip r:embed="rId1"/>
          <a:stretch>
            <a:fillRect/>
          </a:stretch>
        </p:blipFill>
        <p:spPr bwMode="auto">
          <a:xfrm>
            <a:off x="1424066" y="2560638"/>
            <a:ext cx="3612629" cy="3309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049" y="1218323"/>
            <a:ext cx="4348399" cy="1000215"/>
          </a:xfrm>
          <a:solidFill>
            <a:schemeClr val="accent4">
              <a:lumMod val="60000"/>
              <a:lumOff val="40000"/>
            </a:schemeClr>
          </a:solidFill>
        </p:spPr>
        <p:txBody>
          <a:bodyPr>
            <a:normAutofit/>
          </a:bodyPr>
          <a:lstStyle/>
          <a:p>
            <a:pPr algn="ctr"/>
            <a:r>
              <a:rPr lang="en-US" sz="3600" dirty="0">
                <a:latin typeface="Bahnschrift SemiBold" panose="020B0502040204020203" pitchFamily="34" charset="0"/>
              </a:rPr>
              <a:t>JUDUL </a:t>
            </a:r>
            <a:endParaRPr lang="en-US" sz="3600" dirty="0">
              <a:latin typeface="Bahnschrift SemiBold" panose="020B0502040204020203" pitchFamily="34" charset="0"/>
            </a:endParaRPr>
          </a:p>
        </p:txBody>
      </p:sp>
      <p:sp>
        <p:nvSpPr>
          <p:cNvPr id="3" name="Content Placeholder 2"/>
          <p:cNvSpPr>
            <a:spLocks noGrp="1"/>
          </p:cNvSpPr>
          <p:nvPr>
            <p:ph idx="1"/>
          </p:nvPr>
        </p:nvSpPr>
        <p:spPr>
          <a:xfrm>
            <a:off x="1018081" y="2803155"/>
            <a:ext cx="4513288" cy="2878112"/>
          </a:xfrm>
          <a:solidFill>
            <a:schemeClr val="accent4">
              <a:lumMod val="20000"/>
              <a:lumOff val="80000"/>
            </a:schemeClr>
          </a:solidFill>
        </p:spPr>
        <p:txBody>
          <a:bodyPr>
            <a:normAutofit/>
          </a:bodyPr>
          <a:lstStyle/>
          <a:p>
            <a:pPr marL="0" indent="0">
              <a:buNone/>
            </a:pPr>
            <a:r>
              <a:rPr lang="en-ID" sz="3200" dirty="0">
                <a:solidFill>
                  <a:schemeClr val="tx2">
                    <a:lumMod val="75000"/>
                    <a:lumOff val="25000"/>
                  </a:schemeClr>
                </a:solidFill>
                <a:latin typeface="Cooper Black" panose="0208090404030B020404" pitchFamily="18" charset="0"/>
              </a:rPr>
              <a:t>PREMENSTRUAL SINDROME (PMS)/</a:t>
            </a:r>
            <a:endParaRPr lang="en-ID" sz="3200" dirty="0">
              <a:solidFill>
                <a:schemeClr val="tx2">
                  <a:lumMod val="75000"/>
                  <a:lumOff val="25000"/>
                </a:schemeClr>
              </a:solidFill>
              <a:latin typeface="Cooper Black" panose="0208090404030B020404" pitchFamily="18" charset="0"/>
            </a:endParaRPr>
          </a:p>
          <a:p>
            <a:pPr marL="0" indent="0">
              <a:buNone/>
            </a:pPr>
            <a:r>
              <a:rPr lang="en-ID" sz="3200" dirty="0">
                <a:solidFill>
                  <a:schemeClr val="tx2">
                    <a:lumMod val="75000"/>
                    <a:lumOff val="25000"/>
                  </a:schemeClr>
                </a:solidFill>
                <a:latin typeface="Cooper Black" panose="0208090404030B020404" pitchFamily="18" charset="0"/>
              </a:rPr>
              <a:t>PREMENSTRUAL DYSPHORIC DISORDER (PMDD)</a:t>
            </a:r>
            <a:endParaRPr lang="en-US" sz="3200" dirty="0">
              <a:solidFill>
                <a:schemeClr val="tx2">
                  <a:lumMod val="75000"/>
                  <a:lumOff val="25000"/>
                </a:schemeClr>
              </a:solidFill>
              <a:latin typeface="Cooper Black" panose="0208090404030B020404" pitchFamily="18" charset="0"/>
            </a:endParaRPr>
          </a:p>
        </p:txBody>
      </p:sp>
      <p:pic>
        <p:nvPicPr>
          <p:cNvPr id="10" name="Picture 9"/>
          <p:cNvPicPr>
            <a:picLocks noChangeAspect="1"/>
          </p:cNvPicPr>
          <p:nvPr/>
        </p:nvPicPr>
        <p:blipFill>
          <a:blip r:embed="rId1"/>
          <a:stretch>
            <a:fillRect/>
          </a:stretch>
        </p:blipFill>
        <p:spPr>
          <a:xfrm>
            <a:off x="5858711" y="1127101"/>
            <a:ext cx="5039137" cy="455416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1">
            <a:extLst>
              <a:ext uri="{28A0092B-C50C-407E-A947-70E740481C1C}">
                <a14:useLocalDpi xmlns:a14="http://schemas.microsoft.com/office/drawing/2010/main" val="0"/>
              </a:ext>
            </a:extLst>
          </a:blip>
          <a:stretch>
            <a:fillRect/>
          </a:stretch>
        </p:blipFill>
        <p:spPr>
          <a:xfrm>
            <a:off x="854439" y="854439"/>
            <a:ext cx="10508105" cy="524655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217" y="2556929"/>
            <a:ext cx="9249800" cy="3175717"/>
          </a:xfrm>
        </p:spPr>
        <p:txBody>
          <a:bodyPr>
            <a:noAutofit/>
          </a:bodyPr>
          <a:lstStyle/>
          <a:p>
            <a:pPr algn="l"/>
            <a:r>
              <a:rPr lang="en-ID" sz="2400" b="1" dirty="0">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Pubertas</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merupakan</a:t>
            </a:r>
            <a:r>
              <a:rPr lang="en-ID" sz="2400" b="1" dirty="0">
                <a:solidFill>
                  <a:schemeClr val="tx1">
                    <a:lumMod val="65000"/>
                    <a:lumOff val="35000"/>
                  </a:schemeClr>
                </a:solidFill>
                <a:latin typeface="Candara" panose="020E0502030303020204" pitchFamily="34" charset="0"/>
              </a:rPr>
              <a:t> salah </a:t>
            </a:r>
            <a:r>
              <a:rPr lang="en-ID" sz="2400" b="1" dirty="0" err="1">
                <a:solidFill>
                  <a:schemeClr val="tx1">
                    <a:lumMod val="65000"/>
                    <a:lumOff val="35000"/>
                  </a:schemeClr>
                </a:solidFill>
                <a:latin typeface="Candara" panose="020E0502030303020204" pitchFamily="34" charset="0"/>
              </a:rPr>
              <a:t>satu</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fase</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dalam</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pertumbuhan</a:t>
            </a:r>
            <a:r>
              <a:rPr lang="en-ID" sz="2400" b="1" dirty="0">
                <a:solidFill>
                  <a:schemeClr val="tx1">
                    <a:lumMod val="65000"/>
                    <a:lumOff val="35000"/>
                  </a:schemeClr>
                </a:solidFill>
                <a:latin typeface="Candara" panose="020E0502030303020204" pitchFamily="34" charset="0"/>
              </a:rPr>
              <a:t> dan </a:t>
            </a:r>
            <a:r>
              <a:rPr lang="en-ID" sz="2400" b="1" dirty="0" err="1">
                <a:solidFill>
                  <a:schemeClr val="tx1">
                    <a:lumMod val="65000"/>
                    <a:lumOff val="35000"/>
                  </a:schemeClr>
                </a:solidFill>
                <a:latin typeface="Candara" panose="020E0502030303020204" pitchFamily="34" charset="0"/>
              </a:rPr>
              <a:t>perkembangan</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manusia</a:t>
            </a:r>
            <a:r>
              <a:rPr lang="en-ID" sz="2400" b="1" dirty="0">
                <a:solidFill>
                  <a:schemeClr val="tx1">
                    <a:lumMod val="65000"/>
                    <a:lumOff val="35000"/>
                  </a:schemeClr>
                </a:solidFill>
                <a:latin typeface="Candara" panose="020E0502030303020204" pitchFamily="34" charset="0"/>
              </a:rPr>
              <a:t>.</a:t>
            </a:r>
            <a:br>
              <a:rPr lang="en-ID" sz="2400" b="1" dirty="0">
                <a:solidFill>
                  <a:schemeClr val="tx1">
                    <a:lumMod val="65000"/>
                    <a:lumOff val="35000"/>
                  </a:schemeClr>
                </a:solidFill>
                <a:latin typeface="Candara" panose="020E0502030303020204" pitchFamily="34" charset="0"/>
              </a:rPr>
            </a:br>
            <a:r>
              <a:rPr lang="en-ID" sz="2400" b="1" dirty="0">
                <a:solidFill>
                  <a:schemeClr val="tx1">
                    <a:lumMod val="65000"/>
                    <a:lumOff val="35000"/>
                  </a:schemeClr>
                </a:solidFill>
                <a:latin typeface="Candara" panose="020E0502030303020204" pitchFamily="34" charset="0"/>
              </a:rPr>
              <a:t>	</a:t>
            </a:r>
            <a:r>
              <a:rPr lang="sv-SE" sz="2400" b="1" dirty="0">
                <a:solidFill>
                  <a:schemeClr val="tx1">
                    <a:lumMod val="65000"/>
                    <a:lumOff val="35000"/>
                  </a:schemeClr>
                </a:solidFill>
                <a:latin typeface="Candara" panose="020E0502030303020204" pitchFamily="34" charset="0"/>
              </a:rPr>
              <a:t>Pada wanita, pubertas diikuti aspek perkembangan reproduksi yang ditandai dengan mulainya menstruasi (menarche).</a:t>
            </a:r>
            <a:br>
              <a:rPr lang="sv-SE" sz="2400" b="1" dirty="0">
                <a:solidFill>
                  <a:schemeClr val="tx1">
                    <a:lumMod val="65000"/>
                    <a:lumOff val="35000"/>
                  </a:schemeClr>
                </a:solidFill>
                <a:latin typeface="Candara" panose="020E0502030303020204" pitchFamily="34" charset="0"/>
              </a:rPr>
            </a:br>
            <a:r>
              <a:rPr lang="sv-SE"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Gangguan</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menstruasi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yg</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sering</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dialami</a:t>
            </a:r>
            <a:r>
              <a:rPr lang="en-ID" sz="2400" b="1" dirty="0">
                <a:solidFill>
                  <a:schemeClr val="tx1">
                    <a:lumMod val="65000"/>
                    <a:lumOff val="35000"/>
                  </a:schemeClr>
                </a:solidFill>
                <a:latin typeface="Candara" panose="020E0502030303020204" pitchFamily="34" charset="0"/>
              </a:rPr>
              <a:t> Wanita </a:t>
            </a:r>
            <a:r>
              <a:rPr lang="en-ID" sz="2400" b="1" dirty="0" err="1">
                <a:solidFill>
                  <a:schemeClr val="tx1">
                    <a:lumMod val="65000"/>
                    <a:lumOff val="35000"/>
                  </a:schemeClr>
                </a:solidFill>
                <a:latin typeface="Candara" panose="020E0502030303020204" pitchFamily="34" charset="0"/>
              </a:rPr>
              <a:t>diantaranya</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mulai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dari</a:t>
            </a:r>
            <a:r>
              <a:rPr lang="en-ID" sz="2400" b="1" dirty="0">
                <a:solidFill>
                  <a:schemeClr val="tx1">
                    <a:lumMod val="65000"/>
                    <a:lumOff val="35000"/>
                  </a:schemeClr>
                </a:solidFill>
                <a:latin typeface="Candara" panose="020E0502030303020204" pitchFamily="34" charset="0"/>
              </a:rPr>
              <a:t> rasa </a:t>
            </a:r>
            <a:r>
              <a:rPr lang="en-ID" sz="2400" b="1" dirty="0" err="1">
                <a:solidFill>
                  <a:schemeClr val="tx1">
                    <a:lumMod val="65000"/>
                    <a:lumOff val="35000"/>
                  </a:schemeClr>
                </a:solidFill>
                <a:latin typeface="Candara" panose="020E0502030303020204" pitchFamily="34" charset="0"/>
              </a:rPr>
              <a:t>tidak</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nyaman</a:t>
            </a:r>
            <a:r>
              <a:rPr lang="en-ID" sz="2400" b="1" dirty="0">
                <a:solidFill>
                  <a:schemeClr val="tx1">
                    <a:lumMod val="65000"/>
                    <a:lumOff val="35000"/>
                  </a:schemeClr>
                </a:solidFill>
                <a:latin typeface="Candara" panose="020E0502030303020204" pitchFamily="34" charset="0"/>
              </a:rPr>
              <a:t> pada </a:t>
            </a:r>
            <a:r>
              <a:rPr lang="en-ID" sz="2400" b="1" dirty="0" err="1">
                <a:solidFill>
                  <a:schemeClr val="tx1">
                    <a:lumMod val="65000"/>
                    <a:lumOff val="35000"/>
                  </a:schemeClr>
                </a:solidFill>
                <a:latin typeface="Candara" panose="020E0502030303020204" pitchFamily="34" charset="0"/>
              </a:rPr>
              <a:t>daerah</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perut</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sampai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masalah</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ketidak</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stabilan</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emosi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kondisi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ini</a:t>
            </a:r>
            <a:r>
              <a:rPr lang="en-ID" sz="2400" b="1" dirty="0">
                <a:solidFill>
                  <a:schemeClr val="tx1">
                    <a:lumMod val="65000"/>
                    <a:lumOff val="35000"/>
                  </a:schemeClr>
                </a:solidFill>
                <a:latin typeface="Candara" panose="020E0502030303020204" pitchFamily="34" charset="0"/>
              </a:rPr>
              <a:t> yang </a:t>
            </a:r>
            <a:r>
              <a:rPr lang="en-ID" sz="2400" b="1" dirty="0" err="1">
                <a:solidFill>
                  <a:schemeClr val="tx1">
                    <a:lumMod val="65000"/>
                    <a:lumOff val="35000"/>
                  </a:schemeClr>
                </a:solidFill>
                <a:latin typeface="Candara" panose="020E0502030303020204" pitchFamily="34" charset="0"/>
              </a:rPr>
              <a:t>dikenal</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dengan</a:t>
            </a:r>
            <a:r>
              <a:rPr lang="en-ID" sz="2400" b="1" dirty="0">
                <a:solidFill>
                  <a:schemeClr val="tx1">
                    <a:lumMod val="65000"/>
                    <a:lumOff val="35000"/>
                  </a:schemeClr>
                </a:solidFill>
                <a:latin typeface="Candara" panose="020E0502030303020204" pitchFamily="34" charset="0"/>
              </a:rPr>
              <a:t> premenstrual syndrome (</a:t>
            </a:r>
            <a:r>
              <a:rPr lang="en-ID" sz="2400" b="1" dirty="0" err="1">
                <a:solidFill>
                  <a:schemeClr val="tx1">
                    <a:lumMod val="65000"/>
                    <a:lumOff val="35000"/>
                  </a:schemeClr>
                </a:solidFill>
                <a:latin typeface="Candara" panose="020E0502030303020204" pitchFamily="34" charset="0"/>
              </a:rPr>
              <a:t>sindrom</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preimenstruasi</a:t>
            </a:r>
            <a:r>
              <a:rPr lang="en-ID" sz="2400" b="1" dirty="0">
                <a:solidFill>
                  <a:schemeClr val="tx1">
                    <a:lumMod val="65000"/>
                    <a:lumOff val="35000"/>
                  </a:schemeClr>
                </a:solidFill>
                <a:latin typeface="Candara" panose="020E0502030303020204" pitchFamily="34" charset="0"/>
              </a:rPr>
              <a:t>).</a:t>
            </a:r>
            <a:endParaRPr lang="en-US" sz="2400" b="1" dirty="0">
              <a:solidFill>
                <a:schemeClr val="tx1">
                  <a:lumMod val="65000"/>
                  <a:lumOff val="35000"/>
                </a:schemeClr>
              </a:solidFill>
              <a:latin typeface="Candara" panose="020E0502030303020204" pitchFamily="34" charset="0"/>
            </a:endParaRPr>
          </a:p>
        </p:txBody>
      </p:sp>
      <p:sp>
        <p:nvSpPr>
          <p:cNvPr id="4" name="Rectangle 3"/>
          <p:cNvSpPr/>
          <p:nvPr/>
        </p:nvSpPr>
        <p:spPr>
          <a:xfrm>
            <a:off x="1393216" y="1415534"/>
            <a:ext cx="3355406" cy="769441"/>
          </a:xfrm>
          <a:prstGeom prst="rect">
            <a:avLst/>
          </a:prstGeom>
        </p:spPr>
        <p:txBody>
          <a:bodyPr wrap="none">
            <a:spAutoFit/>
          </a:bodyPr>
          <a:lstStyle/>
          <a:p>
            <a:pPr algn="l"/>
            <a:r>
              <a:rPr lang="en-US" sz="4400" dirty="0">
                <a:solidFill>
                  <a:srgbClr val="FF6600"/>
                </a:solidFill>
                <a:latin typeface="Bahnschrift SemiBold Condensed" panose="020B0502040204020203" pitchFamily="34" charset="0"/>
              </a:rPr>
              <a:t>LATAR BELAKANG</a:t>
            </a:r>
            <a:endParaRPr lang="en-US" sz="4400" dirty="0">
              <a:solidFill>
                <a:srgbClr val="FF6600"/>
              </a:solidFill>
              <a:latin typeface="Bahnschrift SemiBold Condensed" panose="020B0502040204020203" pitchFamily="34" charset="0"/>
            </a:endParaRPr>
          </a:p>
        </p:txBody>
      </p:sp>
      <p:sp>
        <p:nvSpPr>
          <p:cNvPr id="6" name="Title 1"/>
          <p:cNvSpPr txBox="1"/>
          <p:nvPr/>
        </p:nvSpPr>
        <p:spPr>
          <a:xfrm>
            <a:off x="870400" y="2556932"/>
            <a:ext cx="7333443" cy="317571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73968"/>
            <a:ext cx="9722368" cy="3507698"/>
          </a:xfrm>
          <a:noFill/>
        </p:spPr>
        <p:txBody>
          <a:bodyPr>
            <a:noAutofit/>
          </a:bodyPr>
          <a:lstStyle/>
          <a:p>
            <a:pPr algn="l"/>
            <a:r>
              <a:rPr lang="en-ID" sz="2400" i="1" dirty="0">
                <a:solidFill>
                  <a:schemeClr val="tx1">
                    <a:lumMod val="65000"/>
                    <a:lumOff val="35000"/>
                  </a:schemeClr>
                </a:solidFill>
              </a:rPr>
              <a:t>	</a:t>
            </a:r>
            <a:r>
              <a:rPr lang="en-ID" sz="2400" b="1" dirty="0" err="1">
                <a:solidFill>
                  <a:schemeClr val="tx1">
                    <a:lumMod val="65000"/>
                    <a:lumOff val="35000"/>
                  </a:schemeClr>
                </a:solidFill>
                <a:latin typeface="Candara" panose="020E0502030303020204" pitchFamily="34" charset="0"/>
              </a:rPr>
              <a:t>Mayoritas</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wanita</a:t>
            </a:r>
            <a:r>
              <a:rPr lang="en-ID" sz="2400" b="1" dirty="0">
                <a:solidFill>
                  <a:schemeClr val="tx1">
                    <a:lumMod val="65000"/>
                    <a:lumOff val="35000"/>
                  </a:schemeClr>
                </a:solidFill>
                <a:latin typeface="Candara" panose="020E0502030303020204" pitchFamily="34" charset="0"/>
              </a:rPr>
              <a:t> pada </a:t>
            </a:r>
            <a:r>
              <a:rPr lang="en-ID" sz="2400" b="1" dirty="0" err="1">
                <a:solidFill>
                  <a:schemeClr val="tx1">
                    <a:lumMod val="65000"/>
                    <a:lumOff val="35000"/>
                  </a:schemeClr>
                </a:solidFill>
                <a:latin typeface="Candara" panose="020E0502030303020204" pitchFamily="34" charset="0"/>
              </a:rPr>
              <a:t>usia</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reproduktif</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biasanya</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mengalami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satu</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atau</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lebih</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gejala</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premenstruasi</a:t>
            </a:r>
            <a:r>
              <a:rPr lang="en-ID" sz="2400" b="1" dirty="0">
                <a:solidFill>
                  <a:schemeClr val="tx1">
                    <a:lumMod val="65000"/>
                    <a:lumOff val="35000"/>
                  </a:schemeClr>
                </a:solidFill>
                <a:latin typeface="Candara" panose="020E0502030303020204" pitchFamily="34" charset="0"/>
              </a:rPr>
              <a:t> pada </a:t>
            </a:r>
            <a:r>
              <a:rPr lang="en-ID" sz="2400" b="1" dirty="0" err="1">
                <a:solidFill>
                  <a:schemeClr val="tx1">
                    <a:lumMod val="65000"/>
                    <a:lumOff val="35000"/>
                  </a:schemeClr>
                </a:solidFill>
                <a:latin typeface="Candara" panose="020E0502030303020204" pitchFamily="34" charset="0"/>
              </a:rPr>
              <a:t>sebagian</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besar</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siklus</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menstruasi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Keparahan</a:t>
            </a:r>
            <a:r>
              <a:rPr lang="en-ID" sz="2400" b="1" dirty="0">
                <a:solidFill>
                  <a:schemeClr val="tx1">
                    <a:lumMod val="65000"/>
                    <a:lumOff val="35000"/>
                  </a:schemeClr>
                </a:solidFill>
                <a:latin typeface="Candara" panose="020E0502030303020204" pitchFamily="34" charset="0"/>
              </a:rPr>
              <a:t> dan </a:t>
            </a:r>
            <a:r>
              <a:rPr lang="en-ID" sz="2400" b="1" dirty="0" err="1">
                <a:solidFill>
                  <a:schemeClr val="tx1">
                    <a:lumMod val="65000"/>
                    <a:lumOff val="35000"/>
                  </a:schemeClr>
                </a:solidFill>
                <a:latin typeface="Candara" panose="020E0502030303020204" pitchFamily="34" charset="0"/>
              </a:rPr>
              <a:t>frekuensi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gejala</a:t>
            </a:r>
            <a:r>
              <a:rPr lang="en-ID" sz="2400" b="1" dirty="0">
                <a:solidFill>
                  <a:schemeClr val="tx1">
                    <a:lumMod val="65000"/>
                    <a:lumOff val="35000"/>
                  </a:schemeClr>
                </a:solidFill>
                <a:latin typeface="Candara" panose="020E0502030303020204" pitchFamily="34" charset="0"/>
              </a:rPr>
              <a:t> yang </a:t>
            </a:r>
            <a:r>
              <a:rPr lang="en-ID" sz="2400" b="1" dirty="0" err="1">
                <a:solidFill>
                  <a:schemeClr val="tx1">
                    <a:lumMod val="65000"/>
                    <a:lumOff val="35000"/>
                  </a:schemeClr>
                </a:solidFill>
                <a:latin typeface="Candara" panose="020E0502030303020204" pitchFamily="34" charset="0"/>
              </a:rPr>
              <a:t>dialami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bisa</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berbeda</a:t>
            </a:r>
            <a:r>
              <a:rPr lang="en-ID" sz="2400" b="1" dirty="0">
                <a:solidFill>
                  <a:schemeClr val="tx1">
                    <a:lumMod val="65000"/>
                    <a:lumOff val="35000"/>
                  </a:schemeClr>
                </a:solidFill>
                <a:latin typeface="Candara" panose="020E0502030303020204" pitchFamily="34" charset="0"/>
              </a:rPr>
              <a:t> di </a:t>
            </a:r>
            <a:r>
              <a:rPr lang="en-ID" sz="2400" b="1" dirty="0" err="1">
                <a:solidFill>
                  <a:schemeClr val="tx1">
                    <a:lumMod val="65000"/>
                    <a:lumOff val="35000"/>
                  </a:schemeClr>
                </a:solidFill>
                <a:latin typeface="Candara" panose="020E0502030303020204" pitchFamily="34" charset="0"/>
              </a:rPr>
              <a:t>antara</a:t>
            </a:r>
            <a:r>
              <a:rPr lang="en-ID" sz="2400" b="1" dirty="0">
                <a:solidFill>
                  <a:schemeClr val="tx1">
                    <a:lumMod val="65000"/>
                    <a:lumOff val="35000"/>
                  </a:schemeClr>
                </a:solidFill>
                <a:latin typeface="Candara" panose="020E0502030303020204" pitchFamily="34" charset="0"/>
              </a:rPr>
              <a:t> masing-masing </a:t>
            </a:r>
            <a:r>
              <a:rPr lang="en-ID" sz="2400" b="1" dirty="0" err="1">
                <a:solidFill>
                  <a:schemeClr val="tx1">
                    <a:lumMod val="65000"/>
                    <a:lumOff val="35000"/>
                  </a:schemeClr>
                </a:solidFill>
                <a:latin typeface="Candara" panose="020E0502030303020204" pitchFamily="34" charset="0"/>
              </a:rPr>
              <a:t>siklus</a:t>
            </a:r>
            <a:r>
              <a:rPr lang="en-ID" sz="2400" b="1" dirty="0">
                <a:solidFill>
                  <a:schemeClr val="tx1">
                    <a:lumMod val="65000"/>
                    <a:lumOff val="35000"/>
                  </a:schemeClr>
                </a:solidFill>
                <a:latin typeface="Candara" panose="020E0502030303020204" pitchFamily="34" charset="0"/>
              </a:rPr>
              <a:t>. </a:t>
            </a:r>
            <a:br>
              <a:rPr lang="en-ID" sz="2400" b="1" dirty="0">
                <a:solidFill>
                  <a:schemeClr val="tx1">
                    <a:lumMod val="65000"/>
                    <a:lumOff val="35000"/>
                  </a:schemeClr>
                </a:solidFill>
                <a:latin typeface="Candara" panose="020E0502030303020204" pitchFamily="34" charset="0"/>
              </a:rPr>
            </a:b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Gejala</a:t>
            </a:r>
            <a:r>
              <a:rPr lang="en-ID" sz="2400" b="1" dirty="0">
                <a:solidFill>
                  <a:schemeClr val="tx1">
                    <a:lumMod val="65000"/>
                    <a:lumOff val="35000"/>
                  </a:schemeClr>
                </a:solidFill>
                <a:latin typeface="Candara" panose="020E0502030303020204" pitchFamily="34" charset="0"/>
              </a:rPr>
              <a:t> yang paling </a:t>
            </a:r>
            <a:r>
              <a:rPr lang="en-ID" sz="2400" b="1" dirty="0" err="1">
                <a:solidFill>
                  <a:schemeClr val="tx1">
                    <a:lumMod val="65000"/>
                    <a:lumOff val="35000"/>
                  </a:schemeClr>
                </a:solidFill>
                <a:latin typeface="Candara" panose="020E0502030303020204" pitchFamily="34" charset="0"/>
              </a:rPr>
              <a:t>parah</a:t>
            </a:r>
            <a:r>
              <a:rPr lang="en-ID" sz="2400" b="1" dirty="0">
                <a:solidFill>
                  <a:schemeClr val="tx1">
                    <a:lumMod val="65000"/>
                    <a:lumOff val="35000"/>
                  </a:schemeClr>
                </a:solidFill>
                <a:latin typeface="Candara" panose="020E0502030303020204" pitchFamily="34" charset="0"/>
              </a:rPr>
              <a:t> dan paling </a:t>
            </a:r>
            <a:r>
              <a:rPr lang="en-ID" sz="2400" b="1" dirty="0" err="1">
                <a:solidFill>
                  <a:schemeClr val="tx1">
                    <a:lumMod val="65000"/>
                    <a:lumOff val="35000"/>
                  </a:schemeClr>
                </a:solidFill>
                <a:latin typeface="Candara" panose="020E0502030303020204" pitchFamily="34" charset="0"/>
              </a:rPr>
              <a:t>sering</a:t>
            </a:r>
            <a:r>
              <a:rPr lang="en-ID" sz="2400" b="1" dirty="0">
                <a:solidFill>
                  <a:schemeClr val="tx1">
                    <a:lumMod val="65000"/>
                    <a:lumOff val="35000"/>
                  </a:schemeClr>
                </a:solidFill>
                <a:latin typeface="Candara" panose="020E0502030303020204" pitchFamily="34" charset="0"/>
              </a:rPr>
              <a:t> pada </a:t>
            </a:r>
            <a:r>
              <a:rPr lang="en-ID" sz="2400" b="1" dirty="0" err="1">
                <a:solidFill>
                  <a:schemeClr val="tx1">
                    <a:lumMod val="65000"/>
                    <a:lumOff val="35000"/>
                  </a:schemeClr>
                </a:solidFill>
                <a:latin typeface="Candara" panose="020E0502030303020204" pitchFamily="34" charset="0"/>
              </a:rPr>
              <a:t>sindroma</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preimenstruasi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adalah</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iritabilitas</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emosional</a:t>
            </a:r>
            <a:r>
              <a:rPr lang="en-ID" sz="2400" b="1" dirty="0">
                <a:solidFill>
                  <a:schemeClr val="tx1">
                    <a:lumMod val="65000"/>
                    <a:lumOff val="35000"/>
                  </a:schemeClr>
                </a:solidFill>
                <a:latin typeface="Candara" panose="020E0502030303020204" pitchFamily="34" charset="0"/>
              </a:rPr>
              <a:t> dan </a:t>
            </a:r>
            <a:r>
              <a:rPr lang="en-ID" sz="2400" b="1" dirty="0" err="1">
                <a:solidFill>
                  <a:schemeClr val="tx1">
                    <a:lumMod val="65000"/>
                    <a:lumOff val="35000"/>
                  </a:schemeClr>
                </a:solidFill>
                <a:latin typeface="Candara" panose="020E0502030303020204" pitchFamily="34" charset="0"/>
              </a:rPr>
              <a:t>tingkah</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laku</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depresi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gelisah</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kelelahan</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kosentrasi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berkurang</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pembengkakan</a:t>
            </a:r>
            <a:r>
              <a:rPr lang="en-ID" sz="2400" b="1" dirty="0">
                <a:solidFill>
                  <a:schemeClr val="tx1">
                    <a:lumMod val="65000"/>
                    <a:lumOff val="35000"/>
                  </a:schemeClr>
                </a:solidFill>
                <a:latin typeface="Candara" panose="020E0502030303020204" pitchFamily="34" charset="0"/>
              </a:rPr>
              <a:t> dan rasa </a:t>
            </a:r>
            <a:r>
              <a:rPr lang="en-ID" sz="2400" b="1" dirty="0" err="1">
                <a:solidFill>
                  <a:schemeClr val="tx1">
                    <a:lumMod val="65000"/>
                    <a:lumOff val="35000"/>
                  </a:schemeClr>
                </a:solidFill>
                <a:latin typeface="Candara" panose="020E0502030303020204" pitchFamily="34" charset="0"/>
              </a:rPr>
              <a:t>tidak</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nyaman</a:t>
            </a:r>
            <a:r>
              <a:rPr lang="en-ID" sz="2400" b="1" dirty="0">
                <a:solidFill>
                  <a:schemeClr val="tx1">
                    <a:lumMod val="65000"/>
                    <a:lumOff val="35000"/>
                  </a:schemeClr>
                </a:solidFill>
                <a:latin typeface="Candara" panose="020E0502030303020204" pitchFamily="34" charset="0"/>
              </a:rPr>
              <a:t> pada </a:t>
            </a:r>
            <a:r>
              <a:rPr lang="en-ID" sz="2400" b="1" dirty="0" err="1">
                <a:solidFill>
                  <a:schemeClr val="tx1">
                    <a:lumMod val="65000"/>
                    <a:lumOff val="35000"/>
                  </a:schemeClr>
                </a:solidFill>
                <a:latin typeface="Candara" panose="020E0502030303020204" pitchFamily="34" charset="0"/>
              </a:rPr>
              <a:t>payudara</a:t>
            </a:r>
            <a:r>
              <a:rPr lang="en-ID" sz="2400" b="1" dirty="0">
                <a:solidFill>
                  <a:schemeClr val="tx1">
                    <a:lumMod val="65000"/>
                    <a:lumOff val="35000"/>
                  </a:schemeClr>
                </a:solidFill>
                <a:latin typeface="Candara" panose="020E0502030303020204" pitchFamily="34" charset="0"/>
              </a:rPr>
              <a:t> dan </a:t>
            </a:r>
            <a:r>
              <a:rPr lang="en-ID" sz="2400" b="1" dirty="0" err="1">
                <a:solidFill>
                  <a:schemeClr val="tx1">
                    <a:lumMod val="65000"/>
                    <a:lumOff val="35000"/>
                  </a:schemeClr>
                </a:solidFill>
                <a:latin typeface="Candara" panose="020E0502030303020204" pitchFamily="34" charset="0"/>
              </a:rPr>
              <a:t>nyeri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didaerah</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perut</a:t>
            </a:r>
            <a:r>
              <a:rPr lang="en-ID" sz="2400" b="1" dirty="0">
                <a:solidFill>
                  <a:schemeClr val="tx1">
                    <a:lumMod val="65000"/>
                    <a:lumOff val="35000"/>
                  </a:schemeClr>
                </a:solidFill>
                <a:latin typeface="Candara" panose="020E0502030303020204" pitchFamily="34" charset="0"/>
              </a:rPr>
              <a:t>. . </a:t>
            </a:r>
            <a:r>
              <a:rPr lang="en-ID" sz="2400" b="1" dirty="0" err="1">
                <a:solidFill>
                  <a:schemeClr val="tx1">
                    <a:lumMod val="65000"/>
                    <a:lumOff val="35000"/>
                  </a:schemeClr>
                </a:solidFill>
                <a:latin typeface="Candara" panose="020E0502030303020204" pitchFamily="34" charset="0"/>
              </a:rPr>
              <a:t>Namun</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kalau</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gejala</a:t>
            </a:r>
            <a:r>
              <a:rPr lang="en-ID" sz="2400" b="1" dirty="0">
                <a:solidFill>
                  <a:schemeClr val="tx1">
                    <a:lumMod val="65000"/>
                    <a:lumOff val="35000"/>
                  </a:schemeClr>
                </a:solidFill>
                <a:latin typeface="Candara" panose="020E0502030303020204" pitchFamily="34" charset="0"/>
              </a:rPr>
              <a:t> PMS yang </a:t>
            </a:r>
            <a:r>
              <a:rPr lang="en-ID" sz="2400" b="1" dirty="0" err="1">
                <a:solidFill>
                  <a:schemeClr val="tx1">
                    <a:lumMod val="65000"/>
                    <a:lumOff val="35000"/>
                  </a:schemeClr>
                </a:solidFill>
                <a:latin typeface="Candara" panose="020E0502030303020204" pitchFamily="34" charset="0"/>
              </a:rPr>
              <a:t>dialami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sudah</a:t>
            </a:r>
            <a:r>
              <a:rPr lang="en-ID" sz="2400" b="1" dirty="0">
                <a:solidFill>
                  <a:schemeClr val="tx1">
                    <a:lumMod val="65000"/>
                    <a:lumOff val="35000"/>
                  </a:schemeClr>
                </a:solidFill>
                <a:latin typeface="Candara" panose="020E0502030303020204" pitchFamily="34" charset="0"/>
              </a:rPr>
              <a:t> sangat </a:t>
            </a:r>
            <a:r>
              <a:rPr lang="en-ID" sz="2400" b="1" dirty="0" err="1">
                <a:solidFill>
                  <a:schemeClr val="tx1">
                    <a:lumMod val="65000"/>
                    <a:lumOff val="35000"/>
                  </a:schemeClr>
                </a:solidFill>
                <a:latin typeface="Candara" panose="020E0502030303020204" pitchFamily="34" charset="0"/>
              </a:rPr>
              <a:t>parah</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bisa</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jadi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timbul</a:t>
            </a:r>
            <a:r>
              <a:rPr lang="en-ID" sz="2400" b="1" dirty="0">
                <a:solidFill>
                  <a:schemeClr val="tx1">
                    <a:lumMod val="65000"/>
                    <a:lumOff val="35000"/>
                  </a:schemeClr>
                </a:solidFill>
                <a:latin typeface="Candara" panose="020E0502030303020204" pitchFamily="34" charset="0"/>
              </a:rPr>
              <a:t> premenstrual dysphoric disorder </a:t>
            </a:r>
            <a:r>
              <a:rPr lang="en-ID" sz="2400" b="1" dirty="0" err="1">
                <a:solidFill>
                  <a:schemeClr val="tx1">
                    <a:lumMod val="65000"/>
                    <a:lumOff val="35000"/>
                  </a:schemeClr>
                </a:solidFill>
                <a:latin typeface="Candara" panose="020E0502030303020204" pitchFamily="34" charset="0"/>
              </a:rPr>
              <a:t>atau</a:t>
            </a:r>
            <a:r>
              <a:rPr lang="en-ID" sz="2400" b="1" dirty="0">
                <a:solidFill>
                  <a:schemeClr val="tx1">
                    <a:lumMod val="65000"/>
                    <a:lumOff val="35000"/>
                  </a:schemeClr>
                </a:solidFill>
                <a:latin typeface="Candara" panose="020E0502030303020204" pitchFamily="34" charset="0"/>
              </a:rPr>
              <a:t> PMDD.</a:t>
            </a:r>
            <a:br>
              <a:rPr lang="en-ID" sz="2400" b="1" dirty="0">
                <a:solidFill>
                  <a:schemeClr val="tx1">
                    <a:lumMod val="65000"/>
                    <a:lumOff val="35000"/>
                  </a:schemeClr>
                </a:solidFill>
                <a:latin typeface="Candara" panose="020E0502030303020204" pitchFamily="34" charset="0"/>
              </a:rPr>
            </a:br>
            <a:r>
              <a:rPr lang="en-ID" sz="2400" b="1" dirty="0">
                <a:solidFill>
                  <a:schemeClr val="tx1">
                    <a:lumMod val="65000"/>
                    <a:lumOff val="35000"/>
                  </a:schemeClr>
                </a:solidFill>
                <a:latin typeface="Candara" panose="020E0502030303020204" pitchFamily="34" charset="0"/>
              </a:rPr>
              <a:t>	Rata-rata </a:t>
            </a:r>
            <a:r>
              <a:rPr lang="en-ID" sz="2400" b="1" dirty="0" err="1">
                <a:solidFill>
                  <a:schemeClr val="tx1">
                    <a:lumMod val="65000"/>
                    <a:lumOff val="35000"/>
                  </a:schemeClr>
                </a:solidFill>
                <a:latin typeface="Candara" panose="020E0502030303020204" pitchFamily="34" charset="0"/>
              </a:rPr>
              <a:t>usia</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pubertas</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dewasa</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ini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adalah</a:t>
            </a:r>
            <a:r>
              <a:rPr lang="en-ID" sz="2400" b="1" dirty="0">
                <a:solidFill>
                  <a:schemeClr val="tx1">
                    <a:lumMod val="65000"/>
                    <a:lumOff val="35000"/>
                  </a:schemeClr>
                </a:solidFill>
                <a:latin typeface="Candara" panose="020E0502030303020204" pitchFamily="34" charset="0"/>
              </a:rPr>
              <a:t> 12 </a:t>
            </a:r>
            <a:r>
              <a:rPr lang="en-ID" sz="2400" b="1" dirty="0" err="1">
                <a:solidFill>
                  <a:schemeClr val="tx1">
                    <a:lumMod val="65000"/>
                    <a:lumOff val="35000"/>
                  </a:schemeClr>
                </a:solidFill>
                <a:latin typeface="Candara" panose="020E0502030303020204" pitchFamily="34" charset="0"/>
              </a:rPr>
              <a:t>tahun</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sementara</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usiarata</a:t>
            </a:r>
            <a:r>
              <a:rPr lang="en-ID" sz="2400" b="1" dirty="0">
                <a:solidFill>
                  <a:schemeClr val="tx1">
                    <a:lumMod val="65000"/>
                    <a:lumOff val="35000"/>
                  </a:schemeClr>
                </a:solidFill>
                <a:latin typeface="Candara" panose="020E0502030303020204" pitchFamily="34" charset="0"/>
              </a:rPr>
              <a:t>-rata menopause </a:t>
            </a:r>
            <a:r>
              <a:rPr lang="en-ID" sz="2400" b="1" dirty="0" err="1">
                <a:solidFill>
                  <a:schemeClr val="tx1">
                    <a:lumMod val="65000"/>
                    <a:lumOff val="35000"/>
                  </a:schemeClr>
                </a:solidFill>
                <a:latin typeface="Candara" panose="020E0502030303020204" pitchFamily="34" charset="0"/>
              </a:rPr>
              <a:t>adalah</a:t>
            </a:r>
            <a:r>
              <a:rPr lang="en-ID" sz="2400" b="1" dirty="0">
                <a:solidFill>
                  <a:schemeClr val="tx1">
                    <a:lumMod val="65000"/>
                    <a:lumOff val="35000"/>
                  </a:schemeClr>
                </a:solidFill>
                <a:latin typeface="Candara" panose="020E0502030303020204" pitchFamily="34" charset="0"/>
              </a:rPr>
              <a:t> 5 1 </a:t>
            </a:r>
            <a:r>
              <a:rPr lang="en-ID" sz="2400" b="1" dirty="0" err="1">
                <a:solidFill>
                  <a:schemeClr val="tx1">
                    <a:lumMod val="65000"/>
                    <a:lumOff val="35000"/>
                  </a:schemeClr>
                </a:solidFill>
                <a:latin typeface="Candara" panose="020E0502030303020204" pitchFamily="34" charset="0"/>
              </a:rPr>
              <a:t>tahun</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Dengan</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demikian</a:t>
            </a:r>
            <a:r>
              <a:rPr lang="en-ID" sz="2400" b="1" dirty="0">
                <a:solidFill>
                  <a:schemeClr val="tx1">
                    <a:lumMod val="65000"/>
                    <a:lumOff val="35000"/>
                  </a:schemeClr>
                </a:solidFill>
                <a:latin typeface="Candara" panose="020E0502030303020204" pitchFamily="34" charset="0"/>
              </a:rPr>
              <a:t> rata-rata </a:t>
            </a:r>
            <a:r>
              <a:rPr lang="en-ID" sz="2400" b="1" dirty="0" err="1">
                <a:solidFill>
                  <a:schemeClr val="tx1">
                    <a:lumMod val="65000"/>
                    <a:lumOff val="35000"/>
                  </a:schemeClr>
                </a:solidFill>
                <a:latin typeface="Candara" panose="020E0502030303020204" pitchFamily="34" charset="0"/>
              </a:rPr>
              <a:t>siklus</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menstruasi</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wanita</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lebih</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dari</a:t>
            </a:r>
            <a:r>
              <a:rPr lang="en-ID" sz="2400" b="1" dirty="0">
                <a:solidFill>
                  <a:schemeClr val="tx1">
                    <a:lumMod val="65000"/>
                    <a:lumOff val="35000"/>
                  </a:schemeClr>
                </a:solidFill>
                <a:latin typeface="Candara" panose="020E0502030303020204" pitchFamily="34" charset="0"/>
              </a:rPr>
              <a:t> 450 kali </a:t>
            </a:r>
            <a:r>
              <a:rPr lang="en-ID" sz="2400" b="1" dirty="0" err="1">
                <a:solidFill>
                  <a:schemeClr val="tx1">
                    <a:lumMod val="65000"/>
                    <a:lumOff val="35000"/>
                  </a:schemeClr>
                </a:solidFill>
                <a:latin typeface="Candara" panose="020E0502030303020204" pitchFamily="34" charset="0"/>
              </a:rPr>
              <a:t>sepanjang</a:t>
            </a:r>
            <a:r>
              <a:rPr lang="en-ID" sz="2400" b="1" dirty="0">
                <a:solidFill>
                  <a:schemeClr val="tx1">
                    <a:lumMod val="65000"/>
                    <a:lumOff val="35000"/>
                  </a:schemeClr>
                </a:solidFill>
                <a:latin typeface="Candara" panose="020E0502030303020204" pitchFamily="34" charset="0"/>
              </a:rPr>
              <a:t> </a:t>
            </a:r>
            <a:r>
              <a:rPr lang="en-ID" sz="2400" b="1" dirty="0" err="1">
                <a:solidFill>
                  <a:schemeClr val="tx1">
                    <a:lumMod val="65000"/>
                    <a:lumOff val="35000"/>
                  </a:schemeClr>
                </a:solidFill>
                <a:latin typeface="Candara" panose="020E0502030303020204" pitchFamily="34" charset="0"/>
              </a:rPr>
              <a:t>hidupnya</a:t>
            </a:r>
            <a:r>
              <a:rPr lang="en-ID" sz="2400" b="1" dirty="0">
                <a:solidFill>
                  <a:schemeClr val="tx1">
                    <a:lumMod val="65000"/>
                    <a:lumOff val="35000"/>
                  </a:schemeClr>
                </a:solidFill>
                <a:latin typeface="Candara" panose="020E0502030303020204" pitchFamily="34" charset="0"/>
              </a:rPr>
              <a:t>.</a:t>
            </a:r>
            <a:endParaRPr lang="en-US" sz="2400" b="1" dirty="0">
              <a:solidFill>
                <a:schemeClr val="tx1">
                  <a:lumMod val="65000"/>
                  <a:lumOff val="35000"/>
                </a:schemeClr>
              </a:solidFill>
              <a:latin typeface="Candara" panose="020E0502030303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04797" y="685928"/>
            <a:ext cx="3505199" cy="550863"/>
          </a:xfrm>
          <a:solidFill>
            <a:schemeClr val="accent2">
              <a:lumMod val="40000"/>
              <a:lumOff val="60000"/>
            </a:schemeClr>
          </a:solidFill>
        </p:spPr>
        <p:txBody>
          <a:bodyPr>
            <a:noAutofit/>
          </a:bodyPr>
          <a:lstStyle/>
          <a:p>
            <a:pPr algn="ctr"/>
            <a:r>
              <a:rPr lang="en-ID" sz="3200" b="1" dirty="0">
                <a:latin typeface="Bahnschrift" panose="020B0502040204020203" pitchFamily="34" charset="0"/>
              </a:rPr>
              <a:t>PEMBAHASAN</a:t>
            </a:r>
            <a:endParaRPr lang="en-US" sz="3200" b="1" dirty="0">
              <a:latin typeface="Bahnschrift" panose="020B0502040204020203" pitchFamily="34" charset="0"/>
            </a:endParaRPr>
          </a:p>
        </p:txBody>
      </p:sp>
      <p:sp>
        <p:nvSpPr>
          <p:cNvPr id="3" name="Content Placeholder 2"/>
          <p:cNvSpPr>
            <a:spLocks noGrp="1"/>
          </p:cNvSpPr>
          <p:nvPr>
            <p:ph idx="1"/>
          </p:nvPr>
        </p:nvSpPr>
        <p:spPr>
          <a:xfrm>
            <a:off x="6323012" y="1475582"/>
            <a:ext cx="5181600" cy="4385469"/>
          </a:xfrm>
        </p:spPr>
        <p:txBody>
          <a:bodyPr>
            <a:normAutofit fontScale="92500"/>
          </a:bodyPr>
          <a:lstStyle/>
          <a:p>
            <a:pPr marL="0" indent="0">
              <a:buNone/>
            </a:pPr>
            <a:r>
              <a:rPr lang="en-ID" sz="2800" b="1" u="sng" dirty="0"/>
              <a:t>PMS (Premenstrual Syndrome)</a:t>
            </a:r>
            <a:endParaRPr lang="en-ID" sz="2800" b="1" u="sng" dirty="0"/>
          </a:p>
          <a:p>
            <a:r>
              <a:rPr lang="en-ID" sz="2400" b="1" dirty="0"/>
              <a:t>A. </a:t>
            </a:r>
            <a:r>
              <a:rPr lang="en-ID" sz="2400" b="1" dirty="0" err="1"/>
              <a:t>Defenisi</a:t>
            </a:r>
            <a:endParaRPr lang="en-ID" sz="2400" b="1" dirty="0"/>
          </a:p>
          <a:p>
            <a:pPr marL="0" indent="0">
              <a:buNone/>
            </a:pPr>
            <a:r>
              <a:rPr lang="en-ID" sz="2400" b="1" dirty="0"/>
              <a:t>	 </a:t>
            </a:r>
            <a:r>
              <a:rPr lang="en-ID" sz="2400" b="1" dirty="0" err="1"/>
              <a:t>Defenisi</a:t>
            </a:r>
            <a:r>
              <a:rPr lang="en-ID" sz="2400" b="1" dirty="0"/>
              <a:t> </a:t>
            </a:r>
            <a:r>
              <a:rPr lang="en-ID" sz="2400" b="1" dirty="0" err="1"/>
              <a:t>Sindroma</a:t>
            </a:r>
            <a:r>
              <a:rPr lang="en-ID" sz="2400" b="1" dirty="0"/>
              <a:t> </a:t>
            </a:r>
            <a:r>
              <a:rPr lang="en-ID" sz="2400" b="1" dirty="0" err="1"/>
              <a:t>premenstruasi</a:t>
            </a:r>
            <a:r>
              <a:rPr lang="en-ID" sz="2400" b="1" dirty="0"/>
              <a:t> </a:t>
            </a:r>
            <a:r>
              <a:rPr lang="en-ID" sz="2400" b="1" dirty="0" err="1"/>
              <a:t>merupakan</a:t>
            </a:r>
            <a:r>
              <a:rPr lang="en-ID" sz="2400" b="1" dirty="0"/>
              <a:t> </a:t>
            </a:r>
            <a:r>
              <a:rPr lang="en-ID" sz="2400" b="1" dirty="0" err="1"/>
              <a:t>kumpulan</a:t>
            </a:r>
            <a:r>
              <a:rPr lang="en-ID" sz="2400" b="1" dirty="0"/>
              <a:t> </a:t>
            </a:r>
            <a:r>
              <a:rPr lang="en-ID" sz="2400" b="1" dirty="0" err="1"/>
              <a:t>gejala</a:t>
            </a:r>
            <a:r>
              <a:rPr lang="en-ID" sz="2400" b="1" dirty="0"/>
              <a:t> </a:t>
            </a:r>
            <a:r>
              <a:rPr lang="en-ID" sz="2400" b="1" dirty="0" err="1"/>
              <a:t>fisik</a:t>
            </a:r>
            <a:r>
              <a:rPr lang="en-ID" sz="2400" b="1" dirty="0"/>
              <a:t>, </a:t>
            </a:r>
            <a:r>
              <a:rPr lang="en-ID" sz="2400" b="1" dirty="0" err="1"/>
              <a:t>psikologis</a:t>
            </a:r>
            <a:r>
              <a:rPr lang="en-ID" sz="2400" b="1" dirty="0"/>
              <a:t> dan </a:t>
            </a:r>
            <a:r>
              <a:rPr lang="en-ID" sz="2400" b="1" dirty="0" err="1"/>
              <a:t>emosi</a:t>
            </a:r>
            <a:r>
              <a:rPr lang="en-ID" sz="2400" b="1" dirty="0"/>
              <a:t> yang </a:t>
            </a:r>
            <a:r>
              <a:rPr lang="en-ID" sz="2400" b="1" dirty="0" err="1"/>
              <a:t>terkait</a:t>
            </a:r>
            <a:r>
              <a:rPr lang="en-ID" sz="2400" b="1" dirty="0"/>
              <a:t> </a:t>
            </a:r>
            <a:r>
              <a:rPr lang="en-ID" sz="2400" b="1" dirty="0" err="1"/>
              <a:t>dengan</a:t>
            </a:r>
            <a:r>
              <a:rPr lang="en-ID" sz="2400" b="1" dirty="0"/>
              <a:t> </a:t>
            </a:r>
            <a:r>
              <a:rPr lang="en-ID" sz="2400" b="1" dirty="0" err="1"/>
              <a:t>siklus</a:t>
            </a:r>
            <a:r>
              <a:rPr lang="en-ID" sz="2400" b="1" dirty="0"/>
              <a:t> </a:t>
            </a:r>
            <a:r>
              <a:rPr lang="en-ID" sz="2400" b="1" dirty="0" err="1"/>
              <a:t>menstruasi</a:t>
            </a:r>
            <a:r>
              <a:rPr lang="en-ID" sz="2400" b="1" dirty="0"/>
              <a:t> </a:t>
            </a:r>
            <a:r>
              <a:rPr lang="en-ID" sz="2400" b="1" dirty="0" err="1"/>
              <a:t>wanita</a:t>
            </a:r>
            <a:r>
              <a:rPr lang="en-ID" sz="2400" b="1" dirty="0"/>
              <a:t>, </a:t>
            </a:r>
            <a:r>
              <a:rPr lang="en-ID" sz="2400" b="1" dirty="0" err="1"/>
              <a:t>gejala</a:t>
            </a:r>
            <a:r>
              <a:rPr lang="en-ID" sz="2400" b="1" dirty="0"/>
              <a:t> </a:t>
            </a:r>
            <a:r>
              <a:rPr lang="en-ID" sz="2400" b="1" dirty="0" err="1"/>
              <a:t>biasanya</a:t>
            </a:r>
            <a:r>
              <a:rPr lang="en-ID" sz="2400" b="1" dirty="0"/>
              <a:t> </a:t>
            </a:r>
            <a:r>
              <a:rPr lang="en-ID" sz="2400" b="1" dirty="0" err="1"/>
              <a:t>timbul</a:t>
            </a:r>
            <a:r>
              <a:rPr lang="en-ID" sz="2400" b="1" dirty="0"/>
              <a:t> 6- 10 </a:t>
            </a:r>
            <a:r>
              <a:rPr lang="en-ID" sz="2400" b="1" dirty="0" err="1"/>
              <a:t>hari</a:t>
            </a:r>
            <a:r>
              <a:rPr lang="en-ID" sz="2400" b="1" dirty="0"/>
              <a:t> </a:t>
            </a:r>
            <a:r>
              <a:rPr lang="en-ID" sz="2400" b="1" dirty="0" err="1"/>
              <a:t>sebelum</a:t>
            </a:r>
            <a:r>
              <a:rPr lang="en-ID" sz="2400" b="1" dirty="0"/>
              <a:t> </a:t>
            </a:r>
            <a:r>
              <a:rPr lang="en-ID" sz="2400" b="1" dirty="0" err="1"/>
              <a:t>menstruasi</a:t>
            </a:r>
            <a:r>
              <a:rPr lang="en-ID" sz="2400" b="1" dirty="0"/>
              <a:t> dan </a:t>
            </a:r>
            <a:r>
              <a:rPr lang="en-ID" sz="2400" b="1" dirty="0" err="1"/>
              <a:t>menghilang</a:t>
            </a:r>
            <a:r>
              <a:rPr lang="en-ID" sz="2400" b="1" dirty="0"/>
              <a:t> </a:t>
            </a:r>
            <a:r>
              <a:rPr lang="en-ID" sz="2400" b="1" dirty="0" err="1"/>
              <a:t>ketikamenstruasi</a:t>
            </a:r>
            <a:r>
              <a:rPr lang="en-ID" sz="2400" b="1" dirty="0"/>
              <a:t> </a:t>
            </a:r>
            <a:r>
              <a:rPr lang="en-ID" sz="2400" b="1" dirty="0" err="1"/>
              <a:t>dimulai</a:t>
            </a:r>
            <a:r>
              <a:rPr lang="en-ID" sz="2400" b="1" dirty="0"/>
              <a:t>.</a:t>
            </a:r>
            <a:endParaRPr lang="en-ID" sz="2400" b="1" dirty="0"/>
          </a:p>
        </p:txBody>
      </p:sp>
      <p:sp>
        <p:nvSpPr>
          <p:cNvPr id="5" name="Text Placeholder 4"/>
          <p:cNvSpPr>
            <a:spLocks noGrp="1"/>
          </p:cNvSpPr>
          <p:nvPr>
            <p:ph type="body" sz="half" idx="2"/>
          </p:nvPr>
        </p:nvSpPr>
        <p:spPr>
          <a:xfrm>
            <a:off x="1670152" y="1909636"/>
            <a:ext cx="3381534" cy="2467492"/>
          </a:xfrm>
        </p:spPr>
        <p:txBody>
          <a:bodyPr/>
          <a:lstStyle/>
          <a:p>
            <a:endParaRPr lang="en-ID" dirty="0"/>
          </a:p>
        </p:txBody>
      </p:sp>
      <p:pic>
        <p:nvPicPr>
          <p:cNvPr id="7" name="Picture 6"/>
          <p:cNvPicPr>
            <a:picLocks noChangeAspect="1"/>
          </p:cNvPicPr>
          <p:nvPr/>
        </p:nvPicPr>
        <p:blipFill>
          <a:blip r:embed="rId1"/>
          <a:stretch>
            <a:fillRect/>
          </a:stretch>
        </p:blipFill>
        <p:spPr>
          <a:xfrm>
            <a:off x="1670152" y="1475582"/>
            <a:ext cx="3840345" cy="43854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3752" y="434716"/>
            <a:ext cx="8769245" cy="6270884"/>
          </a:xfrm>
        </p:spPr>
        <p:txBody>
          <a:bodyPr>
            <a:normAutofit fontScale="90000"/>
          </a:bodyPr>
          <a:lstStyle/>
          <a:p>
            <a:pPr marL="539750" indent="-539750"/>
            <a:r>
              <a:rPr lang="en-ID" dirty="0"/>
              <a:t>B. </a:t>
            </a:r>
            <a:r>
              <a:rPr lang="en-ID" dirty="0" err="1"/>
              <a:t>Etiologi</a:t>
            </a:r>
            <a:br>
              <a:rPr lang="en-ID" dirty="0"/>
            </a:br>
            <a:r>
              <a:rPr lang="en-ID" dirty="0"/>
              <a:t> 	</a:t>
            </a:r>
            <a:r>
              <a:rPr lang="en-ID" sz="2800" b="1" dirty="0"/>
              <a:t>Banyak </a:t>
            </a:r>
            <a:r>
              <a:rPr lang="en-ID" sz="2800" b="1" dirty="0" err="1"/>
              <a:t>dugaan</a:t>
            </a:r>
            <a:r>
              <a:rPr lang="en-ID" sz="2800" b="1" dirty="0"/>
              <a:t> </a:t>
            </a:r>
            <a:r>
              <a:rPr lang="en-ID" sz="2800" b="1" dirty="0" err="1"/>
              <a:t>bahwa</a:t>
            </a:r>
            <a:r>
              <a:rPr lang="en-ID" sz="2800" b="1" dirty="0"/>
              <a:t> </a:t>
            </a:r>
            <a:r>
              <a:rPr lang="en-ID" sz="2800" b="1" dirty="0" err="1"/>
              <a:t>sindroma</a:t>
            </a:r>
            <a:r>
              <a:rPr lang="en-ID" sz="2800" b="1" dirty="0"/>
              <a:t> </a:t>
            </a:r>
            <a:r>
              <a:rPr lang="en-ID" sz="2800" b="1" dirty="0" err="1"/>
              <a:t>premenstruasi</a:t>
            </a:r>
            <a:r>
              <a:rPr lang="en-ID" sz="2800" b="1" dirty="0"/>
              <a:t> </a:t>
            </a:r>
            <a:r>
              <a:rPr lang="en-ID" sz="2800" b="1" dirty="0" err="1"/>
              <a:t>terjadi</a:t>
            </a:r>
            <a:r>
              <a:rPr lang="en-ID" sz="2800" b="1" dirty="0"/>
              <a:t> </a:t>
            </a:r>
            <a:r>
              <a:rPr lang="en-ID" sz="2800" b="1" dirty="0" err="1"/>
              <a:t>akibat</a:t>
            </a:r>
            <a:r>
              <a:rPr lang="en-ID" sz="2800" b="1" dirty="0"/>
              <a:t> </a:t>
            </a:r>
            <a:r>
              <a:rPr lang="en-ID" sz="2800" b="1" dirty="0" err="1"/>
              <a:t>kombinasi</a:t>
            </a:r>
            <a:r>
              <a:rPr lang="en-ID" sz="2800" b="1" dirty="0"/>
              <a:t> </a:t>
            </a:r>
            <a:r>
              <a:rPr lang="en-ID" sz="2800" b="1" dirty="0" err="1"/>
              <a:t>dari</a:t>
            </a:r>
            <a:r>
              <a:rPr lang="en-ID" sz="2800" b="1" dirty="0"/>
              <a:t> </a:t>
            </a:r>
            <a:r>
              <a:rPr lang="en-ID" sz="2800" b="1" dirty="0" err="1"/>
              <a:t>berbagai</a:t>
            </a:r>
            <a:r>
              <a:rPr lang="en-ID" sz="2800" b="1" dirty="0"/>
              <a:t> </a:t>
            </a:r>
            <a:r>
              <a:rPr lang="en-ID" sz="2800" b="1" dirty="0" err="1"/>
              <a:t>faktor</a:t>
            </a:r>
            <a:r>
              <a:rPr lang="en-ID" sz="2800" b="1" dirty="0"/>
              <a:t> yang </a:t>
            </a:r>
            <a:r>
              <a:rPr lang="en-ID" sz="2800" b="1" dirty="0" err="1"/>
              <a:t>kompleks</a:t>
            </a:r>
            <a:r>
              <a:rPr lang="en-ID" sz="2800" b="1" dirty="0"/>
              <a:t> </a:t>
            </a:r>
            <a:r>
              <a:rPr lang="en-ID" sz="2800" b="1" dirty="0" err="1"/>
              <a:t>dimana</a:t>
            </a:r>
            <a:r>
              <a:rPr lang="en-ID" sz="2800" b="1" dirty="0"/>
              <a:t> salah </a:t>
            </a:r>
            <a:r>
              <a:rPr lang="en-ID" sz="2800" b="1" dirty="0" err="1"/>
              <a:t>satunya</a:t>
            </a:r>
            <a:r>
              <a:rPr lang="en-ID" sz="2800" b="1" dirty="0"/>
              <a:t> </a:t>
            </a:r>
            <a:r>
              <a:rPr lang="en-ID" sz="2800" b="1" dirty="0" err="1"/>
              <a:t>adalah</a:t>
            </a:r>
            <a:r>
              <a:rPr lang="en-ID" sz="2800" b="1" dirty="0"/>
              <a:t> </a:t>
            </a:r>
            <a:r>
              <a:rPr lang="en-ID" sz="2800" b="1" dirty="0" err="1"/>
              <a:t>akibat</a:t>
            </a:r>
            <a:r>
              <a:rPr lang="en-ID" sz="2800" b="1" dirty="0"/>
              <a:t> </a:t>
            </a:r>
            <a:r>
              <a:rPr lang="en-ID" sz="2800" b="1" dirty="0" err="1"/>
              <a:t>perubahan</a:t>
            </a:r>
            <a:r>
              <a:rPr lang="en-ID" sz="2800" b="1" dirty="0"/>
              <a:t> hormonal yang </a:t>
            </a:r>
            <a:r>
              <a:rPr lang="en-ID" sz="2800" b="1" dirty="0" err="1"/>
              <a:t>terjadi</a:t>
            </a:r>
            <a:r>
              <a:rPr lang="en-ID" sz="2800" b="1" dirty="0"/>
              <a:t> </a:t>
            </a:r>
            <a:r>
              <a:rPr lang="en-ID" sz="2800" b="1" dirty="0" err="1"/>
              <a:t>sebelum</a:t>
            </a:r>
            <a:r>
              <a:rPr lang="en-ID" sz="2800" b="1" dirty="0"/>
              <a:t> </a:t>
            </a:r>
            <a:r>
              <a:rPr lang="en-ID" sz="2800" b="1" dirty="0" err="1"/>
              <a:t>menstruasi</a:t>
            </a:r>
            <a:r>
              <a:rPr lang="en-ID" sz="2800" b="1" dirty="0"/>
              <a:t>.</a:t>
            </a:r>
            <a:br>
              <a:rPr lang="en-ID" sz="2800" b="1" dirty="0"/>
            </a:br>
            <a:br>
              <a:rPr lang="en-ID" sz="2800" b="1" dirty="0"/>
            </a:br>
            <a:r>
              <a:rPr lang="en-ID" sz="2200" b="1" dirty="0" err="1"/>
              <a:t>Penyebab</a:t>
            </a:r>
            <a:r>
              <a:rPr lang="en-ID" sz="2200" b="1" dirty="0"/>
              <a:t> </a:t>
            </a:r>
            <a:r>
              <a:rPr lang="en-ID" sz="2200" b="1" dirty="0" err="1"/>
              <a:t>sindroma</a:t>
            </a:r>
            <a:r>
              <a:rPr lang="en-ID" sz="2200" b="1" dirty="0"/>
              <a:t> </a:t>
            </a:r>
            <a:r>
              <a:rPr lang="en-ID" sz="2200" b="1" dirty="0" err="1"/>
              <a:t>premenstruasi</a:t>
            </a:r>
            <a:r>
              <a:rPr lang="en-ID" sz="2200" b="1" dirty="0"/>
              <a:t> </a:t>
            </a:r>
            <a:r>
              <a:rPr lang="en-ID" sz="2200" b="1" dirty="0" err="1"/>
              <a:t>berhubungan</a:t>
            </a:r>
            <a:r>
              <a:rPr lang="en-ID" sz="2200" b="1" dirty="0"/>
              <a:t> </a:t>
            </a:r>
            <a:r>
              <a:rPr lang="en-ID" sz="2200" b="1" dirty="0" err="1"/>
              <a:t>dengan</a:t>
            </a:r>
            <a:r>
              <a:rPr lang="en-ID" sz="2200" b="1" dirty="0"/>
              <a:t> </a:t>
            </a:r>
            <a:r>
              <a:rPr lang="en-ID" sz="2200" b="1" dirty="0" err="1"/>
              <a:t>beberapa</a:t>
            </a:r>
            <a:r>
              <a:rPr lang="en-ID" sz="2200" b="1" dirty="0"/>
              <a:t> </a:t>
            </a:r>
            <a:r>
              <a:rPr lang="en-ID" sz="2200" b="1" dirty="0" err="1"/>
              <a:t>faktor</a:t>
            </a:r>
            <a:r>
              <a:rPr lang="en-ID" sz="2200" b="1" dirty="0"/>
              <a:t> </a:t>
            </a:r>
            <a:r>
              <a:rPr lang="en-ID" sz="2200" b="1" dirty="0" err="1"/>
              <a:t>diantaranya</a:t>
            </a:r>
            <a:r>
              <a:rPr lang="en-ID" sz="2200" b="1" dirty="0"/>
              <a:t> :</a:t>
            </a:r>
            <a:br>
              <a:rPr lang="en-ID" sz="2200" b="1" dirty="0"/>
            </a:br>
            <a:r>
              <a:rPr lang="en-ID" sz="2200" b="1" dirty="0"/>
              <a:t>a. </a:t>
            </a:r>
            <a:r>
              <a:rPr lang="en-ID" sz="2200" b="1" dirty="0" err="1"/>
              <a:t>Faktor</a:t>
            </a:r>
            <a:r>
              <a:rPr lang="en-ID" sz="2200" b="1" dirty="0"/>
              <a:t> hormonal </a:t>
            </a:r>
            <a:br>
              <a:rPr lang="en-ID" sz="2200" b="1" dirty="0"/>
            </a:br>
            <a:r>
              <a:rPr lang="en-ID" sz="2200" b="1" dirty="0"/>
              <a:t>b. </a:t>
            </a:r>
            <a:r>
              <a:rPr lang="en-ID" sz="2200" b="1" dirty="0" err="1"/>
              <a:t>Faktor</a:t>
            </a:r>
            <a:r>
              <a:rPr lang="en-ID" sz="2200" b="1" dirty="0"/>
              <a:t> </a:t>
            </a:r>
            <a:r>
              <a:rPr lang="en-ID" sz="2200" b="1" dirty="0" err="1"/>
              <a:t>kimiawi</a:t>
            </a:r>
            <a:br>
              <a:rPr lang="en-ID" sz="2200" b="1" dirty="0"/>
            </a:br>
            <a:r>
              <a:rPr lang="en-ID" sz="2200" b="1" dirty="0"/>
              <a:t>c. </a:t>
            </a:r>
            <a:r>
              <a:rPr lang="en-ID" sz="2200" b="1" dirty="0" err="1"/>
              <a:t>Faktor</a:t>
            </a:r>
            <a:r>
              <a:rPr lang="en-ID" sz="2200" b="1" dirty="0"/>
              <a:t> genetic</a:t>
            </a:r>
            <a:br>
              <a:rPr lang="en-ID" sz="2200" b="1" dirty="0"/>
            </a:br>
            <a:r>
              <a:rPr lang="en-ID" sz="2200" b="1" dirty="0"/>
              <a:t>d. </a:t>
            </a:r>
            <a:r>
              <a:rPr lang="en-ID" sz="2200" b="1" dirty="0" err="1"/>
              <a:t>Faktor</a:t>
            </a:r>
            <a:r>
              <a:rPr lang="en-ID" sz="2200" b="1" dirty="0"/>
              <a:t> </a:t>
            </a:r>
            <a:r>
              <a:rPr lang="en-ID" sz="2200" b="1" dirty="0" err="1"/>
              <a:t>psikologis</a:t>
            </a:r>
            <a:br>
              <a:rPr lang="en-ID" sz="2200" b="1" dirty="0"/>
            </a:br>
            <a:r>
              <a:rPr lang="en-ID" sz="2200" b="1" dirty="0"/>
              <a:t>e. </a:t>
            </a:r>
            <a:r>
              <a:rPr lang="en-ID" sz="2200" b="1" dirty="0" err="1"/>
              <a:t>Faktor</a:t>
            </a:r>
            <a:r>
              <a:rPr lang="en-ID" sz="2200" b="1" dirty="0"/>
              <a:t> </a:t>
            </a:r>
            <a:r>
              <a:rPr lang="en-ID" sz="2200" b="1" dirty="0" err="1"/>
              <a:t>Aktivitas</a:t>
            </a:r>
            <a:r>
              <a:rPr lang="en-ID" sz="2200" b="1" dirty="0"/>
              <a:t> </a:t>
            </a:r>
            <a:r>
              <a:rPr lang="en-ID" sz="2200" b="1" dirty="0" err="1"/>
              <a:t>Fisik</a:t>
            </a:r>
            <a:br>
              <a:rPr lang="en-ID" sz="2200" b="1" dirty="0"/>
            </a:br>
            <a:r>
              <a:rPr lang="en-ID" sz="2200" b="1" dirty="0"/>
              <a:t>f. </a:t>
            </a:r>
            <a:r>
              <a:rPr lang="en-ID" sz="2200" b="1" dirty="0" err="1"/>
              <a:t>Kalsium</a:t>
            </a:r>
            <a:br>
              <a:rPr lang="en-ID" sz="2200" b="1" dirty="0"/>
            </a:br>
            <a:r>
              <a:rPr lang="en-ID" sz="2200" b="1" dirty="0"/>
              <a:t>g. Magnesium</a:t>
            </a:r>
            <a:br>
              <a:rPr lang="en-ID" sz="2200" b="1" dirty="0"/>
            </a:br>
            <a:r>
              <a:rPr lang="en-ID" sz="2200" b="1" dirty="0"/>
              <a:t>h. Vitamin B6</a:t>
            </a:r>
            <a:br>
              <a:rPr lang="en-ID" sz="2200" b="1" dirty="0"/>
            </a:br>
            <a:br>
              <a:rPr lang="en-ID" sz="1400" dirty="0"/>
            </a:br>
            <a:endParaRPr lang="en-ID"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202210" y="868986"/>
            <a:ext cx="3249868" cy="748454"/>
          </a:xfrm>
          <a:solidFill>
            <a:schemeClr val="accent2">
              <a:lumMod val="40000"/>
              <a:lumOff val="60000"/>
            </a:schemeClr>
          </a:solidFill>
        </p:spPr>
        <p:txBody>
          <a:bodyPr>
            <a:noAutofit/>
          </a:bodyPr>
          <a:lstStyle/>
          <a:p>
            <a:pPr algn="ctr"/>
            <a:r>
              <a:rPr lang="en-ID" sz="3600" dirty="0">
                <a:latin typeface="Century Gothic" panose="020B0502020202020204" pitchFamily="34" charset="0"/>
              </a:rPr>
              <a:t>C. </a:t>
            </a:r>
            <a:r>
              <a:rPr lang="en-ID" sz="3600" dirty="0" err="1">
                <a:latin typeface="Century Gothic" panose="020B0502020202020204" pitchFamily="34" charset="0"/>
              </a:rPr>
              <a:t>Gejala</a:t>
            </a:r>
            <a:endParaRPr lang="en-US" sz="3600" dirty="0">
              <a:latin typeface="Century Gothic" panose="020B0502020202020204" pitchFamily="34" charset="0"/>
            </a:endParaRPr>
          </a:p>
        </p:txBody>
      </p:sp>
      <p:sp>
        <p:nvSpPr>
          <p:cNvPr id="2" name="Subtitle 1"/>
          <p:cNvSpPr>
            <a:spLocks noGrp="1"/>
          </p:cNvSpPr>
          <p:nvPr>
            <p:ph idx="1"/>
          </p:nvPr>
        </p:nvSpPr>
        <p:spPr>
          <a:xfrm>
            <a:off x="1097279" y="1845734"/>
            <a:ext cx="10115363" cy="4023360"/>
          </a:xfrm>
        </p:spPr>
        <p:txBody>
          <a:bodyPr>
            <a:noAutofit/>
          </a:bodyPr>
          <a:lstStyle/>
          <a:p>
            <a:pPr marL="269875" indent="-269875" algn="just">
              <a:buNone/>
            </a:pPr>
            <a:r>
              <a:rPr lang="en-ID" b="1" dirty="0">
                <a:latin typeface="Century Gothic" panose="020B0502020202020204" pitchFamily="34" charset="0"/>
              </a:rPr>
              <a:t>1. </a:t>
            </a:r>
            <a:r>
              <a:rPr lang="en-ID" b="1" dirty="0" err="1">
                <a:latin typeface="Century Gothic" panose="020B0502020202020204" pitchFamily="34" charset="0"/>
              </a:rPr>
              <a:t>Gejala</a:t>
            </a:r>
            <a:r>
              <a:rPr lang="en-ID" b="1" dirty="0">
                <a:latin typeface="Century Gothic" panose="020B0502020202020204" pitchFamily="34" charset="0"/>
              </a:rPr>
              <a:t> </a:t>
            </a:r>
            <a:r>
              <a:rPr lang="en-ID" b="1" dirty="0" err="1">
                <a:latin typeface="Century Gothic" panose="020B0502020202020204" pitchFamily="34" charset="0"/>
              </a:rPr>
              <a:t>Terdapat</a:t>
            </a:r>
            <a:r>
              <a:rPr lang="en-ID" b="1" dirty="0">
                <a:latin typeface="Century Gothic" panose="020B0502020202020204" pitchFamily="34" charset="0"/>
              </a:rPr>
              <a:t> </a:t>
            </a:r>
            <a:r>
              <a:rPr lang="en-ID" b="1" dirty="0" err="1">
                <a:latin typeface="Century Gothic" panose="020B0502020202020204" pitchFamily="34" charset="0"/>
              </a:rPr>
              <a:t>kurang</a:t>
            </a:r>
            <a:r>
              <a:rPr lang="en-ID" b="1" dirty="0">
                <a:latin typeface="Century Gothic" panose="020B0502020202020204" pitchFamily="34" charset="0"/>
              </a:rPr>
              <a:t> </a:t>
            </a:r>
            <a:r>
              <a:rPr lang="en-ID" b="1" dirty="0" err="1">
                <a:latin typeface="Century Gothic" panose="020B0502020202020204" pitchFamily="34" charset="0"/>
              </a:rPr>
              <a:t>lebih</a:t>
            </a:r>
            <a:r>
              <a:rPr lang="en-ID" b="1" dirty="0">
                <a:latin typeface="Century Gothic" panose="020B0502020202020204" pitchFamily="34" charset="0"/>
              </a:rPr>
              <a:t> 200 </a:t>
            </a:r>
            <a:r>
              <a:rPr lang="en-ID" b="1" dirty="0" err="1">
                <a:latin typeface="Century Gothic" panose="020B0502020202020204" pitchFamily="34" charset="0"/>
              </a:rPr>
              <a:t>gejala</a:t>
            </a:r>
            <a:r>
              <a:rPr lang="en-ID" b="1" dirty="0">
                <a:latin typeface="Century Gothic" panose="020B0502020202020204" pitchFamily="34" charset="0"/>
              </a:rPr>
              <a:t> yang </a:t>
            </a:r>
            <a:r>
              <a:rPr lang="en-ID" b="1" dirty="0" err="1">
                <a:latin typeface="Century Gothic" panose="020B0502020202020204" pitchFamily="34" charset="0"/>
              </a:rPr>
              <a:t>dihubungkan</a:t>
            </a:r>
            <a:r>
              <a:rPr lang="en-ID" b="1" dirty="0">
                <a:latin typeface="Century Gothic" panose="020B0502020202020204" pitchFamily="34" charset="0"/>
              </a:rPr>
              <a:t> </a:t>
            </a:r>
            <a:r>
              <a:rPr lang="en-ID" b="1" dirty="0" err="1">
                <a:latin typeface="Century Gothic" panose="020B0502020202020204" pitchFamily="34" charset="0"/>
              </a:rPr>
              <a:t>dengan</a:t>
            </a:r>
            <a:r>
              <a:rPr lang="en-ID" b="1" dirty="0">
                <a:latin typeface="Century Gothic" panose="020B0502020202020204" pitchFamily="34" charset="0"/>
              </a:rPr>
              <a:t> PMS </a:t>
            </a:r>
            <a:r>
              <a:rPr lang="en-ID" b="1" dirty="0" err="1">
                <a:latin typeface="Century Gothic" panose="020B0502020202020204" pitchFamily="34" charset="0"/>
              </a:rPr>
              <a:t>namun</a:t>
            </a:r>
            <a:r>
              <a:rPr lang="en-ID" b="1" dirty="0">
                <a:latin typeface="Century Gothic" panose="020B0502020202020204" pitchFamily="34" charset="0"/>
              </a:rPr>
              <a:t> </a:t>
            </a:r>
            <a:r>
              <a:rPr lang="en-ID" b="1" dirty="0" err="1">
                <a:latin typeface="Century Gothic" panose="020B0502020202020204" pitchFamily="34" charset="0"/>
              </a:rPr>
              <a:t>gejala</a:t>
            </a:r>
            <a:r>
              <a:rPr lang="en-ID" b="1" dirty="0">
                <a:latin typeface="Century Gothic" panose="020B0502020202020204" pitchFamily="34" charset="0"/>
              </a:rPr>
              <a:t> yang paling </a:t>
            </a:r>
            <a:r>
              <a:rPr lang="en-ID" b="1" dirty="0" err="1">
                <a:latin typeface="Century Gothic" panose="020B0502020202020204" pitchFamily="34" charset="0"/>
              </a:rPr>
              <a:t>sering</a:t>
            </a:r>
            <a:r>
              <a:rPr lang="en-ID" b="1" dirty="0">
                <a:latin typeface="Century Gothic" panose="020B0502020202020204" pitchFamily="34" charset="0"/>
              </a:rPr>
              <a:t> </a:t>
            </a:r>
            <a:r>
              <a:rPr lang="en-ID" b="1" dirty="0" err="1">
                <a:latin typeface="Century Gothic" panose="020B0502020202020204" pitchFamily="34" charset="0"/>
              </a:rPr>
              <a:t>ditemukan</a:t>
            </a:r>
            <a:r>
              <a:rPr lang="en-ID" b="1" dirty="0">
                <a:latin typeface="Century Gothic" panose="020B0502020202020204" pitchFamily="34" charset="0"/>
              </a:rPr>
              <a:t> </a:t>
            </a:r>
            <a:r>
              <a:rPr lang="en-ID" b="1" dirty="0" err="1">
                <a:latin typeface="Century Gothic" panose="020B0502020202020204" pitchFamily="34" charset="0"/>
              </a:rPr>
              <a:t>adalah</a:t>
            </a:r>
            <a:r>
              <a:rPr lang="en-ID" b="1" dirty="0">
                <a:latin typeface="Century Gothic" panose="020B0502020202020204" pitchFamily="34" charset="0"/>
              </a:rPr>
              <a:t> </a:t>
            </a:r>
            <a:r>
              <a:rPr lang="en-ID" b="1" dirty="0" err="1">
                <a:latin typeface="Century Gothic" panose="020B0502020202020204" pitchFamily="34" charset="0"/>
              </a:rPr>
              <a:t>iritabilitas</a:t>
            </a:r>
            <a:r>
              <a:rPr lang="en-ID" b="1" dirty="0">
                <a:latin typeface="Century Gothic" panose="020B0502020202020204" pitchFamily="34" charset="0"/>
              </a:rPr>
              <a:t> (</a:t>
            </a:r>
            <a:r>
              <a:rPr lang="en-ID" b="1" dirty="0" err="1">
                <a:latin typeface="Century Gothic" panose="020B0502020202020204" pitchFamily="34" charset="0"/>
              </a:rPr>
              <a:t>rnudah</a:t>
            </a:r>
            <a:r>
              <a:rPr lang="en-ID" b="1" dirty="0">
                <a:latin typeface="Century Gothic" panose="020B0502020202020204" pitchFamily="34" charset="0"/>
              </a:rPr>
              <a:t> </a:t>
            </a:r>
            <a:r>
              <a:rPr lang="en-ID" b="1" dirty="0" err="1">
                <a:latin typeface="Century Gothic" panose="020B0502020202020204" pitchFamily="34" charset="0"/>
              </a:rPr>
              <a:t>tersinggung</a:t>
            </a:r>
            <a:r>
              <a:rPr lang="en-ID" b="1" dirty="0">
                <a:latin typeface="Century Gothic" panose="020B0502020202020204" pitchFamily="34" charset="0"/>
              </a:rPr>
              <a:t>) dan </a:t>
            </a:r>
            <a:r>
              <a:rPr lang="en-ID" b="1" dirty="0" err="1">
                <a:latin typeface="Century Gothic" panose="020B0502020202020204" pitchFamily="34" charset="0"/>
              </a:rPr>
              <a:t>disforia</a:t>
            </a:r>
            <a:r>
              <a:rPr lang="en-ID" b="1" dirty="0">
                <a:latin typeface="Century Gothic" panose="020B0502020202020204" pitchFamily="34" charset="0"/>
              </a:rPr>
              <a:t> (</a:t>
            </a:r>
            <a:r>
              <a:rPr lang="en-ID" b="1" dirty="0" err="1">
                <a:latin typeface="Century Gothic" panose="020B0502020202020204" pitchFamily="34" charset="0"/>
              </a:rPr>
              <a:t>perasaan</a:t>
            </a:r>
            <a:r>
              <a:rPr lang="en-ID" b="1" dirty="0">
                <a:latin typeface="Century Gothic" panose="020B0502020202020204" pitchFamily="34" charset="0"/>
              </a:rPr>
              <a:t> </a:t>
            </a:r>
            <a:r>
              <a:rPr lang="en-ID" b="1" dirty="0" err="1">
                <a:latin typeface="Century Gothic" panose="020B0502020202020204" pitchFamily="34" charset="0"/>
              </a:rPr>
              <a:t>sedih</a:t>
            </a:r>
            <a:r>
              <a:rPr lang="en-ID" b="1" dirty="0">
                <a:latin typeface="Century Gothic" panose="020B0502020202020204" pitchFamily="34" charset="0"/>
              </a:rPr>
              <a:t>). </a:t>
            </a:r>
            <a:endParaRPr lang="en-ID" b="1" dirty="0">
              <a:latin typeface="Century Gothic" panose="020B0502020202020204" pitchFamily="34" charset="0"/>
            </a:endParaRPr>
          </a:p>
          <a:p>
            <a:pPr marL="269875" indent="-269875" algn="just">
              <a:buNone/>
            </a:pPr>
            <a:r>
              <a:rPr lang="en-ID" b="1" dirty="0">
                <a:latin typeface="Century Gothic" panose="020B0502020202020204" pitchFamily="34" charset="0"/>
              </a:rPr>
              <a:t>2. </a:t>
            </a:r>
            <a:r>
              <a:rPr lang="en-ID" b="1" dirty="0" err="1">
                <a:latin typeface="Century Gothic" panose="020B0502020202020204" pitchFamily="34" charset="0"/>
              </a:rPr>
              <a:t>Gejala</a:t>
            </a:r>
            <a:r>
              <a:rPr lang="en-ID" b="1" dirty="0">
                <a:latin typeface="Century Gothic" panose="020B0502020202020204" pitchFamily="34" charset="0"/>
              </a:rPr>
              <a:t> </a:t>
            </a:r>
            <a:r>
              <a:rPr lang="en-ID" b="1" dirty="0" err="1">
                <a:latin typeface="Century Gothic" panose="020B0502020202020204" pitchFamily="34" charset="0"/>
              </a:rPr>
              <a:t>mulai</a:t>
            </a:r>
            <a:r>
              <a:rPr lang="en-ID" b="1" dirty="0">
                <a:latin typeface="Century Gothic" panose="020B0502020202020204" pitchFamily="34" charset="0"/>
              </a:rPr>
              <a:t> </a:t>
            </a:r>
            <a:r>
              <a:rPr lang="en-ID" b="1" dirty="0" err="1">
                <a:latin typeface="Century Gothic" panose="020B0502020202020204" pitchFamily="34" charset="0"/>
              </a:rPr>
              <a:t>dirasakan</a:t>
            </a:r>
            <a:r>
              <a:rPr lang="en-ID" b="1" dirty="0">
                <a:latin typeface="Century Gothic" panose="020B0502020202020204" pitchFamily="34" charset="0"/>
              </a:rPr>
              <a:t> 6-10 </a:t>
            </a:r>
            <a:r>
              <a:rPr lang="en-ID" b="1" dirty="0" err="1">
                <a:latin typeface="Century Gothic" panose="020B0502020202020204" pitchFamily="34" charset="0"/>
              </a:rPr>
              <a:t>hari</a:t>
            </a:r>
            <a:r>
              <a:rPr lang="en-ID" b="1" dirty="0">
                <a:latin typeface="Century Gothic" panose="020B0502020202020204" pitchFamily="34" charset="0"/>
              </a:rPr>
              <a:t> </a:t>
            </a:r>
            <a:r>
              <a:rPr lang="en-ID" b="1" dirty="0" err="1">
                <a:latin typeface="Century Gothic" panose="020B0502020202020204" pitchFamily="34" charset="0"/>
              </a:rPr>
              <a:t>menjelang</a:t>
            </a:r>
            <a:r>
              <a:rPr lang="en-ID" b="1" dirty="0">
                <a:latin typeface="Century Gothic" panose="020B0502020202020204" pitchFamily="34" charset="0"/>
              </a:rPr>
              <a:t> </a:t>
            </a:r>
            <a:r>
              <a:rPr lang="en-ID" b="1" dirty="0" err="1">
                <a:latin typeface="Century Gothic" panose="020B0502020202020204" pitchFamily="34" charset="0"/>
              </a:rPr>
              <a:t>menstruasi</a:t>
            </a:r>
            <a:r>
              <a:rPr lang="en-ID" b="1" dirty="0">
                <a:latin typeface="Century Gothic" panose="020B0502020202020204" pitchFamily="34" charset="0"/>
              </a:rPr>
              <a:t> </a:t>
            </a:r>
            <a:r>
              <a:rPr lang="en-ID" b="1" dirty="0" err="1">
                <a:latin typeface="Century Gothic" panose="020B0502020202020204" pitchFamily="34" charset="0"/>
              </a:rPr>
              <a:t>berupa</a:t>
            </a:r>
            <a:r>
              <a:rPr lang="en-ID" b="1" dirty="0">
                <a:latin typeface="Century Gothic" panose="020B0502020202020204" pitchFamily="34" charset="0"/>
              </a:rPr>
              <a:t> </a:t>
            </a:r>
            <a:r>
              <a:rPr lang="en-ID" b="1" dirty="0" err="1">
                <a:latin typeface="Century Gothic" panose="020B0502020202020204" pitchFamily="34" charset="0"/>
              </a:rPr>
              <a:t>gejala</a:t>
            </a:r>
            <a:r>
              <a:rPr lang="en-ID" b="1" dirty="0">
                <a:latin typeface="Century Gothic" panose="020B0502020202020204" pitchFamily="34" charset="0"/>
              </a:rPr>
              <a:t> </a:t>
            </a:r>
            <a:r>
              <a:rPr lang="en-ID" b="1" dirty="0" err="1">
                <a:latin typeface="Century Gothic" panose="020B0502020202020204" pitchFamily="34" charset="0"/>
              </a:rPr>
              <a:t>fisik</a:t>
            </a:r>
            <a:r>
              <a:rPr lang="en-ID" b="1" dirty="0">
                <a:latin typeface="Century Gothic" panose="020B0502020202020204" pitchFamily="34" charset="0"/>
              </a:rPr>
              <a:t> </a:t>
            </a:r>
            <a:r>
              <a:rPr lang="en-ID" b="1" dirty="0" err="1">
                <a:latin typeface="Century Gothic" panose="020B0502020202020204" pitchFamily="34" charset="0"/>
              </a:rPr>
              <a:t>maupun</a:t>
            </a:r>
            <a:r>
              <a:rPr lang="en-ID" b="1" dirty="0">
                <a:latin typeface="Century Gothic" panose="020B0502020202020204" pitchFamily="34" charset="0"/>
              </a:rPr>
              <a:t> </a:t>
            </a:r>
            <a:r>
              <a:rPr lang="en-ID" b="1" dirty="0" err="1">
                <a:latin typeface="Century Gothic" panose="020B0502020202020204" pitchFamily="34" charset="0"/>
              </a:rPr>
              <a:t>psikis</a:t>
            </a:r>
            <a:r>
              <a:rPr lang="en-ID" b="1" dirty="0">
                <a:latin typeface="Century Gothic" panose="020B0502020202020204" pitchFamily="34" charset="0"/>
              </a:rPr>
              <a:t> yang </a:t>
            </a:r>
            <a:r>
              <a:rPr lang="en-ID" b="1" dirty="0" err="1">
                <a:latin typeface="Century Gothic" panose="020B0502020202020204" pitchFamily="34" charset="0"/>
              </a:rPr>
              <a:t>mengganggu</a:t>
            </a:r>
            <a:r>
              <a:rPr lang="en-ID" b="1" dirty="0">
                <a:latin typeface="Century Gothic" panose="020B0502020202020204" pitchFamily="34" charset="0"/>
              </a:rPr>
              <a:t> </a:t>
            </a:r>
            <a:r>
              <a:rPr lang="en-ID" b="1" dirty="0" err="1">
                <a:latin typeface="Century Gothic" panose="020B0502020202020204" pitchFamily="34" charset="0"/>
              </a:rPr>
              <a:t>aktivitas</a:t>
            </a:r>
            <a:r>
              <a:rPr lang="en-ID" b="1" dirty="0">
                <a:latin typeface="Century Gothic" panose="020B0502020202020204" pitchFamily="34" charset="0"/>
              </a:rPr>
              <a:t> </a:t>
            </a:r>
            <a:r>
              <a:rPr lang="en-ID" b="1" dirty="0" err="1">
                <a:latin typeface="Century Gothic" panose="020B0502020202020204" pitchFamily="34" charset="0"/>
              </a:rPr>
              <a:t>sehari-hari</a:t>
            </a:r>
            <a:r>
              <a:rPr lang="en-ID" b="1" dirty="0">
                <a:latin typeface="Century Gothic" panose="020B0502020202020204" pitchFamily="34" charset="0"/>
              </a:rPr>
              <a:t> dan </a:t>
            </a:r>
            <a:r>
              <a:rPr lang="en-ID" b="1" dirty="0" err="1">
                <a:latin typeface="Century Gothic" panose="020B0502020202020204" pitchFamily="34" charset="0"/>
              </a:rPr>
              <a:t>menghilang</a:t>
            </a:r>
            <a:r>
              <a:rPr lang="en-ID" b="1" dirty="0">
                <a:latin typeface="Century Gothic" panose="020B0502020202020204" pitchFamily="34" charset="0"/>
              </a:rPr>
              <a:t> </a:t>
            </a:r>
            <a:r>
              <a:rPr lang="en-ID" b="1" dirty="0" err="1">
                <a:latin typeface="Century Gothic" panose="020B0502020202020204" pitchFamily="34" charset="0"/>
              </a:rPr>
              <a:t>setelah</a:t>
            </a:r>
            <a:r>
              <a:rPr lang="en-ID" b="1" dirty="0">
                <a:latin typeface="Century Gothic" panose="020B0502020202020204" pitchFamily="34" charset="0"/>
              </a:rPr>
              <a:t> </a:t>
            </a:r>
            <a:r>
              <a:rPr lang="en-ID" b="1" dirty="0" err="1">
                <a:latin typeface="Century Gothic" panose="020B0502020202020204" pitchFamily="34" charset="0"/>
              </a:rPr>
              <a:t>menstruasi</a:t>
            </a:r>
            <a:r>
              <a:rPr lang="en-ID" b="1" dirty="0">
                <a:latin typeface="Century Gothic" panose="020B0502020202020204" pitchFamily="34" charset="0"/>
              </a:rPr>
              <a:t>.</a:t>
            </a:r>
            <a:endParaRPr lang="en-ID" b="1" dirty="0">
              <a:latin typeface="Century Gothic" panose="020B0502020202020204" pitchFamily="34" charset="0"/>
            </a:endParaRPr>
          </a:p>
          <a:p>
            <a:pPr marL="269875" indent="-269875" algn="just">
              <a:buNone/>
            </a:pPr>
            <a:r>
              <a:rPr lang="en-ID" b="1" dirty="0">
                <a:latin typeface="Century Gothic" panose="020B0502020202020204" pitchFamily="34" charset="0"/>
              </a:rPr>
              <a:t>3. </a:t>
            </a:r>
            <a:r>
              <a:rPr lang="en-ID" b="1" dirty="0" err="1">
                <a:latin typeface="Century Gothic" panose="020B0502020202020204" pitchFamily="34" charset="0"/>
              </a:rPr>
              <a:t>Gejala</a:t>
            </a:r>
            <a:r>
              <a:rPr lang="en-ID" b="1" dirty="0">
                <a:latin typeface="Century Gothic" panose="020B0502020202020204" pitchFamily="34" charset="0"/>
              </a:rPr>
              <a:t> </a:t>
            </a:r>
            <a:r>
              <a:rPr lang="en-ID" b="1" dirty="0" err="1">
                <a:latin typeface="Century Gothic" panose="020B0502020202020204" pitchFamily="34" charset="0"/>
              </a:rPr>
              <a:t>sindroma</a:t>
            </a:r>
            <a:r>
              <a:rPr lang="en-ID" b="1" dirty="0">
                <a:latin typeface="Century Gothic" panose="020B0502020202020204" pitchFamily="34" charset="0"/>
              </a:rPr>
              <a:t> </a:t>
            </a:r>
            <a:r>
              <a:rPr lang="en-ID" b="1" dirty="0" err="1">
                <a:latin typeface="Century Gothic" panose="020B0502020202020204" pitchFamily="34" charset="0"/>
              </a:rPr>
              <a:t>premenstruasi</a:t>
            </a:r>
            <a:r>
              <a:rPr lang="en-ID" b="1" dirty="0">
                <a:latin typeface="Century Gothic" panose="020B0502020202020204" pitchFamily="34" charset="0"/>
              </a:rPr>
              <a:t> </a:t>
            </a:r>
            <a:r>
              <a:rPr lang="en-ID" b="1" dirty="0" err="1">
                <a:latin typeface="Century Gothic" panose="020B0502020202020204" pitchFamily="34" charset="0"/>
              </a:rPr>
              <a:t>meliputi</a:t>
            </a:r>
            <a:r>
              <a:rPr lang="en-ID" b="1" dirty="0">
                <a:latin typeface="Century Gothic" panose="020B0502020202020204" pitchFamily="34" charset="0"/>
              </a:rPr>
              <a:t> </a:t>
            </a:r>
            <a:r>
              <a:rPr lang="en-ID" b="1" dirty="0" err="1">
                <a:latin typeface="Century Gothic" panose="020B0502020202020204" pitchFamily="34" charset="0"/>
              </a:rPr>
              <a:t>gejala</a:t>
            </a:r>
            <a:r>
              <a:rPr lang="en-ID" b="1" dirty="0">
                <a:latin typeface="Century Gothic" panose="020B0502020202020204" pitchFamily="34" charset="0"/>
              </a:rPr>
              <a:t> </a:t>
            </a:r>
            <a:r>
              <a:rPr lang="en-ID" b="1" dirty="0" err="1">
                <a:latin typeface="Century Gothic" panose="020B0502020202020204" pitchFamily="34" charset="0"/>
              </a:rPr>
              <a:t>fisik</a:t>
            </a:r>
            <a:r>
              <a:rPr lang="en-ID" b="1" dirty="0">
                <a:latin typeface="Century Gothic" panose="020B0502020202020204" pitchFamily="34" charset="0"/>
              </a:rPr>
              <a:t>, </a:t>
            </a:r>
            <a:r>
              <a:rPr lang="en-ID" b="1" dirty="0" err="1">
                <a:latin typeface="Century Gothic" panose="020B0502020202020204" pitchFamily="34" charset="0"/>
              </a:rPr>
              <a:t>emosi</a:t>
            </a:r>
            <a:r>
              <a:rPr lang="en-ID" b="1" dirty="0">
                <a:latin typeface="Century Gothic" panose="020B0502020202020204" pitchFamily="34" charset="0"/>
              </a:rPr>
              <a:t> dan </a:t>
            </a:r>
            <a:r>
              <a:rPr lang="en-ID" b="1" dirty="0" err="1">
                <a:latin typeface="Century Gothic" panose="020B0502020202020204" pitchFamily="34" charset="0"/>
              </a:rPr>
              <a:t>perilaku</a:t>
            </a:r>
            <a:r>
              <a:rPr lang="en-ID" b="1" dirty="0">
                <a:latin typeface="Century Gothic" panose="020B0502020202020204" pitchFamily="34" charset="0"/>
              </a:rPr>
              <a:t>. </a:t>
            </a:r>
            <a:r>
              <a:rPr lang="en-ID" b="1" dirty="0" err="1">
                <a:latin typeface="Century Gothic" panose="020B0502020202020204" pitchFamily="34" charset="0"/>
              </a:rPr>
              <a:t>Gejala</a:t>
            </a:r>
            <a:r>
              <a:rPr lang="en-ID" b="1" dirty="0">
                <a:latin typeface="Century Gothic" panose="020B0502020202020204" pitchFamily="34" charset="0"/>
              </a:rPr>
              <a:t> </a:t>
            </a:r>
            <a:r>
              <a:rPr lang="en-ID" b="1" dirty="0" err="1">
                <a:latin typeface="Century Gothic" panose="020B0502020202020204" pitchFamily="34" charset="0"/>
              </a:rPr>
              <a:t>fisik</a:t>
            </a:r>
            <a:r>
              <a:rPr lang="en-ID" b="1" dirty="0">
                <a:latin typeface="Century Gothic" panose="020B0502020202020204" pitchFamily="34" charset="0"/>
              </a:rPr>
              <a:t> </a:t>
            </a:r>
            <a:r>
              <a:rPr lang="en-ID" b="1" dirty="0" err="1">
                <a:latin typeface="Century Gothic" panose="020B0502020202020204" pitchFamily="34" charset="0"/>
              </a:rPr>
              <a:t>diantaranya</a:t>
            </a:r>
            <a:r>
              <a:rPr lang="en-ID" b="1" dirty="0">
                <a:latin typeface="Century Gothic" panose="020B0502020202020204" pitchFamily="34" charset="0"/>
              </a:rPr>
              <a:t>; </a:t>
            </a:r>
            <a:r>
              <a:rPr lang="en-ID" b="1" dirty="0" err="1">
                <a:latin typeface="Century Gothic" panose="020B0502020202020204" pitchFamily="34" charset="0"/>
              </a:rPr>
              <a:t>kelemahan</a:t>
            </a:r>
            <a:r>
              <a:rPr lang="en-ID" b="1" dirty="0">
                <a:latin typeface="Century Gothic" panose="020B0502020202020204" pitchFamily="34" charset="0"/>
              </a:rPr>
              <a:t> </a:t>
            </a:r>
            <a:r>
              <a:rPr lang="en-ID" b="1" dirty="0" err="1">
                <a:latin typeface="Century Gothic" panose="020B0502020202020204" pitchFamily="34" charset="0"/>
              </a:rPr>
              <a:t>umum</a:t>
            </a:r>
            <a:r>
              <a:rPr lang="en-ID" b="1" dirty="0">
                <a:latin typeface="Century Gothic" panose="020B0502020202020204" pitchFamily="34" charset="0"/>
              </a:rPr>
              <a:t> (</a:t>
            </a:r>
            <a:r>
              <a:rPr lang="en-ID" b="1" dirty="0" err="1">
                <a:latin typeface="Century Gothic" panose="020B0502020202020204" pitchFamily="34" charset="0"/>
              </a:rPr>
              <a:t>lekas</a:t>
            </a:r>
            <a:r>
              <a:rPr lang="en-ID" b="1" dirty="0">
                <a:latin typeface="Century Gothic" panose="020B0502020202020204" pitchFamily="34" charset="0"/>
              </a:rPr>
              <a:t> </a:t>
            </a:r>
            <a:r>
              <a:rPr lang="en-ID" b="1" dirty="0" err="1">
                <a:latin typeface="Century Gothic" panose="020B0502020202020204" pitchFamily="34" charset="0"/>
              </a:rPr>
              <a:t>letih</a:t>
            </a:r>
            <a:r>
              <a:rPr lang="en-ID" b="1" dirty="0">
                <a:latin typeface="Century Gothic" panose="020B0502020202020204" pitchFamily="34" charset="0"/>
              </a:rPr>
              <a:t>, </a:t>
            </a:r>
            <a:r>
              <a:rPr lang="en-ID" b="1" dirty="0" err="1">
                <a:latin typeface="Century Gothic" panose="020B0502020202020204" pitchFamily="34" charset="0"/>
              </a:rPr>
              <a:t>pegal</a:t>
            </a:r>
            <a:r>
              <a:rPr lang="en-ID" b="1" dirty="0">
                <a:latin typeface="Century Gothic" panose="020B0502020202020204" pitchFamily="34" charset="0"/>
              </a:rPr>
              <a:t>, </a:t>
            </a:r>
            <a:r>
              <a:rPr lang="en-ID" b="1" dirty="0" err="1">
                <a:latin typeface="Century Gothic" panose="020B0502020202020204" pitchFamily="34" charset="0"/>
              </a:rPr>
              <a:t>linu</a:t>
            </a:r>
            <a:r>
              <a:rPr lang="en-ID" b="1" dirty="0">
                <a:latin typeface="Century Gothic" panose="020B0502020202020204" pitchFamily="34" charset="0"/>
              </a:rPr>
              <a:t>), acne (</a:t>
            </a:r>
            <a:r>
              <a:rPr lang="en-ID" b="1" dirty="0" err="1">
                <a:latin typeface="Century Gothic" panose="020B0502020202020204" pitchFamily="34" charset="0"/>
              </a:rPr>
              <a:t>jerawat</a:t>
            </a:r>
            <a:r>
              <a:rPr lang="en-ID" b="1" dirty="0">
                <a:latin typeface="Century Gothic" panose="020B0502020202020204" pitchFamily="34" charset="0"/>
              </a:rPr>
              <a:t>), </a:t>
            </a:r>
            <a:r>
              <a:rPr lang="en-ID" b="1" dirty="0" err="1">
                <a:latin typeface="Century Gothic" panose="020B0502020202020204" pitchFamily="34" charset="0"/>
              </a:rPr>
              <a:t>nyeri</a:t>
            </a:r>
            <a:r>
              <a:rPr lang="en-ID" b="1" dirty="0">
                <a:latin typeface="Century Gothic" panose="020B0502020202020204" pitchFamily="34" charset="0"/>
              </a:rPr>
              <a:t> pada </a:t>
            </a:r>
            <a:r>
              <a:rPr lang="en-ID" b="1" dirty="0" err="1">
                <a:latin typeface="Century Gothic" panose="020B0502020202020204" pitchFamily="34" charset="0"/>
              </a:rPr>
              <a:t>kepala</a:t>
            </a:r>
            <a:r>
              <a:rPr lang="en-ID" b="1" dirty="0">
                <a:latin typeface="Century Gothic" panose="020B0502020202020204" pitchFamily="34" charset="0"/>
              </a:rPr>
              <a:t>, </a:t>
            </a:r>
            <a:r>
              <a:rPr lang="en-ID" b="1" dirty="0" err="1">
                <a:latin typeface="Century Gothic" panose="020B0502020202020204" pitchFamily="34" charset="0"/>
              </a:rPr>
              <a:t>punggung</a:t>
            </a:r>
            <a:r>
              <a:rPr lang="en-ID" b="1" dirty="0">
                <a:latin typeface="Century Gothic" panose="020B0502020202020204" pitchFamily="34" charset="0"/>
              </a:rPr>
              <a:t>, </a:t>
            </a:r>
            <a:r>
              <a:rPr lang="en-ID" b="1" dirty="0" err="1">
                <a:latin typeface="Century Gothic" panose="020B0502020202020204" pitchFamily="34" charset="0"/>
              </a:rPr>
              <a:t>perut</a:t>
            </a:r>
            <a:r>
              <a:rPr lang="en-ID" b="1" dirty="0">
                <a:latin typeface="Century Gothic" panose="020B0502020202020204" pitchFamily="34" charset="0"/>
              </a:rPr>
              <a:t> </a:t>
            </a:r>
            <a:r>
              <a:rPr lang="en-ID" b="1" dirty="0" err="1">
                <a:latin typeface="Century Gothic" panose="020B0502020202020204" pitchFamily="34" charset="0"/>
              </a:rPr>
              <a:t>bagian</a:t>
            </a:r>
            <a:r>
              <a:rPr lang="en-ID" b="1" dirty="0">
                <a:latin typeface="Century Gothic" panose="020B0502020202020204" pitchFamily="34" charset="0"/>
              </a:rPr>
              <a:t> </a:t>
            </a:r>
            <a:r>
              <a:rPr lang="en-ID" b="1" dirty="0" err="1">
                <a:latin typeface="Century Gothic" panose="020B0502020202020204" pitchFamily="34" charset="0"/>
              </a:rPr>
              <a:t>bawah</a:t>
            </a:r>
            <a:r>
              <a:rPr lang="en-ID" b="1" dirty="0">
                <a:latin typeface="Century Gothic" panose="020B0502020202020204" pitchFamily="34" charset="0"/>
              </a:rPr>
              <a:t>, </a:t>
            </a:r>
            <a:r>
              <a:rPr lang="en-ID" b="1" dirty="0" err="1">
                <a:latin typeface="Century Gothic" panose="020B0502020202020204" pitchFamily="34" charset="0"/>
              </a:rPr>
              <a:t>nyeri</a:t>
            </a:r>
            <a:r>
              <a:rPr lang="en-ID" b="1" dirty="0">
                <a:latin typeface="Century Gothic" panose="020B0502020202020204" pitchFamily="34" charset="0"/>
              </a:rPr>
              <a:t> pada </a:t>
            </a:r>
            <a:r>
              <a:rPr lang="en-ID" b="1" dirty="0" err="1">
                <a:latin typeface="Century Gothic" panose="020B0502020202020204" pitchFamily="34" charset="0"/>
              </a:rPr>
              <a:t>payudara</a:t>
            </a:r>
            <a:r>
              <a:rPr lang="en-ID" b="1" dirty="0">
                <a:latin typeface="Century Gothic" panose="020B0502020202020204" pitchFamily="34" charset="0"/>
              </a:rPr>
              <a:t>, </a:t>
            </a:r>
            <a:r>
              <a:rPr lang="en-ID" b="1" dirty="0" err="1">
                <a:latin typeface="Century Gothic" panose="020B0502020202020204" pitchFamily="34" charset="0"/>
              </a:rPr>
              <a:t>Gangguan</a:t>
            </a:r>
            <a:r>
              <a:rPr lang="en-ID" b="1" dirty="0">
                <a:latin typeface="Century Gothic" panose="020B0502020202020204" pitchFamily="34" charset="0"/>
              </a:rPr>
              <a:t> </a:t>
            </a:r>
            <a:r>
              <a:rPr lang="en-ID" b="1" dirty="0" err="1">
                <a:latin typeface="Century Gothic" panose="020B0502020202020204" pitchFamily="34" charset="0"/>
              </a:rPr>
              <a:t>saluran</a:t>
            </a:r>
            <a:r>
              <a:rPr lang="en-ID" b="1" dirty="0">
                <a:latin typeface="Century Gothic" panose="020B0502020202020204" pitchFamily="34" charset="0"/>
              </a:rPr>
              <a:t> </a:t>
            </a:r>
            <a:r>
              <a:rPr lang="en-ID" b="1" dirty="0" err="1">
                <a:latin typeface="Century Gothic" panose="020B0502020202020204" pitchFamily="34" charset="0"/>
              </a:rPr>
              <a:t>cerna</a:t>
            </a:r>
            <a:r>
              <a:rPr lang="en-ID" b="1" dirty="0">
                <a:latin typeface="Century Gothic" panose="020B0502020202020204" pitchFamily="34" charset="0"/>
              </a:rPr>
              <a:t> (rasa </a:t>
            </a:r>
            <a:r>
              <a:rPr lang="en-ID" b="1" dirty="0" err="1">
                <a:latin typeface="Century Gothic" panose="020B0502020202020204" pitchFamily="34" charset="0"/>
              </a:rPr>
              <a:t>penuh</a:t>
            </a:r>
            <a:r>
              <a:rPr lang="en-ID" b="1" dirty="0">
                <a:latin typeface="Century Gothic" panose="020B0502020202020204" pitchFamily="34" charset="0"/>
              </a:rPr>
              <a:t>/</a:t>
            </a:r>
            <a:r>
              <a:rPr lang="en-ID" b="1" dirty="0" err="1">
                <a:latin typeface="Century Gothic" panose="020B0502020202020204" pitchFamily="34" charset="0"/>
              </a:rPr>
              <a:t>kembung</a:t>
            </a:r>
            <a:r>
              <a:rPr lang="en-ID" b="1" dirty="0">
                <a:latin typeface="Century Gothic" panose="020B0502020202020204" pitchFamily="34" charset="0"/>
              </a:rPr>
              <a:t>),</a:t>
            </a:r>
            <a:r>
              <a:rPr lang="en-ID" b="1" dirty="0" err="1">
                <a:latin typeface="Century Gothic" panose="020B0502020202020204" pitchFamily="34" charset="0"/>
              </a:rPr>
              <a:t>konstipasi,diare</a:t>
            </a:r>
            <a:r>
              <a:rPr lang="en-ID" b="1" dirty="0">
                <a:latin typeface="Century Gothic" panose="020B0502020202020204" pitchFamily="34" charset="0"/>
              </a:rPr>
              <a:t>, </a:t>
            </a:r>
            <a:r>
              <a:rPr lang="en-ID" b="1" dirty="0" err="1">
                <a:latin typeface="Century Gothic" panose="020B0502020202020204" pitchFamily="34" charset="0"/>
              </a:rPr>
              <a:t>perubahannafsu</a:t>
            </a:r>
            <a:r>
              <a:rPr lang="en-ID" b="1" dirty="0">
                <a:latin typeface="Century Gothic" panose="020B0502020202020204" pitchFamily="34" charset="0"/>
              </a:rPr>
              <a:t> </a:t>
            </a:r>
            <a:r>
              <a:rPr lang="en-ID" b="1" dirty="0" err="1">
                <a:latin typeface="Century Gothic" panose="020B0502020202020204" pitchFamily="34" charset="0"/>
              </a:rPr>
              <a:t>makan</a:t>
            </a:r>
            <a:r>
              <a:rPr lang="en-ID" b="1" dirty="0">
                <a:latin typeface="Century Gothic" panose="020B0502020202020204" pitchFamily="34" charset="0"/>
              </a:rPr>
              <a:t>, </a:t>
            </a:r>
            <a:r>
              <a:rPr lang="en-ID" b="1" dirty="0" err="1">
                <a:latin typeface="Century Gothic" panose="020B0502020202020204" pitchFamily="34" charset="0"/>
              </a:rPr>
              <a:t>sering</a:t>
            </a:r>
            <a:r>
              <a:rPr lang="en-ID" b="1" dirty="0">
                <a:latin typeface="Century Gothic" panose="020B0502020202020204" pitchFamily="34" charset="0"/>
              </a:rPr>
              <a:t> </a:t>
            </a:r>
            <a:r>
              <a:rPr lang="en-ID" b="1" dirty="0" err="1">
                <a:latin typeface="Century Gothic" panose="020B0502020202020204" pitchFamily="34" charset="0"/>
              </a:rPr>
              <a:t>merasa</a:t>
            </a:r>
            <a:r>
              <a:rPr lang="en-ID" b="1" dirty="0">
                <a:latin typeface="Century Gothic" panose="020B0502020202020204" pitchFamily="34" charset="0"/>
              </a:rPr>
              <a:t> </a:t>
            </a:r>
            <a:r>
              <a:rPr lang="en-ID" b="1" dirty="0" err="1">
                <a:latin typeface="Century Gothic" panose="020B0502020202020204" pitchFamily="34" charset="0"/>
              </a:rPr>
              <a:t>lapar</a:t>
            </a:r>
            <a:r>
              <a:rPr lang="en-ID" b="1" dirty="0">
                <a:latin typeface="Century Gothic" panose="020B0502020202020204" pitchFamily="34" charset="0"/>
              </a:rPr>
              <a:t> (</a:t>
            </a:r>
            <a:r>
              <a:rPr lang="en-ID" b="1" dirty="0" err="1">
                <a:latin typeface="Century Gothic" panose="020B0502020202020204" pitchFamily="34" charset="0"/>
              </a:rPr>
              <a:t>foodcravings</a:t>
            </a:r>
            <a:r>
              <a:rPr lang="en-ID" b="1" dirty="0">
                <a:latin typeface="Century Gothic" panose="020B0502020202020204" pitchFamily="34" charset="0"/>
              </a:rPr>
              <a:t>).</a:t>
            </a:r>
            <a:endParaRPr lang="en-ID" b="1" dirty="0">
              <a:latin typeface="Century Gothic" panose="020B0502020202020204" pitchFamily="34" charset="0"/>
            </a:endParaRPr>
          </a:p>
          <a:p>
            <a:pPr marL="269875" indent="-269875" algn="just">
              <a:buNone/>
            </a:pPr>
            <a:r>
              <a:rPr lang="en-ID" b="1" dirty="0">
                <a:latin typeface="Century Gothic" panose="020B0502020202020204" pitchFamily="34" charset="0"/>
              </a:rPr>
              <a:t>4. </a:t>
            </a:r>
            <a:r>
              <a:rPr lang="en-ID" b="1" dirty="0" err="1">
                <a:latin typeface="Century Gothic" panose="020B0502020202020204" pitchFamily="34" charset="0"/>
              </a:rPr>
              <a:t>Gejala</a:t>
            </a:r>
            <a:r>
              <a:rPr lang="en-ID" b="1" dirty="0">
                <a:latin typeface="Century Gothic" panose="020B0502020202020204" pitchFamily="34" charset="0"/>
              </a:rPr>
              <a:t> </a:t>
            </a:r>
            <a:r>
              <a:rPr lang="en-ID" b="1" dirty="0" err="1">
                <a:latin typeface="Century Gothic" panose="020B0502020202020204" pitchFamily="34" charset="0"/>
              </a:rPr>
              <a:t>emosi</a:t>
            </a:r>
            <a:r>
              <a:rPr lang="en-ID" b="1" dirty="0">
                <a:latin typeface="Century Gothic" panose="020B0502020202020204" pitchFamily="34" charset="0"/>
              </a:rPr>
              <a:t> dan </a:t>
            </a:r>
            <a:r>
              <a:rPr lang="en-ID" b="1" dirty="0" err="1">
                <a:latin typeface="Century Gothic" panose="020B0502020202020204" pitchFamily="34" charset="0"/>
              </a:rPr>
              <a:t>perilaku</a:t>
            </a:r>
            <a:r>
              <a:rPr lang="en-ID" b="1" dirty="0">
                <a:latin typeface="Century Gothic" panose="020B0502020202020204" pitchFamily="34" charset="0"/>
              </a:rPr>
              <a:t>; (5) Mood </a:t>
            </a:r>
            <a:r>
              <a:rPr lang="en-ID" b="1" dirty="0" err="1">
                <a:latin typeface="Century Gothic" panose="020B0502020202020204" pitchFamily="34" charset="0"/>
              </a:rPr>
              <a:t>menjadi</a:t>
            </a:r>
            <a:r>
              <a:rPr lang="en-ID" b="1" dirty="0">
                <a:latin typeface="Century Gothic" panose="020B0502020202020204" pitchFamily="34" charset="0"/>
              </a:rPr>
              <a:t> </a:t>
            </a:r>
            <a:r>
              <a:rPr lang="en-ID" b="1" dirty="0" err="1">
                <a:latin typeface="Century Gothic" panose="020B0502020202020204" pitchFamily="34" charset="0"/>
              </a:rPr>
              <a:t>labil</a:t>
            </a:r>
            <a:r>
              <a:rPr lang="en-ID" b="1" dirty="0">
                <a:latin typeface="Century Gothic" panose="020B0502020202020204" pitchFamily="34" charset="0"/>
              </a:rPr>
              <a:t> (mood swings), </a:t>
            </a:r>
            <a:r>
              <a:rPr lang="en-ID" b="1" dirty="0" err="1">
                <a:latin typeface="Century Gothic" panose="020B0502020202020204" pitchFamily="34" charset="0"/>
              </a:rPr>
              <a:t>iritabilitas</a:t>
            </a:r>
            <a:r>
              <a:rPr lang="en-ID" b="1" dirty="0">
                <a:latin typeface="Century Gothic" panose="020B0502020202020204" pitchFamily="34" charset="0"/>
              </a:rPr>
              <a:t> (</a:t>
            </a:r>
            <a:r>
              <a:rPr lang="en-ID" b="1" dirty="0" err="1">
                <a:latin typeface="Century Gothic" panose="020B0502020202020204" pitchFamily="34" charset="0"/>
              </a:rPr>
              <a:t>mudah</a:t>
            </a:r>
            <a:r>
              <a:rPr lang="en-ID" b="1" dirty="0">
                <a:latin typeface="Century Gothic" panose="020B0502020202020204" pitchFamily="34" charset="0"/>
              </a:rPr>
              <a:t> </a:t>
            </a:r>
            <a:r>
              <a:rPr lang="en-ID" b="1" dirty="0" err="1">
                <a:latin typeface="Century Gothic" panose="020B0502020202020204" pitchFamily="34" charset="0"/>
              </a:rPr>
              <a:t>tersinggung</a:t>
            </a:r>
            <a:r>
              <a:rPr lang="en-ID" b="1" dirty="0">
                <a:latin typeface="Century Gothic" panose="020B0502020202020204" pitchFamily="34" charset="0"/>
              </a:rPr>
              <a:t>), </a:t>
            </a:r>
            <a:r>
              <a:rPr lang="en-ID" b="1" dirty="0" err="1">
                <a:latin typeface="Century Gothic" panose="020B0502020202020204" pitchFamily="34" charset="0"/>
              </a:rPr>
              <a:t>depresi</a:t>
            </a:r>
            <a:r>
              <a:rPr lang="en-ID" b="1" dirty="0">
                <a:latin typeface="Century Gothic" panose="020B0502020202020204" pitchFamily="34" charset="0"/>
              </a:rPr>
              <a:t>, </a:t>
            </a:r>
            <a:r>
              <a:rPr lang="en-ID" b="1" dirty="0" err="1">
                <a:latin typeface="Century Gothic" panose="020B0502020202020204" pitchFamily="34" charset="0"/>
              </a:rPr>
              <a:t>kecemasan</a:t>
            </a:r>
            <a:r>
              <a:rPr lang="en-ID" b="1" dirty="0">
                <a:latin typeface="Century Gothic" panose="020B0502020202020204" pitchFamily="34" charset="0"/>
              </a:rPr>
              <a:t>, </a:t>
            </a:r>
            <a:r>
              <a:rPr lang="en-ID" b="1" dirty="0" err="1">
                <a:latin typeface="Century Gothic" panose="020B0502020202020204" pitchFamily="34" charset="0"/>
              </a:rPr>
              <a:t>gangguan</a:t>
            </a:r>
            <a:r>
              <a:rPr lang="en-ID" b="1" dirty="0">
                <a:latin typeface="Century Gothic" panose="020B0502020202020204" pitchFamily="34" charset="0"/>
              </a:rPr>
              <a:t> </a:t>
            </a:r>
            <a:r>
              <a:rPr lang="en-ID" b="1" dirty="0" err="1">
                <a:latin typeface="Century Gothic" panose="020B0502020202020204" pitchFamily="34" charset="0"/>
              </a:rPr>
              <a:t>konsentrasi</a:t>
            </a:r>
            <a:r>
              <a:rPr lang="en-ID" b="1" dirty="0">
                <a:latin typeface="Century Gothic" panose="020B0502020202020204" pitchFamily="34" charset="0"/>
              </a:rPr>
              <a:t>, insomnia (</a:t>
            </a:r>
            <a:r>
              <a:rPr lang="en-ID" b="1" dirty="0" err="1">
                <a:latin typeface="Century Gothic" panose="020B0502020202020204" pitchFamily="34" charset="0"/>
              </a:rPr>
              <a:t>sulit</a:t>
            </a:r>
            <a:r>
              <a:rPr lang="en-ID" b="1" dirty="0">
                <a:latin typeface="Century Gothic" panose="020B0502020202020204" pitchFamily="34" charset="0"/>
              </a:rPr>
              <a:t> </a:t>
            </a:r>
            <a:r>
              <a:rPr lang="en-ID" b="1" dirty="0" err="1">
                <a:latin typeface="Century Gothic" panose="020B0502020202020204" pitchFamily="34" charset="0"/>
              </a:rPr>
              <a:t>tidur</a:t>
            </a:r>
            <a:r>
              <a:rPr lang="en-ID" b="1" dirty="0">
                <a:latin typeface="Century Gothic" panose="020B0502020202020204" pitchFamily="34" charset="0"/>
              </a:rPr>
              <a:t>).</a:t>
            </a:r>
            <a:endParaRPr lang="en-ID" b="1" dirty="0">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dkDnDiag">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89212" y="624109"/>
            <a:ext cx="3376873" cy="725005"/>
          </a:xfrm>
        </p:spPr>
        <p:style>
          <a:lnRef idx="2">
            <a:schemeClr val="accent2"/>
          </a:lnRef>
          <a:fillRef idx="1">
            <a:schemeClr val="lt1"/>
          </a:fillRef>
          <a:effectRef idx="0">
            <a:schemeClr val="accent2"/>
          </a:effectRef>
          <a:fontRef idx="minor">
            <a:schemeClr val="dk1"/>
          </a:fontRef>
        </p:style>
        <p:txBody>
          <a:bodyPr>
            <a:noAutofit/>
          </a:bodyPr>
          <a:lstStyle/>
          <a:p>
            <a:pPr algn="ctr"/>
            <a:r>
              <a:rPr lang="en-ID" sz="3200" dirty="0">
                <a:latin typeface="Footlight MT Light" panose="0204060206030A020304" pitchFamily="18" charset="0"/>
              </a:rPr>
              <a:t>	</a:t>
            </a:r>
            <a:r>
              <a:rPr lang="en-ID" sz="3200" b="1" dirty="0">
                <a:latin typeface="Footlight MT Light" panose="0204060206030A020304" pitchFamily="18" charset="0"/>
              </a:rPr>
              <a:t>D. Diagnosis</a:t>
            </a:r>
            <a:endParaRPr lang="en-US" sz="3200" b="1" dirty="0">
              <a:latin typeface="Footlight MT Light" panose="0204060206030A020304" pitchFamily="18" charset="0"/>
            </a:endParaRPr>
          </a:p>
        </p:txBody>
      </p:sp>
      <p:sp>
        <p:nvSpPr>
          <p:cNvPr id="3" name="Content Placeholder 2"/>
          <p:cNvSpPr>
            <a:spLocks noGrp="1"/>
          </p:cNvSpPr>
          <p:nvPr>
            <p:ph idx="1"/>
          </p:nvPr>
        </p:nvSpPr>
        <p:spPr>
          <a:xfrm>
            <a:off x="2589212" y="1514007"/>
            <a:ext cx="8915400" cy="4946754"/>
          </a:xfrm>
        </p:spPr>
        <p:txBody>
          <a:bodyPr>
            <a:normAutofit/>
          </a:bodyPr>
          <a:lstStyle/>
          <a:p>
            <a:pPr algn="just"/>
            <a:r>
              <a:rPr lang="sv-SE" sz="2000" b="1" dirty="0">
                <a:solidFill>
                  <a:schemeClr val="accent1">
                    <a:lumMod val="75000"/>
                  </a:schemeClr>
                </a:solidFill>
              </a:rPr>
              <a:t>Tidak ada tes laboratorium khusus untuk mendiagnosa wanita dengan sindroma premenstruasi.</a:t>
            </a:r>
            <a:endParaRPr lang="sv-SE" sz="2000" b="1" dirty="0">
              <a:solidFill>
                <a:schemeClr val="accent1">
                  <a:lumMod val="75000"/>
                </a:schemeClr>
              </a:solidFill>
            </a:endParaRPr>
          </a:p>
          <a:p>
            <a:pPr algn="just"/>
            <a:r>
              <a:rPr lang="en-ID" sz="2000" b="1" dirty="0">
                <a:solidFill>
                  <a:schemeClr val="accent1">
                    <a:lumMod val="75000"/>
                  </a:schemeClr>
                </a:solidFill>
              </a:rPr>
              <a:t>Alat </a:t>
            </a:r>
            <a:r>
              <a:rPr lang="en-ID" sz="2000" b="1" dirty="0" err="1">
                <a:solidFill>
                  <a:schemeClr val="accent1">
                    <a:lumMod val="75000"/>
                  </a:schemeClr>
                </a:solidFill>
              </a:rPr>
              <a:t>diagnostik</a:t>
            </a:r>
            <a:r>
              <a:rPr lang="en-ID" sz="2000" b="1" dirty="0">
                <a:solidFill>
                  <a:schemeClr val="accent1">
                    <a:lumMod val="75000"/>
                  </a:schemeClr>
                </a:solidFill>
              </a:rPr>
              <a:t> yang </a:t>
            </a:r>
            <a:r>
              <a:rPr lang="en-ID" sz="2000" b="1" dirty="0" err="1">
                <a:solidFill>
                  <a:schemeClr val="accent1">
                    <a:lumMod val="75000"/>
                  </a:schemeClr>
                </a:solidFill>
              </a:rPr>
              <a:t>dapat</a:t>
            </a:r>
            <a:r>
              <a:rPr lang="en-ID" sz="2000" b="1" dirty="0">
                <a:solidFill>
                  <a:schemeClr val="accent1">
                    <a:lumMod val="75000"/>
                  </a:schemeClr>
                </a:solidFill>
              </a:rPr>
              <a:t> </a:t>
            </a:r>
            <a:r>
              <a:rPr lang="en-ID" sz="2000" b="1" dirty="0" err="1">
                <a:solidFill>
                  <a:schemeClr val="accent1">
                    <a:lumMod val="75000"/>
                  </a:schemeClr>
                </a:solidFill>
              </a:rPr>
              <a:t>membantu</a:t>
            </a:r>
            <a:r>
              <a:rPr lang="en-ID" sz="2000" b="1" dirty="0">
                <a:solidFill>
                  <a:schemeClr val="accent1">
                    <a:lumMod val="75000"/>
                  </a:schemeClr>
                </a:solidFill>
              </a:rPr>
              <a:t> </a:t>
            </a:r>
            <a:r>
              <a:rPr lang="en-ID" sz="2000" b="1" dirty="0" err="1">
                <a:solidFill>
                  <a:schemeClr val="accent1">
                    <a:lumMod val="75000"/>
                  </a:schemeClr>
                </a:solidFill>
              </a:rPr>
              <a:t>adalah</a:t>
            </a:r>
            <a:r>
              <a:rPr lang="en-ID" sz="2000" b="1" dirty="0">
                <a:solidFill>
                  <a:schemeClr val="accent1">
                    <a:lumMod val="75000"/>
                  </a:schemeClr>
                </a:solidFill>
              </a:rPr>
              <a:t> </a:t>
            </a:r>
            <a:r>
              <a:rPr lang="en-ID" sz="2000" b="1" dirty="0" err="1">
                <a:solidFill>
                  <a:schemeClr val="accent1">
                    <a:lumMod val="75000"/>
                  </a:schemeClr>
                </a:solidFill>
              </a:rPr>
              <a:t>catatan</a:t>
            </a:r>
            <a:r>
              <a:rPr lang="en-ID" sz="2000" b="1" dirty="0">
                <a:solidFill>
                  <a:schemeClr val="accent1">
                    <a:lumMod val="75000"/>
                  </a:schemeClr>
                </a:solidFill>
              </a:rPr>
              <a:t> </a:t>
            </a:r>
            <a:r>
              <a:rPr lang="en-ID" sz="2000" b="1" dirty="0" err="1">
                <a:solidFill>
                  <a:schemeClr val="accent1">
                    <a:lumMod val="75000"/>
                  </a:schemeClr>
                </a:solidFill>
              </a:rPr>
              <a:t>harian</a:t>
            </a:r>
            <a:r>
              <a:rPr lang="en-ID" sz="2000" b="1" dirty="0">
                <a:solidFill>
                  <a:schemeClr val="accent1">
                    <a:lumMod val="75000"/>
                  </a:schemeClr>
                </a:solidFill>
              </a:rPr>
              <a:t> </a:t>
            </a:r>
            <a:r>
              <a:rPr lang="en-ID" sz="2000" b="1" dirty="0" err="1">
                <a:solidFill>
                  <a:schemeClr val="accent1">
                    <a:lumMod val="75000"/>
                  </a:schemeClr>
                </a:solidFill>
              </a:rPr>
              <a:t>menstruasi</a:t>
            </a:r>
            <a:r>
              <a:rPr lang="en-ID" sz="2000" b="1" dirty="0">
                <a:solidFill>
                  <a:schemeClr val="accent1">
                    <a:lumMod val="75000"/>
                  </a:schemeClr>
                </a:solidFill>
              </a:rPr>
              <a:t>, yang </a:t>
            </a:r>
            <a:r>
              <a:rPr lang="en-ID" sz="2000" b="1" dirty="0" err="1">
                <a:solidFill>
                  <a:schemeClr val="accent1">
                    <a:lumMod val="75000"/>
                  </a:schemeClr>
                </a:solidFill>
              </a:rPr>
              <a:t>berisi</a:t>
            </a:r>
            <a:r>
              <a:rPr lang="en-ID" sz="2000" b="1" dirty="0">
                <a:solidFill>
                  <a:schemeClr val="accent1">
                    <a:lumMod val="75000"/>
                  </a:schemeClr>
                </a:solidFill>
              </a:rPr>
              <a:t> </a:t>
            </a:r>
            <a:r>
              <a:rPr lang="en-ID" sz="2000" b="1" dirty="0" err="1">
                <a:solidFill>
                  <a:schemeClr val="accent1">
                    <a:lumMod val="75000"/>
                  </a:schemeClr>
                </a:solidFill>
              </a:rPr>
              <a:t>gejala-gejala</a:t>
            </a:r>
            <a:r>
              <a:rPr lang="en-ID" sz="2000" b="1" dirty="0">
                <a:solidFill>
                  <a:schemeClr val="accent1">
                    <a:lumMod val="75000"/>
                  </a:schemeClr>
                </a:solidFill>
              </a:rPr>
              <a:t> </a:t>
            </a:r>
            <a:r>
              <a:rPr lang="en-ID" sz="2000" b="1" dirty="0" err="1">
                <a:solidFill>
                  <a:schemeClr val="accent1">
                    <a:lumMod val="75000"/>
                  </a:schemeClr>
                </a:solidFill>
              </a:rPr>
              <a:t>fisik</a:t>
            </a:r>
            <a:r>
              <a:rPr lang="en-ID" sz="2000" b="1" dirty="0">
                <a:solidFill>
                  <a:schemeClr val="accent1">
                    <a:lumMod val="75000"/>
                  </a:schemeClr>
                </a:solidFill>
              </a:rPr>
              <a:t> dan </a:t>
            </a:r>
            <a:r>
              <a:rPr lang="en-ID" sz="2000" b="1" dirty="0" err="1">
                <a:solidFill>
                  <a:schemeClr val="accent1">
                    <a:lumMod val="75000"/>
                  </a:schemeClr>
                </a:solidFill>
              </a:rPr>
              <a:t>emosi</a:t>
            </a:r>
            <a:r>
              <a:rPr lang="en-ID" sz="2000" b="1" dirty="0">
                <a:solidFill>
                  <a:schemeClr val="accent1">
                    <a:lumMod val="75000"/>
                  </a:schemeClr>
                </a:solidFill>
              </a:rPr>
              <a:t> </a:t>
            </a:r>
            <a:r>
              <a:rPr lang="en-ID" sz="2000" b="1" dirty="0" err="1">
                <a:solidFill>
                  <a:schemeClr val="accent1">
                    <a:lumMod val="75000"/>
                  </a:schemeClr>
                </a:solidFill>
              </a:rPr>
              <a:t>selama</a:t>
            </a:r>
            <a:r>
              <a:rPr lang="en-ID" sz="2000" b="1" dirty="0">
                <a:solidFill>
                  <a:schemeClr val="accent1">
                    <a:lumMod val="75000"/>
                  </a:schemeClr>
                </a:solidFill>
              </a:rPr>
              <a:t> </a:t>
            </a:r>
            <a:r>
              <a:rPr lang="en-ID" sz="2000" b="1" dirty="0" err="1">
                <a:solidFill>
                  <a:schemeClr val="accent1">
                    <a:lumMod val="75000"/>
                  </a:schemeClr>
                </a:solidFill>
              </a:rPr>
              <a:t>berbulan-bulan</a:t>
            </a:r>
            <a:r>
              <a:rPr lang="en-ID" sz="2000" b="1" dirty="0">
                <a:solidFill>
                  <a:schemeClr val="accent1">
                    <a:lumMod val="75000"/>
                  </a:schemeClr>
                </a:solidFill>
              </a:rPr>
              <a:t>.</a:t>
            </a:r>
            <a:endParaRPr lang="sv-SE" sz="2000" b="1" dirty="0">
              <a:solidFill>
                <a:schemeClr val="accent1">
                  <a:lumMod val="75000"/>
                </a:schemeClr>
              </a:solidFill>
            </a:endParaRPr>
          </a:p>
          <a:p>
            <a:pPr algn="just"/>
            <a:r>
              <a:rPr lang="en-ID" sz="2000" b="1" dirty="0">
                <a:solidFill>
                  <a:schemeClr val="accent1">
                    <a:lumMod val="75000"/>
                  </a:schemeClr>
                </a:solidFill>
              </a:rPr>
              <a:t>Jika </a:t>
            </a:r>
            <a:r>
              <a:rPr lang="en-ID" sz="2000" b="1" dirty="0" err="1">
                <a:solidFill>
                  <a:schemeClr val="accent1">
                    <a:lumMod val="75000"/>
                  </a:schemeClr>
                </a:solidFill>
              </a:rPr>
              <a:t>perubahan-perubahan</a:t>
            </a:r>
            <a:r>
              <a:rPr lang="en-ID" sz="2000" b="1" dirty="0">
                <a:solidFill>
                  <a:schemeClr val="accent1">
                    <a:lumMod val="75000"/>
                  </a:schemeClr>
                </a:solidFill>
              </a:rPr>
              <a:t> yang </a:t>
            </a:r>
            <a:r>
              <a:rPr lang="en-ID" sz="2000" b="1" dirty="0" err="1">
                <a:solidFill>
                  <a:schemeClr val="accent1">
                    <a:lumMod val="75000"/>
                  </a:schemeClr>
                </a:solidFill>
              </a:rPr>
              <a:t>terjadi</a:t>
            </a:r>
            <a:r>
              <a:rPr lang="en-ID" sz="2000" b="1" dirty="0">
                <a:solidFill>
                  <a:schemeClr val="accent1">
                    <a:lumMod val="75000"/>
                  </a:schemeClr>
                </a:solidFill>
              </a:rPr>
              <a:t> </a:t>
            </a:r>
            <a:r>
              <a:rPr lang="en-ID" sz="2000" b="1" dirty="0" err="1">
                <a:solidFill>
                  <a:schemeClr val="accent1">
                    <a:lumMod val="75000"/>
                  </a:schemeClr>
                </a:solidFill>
              </a:rPr>
              <a:t>secara</a:t>
            </a:r>
            <a:r>
              <a:rPr lang="en-ID" sz="2000" b="1" dirty="0">
                <a:solidFill>
                  <a:schemeClr val="accent1">
                    <a:lumMod val="75000"/>
                  </a:schemeClr>
                </a:solidFill>
              </a:rPr>
              <a:t> </a:t>
            </a:r>
            <a:r>
              <a:rPr lang="en-ID" sz="2000" b="1" dirty="0" err="1">
                <a:solidFill>
                  <a:schemeClr val="accent1">
                    <a:lumMod val="75000"/>
                  </a:schemeClr>
                </a:solidFill>
              </a:rPr>
              <a:t>konsisten</a:t>
            </a:r>
            <a:r>
              <a:rPr lang="en-ID" sz="2000" b="1" dirty="0">
                <a:solidFill>
                  <a:schemeClr val="accent1">
                    <a:lumMod val="75000"/>
                  </a:schemeClr>
                </a:solidFill>
              </a:rPr>
              <a:t> </a:t>
            </a:r>
            <a:r>
              <a:rPr lang="en-ID" sz="2000" b="1" dirty="0" err="1">
                <a:solidFill>
                  <a:schemeClr val="accent1">
                    <a:lumMod val="75000"/>
                  </a:schemeClr>
                </a:solidFill>
              </a:rPr>
              <a:t>sekitar</a:t>
            </a:r>
            <a:r>
              <a:rPr lang="en-ID" sz="2000" b="1" dirty="0">
                <a:solidFill>
                  <a:schemeClr val="accent1">
                    <a:lumMod val="75000"/>
                  </a:schemeClr>
                </a:solidFill>
              </a:rPr>
              <a:t> </a:t>
            </a:r>
            <a:r>
              <a:rPr lang="en-ID" sz="2000" b="1" dirty="0" err="1">
                <a:solidFill>
                  <a:schemeClr val="accent1">
                    <a:lumMod val="75000"/>
                  </a:schemeClr>
                </a:solidFill>
              </a:rPr>
              <a:t>ovulasi</a:t>
            </a:r>
            <a:r>
              <a:rPr lang="en-ID" sz="2000" b="1" dirty="0">
                <a:solidFill>
                  <a:schemeClr val="accent1">
                    <a:lumMod val="75000"/>
                  </a:schemeClr>
                </a:solidFill>
              </a:rPr>
              <a:t> (</a:t>
            </a:r>
            <a:r>
              <a:rPr lang="en-ID" sz="2000" b="1" dirty="0" err="1">
                <a:solidFill>
                  <a:schemeClr val="accent1">
                    <a:lumMod val="75000"/>
                  </a:schemeClr>
                </a:solidFill>
              </a:rPr>
              <a:t>midcycle,atau</a:t>
            </a:r>
            <a:r>
              <a:rPr lang="en-ID" sz="2000" b="1" dirty="0">
                <a:solidFill>
                  <a:schemeClr val="accent1">
                    <a:lumMod val="75000"/>
                  </a:schemeClr>
                </a:solidFill>
              </a:rPr>
              <a:t> </a:t>
            </a:r>
            <a:r>
              <a:rPr lang="en-ID" sz="2000" b="1" dirty="0" err="1">
                <a:solidFill>
                  <a:schemeClr val="accent1">
                    <a:lumMod val="75000"/>
                  </a:schemeClr>
                </a:solidFill>
              </a:rPr>
              <a:t>hari</a:t>
            </a:r>
            <a:r>
              <a:rPr lang="en-ID" sz="2000" b="1" dirty="0">
                <a:solidFill>
                  <a:schemeClr val="accent1">
                    <a:lumMod val="75000"/>
                  </a:schemeClr>
                </a:solidFill>
              </a:rPr>
              <a:t> </a:t>
            </a:r>
            <a:r>
              <a:rPr lang="en-ID" sz="2000" b="1" dirty="0" err="1">
                <a:solidFill>
                  <a:schemeClr val="accent1">
                    <a:lumMod val="75000"/>
                  </a:schemeClr>
                </a:solidFill>
              </a:rPr>
              <a:t>ke</a:t>
            </a:r>
            <a:r>
              <a:rPr lang="en-ID" sz="2000" b="1" dirty="0">
                <a:solidFill>
                  <a:schemeClr val="accent1">
                    <a:lumMod val="75000"/>
                  </a:schemeClr>
                </a:solidFill>
              </a:rPr>
              <a:t> 6-10 </a:t>
            </a:r>
            <a:r>
              <a:rPr lang="en-ID" sz="2000" b="1" dirty="0" err="1">
                <a:solidFill>
                  <a:schemeClr val="accent1">
                    <a:lumMod val="75000"/>
                  </a:schemeClr>
                </a:solidFill>
              </a:rPr>
              <a:t>kedalam</a:t>
            </a:r>
            <a:r>
              <a:rPr lang="en-ID" sz="2000" b="1" dirty="0">
                <a:solidFill>
                  <a:schemeClr val="accent1">
                    <a:lumMod val="75000"/>
                  </a:schemeClr>
                </a:solidFill>
              </a:rPr>
              <a:t> </a:t>
            </a:r>
            <a:r>
              <a:rPr lang="en-ID" sz="2000" b="1" dirty="0" err="1">
                <a:solidFill>
                  <a:schemeClr val="accent1">
                    <a:lumMod val="75000"/>
                  </a:schemeClr>
                </a:solidFill>
              </a:rPr>
              <a:t>siklus</a:t>
            </a:r>
            <a:r>
              <a:rPr lang="en-ID" sz="2000" b="1" dirty="0">
                <a:solidFill>
                  <a:schemeClr val="accent1">
                    <a:lumMod val="75000"/>
                  </a:schemeClr>
                </a:solidFill>
              </a:rPr>
              <a:t> </a:t>
            </a:r>
            <a:r>
              <a:rPr lang="en-ID" sz="2000" b="1" dirty="0" err="1">
                <a:solidFill>
                  <a:schemeClr val="accent1">
                    <a:lumMod val="75000"/>
                  </a:schemeClr>
                </a:solidFill>
              </a:rPr>
              <a:t>menstruasi</a:t>
            </a:r>
            <a:r>
              <a:rPr lang="en-ID" sz="2000" b="1" dirty="0">
                <a:solidFill>
                  <a:schemeClr val="accent1">
                    <a:lumMod val="75000"/>
                  </a:schemeClr>
                </a:solidFill>
              </a:rPr>
              <a:t>) dan </a:t>
            </a:r>
            <a:r>
              <a:rPr lang="en-ID" sz="2000" b="1" dirty="0" err="1">
                <a:solidFill>
                  <a:schemeClr val="accent1">
                    <a:lumMod val="75000"/>
                  </a:schemeClr>
                </a:solidFill>
              </a:rPr>
              <a:t>berlangsung</a:t>
            </a:r>
            <a:r>
              <a:rPr lang="en-ID" sz="2000" b="1" dirty="0">
                <a:solidFill>
                  <a:schemeClr val="accent1">
                    <a:lumMod val="75000"/>
                  </a:schemeClr>
                </a:solidFill>
              </a:rPr>
              <a:t> </a:t>
            </a:r>
            <a:r>
              <a:rPr lang="en-ID" sz="2000" b="1" dirty="0" err="1">
                <a:solidFill>
                  <a:schemeClr val="accent1">
                    <a:lumMod val="75000"/>
                  </a:schemeClr>
                </a:solidFill>
              </a:rPr>
              <a:t>sampai</a:t>
            </a:r>
            <a:r>
              <a:rPr lang="en-ID" sz="2000" b="1" dirty="0">
                <a:solidFill>
                  <a:schemeClr val="accent1">
                    <a:lumMod val="75000"/>
                  </a:schemeClr>
                </a:solidFill>
              </a:rPr>
              <a:t> </a:t>
            </a:r>
            <a:r>
              <a:rPr lang="en-ID" sz="2000" b="1" dirty="0" err="1">
                <a:solidFill>
                  <a:schemeClr val="accent1">
                    <a:lumMod val="75000"/>
                  </a:schemeClr>
                </a:solidFill>
              </a:rPr>
              <a:t>aliran</a:t>
            </a:r>
            <a:r>
              <a:rPr lang="en-ID" sz="2000" b="1" dirty="0">
                <a:solidFill>
                  <a:schemeClr val="accent1">
                    <a:lumMod val="75000"/>
                  </a:schemeClr>
                </a:solidFill>
              </a:rPr>
              <a:t> </a:t>
            </a:r>
            <a:r>
              <a:rPr lang="en-ID" sz="2000" b="1" dirty="0" err="1">
                <a:solidFill>
                  <a:schemeClr val="accent1">
                    <a:lumMod val="75000"/>
                  </a:schemeClr>
                </a:solidFill>
              </a:rPr>
              <a:t>menstruasi</a:t>
            </a:r>
            <a:r>
              <a:rPr lang="en-ID" sz="2000" b="1" dirty="0">
                <a:solidFill>
                  <a:schemeClr val="accent1">
                    <a:lumMod val="75000"/>
                  </a:schemeClr>
                </a:solidFill>
              </a:rPr>
              <a:t> </a:t>
            </a:r>
            <a:r>
              <a:rPr lang="en-ID" sz="2000" b="1" dirty="0" err="1">
                <a:solidFill>
                  <a:schemeClr val="accent1">
                    <a:lumMod val="75000"/>
                  </a:schemeClr>
                </a:solidFill>
              </a:rPr>
              <a:t>mulai</a:t>
            </a:r>
            <a:r>
              <a:rPr lang="en-ID" sz="2000" b="1" dirty="0">
                <a:solidFill>
                  <a:schemeClr val="accent1">
                    <a:lumMod val="75000"/>
                  </a:schemeClr>
                </a:solidFill>
              </a:rPr>
              <a:t>, </a:t>
            </a:r>
            <a:r>
              <a:rPr lang="en-ID" sz="2000" b="1" dirty="0" err="1">
                <a:solidFill>
                  <a:schemeClr val="accent1">
                    <a:lumMod val="75000"/>
                  </a:schemeClr>
                </a:solidFill>
              </a:rPr>
              <a:t>maka</a:t>
            </a:r>
            <a:r>
              <a:rPr lang="en-ID" sz="2000" b="1" dirty="0">
                <a:solidFill>
                  <a:schemeClr val="accent1">
                    <a:lumMod val="75000"/>
                  </a:schemeClr>
                </a:solidFill>
              </a:rPr>
              <a:t> </a:t>
            </a:r>
            <a:r>
              <a:rPr lang="en-ID" sz="2000" b="1" dirty="0" err="1">
                <a:solidFill>
                  <a:schemeClr val="accent1">
                    <a:lumMod val="75000"/>
                  </a:schemeClr>
                </a:solidFill>
              </a:rPr>
              <a:t>sindroma</a:t>
            </a:r>
            <a:r>
              <a:rPr lang="en-ID" sz="2000" b="1" dirty="0">
                <a:solidFill>
                  <a:schemeClr val="accent1">
                    <a:lumMod val="75000"/>
                  </a:schemeClr>
                </a:solidFill>
              </a:rPr>
              <a:t> </a:t>
            </a:r>
            <a:r>
              <a:rPr lang="en-ID" sz="2000" b="1" dirty="0" err="1">
                <a:solidFill>
                  <a:schemeClr val="accent1">
                    <a:lumMod val="75000"/>
                  </a:schemeClr>
                </a:solidFill>
              </a:rPr>
              <a:t>premenstruasi</a:t>
            </a:r>
            <a:r>
              <a:rPr lang="en-ID" sz="2000" b="1" dirty="0">
                <a:solidFill>
                  <a:schemeClr val="accent1">
                    <a:lumMod val="75000"/>
                  </a:schemeClr>
                </a:solidFill>
              </a:rPr>
              <a:t> </a:t>
            </a:r>
            <a:r>
              <a:rPr lang="en-ID" sz="2000" b="1" dirty="0" err="1">
                <a:solidFill>
                  <a:schemeClr val="accent1">
                    <a:lumMod val="75000"/>
                  </a:schemeClr>
                </a:solidFill>
              </a:rPr>
              <a:t>kemungkinan</a:t>
            </a:r>
            <a:r>
              <a:rPr lang="en-ID" sz="2000" b="1" dirty="0">
                <a:solidFill>
                  <a:schemeClr val="accent1">
                    <a:lumMod val="75000"/>
                  </a:schemeClr>
                </a:solidFill>
              </a:rPr>
              <a:t> </a:t>
            </a:r>
            <a:r>
              <a:rPr lang="en-ID" sz="2000" b="1" dirty="0" err="1">
                <a:solidFill>
                  <a:schemeClr val="accent1">
                    <a:lumMod val="75000"/>
                  </a:schemeClr>
                </a:solidFill>
              </a:rPr>
              <a:t>adalah</a:t>
            </a:r>
            <a:r>
              <a:rPr lang="en-ID" sz="2000" b="1" dirty="0">
                <a:solidFill>
                  <a:schemeClr val="accent1">
                    <a:lumMod val="75000"/>
                  </a:schemeClr>
                </a:solidFill>
              </a:rPr>
              <a:t> </a:t>
            </a:r>
            <a:r>
              <a:rPr lang="en-ID" sz="2000" b="1" dirty="0" err="1">
                <a:solidFill>
                  <a:schemeClr val="accent1">
                    <a:lumMod val="75000"/>
                  </a:schemeClr>
                </a:solidFill>
              </a:rPr>
              <a:t>diagnosa</a:t>
            </a:r>
            <a:r>
              <a:rPr lang="en-ID" sz="2000" b="1" dirty="0">
                <a:solidFill>
                  <a:schemeClr val="accent1">
                    <a:lumMod val="75000"/>
                  </a:schemeClr>
                </a:solidFill>
              </a:rPr>
              <a:t> yang </a:t>
            </a:r>
            <a:r>
              <a:rPr lang="en-ID" sz="2000" b="1" dirty="0" err="1">
                <a:solidFill>
                  <a:schemeClr val="accent1">
                    <a:lumMod val="75000"/>
                  </a:schemeClr>
                </a:solidFill>
              </a:rPr>
              <a:t>akurat</a:t>
            </a:r>
            <a:r>
              <a:rPr lang="en-ID" sz="2000" b="1" dirty="0">
                <a:solidFill>
                  <a:schemeClr val="accent1">
                    <a:lumMod val="75000"/>
                  </a:schemeClr>
                </a:solidFill>
              </a:rPr>
              <a:t>. </a:t>
            </a:r>
            <a:endParaRPr lang="sv-SE" sz="2000" b="1" dirty="0">
              <a:solidFill>
                <a:schemeClr val="accent1">
                  <a:lumMod val="75000"/>
                </a:schemeClr>
              </a:solidFill>
            </a:endParaRPr>
          </a:p>
          <a:p>
            <a:pPr algn="just"/>
            <a:r>
              <a:rPr lang="en-ID" sz="2000" b="1" dirty="0" err="1">
                <a:solidFill>
                  <a:schemeClr val="accent1">
                    <a:lumMod val="75000"/>
                  </a:schemeClr>
                </a:solidFill>
              </a:rPr>
              <a:t>Gejala</a:t>
            </a:r>
            <a:r>
              <a:rPr lang="en-ID" sz="2000" b="1" dirty="0">
                <a:solidFill>
                  <a:schemeClr val="accent1">
                    <a:lumMod val="75000"/>
                  </a:schemeClr>
                </a:solidFill>
              </a:rPr>
              <a:t> </a:t>
            </a:r>
            <a:r>
              <a:rPr lang="en-ID" sz="2000" b="1" dirty="0" err="1">
                <a:solidFill>
                  <a:schemeClr val="accent1">
                    <a:lumMod val="75000"/>
                  </a:schemeClr>
                </a:solidFill>
              </a:rPr>
              <a:t>fisik</a:t>
            </a:r>
            <a:r>
              <a:rPr lang="en-ID" sz="2000" b="1" dirty="0">
                <a:solidFill>
                  <a:schemeClr val="accent1">
                    <a:lumMod val="75000"/>
                  </a:schemeClr>
                </a:solidFill>
              </a:rPr>
              <a:t> yang </a:t>
            </a:r>
            <a:r>
              <a:rPr lang="en-ID" sz="2000" b="1" dirty="0" err="1">
                <a:solidFill>
                  <a:schemeClr val="accent1">
                    <a:lumMod val="75000"/>
                  </a:schemeClr>
                </a:solidFill>
              </a:rPr>
              <a:t>kerap</a:t>
            </a:r>
            <a:r>
              <a:rPr lang="en-ID" sz="2000" b="1" dirty="0">
                <a:solidFill>
                  <a:schemeClr val="accent1">
                    <a:lumMod val="75000"/>
                  </a:schemeClr>
                </a:solidFill>
              </a:rPr>
              <a:t> </a:t>
            </a:r>
            <a:r>
              <a:rPr lang="en-ID" sz="2000" b="1" dirty="0" err="1">
                <a:solidFill>
                  <a:schemeClr val="accent1">
                    <a:lumMod val="75000"/>
                  </a:schemeClr>
                </a:solidFill>
              </a:rPr>
              <a:t>dirasakan</a:t>
            </a:r>
            <a:r>
              <a:rPr lang="en-ID" sz="2000" b="1" dirty="0">
                <a:solidFill>
                  <a:schemeClr val="accent1">
                    <a:lumMod val="75000"/>
                  </a:schemeClr>
                </a:solidFill>
              </a:rPr>
              <a:t> </a:t>
            </a:r>
            <a:r>
              <a:rPr lang="en-ID" sz="2000" b="1" dirty="0" err="1">
                <a:solidFill>
                  <a:schemeClr val="accent1">
                    <a:lumMod val="75000"/>
                  </a:schemeClr>
                </a:solidFill>
              </a:rPr>
              <a:t>saat</a:t>
            </a:r>
            <a:r>
              <a:rPr lang="en-ID" sz="2000" b="1" dirty="0">
                <a:solidFill>
                  <a:schemeClr val="accent1">
                    <a:lumMod val="75000"/>
                  </a:schemeClr>
                </a:solidFill>
              </a:rPr>
              <a:t> PMS </a:t>
            </a:r>
            <a:r>
              <a:rPr lang="en-ID" sz="2000" b="1" dirty="0" err="1">
                <a:solidFill>
                  <a:schemeClr val="accent1">
                    <a:lumMod val="75000"/>
                  </a:schemeClr>
                </a:solidFill>
              </a:rPr>
              <a:t>adalah</a:t>
            </a:r>
            <a:r>
              <a:rPr lang="en-ID" sz="2000" b="1" dirty="0">
                <a:solidFill>
                  <a:schemeClr val="accent1">
                    <a:lumMod val="75000"/>
                  </a:schemeClr>
                </a:solidFill>
              </a:rPr>
              <a:t> (6) </a:t>
            </a:r>
            <a:r>
              <a:rPr lang="en-ID" sz="2000" b="1" dirty="0" err="1">
                <a:solidFill>
                  <a:schemeClr val="accent1">
                    <a:lumMod val="75000"/>
                  </a:schemeClr>
                </a:solidFill>
              </a:rPr>
              <a:t>kram</a:t>
            </a:r>
            <a:r>
              <a:rPr lang="en-ID" sz="2000" b="1" dirty="0">
                <a:solidFill>
                  <a:schemeClr val="accent1">
                    <a:lumMod val="75000"/>
                  </a:schemeClr>
                </a:solidFill>
              </a:rPr>
              <a:t>, </a:t>
            </a:r>
            <a:r>
              <a:rPr lang="en-ID" sz="2000" b="1" dirty="0" err="1">
                <a:solidFill>
                  <a:schemeClr val="accent1">
                    <a:lumMod val="75000"/>
                  </a:schemeClr>
                </a:solidFill>
              </a:rPr>
              <a:t>sakit</a:t>
            </a:r>
            <a:r>
              <a:rPr lang="en-ID" sz="2000" b="1" dirty="0">
                <a:solidFill>
                  <a:schemeClr val="accent1">
                    <a:lumMod val="75000"/>
                  </a:schemeClr>
                </a:solidFill>
              </a:rPr>
              <a:t> </a:t>
            </a:r>
            <a:r>
              <a:rPr lang="en-ID" sz="2000" b="1" dirty="0" err="1">
                <a:solidFill>
                  <a:schemeClr val="accent1">
                    <a:lumMod val="75000"/>
                  </a:schemeClr>
                </a:solidFill>
              </a:rPr>
              <a:t>perut</a:t>
            </a:r>
            <a:r>
              <a:rPr lang="en-ID" sz="2000" b="1" dirty="0">
                <a:solidFill>
                  <a:schemeClr val="accent1">
                    <a:lumMod val="75000"/>
                  </a:schemeClr>
                </a:solidFill>
              </a:rPr>
              <a:t>, </a:t>
            </a:r>
            <a:r>
              <a:rPr lang="en-ID" sz="2000" b="1" dirty="0" err="1">
                <a:solidFill>
                  <a:schemeClr val="accent1">
                    <a:lumMod val="75000"/>
                  </a:schemeClr>
                </a:solidFill>
              </a:rPr>
              <a:t>sakit</a:t>
            </a:r>
            <a:r>
              <a:rPr lang="en-ID" sz="2000" b="1" dirty="0">
                <a:solidFill>
                  <a:schemeClr val="accent1">
                    <a:lumMod val="75000"/>
                  </a:schemeClr>
                </a:solidFill>
              </a:rPr>
              <a:t> </a:t>
            </a:r>
            <a:r>
              <a:rPr lang="en-ID" sz="2000" b="1" dirty="0" err="1">
                <a:solidFill>
                  <a:schemeClr val="accent1">
                    <a:lumMod val="75000"/>
                  </a:schemeClr>
                </a:solidFill>
              </a:rPr>
              <a:t>kepala</a:t>
            </a:r>
            <a:r>
              <a:rPr lang="en-ID" sz="2000" b="1" dirty="0">
                <a:solidFill>
                  <a:schemeClr val="accent1">
                    <a:lumMod val="75000"/>
                  </a:schemeClr>
                </a:solidFill>
              </a:rPr>
              <a:t>. </a:t>
            </a:r>
            <a:r>
              <a:rPr lang="en-ID" sz="2000" b="1" dirty="0" err="1">
                <a:solidFill>
                  <a:schemeClr val="accent1">
                    <a:lumMod val="75000"/>
                  </a:schemeClr>
                </a:solidFill>
              </a:rPr>
              <a:t>mual</a:t>
            </a:r>
            <a:r>
              <a:rPr lang="en-ID" sz="2000" b="1" dirty="0">
                <a:solidFill>
                  <a:schemeClr val="accent1">
                    <a:lumMod val="75000"/>
                  </a:schemeClr>
                </a:solidFill>
              </a:rPr>
              <a:t>, </a:t>
            </a:r>
            <a:r>
              <a:rPr lang="en-ID" sz="2000" b="1" dirty="0" err="1">
                <a:solidFill>
                  <a:schemeClr val="accent1">
                    <a:lumMod val="75000"/>
                  </a:schemeClr>
                </a:solidFill>
              </a:rPr>
              <a:t>payudara</a:t>
            </a:r>
            <a:r>
              <a:rPr lang="en-ID" sz="2000" b="1" dirty="0">
                <a:solidFill>
                  <a:schemeClr val="accent1">
                    <a:lumMod val="75000"/>
                  </a:schemeClr>
                </a:solidFill>
              </a:rPr>
              <a:t> </a:t>
            </a:r>
            <a:r>
              <a:rPr lang="en-ID" sz="2000" b="1" dirty="0" err="1">
                <a:solidFill>
                  <a:schemeClr val="accent1">
                    <a:lumMod val="75000"/>
                  </a:schemeClr>
                </a:solidFill>
              </a:rPr>
              <a:t>bengkak</a:t>
            </a:r>
            <a:r>
              <a:rPr lang="en-ID" sz="2000" b="1" dirty="0">
                <a:solidFill>
                  <a:schemeClr val="accent1">
                    <a:lumMod val="75000"/>
                  </a:schemeClr>
                </a:solidFill>
              </a:rPr>
              <a:t>, </a:t>
            </a:r>
            <a:r>
              <a:rPr lang="en-ID" sz="2000" b="1" dirty="0" err="1">
                <a:solidFill>
                  <a:schemeClr val="accent1">
                    <a:lumMod val="75000"/>
                  </a:schemeClr>
                </a:solidFill>
              </a:rPr>
              <a:t>nyeri</a:t>
            </a:r>
            <a:r>
              <a:rPr lang="en-ID" sz="2000" b="1" dirty="0">
                <a:solidFill>
                  <a:schemeClr val="accent1">
                    <a:lumMod val="75000"/>
                  </a:schemeClr>
                </a:solidFill>
              </a:rPr>
              <a:t> </a:t>
            </a:r>
            <a:r>
              <a:rPr lang="en-ID" sz="2000" b="1" dirty="0" err="1">
                <a:solidFill>
                  <a:schemeClr val="accent1">
                    <a:lumMod val="75000"/>
                  </a:schemeClr>
                </a:solidFill>
              </a:rPr>
              <a:t>otot</a:t>
            </a:r>
            <a:r>
              <a:rPr lang="en-ID" sz="2000" b="1" dirty="0">
                <a:solidFill>
                  <a:schemeClr val="accent1">
                    <a:lumMod val="75000"/>
                  </a:schemeClr>
                </a:solidFill>
              </a:rPr>
              <a:t> dan </a:t>
            </a:r>
            <a:r>
              <a:rPr lang="en-ID" sz="2000" b="1" dirty="0" err="1">
                <a:solidFill>
                  <a:schemeClr val="accent1">
                    <a:lumMod val="75000"/>
                  </a:schemeClr>
                </a:solidFill>
              </a:rPr>
              <a:t>punggung</a:t>
            </a:r>
            <a:r>
              <a:rPr lang="en-ID" sz="2000" b="1" dirty="0">
                <a:solidFill>
                  <a:schemeClr val="accent1">
                    <a:lumMod val="75000"/>
                  </a:schemeClr>
                </a:solidFill>
              </a:rPr>
              <a:t>, </a:t>
            </a:r>
            <a:r>
              <a:rPr lang="en-ID" sz="2000" b="1" dirty="0" err="1">
                <a:solidFill>
                  <a:schemeClr val="accent1">
                    <a:lumMod val="75000"/>
                  </a:schemeClr>
                </a:solidFill>
              </a:rPr>
              <a:t>serta</a:t>
            </a:r>
            <a:r>
              <a:rPr lang="en-ID" sz="2000" b="1" dirty="0">
                <a:solidFill>
                  <a:schemeClr val="accent1">
                    <a:lumMod val="75000"/>
                  </a:schemeClr>
                </a:solidFill>
              </a:rPr>
              <a:t> </a:t>
            </a:r>
            <a:r>
              <a:rPr lang="en-ID" sz="2000" b="1" dirty="0" err="1">
                <a:solidFill>
                  <a:schemeClr val="accent1">
                    <a:lumMod val="75000"/>
                  </a:schemeClr>
                </a:solidFill>
              </a:rPr>
              <a:t>pembengkakan</a:t>
            </a:r>
            <a:r>
              <a:rPr lang="en-ID" sz="2000" b="1" dirty="0">
                <a:solidFill>
                  <a:schemeClr val="accent1">
                    <a:lumMod val="75000"/>
                  </a:schemeClr>
                </a:solidFill>
              </a:rPr>
              <a:t> di </a:t>
            </a:r>
            <a:r>
              <a:rPr lang="en-ID" sz="2000" b="1" dirty="0" err="1">
                <a:solidFill>
                  <a:schemeClr val="accent1">
                    <a:lumMod val="75000"/>
                  </a:schemeClr>
                </a:solidFill>
              </a:rPr>
              <a:t>tungkai</a:t>
            </a:r>
            <a:r>
              <a:rPr lang="en-ID" sz="2000" b="1" dirty="0">
                <a:solidFill>
                  <a:schemeClr val="accent1">
                    <a:lumMod val="75000"/>
                  </a:schemeClr>
                </a:solidFill>
              </a:rPr>
              <a:t> </a:t>
            </a:r>
            <a:r>
              <a:rPr lang="en-ID" sz="2000" b="1" dirty="0" err="1">
                <a:solidFill>
                  <a:schemeClr val="accent1">
                    <a:lumMod val="75000"/>
                  </a:schemeClr>
                </a:solidFill>
              </a:rPr>
              <a:t>tangan</a:t>
            </a:r>
            <a:r>
              <a:rPr lang="en-ID" sz="2000" b="1" dirty="0">
                <a:solidFill>
                  <a:schemeClr val="accent1">
                    <a:lumMod val="75000"/>
                  </a:schemeClr>
                </a:solidFill>
              </a:rPr>
              <a:t> dan kaki. </a:t>
            </a:r>
            <a:r>
              <a:rPr lang="en-ID" sz="2000" b="1" dirty="0" err="1">
                <a:solidFill>
                  <a:schemeClr val="accent1">
                    <a:lumMod val="75000"/>
                  </a:schemeClr>
                </a:solidFill>
              </a:rPr>
              <a:t>Sedangkan</a:t>
            </a:r>
            <a:r>
              <a:rPr lang="en-ID" sz="2000" b="1" dirty="0">
                <a:solidFill>
                  <a:schemeClr val="accent1">
                    <a:lumMod val="75000"/>
                  </a:schemeClr>
                </a:solidFill>
              </a:rPr>
              <a:t> </a:t>
            </a:r>
            <a:r>
              <a:rPr lang="en-ID" sz="2000" b="1" dirty="0" err="1">
                <a:solidFill>
                  <a:schemeClr val="accent1">
                    <a:lumMod val="75000"/>
                  </a:schemeClr>
                </a:solidFill>
              </a:rPr>
              <a:t>gejala</a:t>
            </a:r>
            <a:r>
              <a:rPr lang="en-ID" sz="2000" b="1" dirty="0">
                <a:solidFill>
                  <a:schemeClr val="accent1">
                    <a:lumMod val="75000"/>
                  </a:schemeClr>
                </a:solidFill>
              </a:rPr>
              <a:t> </a:t>
            </a:r>
            <a:r>
              <a:rPr lang="en-ID" sz="2000" b="1" dirty="0" err="1">
                <a:solidFill>
                  <a:schemeClr val="accent1">
                    <a:lumMod val="75000"/>
                  </a:schemeClr>
                </a:solidFill>
              </a:rPr>
              <a:t>psikologisnya</a:t>
            </a:r>
            <a:r>
              <a:rPr lang="en-ID" sz="2000" b="1" dirty="0">
                <a:solidFill>
                  <a:schemeClr val="accent1">
                    <a:lumMod val="75000"/>
                  </a:schemeClr>
                </a:solidFill>
              </a:rPr>
              <a:t>, </a:t>
            </a:r>
            <a:r>
              <a:rPr lang="en-ID" sz="2000" b="1" dirty="0" err="1">
                <a:solidFill>
                  <a:schemeClr val="accent1">
                    <a:lumMod val="75000"/>
                  </a:schemeClr>
                </a:solidFill>
              </a:rPr>
              <a:t>yaitu</a:t>
            </a:r>
            <a:r>
              <a:rPr lang="en-ID" sz="2000" b="1" dirty="0">
                <a:solidFill>
                  <a:schemeClr val="accent1">
                    <a:lumMod val="75000"/>
                  </a:schemeClr>
                </a:solidFill>
              </a:rPr>
              <a:t> </a:t>
            </a:r>
            <a:r>
              <a:rPr lang="en-ID" sz="2000" b="1" dirty="0" err="1">
                <a:solidFill>
                  <a:schemeClr val="accent1">
                    <a:lumMod val="75000"/>
                  </a:schemeClr>
                </a:solidFill>
              </a:rPr>
              <a:t>mudah</a:t>
            </a:r>
            <a:r>
              <a:rPr lang="en-ID" sz="2000" b="1" dirty="0">
                <a:solidFill>
                  <a:schemeClr val="accent1">
                    <a:lumMod val="75000"/>
                  </a:schemeClr>
                </a:solidFill>
              </a:rPr>
              <a:t> </a:t>
            </a:r>
            <a:r>
              <a:rPr lang="en-ID" sz="2000" b="1" dirty="0" err="1">
                <a:solidFill>
                  <a:schemeClr val="accent1">
                    <a:lumMod val="75000"/>
                  </a:schemeClr>
                </a:solidFill>
              </a:rPr>
              <a:t>marah</a:t>
            </a:r>
            <a:r>
              <a:rPr lang="en-ID" sz="2000" b="1" dirty="0">
                <a:solidFill>
                  <a:schemeClr val="accent1">
                    <a:lumMod val="75000"/>
                  </a:schemeClr>
                </a:solidFill>
              </a:rPr>
              <a:t>, </a:t>
            </a:r>
            <a:r>
              <a:rPr lang="en-ID" sz="2000" b="1" dirty="0" err="1">
                <a:solidFill>
                  <a:schemeClr val="accent1">
                    <a:lumMod val="75000"/>
                  </a:schemeClr>
                </a:solidFill>
              </a:rPr>
              <a:t>kesepian</a:t>
            </a:r>
            <a:r>
              <a:rPr lang="en-ID" sz="2000" b="1" dirty="0">
                <a:solidFill>
                  <a:schemeClr val="accent1">
                    <a:lumMod val="75000"/>
                  </a:schemeClr>
                </a:solidFill>
              </a:rPr>
              <a:t>, </a:t>
            </a:r>
            <a:r>
              <a:rPr lang="en-ID" sz="2000" b="1" dirty="0" err="1">
                <a:solidFill>
                  <a:schemeClr val="accent1">
                    <a:lumMod val="75000"/>
                  </a:schemeClr>
                </a:solidFill>
              </a:rPr>
              <a:t>tidak</a:t>
            </a:r>
            <a:r>
              <a:rPr lang="en-ID" sz="2000" b="1" dirty="0">
                <a:solidFill>
                  <a:schemeClr val="accent1">
                    <a:lumMod val="75000"/>
                  </a:schemeClr>
                </a:solidFill>
              </a:rPr>
              <a:t> </a:t>
            </a:r>
            <a:r>
              <a:rPr lang="en-ID" sz="2000" b="1" dirty="0" err="1">
                <a:solidFill>
                  <a:schemeClr val="accent1">
                    <a:lumMod val="75000"/>
                  </a:schemeClr>
                </a:solidFill>
              </a:rPr>
              <a:t>konsentrasi</a:t>
            </a:r>
            <a:r>
              <a:rPr lang="en-ID" sz="2000" b="1" dirty="0">
                <a:solidFill>
                  <a:schemeClr val="accent1">
                    <a:lumMod val="75000"/>
                  </a:schemeClr>
                </a:solidFill>
              </a:rPr>
              <a:t>, </a:t>
            </a:r>
            <a:r>
              <a:rPr lang="en-ID" sz="2000" b="1" dirty="0" err="1">
                <a:solidFill>
                  <a:schemeClr val="accent1">
                    <a:lumMod val="75000"/>
                  </a:schemeClr>
                </a:solidFill>
              </a:rPr>
              <a:t>malas,dan</a:t>
            </a:r>
            <a:r>
              <a:rPr lang="en-ID" sz="2000" b="1" dirty="0">
                <a:solidFill>
                  <a:schemeClr val="accent1">
                    <a:lumMod val="75000"/>
                  </a:schemeClr>
                </a:solidFill>
              </a:rPr>
              <a:t> </a:t>
            </a:r>
            <a:r>
              <a:rPr lang="en-ID" sz="2000" b="1" dirty="0" err="1">
                <a:solidFill>
                  <a:schemeClr val="accent1">
                    <a:lumMod val="75000"/>
                  </a:schemeClr>
                </a:solidFill>
              </a:rPr>
              <a:t>sulit</a:t>
            </a:r>
            <a:r>
              <a:rPr lang="en-ID" sz="2000" b="1" dirty="0">
                <a:solidFill>
                  <a:schemeClr val="accent1">
                    <a:lumMod val="75000"/>
                  </a:schemeClr>
                </a:solidFill>
              </a:rPr>
              <a:t> </a:t>
            </a:r>
            <a:r>
              <a:rPr lang="en-ID" sz="2000" b="1" dirty="0" err="1">
                <a:solidFill>
                  <a:schemeClr val="accent1">
                    <a:lumMod val="75000"/>
                  </a:schemeClr>
                </a:solidFill>
              </a:rPr>
              <a:t>tidur</a:t>
            </a:r>
            <a:r>
              <a:rPr lang="en-ID" sz="2000" b="1" dirty="0">
                <a:solidFill>
                  <a:schemeClr val="accent1">
                    <a:lumMod val="75000"/>
                  </a:schemeClr>
                </a:solidFill>
              </a:rPr>
              <a:t>.</a:t>
            </a:r>
            <a:endParaRPr lang="en-ID" sz="2000" b="1" dirty="0">
              <a:solidFill>
                <a:schemeClr val="accent1">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889" y="624110"/>
            <a:ext cx="9810723" cy="754985"/>
          </a:xfrm>
        </p:spPr>
        <p:txBody>
          <a:bodyPr>
            <a:normAutofit fontScale="90000"/>
          </a:bodyPr>
          <a:lstStyle/>
          <a:p>
            <a:r>
              <a:rPr lang="en-ID" sz="4000" b="1" u="sng" dirty="0"/>
              <a:t>Premenstrual Dysphoric Disorder (PMDD)</a:t>
            </a:r>
            <a:endParaRPr lang="en-US" sz="6600" b="1" u="sng" dirty="0"/>
          </a:p>
        </p:txBody>
      </p:sp>
      <p:sp>
        <p:nvSpPr>
          <p:cNvPr id="3" name="Content Placeholder 2"/>
          <p:cNvSpPr>
            <a:spLocks noGrp="1"/>
          </p:cNvSpPr>
          <p:nvPr>
            <p:ph idx="1"/>
          </p:nvPr>
        </p:nvSpPr>
        <p:spPr>
          <a:xfrm>
            <a:off x="1693889" y="1768839"/>
            <a:ext cx="9323881" cy="4661940"/>
          </a:xfrm>
        </p:spPr>
        <p:txBody>
          <a:bodyPr>
            <a:normAutofit/>
          </a:bodyPr>
          <a:lstStyle/>
          <a:p>
            <a:r>
              <a:rPr lang="en-ID" sz="2800" b="1" u="sng" dirty="0">
                <a:solidFill>
                  <a:schemeClr val="accent2">
                    <a:lumMod val="75000"/>
                  </a:schemeClr>
                </a:solidFill>
              </a:rPr>
              <a:t>A. DEFENISI </a:t>
            </a:r>
            <a:endParaRPr lang="en-ID" sz="2800" b="1" u="sng" dirty="0">
              <a:solidFill>
                <a:schemeClr val="accent2">
                  <a:lumMod val="75000"/>
                </a:schemeClr>
              </a:solidFill>
            </a:endParaRPr>
          </a:p>
          <a:p>
            <a:pPr marL="0" indent="0" algn="just">
              <a:buNone/>
            </a:pPr>
            <a:r>
              <a:rPr lang="en-ID" sz="2000" b="1" dirty="0"/>
              <a:t>	Premenstrual dysphoric disorder (PMDD) </a:t>
            </a:r>
            <a:r>
              <a:rPr lang="en-ID" sz="2000" b="1" dirty="0" err="1"/>
              <a:t>adalah</a:t>
            </a:r>
            <a:r>
              <a:rPr lang="en-ID" sz="2000" b="1" dirty="0"/>
              <a:t> </a:t>
            </a:r>
            <a:r>
              <a:rPr lang="en-ID" sz="2000" b="1" dirty="0" err="1"/>
              <a:t>gangguan</a:t>
            </a:r>
            <a:r>
              <a:rPr lang="en-ID" sz="2000" b="1" dirty="0"/>
              <a:t> </a:t>
            </a:r>
            <a:r>
              <a:rPr lang="en-ID" sz="2000" b="1" dirty="0" err="1"/>
              <a:t>terkait</a:t>
            </a:r>
            <a:r>
              <a:rPr lang="en-ID" sz="2000" b="1" dirty="0"/>
              <a:t> </a:t>
            </a:r>
            <a:r>
              <a:rPr lang="en-ID" sz="2000" b="1" dirty="0" err="1"/>
              <a:t>emosi</a:t>
            </a:r>
            <a:r>
              <a:rPr lang="en-ID" sz="2000" b="1" dirty="0"/>
              <a:t> dan </a:t>
            </a:r>
            <a:r>
              <a:rPr lang="en-ID" sz="2000" b="1" dirty="0" err="1"/>
              <a:t>fisik</a:t>
            </a:r>
            <a:r>
              <a:rPr lang="en-ID" sz="2000" b="1" dirty="0"/>
              <a:t> yang </a:t>
            </a:r>
            <a:r>
              <a:rPr lang="en-ID" sz="2000" b="1" dirty="0" err="1"/>
              <a:t>dialami</a:t>
            </a:r>
            <a:r>
              <a:rPr lang="en-ID" sz="2000" b="1" dirty="0"/>
              <a:t> </a:t>
            </a:r>
            <a:r>
              <a:rPr lang="en-ID" sz="2000" b="1" dirty="0" err="1"/>
              <a:t>wanita</a:t>
            </a:r>
            <a:r>
              <a:rPr lang="en-ID" sz="2000" b="1" dirty="0"/>
              <a:t> </a:t>
            </a:r>
            <a:r>
              <a:rPr lang="en-ID" sz="2000" b="1" dirty="0" err="1"/>
              <a:t>sebelum</a:t>
            </a:r>
            <a:r>
              <a:rPr lang="en-ID" sz="2000" b="1" dirty="0"/>
              <a:t> masa </a:t>
            </a:r>
            <a:r>
              <a:rPr lang="en-ID" sz="2000" b="1" dirty="0" err="1"/>
              <a:t>menstruasi</a:t>
            </a:r>
            <a:r>
              <a:rPr lang="en-ID" sz="2000" b="1" dirty="0"/>
              <a:t>. </a:t>
            </a:r>
            <a:r>
              <a:rPr lang="en-ID" sz="2000" b="1" dirty="0" err="1"/>
              <a:t>Gangguan</a:t>
            </a:r>
            <a:r>
              <a:rPr lang="en-ID" sz="2000" b="1" dirty="0"/>
              <a:t> </a:t>
            </a:r>
            <a:r>
              <a:rPr lang="en-ID" sz="2000" b="1" dirty="0" err="1"/>
              <a:t>ini</a:t>
            </a:r>
            <a:r>
              <a:rPr lang="en-ID" sz="2000" b="1" dirty="0"/>
              <a:t> </a:t>
            </a:r>
            <a:r>
              <a:rPr lang="en-ID" sz="2000" b="1" dirty="0" err="1"/>
              <a:t>merupakan</a:t>
            </a:r>
            <a:r>
              <a:rPr lang="en-ID" sz="2000" b="1" dirty="0"/>
              <a:t> </a:t>
            </a:r>
            <a:r>
              <a:rPr lang="en-ID" sz="2000" b="1" dirty="0" err="1"/>
              <a:t>bentuk</a:t>
            </a:r>
            <a:r>
              <a:rPr lang="en-ID" sz="2000" b="1" dirty="0"/>
              <a:t> yang </a:t>
            </a:r>
            <a:r>
              <a:rPr lang="en-ID" sz="2000" b="1" dirty="0" err="1"/>
              <a:t>lebih</a:t>
            </a:r>
            <a:r>
              <a:rPr lang="en-ID" sz="2000" b="1" dirty="0"/>
              <a:t> </a:t>
            </a:r>
            <a:r>
              <a:rPr lang="en-ID" sz="2000" b="1" dirty="0" err="1"/>
              <a:t>parah</a:t>
            </a:r>
            <a:r>
              <a:rPr lang="en-ID" sz="2000" b="1" dirty="0"/>
              <a:t> </a:t>
            </a:r>
            <a:r>
              <a:rPr lang="en-ID" sz="2000" b="1" dirty="0" err="1"/>
              <a:t>dari</a:t>
            </a:r>
            <a:r>
              <a:rPr lang="en-ID" sz="2000" b="1" dirty="0"/>
              <a:t> premenstrual syndrome (PMS) </a:t>
            </a:r>
            <a:r>
              <a:rPr lang="en-ID" sz="2000" b="1" dirty="0" err="1"/>
              <a:t>atau</a:t>
            </a:r>
            <a:r>
              <a:rPr lang="en-ID" sz="2000" b="1" dirty="0"/>
              <a:t> </a:t>
            </a:r>
            <a:r>
              <a:rPr lang="en-ID" sz="2000" b="1" dirty="0" err="1"/>
              <a:t>sindrom</a:t>
            </a:r>
            <a:r>
              <a:rPr lang="en-ID" sz="2000" b="1" dirty="0"/>
              <a:t> </a:t>
            </a:r>
            <a:r>
              <a:rPr lang="en-ID" sz="2000" b="1" dirty="0" err="1"/>
              <a:t>pramenstruasi</a:t>
            </a:r>
            <a:r>
              <a:rPr lang="en-ID" sz="2000" b="1" dirty="0"/>
              <a:t>.</a:t>
            </a:r>
            <a:endParaRPr lang="en-ID" sz="2000" b="1" dirty="0"/>
          </a:p>
          <a:p>
            <a:pPr marL="0" indent="0" algn="just">
              <a:buNone/>
            </a:pPr>
            <a:r>
              <a:rPr lang="en-ID" sz="2000" b="1" dirty="0"/>
              <a:t>	Premenstrual Dysphoric Disorder (PMDD) </a:t>
            </a:r>
            <a:r>
              <a:rPr lang="en-ID" sz="2000" b="1" dirty="0" err="1"/>
              <a:t>adalah</a:t>
            </a:r>
            <a:r>
              <a:rPr lang="en-ID" sz="2000" b="1" dirty="0"/>
              <a:t> </a:t>
            </a:r>
            <a:r>
              <a:rPr lang="en-ID" sz="2000" b="1" dirty="0" err="1"/>
              <a:t>kondisi</a:t>
            </a:r>
            <a:r>
              <a:rPr lang="en-ID" sz="2000" b="1" dirty="0"/>
              <a:t> </a:t>
            </a:r>
            <a:r>
              <a:rPr lang="en-ID" sz="2000" b="1" dirty="0" err="1"/>
              <a:t>kesehatan</a:t>
            </a:r>
            <a:r>
              <a:rPr lang="en-ID" sz="2000" b="1" dirty="0"/>
              <a:t> </a:t>
            </a:r>
            <a:r>
              <a:rPr lang="en-ID" sz="2000" b="1" dirty="0" err="1"/>
              <a:t>kronis</a:t>
            </a:r>
            <a:r>
              <a:rPr lang="en-ID" sz="2000" b="1" dirty="0"/>
              <a:t> yang </a:t>
            </a:r>
            <a:r>
              <a:rPr lang="en-ID" sz="2000" b="1" dirty="0" err="1"/>
              <a:t>mempengaruhi</a:t>
            </a:r>
            <a:r>
              <a:rPr lang="en-ID" sz="2000" b="1" dirty="0"/>
              <a:t> 3-8% </a:t>
            </a:r>
            <a:r>
              <a:rPr lang="en-ID" sz="2000" b="1" dirty="0" err="1"/>
              <a:t>wanita</a:t>
            </a:r>
            <a:r>
              <a:rPr lang="en-ID" sz="2000" b="1" dirty="0"/>
              <a:t> </a:t>
            </a:r>
            <a:r>
              <a:rPr lang="en-ID" sz="2000" b="1" dirty="0" err="1"/>
              <a:t>usia</a:t>
            </a:r>
            <a:r>
              <a:rPr lang="en-ID" sz="2000" b="1" dirty="0"/>
              <a:t> </a:t>
            </a:r>
            <a:r>
              <a:rPr lang="en-ID" sz="2000" b="1" dirty="0" err="1"/>
              <a:t>menstruasi</a:t>
            </a:r>
            <a:r>
              <a:rPr lang="en-ID" sz="2000" b="1" dirty="0"/>
              <a:t> dan </a:t>
            </a:r>
            <a:r>
              <a:rPr lang="en-ID" sz="2000" b="1" dirty="0" err="1"/>
              <a:t>ditandai</a:t>
            </a:r>
            <a:r>
              <a:rPr lang="en-ID" sz="2000" b="1" dirty="0"/>
              <a:t> </a:t>
            </a:r>
            <a:r>
              <a:rPr lang="en-ID" sz="2000" b="1" dirty="0" err="1"/>
              <a:t>dengan</a:t>
            </a:r>
            <a:r>
              <a:rPr lang="en-ID" sz="2000" b="1" dirty="0"/>
              <a:t> </a:t>
            </a:r>
            <a:r>
              <a:rPr lang="en-ID" sz="2000" b="1" dirty="0" err="1"/>
              <a:t>melemahkan</a:t>
            </a:r>
            <a:r>
              <a:rPr lang="en-ID" sz="2000" b="1" dirty="0"/>
              <a:t> </a:t>
            </a:r>
            <a:r>
              <a:rPr lang="en-ID" sz="2000" b="1" dirty="0" err="1"/>
              <a:t>perubahan</a:t>
            </a:r>
            <a:r>
              <a:rPr lang="en-ID" sz="2000" b="1" dirty="0"/>
              <a:t> </a:t>
            </a:r>
            <a:r>
              <a:rPr lang="en-ID" sz="2000" b="1" dirty="0" err="1"/>
              <a:t>kognitif</a:t>
            </a:r>
            <a:r>
              <a:rPr lang="en-ID" sz="2000" b="1" dirty="0"/>
              <a:t>, </a:t>
            </a:r>
            <a:r>
              <a:rPr lang="en-ID" sz="2000" b="1" dirty="0" err="1"/>
              <a:t>afektif</a:t>
            </a:r>
            <a:r>
              <a:rPr lang="en-ID" sz="2000" b="1" dirty="0"/>
              <a:t> dan </a:t>
            </a:r>
            <a:r>
              <a:rPr lang="en-ID" sz="2000" b="1" dirty="0" err="1"/>
              <a:t>perilaku</a:t>
            </a:r>
            <a:r>
              <a:rPr lang="en-ID" sz="2000" b="1" dirty="0"/>
              <a:t> yang </a:t>
            </a:r>
            <a:r>
              <a:rPr lang="en-ID" sz="2000" b="1" dirty="0" err="1"/>
              <a:t>terjadi</a:t>
            </a:r>
            <a:r>
              <a:rPr lang="en-ID" sz="2000" b="1" dirty="0"/>
              <a:t> </a:t>
            </a:r>
            <a:r>
              <a:rPr lang="en-ID" sz="2000" b="1" dirty="0" err="1"/>
              <a:t>selama</a:t>
            </a:r>
            <a:r>
              <a:rPr lang="en-ID" sz="2000" b="1" dirty="0"/>
              <a:t> </a:t>
            </a:r>
            <a:r>
              <a:rPr lang="en-ID" sz="2000" b="1" dirty="0" err="1"/>
              <a:t>fase</a:t>
            </a:r>
            <a:r>
              <a:rPr lang="en-ID" sz="2000" b="1" dirty="0"/>
              <a:t> </a:t>
            </a:r>
            <a:r>
              <a:rPr lang="en-ID" sz="2000" b="1" dirty="0" err="1"/>
              <a:t>menstruasi</a:t>
            </a:r>
            <a:r>
              <a:rPr lang="en-ID" sz="2000" b="1" dirty="0"/>
              <a:t> luteal dan </a:t>
            </a:r>
            <a:r>
              <a:rPr lang="en-ID" sz="2000" b="1" dirty="0" err="1"/>
              <a:t>biasanya</a:t>
            </a:r>
            <a:r>
              <a:rPr lang="en-ID" sz="2000" b="1" dirty="0"/>
              <a:t> </a:t>
            </a:r>
            <a:r>
              <a:rPr lang="en-ID" sz="2000" b="1" dirty="0" err="1"/>
              <a:t>hilang</a:t>
            </a:r>
            <a:r>
              <a:rPr lang="en-ID" sz="2000" b="1" dirty="0"/>
              <a:t>. </a:t>
            </a:r>
            <a:r>
              <a:rPr lang="en-ID" sz="2000" b="1" dirty="0" err="1"/>
              <a:t>setelah</a:t>
            </a:r>
            <a:r>
              <a:rPr lang="en-ID" sz="2000" b="1" dirty="0"/>
              <a:t> </a:t>
            </a:r>
            <a:r>
              <a:rPr lang="en-ID" sz="2000" b="1" dirty="0" err="1"/>
              <a:t>awal</a:t>
            </a:r>
            <a:r>
              <a:rPr lang="en-ID" sz="2000" b="1" dirty="0"/>
              <a:t> </a:t>
            </a:r>
            <a:r>
              <a:rPr lang="en-ID" sz="2000" b="1" dirty="0" err="1"/>
              <a:t>menstruasi</a:t>
            </a:r>
            <a:r>
              <a:rPr lang="en-ID" sz="2000" b="1" dirty="0"/>
              <a:t>. </a:t>
            </a:r>
            <a:r>
              <a:rPr lang="en-ID" sz="2000" b="1" dirty="0" err="1"/>
              <a:t>Awalnya</a:t>
            </a:r>
            <a:r>
              <a:rPr lang="en-ID" sz="2000" b="1" dirty="0"/>
              <a:t> </a:t>
            </a:r>
            <a:r>
              <a:rPr lang="en-ID" sz="2000" b="1" dirty="0" err="1"/>
              <a:t>disebut</a:t>
            </a:r>
            <a:r>
              <a:rPr lang="en-ID" sz="2000" b="1" dirty="0"/>
              <a:t> </a:t>
            </a:r>
            <a:r>
              <a:rPr lang="en-ID" sz="2000" b="1" dirty="0" err="1"/>
              <a:t>sebagai</a:t>
            </a:r>
            <a:r>
              <a:rPr lang="en-ID" sz="2000" b="1" dirty="0"/>
              <a:t> Late Luteal Phase Dysphoric Disorder (LLPDD) </a:t>
            </a:r>
            <a:r>
              <a:rPr lang="en-ID" sz="2000" b="1" dirty="0" err="1"/>
              <a:t>karena</a:t>
            </a:r>
            <a:r>
              <a:rPr lang="en-ID" sz="2000" b="1" dirty="0"/>
              <a:t> </a:t>
            </a:r>
            <a:r>
              <a:rPr lang="en-ID" sz="2000" b="1" dirty="0" err="1"/>
              <a:t>sifat</a:t>
            </a:r>
            <a:r>
              <a:rPr lang="en-ID" sz="2000" b="1" dirty="0"/>
              <a:t> </a:t>
            </a:r>
            <a:r>
              <a:rPr lang="en-ID" sz="2000" b="1" dirty="0" err="1"/>
              <a:t>siklusnya</a:t>
            </a:r>
            <a:r>
              <a:rPr lang="en-ID" sz="2000" b="1" dirty="0"/>
              <a:t> (Diagnostic and Statistical Manual of Mental Disorders dan </a:t>
            </a:r>
            <a:r>
              <a:rPr lang="en-ID" sz="2000" b="1" dirty="0" err="1"/>
              <a:t>kadang-kadang</a:t>
            </a:r>
            <a:r>
              <a:rPr lang="en-ID" sz="2000" b="1" dirty="0"/>
              <a:t> </a:t>
            </a:r>
            <a:r>
              <a:rPr lang="en-ID" sz="2000" b="1" dirty="0" err="1"/>
              <a:t>disebut</a:t>
            </a:r>
            <a:r>
              <a:rPr lang="en-ID" sz="2000" b="1" dirty="0"/>
              <a:t> </a:t>
            </a:r>
            <a:r>
              <a:rPr lang="en-ID" sz="2000" b="1" dirty="0" err="1"/>
              <a:t>sebagai</a:t>
            </a:r>
            <a:r>
              <a:rPr lang="en-ID" sz="2000" b="1" dirty="0"/>
              <a:t> "PMS </a:t>
            </a:r>
            <a:r>
              <a:rPr lang="en-ID" sz="2000" b="1" dirty="0" err="1"/>
              <a:t>parah</a:t>
            </a:r>
            <a:r>
              <a:rPr lang="en-ID" sz="2000" b="1" dirty="0"/>
              <a:t>" (Osborn, </a:t>
            </a:r>
            <a:r>
              <a:rPr lang="en-ID" sz="2000" b="1" dirty="0" err="1"/>
              <a:t>dkk</a:t>
            </a:r>
            <a:r>
              <a:rPr lang="en-ID" sz="2000" b="1" dirty="0"/>
              <a:t> (2020)). </a:t>
            </a:r>
            <a:endParaRPr lang="en-ID" sz="2000" b="1"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9922</Words>
  <Application>WPS Presentation</Application>
  <PresentationFormat>Widescreen</PresentationFormat>
  <Paragraphs>132</Paragraphs>
  <Slides>20</Slides>
  <Notes>0</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20</vt:i4>
      </vt:variant>
    </vt:vector>
  </HeadingPairs>
  <TitlesOfParts>
    <vt:vector size="42" baseType="lpstr">
      <vt:lpstr>Arial</vt:lpstr>
      <vt:lpstr>SimSun</vt:lpstr>
      <vt:lpstr>Wingdings</vt:lpstr>
      <vt:lpstr>Wingdings 3</vt:lpstr>
      <vt:lpstr>Arial</vt:lpstr>
      <vt:lpstr>Calibri</vt:lpstr>
      <vt:lpstr>Bahnschrift SemiBold</vt:lpstr>
      <vt:lpstr>Cooper Black</vt:lpstr>
      <vt:lpstr>Candara</vt:lpstr>
      <vt:lpstr>Bahnschrift SemiBold Condensed</vt:lpstr>
      <vt:lpstr>Bahnschrift</vt:lpstr>
      <vt:lpstr>Century Gothic</vt:lpstr>
      <vt:lpstr>Footlight MT Light</vt:lpstr>
      <vt:lpstr>Microsoft YaHei</vt:lpstr>
      <vt:lpstr>Arial Unicode MS</vt:lpstr>
      <vt:lpstr>Aldhabi</vt:lpstr>
      <vt:lpstr>Garamond</vt:lpstr>
      <vt:lpstr>Calibri Light</vt:lpstr>
      <vt:lpstr>Wisp</vt:lpstr>
      <vt:lpstr>Organic</vt:lpstr>
      <vt:lpstr>Retrospect</vt:lpstr>
      <vt:lpstr>1_Wisp</vt:lpstr>
      <vt:lpstr> TUGAS MK :MASALAH DAN GANGGUAN SISTEM REPRODUKSI</vt:lpstr>
      <vt:lpstr>JUDUL </vt:lpstr>
      <vt:lpstr>	Pubertas merupakan salah satu fase dalam pertumbuhan dan perkembangan manusia. 	Pada wanita, pubertas diikuti aspek perkembangan reproduksi yang ditandai dengan mulainya menstruasi (menarche). 	Gangguan menstruasi yg sering dialami Wanita diantaranya mulai dari rasa tidak nyaman pada daerah perut sampai masalah ketidak stabilan emosi, kondisi ini yang dikenal dengan premenstrual syndrome (sindrom preimenstruasi).</vt:lpstr>
      <vt:lpstr>	Mayoritas wanita pada usia reproduktif biasanya mengalami satu atau lebih gejala premenstruasi pada sebagian besar siklus menstruasi. Keparahan dan frekuensi gejala yang dialami bisa berbeda di antara masing-masing siklus.  	Gejala yang paling parah dan paling sering pada sindroma preimenstruasi adalah iritabilitas emosional dan tingkah laku, depresi, gelisah, kelelahan, kosentrasi berkurang, pembengkakan dan rasa tidak nyaman pada payudara dan nyeri didaerah perut. . Namun, kalau gejala PMS yang dialami sudah sangat parah, bisa jadi timbul premenstrual dysphoric disorder atau PMDD. 	Rata-rata usia pubertas dewasa ini adalah 12 tahun, sementara usiarata-rata menopause adalah 5 1 tahun. Dengan demikian rata-rata siklus menstruasi wanita lebih dari 450 kali sepanjang hidupnya.</vt:lpstr>
      <vt:lpstr>PEMBAHASAN</vt:lpstr>
      <vt:lpstr>B. Etiologi  	Banyak dugaan bahwa sindroma premenstruasi terjadi akibat kombinasi dari berbagai faktor yang kompleks dimana salah satunya adalah akibat perubahan hormonal yang terjadi sebelum menstruasi.  Penyebab sindroma premenstruasi berhubungan dengan beberapa faktor diantaranya : a. Faktor hormonal  b. Faktor kimiawi c. Faktor genetic d. Faktor psikologis e. Faktor Aktivitas Fisik f. Kalsium g. Magnesium h. Vitamin B6  </vt:lpstr>
      <vt:lpstr>C. Gejala</vt:lpstr>
      <vt:lpstr>	D. Diagnosis</vt:lpstr>
      <vt:lpstr>Premenstrual Dysphoric Disorder (PMDD)</vt:lpstr>
      <vt:lpstr>B. PENYEBAB </vt:lpstr>
      <vt:lpstr>C. FAKTOR RISIKO </vt:lpstr>
      <vt:lpstr>D. TANDA DAN GEJALA</vt:lpstr>
      <vt:lpstr>PowerPoint 演示文稿</vt:lpstr>
      <vt:lpstr>E. DIAGNOSIS</vt:lpstr>
      <vt:lpstr>F. PENGOBATAN </vt:lpstr>
      <vt:lpstr>G. KOMPLIKASI</vt:lpstr>
      <vt:lpstr>H. PENCEGAHAN</vt:lpstr>
      <vt:lpstr>KESIMPULAN</vt:lpstr>
      <vt:lpstr>CONTOH KASUS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EVALUASI MINGGUAN SITEM KEWASPADAAN DINI DAN RESPON (SKDR)</dc:title>
  <dc:creator>Windows User</dc:creator>
  <cp:lastModifiedBy>user</cp:lastModifiedBy>
  <cp:revision>32</cp:revision>
  <dcterms:created xsi:type="dcterms:W3CDTF">2022-09-07T01:59:00Z</dcterms:created>
  <dcterms:modified xsi:type="dcterms:W3CDTF">2022-10-02T01:30:38Z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1414A9E7F30142178A641DB232A7941D</vt:lpwstr>
  </property>
  <property fmtid="{D5CDD505-2E9C-101B-9397-08002B2CF9AE}" pid="3" name="KSOProductBuildVer">
    <vt:lpwstr>1057-11.2.0.11341</vt:lpwstr>
  </property>
</Properties>
</file>