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6A1598-87D1-42BC-8E1D-72B48B2A8B3D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B067D51-D7D8-49D7-B893-8B4062DF1795}">
      <dgm:prSet phldrT="[Text]" custT="1"/>
      <dgm:spPr/>
      <dgm:t>
        <a:bodyPr/>
        <a:lstStyle/>
        <a:p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Fisiologi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menopause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/>
          </a:r>
          <a:br>
            <a:rPr lang="en-US" sz="1800" dirty="0" smtClean="0">
              <a:latin typeface="Andalus" pitchFamily="18" charset="-78"/>
              <a:cs typeface="Andalus" pitchFamily="18" charset="-78"/>
            </a:rPr>
          </a:br>
          <a:endParaRPr lang="en-US" sz="1800" dirty="0">
            <a:latin typeface="Andalus" pitchFamily="18" charset="-78"/>
            <a:cs typeface="Andalus" pitchFamily="18" charset="-78"/>
          </a:endParaRPr>
        </a:p>
      </dgm:t>
    </dgm:pt>
    <dgm:pt modelId="{8927A74A-C4CD-462F-BA0D-54F9A4A1E6EE}" type="parTrans" cxnId="{F2C5490B-9E92-42CE-B34D-856218188780}">
      <dgm:prSet/>
      <dgm:spPr/>
      <dgm:t>
        <a:bodyPr/>
        <a:lstStyle/>
        <a:p>
          <a:endParaRPr lang="en-US"/>
        </a:p>
      </dgm:t>
    </dgm:pt>
    <dgm:pt modelId="{28C6932A-CB71-4513-ADC2-1F15D94ABCC6}" type="sibTrans" cxnId="{F2C5490B-9E92-42CE-B34D-856218188780}">
      <dgm:prSet/>
      <dgm:spPr/>
      <dgm:t>
        <a:bodyPr/>
        <a:lstStyle/>
        <a:p>
          <a:endParaRPr lang="en-US"/>
        </a:p>
      </dgm:t>
    </dgm:pt>
    <dgm:pt modelId="{EF516364-56EE-483A-B83D-B7DB0DBA7F39}">
      <dgm:prSet phldrT="[Text]" custT="1"/>
      <dgm:spPr/>
      <dgm:t>
        <a:bodyPr/>
        <a:lstStyle/>
        <a:p>
          <a:r>
            <a:rPr lang="pt-BR" sz="1800" b="0" i="0" dirty="0" smtClean="0">
              <a:latin typeface="Andalus" pitchFamily="18" charset="-78"/>
              <a:cs typeface="Andalus" pitchFamily="18" charset="-78"/>
            </a:rPr>
            <a:t>Ketidaknyamanan umum pada masa perimenopause</a:t>
          </a:r>
          <a:r>
            <a:rPr lang="pt-BR" sz="1800" dirty="0" smtClean="0">
              <a:latin typeface="Andalus" pitchFamily="18" charset="-78"/>
              <a:cs typeface="Andalus" pitchFamily="18" charset="-78"/>
            </a:rPr>
            <a:t/>
          </a:r>
          <a:br>
            <a:rPr lang="pt-BR" sz="1800" dirty="0" smtClean="0">
              <a:latin typeface="Andalus" pitchFamily="18" charset="-78"/>
              <a:cs typeface="Andalus" pitchFamily="18" charset="-78"/>
            </a:rPr>
          </a:br>
          <a:endParaRPr lang="en-US" sz="1800" dirty="0">
            <a:latin typeface="Andalus" pitchFamily="18" charset="-78"/>
            <a:cs typeface="Andalus" pitchFamily="18" charset="-78"/>
          </a:endParaRPr>
        </a:p>
      </dgm:t>
    </dgm:pt>
    <dgm:pt modelId="{9E38E2CB-9324-48DC-BEA0-6B323769DA9A}" type="parTrans" cxnId="{07EEF2CE-5193-403D-ABB7-D2680D0F85F0}">
      <dgm:prSet/>
      <dgm:spPr/>
      <dgm:t>
        <a:bodyPr/>
        <a:lstStyle/>
        <a:p>
          <a:endParaRPr lang="en-US"/>
        </a:p>
      </dgm:t>
    </dgm:pt>
    <dgm:pt modelId="{DD09FF17-93DE-4BA5-9E39-1D1E48023710}" type="sibTrans" cxnId="{07EEF2CE-5193-403D-ABB7-D2680D0F85F0}">
      <dgm:prSet/>
      <dgm:spPr/>
      <dgm:t>
        <a:bodyPr/>
        <a:lstStyle/>
        <a:p>
          <a:endParaRPr lang="en-US"/>
        </a:p>
      </dgm:t>
    </dgm:pt>
    <dgm:pt modelId="{1BFBB947-ABEC-46E2-BA12-F79DBB4ECA7A}">
      <dgm:prSet phldrT="[Text]" custT="1"/>
      <dgm:spPr/>
      <dgm:t>
        <a:bodyPr/>
        <a:lstStyle/>
        <a:p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Masalah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yang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mungkin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terjadi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pada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masa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perimenopause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(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Perimenopausal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postmenopausal )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/>
          </a:r>
          <a:br>
            <a:rPr lang="en-US" sz="1800" dirty="0" smtClean="0">
              <a:latin typeface="Andalus" pitchFamily="18" charset="-78"/>
              <a:cs typeface="Andalus" pitchFamily="18" charset="-78"/>
            </a:rPr>
          </a:br>
          <a:r>
            <a:rPr lang="en-US" sz="1800" dirty="0" smtClean="0">
              <a:latin typeface="Andalus" pitchFamily="18" charset="-78"/>
              <a:cs typeface="Andalus" pitchFamily="18" charset="-78"/>
            </a:rPr>
            <a:t/>
          </a:r>
          <a:br>
            <a:rPr lang="en-US" sz="1800" dirty="0" smtClean="0">
              <a:latin typeface="Andalus" pitchFamily="18" charset="-78"/>
              <a:cs typeface="Andalus" pitchFamily="18" charset="-78"/>
            </a:rPr>
          </a:br>
          <a:endParaRPr lang="en-US" sz="1800" dirty="0">
            <a:latin typeface="Andalus" pitchFamily="18" charset="-78"/>
            <a:cs typeface="Andalus" pitchFamily="18" charset="-78"/>
          </a:endParaRPr>
        </a:p>
      </dgm:t>
    </dgm:pt>
    <dgm:pt modelId="{29F34356-EA9C-409E-BC26-F5D8BD7DA2B5}" type="parTrans" cxnId="{77F5A1D8-7B36-4FBC-A548-853327386EBC}">
      <dgm:prSet/>
      <dgm:spPr/>
      <dgm:t>
        <a:bodyPr/>
        <a:lstStyle/>
        <a:p>
          <a:endParaRPr lang="en-US"/>
        </a:p>
      </dgm:t>
    </dgm:pt>
    <dgm:pt modelId="{71AC6E04-697C-469B-947A-6A2B4F70A4ED}" type="sibTrans" cxnId="{77F5A1D8-7B36-4FBC-A548-853327386EBC}">
      <dgm:prSet/>
      <dgm:spPr/>
      <dgm:t>
        <a:bodyPr/>
        <a:lstStyle/>
        <a:p>
          <a:endParaRPr lang="en-US"/>
        </a:p>
      </dgm:t>
    </dgm:pt>
    <dgm:pt modelId="{940965E5-5DE5-4575-B54A-D12D88D6BEAB}">
      <dgm:prSet phldrT="[Text]" custT="1"/>
      <dgm:spPr/>
      <dgm:t>
        <a:bodyPr/>
        <a:lstStyle/>
        <a:p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Masalah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yang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mungkin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terjadi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pada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masa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perimenopause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(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Seksual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)</a:t>
          </a:r>
          <a:endParaRPr lang="en-US" sz="1800" dirty="0">
            <a:latin typeface="Andalus" pitchFamily="18" charset="-78"/>
            <a:cs typeface="Andalus" pitchFamily="18" charset="-78"/>
          </a:endParaRPr>
        </a:p>
      </dgm:t>
    </dgm:pt>
    <dgm:pt modelId="{F5D74B6E-1331-4160-BCEC-0B01F5465130}" type="parTrans" cxnId="{BC70F9CF-ABA8-49C2-B176-7E87739F5B24}">
      <dgm:prSet/>
      <dgm:spPr/>
      <dgm:t>
        <a:bodyPr/>
        <a:lstStyle/>
        <a:p>
          <a:endParaRPr lang="en-US"/>
        </a:p>
      </dgm:t>
    </dgm:pt>
    <dgm:pt modelId="{D8D2BCB3-02A1-4745-A8F3-112AC90510D7}" type="sibTrans" cxnId="{BC70F9CF-ABA8-49C2-B176-7E87739F5B24}">
      <dgm:prSet/>
      <dgm:spPr/>
      <dgm:t>
        <a:bodyPr/>
        <a:lstStyle/>
        <a:p>
          <a:endParaRPr lang="en-US"/>
        </a:p>
      </dgm:t>
    </dgm:pt>
    <dgm:pt modelId="{86C26C93-CD70-4157-8041-8AE9A4FC93DE}">
      <dgm:prSet phldrT="[Text]" custT="1"/>
      <dgm:spPr/>
      <dgm:t>
        <a:bodyPr/>
        <a:lstStyle/>
        <a:p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Skrining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pencegahan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Ca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Serviks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Ca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Mamae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pada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perempuan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di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seluruh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/>
          </a:r>
          <a:br>
            <a:rPr lang="en-US" sz="1800" b="0" i="0" dirty="0" smtClean="0">
              <a:latin typeface="Andalus" pitchFamily="18" charset="-78"/>
              <a:cs typeface="Andalus" pitchFamily="18" charset="-78"/>
            </a:rPr>
          </a:b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rentang</a:t>
          </a:r>
          <a:r>
            <a:rPr lang="en-US" sz="1800" b="0" i="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dirty="0" err="1" smtClean="0">
              <a:latin typeface="Andalus" pitchFamily="18" charset="-78"/>
              <a:cs typeface="Andalus" pitchFamily="18" charset="-78"/>
            </a:rPr>
            <a:t>usia</a:t>
          </a:r>
          <a:r>
            <a:rPr lang="en-US" sz="1800" dirty="0" smtClean="0">
              <a:latin typeface="Andalus" pitchFamily="18" charset="-78"/>
              <a:cs typeface="Andalus" pitchFamily="18" charset="-78"/>
            </a:rPr>
            <a:t/>
          </a:r>
          <a:br>
            <a:rPr lang="en-US" sz="1800" dirty="0" smtClean="0">
              <a:latin typeface="Andalus" pitchFamily="18" charset="-78"/>
              <a:cs typeface="Andalus" pitchFamily="18" charset="-78"/>
            </a:rPr>
          </a:br>
          <a:endParaRPr lang="en-US" sz="1800" dirty="0">
            <a:latin typeface="Andalus" pitchFamily="18" charset="-78"/>
            <a:cs typeface="Andalus" pitchFamily="18" charset="-78"/>
          </a:endParaRPr>
        </a:p>
      </dgm:t>
    </dgm:pt>
    <dgm:pt modelId="{457F889A-2A88-4E96-962A-37949166B03D}" type="parTrans" cxnId="{DF5803CE-E137-415C-99A1-00F91C7E7867}">
      <dgm:prSet/>
      <dgm:spPr/>
      <dgm:t>
        <a:bodyPr/>
        <a:lstStyle/>
        <a:p>
          <a:endParaRPr lang="en-US"/>
        </a:p>
      </dgm:t>
    </dgm:pt>
    <dgm:pt modelId="{01974A23-6179-47AB-A670-3EDEBF9A0679}" type="sibTrans" cxnId="{DF5803CE-E137-415C-99A1-00F91C7E7867}">
      <dgm:prSet/>
      <dgm:spPr/>
      <dgm:t>
        <a:bodyPr/>
        <a:lstStyle/>
        <a:p>
          <a:endParaRPr lang="en-US"/>
        </a:p>
      </dgm:t>
    </dgm:pt>
    <dgm:pt modelId="{9C11B491-1DC7-4247-9030-A793FD0BF3F4}" type="pres">
      <dgm:prSet presAssocID="{BC6A1598-87D1-42BC-8E1D-72B48B2A8B3D}" presName="diagram" presStyleCnt="0">
        <dgm:presLayoutVars>
          <dgm:dir/>
          <dgm:resizeHandles val="exact"/>
        </dgm:presLayoutVars>
      </dgm:prSet>
      <dgm:spPr/>
    </dgm:pt>
    <dgm:pt modelId="{6B2DF767-7EFA-4740-894B-F8F8BF63E484}" type="pres">
      <dgm:prSet presAssocID="{5B067D51-D7D8-49D7-B893-8B4062DF179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B37B57-F66B-4CA3-A7BD-DAD2D83BA8FC}" type="pres">
      <dgm:prSet presAssocID="{28C6932A-CB71-4513-ADC2-1F15D94ABCC6}" presName="sibTrans" presStyleCnt="0"/>
      <dgm:spPr/>
    </dgm:pt>
    <dgm:pt modelId="{ED7C237C-998A-44CF-85E2-AEFCBE51CB08}" type="pres">
      <dgm:prSet presAssocID="{EF516364-56EE-483A-B83D-B7DB0DBA7F39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AA3FC4-D010-4472-BD88-2FF0E05F8C28}" type="pres">
      <dgm:prSet presAssocID="{DD09FF17-93DE-4BA5-9E39-1D1E48023710}" presName="sibTrans" presStyleCnt="0"/>
      <dgm:spPr/>
    </dgm:pt>
    <dgm:pt modelId="{74AD555A-5C52-4E4D-A244-73507DD6CC2F}" type="pres">
      <dgm:prSet presAssocID="{1BFBB947-ABEC-46E2-BA12-F79DBB4ECA7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126694-38ED-417F-9A5B-051781D58995}" type="pres">
      <dgm:prSet presAssocID="{71AC6E04-697C-469B-947A-6A2B4F70A4ED}" presName="sibTrans" presStyleCnt="0"/>
      <dgm:spPr/>
    </dgm:pt>
    <dgm:pt modelId="{F2148123-69EE-49F2-BF4B-E1922A942CE7}" type="pres">
      <dgm:prSet presAssocID="{940965E5-5DE5-4575-B54A-D12D88D6BEA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E2ECBD-8486-4FE2-8E68-C8BBA1736478}" type="pres">
      <dgm:prSet presAssocID="{D8D2BCB3-02A1-4745-A8F3-112AC90510D7}" presName="sibTrans" presStyleCnt="0"/>
      <dgm:spPr/>
    </dgm:pt>
    <dgm:pt modelId="{4CA00C4E-9A7B-4475-98DD-2A9876059A6F}" type="pres">
      <dgm:prSet presAssocID="{86C26C93-CD70-4157-8041-8AE9A4FC93DE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EC93262-C551-46E9-9F4F-8E254C7025A3}" type="presOf" srcId="{5B067D51-D7D8-49D7-B893-8B4062DF1795}" destId="{6B2DF767-7EFA-4740-894B-F8F8BF63E484}" srcOrd="0" destOrd="0" presId="urn:microsoft.com/office/officeart/2005/8/layout/default"/>
    <dgm:cxn modelId="{F2C5490B-9E92-42CE-B34D-856218188780}" srcId="{BC6A1598-87D1-42BC-8E1D-72B48B2A8B3D}" destId="{5B067D51-D7D8-49D7-B893-8B4062DF1795}" srcOrd="0" destOrd="0" parTransId="{8927A74A-C4CD-462F-BA0D-54F9A4A1E6EE}" sibTransId="{28C6932A-CB71-4513-ADC2-1F15D94ABCC6}"/>
    <dgm:cxn modelId="{6F77903E-8CBD-480A-B780-CE42CAF860A1}" type="presOf" srcId="{BC6A1598-87D1-42BC-8E1D-72B48B2A8B3D}" destId="{9C11B491-1DC7-4247-9030-A793FD0BF3F4}" srcOrd="0" destOrd="0" presId="urn:microsoft.com/office/officeart/2005/8/layout/default"/>
    <dgm:cxn modelId="{77F5A1D8-7B36-4FBC-A548-853327386EBC}" srcId="{BC6A1598-87D1-42BC-8E1D-72B48B2A8B3D}" destId="{1BFBB947-ABEC-46E2-BA12-F79DBB4ECA7A}" srcOrd="2" destOrd="0" parTransId="{29F34356-EA9C-409E-BC26-F5D8BD7DA2B5}" sibTransId="{71AC6E04-697C-469B-947A-6A2B4F70A4ED}"/>
    <dgm:cxn modelId="{DF5803CE-E137-415C-99A1-00F91C7E7867}" srcId="{BC6A1598-87D1-42BC-8E1D-72B48B2A8B3D}" destId="{86C26C93-CD70-4157-8041-8AE9A4FC93DE}" srcOrd="4" destOrd="0" parTransId="{457F889A-2A88-4E96-962A-37949166B03D}" sibTransId="{01974A23-6179-47AB-A670-3EDEBF9A0679}"/>
    <dgm:cxn modelId="{07EEF2CE-5193-403D-ABB7-D2680D0F85F0}" srcId="{BC6A1598-87D1-42BC-8E1D-72B48B2A8B3D}" destId="{EF516364-56EE-483A-B83D-B7DB0DBA7F39}" srcOrd="1" destOrd="0" parTransId="{9E38E2CB-9324-48DC-BEA0-6B323769DA9A}" sibTransId="{DD09FF17-93DE-4BA5-9E39-1D1E48023710}"/>
    <dgm:cxn modelId="{8BFBFBEF-F317-4340-8D9C-624D7643AA6C}" type="presOf" srcId="{86C26C93-CD70-4157-8041-8AE9A4FC93DE}" destId="{4CA00C4E-9A7B-4475-98DD-2A9876059A6F}" srcOrd="0" destOrd="0" presId="urn:microsoft.com/office/officeart/2005/8/layout/default"/>
    <dgm:cxn modelId="{9983CD36-3485-4D6D-84DA-4C11BF0AEA3C}" type="presOf" srcId="{1BFBB947-ABEC-46E2-BA12-F79DBB4ECA7A}" destId="{74AD555A-5C52-4E4D-A244-73507DD6CC2F}" srcOrd="0" destOrd="0" presId="urn:microsoft.com/office/officeart/2005/8/layout/default"/>
    <dgm:cxn modelId="{BC70F9CF-ABA8-49C2-B176-7E87739F5B24}" srcId="{BC6A1598-87D1-42BC-8E1D-72B48B2A8B3D}" destId="{940965E5-5DE5-4575-B54A-D12D88D6BEAB}" srcOrd="3" destOrd="0" parTransId="{F5D74B6E-1331-4160-BCEC-0B01F5465130}" sibTransId="{D8D2BCB3-02A1-4745-A8F3-112AC90510D7}"/>
    <dgm:cxn modelId="{1E73926C-2D55-4E7E-A023-50A390212BFD}" type="presOf" srcId="{EF516364-56EE-483A-B83D-B7DB0DBA7F39}" destId="{ED7C237C-998A-44CF-85E2-AEFCBE51CB08}" srcOrd="0" destOrd="0" presId="urn:microsoft.com/office/officeart/2005/8/layout/default"/>
    <dgm:cxn modelId="{7B8A3C20-289E-4B89-9BD4-DB3B9EE490FB}" type="presOf" srcId="{940965E5-5DE5-4575-B54A-D12D88D6BEAB}" destId="{F2148123-69EE-49F2-BF4B-E1922A942CE7}" srcOrd="0" destOrd="0" presId="urn:microsoft.com/office/officeart/2005/8/layout/default"/>
    <dgm:cxn modelId="{5FB1C02B-4E49-4CA7-AD04-14CB3A1D6DE9}" type="presParOf" srcId="{9C11B491-1DC7-4247-9030-A793FD0BF3F4}" destId="{6B2DF767-7EFA-4740-894B-F8F8BF63E484}" srcOrd="0" destOrd="0" presId="urn:microsoft.com/office/officeart/2005/8/layout/default"/>
    <dgm:cxn modelId="{D6CEA578-8B9F-46F5-AB03-A4DF59FEE678}" type="presParOf" srcId="{9C11B491-1DC7-4247-9030-A793FD0BF3F4}" destId="{66B37B57-F66B-4CA3-A7BD-DAD2D83BA8FC}" srcOrd="1" destOrd="0" presId="urn:microsoft.com/office/officeart/2005/8/layout/default"/>
    <dgm:cxn modelId="{96D1CE68-4FF1-4903-AA5B-A34594DDEAC7}" type="presParOf" srcId="{9C11B491-1DC7-4247-9030-A793FD0BF3F4}" destId="{ED7C237C-998A-44CF-85E2-AEFCBE51CB08}" srcOrd="2" destOrd="0" presId="urn:microsoft.com/office/officeart/2005/8/layout/default"/>
    <dgm:cxn modelId="{EE11E40E-B379-4257-8D89-7DEF6D52EA1B}" type="presParOf" srcId="{9C11B491-1DC7-4247-9030-A793FD0BF3F4}" destId="{03AA3FC4-D010-4472-BD88-2FF0E05F8C28}" srcOrd="3" destOrd="0" presId="urn:microsoft.com/office/officeart/2005/8/layout/default"/>
    <dgm:cxn modelId="{C14AF32A-07F5-475E-AEB0-DB7AB7CF9B79}" type="presParOf" srcId="{9C11B491-1DC7-4247-9030-A793FD0BF3F4}" destId="{74AD555A-5C52-4E4D-A244-73507DD6CC2F}" srcOrd="4" destOrd="0" presId="urn:microsoft.com/office/officeart/2005/8/layout/default"/>
    <dgm:cxn modelId="{C1A1604D-9131-464E-859D-D5AF51CD2F57}" type="presParOf" srcId="{9C11B491-1DC7-4247-9030-A793FD0BF3F4}" destId="{F9126694-38ED-417F-9A5B-051781D58995}" srcOrd="5" destOrd="0" presId="urn:microsoft.com/office/officeart/2005/8/layout/default"/>
    <dgm:cxn modelId="{97F27FF3-55F1-48DE-8650-A085F17153AA}" type="presParOf" srcId="{9C11B491-1DC7-4247-9030-A793FD0BF3F4}" destId="{F2148123-69EE-49F2-BF4B-E1922A942CE7}" srcOrd="6" destOrd="0" presId="urn:microsoft.com/office/officeart/2005/8/layout/default"/>
    <dgm:cxn modelId="{00CE6306-9A4B-4298-8532-EC14C6307D7A}" type="presParOf" srcId="{9C11B491-1DC7-4247-9030-A793FD0BF3F4}" destId="{38E2ECBD-8486-4FE2-8E68-C8BBA1736478}" srcOrd="7" destOrd="0" presId="urn:microsoft.com/office/officeart/2005/8/layout/default"/>
    <dgm:cxn modelId="{130E36AE-B677-4E9C-8194-FCA5D68A3200}" type="presParOf" srcId="{9C11B491-1DC7-4247-9030-A793FD0BF3F4}" destId="{4CA00C4E-9A7B-4475-98DD-2A9876059A6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2DF767-7EFA-4740-894B-F8F8BF63E484}">
      <dsp:nvSpPr>
        <dsp:cNvPr id="0" name=""/>
        <dsp:cNvSpPr/>
      </dsp:nvSpPr>
      <dsp:spPr>
        <a:xfrm>
          <a:off x="0" y="887015"/>
          <a:ext cx="2738437" cy="1643062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Fisiologi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menopause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/>
          </a:r>
          <a:br>
            <a:rPr lang="en-US" sz="1800" kern="1200" dirty="0" smtClean="0">
              <a:latin typeface="Andalus" pitchFamily="18" charset="-78"/>
              <a:cs typeface="Andalus" pitchFamily="18" charset="-78"/>
            </a:rPr>
          </a:br>
          <a:endParaRPr lang="en-US" sz="1800" kern="1200" dirty="0">
            <a:latin typeface="Andalus" pitchFamily="18" charset="-78"/>
            <a:cs typeface="Andalus" pitchFamily="18" charset="-78"/>
          </a:endParaRPr>
        </a:p>
      </dsp:txBody>
      <dsp:txXfrm>
        <a:off x="0" y="887015"/>
        <a:ext cx="2738437" cy="1643062"/>
      </dsp:txXfrm>
    </dsp:sp>
    <dsp:sp modelId="{ED7C237C-998A-44CF-85E2-AEFCBE51CB08}">
      <dsp:nvSpPr>
        <dsp:cNvPr id="0" name=""/>
        <dsp:cNvSpPr/>
      </dsp:nvSpPr>
      <dsp:spPr>
        <a:xfrm>
          <a:off x="3012281" y="887015"/>
          <a:ext cx="2738437" cy="1643062"/>
        </a:xfrm>
        <a:prstGeom prst="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tint val="50000"/>
                <a:satMod val="300000"/>
              </a:schemeClr>
            </a:gs>
            <a:gs pos="35000">
              <a:schemeClr val="accent2">
                <a:hueOff val="1170380"/>
                <a:satOff val="-1460"/>
                <a:lumOff val="343"/>
                <a:alphaOff val="0"/>
                <a:tint val="37000"/>
                <a:satMod val="30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b="0" i="0" kern="1200" dirty="0" smtClean="0">
              <a:latin typeface="Andalus" pitchFamily="18" charset="-78"/>
              <a:cs typeface="Andalus" pitchFamily="18" charset="-78"/>
            </a:rPr>
            <a:t>Ketidaknyamanan umum pada masa perimenopause</a:t>
          </a:r>
          <a:r>
            <a:rPr lang="pt-BR" sz="1800" kern="1200" dirty="0" smtClean="0">
              <a:latin typeface="Andalus" pitchFamily="18" charset="-78"/>
              <a:cs typeface="Andalus" pitchFamily="18" charset="-78"/>
            </a:rPr>
            <a:t/>
          </a:r>
          <a:br>
            <a:rPr lang="pt-BR" sz="1800" kern="1200" dirty="0" smtClean="0">
              <a:latin typeface="Andalus" pitchFamily="18" charset="-78"/>
              <a:cs typeface="Andalus" pitchFamily="18" charset="-78"/>
            </a:rPr>
          </a:br>
          <a:endParaRPr lang="en-US" sz="1800" kern="1200" dirty="0">
            <a:latin typeface="Andalus" pitchFamily="18" charset="-78"/>
            <a:cs typeface="Andalus" pitchFamily="18" charset="-78"/>
          </a:endParaRPr>
        </a:p>
      </dsp:txBody>
      <dsp:txXfrm>
        <a:off x="3012281" y="887015"/>
        <a:ext cx="2738437" cy="1643062"/>
      </dsp:txXfrm>
    </dsp:sp>
    <dsp:sp modelId="{74AD555A-5C52-4E4D-A244-73507DD6CC2F}">
      <dsp:nvSpPr>
        <dsp:cNvPr id="0" name=""/>
        <dsp:cNvSpPr/>
      </dsp:nvSpPr>
      <dsp:spPr>
        <a:xfrm>
          <a:off x="6024562" y="887015"/>
          <a:ext cx="2738437" cy="1643062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Masalah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yang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mungkin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terjadi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pada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masa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perimenopause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(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Perimenopausal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postmenopausal )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/>
          </a:r>
          <a:br>
            <a:rPr lang="en-US" sz="1800" kern="1200" dirty="0" smtClean="0">
              <a:latin typeface="Andalus" pitchFamily="18" charset="-78"/>
              <a:cs typeface="Andalus" pitchFamily="18" charset="-78"/>
            </a:rPr>
          </a:b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/>
          </a:r>
          <a:br>
            <a:rPr lang="en-US" sz="1800" kern="1200" dirty="0" smtClean="0">
              <a:latin typeface="Andalus" pitchFamily="18" charset="-78"/>
              <a:cs typeface="Andalus" pitchFamily="18" charset="-78"/>
            </a:rPr>
          </a:br>
          <a:endParaRPr lang="en-US" sz="1800" kern="1200" dirty="0">
            <a:latin typeface="Andalus" pitchFamily="18" charset="-78"/>
            <a:cs typeface="Andalus" pitchFamily="18" charset="-78"/>
          </a:endParaRPr>
        </a:p>
      </dsp:txBody>
      <dsp:txXfrm>
        <a:off x="6024562" y="887015"/>
        <a:ext cx="2738437" cy="1643062"/>
      </dsp:txXfrm>
    </dsp:sp>
    <dsp:sp modelId="{F2148123-69EE-49F2-BF4B-E1922A942CE7}">
      <dsp:nvSpPr>
        <dsp:cNvPr id="0" name=""/>
        <dsp:cNvSpPr/>
      </dsp:nvSpPr>
      <dsp:spPr>
        <a:xfrm>
          <a:off x="1506140" y="2803921"/>
          <a:ext cx="2738437" cy="1643062"/>
        </a:xfrm>
        <a:prstGeom prst="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tint val="50000"/>
                <a:satMod val="300000"/>
              </a:schemeClr>
            </a:gs>
            <a:gs pos="35000">
              <a:schemeClr val="accent2">
                <a:hueOff val="3511139"/>
                <a:satOff val="-4379"/>
                <a:lumOff val="1030"/>
                <a:alphaOff val="0"/>
                <a:tint val="37000"/>
                <a:satMod val="30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Masalah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yang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mungkin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terjadi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pada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masa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perimenopause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(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Seksual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)</a:t>
          </a:r>
          <a:endParaRPr lang="en-US" sz="1800" kern="1200" dirty="0">
            <a:latin typeface="Andalus" pitchFamily="18" charset="-78"/>
            <a:cs typeface="Andalus" pitchFamily="18" charset="-78"/>
          </a:endParaRPr>
        </a:p>
      </dsp:txBody>
      <dsp:txXfrm>
        <a:off x="1506140" y="2803921"/>
        <a:ext cx="2738437" cy="1643062"/>
      </dsp:txXfrm>
    </dsp:sp>
    <dsp:sp modelId="{4CA00C4E-9A7B-4475-98DD-2A9876059A6F}">
      <dsp:nvSpPr>
        <dsp:cNvPr id="0" name=""/>
        <dsp:cNvSpPr/>
      </dsp:nvSpPr>
      <dsp:spPr>
        <a:xfrm>
          <a:off x="4518421" y="2803921"/>
          <a:ext cx="2738437" cy="1643062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Skrining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pencegahan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Ca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Serviks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dan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Ca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Mamae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pada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perempuan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di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seluruh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/>
          </a:r>
          <a:br>
            <a:rPr lang="en-US" sz="1800" b="0" i="0" kern="1200" dirty="0" smtClean="0">
              <a:latin typeface="Andalus" pitchFamily="18" charset="-78"/>
              <a:cs typeface="Andalus" pitchFamily="18" charset="-78"/>
            </a:rPr>
          </a:b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rentang</a:t>
          </a:r>
          <a:r>
            <a:rPr lang="en-US" sz="1800" b="0" i="0" kern="1200" dirty="0" smtClean="0">
              <a:latin typeface="Andalus" pitchFamily="18" charset="-78"/>
              <a:cs typeface="Andalus" pitchFamily="18" charset="-78"/>
            </a:rPr>
            <a:t> </a:t>
          </a:r>
          <a:r>
            <a:rPr lang="en-US" sz="1800" b="0" i="0" kern="1200" dirty="0" err="1" smtClean="0">
              <a:latin typeface="Andalus" pitchFamily="18" charset="-78"/>
              <a:cs typeface="Andalus" pitchFamily="18" charset="-78"/>
            </a:rPr>
            <a:t>usia</a:t>
          </a:r>
          <a:r>
            <a:rPr lang="en-US" sz="1800" kern="1200" dirty="0" smtClean="0">
              <a:latin typeface="Andalus" pitchFamily="18" charset="-78"/>
              <a:cs typeface="Andalus" pitchFamily="18" charset="-78"/>
            </a:rPr>
            <a:t/>
          </a:r>
          <a:br>
            <a:rPr lang="en-US" sz="1800" kern="1200" dirty="0" smtClean="0">
              <a:latin typeface="Andalus" pitchFamily="18" charset="-78"/>
              <a:cs typeface="Andalus" pitchFamily="18" charset="-78"/>
            </a:rPr>
          </a:br>
          <a:endParaRPr lang="en-US" sz="1800" kern="1200" dirty="0">
            <a:latin typeface="Andalus" pitchFamily="18" charset="-78"/>
            <a:cs typeface="Andalus" pitchFamily="18" charset="-78"/>
          </a:endParaRPr>
        </a:p>
      </dsp:txBody>
      <dsp:txXfrm>
        <a:off x="4518421" y="2803921"/>
        <a:ext cx="2738437" cy="16430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8058-EF1F-4FD9-89F5-3A5C791E683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6EB1-76DC-4ACE-BD90-09A2F40C1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5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8058-EF1F-4FD9-89F5-3A5C791E683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6EB1-76DC-4ACE-BD90-09A2F40C1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68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8058-EF1F-4FD9-89F5-3A5C791E683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6EB1-76DC-4ACE-BD90-09A2F40C1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75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8058-EF1F-4FD9-89F5-3A5C791E683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6EB1-76DC-4ACE-BD90-09A2F40C1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22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8058-EF1F-4FD9-89F5-3A5C791E683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6EB1-76DC-4ACE-BD90-09A2F40C1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19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8058-EF1F-4FD9-89F5-3A5C791E683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6EB1-76DC-4ACE-BD90-09A2F40C1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86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8058-EF1F-4FD9-89F5-3A5C791E683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6EB1-76DC-4ACE-BD90-09A2F40C1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44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8058-EF1F-4FD9-89F5-3A5C791E683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6EB1-76DC-4ACE-BD90-09A2F40C1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9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8058-EF1F-4FD9-89F5-3A5C791E683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6EB1-76DC-4ACE-BD90-09A2F40C1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807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8058-EF1F-4FD9-89F5-3A5C791E683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6EB1-76DC-4ACE-BD90-09A2F40C1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62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C8058-EF1F-4FD9-89F5-3A5C791E683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366EB1-76DC-4ACE-BD90-09A2F40C1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67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C8058-EF1F-4FD9-89F5-3A5C791E6833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366EB1-76DC-4ACE-BD90-09A2F40C1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39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err="1" smtClean="0"/>
              <a:t>Tugas</a:t>
            </a:r>
            <a:r>
              <a:rPr lang="en-US" sz="5400" b="1" dirty="0" smtClean="0"/>
              <a:t> </a:t>
            </a:r>
            <a:r>
              <a:rPr lang="en-US" sz="5400" b="1" dirty="0" err="1" smtClean="0"/>
              <a:t>Kelompok</a:t>
            </a:r>
            <a:r>
              <a:rPr lang="en-US" sz="5400" b="1" dirty="0" smtClean="0"/>
              <a:t> </a:t>
            </a:r>
            <a:endParaRPr lang="en-US" sz="5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724400"/>
            <a:ext cx="8153400" cy="1752600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Bauhaus 93" pitchFamily="82" charset="0"/>
              </a:rPr>
              <a:t>Wilda</a:t>
            </a:r>
            <a:r>
              <a:rPr lang="en-US" sz="3600" b="1" dirty="0" smtClean="0">
                <a:solidFill>
                  <a:srgbClr val="FF0000"/>
                </a:solidFill>
                <a:latin typeface="Bauhaus 93" pitchFamily="8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Bauhaus 93" pitchFamily="82" charset="0"/>
              </a:rPr>
              <a:t>Rezki</a:t>
            </a:r>
            <a:r>
              <a:rPr lang="en-US" sz="3600" b="1" dirty="0" smtClean="0">
                <a:solidFill>
                  <a:srgbClr val="FF0000"/>
                </a:solidFill>
                <a:latin typeface="Bauhaus 93" pitchFamily="82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Bauhaus 93" pitchFamily="82" charset="0"/>
              </a:rPr>
              <a:t>Pratiwi</a:t>
            </a:r>
            <a:r>
              <a:rPr lang="en-US" sz="3600" b="1" dirty="0" smtClean="0">
                <a:solidFill>
                  <a:srgbClr val="FF0000"/>
                </a:solidFill>
                <a:latin typeface="Bauhaus 93" pitchFamily="82" charset="0"/>
              </a:rPr>
              <a:t>, S.ST., M. </a:t>
            </a:r>
            <a:r>
              <a:rPr lang="en-US" sz="3600" b="1" dirty="0" err="1" smtClean="0">
                <a:solidFill>
                  <a:srgbClr val="FF0000"/>
                </a:solidFill>
                <a:latin typeface="Bauhaus 93" pitchFamily="82" charset="0"/>
              </a:rPr>
              <a:t>Kes</a:t>
            </a:r>
            <a:endParaRPr lang="en-US" sz="3600" b="1" dirty="0">
              <a:solidFill>
                <a:srgbClr val="FF0000"/>
              </a:solidFill>
              <a:latin typeface="Bauhaus 93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073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 U G A 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7162800" cy="4724400"/>
          </a:xfrm>
        </p:spPr>
        <p:txBody>
          <a:bodyPr>
            <a:normAutofit fontScale="77500" lnSpcReduction="20000"/>
          </a:bodyPr>
          <a:lstStyle/>
          <a:p>
            <a:pPr marL="398463" indent="-398463"/>
            <a:r>
              <a:rPr lang="en-US" dirty="0" smtClean="0"/>
              <a:t>1. </a:t>
            </a:r>
            <a:r>
              <a:rPr lang="en-US" dirty="0" err="1" smtClean="0"/>
              <a:t>Mahasiswa</a:t>
            </a:r>
            <a:r>
              <a:rPr lang="en-US" dirty="0" smtClean="0"/>
              <a:t> di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smtClean="0"/>
              <a:t>5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Tugas</a:t>
            </a:r>
            <a:r>
              <a:rPr lang="en-US" dirty="0" smtClean="0"/>
              <a:t> di </a:t>
            </a:r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Power Point</a:t>
            </a:r>
          </a:p>
          <a:p>
            <a:r>
              <a:rPr lang="en-US" dirty="0" smtClean="0"/>
              <a:t>3. </a:t>
            </a:r>
            <a:r>
              <a:rPr lang="en-US" dirty="0" err="1" smtClean="0"/>
              <a:t>Jumlah</a:t>
            </a:r>
            <a:r>
              <a:rPr lang="en-US" dirty="0" smtClean="0"/>
              <a:t> slide minimal  25 slide</a:t>
            </a:r>
          </a:p>
          <a:p>
            <a:r>
              <a:rPr lang="en-US" dirty="0" smtClean="0"/>
              <a:t>4. </a:t>
            </a:r>
            <a:r>
              <a:rPr lang="en-US" dirty="0" err="1" smtClean="0"/>
              <a:t>Reverensi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( 2018-2022)</a:t>
            </a:r>
          </a:p>
          <a:p>
            <a:r>
              <a:rPr lang="en-US" dirty="0" smtClean="0"/>
              <a:t>5.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slide di </a:t>
            </a:r>
            <a:r>
              <a:rPr lang="en-US" dirty="0" err="1" smtClean="0"/>
              <a:t>sertakan</a:t>
            </a:r>
            <a:r>
              <a:rPr lang="en-US" dirty="0" smtClean="0"/>
              <a:t> </a:t>
            </a:r>
            <a:r>
              <a:rPr lang="en-US" dirty="0" err="1" smtClean="0"/>
              <a:t>isu</a:t>
            </a:r>
            <a:r>
              <a:rPr lang="en-US" dirty="0" smtClean="0"/>
              <a:t>  </a:t>
            </a:r>
            <a:r>
              <a:rPr lang="en-US" dirty="0" err="1" smtClean="0"/>
              <a:t>kasus</a:t>
            </a:r>
            <a:r>
              <a:rPr lang="en-US" dirty="0" smtClean="0"/>
              <a:t> yang </a:t>
            </a:r>
            <a:r>
              <a:rPr lang="en-US" dirty="0" err="1" smtClean="0"/>
              <a:t>ditemukan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yang </a:t>
            </a:r>
            <a:r>
              <a:rPr lang="en-US" dirty="0" err="1" smtClean="0"/>
              <a:t>diberikan</a:t>
            </a:r>
            <a:r>
              <a:rPr lang="en-US" dirty="0" smtClean="0"/>
              <a:t>  ( </a:t>
            </a:r>
            <a:r>
              <a:rPr lang="en-US" dirty="0" err="1" smtClean="0"/>
              <a:t>kaji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) </a:t>
            </a:r>
            <a:r>
              <a:rPr lang="en-US" dirty="0" err="1" smtClean="0"/>
              <a:t>apakah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perbedan</a:t>
            </a:r>
            <a:r>
              <a:rPr lang="en-US" dirty="0" smtClean="0"/>
              <a:t> </a:t>
            </a:r>
            <a:r>
              <a:rPr lang="en-US" dirty="0" err="1" smtClean="0"/>
              <a:t>asuhan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6.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sampul</a:t>
            </a:r>
            <a:r>
              <a:rPr lang="en-US" dirty="0" smtClean="0"/>
              <a:t> </a:t>
            </a:r>
            <a:r>
              <a:rPr lang="en-US" dirty="0" err="1" smtClean="0"/>
              <a:t>uraikan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endParaRPr lang="en-US" dirty="0" smtClean="0"/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di </a:t>
            </a:r>
            <a:r>
              <a:rPr lang="en-US" dirty="0" err="1" smtClean="0"/>
              <a:t>tentukan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-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77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err="1" smtClean="0"/>
              <a:t>Aspek</a:t>
            </a:r>
            <a:r>
              <a:rPr lang="en-US" b="1" dirty="0" smtClean="0"/>
              <a:t> </a:t>
            </a:r>
            <a:r>
              <a:rPr lang="en-US" b="1" dirty="0" err="1" smtClean="0"/>
              <a:t>penilaian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00200"/>
            <a:ext cx="73914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1. </a:t>
            </a:r>
            <a:r>
              <a:rPr lang="en-US" dirty="0" err="1">
                <a:solidFill>
                  <a:srgbClr val="FF0000"/>
                </a:solidFill>
              </a:rPr>
              <a:t>T</a:t>
            </a:r>
            <a:r>
              <a:rPr lang="en-US" dirty="0" err="1" smtClean="0">
                <a:solidFill>
                  <a:srgbClr val="FF0000"/>
                </a:solidFill>
              </a:rPr>
              <a:t>epat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waktu</a:t>
            </a:r>
            <a:r>
              <a:rPr lang="en-US" dirty="0" smtClean="0">
                <a:solidFill>
                  <a:srgbClr val="FF0000"/>
                </a:solidFill>
              </a:rPr>
              <a:t> ( …………… )  30%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2. PPT </a:t>
            </a:r>
            <a:r>
              <a:rPr lang="en-US" dirty="0" err="1" smtClean="0">
                <a:solidFill>
                  <a:srgbClr val="FF0000"/>
                </a:solidFill>
              </a:rPr>
              <a:t>dengan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penampilan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menarik</a:t>
            </a:r>
            <a:r>
              <a:rPr lang="en-US" dirty="0" smtClean="0">
                <a:solidFill>
                  <a:srgbClr val="FF0000"/>
                </a:solidFill>
              </a:rPr>
              <a:t>  10 %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3. </a:t>
            </a:r>
            <a:r>
              <a:rPr lang="en-US" dirty="0" err="1" smtClean="0">
                <a:solidFill>
                  <a:srgbClr val="FF0000"/>
                </a:solidFill>
              </a:rPr>
              <a:t>Kerjasama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anggota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kelompok</a:t>
            </a:r>
            <a:r>
              <a:rPr lang="en-US" dirty="0" smtClean="0">
                <a:solidFill>
                  <a:srgbClr val="FF0000"/>
                </a:solidFill>
              </a:rPr>
              <a:t>  10 %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4. Cara </a:t>
            </a:r>
            <a:r>
              <a:rPr lang="en-US" dirty="0" err="1" smtClean="0">
                <a:solidFill>
                  <a:srgbClr val="FF0000"/>
                </a:solidFill>
              </a:rPr>
              <a:t>persentasi</a:t>
            </a:r>
            <a:r>
              <a:rPr lang="en-US" dirty="0" smtClean="0">
                <a:solidFill>
                  <a:srgbClr val="FF0000"/>
                </a:solidFill>
              </a:rPr>
              <a:t>  15 %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5. </a:t>
            </a:r>
            <a:r>
              <a:rPr lang="en-US" dirty="0" err="1" smtClean="0">
                <a:solidFill>
                  <a:srgbClr val="FF0000"/>
                </a:solidFill>
              </a:rPr>
              <a:t>Kemampuan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anggota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tim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menjawab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pertanyaan</a:t>
            </a:r>
            <a:r>
              <a:rPr lang="en-US" dirty="0" smtClean="0">
                <a:solidFill>
                  <a:srgbClr val="FF0000"/>
                </a:solidFill>
              </a:rPr>
              <a:t>  20%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6. </a:t>
            </a:r>
            <a:r>
              <a:rPr lang="en-US" dirty="0" err="1" smtClean="0">
                <a:solidFill>
                  <a:srgbClr val="FF0000"/>
                </a:solidFill>
              </a:rPr>
              <a:t>Referensi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digunakan</a:t>
            </a:r>
            <a:r>
              <a:rPr lang="en-US" dirty="0" smtClean="0">
                <a:solidFill>
                  <a:srgbClr val="FF0000"/>
                </a:solidFill>
              </a:rPr>
              <a:t> 10 %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7. </a:t>
            </a:r>
            <a:r>
              <a:rPr lang="en-US" dirty="0" err="1" smtClean="0">
                <a:solidFill>
                  <a:srgbClr val="FF0000"/>
                </a:solidFill>
              </a:rPr>
              <a:t>contoh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isu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kasus</a:t>
            </a:r>
            <a:r>
              <a:rPr lang="en-US" dirty="0" smtClean="0">
                <a:solidFill>
                  <a:srgbClr val="FF0000"/>
                </a:solidFill>
              </a:rPr>
              <a:t> yang </a:t>
            </a:r>
            <a:r>
              <a:rPr lang="en-US" dirty="0" err="1" smtClean="0">
                <a:solidFill>
                  <a:srgbClr val="FF0000"/>
                </a:solidFill>
              </a:rPr>
              <a:t>diangkat</a:t>
            </a:r>
            <a:r>
              <a:rPr lang="en-US" dirty="0" smtClean="0">
                <a:solidFill>
                  <a:srgbClr val="FF0000"/>
                </a:solidFill>
              </a:rPr>
              <a:t> 5 %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322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MATERI TUGAS KELOMPOK 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132968"/>
              </p:ext>
            </p:extLst>
          </p:nvPr>
        </p:nvGraphicFramePr>
        <p:xfrm>
          <a:off x="76200" y="1295400"/>
          <a:ext cx="8763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9196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</TotalTime>
  <Words>199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Tugas Kelompok </vt:lpstr>
      <vt:lpstr>T U G A S </vt:lpstr>
      <vt:lpstr>Aspek penilaian</vt:lpstr>
      <vt:lpstr>MATERI TUGAS KELOMPOK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Tugas Individu</dc:title>
  <dc:creator>ismail - [2010]</dc:creator>
  <cp:lastModifiedBy>ismail - [2010]</cp:lastModifiedBy>
  <cp:revision>11</cp:revision>
  <dcterms:created xsi:type="dcterms:W3CDTF">2022-03-18T05:56:41Z</dcterms:created>
  <dcterms:modified xsi:type="dcterms:W3CDTF">2022-10-24T01:37:04Z</dcterms:modified>
</cp:coreProperties>
</file>