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59" r:id="rId5"/>
    <p:sldId id="260" r:id="rId6"/>
    <p:sldId id="264" r:id="rId7"/>
    <p:sldId id="267" r:id="rId8"/>
    <p:sldId id="269" r:id="rId9"/>
    <p:sldId id="270" r:id="rId10"/>
    <p:sldId id="271" r:id="rId11"/>
    <p:sldId id="272" r:id="rId12"/>
    <p:sldId id="274" r:id="rId13"/>
    <p:sldId id="275" r:id="rId14"/>
    <p:sldId id="277" r:id="rId15"/>
    <p:sldId id="278" r:id="rId16"/>
    <p:sldId id="280" r:id="rId17"/>
    <p:sldId id="281" r:id="rId18"/>
    <p:sldId id="282" r:id="rId19"/>
    <p:sldId id="283" r:id="rId20"/>
    <p:sldId id="28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B5E65-5A0F-4A27-B5D4-FF245451E0D4}" type="datetimeFigureOut">
              <a:rPr lang="en-US" smtClean="0"/>
              <a:pPr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7B4FF-E1CF-47A3-821C-601122ACE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B5E65-5A0F-4A27-B5D4-FF245451E0D4}" type="datetimeFigureOut">
              <a:rPr lang="en-US" smtClean="0"/>
              <a:pPr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7B4FF-E1CF-47A3-821C-601122ACE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B5E65-5A0F-4A27-B5D4-FF245451E0D4}" type="datetimeFigureOut">
              <a:rPr lang="en-US" smtClean="0"/>
              <a:pPr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7B4FF-E1CF-47A3-821C-601122ACE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B5E65-5A0F-4A27-B5D4-FF245451E0D4}" type="datetimeFigureOut">
              <a:rPr lang="en-US" smtClean="0"/>
              <a:pPr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7B4FF-E1CF-47A3-821C-601122ACE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B5E65-5A0F-4A27-B5D4-FF245451E0D4}" type="datetimeFigureOut">
              <a:rPr lang="en-US" smtClean="0"/>
              <a:pPr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7B4FF-E1CF-47A3-821C-601122ACE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B5E65-5A0F-4A27-B5D4-FF245451E0D4}" type="datetimeFigureOut">
              <a:rPr lang="en-US" smtClean="0"/>
              <a:pPr/>
              <a:t>9/11/2022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7B4FF-E1CF-47A3-821C-601122ACE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B5E65-5A0F-4A27-B5D4-FF245451E0D4}" type="datetimeFigureOut">
              <a:rPr lang="en-US" smtClean="0"/>
              <a:pPr/>
              <a:t>9/11/2022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7B4FF-E1CF-47A3-821C-601122ACE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B5E65-5A0F-4A27-B5D4-FF245451E0D4}" type="datetimeFigureOut">
              <a:rPr lang="en-US" smtClean="0"/>
              <a:pPr/>
              <a:t>9/11/2022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7B4FF-E1CF-47A3-821C-601122ACE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B5E65-5A0F-4A27-B5D4-FF245451E0D4}" type="datetimeFigureOut">
              <a:rPr lang="en-US" smtClean="0"/>
              <a:pPr/>
              <a:t>9/11/2022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7B4FF-E1CF-47A3-821C-601122ACE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B5E65-5A0F-4A27-B5D4-FF245451E0D4}" type="datetimeFigureOut">
              <a:rPr lang="en-US" smtClean="0"/>
              <a:pPr/>
              <a:t>9/11/2022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7B4FF-E1CF-47A3-821C-601122ACE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B5E65-5A0F-4A27-B5D4-FF245451E0D4}" type="datetimeFigureOut">
              <a:rPr lang="en-US" smtClean="0"/>
              <a:pPr/>
              <a:t>9/11/2022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7B4FF-E1CF-47A3-821C-601122ACE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B5E65-5A0F-4A27-B5D4-FF245451E0D4}" type="datetimeFigureOut">
              <a:rPr lang="en-US" smtClean="0"/>
              <a:pPr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7B4FF-E1CF-47A3-821C-601122ACE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838450"/>
          </a:xfrm>
        </p:spPr>
        <p:txBody>
          <a:bodyPr/>
          <a:lstStyle/>
          <a:p>
            <a:r>
              <a:rPr lang="en-US" dirty="0" smtClean="0"/>
              <a:t>KONTRAK PEMBELAJARAN ASKEB REMAJA DAN PERIMENOPAUSE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 FITRIANI S,ST </a:t>
            </a:r>
            <a:r>
              <a:rPr lang="en-US" dirty="0" err="1" smtClean="0"/>
              <a:t>M,.kes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  </a:t>
            </a:r>
            <a:r>
              <a:rPr lang="en-US" dirty="0" err="1" smtClean="0"/>
              <a:t>bulu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</a:t>
            </a:r>
            <a:r>
              <a:rPr lang="en-US" dirty="0" err="1" smtClean="0"/>
              <a:t>kemaluan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ketiak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Bertambah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dada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Bertambah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pinggul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“ </a:t>
            </a:r>
            <a:r>
              <a:rPr lang="en-US" i="1" u="sng" dirty="0" smtClean="0">
                <a:latin typeface="BatangChe" pitchFamily="49" charset="-127"/>
                <a:ea typeface="BatangChe" pitchFamily="49" charset="-127"/>
              </a:rPr>
              <a:t>SEBAGIAN BESAR PRIA MULAI MENGHASILKAN SPERMA SETELAH USIA 14 TAHUN</a:t>
            </a:r>
            <a:r>
              <a:rPr lang="en-US" i="1" dirty="0" smtClean="0">
                <a:latin typeface="BatangChe" pitchFamily="49" charset="-127"/>
                <a:ea typeface="BatangChe" pitchFamily="49" charset="-127"/>
              </a:rPr>
              <a:t>,PADA SAAT YG SAMA RAMBUT KEMALUAN MULAI TUMBUH…PADA SAAT YG SAMA PAYUDARA WANITA MEMBESAR DAN HAID MULAI MENGALIR…PADA UMUMNYA HAID TERJADI BILAMANA PAYUDARA SUDAH TUMBUH SETINGGI DUAJARI(</a:t>
            </a:r>
            <a:r>
              <a:rPr lang="en-US" i="1" dirty="0" err="1" smtClean="0">
                <a:latin typeface="BatangChe" pitchFamily="49" charset="-127"/>
                <a:ea typeface="BatangChe" pitchFamily="49" charset="-127"/>
              </a:rPr>
              <a:t>Aristoteles</a:t>
            </a:r>
            <a:r>
              <a:rPr lang="en-US" i="1" dirty="0" smtClean="0"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i="1" dirty="0" err="1" smtClean="0">
                <a:latin typeface="BatangChe" pitchFamily="49" charset="-127"/>
                <a:ea typeface="BatangChe" pitchFamily="49" charset="-127"/>
              </a:rPr>
              <a:t>dlm</a:t>
            </a:r>
            <a:r>
              <a:rPr lang="en-US" i="1" dirty="0" smtClean="0"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i="1" dirty="0" err="1" smtClean="0">
                <a:latin typeface="BatangChe" pitchFamily="49" charset="-127"/>
                <a:ea typeface="BatangChe" pitchFamily="49" charset="-127"/>
              </a:rPr>
              <a:t>hitoria</a:t>
            </a:r>
            <a:r>
              <a:rPr lang="en-US" i="1" dirty="0" smtClean="0"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i="1" dirty="0" err="1" smtClean="0">
                <a:latin typeface="BatangChe" pitchFamily="49" charset="-127"/>
                <a:ea typeface="BatangChe" pitchFamily="49" charset="-127"/>
              </a:rPr>
              <a:t>Animalium</a:t>
            </a:r>
            <a:r>
              <a:rPr lang="en-US" i="1" dirty="0" smtClean="0">
                <a:latin typeface="BatangChe" pitchFamily="49" charset="-127"/>
                <a:ea typeface="BatangChe" pitchFamily="49" charset="-127"/>
              </a:rPr>
              <a:t>.</a:t>
            </a:r>
            <a:endParaRPr lang="en-US" i="1" dirty="0">
              <a:latin typeface="BatangChe" pitchFamily="49" charset="-127"/>
              <a:ea typeface="BatangChe" pitchFamily="49" charset="-127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pubertas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PERAN KELENJAR PITUTARY (</a:t>
            </a:r>
            <a:r>
              <a:rPr lang="en-US" i="1" dirty="0" err="1" smtClean="0"/>
              <a:t>Hormon</a:t>
            </a:r>
            <a:r>
              <a:rPr lang="en-US" i="1" dirty="0" smtClean="0"/>
              <a:t> </a:t>
            </a:r>
            <a:r>
              <a:rPr lang="en-US" i="1" dirty="0" err="1" smtClean="0"/>
              <a:t>pertumbuhan</a:t>
            </a:r>
            <a:r>
              <a:rPr lang="en-US" i="1" dirty="0" smtClean="0"/>
              <a:t>) : </a:t>
            </a:r>
            <a:r>
              <a:rPr lang="en-US" i="1" dirty="0" err="1" smtClean="0"/>
              <a:t>mempengaruhi</a:t>
            </a:r>
            <a:r>
              <a:rPr lang="en-US" i="1" dirty="0" smtClean="0"/>
              <a:t> </a:t>
            </a:r>
            <a:r>
              <a:rPr lang="en-US" i="1" dirty="0" err="1" smtClean="0"/>
              <a:t>ukuran</a:t>
            </a:r>
            <a:r>
              <a:rPr lang="en-US" i="1" dirty="0" smtClean="0"/>
              <a:t> </a:t>
            </a:r>
            <a:r>
              <a:rPr lang="en-US" i="1" dirty="0" err="1" smtClean="0"/>
              <a:t>individu</a:t>
            </a:r>
            <a:endParaRPr lang="en-US" i="1" dirty="0" smtClean="0"/>
          </a:p>
          <a:p>
            <a:r>
              <a:rPr lang="en-US" i="1" dirty="0" smtClean="0"/>
              <a:t>HORMON GONADOTROFIK : </a:t>
            </a:r>
            <a:r>
              <a:rPr lang="en-US" i="1" dirty="0" err="1" smtClean="0"/>
              <a:t>Hormon</a:t>
            </a:r>
            <a:r>
              <a:rPr lang="en-US" i="1" dirty="0" smtClean="0"/>
              <a:t> yang </a:t>
            </a:r>
            <a:r>
              <a:rPr lang="en-US" i="1" dirty="0" err="1" smtClean="0"/>
              <a:t>merangsang</a:t>
            </a:r>
            <a:r>
              <a:rPr lang="en-US" i="1" dirty="0" smtClean="0"/>
              <a:t> </a:t>
            </a:r>
            <a:r>
              <a:rPr lang="en-US" i="1" dirty="0" err="1" smtClean="0"/>
              <a:t>kelenjar</a:t>
            </a:r>
            <a:r>
              <a:rPr lang="en-US" i="1" dirty="0" smtClean="0"/>
              <a:t> gonad(</a:t>
            </a:r>
            <a:r>
              <a:rPr lang="en-US" i="1" dirty="0" err="1" smtClean="0"/>
              <a:t>kelenjar</a:t>
            </a:r>
            <a:r>
              <a:rPr lang="en-US" i="1" dirty="0" smtClean="0"/>
              <a:t> </a:t>
            </a:r>
            <a:r>
              <a:rPr lang="en-US" i="1" dirty="0" err="1" smtClean="0"/>
              <a:t>seks</a:t>
            </a:r>
            <a:r>
              <a:rPr lang="en-US" i="1" dirty="0" smtClean="0"/>
              <a:t> </a:t>
            </a:r>
            <a:r>
              <a:rPr lang="en-US" i="1" dirty="0" err="1" smtClean="0"/>
              <a:t>menjadi</a:t>
            </a:r>
            <a:r>
              <a:rPr lang="en-US" i="1" dirty="0" smtClean="0"/>
              <a:t> </a:t>
            </a:r>
            <a:r>
              <a:rPr lang="en-US" i="1" dirty="0" err="1" smtClean="0"/>
              <a:t>lebih</a:t>
            </a:r>
            <a:r>
              <a:rPr lang="en-US" i="1" dirty="0" smtClean="0"/>
              <a:t> </a:t>
            </a:r>
            <a:r>
              <a:rPr lang="en-US" i="1" dirty="0" err="1" smtClean="0"/>
              <a:t>aktif</a:t>
            </a:r>
            <a:r>
              <a:rPr lang="en-US" i="1" dirty="0" smtClean="0"/>
              <a:t>)</a:t>
            </a:r>
          </a:p>
          <a:p>
            <a:r>
              <a:rPr lang="en-US" i="1" dirty="0" smtClean="0"/>
              <a:t>INTERAKSI KELENJAR PITUITARY DAN GONADOTROFIK</a:t>
            </a:r>
            <a:endParaRPr lang="en-US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tangChe" pitchFamily="49" charset="-127"/>
                <a:ea typeface="BatangChe" pitchFamily="49" charset="-127"/>
              </a:rPr>
              <a:t>KARAKTERISTIK PUBERTAS</a:t>
            </a:r>
            <a:endParaRPr lang="en-US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r>
              <a:rPr lang="en-US" dirty="0" smtClean="0"/>
              <a:t>PERIODE TUMPANG TINDIH (2-3 </a:t>
            </a:r>
            <a:r>
              <a:rPr lang="en-US" dirty="0" err="1" smtClean="0"/>
              <a:t>Thn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berakhir</a:t>
            </a:r>
            <a:r>
              <a:rPr lang="en-US" dirty="0" smtClean="0"/>
              <a:t>, 1-2 </a:t>
            </a:r>
            <a:r>
              <a:rPr lang="en-US" dirty="0" err="1" smtClean="0"/>
              <a:t>thn</a:t>
            </a:r>
            <a:r>
              <a:rPr lang="en-US" dirty="0" smtClean="0"/>
              <a:t> </a:t>
            </a:r>
            <a:r>
              <a:rPr lang="en-US" dirty="0" err="1" smtClean="0"/>
              <a:t>permulaan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 )</a:t>
            </a:r>
          </a:p>
          <a:p>
            <a:r>
              <a:rPr lang="en-US" dirty="0" smtClean="0"/>
              <a:t> PERIODE YANG SINGKAT( </a:t>
            </a:r>
            <a:r>
              <a:rPr lang="en-US" dirty="0" err="1" smtClean="0"/>
              <a:t>Terjadi</a:t>
            </a:r>
            <a:r>
              <a:rPr lang="en-US" dirty="0" smtClean="0"/>
              <a:t> 2-4 </a:t>
            </a:r>
            <a:r>
              <a:rPr lang="en-US" dirty="0" err="1" smtClean="0"/>
              <a:t>thn</a:t>
            </a:r>
            <a:r>
              <a:rPr lang="en-US" dirty="0" smtClean="0"/>
              <a:t> </a:t>
            </a:r>
            <a:r>
              <a:rPr lang="en-US" dirty="0" err="1" smtClean="0"/>
              <a:t>sj</a:t>
            </a:r>
            <a:r>
              <a:rPr lang="en-US" dirty="0" smtClean="0"/>
              <a:t>)</a:t>
            </a:r>
          </a:p>
          <a:p>
            <a:r>
              <a:rPr lang="en-US" dirty="0" smtClean="0"/>
              <a:t> MASA PERTUMBUHAN DAN PERUBAHAN YANG PESAT.</a:t>
            </a:r>
          </a:p>
          <a:p>
            <a:r>
              <a:rPr lang="en-US" dirty="0" smtClean="0"/>
              <a:t> PUBERTAS MERUPAKAN FASE NEGATIF,(</a:t>
            </a:r>
            <a:r>
              <a:rPr lang="en-US" dirty="0" err="1" smtClean="0"/>
              <a:t>fase</a:t>
            </a:r>
            <a:r>
              <a:rPr lang="en-US" baseline="30000" dirty="0" smtClean="0"/>
              <a:t> =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; </a:t>
            </a:r>
            <a:r>
              <a:rPr lang="en-US" dirty="0" err="1" smtClean="0"/>
              <a:t>negatif</a:t>
            </a:r>
            <a:r>
              <a:rPr lang="en-US" dirty="0" smtClean="0"/>
              <a:t>= </a:t>
            </a:r>
            <a:r>
              <a:rPr lang="en-US" dirty="0" err="1" smtClean="0"/>
              <a:t>menentang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tangChe" pitchFamily="49" charset="-127"/>
                <a:ea typeface="BatangChe" pitchFamily="49" charset="-127"/>
              </a:rPr>
              <a:t>KERAWANAN FASE PUBERTAS</a:t>
            </a:r>
            <a:endParaRPr lang="en-US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r>
              <a:rPr lang="en-US" dirty="0" smtClean="0"/>
              <a:t>KERAWANAN YANG BERHUBUNGAN DG SEGI FISIK</a:t>
            </a:r>
          </a:p>
          <a:p>
            <a:r>
              <a:rPr lang="en-US" dirty="0" smtClean="0"/>
              <a:t>KERAWANAN YANG BERHUBUNGAN DG SEGI PSIKOLOGI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KERAWANAN FASE PUBERTAS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menyendiri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err="1" smtClean="0"/>
              <a:t>bosan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err="1" smtClean="0"/>
              <a:t>inkoordinasi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err="1" smtClean="0"/>
              <a:t>antagonisme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yang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stabil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err="1" smtClean="0"/>
              <a:t>hilangx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sderhana</a:t>
            </a:r>
            <a:r>
              <a:rPr lang="en-US" dirty="0" smtClean="0"/>
              <a:t> </a:t>
            </a:r>
            <a:r>
              <a:rPr lang="en-US" dirty="0" err="1" smtClean="0"/>
              <a:t>penampilan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>
                <a:latin typeface="BatangChe" pitchFamily="49" charset="-127"/>
                <a:ea typeface="BatangChe" pitchFamily="49" charset="-127"/>
              </a:rPr>
              <a:t>Tugas</a:t>
            </a:r>
            <a:r>
              <a:rPr lang="en-US" i="1" dirty="0" smtClean="0"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i="1" dirty="0" err="1" smtClean="0">
                <a:latin typeface="BatangChe" pitchFamily="49" charset="-127"/>
                <a:ea typeface="BatangChe" pitchFamily="49" charset="-127"/>
              </a:rPr>
              <a:t>perkembangan</a:t>
            </a:r>
            <a:r>
              <a:rPr lang="en-US" i="1" dirty="0" smtClean="0"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i="1" dirty="0" err="1" smtClean="0">
                <a:latin typeface="BatangChe" pitchFamily="49" charset="-127"/>
                <a:ea typeface="BatangChe" pitchFamily="49" charset="-127"/>
              </a:rPr>
              <a:t>pubertas</a:t>
            </a:r>
            <a:endParaRPr lang="en-US" i="1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kedewasaan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BatangChe" pitchFamily="49" charset="-127"/>
                <a:ea typeface="BatangChe" pitchFamily="49" charset="-127"/>
              </a:rPr>
              <a:t>PERIODE REMAJA</a:t>
            </a:r>
            <a:endParaRPr lang="en-US" i="1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baseline="-25000" dirty="0" smtClean="0"/>
              <a:t>=</a:t>
            </a:r>
            <a:r>
              <a:rPr lang="en-US" dirty="0" smtClean="0"/>
              <a:t> </a:t>
            </a:r>
            <a:r>
              <a:rPr lang="en-US" i="1" dirty="0" smtClean="0"/>
              <a:t>ADOLESENCE = ADOLESCERE = </a:t>
            </a:r>
            <a:r>
              <a:rPr lang="en-US" i="1" dirty="0" err="1" smtClean="0"/>
              <a:t>Tumbuh</a:t>
            </a:r>
            <a:r>
              <a:rPr lang="en-US" i="1" dirty="0" smtClean="0"/>
              <a:t> </a:t>
            </a:r>
            <a:r>
              <a:rPr lang="en-US" i="1" dirty="0" err="1" smtClean="0"/>
              <a:t>menjadi</a:t>
            </a:r>
            <a:r>
              <a:rPr lang="en-US" i="1" dirty="0" smtClean="0"/>
              <a:t> </a:t>
            </a:r>
            <a:r>
              <a:rPr lang="en-US" i="1" dirty="0" err="1" smtClean="0"/>
              <a:t>dewasa</a:t>
            </a:r>
            <a:r>
              <a:rPr lang="en-US" i="1" dirty="0" smtClean="0"/>
              <a:t> (to grow into maturity)</a:t>
            </a:r>
          </a:p>
          <a:p>
            <a:pPr>
              <a:buFont typeface="Wingdings" pitchFamily="2" charset="2"/>
              <a:buChar char="q"/>
            </a:pPr>
            <a:r>
              <a:rPr lang="en-US" i="1" dirty="0" smtClean="0"/>
              <a:t>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dahului</a:t>
            </a:r>
            <a:r>
              <a:rPr lang="en-US" i="1" dirty="0" smtClean="0"/>
              <a:t> </a:t>
            </a:r>
            <a:r>
              <a:rPr lang="en-US" i="1" dirty="0" err="1" smtClean="0"/>
              <a:t>oleh</a:t>
            </a:r>
            <a:r>
              <a:rPr lang="en-US" i="1" dirty="0" smtClean="0"/>
              <a:t> </a:t>
            </a:r>
            <a:r>
              <a:rPr lang="en-US" i="1" dirty="0" err="1" smtClean="0"/>
              <a:t>fase</a:t>
            </a:r>
            <a:r>
              <a:rPr lang="en-US" i="1" dirty="0" smtClean="0"/>
              <a:t> PUBERTAS</a:t>
            </a:r>
          </a:p>
          <a:p>
            <a:pPr>
              <a:buFont typeface="Wingdings" pitchFamily="2" charset="2"/>
              <a:buChar char="q"/>
            </a:pPr>
            <a:r>
              <a:rPr lang="en-US" i="1" dirty="0" smtClean="0"/>
              <a:t> PERIODE REAMAJA BERBEDA DG FASE PUBERTAS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MAKNA PERIODE REMAJA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mengisi</a:t>
            </a:r>
            <a:r>
              <a:rPr lang="en-US" dirty="0" smtClean="0"/>
              <a:t> ( Buhler)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AKU </a:t>
            </a:r>
            <a:r>
              <a:rPr lang="en-US" dirty="0" err="1" smtClean="0"/>
              <a:t>jelasnya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(</a:t>
            </a:r>
            <a:r>
              <a:rPr lang="en-US" dirty="0" err="1" smtClean="0"/>
              <a:t>spanger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(</a:t>
            </a:r>
            <a:r>
              <a:rPr lang="en-US" dirty="0" err="1" smtClean="0"/>
              <a:t>hoffman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yang </a:t>
            </a:r>
            <a:r>
              <a:rPr lang="en-US" dirty="0" err="1" smtClean="0"/>
              <a:t>amat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= the best of time and the </a:t>
            </a:r>
            <a:r>
              <a:rPr lang="en-US" dirty="0" err="1" smtClean="0"/>
              <a:t>warst</a:t>
            </a:r>
            <a:r>
              <a:rPr lang="en-US" dirty="0" smtClean="0"/>
              <a:t> of time (Erickson)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>
                <a:latin typeface="BatangChe" pitchFamily="49" charset="-127"/>
                <a:ea typeface="BatangChe" pitchFamily="49" charset="-127"/>
              </a:rPr>
              <a:t>Karakteristik</a:t>
            </a:r>
            <a:r>
              <a:rPr lang="en-US" i="1" dirty="0" smtClean="0"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i="1" dirty="0" err="1" smtClean="0">
                <a:latin typeface="BatangChe" pitchFamily="49" charset="-127"/>
                <a:ea typeface="BatangChe" pitchFamily="49" charset="-127"/>
              </a:rPr>
              <a:t>periode</a:t>
            </a:r>
            <a:r>
              <a:rPr lang="en-US" i="1" dirty="0" smtClean="0"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i="1" dirty="0" err="1" smtClean="0">
                <a:latin typeface="BatangChe" pitchFamily="49" charset="-127"/>
                <a:ea typeface="BatangChe" pitchFamily="49" charset="-127"/>
              </a:rPr>
              <a:t>remaja</a:t>
            </a:r>
            <a:endParaRPr lang="en-US" i="1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(</a:t>
            </a:r>
            <a:r>
              <a:rPr lang="en-US" dirty="0" err="1" smtClean="0"/>
              <a:t>fisik,emosi,sosial,pemahaman,nilai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PERIODE YANG TDK REALISTIS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PERIODE PERUBAHAN (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meninggi,perubahan</a:t>
            </a:r>
            <a:r>
              <a:rPr lang="en-US" dirty="0" smtClean="0"/>
              <a:t> </a:t>
            </a:r>
            <a:r>
              <a:rPr lang="en-US" dirty="0" err="1" smtClean="0"/>
              <a:t>tubuh,minat,pola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ambivalen</a:t>
            </a:r>
            <a:r>
              <a:rPr lang="en-US" dirty="0" smtClean="0"/>
              <a:t> 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MASA MENCARI&gt;&gt;&gt; </a:t>
            </a:r>
            <a:r>
              <a:rPr lang="en-US" i="1" dirty="0" smtClean="0"/>
              <a:t>IDENTITAS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 “ </a:t>
            </a:r>
            <a:r>
              <a:rPr lang="en-US" i="1" dirty="0" err="1" smtClean="0"/>
              <a:t>ambang</a:t>
            </a:r>
            <a:r>
              <a:rPr lang="en-US" i="1" dirty="0" smtClean="0"/>
              <a:t> </a:t>
            </a:r>
            <a:r>
              <a:rPr lang="en-US" i="1" dirty="0" err="1" smtClean="0"/>
              <a:t>pintu</a:t>
            </a:r>
            <a:r>
              <a:rPr lang="en-US" i="1" dirty="0" smtClean="0"/>
              <a:t> “ KE PERIODE DEWASA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latin typeface="Algerian" pitchFamily="82" charset="0"/>
              </a:rPr>
              <a:t>TUGAS PERKEMBANGAN REMAJA</a:t>
            </a:r>
            <a:endParaRPr lang="en-US" i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penampilan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dg </a:t>
            </a:r>
            <a:r>
              <a:rPr lang="en-US" dirty="0" err="1" smtClean="0"/>
              <a:t>teman</a:t>
            </a:r>
            <a:r>
              <a:rPr lang="en-US" dirty="0" smtClean="0"/>
              <a:t> </a:t>
            </a:r>
            <a:r>
              <a:rPr lang="en-US" dirty="0" err="1" smtClean="0"/>
              <a:t>sebaya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mengembankan</a:t>
            </a:r>
            <a:r>
              <a:rPr lang="en-US" dirty="0" smtClean="0"/>
              <a:t> </a:t>
            </a:r>
            <a:r>
              <a:rPr lang="en-US" dirty="0" err="1" smtClean="0"/>
              <a:t>kemandirian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tanggungjwb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bermasyarakat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mempersiapkan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berkeluarga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kedewasaan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 </a:t>
            </a:r>
            <a:r>
              <a:rPr lang="id-ID" b="1" dirty="0" smtClean="0"/>
              <a:t>TUJUAN </a:t>
            </a:r>
            <a:r>
              <a:rPr lang="id-ID" b="1" dirty="0"/>
              <a:t>MATA KULIAH </a:t>
            </a:r>
            <a:r>
              <a:rPr lang="id-ID" b="1" dirty="0" smtClean="0"/>
              <a:t>:</a:t>
            </a:r>
            <a:r>
              <a:rPr lang="id-ID" b="1" dirty="0"/>
              <a:t> </a:t>
            </a:r>
            <a:endParaRPr lang="en-US" dirty="0"/>
          </a:p>
          <a:p>
            <a:r>
              <a:rPr lang="id-ID" dirty="0"/>
              <a:t>Setelah perkuliahan selesai , mahasiswa mampu :</a:t>
            </a:r>
            <a:endParaRPr lang="en-US" dirty="0"/>
          </a:p>
          <a:p>
            <a:pPr lvl="0"/>
            <a:r>
              <a:rPr lang="id-ID" dirty="0"/>
              <a:t>Menjelaskan konsep kesehatan reproduksi remaja</a:t>
            </a:r>
            <a:endParaRPr lang="en-US" dirty="0"/>
          </a:p>
          <a:p>
            <a:pPr lvl="0"/>
            <a:r>
              <a:rPr lang="id-ID" dirty="0"/>
              <a:t>Menjelaskan konsep kesehatan reproduksi perimenepouse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cut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ttoz Bektrix\Documents\KB UTTY\55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0"/>
            <a:ext cx="84582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352800" y="1524000"/>
            <a:ext cx="491485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Wassalam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….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C:\Users\user\Pictures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143000"/>
            <a:ext cx="79248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b="1" dirty="0" smtClean="0"/>
              <a:t>                 </a:t>
            </a:r>
            <a:r>
              <a:rPr lang="id-ID" b="1" dirty="0" smtClean="0"/>
              <a:t>GARIS </a:t>
            </a:r>
            <a:r>
              <a:rPr lang="id-ID" b="1" dirty="0"/>
              <a:t>BESAR MATA KULIAH :</a:t>
            </a:r>
            <a:endParaRPr lang="en-US" b="1" dirty="0"/>
          </a:p>
          <a:p>
            <a:pPr marL="514350" lvl="0" indent="-514350">
              <a:buFont typeface="+mj-lt"/>
              <a:buAutoNum type="arabicPeriod"/>
            </a:pPr>
            <a:r>
              <a:rPr lang="id-ID" dirty="0"/>
              <a:t>Perubahan Anatomi dan fisiologi pada pubertas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id-ID" dirty="0"/>
              <a:t>Konsep kesehatan reproduksi remaja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id-ID" dirty="0"/>
              <a:t>Konsep perencanaan keluarga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id-ID" dirty="0"/>
              <a:t>Konsep dasar kesehatan reproduksi dan keluarga berencana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Pemeriksaan fisik pada remaja dan anamnesis riwayat menstruasi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None/>
            </a:pPr>
            <a:r>
              <a:rPr lang="en-US" dirty="0" smtClean="0"/>
              <a:t>6    </a:t>
            </a:r>
            <a:r>
              <a:rPr lang="id-ID" dirty="0" smtClean="0"/>
              <a:t>Melakukan </a:t>
            </a:r>
            <a:r>
              <a:rPr lang="id-ID" dirty="0"/>
              <a:t>promosi dan edukasi dalam bidang kesehatan reproduksi remaja</a:t>
            </a:r>
            <a:endParaRPr lang="en-US" sz="2800" dirty="0"/>
          </a:p>
          <a:p>
            <a:pPr marL="514350" lvl="0" indent="-514350">
              <a:buNone/>
            </a:pPr>
            <a:r>
              <a:rPr lang="en-US" dirty="0" smtClean="0"/>
              <a:t>7.   </a:t>
            </a:r>
            <a:r>
              <a:rPr lang="id-ID" dirty="0" smtClean="0"/>
              <a:t>Evidence </a:t>
            </a:r>
            <a:r>
              <a:rPr lang="id-ID" dirty="0"/>
              <a:t>based terkait asuhan remaja</a:t>
            </a:r>
            <a:endParaRPr lang="en-US" sz="2800" dirty="0"/>
          </a:p>
          <a:p>
            <a:pPr marL="514350" lvl="0" indent="-514350">
              <a:buNone/>
            </a:pPr>
            <a:r>
              <a:rPr lang="en-US" dirty="0" smtClean="0"/>
              <a:t>8.   </a:t>
            </a:r>
            <a:r>
              <a:rPr lang="id-ID" dirty="0" smtClean="0"/>
              <a:t>Fisiologi </a:t>
            </a:r>
            <a:r>
              <a:rPr lang="id-ID" dirty="0"/>
              <a:t>menopause</a:t>
            </a:r>
            <a:endParaRPr lang="en-US" sz="2800" dirty="0"/>
          </a:p>
          <a:p>
            <a:pPr marL="514350" lvl="0" indent="-514350">
              <a:buNone/>
            </a:pPr>
            <a:r>
              <a:rPr lang="en-US" dirty="0" smtClean="0"/>
              <a:t>9.   K</a:t>
            </a:r>
            <a:r>
              <a:rPr lang="id-ID" dirty="0" smtClean="0"/>
              <a:t>etidaknyamanan </a:t>
            </a:r>
            <a:r>
              <a:rPr lang="id-ID" dirty="0"/>
              <a:t>umum pada masa </a:t>
            </a:r>
            <a:r>
              <a:rPr lang="id-ID" dirty="0" smtClean="0"/>
              <a:t>perimenopause</a:t>
            </a:r>
            <a:endParaRPr lang="en-US" sz="2800" dirty="0" smtClean="0"/>
          </a:p>
          <a:p>
            <a:pPr marL="514350" lvl="0" indent="-514350">
              <a:buNone/>
            </a:pPr>
            <a:r>
              <a:rPr lang="en-US" dirty="0" smtClean="0"/>
              <a:t>10.</a:t>
            </a:r>
            <a:r>
              <a:rPr lang="id-ID" dirty="0" smtClean="0"/>
              <a:t>Masalah </a:t>
            </a:r>
            <a:r>
              <a:rPr lang="id-ID" dirty="0"/>
              <a:t>yang mungkin terjadi pada masa perimenopause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id-ID" dirty="0"/>
              <a:t>Perimenopausal dan postmenopausal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id-ID" dirty="0"/>
              <a:t>Masalah seksual</a:t>
            </a:r>
            <a:endParaRPr lang="en-US" sz="2400" dirty="0"/>
          </a:p>
          <a:p>
            <a:pPr marL="514350" lvl="0" indent="-514350">
              <a:buNone/>
            </a:pPr>
            <a:r>
              <a:rPr lang="en-US" dirty="0" smtClean="0"/>
              <a:t>11. </a:t>
            </a:r>
            <a:r>
              <a:rPr lang="id-ID" dirty="0" smtClean="0"/>
              <a:t>Skrining </a:t>
            </a:r>
            <a:r>
              <a:rPr lang="id-ID" dirty="0"/>
              <a:t>dan pencegahan Ca Serviks dan Ca Mamae pada perempuan di seluruh rentang usia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Pictures\download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3200400" cy="6477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581400" y="0"/>
            <a:ext cx="5562600" cy="662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Ø"/>
            </a:pPr>
            <a:r>
              <a:rPr lang="en-US" dirty="0" smtClean="0"/>
              <a:t>1 </a:t>
            </a:r>
            <a:r>
              <a:rPr lang="en-US" sz="2400" dirty="0" smtClean="0"/>
              <a:t>. </a:t>
            </a:r>
            <a:r>
              <a:rPr lang="en-US" sz="2400" dirty="0" smtClean="0">
                <a:solidFill>
                  <a:schemeClr val="tx1"/>
                </a:solidFill>
              </a:rPr>
              <a:t>MENGAWALI TATAP MUKA/MEMBUKA KLS MEMBACA AYAT SUCI ALQURAN  1-5 AYAT OLEH MHSW YG DI TUNJUK/PERWAKILAN  KELAS</a:t>
            </a:r>
          </a:p>
          <a:p>
            <a:pPr algn="ctr"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2. SELAMA PROSES PERKULIAHAN SECARA DARING HRS ON VIDEO</a:t>
            </a:r>
          </a:p>
          <a:p>
            <a:pPr algn="ctr">
              <a:buFont typeface="Wingdings" pitchFamily="2" charset="2"/>
              <a:buChar char="Ø"/>
            </a:pPr>
            <a:endParaRPr lang="en-US" sz="2400" dirty="0" smtClean="0"/>
          </a:p>
          <a:p>
            <a:pPr algn="ctr">
              <a:buFont typeface="Wingdings" pitchFamily="2" charset="2"/>
              <a:buChar char="Ø"/>
            </a:pPr>
            <a:r>
              <a:rPr lang="en-US" sz="2400" dirty="0" smtClean="0"/>
              <a:t>3. </a:t>
            </a:r>
            <a:r>
              <a:rPr lang="en-US" sz="2400" dirty="0" smtClean="0">
                <a:solidFill>
                  <a:schemeClr val="tx1"/>
                </a:solidFill>
              </a:rPr>
              <a:t>SELAMA PROSES PERKULIAHAN HPX  SILENT</a:t>
            </a:r>
          </a:p>
          <a:p>
            <a:pPr algn="ctr"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4. MHSW HADIR MINIMAL 10 MENIT SBLM  PROSES KULIAH DI MULAI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PERUBAHAN ANATOMI DAN FISIOLOGI REMAJA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PERIODE PUBERTAS </a:t>
            </a:r>
          </a:p>
          <a:p>
            <a:pPr>
              <a:buNone/>
            </a:pPr>
            <a:r>
              <a:rPr lang="en-US" dirty="0" smtClean="0"/>
              <a:t>    PUBERTAS(</a:t>
            </a:r>
            <a:r>
              <a:rPr lang="en-US" i="1" dirty="0" smtClean="0"/>
              <a:t>PUBERTY</a:t>
            </a:r>
            <a:r>
              <a:rPr lang="en-US" dirty="0" smtClean="0"/>
              <a:t>)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fisik,fisiologis,serta</a:t>
            </a:r>
            <a:r>
              <a:rPr lang="en-US" dirty="0" smtClean="0"/>
              <a:t> </a:t>
            </a:r>
            <a:r>
              <a:rPr lang="en-US" dirty="0" err="1" smtClean="0"/>
              <a:t>kematangan</a:t>
            </a:r>
            <a:r>
              <a:rPr lang="en-US" dirty="0" smtClean="0"/>
              <a:t> </a:t>
            </a:r>
            <a:r>
              <a:rPr lang="en-US" dirty="0" err="1" smtClean="0"/>
              <a:t>seksual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pesat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11/12 </a:t>
            </a:r>
            <a:r>
              <a:rPr lang="en-US" dirty="0" err="1" smtClean="0"/>
              <a:t>tahun</a:t>
            </a:r>
            <a:r>
              <a:rPr lang="en-US" dirty="0" smtClean="0"/>
              <a:t> – 15/16 </a:t>
            </a:r>
            <a:r>
              <a:rPr lang="en-US" dirty="0" err="1" smtClean="0"/>
              <a:t>tahun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atangChe" pitchFamily="49" charset="-127"/>
                <a:ea typeface="BatangChe" pitchFamily="49" charset="-127"/>
              </a:rPr>
              <a:t>Periode</a:t>
            </a:r>
            <a:r>
              <a:rPr lang="en-US" dirty="0" smtClean="0"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dirty="0" err="1" smtClean="0">
                <a:latin typeface="BatangChe" pitchFamily="49" charset="-127"/>
                <a:ea typeface="BatangChe" pitchFamily="49" charset="-127"/>
              </a:rPr>
              <a:t>masa</a:t>
            </a:r>
            <a:r>
              <a:rPr lang="en-US" dirty="0" smtClean="0"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dirty="0" err="1" smtClean="0">
                <a:latin typeface="BatangChe" pitchFamily="49" charset="-127"/>
                <a:ea typeface="BatangChe" pitchFamily="49" charset="-127"/>
              </a:rPr>
              <a:t>perkembangan</a:t>
            </a:r>
            <a:endParaRPr lang="en-US" dirty="0">
              <a:latin typeface="BatangChe" pitchFamily="49" charset="-127"/>
              <a:ea typeface="BatangChe" pitchFamily="49" charset="-127"/>
            </a:endParaRPr>
          </a:p>
        </p:txBody>
      </p:sp>
      <p:pic>
        <p:nvPicPr>
          <p:cNvPr id="4" name="Picture 2" descr="C:\Users\user\Pictures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19200"/>
            <a:ext cx="7924799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KRITERIA PUBERTAS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LAKI </a:t>
            </a:r>
            <a:r>
              <a:rPr lang="en-US" dirty="0" err="1" smtClean="0"/>
              <a:t>LAKI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-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mimpi</a:t>
            </a:r>
            <a:r>
              <a:rPr lang="en-US" dirty="0" smtClean="0"/>
              <a:t> </a:t>
            </a:r>
            <a:r>
              <a:rPr lang="en-US" dirty="0" err="1" smtClean="0"/>
              <a:t>basah</a:t>
            </a:r>
            <a:r>
              <a:rPr lang="en-US" dirty="0" smtClean="0"/>
              <a:t>(</a:t>
            </a:r>
            <a:r>
              <a:rPr lang="en-US" dirty="0" err="1" smtClean="0"/>
              <a:t>noctural</a:t>
            </a:r>
            <a:r>
              <a:rPr lang="en-US" dirty="0" smtClean="0"/>
              <a:t> Emission)</a:t>
            </a:r>
          </a:p>
          <a:p>
            <a:pPr>
              <a:buNone/>
            </a:pPr>
            <a:r>
              <a:rPr lang="en-US" dirty="0" smtClean="0"/>
              <a:t>  -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bulu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</a:t>
            </a:r>
            <a:r>
              <a:rPr lang="en-US" dirty="0" err="1" smtClean="0"/>
              <a:t>kemaluan,kaki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ketiak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-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- </a:t>
            </a:r>
            <a:r>
              <a:rPr lang="en-US" dirty="0" err="1" smtClean="0"/>
              <a:t>tumbuh</a:t>
            </a:r>
            <a:r>
              <a:rPr lang="en-US" dirty="0" smtClean="0"/>
              <a:t> kumis</a:t>
            </a:r>
          </a:p>
          <a:p>
            <a:pPr>
              <a:buNone/>
            </a:pPr>
            <a:r>
              <a:rPr lang="en-US" dirty="0" smtClean="0"/>
              <a:t>  -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gondok</a:t>
            </a:r>
            <a:r>
              <a:rPr lang="en-US" dirty="0" smtClean="0"/>
              <a:t> </a:t>
            </a:r>
            <a:r>
              <a:rPr lang="en-US" dirty="0" err="1" smtClean="0"/>
              <a:t>laki</a:t>
            </a:r>
            <a:r>
              <a:rPr lang="en-US" dirty="0" smtClean="0"/>
              <a:t> (</a:t>
            </a:r>
            <a:r>
              <a:rPr lang="en-US" dirty="0" err="1" smtClean="0"/>
              <a:t>jakun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PEREMPUAN</a:t>
            </a:r>
          </a:p>
          <a:p>
            <a:pPr>
              <a:buNone/>
            </a:pPr>
            <a:r>
              <a:rPr lang="en-US" dirty="0" smtClean="0"/>
              <a:t>  - 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menstruasi</a:t>
            </a:r>
            <a:r>
              <a:rPr lang="en-US" dirty="0" smtClean="0"/>
              <a:t> (menarche)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616</Words>
  <Application>Microsoft Office PowerPoint</Application>
  <PresentationFormat>On-screen Show (4:3)</PresentationFormat>
  <Paragraphs>94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KONTRAK PEMBELAJARAN ASKEB REMAJA DAN PERIMENOPAUSE</vt:lpstr>
      <vt:lpstr>Slide 2</vt:lpstr>
      <vt:lpstr>Slide 3</vt:lpstr>
      <vt:lpstr>Slide 4</vt:lpstr>
      <vt:lpstr>Slide 5</vt:lpstr>
      <vt:lpstr>Slide 6</vt:lpstr>
      <vt:lpstr>PERUBAHAN ANATOMI DAN FISIOLOGI REMAJA </vt:lpstr>
      <vt:lpstr>Periode masa perkembangan</vt:lpstr>
      <vt:lpstr>KRITERIA PUBERTAS</vt:lpstr>
      <vt:lpstr>Slide 10</vt:lpstr>
      <vt:lpstr>Kondisi penyebab pubertas</vt:lpstr>
      <vt:lpstr>KARAKTERISTIK PUBERTAS</vt:lpstr>
      <vt:lpstr>KERAWANAN FASE PUBERTAS</vt:lpstr>
      <vt:lpstr>KERAWANAN FASE PUBERTAS</vt:lpstr>
      <vt:lpstr>Tugas perkembangan pubertas</vt:lpstr>
      <vt:lpstr>PERIODE REMAJA</vt:lpstr>
      <vt:lpstr>MAKNA PERIODE REMAJA</vt:lpstr>
      <vt:lpstr>Karakteristik periode remaja</vt:lpstr>
      <vt:lpstr>TUGAS PERKEMBANGAN REMAJA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KONTRAK PEMBELAJARAN ASKEB REMAJA DAN PERIMENOPAUSE</dc:title>
  <dc:creator>user</dc:creator>
  <cp:lastModifiedBy>user</cp:lastModifiedBy>
  <cp:revision>12</cp:revision>
  <dcterms:created xsi:type="dcterms:W3CDTF">2022-03-11T08:51:40Z</dcterms:created>
  <dcterms:modified xsi:type="dcterms:W3CDTF">2022-09-11T03:26:00Z</dcterms:modified>
</cp:coreProperties>
</file>