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7" r:id="rId3"/>
    <p:sldId id="304" r:id="rId4"/>
    <p:sldId id="308" r:id="rId5"/>
    <p:sldId id="305" r:id="rId6"/>
    <p:sldId id="309" r:id="rId7"/>
    <p:sldId id="310" r:id="rId8"/>
    <p:sldId id="330" r:id="rId9"/>
    <p:sldId id="334" r:id="rId10"/>
    <p:sldId id="331" r:id="rId11"/>
    <p:sldId id="332" r:id="rId12"/>
    <p:sldId id="335" r:id="rId13"/>
    <p:sldId id="313" r:id="rId14"/>
    <p:sldId id="340" r:id="rId15"/>
    <p:sldId id="336" r:id="rId16"/>
    <p:sldId id="322" r:id="rId17"/>
    <p:sldId id="337" r:id="rId18"/>
    <p:sldId id="338" r:id="rId19"/>
    <p:sldId id="323" r:id="rId20"/>
    <p:sldId id="339" r:id="rId21"/>
    <p:sldId id="324" r:id="rId22"/>
    <p:sldId id="314" r:id="rId23"/>
    <p:sldId id="327" r:id="rId24"/>
    <p:sldId id="328" r:id="rId25"/>
    <p:sldId id="329" r:id="rId26"/>
    <p:sldId id="325" r:id="rId27"/>
    <p:sldId id="32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image" Target="../media/image43.emf"/><Relationship Id="rId3" Type="http://schemas.openxmlformats.org/officeDocument/2006/relationships/image" Target="../media/image33.emf"/><Relationship Id="rId7" Type="http://schemas.openxmlformats.org/officeDocument/2006/relationships/image" Target="../media/image37.emf"/><Relationship Id="rId12" Type="http://schemas.openxmlformats.org/officeDocument/2006/relationships/image" Target="../media/image42.emf"/><Relationship Id="rId2" Type="http://schemas.openxmlformats.org/officeDocument/2006/relationships/image" Target="../media/image32.emf"/><Relationship Id="rId16" Type="http://schemas.openxmlformats.org/officeDocument/2006/relationships/image" Target="../media/image46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11" Type="http://schemas.openxmlformats.org/officeDocument/2006/relationships/image" Target="../media/image41.emf"/><Relationship Id="rId5" Type="http://schemas.openxmlformats.org/officeDocument/2006/relationships/image" Target="../media/image35.emf"/><Relationship Id="rId15" Type="http://schemas.openxmlformats.org/officeDocument/2006/relationships/image" Target="../media/image45.emf"/><Relationship Id="rId10" Type="http://schemas.openxmlformats.org/officeDocument/2006/relationships/image" Target="../media/image40.emf"/><Relationship Id="rId4" Type="http://schemas.openxmlformats.org/officeDocument/2006/relationships/image" Target="../media/image34.emf"/><Relationship Id="rId9" Type="http://schemas.openxmlformats.org/officeDocument/2006/relationships/image" Target="../media/image39.emf"/><Relationship Id="rId14" Type="http://schemas.openxmlformats.org/officeDocument/2006/relationships/image" Target="../media/image44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8.emf"/><Relationship Id="rId7" Type="http://schemas.openxmlformats.org/officeDocument/2006/relationships/image" Target="../media/image51.emf"/><Relationship Id="rId12" Type="http://schemas.openxmlformats.org/officeDocument/2006/relationships/image" Target="../media/image56.emf"/><Relationship Id="rId2" Type="http://schemas.openxmlformats.org/officeDocument/2006/relationships/image" Target="../media/image47.emf"/><Relationship Id="rId1" Type="http://schemas.openxmlformats.org/officeDocument/2006/relationships/image" Target="../media/image31.emf"/><Relationship Id="rId6" Type="http://schemas.openxmlformats.org/officeDocument/2006/relationships/image" Target="../media/image50.emf"/><Relationship Id="rId11" Type="http://schemas.openxmlformats.org/officeDocument/2006/relationships/image" Target="../media/image55.emf"/><Relationship Id="rId5" Type="http://schemas.openxmlformats.org/officeDocument/2006/relationships/image" Target="../media/image49.emf"/><Relationship Id="rId10" Type="http://schemas.openxmlformats.org/officeDocument/2006/relationships/image" Target="../media/image54.emf"/><Relationship Id="rId4" Type="http://schemas.openxmlformats.org/officeDocument/2006/relationships/image" Target="../media/image33.emf"/><Relationship Id="rId9" Type="http://schemas.openxmlformats.org/officeDocument/2006/relationships/image" Target="../media/image53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58.emf"/><Relationship Id="rId7" Type="http://schemas.openxmlformats.org/officeDocument/2006/relationships/image" Target="../media/image48.emf"/><Relationship Id="rId2" Type="http://schemas.openxmlformats.org/officeDocument/2006/relationships/image" Target="../media/image57.emf"/><Relationship Id="rId1" Type="http://schemas.openxmlformats.org/officeDocument/2006/relationships/image" Target="../media/image53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10" Type="http://schemas.openxmlformats.org/officeDocument/2006/relationships/image" Target="../media/image62.emf"/><Relationship Id="rId4" Type="http://schemas.openxmlformats.org/officeDocument/2006/relationships/image" Target="../media/image59.emf"/><Relationship Id="rId9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20.emf"/><Relationship Id="rId1" Type="http://schemas.openxmlformats.org/officeDocument/2006/relationships/image" Target="../media/image63.emf"/><Relationship Id="rId6" Type="http://schemas.openxmlformats.org/officeDocument/2006/relationships/image" Target="../media/image67.emf"/><Relationship Id="rId5" Type="http://schemas.openxmlformats.org/officeDocument/2006/relationships/image" Target="../media/image66.emf"/><Relationship Id="rId4" Type="http://schemas.openxmlformats.org/officeDocument/2006/relationships/image" Target="../media/image6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9.emf"/><Relationship Id="rId1" Type="http://schemas.openxmlformats.org/officeDocument/2006/relationships/image" Target="../media/image68.emf"/><Relationship Id="rId4" Type="http://schemas.openxmlformats.org/officeDocument/2006/relationships/image" Target="../media/image71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image" Target="../media/image72.e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13" Type="http://schemas.openxmlformats.org/officeDocument/2006/relationships/image" Target="../media/image86.emf"/><Relationship Id="rId3" Type="http://schemas.openxmlformats.org/officeDocument/2006/relationships/image" Target="../media/image76.emf"/><Relationship Id="rId7" Type="http://schemas.openxmlformats.org/officeDocument/2006/relationships/image" Target="../media/image80.emf"/><Relationship Id="rId12" Type="http://schemas.openxmlformats.org/officeDocument/2006/relationships/image" Target="../media/image85.emf"/><Relationship Id="rId2" Type="http://schemas.openxmlformats.org/officeDocument/2006/relationships/image" Target="../media/image75.emf"/><Relationship Id="rId1" Type="http://schemas.openxmlformats.org/officeDocument/2006/relationships/image" Target="../media/image74.emf"/><Relationship Id="rId6" Type="http://schemas.openxmlformats.org/officeDocument/2006/relationships/image" Target="../media/image79.emf"/><Relationship Id="rId11" Type="http://schemas.openxmlformats.org/officeDocument/2006/relationships/image" Target="../media/image84.emf"/><Relationship Id="rId5" Type="http://schemas.openxmlformats.org/officeDocument/2006/relationships/image" Target="../media/image78.emf"/><Relationship Id="rId10" Type="http://schemas.openxmlformats.org/officeDocument/2006/relationships/image" Target="../media/image83.emf"/><Relationship Id="rId4" Type="http://schemas.openxmlformats.org/officeDocument/2006/relationships/image" Target="../media/image77.emf"/><Relationship Id="rId9" Type="http://schemas.openxmlformats.org/officeDocument/2006/relationships/image" Target="../media/image8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emf"/><Relationship Id="rId1" Type="http://schemas.openxmlformats.org/officeDocument/2006/relationships/image" Target="../media/image13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FAAFC-3C83-4C72-91B8-5C6C8F8F9586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31F3-BD5E-412A-BB1D-0FEC2C16D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9F191A-D9FE-470F-8FF8-2B400F0F40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969FC0-AA63-430B-85D2-48D3ADD88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5.bin"/><Relationship Id="rId3" Type="http://schemas.openxmlformats.org/officeDocument/2006/relationships/oleObject" Target="../embeddings/oleObject32.bin"/><Relationship Id="rId21" Type="http://schemas.openxmlformats.org/officeDocument/2006/relationships/image" Target="../media/image27.e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4.emf"/><Relationship Id="rId17" Type="http://schemas.openxmlformats.org/officeDocument/2006/relationships/image" Target="../media/image26.emf"/><Relationship Id="rId25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4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28.emf"/><Relationship Id="rId28" Type="http://schemas.openxmlformats.org/officeDocument/2006/relationships/image" Target="../media/image30.emf"/><Relationship Id="rId10" Type="http://schemas.openxmlformats.org/officeDocument/2006/relationships/image" Target="../media/image23.e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5.emf"/><Relationship Id="rId22" Type="http://schemas.openxmlformats.org/officeDocument/2006/relationships/oleObject" Target="../embeddings/oleObject43.bin"/><Relationship Id="rId27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5.e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9" Type="http://schemas.openxmlformats.org/officeDocument/2006/relationships/oleObject" Target="../embeddings/oleObject67.bin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39.emf"/><Relationship Id="rId34" Type="http://schemas.openxmlformats.org/officeDocument/2006/relationships/oleObject" Target="../embeddings/oleObject63.bin"/><Relationship Id="rId42" Type="http://schemas.openxmlformats.org/officeDocument/2006/relationships/oleObject" Target="../embeddings/oleObject70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37.emf"/><Relationship Id="rId25" Type="http://schemas.openxmlformats.org/officeDocument/2006/relationships/image" Target="../media/image41.emf"/><Relationship Id="rId33" Type="http://schemas.openxmlformats.org/officeDocument/2006/relationships/image" Target="../media/image45.emf"/><Relationship Id="rId38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43.emf"/><Relationship Id="rId41" Type="http://schemas.openxmlformats.org/officeDocument/2006/relationships/oleObject" Target="../embeddings/oleObject6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emf"/><Relationship Id="rId11" Type="http://schemas.openxmlformats.org/officeDocument/2006/relationships/image" Target="../media/image34.emf"/><Relationship Id="rId24" Type="http://schemas.openxmlformats.org/officeDocument/2006/relationships/oleObject" Target="../embeddings/oleObject58.bin"/><Relationship Id="rId32" Type="http://schemas.openxmlformats.org/officeDocument/2006/relationships/oleObject" Target="../embeddings/oleObject62.bin"/><Relationship Id="rId37" Type="http://schemas.openxmlformats.org/officeDocument/2006/relationships/oleObject" Target="../embeddings/oleObject65.bin"/><Relationship Id="rId40" Type="http://schemas.openxmlformats.org/officeDocument/2006/relationships/oleObject" Target="../embeddings/oleObject68.bin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36.emf"/><Relationship Id="rId23" Type="http://schemas.openxmlformats.org/officeDocument/2006/relationships/image" Target="../media/image40.emf"/><Relationship Id="rId28" Type="http://schemas.openxmlformats.org/officeDocument/2006/relationships/oleObject" Target="../embeddings/oleObject60.bin"/><Relationship Id="rId36" Type="http://schemas.openxmlformats.org/officeDocument/2006/relationships/oleObject" Target="../embeddings/oleObject64.bin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8.emf"/><Relationship Id="rId31" Type="http://schemas.openxmlformats.org/officeDocument/2006/relationships/image" Target="../media/image44.emf"/><Relationship Id="rId44" Type="http://schemas.openxmlformats.org/officeDocument/2006/relationships/oleObject" Target="../embeddings/oleObject72.bin"/><Relationship Id="rId4" Type="http://schemas.openxmlformats.org/officeDocument/2006/relationships/image" Target="../media/image31.e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42.e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46.emf"/><Relationship Id="rId43" Type="http://schemas.openxmlformats.org/officeDocument/2006/relationships/oleObject" Target="../embeddings/oleObject7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52.emf"/><Relationship Id="rId26" Type="http://schemas.openxmlformats.org/officeDocument/2006/relationships/image" Target="../media/image56.e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49.e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emf"/><Relationship Id="rId20" Type="http://schemas.openxmlformats.org/officeDocument/2006/relationships/image" Target="../media/image53.emf"/><Relationship Id="rId29" Type="http://schemas.openxmlformats.org/officeDocument/2006/relationships/oleObject" Target="../embeddings/oleObject87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e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55.emf"/><Relationship Id="rId32" Type="http://schemas.openxmlformats.org/officeDocument/2006/relationships/oleObject" Target="../embeddings/oleObject90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oleObject" Target="../embeddings/oleObject86.bin"/><Relationship Id="rId10" Type="http://schemas.openxmlformats.org/officeDocument/2006/relationships/image" Target="../media/image33.e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9.bin"/><Relationship Id="rId4" Type="http://schemas.openxmlformats.org/officeDocument/2006/relationships/image" Target="../media/image31.e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0.emf"/><Relationship Id="rId22" Type="http://schemas.openxmlformats.org/officeDocument/2006/relationships/image" Target="../media/image54.emf"/><Relationship Id="rId27" Type="http://schemas.openxmlformats.org/officeDocument/2006/relationships/oleObject" Target="../embeddings/oleObject85.bin"/><Relationship Id="rId30" Type="http://schemas.openxmlformats.org/officeDocument/2006/relationships/oleObject" Target="../embeddings/oleObject8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13" Type="http://schemas.openxmlformats.org/officeDocument/2006/relationships/oleObject" Target="../embeddings/oleObject96.bin"/><Relationship Id="rId18" Type="http://schemas.openxmlformats.org/officeDocument/2006/relationships/oleObject" Target="../embeddings/oleObject99.bin"/><Relationship Id="rId3" Type="http://schemas.openxmlformats.org/officeDocument/2006/relationships/oleObject" Target="../embeddings/oleObject91.bin"/><Relationship Id="rId21" Type="http://schemas.openxmlformats.org/officeDocument/2006/relationships/image" Target="../media/image3.emf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emf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62.e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2.bin"/><Relationship Id="rId10" Type="http://schemas.openxmlformats.org/officeDocument/2006/relationships/image" Target="../media/image59.emf"/><Relationship Id="rId19" Type="http://schemas.openxmlformats.org/officeDocument/2006/relationships/image" Target="../media/image47.emf"/><Relationship Id="rId4" Type="http://schemas.openxmlformats.org/officeDocument/2006/relationships/image" Target="../media/image53.e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61.emf"/><Relationship Id="rId22" Type="http://schemas.openxmlformats.org/officeDocument/2006/relationships/oleObject" Target="../embeddings/oleObject10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emf"/><Relationship Id="rId11" Type="http://schemas.openxmlformats.org/officeDocument/2006/relationships/image" Target="../media/image65.emf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10.bin"/><Relationship Id="rId10" Type="http://schemas.openxmlformats.org/officeDocument/2006/relationships/oleObject" Target="../embeddings/oleObject107.bin"/><Relationship Id="rId4" Type="http://schemas.openxmlformats.org/officeDocument/2006/relationships/image" Target="../media/image63.emf"/><Relationship Id="rId9" Type="http://schemas.openxmlformats.org/officeDocument/2006/relationships/image" Target="../media/image64.emf"/><Relationship Id="rId14" Type="http://schemas.openxmlformats.org/officeDocument/2006/relationships/image" Target="../media/image6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emf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71.emf"/><Relationship Id="rId4" Type="http://schemas.openxmlformats.org/officeDocument/2006/relationships/image" Target="../media/image68.emf"/><Relationship Id="rId9" Type="http://schemas.openxmlformats.org/officeDocument/2006/relationships/oleObject" Target="../embeddings/oleObject1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e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7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81.emf"/><Relationship Id="rId26" Type="http://schemas.openxmlformats.org/officeDocument/2006/relationships/image" Target="../media/image85.emf"/><Relationship Id="rId3" Type="http://schemas.openxmlformats.org/officeDocument/2006/relationships/oleObject" Target="../embeddings/oleObject117.bin"/><Relationship Id="rId21" Type="http://schemas.openxmlformats.org/officeDocument/2006/relationships/oleObject" Target="../embeddings/oleObject126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24.bin"/><Relationship Id="rId25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20" Type="http://schemas.openxmlformats.org/officeDocument/2006/relationships/image" Target="../media/image82.e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121.bin"/><Relationship Id="rId24" Type="http://schemas.openxmlformats.org/officeDocument/2006/relationships/image" Target="../media/image84.emf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23" Type="http://schemas.openxmlformats.org/officeDocument/2006/relationships/oleObject" Target="../embeddings/oleObject127.bin"/><Relationship Id="rId28" Type="http://schemas.openxmlformats.org/officeDocument/2006/relationships/image" Target="../media/image86.emf"/><Relationship Id="rId10" Type="http://schemas.openxmlformats.org/officeDocument/2006/relationships/image" Target="../media/image77.emf"/><Relationship Id="rId19" Type="http://schemas.openxmlformats.org/officeDocument/2006/relationships/oleObject" Target="../embeddings/oleObject125.bin"/><Relationship Id="rId4" Type="http://schemas.openxmlformats.org/officeDocument/2006/relationships/image" Target="../media/image74.e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79.emf"/><Relationship Id="rId22" Type="http://schemas.openxmlformats.org/officeDocument/2006/relationships/image" Target="../media/image83.emf"/><Relationship Id="rId27" Type="http://schemas.openxmlformats.org/officeDocument/2006/relationships/oleObject" Target="../embeddings/oleObject1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emf"/><Relationship Id="rId9" Type="http://schemas.openxmlformats.org/officeDocument/2006/relationships/image" Target="../media/image5.e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4.e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6.e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.emf"/><Relationship Id="rId9" Type="http://schemas.openxmlformats.org/officeDocument/2006/relationships/image" Target="../media/image5.e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3.e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Biosintesis</a:t>
            </a:r>
            <a:r>
              <a:rPr lang="en-US" dirty="0" smtClean="0"/>
              <a:t> Steroid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810000"/>
            <a:ext cx="5114778" cy="2286000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                          OLEH </a:t>
            </a:r>
          </a:p>
          <a:p>
            <a:pPr algn="l"/>
            <a:r>
              <a:rPr lang="id-ID" sz="2400" dirty="0" smtClean="0"/>
              <a:t>            Apt. Rustam T. S.Si., M.Kes</a:t>
            </a:r>
            <a:endParaRPr lang="en-US" sz="2400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1000"/>
            <a:ext cx="7696200" cy="752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ditemukan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C3-hidroksil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juga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sering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berorientasi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,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bandingkan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dengan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asam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kolat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5-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ciprinol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048000"/>
            <a:ext cx="7696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diterangkan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rangkaian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metabolik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kebanyakan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asam-asam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primer.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743016"/>
            <a:ext cx="7391400" cy="9051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selalu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kolesterol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hidroksi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koleterol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(23),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proses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mikrosom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hati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tikus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menggunakan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enzim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dirty="0" smtClean="0"/>
              <a:t>7</a:t>
            </a:r>
            <a:r>
              <a:rPr lang="en-US" dirty="0" smtClean="0">
                <a:sym typeface="Symbol"/>
              </a:rPr>
              <a:t>-</a:t>
            </a:r>
            <a:r>
              <a:rPr lang="en-US" dirty="0" err="1" smtClean="0">
                <a:sym typeface="Symbol"/>
              </a:rPr>
              <a:t>hidroksilase</a:t>
            </a:r>
            <a:r>
              <a:rPr lang="en-US" dirty="0" smtClean="0">
                <a:sym typeface="Symbol"/>
              </a:rPr>
              <a:t>, yang </a:t>
            </a:r>
            <a:r>
              <a:rPr lang="en-US" dirty="0" err="1" smtClean="0">
                <a:sym typeface="Symbol"/>
              </a:rPr>
              <a:t>juga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memerlukan</a:t>
            </a:r>
            <a:r>
              <a:rPr lang="en-US" dirty="0" smtClean="0">
                <a:sym typeface="Symbol"/>
              </a:rPr>
              <a:t> NADPH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oksigen</a:t>
            </a:r>
            <a:r>
              <a:rPr lang="en-US" dirty="0" smtClean="0">
                <a:sym typeface="Symbol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4631290"/>
            <a:ext cx="7391400" cy="90518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selanjutnya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oksidasi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lang="en-US" dirty="0" smtClean="0"/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reduksi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ikatan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rangkap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5(6)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karbonil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serangan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ion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hidrida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679950" y="1143000"/>
          <a:ext cx="28638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CS ChemDraw Drawing" r:id="rId3" imgW="2535120" imgH="1297800" progId="ChemDraw.Document.5.0">
                  <p:embed/>
                </p:oleObj>
              </mc:Choice>
              <mc:Fallback>
                <p:oleObj name="CS ChemDraw Drawing" r:id="rId3" imgW="2535120" imgH="12978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1143000"/>
                        <a:ext cx="286385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841375" y="1204912"/>
          <a:ext cx="251142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3" name="CS ChemDraw Drawing" r:id="rId5" imgW="2223360" imgH="1154160" progId="ChemDraw.Document.5.0">
                  <p:embed/>
                </p:oleObj>
              </mc:Choice>
              <mc:Fallback>
                <p:oleObj name="CS ChemDraw Drawing" r:id="rId5" imgW="2223360" imgH="115416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204912"/>
                        <a:ext cx="251142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47800" y="2590800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</a:t>
            </a:r>
            <a:r>
              <a:rPr lang="en-US" sz="1600" dirty="0" err="1" smtClean="0"/>
              <a:t>kolat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63442" y="2590800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Symbol"/>
              </a:rPr>
              <a:t>5-</a:t>
            </a:r>
            <a:r>
              <a:rPr lang="en-US" sz="1600" dirty="0" err="1" smtClean="0">
                <a:sym typeface="Symbol"/>
              </a:rPr>
              <a:t>ciprinol</a:t>
            </a:r>
            <a:endParaRPr lang="en-US" sz="1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5800" y="5495616"/>
            <a:ext cx="7239000" cy="11337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Oksidasi</a:t>
            </a:r>
            <a:r>
              <a:rPr lang="en-US" sz="1800" dirty="0" smtClean="0"/>
              <a:t> </a:t>
            </a:r>
            <a:r>
              <a:rPr lang="en-US" sz="1800" dirty="0" err="1" smtClean="0"/>
              <a:t>molekul</a:t>
            </a:r>
            <a:r>
              <a:rPr lang="en-US" sz="1800" dirty="0" smtClean="0"/>
              <a:t> </a:t>
            </a:r>
            <a:r>
              <a:rPr lang="en-US" sz="1800" dirty="0" err="1" smtClean="0"/>
              <a:t>berlanjut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26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Pemutusan</a:t>
            </a:r>
            <a:r>
              <a:rPr lang="en-US" sz="1800" dirty="0" smtClean="0"/>
              <a:t> </a:t>
            </a:r>
            <a:r>
              <a:rPr lang="en-US" sz="1800" dirty="0" err="1" smtClean="0"/>
              <a:t>oksidatif</a:t>
            </a:r>
            <a:r>
              <a:rPr lang="en-US" sz="1800" dirty="0" smtClean="0"/>
              <a:t> </a:t>
            </a:r>
            <a:r>
              <a:rPr lang="en-US" sz="1800" dirty="0" err="1" smtClean="0"/>
              <a:t>rantai</a:t>
            </a:r>
            <a:r>
              <a:rPr lang="en-US" sz="1800" dirty="0" smtClean="0"/>
              <a:t> </a:t>
            </a:r>
            <a:r>
              <a:rPr lang="en-US" sz="1800" dirty="0" err="1" smtClean="0"/>
              <a:t>samping</a:t>
            </a:r>
            <a:endParaRPr lang="en-US" sz="1800" dirty="0" smtClean="0"/>
          </a:p>
          <a:p>
            <a:r>
              <a:rPr lang="en-US" sz="1800" dirty="0" err="1" smtClean="0"/>
              <a:t>Konyugasi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taurin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glisin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124200" y="1143000"/>
          <a:ext cx="446087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0" name="CS ChemDraw Drawing" r:id="rId3" imgW="394920" imgH="101880" progId="ChemDraw.Document.5.0">
                  <p:embed/>
                </p:oleObj>
              </mc:Choice>
              <mc:Fallback>
                <p:oleObj name="CS ChemDraw Drawing" r:id="rId3" imgW="394920" imgH="1018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446087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47800" y="1597223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kolesterol</a:t>
            </a:r>
            <a:endParaRPr lang="en-US" sz="1400" dirty="0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533400" y="254000"/>
          <a:ext cx="280987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1" name="CS ChemDraw Drawing" r:id="rId5" imgW="2487960" imgH="1186560" progId="ChemDraw.Document.5.0">
                  <p:embed/>
                </p:oleObj>
              </mc:Choice>
              <mc:Fallback>
                <p:oleObj name="CS ChemDraw Drawing" r:id="rId5" imgW="2487960" imgH="118656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4000"/>
                        <a:ext cx="2809875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3657600" y="304800"/>
          <a:ext cx="19335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2" name="CS ChemDraw Drawing" r:id="rId7" imgW="1712160" imgH="1137960" progId="ChemDraw.Document.5.0">
                  <p:embed/>
                </p:oleObj>
              </mc:Choice>
              <mc:Fallback>
                <p:oleObj name="CS ChemDraw Drawing" r:id="rId7" imgW="1712160" imgH="113796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4800"/>
                        <a:ext cx="19335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081713" y="304800"/>
          <a:ext cx="184308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3" name="CS ChemDraw Drawing" r:id="rId9" imgW="1631160" imgH="1137960" progId="ChemDraw.Document.5.0">
                  <p:embed/>
                </p:oleObj>
              </mc:Choice>
              <mc:Fallback>
                <p:oleObj name="CS ChemDraw Drawing" r:id="rId9" imgW="1631160" imgH="113796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04800"/>
                        <a:ext cx="1843087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1981200" y="2143125"/>
          <a:ext cx="3189287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4" name="CS ChemDraw Drawing" r:id="rId11" imgW="2823840" imgH="1334160" progId="ChemDraw.Document.5.0">
                  <p:embed/>
                </p:oleObj>
              </mc:Choice>
              <mc:Fallback>
                <p:oleObj name="CS ChemDraw Drawing" r:id="rId11" imgW="2823840" imgH="133416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43125"/>
                        <a:ext cx="3189287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857750" y="2209800"/>
          <a:ext cx="314325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5" name="CS ChemDraw Drawing" r:id="rId13" imgW="2783520" imgH="1334160" progId="ChemDraw.Document.5.0">
                  <p:embed/>
                </p:oleObj>
              </mc:Choice>
              <mc:Fallback>
                <p:oleObj name="CS ChemDraw Drawing" r:id="rId13" imgW="2783520" imgH="133416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209800"/>
                        <a:ext cx="314325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5421312" y="1143000"/>
          <a:ext cx="446088" cy="1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6" name="CS ChemDraw Drawing" r:id="rId15" imgW="394920" imgH="101880" progId="ChemDraw.Document.5.0">
                  <p:embed/>
                </p:oleObj>
              </mc:Choice>
              <mc:Fallback>
                <p:oleObj name="CS ChemDraw Drawing" r:id="rId15" imgW="394920" imgH="10188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2" y="1143000"/>
                        <a:ext cx="446088" cy="11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09600" y="2514600"/>
            <a:ext cx="1471613" cy="918865"/>
            <a:chOff x="609600" y="2357735"/>
            <a:chExt cx="1471613" cy="918865"/>
          </a:xfrm>
        </p:grpSpPr>
        <p:graphicFrame>
          <p:nvGraphicFramePr>
            <p:cNvPr id="93195" name="Object 11"/>
            <p:cNvGraphicFramePr>
              <a:graphicFrameLocks noChangeAspect="1"/>
            </p:cNvGraphicFramePr>
            <p:nvPr/>
          </p:nvGraphicFramePr>
          <p:xfrm>
            <a:off x="609600" y="2743200"/>
            <a:ext cx="1471613" cy="115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47" name="CS ChemDraw Drawing" r:id="rId16" imgW="1303200" imgH="101520" progId="ChemDraw.Document.5.0">
                    <p:embed/>
                  </p:oleObj>
                </mc:Choice>
                <mc:Fallback>
                  <p:oleObj name="CS ChemDraw Drawing" r:id="rId16" imgW="1303200" imgH="101520" progId="ChemDraw.Document.5.0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2743200"/>
                          <a:ext cx="1471613" cy="115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716739" y="2357735"/>
              <a:ext cx="10358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Reduksi</a:t>
              </a:r>
              <a:r>
                <a:rPr lang="en-US" sz="1200" dirty="0" smtClean="0"/>
                <a:t> 5(6)</a:t>
              </a:r>
            </a:p>
            <a:p>
              <a:r>
                <a:rPr lang="en-US" sz="1200" dirty="0" err="1" smtClean="0"/>
                <a:t>dan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karbonil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6263" y="2814935"/>
              <a:ext cx="970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Hidroksilasi</a:t>
              </a:r>
              <a:endParaRPr lang="en-US" sz="1200" dirty="0" smtClean="0"/>
            </a:p>
            <a:p>
              <a:r>
                <a:rPr lang="en-US" sz="1200" dirty="0" smtClean="0"/>
                <a:t>C12 </a:t>
              </a:r>
              <a:r>
                <a:rPr lang="en-US" sz="1200" dirty="0" err="1" smtClean="0"/>
                <a:t>dan</a:t>
              </a:r>
              <a:r>
                <a:rPr lang="en-US" sz="1200" dirty="0" smtClean="0"/>
                <a:t> 26</a:t>
              </a:r>
              <a:endParaRPr lang="en-US" sz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86200" y="3200400"/>
            <a:ext cx="914400" cy="115888"/>
            <a:chOff x="3276600" y="5218112"/>
            <a:chExt cx="914400" cy="115888"/>
          </a:xfrm>
        </p:grpSpPr>
        <p:graphicFrame>
          <p:nvGraphicFramePr>
            <p:cNvPr id="93196" name="Object 12"/>
            <p:cNvGraphicFramePr>
              <a:graphicFrameLocks noChangeAspect="1"/>
            </p:cNvGraphicFramePr>
            <p:nvPr/>
          </p:nvGraphicFramePr>
          <p:xfrm>
            <a:off x="3276600" y="5218112"/>
            <a:ext cx="446088" cy="115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48" name="CS ChemDraw Drawing" r:id="rId18" imgW="394920" imgH="101880" progId="ChemDraw.Document.5.0">
                    <p:embed/>
                  </p:oleObj>
                </mc:Choice>
                <mc:Fallback>
                  <p:oleObj name="CS ChemDraw Drawing" r:id="rId18" imgW="394920" imgH="101880" progId="ChemDraw.Document.5.0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5218112"/>
                          <a:ext cx="446088" cy="115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7" name="Object 13"/>
            <p:cNvGraphicFramePr>
              <a:graphicFrameLocks noChangeAspect="1"/>
            </p:cNvGraphicFramePr>
            <p:nvPr/>
          </p:nvGraphicFramePr>
          <p:xfrm>
            <a:off x="3744912" y="5218112"/>
            <a:ext cx="446088" cy="115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49" name="CS ChemDraw Drawing" r:id="rId19" imgW="394920" imgH="101880" progId="ChemDraw.Document.5.0">
                    <p:embed/>
                  </p:oleObj>
                </mc:Choice>
                <mc:Fallback>
                  <p:oleObj name="CS ChemDraw Drawing" r:id="rId19" imgW="394920" imgH="101880" progId="ChemDraw.Document.5.0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912" y="5218112"/>
                          <a:ext cx="446088" cy="115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4641850" y="4343400"/>
          <a:ext cx="3282950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0" name="CS ChemDraw Drawing" r:id="rId20" imgW="2907360" imgH="1557000" progId="ChemDraw.Document.5.0">
                  <p:embed/>
                </p:oleObj>
              </mc:Choice>
              <mc:Fallback>
                <p:oleObj name="CS ChemDraw Drawing" r:id="rId20" imgW="2907360" imgH="1557000" progId="ChemDraw.Document.5.0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4343400"/>
                        <a:ext cx="3282950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1" name="Object 17"/>
          <p:cNvGraphicFramePr>
            <a:graphicFrameLocks noChangeAspect="1"/>
          </p:cNvGraphicFramePr>
          <p:nvPr/>
        </p:nvGraphicFramePr>
        <p:xfrm>
          <a:off x="1981200" y="4624387"/>
          <a:ext cx="2627313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1" name="CS ChemDraw Drawing" r:id="rId22" imgW="2325960" imgH="1296720" progId="ChemDraw.Document.5.0">
                  <p:embed/>
                </p:oleObj>
              </mc:Choice>
              <mc:Fallback>
                <p:oleObj name="CS ChemDraw Drawing" r:id="rId22" imgW="2325960" imgH="1296720" progId="ChemDraw.Document.5.0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24387"/>
                        <a:ext cx="2627313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5791200" y="3852863"/>
          <a:ext cx="11588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2" name="CS ChemDraw Drawing" r:id="rId24" imgW="102240" imgH="297720" progId="ChemDraw.Document.5.0">
                  <p:embed/>
                </p:oleObj>
              </mc:Choice>
              <mc:Fallback>
                <p:oleObj name="CS ChemDraw Drawing" r:id="rId24" imgW="102240" imgH="297720" progId="ChemDraw.Document.5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52863"/>
                        <a:ext cx="11588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3" name="Object 19"/>
          <p:cNvGraphicFramePr>
            <a:graphicFrameLocks noChangeAspect="1"/>
          </p:cNvGraphicFramePr>
          <p:nvPr/>
        </p:nvGraphicFramePr>
        <p:xfrm>
          <a:off x="5791200" y="4233863"/>
          <a:ext cx="11588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3" name="CS ChemDraw Drawing" r:id="rId26" imgW="102240" imgH="297720" progId="ChemDraw.Document.5.0">
                  <p:embed/>
                </p:oleObj>
              </mc:Choice>
              <mc:Fallback>
                <p:oleObj name="CS ChemDraw Drawing" r:id="rId26" imgW="102240" imgH="297720" progId="ChemDraw.Document.5.0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33863"/>
                        <a:ext cx="11588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04800" y="5559623"/>
            <a:ext cx="1684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CH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COSCoA    +</a:t>
            </a:r>
            <a:endParaRPr lang="en-US" sz="1400" dirty="0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4038600" y="5675313"/>
          <a:ext cx="633413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4" name="CS ChemDraw Drawing" r:id="rId27" imgW="561240" imgH="101880" progId="ChemDraw.Document.5.0">
                  <p:embed/>
                </p:oleObj>
              </mc:Choice>
              <mc:Fallback>
                <p:oleObj name="CS ChemDraw Drawing" r:id="rId27" imgW="561240" imgH="101880" progId="ChemDraw.Document.5.0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75313"/>
                        <a:ext cx="633413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038600" y="54864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</a:t>
            </a:r>
            <a:r>
              <a:rPr lang="en-US" sz="1200" dirty="0" err="1" smtClean="0"/>
              <a:t>CoASH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1587137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(23)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33400"/>
            <a:ext cx="7696200" cy="752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Degradasi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rantai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samping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kolesterol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berlangsung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analog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-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oksidasi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dari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asam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lemak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jenuh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143000"/>
            <a:ext cx="7239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oksidasi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karboksilat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metil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geminal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76400"/>
            <a:ext cx="7239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okidasi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berhenti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alkohol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primer,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adanya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hidrogenase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alkohol-alkohol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362200"/>
            <a:ext cx="7696200" cy="752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dihasilkan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degradasi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rantai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kolesterol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048000"/>
            <a:ext cx="7696200" cy="9051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litokolat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diturunkan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rangkaian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26-hidroksikolesterol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-hidroksikolest-5-en-26-oat,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kemudian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menjadi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asam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litokolat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7696200" cy="1371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berasal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mikrobial</a:t>
            </a:r>
            <a:r>
              <a:rPr lang="en-US" sz="1800" dirty="0" smtClean="0"/>
              <a:t> </a:t>
            </a:r>
            <a:r>
              <a:rPr lang="en-US" sz="1800" dirty="0" err="1" smtClean="0"/>
              <a:t>dehidroksilasi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asam-asam</a:t>
            </a:r>
            <a:r>
              <a:rPr lang="en-US" sz="1800" dirty="0" smtClean="0"/>
              <a:t> 7</a:t>
            </a:r>
            <a:r>
              <a:rPr lang="en-US" sz="1800" dirty="0" smtClean="0">
                <a:sym typeface="Symbol"/>
              </a:rPr>
              <a:t>-</a:t>
            </a:r>
            <a:r>
              <a:rPr lang="en-US" sz="1800" dirty="0" err="1" smtClean="0">
                <a:sym typeface="Symbol"/>
              </a:rPr>
              <a:t>hidroksi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dirty="0" err="1" smtClean="0">
                <a:sym typeface="Symbol"/>
              </a:rPr>
              <a:t>seperti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terjadi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dalam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pembentukan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asam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deoksikolat</a:t>
            </a:r>
            <a:r>
              <a:rPr lang="en-US" sz="1800" dirty="0" smtClean="0">
                <a:sym typeface="Symbol"/>
              </a:rPr>
              <a:t>, yang </a:t>
            </a:r>
            <a:r>
              <a:rPr lang="en-US" sz="1800" dirty="0" err="1" smtClean="0">
                <a:sym typeface="Symbol"/>
              </a:rPr>
              <a:t>merupakan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asam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empedu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dan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mungkin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untuk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beberapa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asam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litokolat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diturunkan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dari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asam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chenodesoksikolat</a:t>
            </a:r>
            <a:r>
              <a:rPr lang="en-US" sz="1800" dirty="0" smtClean="0">
                <a:sym typeface="Symbol"/>
              </a:rPr>
              <a:t> .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410200"/>
            <a:ext cx="7239000" cy="11337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Garam-garam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natrium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emulsi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mereka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menyerap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lemak-lemak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zat-zat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larut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air,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senyawa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karoten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vitamin K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HORMON-HORMON STEROID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816"/>
            <a:ext cx="7239000" cy="9813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Hormon-hormon</a:t>
            </a:r>
            <a:r>
              <a:rPr lang="en-US" sz="1800" dirty="0" smtClean="0"/>
              <a:t> steroid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dibagi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empat</a:t>
            </a:r>
            <a:r>
              <a:rPr lang="en-US" sz="1800" dirty="0" smtClean="0"/>
              <a:t> (4)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fisiologis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mirip</a:t>
            </a:r>
            <a:r>
              <a:rPr lang="en-US" sz="1800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819400"/>
            <a:ext cx="72390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i="1" dirty="0" smtClean="0"/>
              <a:t>corticosteroid</a:t>
            </a:r>
            <a:r>
              <a:rPr lang="en-US" dirty="0" smtClean="0"/>
              <a:t>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i="1" dirty="0" err="1" smtClean="0"/>
              <a:t>gestogen</a:t>
            </a:r>
            <a:r>
              <a:rPr lang="en-US" dirty="0" smtClean="0"/>
              <a:t> 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Kelompok</a:t>
            </a:r>
            <a:r>
              <a:rPr lang="en-US" dirty="0" smtClean="0"/>
              <a:t> Androgen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Kelompok</a:t>
            </a:r>
            <a:r>
              <a:rPr lang="en-US" dirty="0" smtClean="0"/>
              <a:t> Estrogen.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/>
          <a:lstStyle/>
          <a:p>
            <a:r>
              <a:rPr lang="en-US" dirty="0" smtClean="0"/>
              <a:t>CORTICOSTEROID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371600"/>
            <a:ext cx="7239000" cy="1524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Deoxycorticosteron</a:t>
            </a:r>
            <a:r>
              <a:rPr lang="en-US" dirty="0" smtClean="0"/>
              <a:t>, </a:t>
            </a:r>
            <a:r>
              <a:rPr lang="en-US" dirty="0" err="1" smtClean="0"/>
              <a:t>corticosteron</a:t>
            </a:r>
            <a:r>
              <a:rPr lang="en-US" dirty="0" smtClean="0"/>
              <a:t>, </a:t>
            </a:r>
            <a:r>
              <a:rPr lang="en-US" dirty="0" err="1" smtClean="0"/>
              <a:t>aldosteron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corticosteroid,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3-keto </a:t>
            </a:r>
            <a:r>
              <a:rPr lang="en-US" dirty="0" err="1" smtClean="0"/>
              <a:t>dan</a:t>
            </a:r>
            <a:r>
              <a:rPr lang="en-US" dirty="0" smtClean="0"/>
              <a:t> 20-keto,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alcohol primer </a:t>
            </a:r>
            <a:r>
              <a:rPr lang="en-US" dirty="0" err="1" smtClean="0"/>
              <a:t>pada</a:t>
            </a:r>
            <a:r>
              <a:rPr lang="en-US" dirty="0" smtClean="0"/>
              <a:t> C</a:t>
            </a:r>
            <a:r>
              <a:rPr lang="en-US" baseline="-25000" dirty="0" smtClean="0"/>
              <a:t>21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hidroksil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17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11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.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3285816"/>
            <a:ext cx="7696200" cy="6765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Hormon-hormon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diuraikan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adrenal cortex,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3971616"/>
            <a:ext cx="7467600" cy="12099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en-US" dirty="0" err="1" smtClean="0"/>
              <a:t>Glycocorticoid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cotisol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corticosteron</a:t>
            </a:r>
            <a:r>
              <a:rPr lang="en-US" dirty="0" smtClean="0"/>
              <a:t> , 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metabolism </a:t>
            </a: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glycemia</a:t>
            </a:r>
            <a:r>
              <a:rPr lang="en-US" dirty="0" smtClean="0"/>
              <a:t> normal.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dirty="0" err="1" smtClean="0"/>
              <a:t>Mineralocorticoid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deoksicorticosteron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aldosteron</a:t>
            </a:r>
            <a:r>
              <a:rPr lang="en-US" dirty="0" smtClean="0"/>
              <a:t> 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metabolism </a:t>
            </a:r>
            <a:r>
              <a:rPr lang="en-US" dirty="0" err="1" smtClean="0"/>
              <a:t>kation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685800"/>
            <a:ext cx="7696200" cy="9051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biogenetik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corticosteroid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suprarenal cortex;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00200"/>
            <a:ext cx="7086600" cy="1362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aldosteron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disintesis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cortex (external part of cortex),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(interior zone) </a:t>
            </a:r>
            <a:r>
              <a:rPr lang="en-US" dirty="0" err="1" smtClean="0"/>
              <a:t>dan</a:t>
            </a:r>
            <a:r>
              <a:rPr lang="en-US" dirty="0" smtClean="0"/>
              <a:t>,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/>
              <a:t> </a:t>
            </a:r>
            <a:r>
              <a:rPr lang="en-US" dirty="0" err="1" smtClean="0"/>
              <a:t>corticosterone</a:t>
            </a:r>
            <a:r>
              <a:rPr lang="en-US" dirty="0" smtClean="0"/>
              <a:t> </a:t>
            </a:r>
            <a:r>
              <a:rPr lang="en-US" dirty="0" err="1" smtClean="0"/>
              <a:t>disintesis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zone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09616"/>
            <a:ext cx="7696200" cy="128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17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-</a:t>
            </a:r>
            <a:r>
              <a:rPr lang="en-US" dirty="0" err="1" smtClean="0"/>
              <a:t>hidroxylase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cortex.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glycocorticoid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distimulasi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ACTH.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533400" y="152400"/>
          <a:ext cx="2070100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9" name="CS ChemDraw Drawing" r:id="rId3" imgW="1833480" imgH="1193040" progId="ChemDraw.Document.5.0">
                  <p:embed/>
                </p:oleObj>
              </mc:Choice>
              <mc:Fallback>
                <p:oleObj name="CS ChemDraw Drawing" r:id="rId3" imgW="1833480" imgH="1193040" progId="ChemDraw.Document.5.0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"/>
                        <a:ext cx="2070100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286000" y="1143000"/>
          <a:ext cx="584200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0" name="CS ChemDraw Drawing" r:id="rId5" imgW="517680" imgH="102960" progId="ChemDraw.Document.5.0">
                  <p:embed/>
                </p:oleObj>
              </mc:Choice>
              <mc:Fallback>
                <p:oleObj name="CS ChemDraw Drawing" r:id="rId5" imgW="517680" imgH="102960" progId="ChemDraw.Document.5.0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143000"/>
                        <a:ext cx="584200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2971800" y="160337"/>
          <a:ext cx="18478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1" name="CS ChemDraw Drawing" r:id="rId7" imgW="1636560" imgH="1335240" progId="ChemDraw.Document.5.0">
                  <p:embed/>
                </p:oleObj>
              </mc:Choice>
              <mc:Fallback>
                <p:oleObj name="CS ChemDraw Drawing" r:id="rId7" imgW="1636560" imgH="1335240" progId="ChemDraw.Document.5.0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0337"/>
                        <a:ext cx="18478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4826000" y="1219200"/>
          <a:ext cx="584200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2" name="CS ChemDraw Drawing" r:id="rId9" imgW="517680" imgH="102960" progId="ChemDraw.Document.5.0">
                  <p:embed/>
                </p:oleObj>
              </mc:Choice>
              <mc:Fallback>
                <p:oleObj name="CS ChemDraw Drawing" r:id="rId9" imgW="517680" imgH="102960" progId="ChemDraw.Document.5.0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1219200"/>
                        <a:ext cx="584200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5589587" y="152400"/>
          <a:ext cx="2106613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3" name="CS ChemDraw Drawing" r:id="rId10" imgW="1865880" imgH="1445400" progId="ChemDraw.Document.5.0">
                  <p:embed/>
                </p:oleObj>
              </mc:Choice>
              <mc:Fallback>
                <p:oleObj name="CS ChemDraw Drawing" r:id="rId10" imgW="1865880" imgH="1445400" progId="ChemDraw.Document.5.0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7" y="152400"/>
                        <a:ext cx="2106613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55072" y="1447800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pregnenolon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69672" y="1600200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progesteron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92759" y="1524000"/>
            <a:ext cx="113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pregnandiol</a:t>
            </a:r>
            <a:endParaRPr lang="en-US" sz="1400" dirty="0"/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533400" y="1752600"/>
          <a:ext cx="2001837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4" name="CS ChemDraw Drawing" r:id="rId12" imgW="1772640" imgH="1335240" progId="ChemDraw.Document.5.0">
                  <p:embed/>
                </p:oleObj>
              </mc:Choice>
              <mc:Fallback>
                <p:oleObj name="CS ChemDraw Drawing" r:id="rId12" imgW="1772640" imgH="1335240" progId="ChemDraw.Document.5.0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2001837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3200400"/>
            <a:ext cx="1757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deoksicorticosteron</a:t>
            </a:r>
            <a:endParaRPr lang="en-US" sz="1400" dirty="0"/>
          </a:p>
        </p:txBody>
      </p:sp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5375275" y="1905000"/>
          <a:ext cx="20161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5" name="CS ChemDraw Drawing" r:id="rId14" imgW="1784880" imgH="1335240" progId="ChemDraw.Document.5.0">
                  <p:embed/>
                </p:oleObj>
              </mc:Choice>
              <mc:Fallback>
                <p:oleObj name="CS ChemDraw Drawing" r:id="rId14" imgW="1784880" imgH="1335240" progId="ChemDraw.Document.5.0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905000"/>
                        <a:ext cx="2016125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2952750" y="1905000"/>
          <a:ext cx="18478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6" name="CS ChemDraw Drawing" r:id="rId16" imgW="1636560" imgH="1335240" progId="ChemDraw.Document.5.0">
                  <p:embed/>
                </p:oleObj>
              </mc:Choice>
              <mc:Fallback>
                <p:oleObj name="CS ChemDraw Drawing" r:id="rId16" imgW="1636560" imgH="1335240" progId="ChemDraw.Document.5.0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905000"/>
                        <a:ext cx="18478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533400" y="3505200"/>
          <a:ext cx="2001837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7" name="CS ChemDraw Drawing" r:id="rId18" imgW="1772640" imgH="1335240" progId="ChemDraw.Document.5.0">
                  <p:embed/>
                </p:oleObj>
              </mc:Choice>
              <mc:Fallback>
                <p:oleObj name="CS ChemDraw Drawing" r:id="rId18" imgW="1772640" imgH="1335240" progId="ChemDraw.Document.5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2001837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2937" y="4953000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corticosteron</a:t>
            </a:r>
            <a:endParaRPr lang="en-US" sz="1400" dirty="0"/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2895600" y="3581400"/>
          <a:ext cx="20161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8" name="CS ChemDraw Drawing" r:id="rId20" imgW="1784880" imgH="1335240" progId="ChemDraw.Document.5.0">
                  <p:embed/>
                </p:oleObj>
              </mc:Choice>
              <mc:Fallback>
                <p:oleObj name="CS ChemDraw Drawing" r:id="rId20" imgW="1784880" imgH="1335240" progId="ChemDraw.Document.5.0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2016125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5375275" y="3581400"/>
          <a:ext cx="20161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9" name="CS ChemDraw Drawing" r:id="rId22" imgW="1784880" imgH="1335240" progId="ChemDraw.Document.5.0">
                  <p:embed/>
                </p:oleObj>
              </mc:Choice>
              <mc:Fallback>
                <p:oleObj name="CS ChemDraw Drawing" r:id="rId22" imgW="1784880" imgH="1335240" progId="ChemDraw.Document.5.0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581400"/>
                        <a:ext cx="2016125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3962400" y="1995487"/>
          <a:ext cx="117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0" name="CS ChemDraw Drawing" r:id="rId24" imgW="103680" imgH="390240" progId="ChemDraw.Document.5.0">
                  <p:embed/>
                </p:oleObj>
              </mc:Choice>
              <mc:Fallback>
                <p:oleObj name="CS ChemDraw Drawing" r:id="rId24" imgW="103680" imgH="390240" progId="ChemDraw.Document.5.0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95487"/>
                        <a:ext cx="1174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2667000" y="1981200"/>
          <a:ext cx="45197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1" name="CS ChemDraw Drawing" r:id="rId26" imgW="243720" imgH="244080" progId="ChemDraw.Document.5.0">
                  <p:embed/>
                </p:oleObj>
              </mc:Choice>
              <mc:Fallback>
                <p:oleObj name="CS ChemDraw Drawing" r:id="rId26" imgW="243720" imgH="244080" progId="ChemDraw.Document.5.0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45197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5121275" y="1995488"/>
          <a:ext cx="441325" cy="44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2" name="CS ChemDraw Drawing" r:id="rId28" imgW="255960" imgH="255960" progId="ChemDraw.Document.5.0">
                  <p:embed/>
                </p:oleObj>
              </mc:Choice>
              <mc:Fallback>
                <p:oleObj name="CS ChemDraw Drawing" r:id="rId28" imgW="255960" imgH="255960" progId="ChemDraw.Document.5.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995488"/>
                        <a:ext cx="441325" cy="44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3" name="Object 17"/>
          <p:cNvGraphicFramePr>
            <a:graphicFrameLocks noChangeAspect="1"/>
          </p:cNvGraphicFramePr>
          <p:nvPr/>
        </p:nvGraphicFramePr>
        <p:xfrm>
          <a:off x="457200" y="5265737"/>
          <a:ext cx="2001837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3" name="CS ChemDraw Drawing" r:id="rId30" imgW="1772640" imgH="1335240" progId="ChemDraw.Document.5.0">
                  <p:embed/>
                </p:oleObj>
              </mc:Choice>
              <mc:Fallback>
                <p:oleObj name="CS ChemDraw Drawing" r:id="rId30" imgW="1772640" imgH="1335240" progId="ChemDraw.Document.5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65737"/>
                        <a:ext cx="2001837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4" name="Object 18"/>
          <p:cNvGraphicFramePr>
            <a:graphicFrameLocks noChangeAspect="1"/>
          </p:cNvGraphicFramePr>
          <p:nvPr/>
        </p:nvGraphicFramePr>
        <p:xfrm>
          <a:off x="3048000" y="5265737"/>
          <a:ext cx="2001837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4" name="CS ChemDraw Drawing" r:id="rId32" imgW="1772640" imgH="1335240" progId="ChemDraw.Document.5.0">
                  <p:embed/>
                </p:oleObj>
              </mc:Choice>
              <mc:Fallback>
                <p:oleObj name="CS ChemDraw Drawing" r:id="rId32" imgW="1772640" imgH="1335240" progId="ChemDraw.Document.5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65737"/>
                        <a:ext cx="2001837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19"/>
          <p:cNvGraphicFramePr>
            <a:graphicFrameLocks noChangeAspect="1"/>
          </p:cNvGraphicFramePr>
          <p:nvPr/>
        </p:nvGraphicFramePr>
        <p:xfrm>
          <a:off x="5527675" y="5265737"/>
          <a:ext cx="20161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5" name="CS ChemDraw Drawing" r:id="rId34" imgW="1784880" imgH="1335240" progId="ChemDraw.Document.5.0">
                  <p:embed/>
                </p:oleObj>
              </mc:Choice>
              <mc:Fallback>
                <p:oleObj name="CS ChemDraw Drawing" r:id="rId34" imgW="1784880" imgH="133524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5265737"/>
                        <a:ext cx="2016125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0"/>
          <p:cNvGraphicFramePr>
            <a:graphicFrameLocks noChangeAspect="1"/>
          </p:cNvGraphicFramePr>
          <p:nvPr/>
        </p:nvGraphicFramePr>
        <p:xfrm>
          <a:off x="1482725" y="3519488"/>
          <a:ext cx="117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6" name="CS ChemDraw Drawing" r:id="rId36" imgW="103680" imgH="390240" progId="ChemDraw.Document.5.0">
                  <p:embed/>
                </p:oleObj>
              </mc:Choice>
              <mc:Fallback>
                <p:oleObj name="CS ChemDraw Drawing" r:id="rId36" imgW="103680" imgH="39024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3519488"/>
                        <a:ext cx="117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7" name="Object 21"/>
          <p:cNvGraphicFramePr>
            <a:graphicFrameLocks noChangeAspect="1"/>
          </p:cNvGraphicFramePr>
          <p:nvPr/>
        </p:nvGraphicFramePr>
        <p:xfrm>
          <a:off x="1295400" y="5272088"/>
          <a:ext cx="117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7" name="CS ChemDraw Drawing" r:id="rId37" imgW="103680" imgH="390240" progId="ChemDraw.Document.5.0">
                  <p:embed/>
                </p:oleObj>
              </mc:Choice>
              <mc:Fallback>
                <p:oleObj name="CS ChemDraw Drawing" r:id="rId37" imgW="103680" imgH="39024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72088"/>
                        <a:ext cx="117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8" name="Object 22"/>
          <p:cNvGraphicFramePr>
            <a:graphicFrameLocks noChangeAspect="1"/>
          </p:cNvGraphicFramePr>
          <p:nvPr/>
        </p:nvGraphicFramePr>
        <p:xfrm>
          <a:off x="6283325" y="3595688"/>
          <a:ext cx="117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8" name="CS ChemDraw Drawing" r:id="rId38" imgW="103680" imgH="390240" progId="ChemDraw.Document.5.0">
                  <p:embed/>
                </p:oleObj>
              </mc:Choice>
              <mc:Fallback>
                <p:oleObj name="CS ChemDraw Drawing" r:id="rId38" imgW="103680" imgH="39024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3595688"/>
                        <a:ext cx="117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9" name="Object 23"/>
          <p:cNvGraphicFramePr>
            <a:graphicFrameLocks noChangeAspect="1"/>
          </p:cNvGraphicFramePr>
          <p:nvPr/>
        </p:nvGraphicFramePr>
        <p:xfrm>
          <a:off x="6283325" y="5195888"/>
          <a:ext cx="117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9" name="CS ChemDraw Drawing" r:id="rId39" imgW="103680" imgH="390240" progId="ChemDraw.Document.5.0">
                  <p:embed/>
                </p:oleObj>
              </mc:Choice>
              <mc:Fallback>
                <p:oleObj name="CS ChemDraw Drawing" r:id="rId39" imgW="103680" imgH="39024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5195888"/>
                        <a:ext cx="117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0" name="Object 24"/>
          <p:cNvGraphicFramePr>
            <a:graphicFrameLocks noChangeAspect="1"/>
          </p:cNvGraphicFramePr>
          <p:nvPr/>
        </p:nvGraphicFramePr>
        <p:xfrm>
          <a:off x="2667000" y="3581400"/>
          <a:ext cx="452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0" name="CS ChemDraw Drawing" r:id="rId40" imgW="243720" imgH="244080" progId="ChemDraw.Document.5.0">
                  <p:embed/>
                </p:oleObj>
              </mc:Choice>
              <mc:Fallback>
                <p:oleObj name="CS ChemDraw Drawing" r:id="rId40" imgW="243720" imgH="24408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81400"/>
                        <a:ext cx="452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5"/>
          <p:cNvGraphicFramePr>
            <a:graphicFrameLocks noChangeAspect="1"/>
          </p:cNvGraphicFramePr>
          <p:nvPr/>
        </p:nvGraphicFramePr>
        <p:xfrm>
          <a:off x="5033962" y="3581400"/>
          <a:ext cx="452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1" name="CS ChemDraw Drawing" r:id="rId41" imgW="243720" imgH="244080" progId="ChemDraw.Document.5.0">
                  <p:embed/>
                </p:oleObj>
              </mc:Choice>
              <mc:Fallback>
                <p:oleObj name="CS ChemDraw Drawing" r:id="rId41" imgW="243720" imgH="2440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2" y="3581400"/>
                        <a:ext cx="452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2" name="Object 26"/>
          <p:cNvGraphicFramePr>
            <a:graphicFrameLocks noChangeAspect="1"/>
          </p:cNvGraphicFramePr>
          <p:nvPr/>
        </p:nvGraphicFramePr>
        <p:xfrm>
          <a:off x="3886200" y="3581400"/>
          <a:ext cx="117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2" name="CS ChemDraw Drawing" r:id="rId42" imgW="103680" imgH="390240" progId="ChemDraw.Document.5.0">
                  <p:embed/>
                </p:oleObj>
              </mc:Choice>
              <mc:Fallback>
                <p:oleObj name="CS ChemDraw Drawing" r:id="rId42" imgW="103680" imgH="39024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117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3" name="Object 27"/>
          <p:cNvGraphicFramePr>
            <a:graphicFrameLocks noChangeAspect="1"/>
          </p:cNvGraphicFramePr>
          <p:nvPr/>
        </p:nvGraphicFramePr>
        <p:xfrm>
          <a:off x="4953001" y="5023718"/>
          <a:ext cx="762000" cy="767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3" name="CS ChemDraw Drawing" r:id="rId43" imgW="255960" imgH="255960" progId="ChemDraw.Document.5.0">
                  <p:embed/>
                </p:oleObj>
              </mc:Choice>
              <mc:Fallback>
                <p:oleObj name="CS ChemDraw Drawing" r:id="rId43" imgW="255960" imgH="25596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1" y="5023718"/>
                        <a:ext cx="762000" cy="767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4" name="Object 28"/>
          <p:cNvGraphicFramePr>
            <a:graphicFrameLocks noChangeAspect="1"/>
          </p:cNvGraphicFramePr>
          <p:nvPr/>
        </p:nvGraphicFramePr>
        <p:xfrm>
          <a:off x="2362200" y="6359525"/>
          <a:ext cx="584200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4" name="CS ChemDraw Drawing" r:id="rId44" imgW="517680" imgH="102960" progId="ChemDraw.Document.5.0">
                  <p:embed/>
                </p:oleObj>
              </mc:Choice>
              <mc:Fallback>
                <p:oleObj name="CS ChemDraw Drawing" r:id="rId44" imgW="517680" imgH="102960" progId="ChemDraw.Document.5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359525"/>
                        <a:ext cx="584200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191000" y="6477000"/>
            <a:ext cx="103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aldosteron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00" y="6477000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cortisol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76784"/>
          </a:xfrm>
        </p:spPr>
        <p:txBody>
          <a:bodyPr>
            <a:normAutofit lnSpcReduction="10000"/>
          </a:bodyPr>
          <a:lstStyle/>
          <a:p>
            <a:r>
              <a:rPr lang="en-US" sz="1800" dirty="0" err="1" smtClean="0"/>
              <a:t>Gestogen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khas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progesteron</a:t>
            </a:r>
            <a:r>
              <a:rPr lang="en-US" sz="1800" dirty="0" smtClean="0"/>
              <a:t>, yang </a:t>
            </a:r>
            <a:r>
              <a:rPr lang="en-US" sz="1800" dirty="0" err="1" smtClean="0"/>
              <a:t>terbentuk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pregnenolon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oksidasi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gugus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alkoholik</a:t>
            </a:r>
            <a:r>
              <a:rPr lang="en-US" sz="1800" dirty="0" smtClean="0"/>
              <a:t> </a:t>
            </a:r>
            <a:r>
              <a:rPr lang="en-US" sz="1800" dirty="0" err="1" smtClean="0"/>
              <a:t>sekunder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migrasi</a:t>
            </a:r>
            <a:r>
              <a:rPr lang="en-US" sz="1800" dirty="0" smtClean="0"/>
              <a:t>  </a:t>
            </a:r>
            <a:r>
              <a:rPr lang="en-US" sz="1800" dirty="0" err="1" smtClean="0"/>
              <a:t>ikatan</a:t>
            </a:r>
            <a:r>
              <a:rPr lang="en-US" sz="1800" dirty="0" smtClean="0"/>
              <a:t> </a:t>
            </a:r>
            <a:r>
              <a:rPr lang="en-US" sz="1800" dirty="0" err="1" smtClean="0"/>
              <a:t>rangkap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5(6) </a:t>
            </a:r>
            <a:r>
              <a:rPr lang="en-US" sz="1800" dirty="0" err="1" smtClean="0"/>
              <a:t>ke</a:t>
            </a:r>
            <a:r>
              <a:rPr lang="en-US" sz="1800" dirty="0" smtClean="0"/>
              <a:t> 4(5).</a:t>
            </a:r>
          </a:p>
          <a:p>
            <a:r>
              <a:rPr lang="en-US" sz="1800" dirty="0" smtClean="0"/>
              <a:t>Corpus </a:t>
            </a:r>
            <a:r>
              <a:rPr lang="en-US" sz="1800" dirty="0" err="1" smtClean="0"/>
              <a:t>luteum</a:t>
            </a:r>
            <a:r>
              <a:rPr lang="en-US" sz="1800" dirty="0" smtClean="0"/>
              <a:t>, yang </a:t>
            </a:r>
            <a:r>
              <a:rPr lang="en-US" sz="1800" dirty="0" err="1" smtClean="0"/>
              <a:t>berkembang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burst follicle (</a:t>
            </a:r>
            <a:r>
              <a:rPr lang="en-US" sz="1800" dirty="0" err="1" smtClean="0"/>
              <a:t>kantung</a:t>
            </a:r>
            <a:r>
              <a:rPr lang="en-US" sz="1800" dirty="0" smtClean="0"/>
              <a:t> </a:t>
            </a:r>
            <a:r>
              <a:rPr lang="en-US" sz="1800" dirty="0" err="1" smtClean="0"/>
              <a:t>meledak</a:t>
            </a:r>
            <a:r>
              <a:rPr lang="en-US" sz="1800" dirty="0" smtClean="0"/>
              <a:t>)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endokrin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progesteron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hormon</a:t>
            </a:r>
            <a:r>
              <a:rPr lang="en-US" sz="1800" dirty="0" smtClean="0"/>
              <a:t> </a:t>
            </a:r>
            <a:r>
              <a:rPr lang="en-US" sz="1800" dirty="0" err="1" smtClean="0"/>
              <a:t>gonadotropik</a:t>
            </a:r>
            <a:r>
              <a:rPr lang="en-US" sz="1800" dirty="0" smtClean="0"/>
              <a:t> </a:t>
            </a:r>
            <a:r>
              <a:rPr lang="en-US" sz="1800" dirty="0" err="1" smtClean="0"/>
              <a:t>dikenal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dihasilkan</a:t>
            </a:r>
            <a:r>
              <a:rPr lang="en-US" sz="1800" dirty="0" smtClean="0"/>
              <a:t> anterior </a:t>
            </a:r>
            <a:r>
              <a:rPr lang="en-US" sz="1800" dirty="0" err="1" smtClean="0"/>
              <a:t>hypophysis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819216"/>
            <a:ext cx="7239000" cy="1667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Follicle Stimulating Hormone (FSH),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mendorong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pendewasaan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maturasi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follicle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“ovary”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spermatogenesis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“testicle”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1600" dirty="0" smtClean="0"/>
              <a:t>Interstitial Cell Stimulating Hormone (ICSH),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luteinising</a:t>
            </a:r>
            <a:r>
              <a:rPr lang="en-US" sz="1600" dirty="0" smtClean="0"/>
              <a:t> hormone (LH)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wanita</a:t>
            </a:r>
            <a:r>
              <a:rPr lang="en-US" sz="1600" dirty="0" smtClean="0"/>
              <a:t>,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sekresi</a:t>
            </a:r>
            <a:r>
              <a:rPr lang="en-US" sz="1600" dirty="0" smtClean="0"/>
              <a:t> estrogen </a:t>
            </a:r>
            <a:r>
              <a:rPr lang="en-US" sz="1600" dirty="0" err="1" smtClean="0"/>
              <a:t>dalam</a:t>
            </a:r>
            <a:r>
              <a:rPr lang="en-US" sz="1600" dirty="0" smtClean="0"/>
              <a:t>  follicle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 burst follicle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corpus </a:t>
            </a:r>
            <a:r>
              <a:rPr lang="en-US" sz="1600" dirty="0" err="1" smtClean="0"/>
              <a:t>luteum</a:t>
            </a:r>
            <a:r>
              <a:rPr lang="en-US" sz="1600" dirty="0" smtClean="0"/>
              <a:t>. ICSH </a:t>
            </a:r>
            <a:r>
              <a:rPr lang="en-US" sz="1600" dirty="0" err="1" smtClean="0"/>
              <a:t>mendorong</a:t>
            </a:r>
            <a:r>
              <a:rPr lang="en-US" sz="1600" dirty="0" smtClean="0"/>
              <a:t> </a:t>
            </a:r>
            <a:r>
              <a:rPr lang="en-US" sz="1600" dirty="0" err="1" smtClean="0"/>
              <a:t>sekresi</a:t>
            </a:r>
            <a:r>
              <a:rPr lang="en-US" sz="1600" dirty="0" smtClean="0"/>
              <a:t> </a:t>
            </a:r>
            <a:r>
              <a:rPr lang="en-US" sz="1600" dirty="0" err="1" smtClean="0"/>
              <a:t>testosteron</a:t>
            </a:r>
            <a:r>
              <a:rPr lang="en-US" sz="1600" dirty="0" smtClean="0"/>
              <a:t>  </a:t>
            </a:r>
            <a:r>
              <a:rPr lang="en-US" sz="1600" dirty="0" err="1" smtClean="0"/>
              <a:t>dari</a:t>
            </a:r>
            <a:r>
              <a:rPr lang="en-US" sz="1600" dirty="0" smtClean="0"/>
              <a:t> testicles.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005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Kelompok</a:t>
            </a:r>
            <a:r>
              <a:rPr lang="en-US" sz="1800" dirty="0" smtClean="0"/>
              <a:t> androgen : </a:t>
            </a:r>
            <a:r>
              <a:rPr lang="en-US" sz="1800" dirty="0" err="1" smtClean="0"/>
              <a:t>testosteron</a:t>
            </a:r>
            <a:r>
              <a:rPr lang="en-US" sz="1800" dirty="0" smtClean="0"/>
              <a:t>, </a:t>
            </a:r>
            <a:r>
              <a:rPr lang="en-US" sz="1800" dirty="0" err="1" smtClean="0"/>
              <a:t>dehidroepiandrosteron</a:t>
            </a:r>
            <a:r>
              <a:rPr lang="en-US" sz="1800" dirty="0" smtClean="0"/>
              <a:t> (DHA)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androstendion</a:t>
            </a:r>
            <a:r>
              <a:rPr lang="en-US" sz="1800" dirty="0" smtClean="0"/>
              <a:t>  </a:t>
            </a:r>
            <a:r>
              <a:rPr lang="en-US" sz="1800" dirty="0" err="1" smtClean="0"/>
              <a:t>dihasilkan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interstitial </a:t>
            </a:r>
            <a:r>
              <a:rPr lang="en-US" sz="1800" dirty="0" err="1" smtClean="0"/>
              <a:t>dari</a:t>
            </a:r>
            <a:r>
              <a:rPr lang="en-US" sz="1800" dirty="0" smtClean="0"/>
              <a:t> testicle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adrenal cortex.</a:t>
            </a:r>
          </a:p>
          <a:p>
            <a:r>
              <a:rPr lang="en-US" sz="1800" dirty="0" err="1" smtClean="0"/>
              <a:t>Ikatan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17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20</a:t>
            </a:r>
            <a:r>
              <a:rPr lang="en-US" sz="1800" dirty="0" smtClean="0"/>
              <a:t> </a:t>
            </a:r>
            <a:r>
              <a:rPr lang="en-US" sz="1800" dirty="0" err="1" smtClean="0"/>
              <a:t>terputus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precursor progesterone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gugus</a:t>
            </a:r>
            <a:r>
              <a:rPr lang="en-US" sz="1800" dirty="0" smtClean="0"/>
              <a:t> 17</a:t>
            </a:r>
            <a:r>
              <a:rPr lang="en-US" sz="1800" dirty="0" smtClean="0">
                <a:sym typeface="Symbol"/>
              </a:rPr>
              <a:t></a:t>
            </a:r>
            <a:r>
              <a:rPr lang="en-US" sz="1800" dirty="0" smtClean="0"/>
              <a:t>-</a:t>
            </a:r>
            <a:r>
              <a:rPr lang="en-US" sz="1800" dirty="0" err="1" smtClean="0"/>
              <a:t>hidroksil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Pemutusan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dibayangkan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oksidasi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Bayer-</a:t>
            </a:r>
            <a:r>
              <a:rPr lang="en-US" sz="1800" dirty="0" err="1" smtClean="0"/>
              <a:t>Villiger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melibatkan</a:t>
            </a:r>
            <a:r>
              <a:rPr lang="en-US" sz="1800" dirty="0" smtClean="0"/>
              <a:t> TPP.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10000"/>
            <a:ext cx="7239000" cy="2819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Hormon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paling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testosteron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testicle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metabolit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urinary yang paling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androsteron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Sintesis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testosterone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distimulasi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gonadotropin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ICSH.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dewasa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kira-kira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 mg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testosteron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disekresikan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Testosteron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fisiologis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menyebabkan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perkembangan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seksual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menambah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anabolisme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protein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menstimulasi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spermatogenesis.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"/>
            <a:ext cx="74676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i="1" dirty="0" smtClean="0"/>
              <a:t>Androgen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sex </a:t>
            </a:r>
            <a:r>
              <a:rPr lang="en-US" dirty="0" err="1" smtClean="0"/>
              <a:t>jantan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androstan</a:t>
            </a:r>
            <a:r>
              <a:rPr lang="en-US" dirty="0" smtClean="0"/>
              <a:t> (C-19)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</a:t>
            </a:r>
            <a:r>
              <a:rPr lang="en-US" baseline="-25000" dirty="0" smtClean="0"/>
              <a:t>17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.  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819400" y="1465262"/>
          <a:ext cx="20701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2" name="CS ChemDraw Drawing" r:id="rId3" imgW="1833480" imgH="1193040" progId="ChemDraw.Document.5.0">
                  <p:embed/>
                </p:oleObj>
              </mc:Choice>
              <mc:Fallback>
                <p:oleObj name="CS ChemDraw Drawing" r:id="rId3" imgW="1833480" imgH="119304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65262"/>
                        <a:ext cx="207010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438400" y="2473325"/>
          <a:ext cx="50958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3" name="CS ChemDraw Drawing" r:id="rId5" imgW="451800" imgH="103320" progId="ChemDraw.Document.5.0">
                  <p:embed/>
                </p:oleObj>
              </mc:Choice>
              <mc:Fallback>
                <p:oleObj name="CS ChemDraw Drawing" r:id="rId5" imgW="451800" imgH="10332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73325"/>
                        <a:ext cx="50958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537075" y="24733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4" name="CS ChemDraw Drawing" r:id="rId7" imgW="435240" imgH="102960" progId="ChemDraw.Document.5.0">
                  <p:embed/>
                </p:oleObj>
              </mc:Choice>
              <mc:Fallback>
                <p:oleObj name="CS ChemDraw Drawing" r:id="rId7" imgW="435240" imgH="10296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24733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762000" y="1303338"/>
          <a:ext cx="1847850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5" name="CS ChemDraw Drawing" r:id="rId9" imgW="1636560" imgH="1335240" progId="ChemDraw.Document.5.0">
                  <p:embed/>
                </p:oleObj>
              </mc:Choice>
              <mc:Fallback>
                <p:oleObj name="CS ChemDraw Drawing" r:id="rId9" imgW="1636560" imgH="133524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03338"/>
                        <a:ext cx="1847850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2743200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progesteron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0138" y="2743200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pregnenolon</a:t>
            </a:r>
            <a:endParaRPr lang="en-US" sz="1400" dirty="0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5056187" y="1353411"/>
          <a:ext cx="2106613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6" name="CS ChemDraw Drawing" r:id="rId11" imgW="1865880" imgH="1335240" progId="ChemDraw.Document.5.0">
                  <p:embed/>
                </p:oleObj>
              </mc:Choice>
              <mc:Fallback>
                <p:oleObj name="CS ChemDraw Drawing" r:id="rId11" imgW="1865880" imgH="133524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7" y="1353411"/>
                        <a:ext cx="2106613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762000" y="3200400"/>
          <a:ext cx="20161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7" name="CS ChemDraw Drawing" r:id="rId13" imgW="1784880" imgH="1335240" progId="ChemDraw.Document.5.0">
                  <p:embed/>
                </p:oleObj>
              </mc:Choice>
              <mc:Fallback>
                <p:oleObj name="CS ChemDraw Drawing" r:id="rId13" imgW="1784880" imgH="133524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2016125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3048000" y="3462337"/>
          <a:ext cx="193992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8" name="CS ChemDraw Drawing" r:id="rId15" imgW="1717560" imgH="1112400" progId="ChemDraw.Document.5.0">
                  <p:embed/>
                </p:oleObj>
              </mc:Choice>
              <mc:Fallback>
                <p:oleObj name="CS ChemDraw Drawing" r:id="rId15" imgW="1717560" imgH="111240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62337"/>
                        <a:ext cx="193992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5451475" y="3505200"/>
          <a:ext cx="193992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9" name="CS ChemDraw Drawing" r:id="rId17" imgW="1717560" imgH="1112400" progId="ChemDraw.Document.5.0">
                  <p:embed/>
                </p:oleObj>
              </mc:Choice>
              <mc:Fallback>
                <p:oleObj name="CS ChemDraw Drawing" r:id="rId17" imgW="1717560" imgH="111240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505200"/>
                        <a:ext cx="193992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0" name="Object 12"/>
          <p:cNvGraphicFramePr>
            <a:graphicFrameLocks noChangeAspect="1"/>
          </p:cNvGraphicFramePr>
          <p:nvPr/>
        </p:nvGraphicFramePr>
        <p:xfrm>
          <a:off x="747713" y="5181600"/>
          <a:ext cx="18430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0" name="CS ChemDraw Drawing" r:id="rId19" imgW="1631160" imgH="1112400" progId="ChemDraw.Document.5.0">
                  <p:embed/>
                </p:oleObj>
              </mc:Choice>
              <mc:Fallback>
                <p:oleObj name="CS ChemDraw Drawing" r:id="rId19" imgW="1631160" imgH="1112400" progId="ChemDraw.Document.5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5181600"/>
                        <a:ext cx="18430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3200400" y="5138737"/>
          <a:ext cx="184785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1" name="CS ChemDraw Drawing" r:id="rId21" imgW="1636560" imgH="1112400" progId="ChemDraw.Document.5.0">
                  <p:embed/>
                </p:oleObj>
              </mc:Choice>
              <mc:Fallback>
                <p:oleObj name="CS ChemDraw Drawing" r:id="rId21" imgW="1636560" imgH="1112400" progId="ChemDraw.Document.5.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38737"/>
                        <a:ext cx="184785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5451475" y="5089525"/>
          <a:ext cx="19399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2" name="CS ChemDraw Drawing" r:id="rId23" imgW="1717560" imgH="1222560" progId="ChemDraw.Document.5.0">
                  <p:embed/>
                </p:oleObj>
              </mc:Choice>
              <mc:Fallback>
                <p:oleObj name="CS ChemDraw Drawing" r:id="rId23" imgW="1717560" imgH="1222560" progId="ChemDraw.Document.5.0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5089525"/>
                        <a:ext cx="1939925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95600" y="4724400"/>
            <a:ext cx="2008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dehidroepiandrosteron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838200" y="6400800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androstendion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50796" y="6400800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testosteron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6796" y="6400800"/>
            <a:ext cx="1148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androsteron</a:t>
            </a:r>
            <a:endParaRPr lang="en-US" sz="1400" dirty="0"/>
          </a:p>
        </p:txBody>
      </p:sp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1558925" y="3206750"/>
          <a:ext cx="117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3" name="CS ChemDraw Drawing" r:id="rId25" imgW="103680" imgH="390240" progId="ChemDraw.Document.5.0">
                  <p:embed/>
                </p:oleObj>
              </mc:Choice>
              <mc:Fallback>
                <p:oleObj name="CS ChemDraw Drawing" r:id="rId25" imgW="103680" imgH="390240" progId="ChemDraw.Document.5.0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3206750"/>
                        <a:ext cx="1174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1558925" y="4967287"/>
          <a:ext cx="117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4" name="CS ChemDraw Drawing" r:id="rId27" imgW="103680" imgH="390240" progId="ChemDraw.Document.5.0">
                  <p:embed/>
                </p:oleObj>
              </mc:Choice>
              <mc:Fallback>
                <p:oleObj name="CS ChemDraw Drawing" r:id="rId27" imgW="103680" imgH="390240" progId="ChemDraw.Document.5.0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967287"/>
                        <a:ext cx="1174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 flipV="1">
            <a:off x="3048000" y="29718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5029200" y="29718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2590800" y="510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5181600" y="48006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4953000" y="4454525"/>
          <a:ext cx="50958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5" name="CS ChemDraw Drawing" r:id="rId28" imgW="451800" imgH="103320" progId="ChemDraw.Document.5.0">
                  <p:embed/>
                </p:oleObj>
              </mc:Choice>
              <mc:Fallback>
                <p:oleObj name="CS ChemDraw Drawing" r:id="rId28" imgW="451800" imgH="103320" progId="ChemDraw.Document.5.0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454525"/>
                        <a:ext cx="50958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2590800" y="6130925"/>
          <a:ext cx="50958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6" name="CS ChemDraw Drawing" r:id="rId29" imgW="451800" imgH="103320" progId="ChemDraw.Document.5.0">
                  <p:embed/>
                </p:oleObj>
              </mc:Choice>
              <mc:Fallback>
                <p:oleObj name="CS ChemDraw Drawing" r:id="rId29" imgW="451800" imgH="103320" progId="ChemDraw.Document.5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130925"/>
                        <a:ext cx="50958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4953000" y="43021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7" name="CS ChemDraw Drawing" r:id="rId30" imgW="435240" imgH="102960" progId="ChemDraw.Document.5.0">
                  <p:embed/>
                </p:oleObj>
              </mc:Choice>
              <mc:Fallback>
                <p:oleObj name="CS ChemDraw Drawing" r:id="rId30" imgW="435240" imgH="102960" progId="ChemDraw.Document.5.0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021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8" name="Object 20"/>
          <p:cNvGraphicFramePr>
            <a:graphicFrameLocks noChangeAspect="1"/>
          </p:cNvGraphicFramePr>
          <p:nvPr/>
        </p:nvGraphicFramePr>
        <p:xfrm>
          <a:off x="2590800" y="59785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8" name="CS ChemDraw Drawing" r:id="rId31" imgW="435240" imgH="102960" progId="ChemDraw.Document.5.0">
                  <p:embed/>
                </p:oleObj>
              </mc:Choice>
              <mc:Fallback>
                <p:oleObj name="CS ChemDraw Drawing" r:id="rId31" imgW="435240" imgH="102960" progId="ChemDraw.Document.5.0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9785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9" name="Object 21"/>
          <p:cNvGraphicFramePr>
            <a:graphicFrameLocks noChangeAspect="1"/>
          </p:cNvGraphicFramePr>
          <p:nvPr/>
        </p:nvGraphicFramePr>
        <p:xfrm>
          <a:off x="5105400" y="59785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9" name="CS ChemDraw Drawing" r:id="rId32" imgW="435240" imgH="102960" progId="ChemDraw.Document.5.0">
                  <p:embed/>
                </p:oleObj>
              </mc:Choice>
              <mc:Fallback>
                <p:oleObj name="CS ChemDraw Drawing" r:id="rId32" imgW="435240" imgH="102960" progId="ChemDraw.Document.5.0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9785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069441" y="579120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urin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"/>
            <a:ext cx="7696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berprilaku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sabun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larutannya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air)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mudah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9680"/>
            <a:ext cx="7696200" cy="96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homolitiknya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cukup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beracun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hewan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hewan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sedangkan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beracun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dihirup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209800"/>
            <a:ext cx="76962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Ketertarikan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muncul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pemakaian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senyawa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baku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industry)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hormon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sex, corticosteroid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turunan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459480"/>
            <a:ext cx="7696200" cy="6553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tumbuhan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khususnya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family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Liliaceae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Solanaceae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Scrophulariaceae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016"/>
            <a:ext cx="7239000" cy="349598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Kelompok</a:t>
            </a:r>
            <a:r>
              <a:rPr lang="en-US" sz="1800" dirty="0" smtClean="0"/>
              <a:t> estrogen : </a:t>
            </a:r>
            <a:r>
              <a:rPr lang="en-US" sz="1800" dirty="0" err="1" smtClean="0"/>
              <a:t>estron</a:t>
            </a:r>
            <a:r>
              <a:rPr lang="en-US" sz="1800" dirty="0" smtClean="0"/>
              <a:t>,  </a:t>
            </a:r>
            <a:r>
              <a:rPr lang="en-US" sz="1800" dirty="0" err="1" smtClean="0"/>
              <a:t>estradiol</a:t>
            </a:r>
            <a:r>
              <a:rPr lang="en-US" sz="1800" dirty="0" smtClean="0"/>
              <a:t> , </a:t>
            </a:r>
            <a:r>
              <a:rPr lang="en-US" sz="1800" dirty="0" err="1" smtClean="0"/>
              <a:t>estriol</a:t>
            </a:r>
            <a:r>
              <a:rPr lang="en-US" sz="1800" dirty="0" smtClean="0"/>
              <a:t>  </a:t>
            </a:r>
            <a:r>
              <a:rPr lang="en-US" sz="1800" dirty="0" err="1" smtClean="0"/>
              <a:t>dibiosintesis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follicle,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adrenal cortex, </a:t>
            </a:r>
            <a:r>
              <a:rPr lang="en-US" sz="1800" dirty="0" err="1" smtClean="0"/>
              <a:t>dibawah</a:t>
            </a:r>
            <a:r>
              <a:rPr lang="en-US" sz="1800" dirty="0" smtClean="0"/>
              <a:t> </a:t>
            </a:r>
            <a:r>
              <a:rPr lang="en-US" sz="1800" dirty="0" err="1" smtClean="0"/>
              <a:t>aksi</a:t>
            </a:r>
            <a:r>
              <a:rPr lang="en-US" sz="1800" dirty="0" smtClean="0"/>
              <a:t> synergistic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gonadotropin</a:t>
            </a:r>
            <a:r>
              <a:rPr lang="en-US" sz="1800" dirty="0" smtClean="0"/>
              <a:t> FSH </a:t>
            </a:r>
            <a:r>
              <a:rPr lang="en-US" sz="1800" dirty="0" err="1" smtClean="0"/>
              <a:t>dan</a:t>
            </a:r>
            <a:r>
              <a:rPr lang="en-US" sz="1800" dirty="0" smtClean="0"/>
              <a:t> LH.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Biosintesis</a:t>
            </a:r>
            <a:r>
              <a:rPr lang="en-US" sz="1800" dirty="0" smtClean="0"/>
              <a:t> </a:t>
            </a:r>
            <a:r>
              <a:rPr lang="en-US" sz="1800" dirty="0" err="1" smtClean="0"/>
              <a:t>ketiga</a:t>
            </a:r>
            <a:r>
              <a:rPr lang="en-US" sz="1800" dirty="0" smtClean="0"/>
              <a:t> </a:t>
            </a:r>
            <a:r>
              <a:rPr lang="en-US" sz="1800" dirty="0" err="1" smtClean="0"/>
              <a:t>senyawa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digambarkan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bawah</a:t>
            </a:r>
            <a:r>
              <a:rPr lang="en-US" sz="1800" dirty="0" smtClean="0"/>
              <a:t>. </a:t>
            </a:r>
            <a:r>
              <a:rPr lang="en-US" sz="1800" dirty="0" err="1" smtClean="0"/>
              <a:t>Komplek</a:t>
            </a:r>
            <a:r>
              <a:rPr lang="en-US" sz="1800" dirty="0" smtClean="0"/>
              <a:t> </a:t>
            </a:r>
            <a:r>
              <a:rPr lang="en-US" sz="1800" dirty="0" err="1" smtClean="0"/>
              <a:t>multienzim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mengkatalisis</a:t>
            </a:r>
            <a:r>
              <a:rPr lang="en-US" sz="1800" dirty="0" smtClean="0"/>
              <a:t>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 </a:t>
            </a:r>
            <a:r>
              <a:rPr lang="en-US" sz="1800" dirty="0" err="1" smtClean="0"/>
              <a:t>androstendion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estron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aromatase</a:t>
            </a:r>
            <a:r>
              <a:rPr lang="en-US" sz="1800" dirty="0" smtClean="0"/>
              <a:t> : </a:t>
            </a:r>
            <a:r>
              <a:rPr lang="en-US" sz="1800" dirty="0" err="1" smtClean="0"/>
              <a:t>nama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menekankan</a:t>
            </a:r>
            <a:r>
              <a:rPr lang="en-US" sz="1800" dirty="0" smtClean="0"/>
              <a:t> </a:t>
            </a:r>
            <a:r>
              <a:rPr lang="en-US" sz="1800" dirty="0" err="1" smtClean="0"/>
              <a:t>transformasi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cincin</a:t>
            </a:r>
            <a:r>
              <a:rPr lang="en-US" sz="1800" dirty="0" smtClean="0"/>
              <a:t> 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steroid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cincin</a:t>
            </a:r>
            <a:r>
              <a:rPr lang="en-US" sz="1800" dirty="0" smtClean="0"/>
              <a:t> aromatic. 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Pelepasan</a:t>
            </a:r>
            <a:r>
              <a:rPr lang="en-US" sz="1800" dirty="0" smtClean="0"/>
              <a:t> </a:t>
            </a:r>
            <a:r>
              <a:rPr lang="en-US" sz="1800" dirty="0" err="1" smtClean="0"/>
              <a:t>gugus</a:t>
            </a:r>
            <a:r>
              <a:rPr lang="en-US" sz="1800" dirty="0" smtClean="0"/>
              <a:t> </a:t>
            </a:r>
            <a:r>
              <a:rPr lang="en-US" sz="1800" dirty="0" err="1" smtClean="0"/>
              <a:t>metil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19</a:t>
            </a:r>
            <a:r>
              <a:rPr lang="en-US" sz="1800" dirty="0" smtClean="0"/>
              <a:t> </a:t>
            </a:r>
            <a:r>
              <a:rPr lang="en-US" sz="1800" dirty="0" err="1" smtClean="0"/>
              <a:t>berlangsung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</a:t>
            </a:r>
            <a:r>
              <a:rPr lang="en-US" sz="1800" dirty="0" err="1" smtClean="0"/>
              <a:t>aldehid</a:t>
            </a:r>
            <a:r>
              <a:rPr lang="en-US" sz="1800" dirty="0" smtClean="0"/>
              <a:t>, </a:t>
            </a:r>
            <a:r>
              <a:rPr lang="en-US" sz="1800" dirty="0" err="1" smtClean="0"/>
              <a:t>asam</a:t>
            </a:r>
            <a:r>
              <a:rPr lang="en-US" sz="1800" dirty="0" smtClean="0"/>
              <a:t> </a:t>
            </a:r>
            <a:r>
              <a:rPr lang="en-US" sz="1800" dirty="0" err="1" smtClean="0"/>
              <a:t>formiat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dibebaskan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"/>
            <a:ext cx="72390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atom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estran</a:t>
            </a:r>
            <a:r>
              <a:rPr lang="en-US" dirty="0" smtClean="0"/>
              <a:t> (C-18)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Estrogen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sex </a:t>
            </a:r>
            <a:r>
              <a:rPr lang="en-US" dirty="0" err="1" smtClean="0"/>
              <a:t>betina</a:t>
            </a:r>
            <a:r>
              <a:rPr lang="en-US" dirty="0" smtClean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295400"/>
            <a:ext cx="72390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molekul-molekul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aromatisasi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cincin</a:t>
            </a:r>
            <a:r>
              <a:rPr lang="en-US" dirty="0" smtClean="0"/>
              <a:t> A;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metil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</a:t>
            </a:r>
            <a:r>
              <a:rPr lang="en-US" baseline="-25000" dirty="0" smtClean="0"/>
              <a:t>19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hidroksil</a:t>
            </a:r>
            <a:r>
              <a:rPr lang="en-US" dirty="0" smtClean="0"/>
              <a:t> </a:t>
            </a:r>
            <a:r>
              <a:rPr lang="en-US" dirty="0" err="1" smtClean="0"/>
              <a:t>fenolik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747713" y="2286000"/>
          <a:ext cx="18430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4" name="CS ChemDraw Drawing" r:id="rId3" imgW="1631160" imgH="1112400" progId="ChemDraw.Document.5.0">
                  <p:embed/>
                </p:oleObj>
              </mc:Choice>
              <mc:Fallback>
                <p:oleObj name="CS ChemDraw Drawing" r:id="rId3" imgW="1631160" imgH="11124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286000"/>
                        <a:ext cx="18430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2396" y="3505200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androstendion</a:t>
            </a:r>
            <a:endParaRPr lang="en-US" sz="1400" dirty="0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3352800" y="2286000"/>
          <a:ext cx="184785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5" name="CS ChemDraw Drawing" r:id="rId5" imgW="1636560" imgH="1112400" progId="ChemDraw.Document.5.0">
                  <p:embed/>
                </p:oleObj>
              </mc:Choice>
              <mc:Fallback>
                <p:oleObj name="CS ChemDraw Drawing" r:id="rId5" imgW="1636560" imgH="111240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184785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5624513" y="2286000"/>
          <a:ext cx="18430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6" name="CS ChemDraw Drawing" r:id="rId7" imgW="1631160" imgH="1112400" progId="ChemDraw.Document.5.0">
                  <p:embed/>
                </p:oleObj>
              </mc:Choice>
              <mc:Fallback>
                <p:oleObj name="CS ChemDraw Drawing" r:id="rId7" imgW="1631160" imgH="111240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2286000"/>
                        <a:ext cx="18430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048000" y="4224337"/>
          <a:ext cx="193992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7" name="CS ChemDraw Drawing" r:id="rId9" imgW="1717560" imgH="1112400" progId="ChemDraw.Document.5.0">
                  <p:embed/>
                </p:oleObj>
              </mc:Choice>
              <mc:Fallback>
                <p:oleObj name="CS ChemDraw Drawing" r:id="rId9" imgW="1717560" imgH="111240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24337"/>
                        <a:ext cx="193992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685800" y="4224337"/>
          <a:ext cx="193357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8" name="CS ChemDraw Drawing" r:id="rId11" imgW="1712160" imgH="1112400" progId="ChemDraw.Document.5.0">
                  <p:embed/>
                </p:oleObj>
              </mc:Choice>
              <mc:Fallback>
                <p:oleObj name="CS ChemDraw Drawing" r:id="rId11" imgW="1712160" imgH="111240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24337"/>
                        <a:ext cx="193357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5251450" y="4224337"/>
          <a:ext cx="229235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9" name="CS ChemDraw Drawing" r:id="rId13" imgW="2028960" imgH="1112400" progId="ChemDraw.Document.5.0">
                  <p:embed/>
                </p:oleObj>
              </mc:Choice>
              <mc:Fallback>
                <p:oleObj name="CS ChemDraw Drawing" r:id="rId13" imgW="2028960" imgH="111240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224337"/>
                        <a:ext cx="229235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19813" y="54864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estradiol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58213" y="54864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estron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5776" y="548640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estriol</a:t>
            </a:r>
            <a:endParaRPr lang="en-US" sz="1400" dirty="0"/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2743200" y="31591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0" name="CS ChemDraw Drawing" r:id="rId15" imgW="435240" imgH="102960" progId="ChemDraw.Document.5.0">
                  <p:embed/>
                </p:oleObj>
              </mc:Choice>
              <mc:Fallback>
                <p:oleObj name="CS ChemDraw Drawing" r:id="rId15" imgW="435240" imgH="10296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591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5146675" y="3159125"/>
          <a:ext cx="492125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1" name="CS ChemDraw Drawing" r:id="rId17" imgW="435240" imgH="102960" progId="ChemDraw.Document.5.0">
                  <p:embed/>
                </p:oleObj>
              </mc:Choice>
              <mc:Fallback>
                <p:oleObj name="CS ChemDraw Drawing" r:id="rId17" imgW="435240" imgH="10296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3159125"/>
                        <a:ext cx="492125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2" name="Object 10"/>
          <p:cNvGraphicFramePr>
            <a:graphicFrameLocks noChangeAspect="1"/>
          </p:cNvGraphicFramePr>
          <p:nvPr/>
        </p:nvGraphicFramePr>
        <p:xfrm>
          <a:off x="2514600" y="5105400"/>
          <a:ext cx="50958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2" name="CS ChemDraw Drawing" r:id="rId18" imgW="451800" imgH="103320" progId="ChemDraw.Document.5.0">
                  <p:embed/>
                </p:oleObj>
              </mc:Choice>
              <mc:Fallback>
                <p:oleObj name="CS ChemDraw Drawing" r:id="rId18" imgW="451800" imgH="10332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50958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4495800" y="5140325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3" name="CS ChemDraw Drawing" r:id="rId20" imgW="366840" imgH="103320" progId="ChemDraw.Document.5.0">
                  <p:embed/>
                </p:oleObj>
              </mc:Choice>
              <mc:Fallback>
                <p:oleObj name="CS ChemDraw Drawing" r:id="rId20" imgW="366840" imgH="103320" progId="ChemDraw.Document.5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40325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4953000" y="5140325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4" name="CS ChemDraw Drawing" r:id="rId22" imgW="366840" imgH="103320" progId="ChemDraw.Document.5.0">
                  <p:embed/>
                </p:oleObj>
              </mc:Choice>
              <mc:Fallback>
                <p:oleObj name="CS ChemDraw Drawing" r:id="rId22" imgW="366840" imgH="103320" progId="ChemDraw.Document.5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40325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5" name="Object 13"/>
          <p:cNvGraphicFramePr>
            <a:graphicFrameLocks noChangeAspect="1"/>
          </p:cNvGraphicFramePr>
          <p:nvPr/>
        </p:nvGraphicFramePr>
        <p:xfrm>
          <a:off x="5091113" y="3733800"/>
          <a:ext cx="9286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5" name="CS ChemDraw Drawing" r:id="rId23" imgW="822600" imgH="547200" progId="ChemDraw.Document.5.0">
                  <p:embed/>
                </p:oleObj>
              </mc:Choice>
              <mc:Fallback>
                <p:oleObj name="CS ChemDraw Drawing" r:id="rId23" imgW="822600" imgH="547200" progId="ChemDraw.Document.5.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3733800"/>
                        <a:ext cx="92868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18288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hormon-hormon</a:t>
            </a:r>
            <a:r>
              <a:rPr lang="en-US" sz="1800" dirty="0" smtClean="0"/>
              <a:t> steroid yang </a:t>
            </a:r>
            <a:r>
              <a:rPr lang="en-US" sz="1800" dirty="0" err="1" smtClean="0"/>
              <a:t>diturunkan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kolesterol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hewan</a:t>
            </a:r>
            <a:r>
              <a:rPr lang="en-US" sz="1800" dirty="0" smtClean="0"/>
              <a:t>,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jalur</a:t>
            </a:r>
            <a:r>
              <a:rPr lang="en-US" sz="1800" dirty="0" smtClean="0"/>
              <a:t> </a:t>
            </a:r>
            <a:r>
              <a:rPr lang="en-US" sz="1800" dirty="0" err="1" smtClean="0"/>
              <a:t>biosintesis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awalnya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pemutusan</a:t>
            </a:r>
            <a:r>
              <a:rPr lang="en-US" sz="1800" dirty="0" smtClean="0"/>
              <a:t> </a:t>
            </a:r>
            <a:r>
              <a:rPr lang="en-US" sz="1800" dirty="0" err="1" smtClean="0"/>
              <a:t>oksidatif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rantai</a:t>
            </a:r>
            <a:r>
              <a:rPr lang="en-US" sz="1800" dirty="0" smtClean="0"/>
              <a:t> </a:t>
            </a:r>
            <a:r>
              <a:rPr lang="en-US" sz="1800" dirty="0" err="1" smtClean="0"/>
              <a:t>isooktil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ikatan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20</a:t>
            </a:r>
            <a:r>
              <a:rPr lang="en-US" sz="1800" dirty="0" smtClean="0"/>
              <a:t>/C</a:t>
            </a:r>
            <a:r>
              <a:rPr lang="en-US" sz="1800" baseline="-25000" dirty="0" smtClean="0"/>
              <a:t>22</a:t>
            </a:r>
            <a:r>
              <a:rPr lang="en-US" sz="1800" dirty="0" smtClean="0"/>
              <a:t> 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pemisahan</a:t>
            </a:r>
            <a:r>
              <a:rPr lang="en-US" sz="1800" dirty="0" smtClean="0"/>
              <a:t> </a:t>
            </a:r>
            <a:r>
              <a:rPr lang="en-US" sz="1800" dirty="0" err="1" smtClean="0"/>
              <a:t>rantai</a:t>
            </a:r>
            <a:r>
              <a:rPr lang="en-US" sz="1800" dirty="0" smtClean="0"/>
              <a:t> </a:t>
            </a:r>
            <a:r>
              <a:rPr lang="en-US" sz="1800" dirty="0" err="1" smtClean="0"/>
              <a:t>samping</a:t>
            </a:r>
            <a:r>
              <a:rPr lang="en-US" sz="1800" dirty="0" smtClean="0"/>
              <a:t> </a:t>
            </a:r>
            <a:r>
              <a:rPr lang="en-US" sz="1800" dirty="0" err="1" smtClean="0"/>
              <a:t>berlangsung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anatomi</a:t>
            </a:r>
            <a:r>
              <a:rPr lang="en-US" sz="1800" dirty="0" smtClean="0"/>
              <a:t>: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adrenal cortex; corpus </a:t>
            </a:r>
            <a:r>
              <a:rPr lang="en-US" sz="1800" dirty="0" err="1" smtClean="0"/>
              <a:t>luteum</a:t>
            </a:r>
            <a:r>
              <a:rPr lang="en-US" sz="1800" dirty="0" smtClean="0"/>
              <a:t>;  gonad </a:t>
            </a:r>
            <a:r>
              <a:rPr lang="en-US" sz="1800" dirty="0" err="1" smtClean="0"/>
              <a:t>dll</a:t>
            </a:r>
            <a:r>
              <a:rPr lang="en-US" sz="1800" dirty="0" smtClean="0"/>
              <a:t>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8200" y="2203846"/>
          <a:ext cx="2329730" cy="122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8" name="CS ChemDraw Drawing" r:id="rId3" imgW="2285640" imgH="1193400" progId="ChemDraw.Document.5.0">
                  <p:embed/>
                </p:oleObj>
              </mc:Choice>
              <mc:Fallback>
                <p:oleObj name="CS ChemDraw Drawing" r:id="rId3" imgW="2285640" imgH="11934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3846"/>
                        <a:ext cx="2329730" cy="122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44913" y="2929136"/>
          <a:ext cx="446087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9" name="CS ChemDraw Drawing" r:id="rId5" imgW="394920" imgH="101880" progId="ChemDraw.Document.5.0">
                  <p:embed/>
                </p:oleObj>
              </mc:Choice>
              <mc:Fallback>
                <p:oleObj name="CS ChemDraw Drawing" r:id="rId5" imgW="394920" imgH="10188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929136"/>
                        <a:ext cx="446087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287713" y="2929136"/>
          <a:ext cx="446087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0" name="CS ChemDraw Drawing" r:id="rId7" imgW="394920" imgH="101880" progId="ChemDraw.Document.5.0">
                  <p:embed/>
                </p:oleObj>
              </mc:Choice>
              <mc:Fallback>
                <p:oleObj name="CS ChemDraw Drawing" r:id="rId7" imgW="394920" imgH="1018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2929136"/>
                        <a:ext cx="446087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424362" y="1978223"/>
          <a:ext cx="2352985" cy="144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1" name="CS ChemDraw Drawing" r:id="rId8" imgW="2285640" imgH="1400040" progId="ChemDraw.Document.5.0">
                  <p:embed/>
                </p:oleObj>
              </mc:Choice>
              <mc:Fallback>
                <p:oleObj name="CS ChemDraw Drawing" r:id="rId8" imgW="2285640" imgH="140004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2" y="1978223"/>
                        <a:ext cx="2352985" cy="1448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097337" y="3543497"/>
          <a:ext cx="3222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2" name="CS ChemDraw Drawing" r:id="rId10" imgW="285480" imgH="284400" progId="ChemDraw.Document.5.0">
                  <p:embed/>
                </p:oleObj>
              </mc:Choice>
              <mc:Fallback>
                <p:oleObj name="CS ChemDraw Drawing" r:id="rId10" imgW="285480" imgH="28440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7" y="3543497"/>
                        <a:ext cx="3222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792537" y="3865760"/>
          <a:ext cx="3222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3" name="CS ChemDraw Drawing" r:id="rId12" imgW="285480" imgH="284400" progId="ChemDraw.Document.5.0">
                  <p:embed/>
                </p:oleObj>
              </mc:Choice>
              <mc:Fallback>
                <p:oleObj name="CS ChemDraw Drawing" r:id="rId12" imgW="285480" imgH="28440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7" y="3865760"/>
                        <a:ext cx="3222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371600" y="3657600"/>
          <a:ext cx="1986379" cy="129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4" name="CS ChemDraw Drawing" r:id="rId13" imgW="1834920" imgH="1193400" progId="ChemDraw.Document.5.0">
                  <p:embed/>
                </p:oleObj>
              </mc:Choice>
              <mc:Fallback>
                <p:oleObj name="CS ChemDraw Drawing" r:id="rId13" imgW="1834920" imgH="119340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986379" cy="129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3810000" y="4340423"/>
          <a:ext cx="1403967" cy="579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5" name="CS ChemDraw Drawing" r:id="rId15" imgW="1051920" imgH="432000" progId="ChemDraw.Document.5.0">
                  <p:embed/>
                </p:oleObj>
              </mc:Choice>
              <mc:Fallback>
                <p:oleObj name="CS ChemDraw Drawing" r:id="rId15" imgW="1051920" imgH="43200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0423"/>
                        <a:ext cx="1403967" cy="579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44282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9441" y="3349823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kolesterol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487382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pregnenolon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96898" y="4876800"/>
            <a:ext cx="1484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asam</a:t>
            </a:r>
            <a:r>
              <a:rPr lang="en-US" sz="1400" dirty="0" smtClean="0"/>
              <a:t> </a:t>
            </a:r>
            <a:r>
              <a:rPr lang="en-US" sz="1400" dirty="0" err="1" smtClean="0"/>
              <a:t>isokaproat</a:t>
            </a:r>
            <a:endParaRPr lang="en-US" sz="14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8200" y="5334000"/>
            <a:ext cx="7315200" cy="1371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kasus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pregnenolon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isokaproat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terbentuk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Pregnenolon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sukses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mensintesis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hormon-hormon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pembentukan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pregnenolon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distimulasi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hormone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adrenocorticotropic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(ACTH),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dihasilkan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anterior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hypophysis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 smtClean="0"/>
              <a:t>ECDYSON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6765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ecdyson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hormon</a:t>
            </a:r>
            <a:r>
              <a:rPr lang="en-US" sz="1800" dirty="0" smtClean="0"/>
              <a:t> </a:t>
            </a:r>
            <a:r>
              <a:rPr lang="en-US" sz="1800" dirty="0" err="1" smtClean="0"/>
              <a:t>mulut</a:t>
            </a:r>
            <a:r>
              <a:rPr lang="en-US" sz="1800" dirty="0" smtClean="0"/>
              <a:t> </a:t>
            </a:r>
            <a:r>
              <a:rPr lang="en-US" sz="1800" dirty="0" err="1" smtClean="0"/>
              <a:t>serangga</a:t>
            </a:r>
            <a:r>
              <a:rPr lang="en-US" sz="1800" dirty="0" smtClean="0"/>
              <a:t> (insect </a:t>
            </a:r>
            <a:r>
              <a:rPr lang="en-US" sz="1800" dirty="0" err="1" smtClean="0"/>
              <a:t>moulting</a:t>
            </a:r>
            <a:r>
              <a:rPr lang="en-US" sz="1800" dirty="0" smtClean="0"/>
              <a:t> hormone) yang </a:t>
            </a:r>
            <a:r>
              <a:rPr lang="en-US" sz="1800" dirty="0" err="1" smtClean="0"/>
              <a:t>diisolasi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kristal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769620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Sekarang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kelompok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senyawa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terdiri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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senyawa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19400"/>
            <a:ext cx="7696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dirty="0" smtClean="0"/>
              <a:t>C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stimulasinya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moulting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arthropoda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kemiripan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81400"/>
            <a:ext cx="76962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Kesamaan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A/B,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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takjenuh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 (6-keto)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khususnya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14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20, 22, 25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26.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572000"/>
            <a:ext cx="769620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Ecdyson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diisolasi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pupae of the silk worm,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Bombyx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 mg/500 kg).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334000"/>
            <a:ext cx="76962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ecdyson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-X.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senyawa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ecdysone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diisolasi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arthropod,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sedangkan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tumbuh-tumbuhan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ekologi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ecdyson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tumbuhan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masih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membingungkan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413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Ecdyson</a:t>
            </a:r>
            <a:r>
              <a:rPr lang="en-US" dirty="0" smtClean="0"/>
              <a:t> yang </a:t>
            </a:r>
            <a:r>
              <a:rPr lang="en-US" dirty="0" err="1" smtClean="0"/>
              <a:t>diisolasi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Arthropoda</a:t>
            </a:r>
            <a:endParaRPr lang="en-US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631825" y="914400"/>
          <a:ext cx="279717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CS ChemDraw Drawing" r:id="rId3" imgW="2477160" imgH="1669680" progId="ChemDraw.Document.5.0">
                  <p:embed/>
                </p:oleObj>
              </mc:Choice>
              <mc:Fallback>
                <p:oleObj name="CS ChemDraw Drawing" r:id="rId3" imgW="2477160" imgH="166968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914400"/>
                        <a:ext cx="279717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4359" y="2667000"/>
            <a:ext cx="9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ecdyson</a:t>
            </a:r>
            <a:endParaRPr lang="en-US" sz="1600" dirty="0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3832225" y="914400"/>
          <a:ext cx="279717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CS ChemDraw Drawing" r:id="rId5" imgW="2477160" imgH="1669680" progId="ChemDraw.Document.5.0">
                  <p:embed/>
                </p:oleObj>
              </mc:Choice>
              <mc:Fallback>
                <p:oleObj name="CS ChemDraw Drawing" r:id="rId5" imgW="2477160" imgH="166968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914400"/>
                        <a:ext cx="279717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4045" y="2633246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ecdysteron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364468"/>
            <a:ext cx="403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Ecdyson</a:t>
            </a:r>
            <a:r>
              <a:rPr lang="en-US" dirty="0" smtClean="0"/>
              <a:t> yang </a:t>
            </a:r>
            <a:r>
              <a:rPr lang="en-US" dirty="0" err="1" smtClean="0"/>
              <a:t>diisolasi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endParaRPr lang="en-US" dirty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609600" y="3886200"/>
          <a:ext cx="25844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8" name="CS ChemDraw Drawing" r:id="rId7" imgW="2288160" imgH="1669680" progId="ChemDraw.Document.5.0">
                  <p:embed/>
                </p:oleObj>
              </mc:Choice>
              <mc:Fallback>
                <p:oleObj name="CS ChemDraw Drawing" r:id="rId7" imgW="2288160" imgH="16696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258445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28800" y="5562600"/>
            <a:ext cx="1381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ponasteron</a:t>
            </a:r>
            <a:r>
              <a:rPr lang="en-US" sz="1600" dirty="0" smtClean="0"/>
              <a:t> A</a:t>
            </a:r>
            <a:endParaRPr lang="en-US" sz="1600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3832225" y="3895725"/>
          <a:ext cx="279717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9" name="CS ChemDraw Drawing" r:id="rId9" imgW="2477160" imgH="1669680" progId="ChemDraw.Document.5.0">
                  <p:embed/>
                </p:oleObj>
              </mc:Choice>
              <mc:Fallback>
                <p:oleObj name="CS ChemDraw Drawing" r:id="rId9" imgW="2477160" imgH="166968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895725"/>
                        <a:ext cx="279717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54701" y="5562600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ajugasteron</a:t>
            </a:r>
            <a:endParaRPr 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609600" y="619125"/>
          <a:ext cx="29781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CS ChemDraw Drawing" r:id="rId3" imgW="2636280" imgH="1669680" progId="ChemDraw.Document.5.0">
                  <p:embed/>
                </p:oleObj>
              </mc:Choice>
              <mc:Fallback>
                <p:oleObj name="CS ChemDraw Drawing" r:id="rId3" imgW="2636280" imgH="166968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19125"/>
                        <a:ext cx="297815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92888" y="2286000"/>
            <a:ext cx="1383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makisteron</a:t>
            </a:r>
            <a:r>
              <a:rPr lang="en-US" sz="1600" dirty="0" smtClean="0"/>
              <a:t> B</a:t>
            </a:r>
            <a:endParaRPr lang="en-US" sz="1600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4337050" y="533400"/>
          <a:ext cx="29781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CS ChemDraw Drawing" r:id="rId5" imgW="2636280" imgH="1669680" progId="ChemDraw.Document.5.0">
                  <p:embed/>
                </p:oleObj>
              </mc:Choice>
              <mc:Fallback>
                <p:oleObj name="CS ChemDraw Drawing" r:id="rId5" imgW="2636280" imgH="166968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533400"/>
                        <a:ext cx="297815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38800" y="2252246"/>
            <a:ext cx="1510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amarasteron</a:t>
            </a:r>
            <a:r>
              <a:rPr lang="en-US" sz="1600" dirty="0" smtClean="0"/>
              <a:t> A</a:t>
            </a:r>
            <a:endParaRPr 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19400"/>
            <a:ext cx="7239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 </a:t>
            </a:r>
            <a:r>
              <a:rPr lang="en-US" dirty="0" err="1" smtClean="0"/>
              <a:t>ecdyson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post-embryonic development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serangga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05200"/>
            <a:ext cx="72390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invertebrata</a:t>
            </a:r>
            <a:r>
              <a:rPr lang="en-US" dirty="0" smtClean="0"/>
              <a:t> : </a:t>
            </a:r>
            <a:r>
              <a:rPr lang="en-US" dirty="0" err="1" smtClean="0"/>
              <a:t>periode</a:t>
            </a:r>
            <a:r>
              <a:rPr lang="en-US" dirty="0" smtClean="0"/>
              <a:t> larva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imago </a:t>
            </a:r>
            <a:r>
              <a:rPr lang="en-US" dirty="0" err="1" smtClean="0"/>
              <a:t>atau</a:t>
            </a:r>
            <a:r>
              <a:rPr lang="en-US" dirty="0" smtClean="0"/>
              <a:t> adult, yang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metamorphosis.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495800"/>
            <a:ext cx="72390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serangga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Lepidoptera)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larva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serangga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pupal</a:t>
            </a:r>
            <a:r>
              <a:rPr lang="en-US" dirty="0" smtClean="0"/>
              <a:t> (pupa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chrysalis </a:t>
            </a:r>
            <a:r>
              <a:rPr lang="en-US" dirty="0" err="1" smtClean="0"/>
              <a:t>dalam</a:t>
            </a:r>
            <a:r>
              <a:rPr lang="en-US" dirty="0" smtClean="0"/>
              <a:t> Lepidoptera).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638800"/>
            <a:ext cx="72390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larva </a:t>
            </a:r>
            <a:r>
              <a:rPr lang="en-US" dirty="0" err="1" smtClean="0"/>
              <a:t>serangga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moults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hormonal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adult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speciesnya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2938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Vitamin D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senyawa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diturunkan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steroid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transformasi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kimia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fotokimia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Sinar</a:t>
            </a:r>
            <a:r>
              <a:rPr lang="en-US" sz="1800" dirty="0" smtClean="0"/>
              <a:t> ultraviolet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fragmentasi</a:t>
            </a:r>
            <a:r>
              <a:rPr lang="en-US" sz="1800" dirty="0" smtClean="0"/>
              <a:t> </a:t>
            </a:r>
            <a:r>
              <a:rPr lang="en-US" sz="1800" dirty="0" err="1" smtClean="0"/>
              <a:t>cincin</a:t>
            </a:r>
            <a:r>
              <a:rPr lang="en-US" sz="1800" dirty="0" smtClean="0"/>
              <a:t> </a:t>
            </a:r>
            <a:r>
              <a:rPr lang="en-US" sz="1800" dirty="0" err="1" smtClean="0"/>
              <a:t>sikloheksadiena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Vitamin D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(</a:t>
            </a:r>
            <a:r>
              <a:rPr lang="en-US" sz="1800" dirty="0" err="1" smtClean="0"/>
              <a:t>cholecalciferol</a:t>
            </a:r>
            <a:r>
              <a:rPr lang="en-US" sz="1800" dirty="0" smtClean="0"/>
              <a:t>) </a:t>
            </a:r>
            <a:r>
              <a:rPr lang="en-US" sz="1800" dirty="0" err="1" smtClean="0"/>
              <a:t>dibentuk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 7-dehidrokolesterol,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kulit</a:t>
            </a:r>
            <a:r>
              <a:rPr lang="en-US" sz="1800" dirty="0" smtClean="0"/>
              <a:t>,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kena</a:t>
            </a:r>
            <a:r>
              <a:rPr lang="en-US" sz="1800" dirty="0" smtClean="0"/>
              <a:t> </a:t>
            </a:r>
            <a:r>
              <a:rPr lang="en-US" sz="1800" dirty="0" err="1" smtClean="0"/>
              <a:t>sinar</a:t>
            </a:r>
            <a:r>
              <a:rPr lang="en-US" sz="1800" dirty="0" smtClean="0"/>
              <a:t> </a:t>
            </a:r>
            <a:r>
              <a:rPr lang="en-US" sz="1800" dirty="0" err="1" smtClean="0"/>
              <a:t>matahari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Senyawa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aktif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vitamin D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(</a:t>
            </a:r>
            <a:r>
              <a:rPr lang="en-US" sz="1800" dirty="0" err="1" smtClean="0"/>
              <a:t>ergocalciferol</a:t>
            </a:r>
            <a:r>
              <a:rPr lang="en-US" sz="1800" dirty="0" smtClean="0"/>
              <a:t>), yang </a:t>
            </a:r>
            <a:r>
              <a:rPr lang="en-US" sz="1800" dirty="0" err="1" smtClean="0"/>
              <a:t>diturunkan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ergosterol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menyinari</a:t>
            </a:r>
            <a:r>
              <a:rPr lang="en-US" sz="1800" dirty="0" smtClean="0"/>
              <a:t> </a:t>
            </a:r>
            <a:r>
              <a:rPr lang="en-US" sz="1800" dirty="0" err="1" smtClean="0"/>
              <a:t>sel</a:t>
            </a:r>
            <a:r>
              <a:rPr lang="en-US" sz="1800" dirty="0" smtClean="0"/>
              <a:t> yeasts. </a:t>
            </a:r>
          </a:p>
          <a:p>
            <a:r>
              <a:rPr lang="en-US" sz="1800" dirty="0" smtClean="0"/>
              <a:t>Vitamin-vitamin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D </a:t>
            </a:r>
            <a:r>
              <a:rPr lang="en-US" sz="1800" dirty="0" err="1" smtClean="0"/>
              <a:t>memainkan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peranan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metabolisme</a:t>
            </a:r>
            <a:r>
              <a:rPr lang="en-US" sz="1800" dirty="0" smtClean="0"/>
              <a:t> </a:t>
            </a:r>
            <a:r>
              <a:rPr lang="en-US" sz="1800" dirty="0" err="1" smtClean="0"/>
              <a:t>kalsium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posfor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tulang</a:t>
            </a:r>
            <a:r>
              <a:rPr lang="en-US" sz="1800" dirty="0" smtClean="0"/>
              <a:t>; </a:t>
            </a:r>
            <a:r>
              <a:rPr lang="en-US" sz="1800" dirty="0" err="1" smtClean="0"/>
              <a:t>kekurangan</a:t>
            </a:r>
            <a:r>
              <a:rPr lang="en-US" sz="1800" dirty="0" smtClean="0"/>
              <a:t> vitamin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anak-anak</a:t>
            </a:r>
            <a:r>
              <a:rPr lang="en-US" sz="1800" dirty="0" smtClean="0"/>
              <a:t>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deformasi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tulang</a:t>
            </a:r>
            <a:r>
              <a:rPr lang="en-US" sz="1800" dirty="0" smtClean="0"/>
              <a:t> (bone deformations) yang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rickets.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682418" y="914400"/>
          <a:ext cx="236558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2" name="CS ChemDraw Drawing" r:id="rId3" imgW="1671840" imgH="1071000" progId="ChemDraw.Document.5.0">
                  <p:embed/>
                </p:oleObj>
              </mc:Choice>
              <mc:Fallback>
                <p:oleObj name="CS ChemDraw Drawing" r:id="rId3" imgW="1671840" imgH="10710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18" y="914400"/>
                        <a:ext cx="236558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279411" y="1684337"/>
          <a:ext cx="1216389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3" name="CS ChemDraw Drawing" r:id="rId5" imgW="764640" imgH="328680" progId="ChemDraw.Document.5.0">
                  <p:embed/>
                </p:oleObj>
              </mc:Choice>
              <mc:Fallback>
                <p:oleObj name="CS ChemDraw Drawing" r:id="rId5" imgW="764640" imgH="32868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411" y="1684337"/>
                        <a:ext cx="1216389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4725850" y="838200"/>
          <a:ext cx="27417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4" name="CS ChemDraw Drawing" r:id="rId7" imgW="1963080" imgH="1248480" progId="ChemDraw.Document.5.0">
                  <p:embed/>
                </p:oleObj>
              </mc:Choice>
              <mc:Fallback>
                <p:oleObj name="CS ChemDraw Drawing" r:id="rId7" imgW="1963080" imgH="12484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850" y="838200"/>
                        <a:ext cx="27417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6019800" y="2667000"/>
          <a:ext cx="115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5" name="CS ChemDraw Drawing" r:id="rId9" imgW="102240" imgH="498960" progId="ChemDraw.Document.5.0">
                  <p:embed/>
                </p:oleObj>
              </mc:Choice>
              <mc:Fallback>
                <p:oleObj name="CS ChemDraw Drawing" r:id="rId9" imgW="102240" imgH="49896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667000"/>
                        <a:ext cx="1158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6042025" y="2198687"/>
          <a:ext cx="206375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6" name="CS ChemDraw Drawing" r:id="rId11" imgW="183240" imgH="210600" progId="ChemDraw.Document.5.0">
                  <p:embed/>
                </p:oleObj>
              </mc:Choice>
              <mc:Fallback>
                <p:oleObj name="CS ChemDraw Drawing" r:id="rId11" imgW="183240" imgH="21060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2198687"/>
                        <a:ext cx="206375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5100637" y="3429000"/>
          <a:ext cx="1985963" cy="184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7" name="CS ChemDraw Drawing" r:id="rId13" imgW="1352880" imgH="1249560" progId="ChemDraw.Document.5.0">
                  <p:embed/>
                </p:oleObj>
              </mc:Choice>
              <mc:Fallback>
                <p:oleObj name="CS ChemDraw Drawing" r:id="rId13" imgW="1352880" imgH="124956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7" y="3429000"/>
                        <a:ext cx="1985963" cy="1843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4038600" y="4572000"/>
          <a:ext cx="6810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8" name="CS ChemDraw Drawing" r:id="rId15" imgW="603000" imgH="103320" progId="ChemDraw.Document.5.0">
                  <p:embed/>
                </p:oleObj>
              </mc:Choice>
              <mc:Fallback>
                <p:oleObj name="CS ChemDraw Drawing" r:id="rId15" imgW="603000" imgH="10332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72000"/>
                        <a:ext cx="6810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389200" y="4846655"/>
          <a:ext cx="312737" cy="25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9" name="CS ChemDraw Drawing" r:id="rId17" imgW="142560" imgH="191520" progId="ChemDraw.Document.5.0">
                  <p:embed/>
                </p:oleObj>
              </mc:Choice>
              <mc:Fallback>
                <p:oleObj name="CS ChemDraw Drawing" r:id="rId17" imgW="142560" imgH="19152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200" y="4846655"/>
                        <a:ext cx="312737" cy="258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5791200" y="4605337"/>
          <a:ext cx="3810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0" name="CS ChemDraw Drawing" r:id="rId19" imgW="187200" imgH="104400" progId="ChemDraw.Document.5.0">
                  <p:embed/>
                </p:oleObj>
              </mc:Choice>
              <mc:Fallback>
                <p:oleObj name="CS ChemDraw Drawing" r:id="rId19" imgW="187200" imgH="10440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05337"/>
                        <a:ext cx="38100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5993674" y="4343400"/>
          <a:ext cx="304800" cy="2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1" name="CS ChemDraw Drawing" r:id="rId21" imgW="163080" imgH="221400" progId="ChemDraw.Document.5.0">
                  <p:embed/>
                </p:oleObj>
              </mc:Choice>
              <mc:Fallback>
                <p:oleObj name="CS ChemDraw Drawing" r:id="rId21" imgW="163080" imgH="221400" progId="ChemDraw.Document.5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3674" y="4343400"/>
                        <a:ext cx="304800" cy="24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1828800" y="3124200"/>
          <a:ext cx="2057400" cy="280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2" name="CS ChemDraw Drawing" r:id="rId23" imgW="1283040" imgH="1739520" progId="ChemDraw.Document.5.0">
                  <p:embed/>
                </p:oleObj>
              </mc:Choice>
              <mc:Fallback>
                <p:oleObj name="CS ChemDraw Drawing" r:id="rId23" imgW="1283040" imgH="1739520" progId="ChemDraw.Document.5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2057400" cy="2803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2762460" y="152400"/>
            <a:ext cx="4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 =</a:t>
            </a:r>
            <a:endParaRPr lang="en-US" sz="1400" dirty="0"/>
          </a:p>
        </p:txBody>
      </p:sp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3290887" y="263525"/>
          <a:ext cx="13573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3" name="CS ChemDraw Drawing" r:id="rId25" imgW="1201680" imgH="371520" progId="ChemDraw.Document.5.0">
                  <p:embed/>
                </p:oleObj>
              </mc:Choice>
              <mc:Fallback>
                <p:oleObj name="CS ChemDraw Drawing" r:id="rId25" imgW="1201680" imgH="371520" progId="ChemDraw.Document.5.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7" y="263525"/>
                        <a:ext cx="13573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5359" y="2590800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7-dehidrokolesterol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6183868"/>
            <a:ext cx="27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Vitamin D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(</a:t>
            </a:r>
            <a:r>
              <a:rPr lang="en-US" sz="1600" dirty="0" err="1" smtClean="0"/>
              <a:t>Cholecalciferol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3290887" y="263525"/>
          <a:ext cx="13573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4" name="CS ChemDraw Drawing" r:id="rId27" imgW="1201680" imgH="371520" progId="ChemDraw.Document.5.0">
                  <p:embed/>
                </p:oleObj>
              </mc:Choice>
              <mc:Fallback>
                <p:oleObj name="CS ChemDraw Drawing" r:id="rId27" imgW="1201680" imgH="371520" progId="ChemDraw.Document.5.0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7" y="263525"/>
                        <a:ext cx="13573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49386" y="2590800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Ergosterol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6183868"/>
            <a:ext cx="26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Vitamin D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 err="1" smtClean="0"/>
              <a:t>Ergocalciferol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2" grpId="1"/>
      <p:bldP spid="23" grpId="0"/>
      <p:bldP spid="23" grpId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533400"/>
            <a:ext cx="81534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Kerangka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kolestan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990600"/>
            <a:ext cx="8153400" cy="11887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glikon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hidrolisis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(mild hydrolysis),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spiro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terbentuk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heterosiklik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tetrahidrofuran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tetrahidropiran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2286000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Cincin-cincin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atom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karbon-karbon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rantai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isooktil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2209800" y="4371974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2" name="CS ChemDraw Drawing" r:id="rId3" imgW="366840" imgH="103320" progId="ChemDraw.Document.5.0">
                  <p:embed/>
                </p:oleObj>
              </mc:Choice>
              <mc:Fallback>
                <p:oleObj name="CS ChemDraw Drawing" r:id="rId3" imgW="366840" imgH="10332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71974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895600" y="4371974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3" name="CS ChemDraw Drawing" r:id="rId5" imgW="366840" imgH="103320" progId="ChemDraw.Document.5.0">
                  <p:embed/>
                </p:oleObj>
              </mc:Choice>
              <mc:Fallback>
                <p:oleObj name="CS ChemDraw Drawing" r:id="rId5" imgW="366840" imgH="10332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71974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49148" y="4262020"/>
            <a:ext cx="135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isosapogenin</a:t>
            </a:r>
            <a:endParaRPr lang="en-US" sz="1600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811213" y="3198201"/>
          <a:ext cx="1627187" cy="1478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4" name="CS ChemDraw Drawing" r:id="rId6" imgW="1508400" imgH="1363680" progId="ChemDraw.Document.5.0">
                  <p:embed/>
                </p:oleObj>
              </mc:Choice>
              <mc:Fallback>
                <p:oleObj name="CS ChemDraw Drawing" r:id="rId6" imgW="1508400" imgH="1363680" progId="ChemDraw.Document.5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3198201"/>
                        <a:ext cx="1627187" cy="1478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3585341" y="3048000"/>
          <a:ext cx="2434459" cy="16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5" name="CS ChemDraw Drawing" r:id="rId8" imgW="2229840" imgH="1484280" progId="ChemDraw.Document.5.0">
                  <p:embed/>
                </p:oleObj>
              </mc:Choice>
              <mc:Fallback>
                <p:oleObj name="CS ChemDraw Drawing" r:id="rId8" imgW="2229840" imgH="1484280" progId="ChemDraw.Document.5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341" y="3048000"/>
                        <a:ext cx="2434459" cy="16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773578" y="5105400"/>
          <a:ext cx="166482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6" name="CS ChemDraw Drawing" r:id="rId10" imgW="1496160" imgH="1362240" progId="ChemDraw.Document.5.0">
                  <p:embed/>
                </p:oleObj>
              </mc:Choice>
              <mc:Fallback>
                <p:oleObj name="CS ChemDraw Drawing" r:id="rId10" imgW="1496160" imgH="1362240" progId="ChemDraw.Document.5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78" y="5105400"/>
                        <a:ext cx="166482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2252662" y="6324600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7" name="CS ChemDraw Drawing" r:id="rId12" imgW="366840" imgH="103320" progId="ChemDraw.Document.5.0">
                  <p:embed/>
                </p:oleObj>
              </mc:Choice>
              <mc:Fallback>
                <p:oleObj name="CS ChemDraw Drawing" r:id="rId12" imgW="366840" imgH="103320" progId="ChemDraw.Document.5.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2" y="6324600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2938462" y="6324600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8" name="CS ChemDraw Drawing" r:id="rId13" imgW="366840" imgH="103320" progId="ChemDraw.Document.5.0">
                  <p:embed/>
                </p:oleObj>
              </mc:Choice>
              <mc:Fallback>
                <p:oleObj name="CS ChemDraw Drawing" r:id="rId13" imgW="366840" imgH="103320" progId="ChemDraw.Document.5.0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2" y="6324600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3657600" y="5104724"/>
          <a:ext cx="2438400" cy="160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9" name="CS ChemDraw Drawing" r:id="rId14" imgW="2217960" imgH="1448280" progId="ChemDraw.Document.5.0">
                  <p:embed/>
                </p:oleObj>
              </mc:Choice>
              <mc:Fallback>
                <p:oleObj name="CS ChemDraw Drawing" r:id="rId14" imgW="2217960" imgH="1448280" progId="ChemDraw.Document.5.0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04724"/>
                        <a:ext cx="2438400" cy="1600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105400" y="6290846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neosapogenin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76962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Kombinasi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cincin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spiro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colestan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spirostan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menyatakan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kerangka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76800"/>
            <a:ext cx="76962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Substituent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mengambil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konfigurasi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ekuatorial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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diosgenin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aksial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sarsasapogenin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019800"/>
            <a:ext cx="76962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gugus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metilen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25(27)-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25(27)-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gitogenin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838200" y="1143000"/>
          <a:ext cx="31972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0" name="CS ChemDraw Drawing" r:id="rId3" imgW="2830320" imgH="1463040" progId="ChemDraw.Document.5.0">
                  <p:embed/>
                </p:oleObj>
              </mc:Choice>
              <mc:Fallback>
                <p:oleObj name="CS ChemDraw Drawing" r:id="rId3" imgW="2830320" imgH="146304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31972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4912" y="2480846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diosgenin</a:t>
            </a:r>
            <a:endParaRPr lang="en-US" sz="1600" dirty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452937" y="1152525"/>
          <a:ext cx="3243263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1" name="CS ChemDraw Drawing" r:id="rId5" imgW="2871000" imgH="1535760" progId="ChemDraw.Document.5.0">
                  <p:embed/>
                </p:oleObj>
              </mc:Choice>
              <mc:Fallback>
                <p:oleObj name="CS ChemDraw Drawing" r:id="rId5" imgW="2871000" imgH="153576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7" y="1152525"/>
                        <a:ext cx="3243263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36312" y="248084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sarsapogenin</a:t>
            </a:r>
            <a:endParaRPr lang="en-US" sz="1600" dirty="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838200" y="3124200"/>
          <a:ext cx="319722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2" name="CS ChemDraw Drawing" r:id="rId7" imgW="2830320" imgH="1424160" progId="ChemDraw.Document.5.0">
                  <p:embed/>
                </p:oleObj>
              </mc:Choice>
              <mc:Fallback>
                <p:oleObj name="CS ChemDraw Drawing" r:id="rId7" imgW="2830320" imgH="142416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319722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0" y="4343400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25(27)-</a:t>
            </a:r>
            <a:r>
              <a:rPr lang="en-US" sz="1600" dirty="0" err="1" smtClean="0"/>
              <a:t>gitogenin</a:t>
            </a:r>
            <a:endParaRPr lang="en-US" sz="1600" dirty="0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706937" y="3184525"/>
          <a:ext cx="283686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3" name="CS ChemDraw Drawing" r:id="rId9" imgW="2512080" imgH="1424160" progId="ChemDraw.Document.5.0">
                  <p:embed/>
                </p:oleObj>
              </mc:Choice>
              <mc:Fallback>
                <p:oleObj name="CS ChemDraw Drawing" r:id="rId9" imgW="2512080" imgH="142416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7" y="3184525"/>
                        <a:ext cx="283686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79308" y="4343400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spirostan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96200" cy="990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biogenetik</a:t>
            </a:r>
            <a:r>
              <a:rPr lang="en-US" sz="1800" dirty="0" smtClean="0"/>
              <a:t>, </a:t>
            </a:r>
            <a:r>
              <a:rPr lang="en-US" sz="1800" dirty="0" err="1" smtClean="0"/>
              <a:t>ciri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senyawa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pembentukan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spirostan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terbukanya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sarsaparillosida</a:t>
            </a:r>
            <a:r>
              <a:rPr lang="en-US" sz="1800" dirty="0" smtClean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" y="1447800"/>
            <a:ext cx="6654828" cy="2806337"/>
            <a:chOff x="939786" y="2667000"/>
            <a:chExt cx="6654828" cy="2806337"/>
          </a:xfrm>
        </p:grpSpPr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1981200" y="2743200"/>
            <a:ext cx="4578744" cy="266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4" name="CS ChemDraw Drawing" r:id="rId3" imgW="3544200" imgH="2053800" progId="ChemDraw.Document.5.0">
                    <p:embed/>
                  </p:oleObj>
                </mc:Choice>
                <mc:Fallback>
                  <p:oleObj name="CS ChemDraw Drawing" r:id="rId3" imgW="3544200" imgH="2053800" progId="ChemDraw.Document.5.0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2743200"/>
                          <a:ext cx="4578744" cy="2667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477000" y="2667000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ym typeface="Symbol"/>
                </a:rPr>
                <a:t>-D-</a:t>
              </a:r>
              <a:r>
                <a:rPr lang="en-US" sz="1400" dirty="0" err="1" smtClean="0">
                  <a:sym typeface="Symbol"/>
                </a:rPr>
                <a:t>glukosa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00252" y="5165560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ym typeface="Symbol"/>
                </a:rPr>
                <a:t>-D-</a:t>
              </a:r>
              <a:r>
                <a:rPr lang="en-US" sz="1400" dirty="0" err="1" smtClean="0">
                  <a:sym typeface="Symbol"/>
                </a:rPr>
                <a:t>glukosa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39786" y="4072634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ym typeface="Symbol"/>
                </a:rPr>
                <a:t>-D-</a:t>
              </a:r>
              <a:r>
                <a:rPr lang="en-US" sz="1400" dirty="0" err="1" smtClean="0">
                  <a:sym typeface="Symbol"/>
                </a:rPr>
                <a:t>glukosa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3663" y="4886886"/>
              <a:ext cx="1196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ym typeface="Symbol"/>
                </a:rPr>
                <a:t>-L-</a:t>
              </a:r>
              <a:r>
                <a:rPr lang="en-US" sz="1400" dirty="0" err="1" smtClean="0">
                  <a:sym typeface="Symbol"/>
                </a:rPr>
                <a:t>ramnosa</a:t>
              </a:r>
              <a:endParaRPr lang="en-US" sz="1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495800" y="3048000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sarsaparillosida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724400"/>
            <a:ext cx="76962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kolesterol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berubahnya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(retention)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atom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eksperimental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dikonfirmasi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eksperimen-eksperimen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gabungan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7680"/>
            <a:ext cx="7239000" cy="96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Biosintesis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Gambar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d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bawah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Sedikit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tumbuhan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sangat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mungkin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diamati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pembentukan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phytosterol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681394" y="2847974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CS ChemDraw Drawing" r:id="rId3" imgW="366840" imgH="103320" progId="ChemDraw.Document.5.0">
                  <p:embed/>
                </p:oleObj>
              </mc:Choice>
              <mc:Fallback>
                <p:oleObj name="CS ChemDraw Drawing" r:id="rId3" imgW="366840" imgH="10332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394" y="2847974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367194" y="2847974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9" name="CS ChemDraw Drawing" r:id="rId5" imgW="366840" imgH="103320" progId="ChemDraw.Document.5.0">
                  <p:embed/>
                </p:oleObj>
              </mc:Choice>
              <mc:Fallback>
                <p:oleObj name="CS ChemDraw Drawing" r:id="rId5" imgW="366840" imgH="10332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194" y="2847974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20742" y="2738020"/>
            <a:ext cx="135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isosapogenin</a:t>
            </a:r>
            <a:endParaRPr lang="en-US" sz="16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282807" y="1674201"/>
          <a:ext cx="1627187" cy="1478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0" name="CS ChemDraw Drawing" r:id="rId6" imgW="1508400" imgH="1363680" progId="ChemDraw.Document.5.0">
                  <p:embed/>
                </p:oleObj>
              </mc:Choice>
              <mc:Fallback>
                <p:oleObj name="CS ChemDraw Drawing" r:id="rId6" imgW="1508400" imgH="136368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807" y="1674201"/>
                        <a:ext cx="1627187" cy="1478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056935" y="1524000"/>
          <a:ext cx="2434459" cy="16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1" name="CS ChemDraw Drawing" r:id="rId8" imgW="2229840" imgH="1484280" progId="ChemDraw.Document.5.0">
                  <p:embed/>
                </p:oleObj>
              </mc:Choice>
              <mc:Fallback>
                <p:oleObj name="CS ChemDraw Drawing" r:id="rId8" imgW="2229840" imgH="148428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935" y="1524000"/>
                        <a:ext cx="2434459" cy="16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245172" y="3581400"/>
          <a:ext cx="166482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2" name="CS ChemDraw Drawing" r:id="rId10" imgW="1496160" imgH="1362240" progId="ChemDraw.Document.5.0">
                  <p:embed/>
                </p:oleObj>
              </mc:Choice>
              <mc:Fallback>
                <p:oleObj name="CS ChemDraw Drawing" r:id="rId10" imgW="1496160" imgH="136224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172" y="3581400"/>
                        <a:ext cx="166482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724256" y="4800600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3" name="CS ChemDraw Drawing" r:id="rId12" imgW="366840" imgH="103320" progId="ChemDraw.Document.5.0">
                  <p:embed/>
                </p:oleObj>
              </mc:Choice>
              <mc:Fallback>
                <p:oleObj name="CS ChemDraw Drawing" r:id="rId12" imgW="366840" imgH="103320" progId="ChemDraw.Document.5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256" y="4800600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410056" y="4800600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4" name="CS ChemDraw Drawing" r:id="rId13" imgW="366840" imgH="103320" progId="ChemDraw.Document.5.0">
                  <p:embed/>
                </p:oleObj>
              </mc:Choice>
              <mc:Fallback>
                <p:oleObj name="CS ChemDraw Drawing" r:id="rId13" imgW="366840" imgH="103320" progId="ChemDraw.Document.5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056" y="4800600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4129194" y="3580724"/>
          <a:ext cx="2438400" cy="160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5" name="CS ChemDraw Drawing" r:id="rId14" imgW="2217960" imgH="1448280" progId="ChemDraw.Document.5.0">
                  <p:embed/>
                </p:oleObj>
              </mc:Choice>
              <mc:Fallback>
                <p:oleObj name="CS ChemDraw Drawing" r:id="rId14" imgW="2217960" imgH="1448280" progId="ChemDraw.Document.5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194" y="3580724"/>
                        <a:ext cx="2438400" cy="1600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76994" y="4766846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neosapogenin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533400"/>
            <a:ext cx="8153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Pembentukan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diturunkan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MVA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isosapogenin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432631" y="1709737"/>
          <a:ext cx="19843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7" name="CS ChemDraw Drawing" r:id="rId3" imgW="1756440" imgH="842760" progId="ChemDraw.Document.5.0">
                  <p:embed/>
                </p:oleObj>
              </mc:Choice>
              <mc:Fallback>
                <p:oleObj name="CS ChemDraw Drawing" r:id="rId3" imgW="1756440" imgH="842760" progId="ChemDraw.Document.5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631" y="1709737"/>
                        <a:ext cx="198437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2032831" y="2397125"/>
          <a:ext cx="414337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8" name="CS ChemDraw Drawing" r:id="rId5" imgW="366840" imgH="103320" progId="ChemDraw.Document.5.0">
                  <p:embed/>
                </p:oleObj>
              </mc:Choice>
              <mc:Fallback>
                <p:oleObj name="CS ChemDraw Drawing" r:id="rId5" imgW="366840" imgH="103320" progId="ChemDraw.Document.5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831" y="2397125"/>
                        <a:ext cx="414337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2566231" y="1752600"/>
          <a:ext cx="19843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9" name="CS ChemDraw Drawing" r:id="rId7" imgW="1756440" imgH="842760" progId="ChemDraw.Document.5.0">
                  <p:embed/>
                </p:oleObj>
              </mc:Choice>
              <mc:Fallback>
                <p:oleObj name="CS ChemDraw Drawing" r:id="rId7" imgW="1756440" imgH="842760" progId="ChemDraw.Document.5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231" y="1752600"/>
                        <a:ext cx="198437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4242631" y="2397125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0" name="CS ChemDraw Drawing" r:id="rId9" imgW="366840" imgH="103320" progId="ChemDraw.Document.5.0">
                  <p:embed/>
                </p:oleObj>
              </mc:Choice>
              <mc:Fallback>
                <p:oleObj name="CS ChemDraw Drawing" r:id="rId9" imgW="366840" imgH="103320" progId="ChemDraw.Document.5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2631" y="2397125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4852231" y="1533525"/>
          <a:ext cx="220186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1" name="CS ChemDraw Drawing" r:id="rId10" imgW="1949400" imgH="1065600" progId="ChemDraw.Document.5.0">
                  <p:embed/>
                </p:oleObj>
              </mc:Choice>
              <mc:Fallback>
                <p:oleObj name="CS ChemDraw Drawing" r:id="rId10" imgW="1949400" imgH="10656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231" y="1533525"/>
                        <a:ext cx="2201863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6266693" y="2397125"/>
          <a:ext cx="414338" cy="1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CS ChemDraw Drawing" r:id="rId12" imgW="366840" imgH="103320" progId="ChemDraw.Document.5.0">
                  <p:embed/>
                </p:oleObj>
              </mc:Choice>
              <mc:Fallback>
                <p:oleObj name="CS ChemDraw Drawing" r:id="rId12" imgW="366840" imgH="103320" progId="ChemDraw.Document.5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6693" y="2397125"/>
                        <a:ext cx="414338" cy="11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50222" y="2297668"/>
            <a:ext cx="1098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sapogenin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53440"/>
          </a:xfrm>
        </p:spPr>
        <p:txBody>
          <a:bodyPr/>
          <a:lstStyle/>
          <a:p>
            <a:r>
              <a:rPr lang="en-US" dirty="0" smtClean="0"/>
              <a:t>ASAM EMPEDU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98138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hewan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dipelajari</a:t>
            </a:r>
            <a:r>
              <a:rPr lang="en-US" sz="1800" dirty="0" smtClean="0"/>
              <a:t>, </a:t>
            </a:r>
            <a:r>
              <a:rPr lang="en-US" sz="1800" dirty="0" err="1" smtClean="0"/>
              <a:t>asam-asam</a:t>
            </a:r>
            <a:r>
              <a:rPr lang="en-US" sz="1800" dirty="0" smtClean="0"/>
              <a:t> </a:t>
            </a:r>
            <a:r>
              <a:rPr lang="en-US" sz="1800" dirty="0" err="1" smtClean="0"/>
              <a:t>empedu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alcohol </a:t>
            </a:r>
            <a:r>
              <a:rPr lang="en-US" sz="1800" dirty="0" err="1" smtClean="0"/>
              <a:t>terbentuk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kolesterol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hati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disambungkan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taurin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glysin</a:t>
            </a:r>
            <a:r>
              <a:rPr lang="en-US" sz="1800" dirty="0" smtClean="0"/>
              <a:t>. </a:t>
            </a: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838200" y="2338387"/>
          <a:ext cx="254635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CS ChemDraw Drawing" r:id="rId3" imgW="2254320" imgH="1296720" progId="ChemDraw.Document.5.0">
                  <p:embed/>
                </p:oleObj>
              </mc:Choice>
              <mc:Fallback>
                <p:oleObj name="CS ChemDraw Drawing" r:id="rId3" imgW="2254320" imgH="129672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38387"/>
                        <a:ext cx="2546350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2286000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R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X = OH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663442" y="2252246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</a:t>
            </a:r>
            <a:r>
              <a:rPr lang="en-US" sz="1600" dirty="0" err="1" smtClean="0"/>
              <a:t>kolat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2740223"/>
            <a:ext cx="156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 H, R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X = OH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63442" y="2709446"/>
            <a:ext cx="1778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</a:t>
            </a:r>
            <a:r>
              <a:rPr lang="en-US" sz="1600" dirty="0" err="1" smtClean="0"/>
              <a:t>deoksikolat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19742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R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= H, X = OH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3166646"/>
            <a:ext cx="1507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</a:t>
            </a:r>
            <a:r>
              <a:rPr lang="en-US" sz="1600" dirty="0" err="1" smtClean="0"/>
              <a:t>litokolat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3654623"/>
            <a:ext cx="156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= H, R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X = OH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3623846"/>
            <a:ext cx="2409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</a:t>
            </a:r>
            <a:r>
              <a:rPr lang="en-US" sz="1600" dirty="0" err="1" smtClean="0"/>
              <a:t>chenodesoksikolat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4038600"/>
            <a:ext cx="158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Garam</a:t>
            </a:r>
            <a:r>
              <a:rPr lang="en-US" sz="1600" dirty="0" smtClean="0"/>
              <a:t> </a:t>
            </a:r>
            <a:r>
              <a:rPr lang="en-US" sz="1600" dirty="0" err="1" smtClean="0"/>
              <a:t>empedu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121558" y="4419600"/>
            <a:ext cx="2906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 = </a:t>
            </a:r>
            <a:r>
              <a:rPr lang="en-US" sz="1400" dirty="0" smtClean="0">
                <a:sym typeface="Symbol"/>
              </a:rPr>
              <a:t></a:t>
            </a:r>
            <a:r>
              <a:rPr lang="en-US" sz="1400" dirty="0" smtClean="0"/>
              <a:t>NH</a:t>
            </a:r>
            <a:r>
              <a:rPr lang="en-US" sz="1400" dirty="0" smtClean="0">
                <a:sym typeface="Symbol"/>
              </a:rPr>
              <a:t>CH</a:t>
            </a:r>
            <a:r>
              <a:rPr lang="en-US" sz="1400" baseline="-25000" dirty="0" smtClean="0">
                <a:sym typeface="Symbol"/>
              </a:rPr>
              <a:t>2</a:t>
            </a:r>
            <a:r>
              <a:rPr lang="en-US" sz="1400" dirty="0" smtClean="0">
                <a:sym typeface="Symbol"/>
              </a:rPr>
              <a:t>COONa        (</a:t>
            </a:r>
            <a:r>
              <a:rPr lang="en-US" sz="1400" dirty="0" err="1" smtClean="0">
                <a:sym typeface="Symbol"/>
              </a:rPr>
              <a:t>Glysin</a:t>
            </a:r>
            <a:r>
              <a:rPr lang="en-US" sz="1400" dirty="0" smtClean="0"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7924" y="4724400"/>
            <a:ext cx="2970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 = </a:t>
            </a:r>
            <a:r>
              <a:rPr lang="en-US" sz="1400" dirty="0" smtClean="0">
                <a:sym typeface="Symbol"/>
              </a:rPr>
              <a:t></a:t>
            </a:r>
            <a:r>
              <a:rPr lang="en-US" sz="1400" dirty="0" smtClean="0"/>
              <a:t>NH</a:t>
            </a:r>
            <a:r>
              <a:rPr lang="en-US" sz="1400" dirty="0" smtClean="0">
                <a:sym typeface="Symbol"/>
              </a:rPr>
              <a:t>CH</a:t>
            </a:r>
            <a:r>
              <a:rPr lang="en-US" sz="1400" baseline="-25000" dirty="0" smtClean="0">
                <a:sym typeface="Symbol"/>
              </a:rPr>
              <a:t>2</a:t>
            </a:r>
            <a:r>
              <a:rPr lang="en-US" sz="1400" dirty="0" smtClean="0">
                <a:sym typeface="Symbol"/>
              </a:rPr>
              <a:t>CH</a:t>
            </a:r>
            <a:r>
              <a:rPr lang="en-US" sz="1400" baseline="-25000" dirty="0" smtClean="0">
                <a:sym typeface="Symbol"/>
              </a:rPr>
              <a:t>2</a:t>
            </a:r>
            <a:r>
              <a:rPr lang="en-US" sz="1400" dirty="0" smtClean="0">
                <a:sym typeface="Symbol"/>
              </a:rPr>
              <a:t>SO</a:t>
            </a:r>
            <a:r>
              <a:rPr lang="en-US" sz="1400" baseline="-25000" dirty="0" smtClean="0">
                <a:sym typeface="Symbol"/>
              </a:rPr>
              <a:t>3</a:t>
            </a:r>
            <a:r>
              <a:rPr lang="en-US" sz="1400" dirty="0" smtClean="0">
                <a:sym typeface="Symbol"/>
              </a:rPr>
              <a:t>Na    (</a:t>
            </a:r>
            <a:r>
              <a:rPr lang="en-US" sz="1400" dirty="0" err="1" smtClean="0">
                <a:sym typeface="Symbol"/>
              </a:rPr>
              <a:t>Taurin</a:t>
            </a:r>
            <a:r>
              <a:rPr lang="en-US" sz="1400" dirty="0" smtClean="0"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5190816"/>
            <a:ext cx="7696200" cy="981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Garam-garam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dialirkan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intestine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flora microbial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kimia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lanjut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steroid,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reduksi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hidroksilasi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57200"/>
            <a:ext cx="7239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biosintesis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asam-asam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dibedakan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143000"/>
            <a:ext cx="72390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baseline="0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metabolit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intestinal  flora;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dilangsungkan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microbial flora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(intestine).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676216"/>
            <a:ext cx="7696200" cy="67658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Dari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pandang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struktural</a:t>
            </a:r>
            <a:r>
              <a:rPr lang="en-US" sz="1800" dirty="0" smtClean="0"/>
              <a:t>, </a:t>
            </a:r>
            <a:r>
              <a:rPr lang="en-US" sz="1800" dirty="0" err="1" smtClean="0"/>
              <a:t>asam-asam</a:t>
            </a:r>
            <a:r>
              <a:rPr lang="en-US" sz="1800" dirty="0" smtClean="0"/>
              <a:t> </a:t>
            </a:r>
            <a:r>
              <a:rPr lang="en-US" sz="1800" dirty="0" err="1" smtClean="0"/>
              <a:t>empedu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dipertimbangkan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turunan</a:t>
            </a:r>
            <a:r>
              <a:rPr lang="en-US" sz="1800" dirty="0" smtClean="0"/>
              <a:t> 5</a:t>
            </a:r>
            <a:r>
              <a:rPr lang="en-US" sz="1800" dirty="0" smtClean="0">
                <a:sym typeface="Symbol"/>
              </a:rPr>
              <a:t>-</a:t>
            </a:r>
            <a:r>
              <a:rPr lang="en-US" sz="1800" dirty="0" err="1" smtClean="0">
                <a:sym typeface="Symbol"/>
              </a:rPr>
              <a:t>kolestan</a:t>
            </a:r>
            <a:r>
              <a:rPr lang="en-US" sz="1800" dirty="0" smtClean="0">
                <a:sym typeface="Symbol"/>
              </a:rPr>
              <a:t> (</a:t>
            </a:r>
            <a:r>
              <a:rPr lang="en-US" sz="1800" dirty="0" err="1" smtClean="0">
                <a:sym typeface="Symbol"/>
              </a:rPr>
              <a:t>atau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koprostan</a:t>
            </a:r>
            <a:r>
              <a:rPr lang="en-US" sz="1800" dirty="0" smtClean="0">
                <a:sym typeface="Symbol"/>
              </a:rPr>
              <a:t>, C-27).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438216"/>
            <a:ext cx="7696200" cy="676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prakteknya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memakai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-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kolanat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sebagai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struktur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dasar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penamaan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asam-asam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empedu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2133600" y="4149725"/>
          <a:ext cx="2520370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CS ChemDraw Drawing" r:id="rId3" imgW="1882080" imgH="1445400" progId="ChemDraw.Document.5.0">
                  <p:embed/>
                </p:oleObj>
              </mc:Choice>
              <mc:Fallback>
                <p:oleObj name="CS ChemDraw Drawing" r:id="rId3" imgW="1882080" imgH="144540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49725"/>
                        <a:ext cx="2520370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62200" y="6138446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Asam</a:t>
            </a:r>
            <a:r>
              <a:rPr lang="en-US" sz="1600" dirty="0" smtClean="0"/>
              <a:t> 5</a:t>
            </a:r>
            <a:r>
              <a:rPr lang="en-US" sz="1600" dirty="0" smtClean="0">
                <a:sym typeface="Symbol"/>
              </a:rPr>
              <a:t>-</a:t>
            </a:r>
            <a:r>
              <a:rPr lang="en-US" sz="1600" dirty="0" err="1" smtClean="0">
                <a:sym typeface="Symbol"/>
              </a:rPr>
              <a:t>kolanat</a:t>
            </a:r>
            <a:endParaRPr lang="en-US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1944</Words>
  <Application>Microsoft Office PowerPoint</Application>
  <PresentationFormat>On-screen Show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Opulent</vt:lpstr>
      <vt:lpstr>CS ChemDraw Drawing</vt:lpstr>
      <vt:lpstr>Biosintesis Steroid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ASAM EMPEDU</vt:lpstr>
      <vt:lpstr>PowerPoint Presentation</vt:lpstr>
      <vt:lpstr>PowerPoint Presentation</vt:lpstr>
      <vt:lpstr>PowerPoint Presentation</vt:lpstr>
      <vt:lpstr>PowerPoint Presentation</vt:lpstr>
      <vt:lpstr>HORMON-HORMON STEROID</vt:lpstr>
      <vt:lpstr>CORTICOSTEROID</vt:lpstr>
      <vt:lpstr>PowerPoint Presentation</vt:lpstr>
      <vt:lpstr>PowerPoint Presentation</vt:lpstr>
      <vt:lpstr>GESTOGEN</vt:lpstr>
      <vt:lpstr>ANDROGEN</vt:lpstr>
      <vt:lpstr>PowerPoint Presentation</vt:lpstr>
      <vt:lpstr>ESTROGEN</vt:lpstr>
      <vt:lpstr>PowerPoint Presentation</vt:lpstr>
      <vt:lpstr>PowerPoint Presentation</vt:lpstr>
      <vt:lpstr>ECDYSON</vt:lpstr>
      <vt:lpstr>PowerPoint Presentation</vt:lpstr>
      <vt:lpstr>PowerPoint Presentation</vt:lpstr>
      <vt:lpstr>VITAMIN 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Biosintesis Steroid</dc:title>
  <dc:creator>User</dc:creator>
  <cp:lastModifiedBy>ismail - [2010]</cp:lastModifiedBy>
  <cp:revision>97</cp:revision>
  <dcterms:created xsi:type="dcterms:W3CDTF">2010-04-17T01:18:03Z</dcterms:created>
  <dcterms:modified xsi:type="dcterms:W3CDTF">2022-12-12T23:21:36Z</dcterms:modified>
</cp:coreProperties>
</file>