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1C56-44A1-4C01-8248-0269F5BBDC50}" type="datetimeFigureOut">
              <a:rPr lang="en-US" smtClean="0"/>
              <a:t>22-Sep-22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C86F50F-CA26-457A-AE20-37C1141C91B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28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1C56-44A1-4C01-8248-0269F5BBDC50}" type="datetimeFigureOut">
              <a:rPr lang="en-US" smtClean="0"/>
              <a:t>22-Sep-22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F50F-CA26-457A-AE20-37C1141C91B5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51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1C56-44A1-4C01-8248-0269F5BBDC50}" type="datetimeFigureOut">
              <a:rPr lang="en-US" smtClean="0"/>
              <a:t>22-Sep-22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F50F-CA26-457A-AE20-37C1141C91B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756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1C56-44A1-4C01-8248-0269F5BBDC50}" type="datetimeFigureOut">
              <a:rPr lang="en-US" smtClean="0"/>
              <a:t>22-Sep-22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F50F-CA26-457A-AE20-37C1141C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2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1C56-44A1-4C01-8248-0269F5BBDC50}" type="datetimeFigureOut">
              <a:rPr lang="en-US" smtClean="0"/>
              <a:t>22-Sep-22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F50F-CA26-457A-AE20-37C1141C91B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18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1C56-44A1-4C01-8248-0269F5BBDC50}" type="datetimeFigureOut">
              <a:rPr lang="en-US" smtClean="0"/>
              <a:t>22-Sep-22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F50F-CA26-457A-AE20-37C1141C91B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24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1C56-44A1-4C01-8248-0269F5BBDC50}" type="datetimeFigureOut">
              <a:rPr lang="en-US" smtClean="0"/>
              <a:t>22-Sep-22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F50F-CA26-457A-AE20-37C1141C91B5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67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1C56-44A1-4C01-8248-0269F5BBDC50}" type="datetimeFigureOut">
              <a:rPr lang="en-US" smtClean="0"/>
              <a:t>22-Sep-22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F50F-CA26-457A-AE20-37C1141C91B5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7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1C56-44A1-4C01-8248-0269F5BBDC50}" type="datetimeFigureOut">
              <a:rPr lang="en-US" smtClean="0"/>
              <a:t>22-Sep-22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F50F-CA26-457A-AE20-37C1141C91B5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2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1C56-44A1-4C01-8248-0269F5BBDC50}" type="datetimeFigureOut">
              <a:rPr lang="en-US" smtClean="0"/>
              <a:t>22-Sep-22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F50F-CA26-457A-AE20-37C1141C9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5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C1C56-44A1-4C01-8248-0269F5BBDC50}" type="datetimeFigureOut">
              <a:rPr lang="en-US" smtClean="0"/>
              <a:t>22-Sep-22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F50F-CA26-457A-AE20-37C1141C91B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6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69C1C56-44A1-4C01-8248-0269F5BBDC50}" type="datetimeFigureOut">
              <a:rPr lang="en-US" smtClean="0"/>
              <a:t>22-Sep-22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6F50F-CA26-457A-AE20-37C1141C91B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99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C1C56-44A1-4C01-8248-0269F5BBDC50}" type="datetimeFigureOut">
              <a:rPr lang="en-US" smtClean="0"/>
              <a:t>22-Sep-22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C86F50F-CA26-457A-AE20-37C1141C91B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12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odokter.com/hidronefrosis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odokter.com/karsinoma-sel-skuamosa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odokter.com/hpv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gonore" TargetMode="External"/><Relationship Id="rId2" Type="http://schemas.openxmlformats.org/officeDocument/2006/relationships/hyperlink" Target="https://www.alodokter.com/hiv-aids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odokter.com/nyeri-panggul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waspadai-bab-berdarah-dan-penyebabnya" TargetMode="External"/><Relationship Id="rId2" Type="http://schemas.openxmlformats.org/officeDocument/2006/relationships/hyperlink" Target="https://www.alodokter.com/hematuria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alodokter.com/keja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5C97-F92A-4076-BE65-177F4DA29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503582"/>
            <a:ext cx="8689976" cy="1524001"/>
          </a:xfrm>
        </p:spPr>
        <p:txBody>
          <a:bodyPr>
            <a:norm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KELOMPOK 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75FE72-E2A9-4308-A883-1BE442E1B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3008243"/>
            <a:ext cx="8689976" cy="3074504"/>
          </a:xfrm>
        </p:spPr>
        <p:txBody>
          <a:bodyPr/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MATA KULIAH : MASALAH DAN GANGGUAN SISTEM REPRODUKSI</a:t>
            </a:r>
          </a:p>
          <a:p>
            <a:pPr lvl="0"/>
            <a:r>
              <a:rPr lang="en-US" b="1" dirty="0">
                <a:solidFill>
                  <a:schemeClr val="tx1"/>
                </a:solidFill>
              </a:rPr>
              <a:t>DOSEN : SYAHRIANI, S.ST.,M.KES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305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1D797-DD23-47E3-9828-02D4AC8DC5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689114"/>
            <a:ext cx="10363826" cy="5102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Ada </a:t>
            </a:r>
            <a:r>
              <a:rPr lang="en-US" sz="2400" dirty="0" err="1">
                <a:latin typeface="Arial Rounded MT Bold" panose="020F0704030504030204" pitchFamily="34" charset="0"/>
              </a:rPr>
              <a:t>dua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metode</a:t>
            </a:r>
            <a:r>
              <a:rPr lang="en-US" sz="2400" dirty="0">
                <a:latin typeface="Arial Rounded MT Bold" panose="020F0704030504030204" pitchFamily="34" charset="0"/>
              </a:rPr>
              <a:t> yang </a:t>
            </a:r>
            <a:r>
              <a:rPr lang="en-US" sz="2400" dirty="0" err="1">
                <a:latin typeface="Arial Rounded MT Bold" panose="020F0704030504030204" pitchFamily="34" charset="0"/>
              </a:rPr>
              <a:t>umum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digunakan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sebagai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deteksi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dini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atau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skrining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kanker</a:t>
            </a:r>
            <a:r>
              <a:rPr lang="en-US" sz="2400" dirty="0">
                <a:latin typeface="Arial Rounded MT Bold" panose="020F0704030504030204" pitchFamily="34" charset="0"/>
              </a:rPr>
              <a:t> </a:t>
            </a:r>
            <a:r>
              <a:rPr lang="en-US" sz="2400" dirty="0" err="1">
                <a:latin typeface="Arial Rounded MT Bold" panose="020F0704030504030204" pitchFamily="34" charset="0"/>
              </a:rPr>
              <a:t>serviks</a:t>
            </a:r>
            <a:r>
              <a:rPr lang="en-US" sz="2400" dirty="0">
                <a:latin typeface="Arial Rounded MT Bold" panose="020F0704030504030204" pitchFamily="34" charset="0"/>
              </a:rPr>
              <a:t>, </a:t>
            </a:r>
            <a:r>
              <a:rPr lang="en-US" sz="2400" dirty="0" err="1">
                <a:latin typeface="Arial Rounded MT Bold" panose="020F0704030504030204" pitchFamily="34" charset="0"/>
              </a:rPr>
              <a:t>yaitu</a:t>
            </a:r>
            <a:r>
              <a:rPr lang="en-US" sz="2400" dirty="0">
                <a:latin typeface="Arial Rounded MT Bold" panose="020F0704030504030204" pitchFamily="34" charset="0"/>
              </a:rPr>
              <a:t>:</a:t>
            </a:r>
          </a:p>
          <a:p>
            <a:pPr marL="0" indent="0">
              <a:buNone/>
            </a:pPr>
            <a:r>
              <a:rPr lang="en-US" b="1" i="1" dirty="0" err="1"/>
              <a:t>Pemeriksaan</a:t>
            </a:r>
            <a:r>
              <a:rPr lang="en-US" b="1" i="1" dirty="0"/>
              <a:t> IVA</a:t>
            </a:r>
          </a:p>
          <a:p>
            <a:pPr marL="0" indent="0">
              <a:buNone/>
            </a:pPr>
            <a:r>
              <a:rPr lang="en-US" b="1" dirty="0"/>
              <a:t>Pap smear</a:t>
            </a:r>
            <a:endParaRPr lang="en-US" b="1" i="1" dirty="0"/>
          </a:p>
          <a:p>
            <a:pPr marL="0" indent="0">
              <a:buNone/>
            </a:pPr>
            <a:endParaRPr lang="en-US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457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80A4E-D749-405C-AECC-7B9DA020A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45774"/>
            <a:ext cx="10364451" cy="755374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Stadium </a:t>
            </a:r>
            <a:r>
              <a:rPr lang="en-US" sz="2800" b="1" dirty="0" err="1"/>
              <a:t>Kanker</a:t>
            </a:r>
            <a:r>
              <a:rPr lang="en-US" sz="2800" b="1" dirty="0"/>
              <a:t> </a:t>
            </a:r>
            <a:r>
              <a:rPr lang="en-US" sz="2800" b="1" dirty="0" err="1"/>
              <a:t>Serviks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C8AD9-4828-41E3-B601-352788D0B43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543340"/>
            <a:ext cx="10363826" cy="6016486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Stadium 1</a:t>
            </a:r>
          </a:p>
          <a:p>
            <a:pPr lvl="0"/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di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leher</a:t>
            </a:r>
            <a:r>
              <a:rPr lang="en-US" dirty="0"/>
              <a:t> </a:t>
            </a:r>
            <a:r>
              <a:rPr lang="en-US" dirty="0" err="1"/>
              <a:t>rahim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rahim</a:t>
            </a:r>
            <a:r>
              <a:rPr lang="en-US" dirty="0"/>
              <a:t> (</a:t>
            </a:r>
            <a:r>
              <a:rPr lang="en-US" dirty="0" err="1"/>
              <a:t>karsinoma</a:t>
            </a:r>
            <a:r>
              <a:rPr lang="en-US" dirty="0"/>
              <a:t> in situ).</a:t>
            </a:r>
          </a:p>
          <a:p>
            <a:pPr lvl="0"/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kelenjar</a:t>
            </a:r>
            <a:r>
              <a:rPr lang="en-US" dirty="0"/>
              <a:t> </a:t>
            </a:r>
            <a:r>
              <a:rPr lang="en-US" dirty="0" err="1"/>
              <a:t>getah</a:t>
            </a:r>
            <a:r>
              <a:rPr lang="en-US" dirty="0"/>
              <a:t> </a:t>
            </a:r>
            <a:r>
              <a:rPr lang="en-US" dirty="0" err="1"/>
              <a:t>bening</a:t>
            </a:r>
            <a:r>
              <a:rPr lang="en-US" dirty="0"/>
              <a:t> di </a:t>
            </a:r>
            <a:r>
              <a:rPr lang="en-US" dirty="0" err="1"/>
              <a:t>sekitarnya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menyerang</a:t>
            </a:r>
            <a:r>
              <a:rPr lang="en-US" dirty="0"/>
              <a:t> organ di </a:t>
            </a:r>
            <a:r>
              <a:rPr lang="en-US" dirty="0" err="1"/>
              <a:t>sekitarnya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4 cm.</a:t>
            </a:r>
          </a:p>
          <a:p>
            <a:pPr marL="0" indent="0">
              <a:buNone/>
            </a:pPr>
            <a:r>
              <a:rPr lang="en-US" b="1" i="1" dirty="0"/>
              <a:t>Stadium 2</a:t>
            </a:r>
          </a:p>
          <a:p>
            <a:pPr lvl="0"/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rahim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vagina,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vagina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dinding</a:t>
            </a:r>
            <a:r>
              <a:rPr lang="en-US" dirty="0"/>
              <a:t> </a:t>
            </a:r>
            <a:r>
              <a:rPr lang="en-US" dirty="0" err="1"/>
              <a:t>panggul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kelenjar</a:t>
            </a:r>
            <a:r>
              <a:rPr lang="en-US" dirty="0"/>
              <a:t> </a:t>
            </a:r>
            <a:r>
              <a:rPr lang="en-US" dirty="0" err="1"/>
              <a:t>getah</a:t>
            </a:r>
            <a:r>
              <a:rPr lang="en-US" dirty="0"/>
              <a:t> </a:t>
            </a:r>
            <a:r>
              <a:rPr lang="en-US" dirty="0" err="1"/>
              <a:t>bening</a:t>
            </a:r>
            <a:r>
              <a:rPr lang="en-US" dirty="0"/>
              <a:t> dan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di </a:t>
            </a:r>
            <a:r>
              <a:rPr lang="en-US" dirty="0" err="1"/>
              <a:t>sekitarnya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organ lain di </a:t>
            </a:r>
            <a:r>
              <a:rPr lang="en-US" dirty="0" err="1"/>
              <a:t>sekitarnya</a:t>
            </a:r>
            <a:r>
              <a:rPr lang="en-US" dirty="0"/>
              <a:t>.</a:t>
            </a:r>
          </a:p>
          <a:p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bervariasi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4 cm.</a:t>
            </a:r>
          </a:p>
        </p:txBody>
      </p:sp>
    </p:spTree>
    <p:extLst>
      <p:ext uri="{BB962C8B-B14F-4D97-AF65-F5344CB8AC3E}">
        <p14:creationId xmlns:p14="http://schemas.microsoft.com/office/powerpoint/2010/main" val="1103159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08C1-3FD5-48C5-A6F1-C46D6AA70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72279"/>
            <a:ext cx="10364451" cy="795130"/>
          </a:xfrm>
        </p:spPr>
        <p:txBody>
          <a:bodyPr/>
          <a:lstStyle/>
          <a:p>
            <a:r>
              <a:rPr lang="en-US" dirty="0"/>
              <a:t>Next…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558EA-7B7C-4C37-AE08-DD2E615D16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45704"/>
            <a:ext cx="10363826" cy="5035826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Stadium 3</a:t>
            </a:r>
          </a:p>
          <a:p>
            <a:pPr lvl="0"/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vagina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menekan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kemih</a:t>
            </a:r>
            <a:r>
              <a:rPr lang="en-US" dirty="0"/>
              <a:t> dan </a:t>
            </a:r>
            <a:r>
              <a:rPr lang="en-US" dirty="0" err="1"/>
              <a:t>menyebabkan</a:t>
            </a:r>
            <a:r>
              <a:rPr lang="en-US" dirty="0"/>
              <a:t> </a:t>
            </a:r>
            <a:r>
              <a:rPr lang="en-US" u="sng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hidronefrosis</a:t>
            </a:r>
            <a:r>
              <a:rPr lang="en-US" dirty="0"/>
              <a:t> 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ginjal</a:t>
            </a:r>
            <a:endParaRPr lang="en-US" dirty="0"/>
          </a:p>
          <a:p>
            <a:pPr lvl="0"/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kelenjar</a:t>
            </a:r>
            <a:r>
              <a:rPr lang="en-US" dirty="0"/>
              <a:t> </a:t>
            </a:r>
            <a:r>
              <a:rPr lang="en-US" dirty="0" err="1"/>
              <a:t>getah</a:t>
            </a:r>
            <a:r>
              <a:rPr lang="en-US" dirty="0"/>
              <a:t> </a:t>
            </a:r>
            <a:r>
              <a:rPr lang="en-US" dirty="0" err="1"/>
              <a:t>bening</a:t>
            </a:r>
            <a:r>
              <a:rPr lang="en-US" dirty="0"/>
              <a:t> di </a:t>
            </a:r>
            <a:r>
              <a:rPr lang="en-US" dirty="0" err="1"/>
              <a:t>sekitarnya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menyerang</a:t>
            </a:r>
            <a:r>
              <a:rPr lang="en-US" dirty="0"/>
              <a:t> </a:t>
            </a:r>
            <a:r>
              <a:rPr lang="en-US" dirty="0" err="1"/>
              <a:t>dinding</a:t>
            </a:r>
            <a:r>
              <a:rPr lang="en-US" dirty="0"/>
              <a:t> </a:t>
            </a:r>
            <a:r>
              <a:rPr lang="en-US" dirty="0" err="1"/>
              <a:t>panggul</a:t>
            </a:r>
            <a:r>
              <a:rPr lang="en-US" dirty="0"/>
              <a:t> dan organ lain di </a:t>
            </a:r>
            <a:r>
              <a:rPr lang="en-US" dirty="0" err="1"/>
              <a:t>sekitarnya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i="1" dirty="0"/>
              <a:t>Stadium 4</a:t>
            </a:r>
          </a:p>
          <a:p>
            <a:pPr lvl="0"/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organ lain,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kandung</a:t>
            </a:r>
            <a:r>
              <a:rPr lang="en-US" dirty="0"/>
              <a:t> </a:t>
            </a:r>
            <a:r>
              <a:rPr lang="en-US" dirty="0" err="1"/>
              <a:t>kemih</a:t>
            </a:r>
            <a:r>
              <a:rPr lang="en-US" dirty="0"/>
              <a:t>, </a:t>
            </a:r>
            <a:r>
              <a:rPr lang="en-US" dirty="0" err="1"/>
              <a:t>hati</a:t>
            </a:r>
            <a:r>
              <a:rPr lang="en-US" dirty="0"/>
              <a:t>, </a:t>
            </a:r>
            <a:r>
              <a:rPr lang="en-US" dirty="0" err="1"/>
              <a:t>paru-paru</a:t>
            </a:r>
            <a:r>
              <a:rPr lang="en-US" dirty="0"/>
              <a:t>, </a:t>
            </a:r>
            <a:r>
              <a:rPr lang="en-US" dirty="0" err="1"/>
              <a:t>usus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0794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5F457-CCA2-4056-8CE2-F41A46F37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38539"/>
            <a:ext cx="10364451" cy="1099931"/>
          </a:xfrm>
        </p:spPr>
        <p:txBody>
          <a:bodyPr/>
          <a:lstStyle/>
          <a:p>
            <a:r>
              <a:rPr lang="en-US" b="1" dirty="0" err="1"/>
              <a:t>Pengobatan</a:t>
            </a:r>
            <a:r>
              <a:rPr lang="en-US" b="1" dirty="0"/>
              <a:t> </a:t>
            </a:r>
            <a:r>
              <a:rPr lang="en-US" b="1" dirty="0" err="1"/>
              <a:t>Kanker</a:t>
            </a:r>
            <a:r>
              <a:rPr lang="en-US" b="1" dirty="0"/>
              <a:t> </a:t>
            </a:r>
            <a:r>
              <a:rPr lang="en-US" b="1" dirty="0" err="1"/>
              <a:t>Serviks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A4173-E7A6-4EC3-AD05-3AA3F9FE6F2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79444"/>
            <a:ext cx="10363826" cy="4611756"/>
          </a:xfrm>
        </p:spPr>
        <p:txBody>
          <a:bodyPr/>
          <a:lstStyle/>
          <a:p>
            <a:r>
              <a:rPr lang="en-US" dirty="0" err="1"/>
              <a:t>Bedah</a:t>
            </a:r>
            <a:endParaRPr lang="en-US" dirty="0"/>
          </a:p>
          <a:p>
            <a:r>
              <a:rPr lang="en-US" dirty="0" err="1"/>
              <a:t>Radioterapi</a:t>
            </a:r>
            <a:endParaRPr lang="en-US" dirty="0"/>
          </a:p>
          <a:p>
            <a:r>
              <a:rPr lang="en-US" dirty="0" err="1"/>
              <a:t>Kemoterapi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462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24A89-AF23-4A50-8F47-9F4C29D59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Pencegahan</a:t>
            </a:r>
            <a:r>
              <a:rPr lang="en-US" b="1" dirty="0"/>
              <a:t> </a:t>
            </a:r>
            <a:r>
              <a:rPr lang="en-US" b="1" dirty="0" err="1"/>
              <a:t>Kanker</a:t>
            </a:r>
            <a:r>
              <a:rPr lang="en-US" b="1" dirty="0"/>
              <a:t> </a:t>
            </a:r>
            <a:r>
              <a:rPr lang="en-US" b="1" dirty="0" err="1"/>
              <a:t>Serviks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E6B26-D495-4AE2-AE67-0F060BC57BF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24000"/>
            <a:ext cx="10363826" cy="4267199"/>
          </a:xfrm>
        </p:spPr>
        <p:txBody>
          <a:bodyPr/>
          <a:lstStyle/>
          <a:p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vaksin</a:t>
            </a:r>
            <a:r>
              <a:rPr lang="en-US" dirty="0"/>
              <a:t> </a:t>
            </a:r>
            <a:r>
              <a:rPr lang="en-US" dirty="0" err="1"/>
              <a:t>hpv</a:t>
            </a:r>
            <a:endParaRPr lang="en-US" dirty="0"/>
          </a:p>
          <a:p>
            <a:pPr lvl="0"/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seks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kondom</a:t>
            </a:r>
            <a:r>
              <a:rPr lang="en-US" dirty="0"/>
              <a:t> dan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pasangan</a:t>
            </a:r>
            <a:endParaRPr lang="en-US" dirty="0"/>
          </a:p>
          <a:p>
            <a:pPr lvl="0"/>
            <a:r>
              <a:rPr lang="en-US" dirty="0" err="1"/>
              <a:t>Menjalani</a:t>
            </a:r>
            <a:r>
              <a:rPr lang="en-US" dirty="0"/>
              <a:t> </a:t>
            </a:r>
            <a:r>
              <a:rPr lang="en-US" i="1" dirty="0"/>
              <a:t>pap smear</a:t>
            </a:r>
            <a:r>
              <a:rPr lang="en-US" dirty="0"/>
              <a:t> 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IVA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berkala</a:t>
            </a:r>
            <a:r>
              <a:rPr lang="en-US" dirty="0"/>
              <a:t> agar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serviks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terpantau</a:t>
            </a:r>
            <a:r>
              <a:rPr lang="en-US" dirty="0"/>
              <a:t> dan agar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kanker</a:t>
            </a:r>
            <a:endParaRPr lang="en-US" dirty="0"/>
          </a:p>
          <a:p>
            <a:pPr lvl="0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merokok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972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25F5F16-0894-4026-AE6A-086CF1FFDBA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207935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6143F-80D4-4620-9D1B-549574132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ANGGOTA KELOMPOK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CE42F-3010-45A9-81D0-E37E7572B2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b="1" dirty="0"/>
              <a:t>HARDIANTI</a:t>
            </a:r>
            <a:endParaRPr lang="en-US" dirty="0"/>
          </a:p>
          <a:p>
            <a:pPr lvl="0"/>
            <a:r>
              <a:rPr lang="en-US" b="1" dirty="0"/>
              <a:t>YUYUN AZIS</a:t>
            </a:r>
            <a:endParaRPr lang="en-US" dirty="0"/>
          </a:p>
          <a:p>
            <a:pPr lvl="0"/>
            <a:r>
              <a:rPr lang="en-US" b="1" dirty="0"/>
              <a:t>SUKMAWATI HASYIM</a:t>
            </a:r>
            <a:endParaRPr lang="en-US" dirty="0"/>
          </a:p>
          <a:p>
            <a:pPr lvl="0"/>
            <a:r>
              <a:rPr lang="en-US" b="1" dirty="0"/>
              <a:t>DARNA SYAM</a:t>
            </a:r>
            <a:endParaRPr lang="en-US" dirty="0"/>
          </a:p>
          <a:p>
            <a:pPr lvl="0"/>
            <a:r>
              <a:rPr lang="en-US" b="1" dirty="0"/>
              <a:t>HASRIANI</a:t>
            </a:r>
            <a:endParaRPr lang="en-US" dirty="0"/>
          </a:p>
          <a:p>
            <a:pPr lvl="0"/>
            <a:r>
              <a:rPr lang="en-US" b="1" dirty="0"/>
              <a:t>NURMIATI</a:t>
            </a:r>
            <a:endParaRPr lang="en-US" dirty="0"/>
          </a:p>
          <a:p>
            <a:r>
              <a:rPr lang="en-US" b="1" dirty="0"/>
              <a:t>ST.SAJARAH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717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78889-C86D-44FE-9C5A-4452F7B23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 CERVIKS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A3F48D3-E98D-40F9-AA74-FCA18CDD442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695" y="2349936"/>
            <a:ext cx="6713062" cy="3759315"/>
          </a:xfrm>
        </p:spPr>
      </p:pic>
    </p:spTree>
    <p:extLst>
      <p:ext uri="{BB962C8B-B14F-4D97-AF65-F5344CB8AC3E}">
        <p14:creationId xmlns:p14="http://schemas.microsoft.com/office/powerpoint/2010/main" val="831022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5C4DA-3D00-4DE8-8160-042FC7D3A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49357"/>
            <a:ext cx="10364451" cy="1166191"/>
          </a:xfrm>
        </p:spPr>
        <p:txBody>
          <a:bodyPr/>
          <a:lstStyle/>
          <a:p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Kanker</a:t>
            </a:r>
            <a:r>
              <a:rPr lang="en-US" b="1" dirty="0"/>
              <a:t> </a:t>
            </a:r>
            <a:r>
              <a:rPr lang="en-US" b="1" dirty="0" err="1"/>
              <a:t>Serviks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AD08C-DCA8-433E-8151-4C6546AD48D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17983" y="2093842"/>
            <a:ext cx="9356034" cy="3697357"/>
          </a:xfrm>
        </p:spPr>
        <p:txBody>
          <a:bodyPr>
            <a:normAutofit/>
          </a:bodyPr>
          <a:lstStyle/>
          <a:p>
            <a:r>
              <a:rPr lang="en-US" sz="2400" b="1" dirty="0" err="1">
                <a:latin typeface="Arial Rounded MT Bold" panose="020F0704030504030204" pitchFamily="34" charset="0"/>
              </a:rPr>
              <a:t>Kanker</a:t>
            </a:r>
            <a:r>
              <a:rPr lang="en-US" sz="2400" b="1" dirty="0">
                <a:latin typeface="Arial Rounded MT Bold" panose="020F0704030504030204" pitchFamily="34" charset="0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</a:rPr>
              <a:t>serviks</a:t>
            </a:r>
            <a:r>
              <a:rPr lang="en-US" sz="2400" b="1" dirty="0">
                <a:latin typeface="Arial Rounded MT Bold" panose="020F0704030504030204" pitchFamily="34" charset="0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</a:rPr>
              <a:t>adalah</a:t>
            </a:r>
            <a:r>
              <a:rPr lang="en-US" sz="2400" b="1" dirty="0">
                <a:latin typeface="Arial Rounded MT Bold" panose="020F0704030504030204" pitchFamily="34" charset="0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</a:rPr>
              <a:t>kanker</a:t>
            </a:r>
            <a:r>
              <a:rPr lang="en-US" sz="2400" b="1" dirty="0">
                <a:latin typeface="Arial Rounded MT Bold" panose="020F0704030504030204" pitchFamily="34" charset="0"/>
              </a:rPr>
              <a:t> yang </a:t>
            </a:r>
            <a:r>
              <a:rPr lang="en-US" sz="2400" b="1" dirty="0" err="1">
                <a:latin typeface="Arial Rounded MT Bold" panose="020F0704030504030204" pitchFamily="34" charset="0"/>
              </a:rPr>
              <a:t>tumbuh</a:t>
            </a:r>
            <a:r>
              <a:rPr lang="en-US" sz="2400" b="1" dirty="0">
                <a:latin typeface="Arial Rounded MT Bold" panose="020F0704030504030204" pitchFamily="34" charset="0"/>
              </a:rPr>
              <a:t> pada </a:t>
            </a:r>
            <a:r>
              <a:rPr lang="en-US" sz="2400" b="1" dirty="0" err="1">
                <a:latin typeface="Arial Rounded MT Bold" panose="020F0704030504030204" pitchFamily="34" charset="0"/>
              </a:rPr>
              <a:t>sel-sel</a:t>
            </a:r>
            <a:r>
              <a:rPr lang="en-US" sz="2400" b="1" dirty="0">
                <a:latin typeface="Arial Rounded MT Bold" panose="020F0704030504030204" pitchFamily="34" charset="0"/>
              </a:rPr>
              <a:t> di </a:t>
            </a:r>
            <a:r>
              <a:rPr lang="en-US" sz="2400" b="1" dirty="0" err="1">
                <a:latin typeface="Arial Rounded MT Bold" panose="020F0704030504030204" pitchFamily="34" charset="0"/>
              </a:rPr>
              <a:t>leher</a:t>
            </a:r>
            <a:r>
              <a:rPr lang="en-US" sz="2400" b="1" dirty="0">
                <a:latin typeface="Arial Rounded MT Bold" panose="020F0704030504030204" pitchFamily="34" charset="0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</a:rPr>
              <a:t>rahim</a:t>
            </a:r>
            <a:r>
              <a:rPr lang="en-US" sz="2400" b="1" dirty="0">
                <a:latin typeface="Arial Rounded MT Bold" panose="020F0704030504030204" pitchFamily="34" charset="0"/>
              </a:rPr>
              <a:t>. </a:t>
            </a:r>
            <a:r>
              <a:rPr lang="en-US" sz="2400" b="1" dirty="0" err="1">
                <a:latin typeface="Arial Rounded MT Bold" panose="020F0704030504030204" pitchFamily="34" charset="0"/>
              </a:rPr>
              <a:t>Kanker</a:t>
            </a:r>
            <a:r>
              <a:rPr lang="en-US" sz="2400" b="1" dirty="0">
                <a:latin typeface="Arial Rounded MT Bold" panose="020F0704030504030204" pitchFamily="34" charset="0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</a:rPr>
              <a:t>ini</a:t>
            </a:r>
            <a:r>
              <a:rPr lang="en-US" sz="2400" b="1" dirty="0">
                <a:latin typeface="Arial Rounded MT Bold" panose="020F0704030504030204" pitchFamily="34" charset="0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</a:rPr>
              <a:t>umumnya</a:t>
            </a:r>
            <a:r>
              <a:rPr lang="en-US" sz="2400" b="1" dirty="0">
                <a:latin typeface="Arial Rounded MT Bold" panose="020F0704030504030204" pitchFamily="34" charset="0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</a:rPr>
              <a:t>berkembang</a:t>
            </a:r>
            <a:r>
              <a:rPr lang="en-US" sz="2400" b="1" dirty="0">
                <a:latin typeface="Arial Rounded MT Bold" panose="020F0704030504030204" pitchFamily="34" charset="0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</a:rPr>
              <a:t>perlahan</a:t>
            </a:r>
            <a:r>
              <a:rPr lang="en-US" sz="2400" b="1" dirty="0">
                <a:latin typeface="Arial Rounded MT Bold" panose="020F0704030504030204" pitchFamily="34" charset="0"/>
              </a:rPr>
              <a:t> dan </a:t>
            </a:r>
            <a:r>
              <a:rPr lang="en-US" sz="2400" b="1" dirty="0" err="1">
                <a:latin typeface="Arial Rounded MT Bold" panose="020F0704030504030204" pitchFamily="34" charset="0"/>
              </a:rPr>
              <a:t>baru</a:t>
            </a:r>
            <a:r>
              <a:rPr lang="en-US" sz="2400" b="1" dirty="0">
                <a:latin typeface="Arial Rounded MT Bold" panose="020F0704030504030204" pitchFamily="34" charset="0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</a:rPr>
              <a:t>menunjukkan</a:t>
            </a:r>
            <a:r>
              <a:rPr lang="en-US" sz="2400" b="1" dirty="0">
                <a:latin typeface="Arial Rounded MT Bold" panose="020F0704030504030204" pitchFamily="34" charset="0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</a:rPr>
              <a:t>gejala</a:t>
            </a:r>
            <a:r>
              <a:rPr lang="en-US" sz="2400" b="1" dirty="0">
                <a:latin typeface="Arial Rounded MT Bold" panose="020F0704030504030204" pitchFamily="34" charset="0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</a:rPr>
              <a:t>ketika</a:t>
            </a:r>
            <a:r>
              <a:rPr lang="en-US" sz="2400" b="1" dirty="0">
                <a:latin typeface="Arial Rounded MT Bold" panose="020F0704030504030204" pitchFamily="34" charset="0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</a:rPr>
              <a:t>sudah</a:t>
            </a:r>
            <a:r>
              <a:rPr lang="en-US" sz="2400" b="1" dirty="0">
                <a:latin typeface="Arial Rounded MT Bold" panose="020F0704030504030204" pitchFamily="34" charset="0"/>
              </a:rPr>
              <a:t> </a:t>
            </a:r>
            <a:r>
              <a:rPr lang="en-US" sz="2400" b="1" dirty="0" err="1">
                <a:latin typeface="Arial Rounded MT Bold" panose="020F0704030504030204" pitchFamily="34" charset="0"/>
              </a:rPr>
              <a:t>memasuki</a:t>
            </a:r>
            <a:r>
              <a:rPr lang="en-US" sz="2400" b="1" dirty="0">
                <a:latin typeface="Arial Rounded MT Bold" panose="020F0704030504030204" pitchFamily="34" charset="0"/>
              </a:rPr>
              <a:t> stadium </a:t>
            </a:r>
            <a:r>
              <a:rPr lang="en-US" sz="2400" b="1" dirty="0" err="1">
                <a:latin typeface="Arial Rounded MT Bold" panose="020F0704030504030204" pitchFamily="34" charset="0"/>
              </a:rPr>
              <a:t>lanjut</a:t>
            </a:r>
            <a:endParaRPr lang="en-US" sz="24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419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7AFB5-A4C0-4C73-8190-460C58282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656522"/>
          </a:xfrm>
        </p:spPr>
        <p:txBody>
          <a:bodyPr/>
          <a:lstStyle/>
          <a:p>
            <a:r>
              <a:rPr lang="en-US" b="1" dirty="0" err="1">
                <a:latin typeface="Arial Rounded MT Bold" panose="020F0704030504030204" pitchFamily="34" charset="0"/>
              </a:rPr>
              <a:t>Jenis</a:t>
            </a:r>
            <a:r>
              <a:rPr lang="en-US" b="1" dirty="0"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atin typeface="Arial Rounded MT Bold" panose="020F0704030504030204" pitchFamily="34" charset="0"/>
              </a:rPr>
              <a:t>Kanker</a:t>
            </a:r>
            <a:r>
              <a:rPr lang="en-US" b="1" dirty="0"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atin typeface="Arial Rounded MT Bold" panose="020F0704030504030204" pitchFamily="34" charset="0"/>
              </a:rPr>
              <a:t>Serviks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AB3E3-E888-4885-A16A-8FBFC073F74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48070"/>
            <a:ext cx="10363826" cy="3843129"/>
          </a:xfrm>
        </p:spPr>
        <p:txBody>
          <a:bodyPr/>
          <a:lstStyle/>
          <a:p>
            <a:r>
              <a:rPr lang="en-US" b="1" u="sng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Karsinoma</a:t>
            </a: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b="1" u="sng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sel</a:t>
            </a:r>
            <a:r>
              <a:rPr lang="en-US" b="1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b="1" u="sng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skuamosa</a:t>
            </a:r>
            <a:r>
              <a:rPr lang="en-US" b="1" dirty="0"/>
              <a:t> 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serviks</a:t>
            </a:r>
            <a:r>
              <a:rPr lang="en-US" dirty="0"/>
              <a:t> yang paling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 KSS </a:t>
            </a:r>
            <a:r>
              <a:rPr lang="en-US" dirty="0" err="1"/>
              <a:t>bermula</a:t>
            </a:r>
            <a:r>
              <a:rPr lang="en-US" dirty="0"/>
              <a:t> di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skuamosa</a:t>
            </a:r>
            <a:r>
              <a:rPr lang="en-US" dirty="0"/>
              <a:t> </a:t>
            </a:r>
            <a:r>
              <a:rPr lang="en-US" dirty="0" err="1"/>
              <a:t>serviks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melapisi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leher</a:t>
            </a:r>
            <a:r>
              <a:rPr lang="en-US" dirty="0"/>
              <a:t> </a:t>
            </a:r>
            <a:r>
              <a:rPr lang="en-US" dirty="0" err="1"/>
              <a:t>rahim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err="1"/>
              <a:t>Adenokarsinoma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kanker</a:t>
            </a:r>
            <a:r>
              <a:rPr lang="en-US" dirty="0"/>
              <a:t> </a:t>
            </a:r>
            <a:r>
              <a:rPr lang="en-US" dirty="0" err="1"/>
              <a:t>serviks</a:t>
            </a:r>
            <a:r>
              <a:rPr lang="en-US" dirty="0"/>
              <a:t> yang </a:t>
            </a:r>
            <a:r>
              <a:rPr lang="en-US" dirty="0" err="1"/>
              <a:t>bermula</a:t>
            </a:r>
            <a:r>
              <a:rPr lang="en-US" dirty="0"/>
              <a:t> di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kelenjar</a:t>
            </a:r>
            <a:r>
              <a:rPr lang="en-US" dirty="0"/>
              <a:t> pada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leher</a:t>
            </a:r>
            <a:r>
              <a:rPr lang="en-US" dirty="0"/>
              <a:t> </a:t>
            </a:r>
            <a:r>
              <a:rPr lang="en-US" dirty="0" err="1"/>
              <a:t>rahim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62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FC4FD-A15D-43E5-B995-F5DD14877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Arial Rounded MT Bold" panose="020F0704030504030204" pitchFamily="34" charset="0"/>
              </a:rPr>
              <a:t>Penyebab</a:t>
            </a:r>
            <a:r>
              <a:rPr lang="en-US" b="1" dirty="0"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atin typeface="Arial Rounded MT Bold" panose="020F0704030504030204" pitchFamily="34" charset="0"/>
              </a:rPr>
              <a:t>Kanker</a:t>
            </a:r>
            <a:r>
              <a:rPr lang="en-US" b="1" dirty="0"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atin typeface="Arial Rounded MT Bold" panose="020F0704030504030204" pitchFamily="34" charset="0"/>
              </a:rPr>
              <a:t>Serviks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76B95-33CA-4B06-BD17-9D84CAFA1BE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>
                <a:latin typeface="Arial Rounded MT Bold" panose="020F0704030504030204" pitchFamily="34" charset="0"/>
              </a:rPr>
              <a:t>Penyebab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kanker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serviks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hingga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saat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ini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masih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belum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diketahui</a:t>
            </a:r>
            <a:r>
              <a:rPr lang="en-US" dirty="0">
                <a:latin typeface="Arial Rounded MT Bold" panose="020F0704030504030204" pitchFamily="34" charset="0"/>
              </a:rPr>
              <a:t>. </a:t>
            </a:r>
            <a:r>
              <a:rPr lang="en-US" dirty="0" err="1">
                <a:latin typeface="Arial Rounded MT Bold" panose="020F0704030504030204" pitchFamily="34" charset="0"/>
              </a:rPr>
              <a:t>Namun</a:t>
            </a:r>
            <a:r>
              <a:rPr lang="en-US" dirty="0">
                <a:latin typeface="Arial Rounded MT Bold" panose="020F0704030504030204" pitchFamily="34" charset="0"/>
              </a:rPr>
              <a:t>, </a:t>
            </a:r>
            <a:r>
              <a:rPr lang="en-US" dirty="0" err="1">
                <a:latin typeface="Arial Rounded MT Bold" panose="020F0704030504030204" pitchFamily="34" charset="0"/>
              </a:rPr>
              <a:t>penelitian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menunjukkan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lebih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dari</a:t>
            </a:r>
            <a:r>
              <a:rPr lang="en-US" dirty="0">
                <a:latin typeface="Arial Rounded MT Bold" panose="020F0704030504030204" pitchFamily="34" charset="0"/>
              </a:rPr>
              <a:t> 99% </a:t>
            </a:r>
            <a:r>
              <a:rPr lang="en-US" dirty="0" err="1">
                <a:latin typeface="Arial Rounded MT Bold" panose="020F0704030504030204" pitchFamily="34" charset="0"/>
              </a:rPr>
              <a:t>kasus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kanker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serviks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terkait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dengan</a:t>
            </a:r>
            <a:r>
              <a:rPr lang="en-US" dirty="0">
                <a:latin typeface="Arial Rounded MT Bold" panose="020F0704030504030204" pitchFamily="34" charset="0"/>
              </a:rPr>
              <a:t> </a:t>
            </a:r>
            <a:r>
              <a:rPr lang="en-US" u="sng" dirty="0"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HPV</a:t>
            </a:r>
            <a:r>
              <a:rPr lang="en-US" dirty="0">
                <a:latin typeface="Arial Rounded MT Bold" panose="020F0704030504030204" pitchFamily="34" charset="0"/>
              </a:rPr>
              <a:t> (</a:t>
            </a:r>
            <a:r>
              <a:rPr lang="en-US" i="1" dirty="0">
                <a:latin typeface="Arial Rounded MT Bold" panose="020F0704030504030204" pitchFamily="34" charset="0"/>
              </a:rPr>
              <a:t>human papilloma virus</a:t>
            </a:r>
            <a:r>
              <a:rPr lang="en-US" dirty="0">
                <a:latin typeface="Arial Rounded MT Bold" panose="020F0704030504030204" pitchFamily="34" charset="0"/>
              </a:rPr>
              <a:t>).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HPV </a:t>
            </a:r>
            <a:r>
              <a:rPr lang="en-US" dirty="0" err="1">
                <a:latin typeface="Arial Rounded MT Bold" panose="020F0704030504030204" pitchFamily="34" charset="0"/>
              </a:rPr>
              <a:t>adalah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kelompok</a:t>
            </a:r>
            <a:r>
              <a:rPr lang="en-US" dirty="0">
                <a:latin typeface="Arial Rounded MT Bold" panose="020F0704030504030204" pitchFamily="34" charset="0"/>
              </a:rPr>
              <a:t> virus yang </a:t>
            </a:r>
            <a:r>
              <a:rPr lang="en-US" dirty="0" err="1">
                <a:latin typeface="Arial Rounded MT Bold" panose="020F0704030504030204" pitchFamily="34" charset="0"/>
              </a:rPr>
              <a:t>menginfeksi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leher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rahim</a:t>
            </a:r>
            <a:r>
              <a:rPr lang="en-US" dirty="0">
                <a:latin typeface="Arial Rounded MT Bold" panose="020F0704030504030204" pitchFamily="34" charset="0"/>
              </a:rPr>
              <a:t>. Virus </a:t>
            </a:r>
            <a:r>
              <a:rPr lang="en-US" dirty="0" err="1">
                <a:latin typeface="Arial Rounded MT Bold" panose="020F0704030504030204" pitchFamily="34" charset="0"/>
              </a:rPr>
              <a:t>ini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umumnya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menular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melalui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hubungan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seksual</a:t>
            </a:r>
            <a:r>
              <a:rPr lang="en-US" dirty="0">
                <a:latin typeface="Arial Rounded MT Bold" panose="020F07040305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7258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16670-657E-4EC3-B982-0B7930E57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72278"/>
            <a:ext cx="10364451" cy="1709531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Arial Rounded MT Bold" panose="020F0704030504030204" pitchFamily="34" charset="0"/>
              </a:rPr>
              <a:t>Seseorang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akan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lebih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berisiko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tertular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infeksi</a:t>
            </a:r>
            <a:r>
              <a:rPr lang="en-US" dirty="0">
                <a:latin typeface="Arial Rounded MT Bold" panose="020F0704030504030204" pitchFamily="34" charset="0"/>
              </a:rPr>
              <a:t> HPV dan </a:t>
            </a:r>
            <a:r>
              <a:rPr lang="en-US" dirty="0" err="1">
                <a:latin typeface="Arial Rounded MT Bold" panose="020F0704030504030204" pitchFamily="34" charset="0"/>
              </a:rPr>
              <a:t>mengalami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kanker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serviks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jika</a:t>
            </a:r>
            <a:r>
              <a:rPr lang="en-US" dirty="0">
                <a:latin typeface="Arial Rounded MT Bold" panose="020F0704030504030204" pitchFamily="34" charset="0"/>
              </a:rPr>
              <a:t>:</a:t>
            </a:r>
            <a:br>
              <a:rPr lang="en-US" dirty="0">
                <a:latin typeface="Arial Rounded MT Bold" panose="020F0704030504030204" pitchFamily="34" charset="0"/>
              </a:rPr>
            </a:b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6FBC1-14FF-4365-A705-2FECCAAE217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 err="1">
                <a:latin typeface="Arial Rounded MT Bold" panose="020F0704030504030204" pitchFamily="34" charset="0"/>
              </a:rPr>
              <a:t>Mulai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berhubungan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seks</a:t>
            </a:r>
            <a:r>
              <a:rPr lang="en-US" dirty="0">
                <a:latin typeface="Arial Rounded MT Bold" panose="020F0704030504030204" pitchFamily="34" charset="0"/>
              </a:rPr>
              <a:t> di </a:t>
            </a:r>
            <a:r>
              <a:rPr lang="en-US" dirty="0" err="1">
                <a:latin typeface="Arial Rounded MT Bold" panose="020F0704030504030204" pitchFamily="34" charset="0"/>
              </a:rPr>
              <a:t>usia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dini</a:t>
            </a:r>
            <a:endParaRPr lang="en-US" dirty="0">
              <a:latin typeface="Arial Rounded MT Bold" panose="020F0704030504030204" pitchFamily="34" charset="0"/>
            </a:endParaRPr>
          </a:p>
          <a:p>
            <a:pPr lvl="0"/>
            <a:r>
              <a:rPr lang="en-US" dirty="0" err="1">
                <a:latin typeface="Arial Rounded MT Bold" panose="020F0704030504030204" pitchFamily="34" charset="0"/>
              </a:rPr>
              <a:t>Memiliki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lebih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dari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satu</a:t>
            </a:r>
            <a:r>
              <a:rPr lang="en-US" dirty="0">
                <a:latin typeface="Arial Rounded MT Bold" panose="020F0704030504030204" pitchFamily="34" charset="0"/>
              </a:rPr>
              <a:t> partner </a:t>
            </a:r>
            <a:r>
              <a:rPr lang="en-US" dirty="0" err="1">
                <a:latin typeface="Arial Rounded MT Bold" panose="020F0704030504030204" pitchFamily="34" charset="0"/>
              </a:rPr>
              <a:t>seksual</a:t>
            </a:r>
            <a:endParaRPr lang="en-US" dirty="0">
              <a:latin typeface="Arial Rounded MT Bold" panose="020F0704030504030204" pitchFamily="34" charset="0"/>
            </a:endParaRPr>
          </a:p>
          <a:p>
            <a:pPr lvl="0"/>
            <a:r>
              <a:rPr lang="en-US" dirty="0" err="1">
                <a:latin typeface="Arial Rounded MT Bold" panose="020F0704030504030204" pitchFamily="34" charset="0"/>
              </a:rPr>
              <a:t>Memiliki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daya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tahan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tubuh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lemah</a:t>
            </a:r>
            <a:r>
              <a:rPr lang="en-US" dirty="0">
                <a:latin typeface="Arial Rounded MT Bold" panose="020F0704030504030204" pitchFamily="34" charset="0"/>
              </a:rPr>
              <a:t> (</a:t>
            </a:r>
            <a:r>
              <a:rPr lang="en-US" dirty="0" err="1">
                <a:latin typeface="Arial Rounded MT Bold" panose="020F0704030504030204" pitchFamily="34" charset="0"/>
              </a:rPr>
              <a:t>misalnya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akibat</a:t>
            </a:r>
            <a:r>
              <a:rPr lang="en-US" dirty="0">
                <a:latin typeface="Arial Rounded MT Bold" panose="020F0704030504030204" pitchFamily="34" charset="0"/>
              </a:rPr>
              <a:t> </a:t>
            </a:r>
            <a:r>
              <a:rPr lang="en-US" u="sng" dirty="0"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HIV/AIDS</a:t>
            </a:r>
            <a:r>
              <a:rPr lang="en-US" dirty="0">
                <a:latin typeface="Arial Rounded MT Bold" panose="020F0704030504030204" pitchFamily="34" charset="0"/>
              </a:rPr>
              <a:t>)</a:t>
            </a:r>
          </a:p>
          <a:p>
            <a:pPr lvl="0"/>
            <a:r>
              <a:rPr lang="en-US" dirty="0" err="1">
                <a:latin typeface="Arial Rounded MT Bold" panose="020F0704030504030204" pitchFamily="34" charset="0"/>
              </a:rPr>
              <a:t>Menderita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infeksi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menular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seksual</a:t>
            </a:r>
            <a:r>
              <a:rPr lang="en-US" dirty="0">
                <a:latin typeface="Arial Rounded MT Bold" panose="020F0704030504030204" pitchFamily="34" charset="0"/>
              </a:rPr>
              <a:t>, </a:t>
            </a:r>
            <a:r>
              <a:rPr lang="en-US" dirty="0" err="1">
                <a:latin typeface="Arial Rounded MT Bold" panose="020F0704030504030204" pitchFamily="34" charset="0"/>
              </a:rPr>
              <a:t>seperti</a:t>
            </a:r>
            <a:r>
              <a:rPr lang="en-US" dirty="0">
                <a:latin typeface="Arial Rounded MT Bold" panose="020F0704030504030204" pitchFamily="34" charset="0"/>
              </a:rPr>
              <a:t> </a:t>
            </a:r>
            <a:r>
              <a:rPr lang="en-US" u="sng" dirty="0" err="1">
                <a:latin typeface="Arial Rounded MT Bold" panose="020F07040305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gonore</a:t>
            </a:r>
            <a:r>
              <a:rPr lang="en-US" dirty="0">
                <a:latin typeface="Arial Rounded MT Bold" panose="020F0704030504030204" pitchFamily="34" charset="0"/>
              </a:rPr>
              <a:t>, </a:t>
            </a:r>
            <a:r>
              <a:rPr lang="en-US" dirty="0" err="1">
                <a:latin typeface="Arial Rounded MT Bold" panose="020F0704030504030204" pitchFamily="34" charset="0"/>
              </a:rPr>
              <a:t>klamidia</a:t>
            </a:r>
            <a:r>
              <a:rPr lang="en-US" dirty="0">
                <a:latin typeface="Arial Rounded MT Bold" panose="020F0704030504030204" pitchFamily="34" charset="0"/>
              </a:rPr>
              <a:t>, dan </a:t>
            </a:r>
            <a:r>
              <a:rPr lang="en-US" dirty="0" err="1">
                <a:latin typeface="Arial Rounded MT Bold" panose="020F0704030504030204" pitchFamily="34" charset="0"/>
              </a:rPr>
              <a:t>sifilis</a:t>
            </a:r>
            <a:endParaRPr lang="en-US" dirty="0"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60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3DD3D-E0C2-4886-891A-355FE504F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45775"/>
            <a:ext cx="10364451" cy="1219199"/>
          </a:xfrm>
        </p:spPr>
        <p:txBody>
          <a:bodyPr/>
          <a:lstStyle/>
          <a:p>
            <a:r>
              <a:rPr lang="en-US" b="1" dirty="0" err="1">
                <a:latin typeface="Arial Rounded MT Bold" panose="020F0704030504030204" pitchFamily="34" charset="0"/>
              </a:rPr>
              <a:t>Gejala</a:t>
            </a:r>
            <a:r>
              <a:rPr lang="en-US" b="1" dirty="0"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atin typeface="Arial Rounded MT Bold" panose="020F0704030504030204" pitchFamily="34" charset="0"/>
              </a:rPr>
              <a:t>Kanker</a:t>
            </a:r>
            <a:r>
              <a:rPr lang="en-US" b="1" dirty="0"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atin typeface="Arial Rounded MT Bold" panose="020F0704030504030204" pitchFamily="34" charset="0"/>
              </a:rPr>
              <a:t>Serviks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CE05D-00A2-44B8-B5EB-F46EEA0ABD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64974"/>
            <a:ext cx="10363826" cy="4426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Arial Rounded MT Bold" panose="020F0704030504030204" pitchFamily="34" charset="0"/>
              </a:rPr>
              <a:t>Kanker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serviks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umumnya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baru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memunculkan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gejala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saat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sudah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memasuki</a:t>
            </a:r>
            <a:r>
              <a:rPr lang="en-US" dirty="0">
                <a:latin typeface="Arial Rounded MT Bold" panose="020F0704030504030204" pitchFamily="34" charset="0"/>
              </a:rPr>
              <a:t> stadium </a:t>
            </a:r>
            <a:r>
              <a:rPr lang="en-US" dirty="0" err="1">
                <a:latin typeface="Arial Rounded MT Bold" panose="020F0704030504030204" pitchFamily="34" charset="0"/>
              </a:rPr>
              <a:t>lanjut</a:t>
            </a:r>
            <a:r>
              <a:rPr lang="en-US" dirty="0">
                <a:latin typeface="Arial Rounded MT Bold" panose="020F0704030504030204" pitchFamily="34" charset="0"/>
              </a:rPr>
              <a:t>. </a:t>
            </a:r>
            <a:r>
              <a:rPr lang="en-US" dirty="0" err="1">
                <a:latin typeface="Arial Rounded MT Bold" panose="020F0704030504030204" pitchFamily="34" charset="0"/>
              </a:rPr>
              <a:t>Keluhan</a:t>
            </a:r>
            <a:r>
              <a:rPr lang="en-US" dirty="0">
                <a:latin typeface="Arial Rounded MT Bold" panose="020F0704030504030204" pitchFamily="34" charset="0"/>
              </a:rPr>
              <a:t> yang </a:t>
            </a:r>
            <a:r>
              <a:rPr lang="en-US" dirty="0" err="1">
                <a:latin typeface="Arial Rounded MT Bold" panose="020F0704030504030204" pitchFamily="34" charset="0"/>
              </a:rPr>
              <a:t>dialami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penderita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kanker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serviks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bisa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berupa</a:t>
            </a:r>
            <a:r>
              <a:rPr lang="en-US" dirty="0">
                <a:latin typeface="Arial Rounded MT Bold" panose="020F0704030504030204" pitchFamily="34" charset="0"/>
              </a:rPr>
              <a:t>:</a:t>
            </a:r>
          </a:p>
          <a:p>
            <a:pPr lvl="0"/>
            <a:r>
              <a:rPr lang="en-US" dirty="0" err="1">
                <a:latin typeface="Arial Rounded MT Bold" panose="020F0704030504030204" pitchFamily="34" charset="0"/>
              </a:rPr>
              <a:t>Perdarahan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melalui</a:t>
            </a:r>
            <a:r>
              <a:rPr lang="en-US" dirty="0">
                <a:latin typeface="Arial Rounded MT Bold" panose="020F0704030504030204" pitchFamily="34" charset="0"/>
              </a:rPr>
              <a:t> vagina di </a:t>
            </a:r>
            <a:r>
              <a:rPr lang="en-US" dirty="0" err="1">
                <a:latin typeface="Arial Rounded MT Bold" panose="020F0704030504030204" pitchFamily="34" charset="0"/>
              </a:rPr>
              <a:t>luar</a:t>
            </a:r>
            <a:r>
              <a:rPr lang="en-US" dirty="0">
                <a:latin typeface="Arial Rounded MT Bold" panose="020F0704030504030204" pitchFamily="34" charset="0"/>
              </a:rPr>
              <a:t> masa </a:t>
            </a:r>
            <a:r>
              <a:rPr lang="en-US" dirty="0" err="1">
                <a:latin typeface="Arial Rounded MT Bold" panose="020F0704030504030204" pitchFamily="34" charset="0"/>
              </a:rPr>
              <a:t>menstruasi</a:t>
            </a:r>
            <a:r>
              <a:rPr lang="en-US" dirty="0">
                <a:latin typeface="Arial Rounded MT Bold" panose="020F0704030504030204" pitchFamily="34" charset="0"/>
              </a:rPr>
              <a:t>, </a:t>
            </a:r>
            <a:r>
              <a:rPr lang="en-US" dirty="0" err="1">
                <a:latin typeface="Arial Rounded MT Bold" panose="020F0704030504030204" pitchFamily="34" charset="0"/>
              </a:rPr>
              <a:t>setelah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berhubungan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intim</a:t>
            </a:r>
            <a:r>
              <a:rPr lang="en-US" dirty="0">
                <a:latin typeface="Arial Rounded MT Bold" panose="020F0704030504030204" pitchFamily="34" charset="0"/>
              </a:rPr>
              <a:t>, </a:t>
            </a:r>
            <a:r>
              <a:rPr lang="en-US" dirty="0" err="1">
                <a:latin typeface="Arial Rounded MT Bold" panose="020F0704030504030204" pitchFamily="34" charset="0"/>
              </a:rPr>
              <a:t>atau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setelah</a:t>
            </a:r>
            <a:r>
              <a:rPr lang="en-US" dirty="0">
                <a:latin typeface="Arial Rounded MT Bold" panose="020F0704030504030204" pitchFamily="34" charset="0"/>
              </a:rPr>
              <a:t> menopause</a:t>
            </a:r>
          </a:p>
          <a:p>
            <a:pPr lvl="0"/>
            <a:r>
              <a:rPr lang="en-US" dirty="0" err="1">
                <a:latin typeface="Arial Rounded MT Bold" panose="020F0704030504030204" pitchFamily="34" charset="0"/>
              </a:rPr>
              <a:t>Keluar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cairan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berbau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tidak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sedap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dari</a:t>
            </a:r>
            <a:r>
              <a:rPr lang="en-US" dirty="0">
                <a:latin typeface="Arial Rounded MT Bold" panose="020F0704030504030204" pitchFamily="34" charset="0"/>
              </a:rPr>
              <a:t> vagina yang </a:t>
            </a:r>
            <a:r>
              <a:rPr lang="en-US" dirty="0" err="1">
                <a:latin typeface="Arial Rounded MT Bold" panose="020F0704030504030204" pitchFamily="34" charset="0"/>
              </a:rPr>
              <a:t>kadang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bercampur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darah</a:t>
            </a:r>
            <a:endParaRPr lang="en-US" dirty="0">
              <a:latin typeface="Arial Rounded MT Bold" panose="020F0704030504030204" pitchFamily="34" charset="0"/>
            </a:endParaRPr>
          </a:p>
          <a:p>
            <a:pPr lvl="0"/>
            <a:r>
              <a:rPr lang="en-US" dirty="0" err="1">
                <a:latin typeface="Arial Rounded MT Bold" panose="020F0704030504030204" pitchFamily="34" charset="0"/>
              </a:rPr>
              <a:t>Timbul</a:t>
            </a:r>
            <a:r>
              <a:rPr lang="en-US" dirty="0">
                <a:latin typeface="Arial Rounded MT Bold" panose="020F0704030504030204" pitchFamily="34" charset="0"/>
              </a:rPr>
              <a:t> rasa </a:t>
            </a:r>
            <a:r>
              <a:rPr lang="en-US" dirty="0" err="1">
                <a:latin typeface="Arial Rounded MT Bold" panose="020F0704030504030204" pitchFamily="34" charset="0"/>
              </a:rPr>
              <a:t>sakit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tiap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berhubungan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seksual</a:t>
            </a:r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u="sng" dirty="0"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Nyeri </a:t>
            </a:r>
            <a:r>
              <a:rPr lang="en-US" u="sng" dirty="0" err="1"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panggul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230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BBE20-4EAD-4263-B614-C93E28042C4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12035"/>
            <a:ext cx="10363826" cy="6400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 err="1">
                <a:latin typeface="Arial Rounded MT Bold" panose="020F0704030504030204" pitchFamily="34" charset="0"/>
              </a:rPr>
              <a:t>Bila</a:t>
            </a:r>
            <a:r>
              <a:rPr lang="en-US" sz="2600" dirty="0">
                <a:latin typeface="Arial Rounded MT Bold" panose="020F0704030504030204" pitchFamily="34" charset="0"/>
              </a:rPr>
              <a:t> </a:t>
            </a:r>
            <a:r>
              <a:rPr lang="en-US" sz="2600" dirty="0" err="1">
                <a:latin typeface="Arial Rounded MT Bold" panose="020F0704030504030204" pitchFamily="34" charset="0"/>
              </a:rPr>
              <a:t>kanker</a:t>
            </a:r>
            <a:r>
              <a:rPr lang="en-US" sz="2600" dirty="0">
                <a:latin typeface="Arial Rounded MT Bold" panose="020F0704030504030204" pitchFamily="34" charset="0"/>
              </a:rPr>
              <a:t> </a:t>
            </a:r>
            <a:r>
              <a:rPr lang="en-US" sz="2600" dirty="0" err="1">
                <a:latin typeface="Arial Rounded MT Bold" panose="020F0704030504030204" pitchFamily="34" charset="0"/>
              </a:rPr>
              <a:t>semakin</a:t>
            </a:r>
            <a:r>
              <a:rPr lang="en-US" sz="2600" dirty="0">
                <a:latin typeface="Arial Rounded MT Bold" panose="020F0704030504030204" pitchFamily="34" charset="0"/>
              </a:rPr>
              <a:t> </a:t>
            </a:r>
            <a:r>
              <a:rPr lang="en-US" sz="2600" dirty="0" err="1">
                <a:latin typeface="Arial Rounded MT Bold" panose="020F0704030504030204" pitchFamily="34" charset="0"/>
              </a:rPr>
              <a:t>menyebar</a:t>
            </a:r>
            <a:r>
              <a:rPr lang="en-US" sz="2600" dirty="0">
                <a:latin typeface="Arial Rounded MT Bold" panose="020F0704030504030204" pitchFamily="34" charset="0"/>
              </a:rPr>
              <a:t> </a:t>
            </a:r>
            <a:r>
              <a:rPr lang="en-US" sz="2600" dirty="0" err="1">
                <a:latin typeface="Arial Rounded MT Bold" panose="020F0704030504030204" pitchFamily="34" charset="0"/>
              </a:rPr>
              <a:t>ke</a:t>
            </a:r>
            <a:r>
              <a:rPr lang="en-US" sz="2600" dirty="0">
                <a:latin typeface="Arial Rounded MT Bold" panose="020F0704030504030204" pitchFamily="34" charset="0"/>
              </a:rPr>
              <a:t> </a:t>
            </a:r>
            <a:r>
              <a:rPr lang="en-US" sz="2600" dirty="0" err="1">
                <a:latin typeface="Arial Rounded MT Bold" panose="020F0704030504030204" pitchFamily="34" charset="0"/>
              </a:rPr>
              <a:t>jaringan</a:t>
            </a:r>
            <a:r>
              <a:rPr lang="en-US" sz="2600" dirty="0">
                <a:latin typeface="Arial Rounded MT Bold" panose="020F0704030504030204" pitchFamily="34" charset="0"/>
              </a:rPr>
              <a:t> di </a:t>
            </a:r>
            <a:r>
              <a:rPr lang="en-US" sz="2600" dirty="0" err="1">
                <a:latin typeface="Arial Rounded MT Bold" panose="020F0704030504030204" pitchFamily="34" charset="0"/>
              </a:rPr>
              <a:t>sekitarnya</a:t>
            </a:r>
            <a:r>
              <a:rPr lang="en-US" sz="2600" dirty="0">
                <a:latin typeface="Arial Rounded MT Bold" panose="020F0704030504030204" pitchFamily="34" charset="0"/>
              </a:rPr>
              <a:t>, </a:t>
            </a:r>
            <a:r>
              <a:rPr lang="en-US" sz="2600" dirty="0" err="1">
                <a:latin typeface="Arial Rounded MT Bold" panose="020F0704030504030204" pitchFamily="34" charset="0"/>
              </a:rPr>
              <a:t>dapat</a:t>
            </a:r>
            <a:r>
              <a:rPr lang="en-US" sz="2600" dirty="0">
                <a:latin typeface="Arial Rounded MT Bold" panose="020F0704030504030204" pitchFamily="34" charset="0"/>
              </a:rPr>
              <a:t> </a:t>
            </a:r>
            <a:r>
              <a:rPr lang="en-US" sz="2600" dirty="0" err="1">
                <a:latin typeface="Arial Rounded MT Bold" panose="020F0704030504030204" pitchFamily="34" charset="0"/>
              </a:rPr>
              <a:t>muncul</a:t>
            </a:r>
            <a:r>
              <a:rPr lang="en-US" sz="2600" dirty="0">
                <a:latin typeface="Arial Rounded MT Bold" panose="020F0704030504030204" pitchFamily="34" charset="0"/>
              </a:rPr>
              <a:t> </a:t>
            </a:r>
            <a:r>
              <a:rPr lang="en-US" sz="2600" dirty="0" err="1">
                <a:latin typeface="Arial Rounded MT Bold" panose="020F0704030504030204" pitchFamily="34" charset="0"/>
              </a:rPr>
              <a:t>beberapa</a:t>
            </a:r>
            <a:r>
              <a:rPr lang="en-US" sz="2600" dirty="0">
                <a:latin typeface="Arial Rounded MT Bold" panose="020F0704030504030204" pitchFamily="34" charset="0"/>
              </a:rPr>
              <a:t> </a:t>
            </a:r>
            <a:r>
              <a:rPr lang="en-US" sz="2600" dirty="0" err="1">
                <a:latin typeface="Arial Rounded MT Bold" panose="020F0704030504030204" pitchFamily="34" charset="0"/>
              </a:rPr>
              <a:t>gejala</a:t>
            </a:r>
            <a:r>
              <a:rPr lang="en-US" sz="2600" dirty="0">
                <a:latin typeface="Arial Rounded MT Bold" panose="020F0704030504030204" pitchFamily="34" charset="0"/>
              </a:rPr>
              <a:t> lain, </a:t>
            </a:r>
            <a:r>
              <a:rPr lang="en-US" sz="2600" dirty="0" err="1">
                <a:latin typeface="Arial Rounded MT Bold" panose="020F0704030504030204" pitchFamily="34" charset="0"/>
              </a:rPr>
              <a:t>yaitu</a:t>
            </a:r>
            <a:r>
              <a:rPr lang="en-US" sz="2600" dirty="0">
                <a:latin typeface="Arial Rounded MT Bold" panose="020F0704030504030204" pitchFamily="34" charset="0"/>
              </a:rPr>
              <a:t>:</a:t>
            </a:r>
          </a:p>
          <a:p>
            <a:pPr lvl="0"/>
            <a:r>
              <a:rPr lang="en-US" dirty="0" err="1">
                <a:latin typeface="Arial Rounded MT Bold" panose="020F0704030504030204" pitchFamily="34" charset="0"/>
              </a:rPr>
              <a:t>Sulit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buang</a:t>
            </a:r>
            <a:r>
              <a:rPr lang="en-US" dirty="0">
                <a:latin typeface="Arial Rounded MT Bold" panose="020F0704030504030204" pitchFamily="34" charset="0"/>
              </a:rPr>
              <a:t> air </a:t>
            </a:r>
            <a:r>
              <a:rPr lang="en-US" dirty="0" err="1">
                <a:latin typeface="Arial Rounded MT Bold" panose="020F0704030504030204" pitchFamily="34" charset="0"/>
              </a:rPr>
              <a:t>kecil</a:t>
            </a:r>
            <a:endParaRPr lang="en-US" dirty="0">
              <a:latin typeface="Arial Rounded MT Bold" panose="020F0704030504030204" pitchFamily="34" charset="0"/>
            </a:endParaRPr>
          </a:p>
          <a:p>
            <a:pPr lvl="0"/>
            <a:r>
              <a:rPr lang="en-US" dirty="0" err="1">
                <a:latin typeface="Arial Rounded MT Bold" panose="020F0704030504030204" pitchFamily="34" charset="0"/>
              </a:rPr>
              <a:t>Terdapat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darah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dalam</a:t>
            </a:r>
            <a:r>
              <a:rPr lang="en-US" dirty="0">
                <a:latin typeface="Arial Rounded MT Bold" panose="020F0704030504030204" pitchFamily="34" charset="0"/>
              </a:rPr>
              <a:t> urine (</a:t>
            </a:r>
            <a:r>
              <a:rPr lang="en-US" u="sng" dirty="0"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hematuria</a:t>
            </a:r>
            <a:r>
              <a:rPr lang="en-US" dirty="0">
                <a:latin typeface="Arial Rounded MT Bold" panose="020F0704030504030204" pitchFamily="34" charset="0"/>
              </a:rPr>
              <a:t>)</a:t>
            </a:r>
          </a:p>
          <a:p>
            <a:pPr lvl="0"/>
            <a:r>
              <a:rPr lang="en-US" dirty="0" err="1">
                <a:latin typeface="Arial Rounded MT Bold" panose="020F0704030504030204" pitchFamily="34" charset="0"/>
              </a:rPr>
              <a:t>Pembengkakan</a:t>
            </a:r>
            <a:r>
              <a:rPr lang="en-US" dirty="0">
                <a:latin typeface="Arial Rounded MT Bold" panose="020F0704030504030204" pitchFamily="34" charset="0"/>
              </a:rPr>
              <a:t> pada kaki</a:t>
            </a:r>
          </a:p>
          <a:p>
            <a:pPr lvl="0"/>
            <a:r>
              <a:rPr lang="en-US" dirty="0" err="1">
                <a:latin typeface="Arial Rounded MT Bold" panose="020F0704030504030204" pitchFamily="34" charset="0"/>
              </a:rPr>
              <a:t>Diare</a:t>
            </a:r>
            <a:endParaRPr lang="en-US" dirty="0">
              <a:latin typeface="Arial Rounded MT Bold" panose="020F0704030504030204" pitchFamily="34" charset="0"/>
            </a:endParaRPr>
          </a:p>
          <a:p>
            <a:pPr lvl="0"/>
            <a:r>
              <a:rPr lang="en-US" u="sng" dirty="0" err="1">
                <a:latin typeface="Arial Rounded MT Bold" panose="020F07040305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Buang</a:t>
            </a:r>
            <a:r>
              <a:rPr lang="en-US" u="sng" dirty="0">
                <a:latin typeface="Arial Rounded MT Bold" panose="020F07040305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air </a:t>
            </a:r>
            <a:r>
              <a:rPr lang="en-US" u="sng" dirty="0" err="1">
                <a:latin typeface="Arial Rounded MT Bold" panose="020F07040305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besar</a:t>
            </a:r>
            <a:r>
              <a:rPr lang="en-US" u="sng" dirty="0">
                <a:latin typeface="Arial Rounded MT Bold" panose="020F07040305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sng" dirty="0" err="1">
                <a:latin typeface="Arial Rounded MT Bold" panose="020F07040305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berdarah</a:t>
            </a:r>
            <a:endParaRPr lang="en-US" dirty="0">
              <a:latin typeface="Arial Rounded MT Bold" panose="020F0704030504030204" pitchFamily="34" charset="0"/>
            </a:endParaRPr>
          </a:p>
          <a:p>
            <a:pPr lvl="0"/>
            <a:r>
              <a:rPr lang="en-US" dirty="0" err="1">
                <a:latin typeface="Arial Rounded MT Bold" panose="020F0704030504030204" pitchFamily="34" charset="0"/>
              </a:rPr>
              <a:t>Mual</a:t>
            </a:r>
            <a:r>
              <a:rPr lang="en-US" dirty="0">
                <a:latin typeface="Arial Rounded MT Bold" panose="020F0704030504030204" pitchFamily="34" charset="0"/>
              </a:rPr>
              <a:t> dan </a:t>
            </a:r>
            <a:r>
              <a:rPr lang="en-US" dirty="0" err="1">
                <a:latin typeface="Arial Rounded MT Bold" panose="020F0704030504030204" pitchFamily="34" charset="0"/>
              </a:rPr>
              <a:t>muntah</a:t>
            </a:r>
            <a:endParaRPr lang="en-US" dirty="0">
              <a:latin typeface="Arial Rounded MT Bold" panose="020F0704030504030204" pitchFamily="34" charset="0"/>
            </a:endParaRPr>
          </a:p>
          <a:p>
            <a:pPr lvl="0"/>
            <a:r>
              <a:rPr lang="en-US" dirty="0" err="1">
                <a:latin typeface="Arial Rounded MT Bold" panose="020F0704030504030204" pitchFamily="34" charset="0"/>
              </a:rPr>
              <a:t>Kehilangan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selera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makan</a:t>
            </a:r>
            <a:endParaRPr lang="en-US" dirty="0">
              <a:latin typeface="Arial Rounded MT Bold" panose="020F0704030504030204" pitchFamily="34" charset="0"/>
            </a:endParaRPr>
          </a:p>
          <a:p>
            <a:pPr lvl="0"/>
            <a:r>
              <a:rPr lang="en-US" dirty="0" err="1">
                <a:latin typeface="Arial Rounded MT Bold" panose="020F0704030504030204" pitchFamily="34" charset="0"/>
              </a:rPr>
              <a:t>Penurunan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berat</a:t>
            </a:r>
            <a:r>
              <a:rPr lang="en-US" dirty="0">
                <a:latin typeface="Arial Rounded MT Bold" panose="020F0704030504030204" pitchFamily="34" charset="0"/>
              </a:rPr>
              <a:t> badan</a:t>
            </a:r>
          </a:p>
          <a:p>
            <a:pPr lvl="0"/>
            <a:r>
              <a:rPr lang="en-US" dirty="0" err="1">
                <a:latin typeface="Arial Rounded MT Bold" panose="020F0704030504030204" pitchFamily="34" charset="0"/>
              </a:rPr>
              <a:t>Perut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membengkak</a:t>
            </a:r>
            <a:endParaRPr lang="en-US" dirty="0">
              <a:latin typeface="Arial Rounded MT Bold" panose="020F0704030504030204" pitchFamily="34" charset="0"/>
            </a:endParaRPr>
          </a:p>
          <a:p>
            <a:pPr lvl="0"/>
            <a:r>
              <a:rPr lang="en-US" dirty="0" err="1">
                <a:latin typeface="Arial Rounded MT Bold" panose="020F0704030504030204" pitchFamily="34" charset="0"/>
              </a:rPr>
              <a:t>Tubuh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mudah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lelah</a:t>
            </a:r>
            <a:endParaRPr lang="en-US" dirty="0">
              <a:latin typeface="Arial Rounded MT Bold" panose="020F0704030504030204" pitchFamily="34" charset="0"/>
            </a:endParaRPr>
          </a:p>
          <a:p>
            <a:pPr lvl="0"/>
            <a:r>
              <a:rPr lang="en-US" u="sng" dirty="0" err="1">
                <a:latin typeface="Arial Rounded MT Bold" panose="020F07040305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Kejang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74828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74</TotalTime>
  <Words>399</Words>
  <Application>Microsoft Office PowerPoint</Application>
  <PresentationFormat>Widescreen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Rounded MT Bold</vt:lpstr>
      <vt:lpstr>Gill Sans MT</vt:lpstr>
      <vt:lpstr>Times New Roman</vt:lpstr>
      <vt:lpstr>Gallery</vt:lpstr>
      <vt:lpstr>KELOMPOK 8</vt:lpstr>
      <vt:lpstr>ANGGOTA KELOMPOK</vt:lpstr>
      <vt:lpstr>CA CERVIKS</vt:lpstr>
      <vt:lpstr>Pengertian Kanker Serviks </vt:lpstr>
      <vt:lpstr>Jenis Kanker Serviks </vt:lpstr>
      <vt:lpstr>Penyebab Kanker Serviks </vt:lpstr>
      <vt:lpstr>Seseorang akan lebih berisiko tertular infeksi HPV dan mengalami kanker serviks jika: </vt:lpstr>
      <vt:lpstr>Gejala Kanker Serviks </vt:lpstr>
      <vt:lpstr>PowerPoint Presentation</vt:lpstr>
      <vt:lpstr>PowerPoint Presentation</vt:lpstr>
      <vt:lpstr>Stadium Kanker Serviks </vt:lpstr>
      <vt:lpstr>Next…</vt:lpstr>
      <vt:lpstr>Pengobatan Kanker Serviks </vt:lpstr>
      <vt:lpstr>Pencegahan Kanker Serviks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 8</dc:title>
  <dc:creator>LENOVO IP 330</dc:creator>
  <cp:lastModifiedBy>LENOVO IP 330</cp:lastModifiedBy>
  <cp:revision>8</cp:revision>
  <dcterms:created xsi:type="dcterms:W3CDTF">2022-09-22T00:51:28Z</dcterms:created>
  <dcterms:modified xsi:type="dcterms:W3CDTF">2022-09-22T02:07:17Z</dcterms:modified>
</cp:coreProperties>
</file>