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305" r:id="rId4"/>
    <p:sldId id="304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2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3T10:43:13.1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DE55-8281-44AD-AA92-8357FBD3B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B2DB2-3832-49C2-AD90-AD9CBA56F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9BE26-6068-49CB-B34B-97EDC1E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A95D-B12F-41A4-AC2B-3CA4E4D2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210ED-E531-4010-974C-CF340F46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1BCC-7637-4AC2-BB35-FBC45858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CF3D3-2C1A-4EEF-B58F-B5964CDD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8B1E-B8F5-4888-8851-C901E852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FCBBC-53C0-4C7E-BB08-E564F268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7152-3B95-4DA5-AA1B-96781695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1F9CE-6EC0-40D5-8C24-E4FCA5DFC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89AD9-2F44-4AB2-9853-A54ECD4EE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CC10C-B4AA-4D28-B82C-88A9522A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8538-9B5C-4DE6-87FB-FA5A7078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0306-2BFA-4D38-AEC9-C094ED55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60CC-E3A2-4057-AA33-A7F6F116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47CE-43C7-4786-9930-5464BA52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378B5-3497-4B6D-9851-4A41E23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4A8E-F2D0-4EE9-9C8F-164C4F4F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0C16-8C58-4650-86D4-9CF87FF1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2597-0FA2-4851-BBD8-3B5E329E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BA673-DBA5-4BF0-8881-4F06F57AB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604D3-29A7-4B3D-8395-C43FF186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B59F4-D827-45AF-B064-7DEA41FD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E1A4-53B2-4177-B231-85CDD0FF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8916-64A2-4AEE-8CCC-FD37C6CF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A6E4-D223-4B50-A519-D96D8105A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30B0E-D605-4793-8628-A41F95A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54C29-EC0D-4CF3-A598-E361A6A9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CA0F5-3780-4EC7-9A03-5390BA9D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503FE-B646-4267-943B-5CDCFC79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B5D1-2CB3-460C-8028-92878906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F5B7-CDC2-4E8A-9D14-4FDFE7C8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44194-ADAD-4848-8A1D-050311A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D7E09-8ED5-4CA9-854D-BE04762F0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216F0-2DFD-4323-8DB4-D67100FDE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703D4-9A5F-42AF-AD54-83F04A16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1C91E-10D1-4FD3-B644-1A36EBB5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36F78-CD8B-4EC6-94AC-5B1036C6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36AD-1D81-4EA4-98A8-E6EDC301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AFF0-4AEB-4832-B782-0F63333E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EFE0A-ADC4-4E93-AD59-21DB4FF1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0BB3E-7381-45BE-A23A-CA1BCCD9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A0E53-2B5E-49D8-B849-E76330C9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31D55-F573-4599-8C77-6D9B9A8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CCF55-2742-42CD-88E6-312B824D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E531-407D-44AD-BC89-D34F58C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57AE-183B-49BB-BAD4-FB11C2F4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78B32-BD05-45AC-BE5E-C782BC88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338DE-04B3-4BAA-A41D-1F057A09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5AEE-3174-452B-991E-FFD9548F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9BE51-30C5-4142-BE6F-35831126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06D6-CC5E-40ED-884D-EFE57381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9BEE1-6C39-4C0A-9A6F-1E19424A2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7DCF7-15BB-4C49-9C68-F2D5C7C5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8B5FB-95DE-4142-8B10-55C8EBE5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9A2D8-1017-4A70-A75E-D06D4E39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7FD7B-E9E1-4B35-9F6E-063070B0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5389A-42B9-4E6F-A2B7-7104CA4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B15A3-66B7-42D8-910E-AFEADA9E6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F00E8-1B70-4C0F-84ED-E71B92E56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1391-CAB7-454A-8EED-42D3A3478A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237E-B53E-4DF9-81F2-8B12AD66F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AC25-97CC-4BDD-B2F2-80663B47C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58A5-9DBF-4314-A71F-9DD8B52A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E90CD31-74D4-44BD-8A11-E8DEF8E37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64007"/>
              </p:ext>
            </p:extLst>
          </p:nvPr>
        </p:nvGraphicFramePr>
        <p:xfrm>
          <a:off x="3048000" y="1714500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6296" imgH="3429229" progId="PowerPoint.Show.12">
                  <p:embed/>
                </p:oleObj>
              </mc:Choice>
              <mc:Fallback>
                <p:oleObj name="Presentation" r:id="rId3" imgW="6096296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714500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69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56A39-0757-474E-A0AB-8C5B7D7E0A3E}"/>
              </a:ext>
            </a:extLst>
          </p:cNvPr>
          <p:cNvSpPr txBox="1"/>
          <p:nvPr/>
        </p:nvSpPr>
        <p:spPr>
          <a:xfrm>
            <a:off x="745588" y="1166842"/>
            <a:ext cx="112260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berjenjang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 Tingkat Primer (FKTP)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Pusat Kesehatan Masyarakat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Puskesmas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Peran FKTP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dititikberatkan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kuratif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domain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Rujukan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Tingkat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(FKRTL)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(RS)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RS sub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spesialis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3BBFA-F279-4658-BF9F-4ECD2A07649D}"/>
              </a:ext>
            </a:extLst>
          </p:cNvPr>
          <p:cNvSpPr txBox="1"/>
          <p:nvPr/>
        </p:nvSpPr>
        <p:spPr>
          <a:xfrm flipH="1">
            <a:off x="2484119" y="1815548"/>
            <a:ext cx="39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II </a:t>
            </a:r>
            <a:r>
              <a:rPr lang="en-US" dirty="0" err="1"/>
              <a:t>Tgl</a:t>
            </a:r>
            <a:r>
              <a:rPr lang="en-US" dirty="0"/>
              <a:t>. 22 </a:t>
            </a:r>
            <a:r>
              <a:rPr lang="en-US" dirty="0" err="1"/>
              <a:t>maret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7279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E0988-FC39-4F63-B854-AE5068E17949}"/>
              </a:ext>
            </a:extLst>
          </p:cNvPr>
          <p:cNvSpPr txBox="1"/>
          <p:nvPr/>
        </p:nvSpPr>
        <p:spPr>
          <a:xfrm>
            <a:off x="1057932" y="1659285"/>
            <a:ext cx="103116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terabaikan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(PTM)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Indonesia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menduduki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peringkat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0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FC4D3-9F77-4AF4-BFAC-B4B1C0EA5BC1}"/>
              </a:ext>
            </a:extLst>
          </p:cNvPr>
          <p:cNvSpPr txBox="1"/>
          <p:nvPr/>
        </p:nvSpPr>
        <p:spPr>
          <a:xfrm>
            <a:off x="520505" y="231975"/>
            <a:ext cx="1114161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dorongan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Kemenkes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Puskesmas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surveilans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terpadu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faskes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penanggulangan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pemberdayaan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selayaknya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memprioritaskan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2012, SKN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terpadu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setinggi-tingginya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mengesampingkan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116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6E787-5FEC-4AA4-BC27-8E96F4A4AFE7}"/>
              </a:ext>
            </a:extLst>
          </p:cNvPr>
          <p:cNvSpPr txBox="1"/>
          <p:nvPr/>
        </p:nvSpPr>
        <p:spPr>
          <a:xfrm>
            <a:off x="901148" y="674400"/>
            <a:ext cx="951506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Ekonomi Kesehatan?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“Economics is an inquiry into the nature and causes of the wealth of nations.” (Adam Smith,)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Ekonomi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(Bhattacharya)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diprakarsai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Kenneth Arrow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The American Economic Review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Uncertainty and the Welfare Economics of Medical .</a:t>
            </a:r>
          </a:p>
        </p:txBody>
      </p:sp>
    </p:spTree>
    <p:extLst>
      <p:ext uri="{BB962C8B-B14F-4D97-AF65-F5344CB8AC3E}">
        <p14:creationId xmlns:p14="http://schemas.microsoft.com/office/powerpoint/2010/main" val="242959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2F62D-157E-486A-912E-B6FA2914A8CD}"/>
              </a:ext>
            </a:extLst>
          </p:cNvPr>
          <p:cNvSpPr txBox="1"/>
          <p:nvPr/>
        </p:nvSpPr>
        <p:spPr>
          <a:xfrm>
            <a:off x="1391479" y="676512"/>
            <a:ext cx="90379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diperlukannya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dibatasi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BPJS Kesehatan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wacana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(PBPU), </a:t>
            </a:r>
          </a:p>
        </p:txBody>
      </p:sp>
    </p:spTree>
    <p:extLst>
      <p:ext uri="{BB962C8B-B14F-4D97-AF65-F5344CB8AC3E}">
        <p14:creationId xmlns:p14="http://schemas.microsoft.com/office/powerpoint/2010/main" val="370692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8D711-F4FF-4A60-9A58-610A9B630074}"/>
              </a:ext>
            </a:extLst>
          </p:cNvPr>
          <p:cNvSpPr txBox="1"/>
          <p:nvPr/>
        </p:nvSpPr>
        <p:spPr>
          <a:xfrm>
            <a:off x="1166191" y="746878"/>
            <a:ext cx="926326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timbal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lain-lain.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1DC92D-0456-4499-849F-CA0CD74C9523}"/>
              </a:ext>
            </a:extLst>
          </p:cNvPr>
          <p:cNvSpPr txBox="1"/>
          <p:nvPr/>
        </p:nvSpPr>
        <p:spPr>
          <a:xfrm>
            <a:off x="1683026" y="2279374"/>
            <a:ext cx="9090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kekhususan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tersendiri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364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84E8F-50FC-4231-A9DA-10BE204B499A}"/>
              </a:ext>
            </a:extLst>
          </p:cNvPr>
          <p:cNvSpPr txBox="1"/>
          <p:nvPr/>
        </p:nvSpPr>
        <p:spPr>
          <a:xfrm>
            <a:off x="1351722" y="1043731"/>
            <a:ext cx="967408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/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ketidakpastian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mahal,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dipastikan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kesembuhan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kekhususan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tersendiri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81744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F6F9C-1075-4473-9872-AE6E967A018F}"/>
              </a:ext>
            </a:extLst>
          </p:cNvPr>
          <p:cNvSpPr txBox="1"/>
          <p:nvPr/>
        </p:nvSpPr>
        <p:spPr>
          <a:xfrm>
            <a:off x="967409" y="1166192"/>
            <a:ext cx="97933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asimetri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(asymmetric information),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memanipulasi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Hal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(moral hazard) 	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(adverse selection)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prinsipal-agen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dilatarbelakangi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asimetri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8036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8F1C4-CE63-4835-8E0A-93E401773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7" t="15135" r="25567" b="17964"/>
          <a:stretch/>
        </p:blipFill>
        <p:spPr>
          <a:xfrm>
            <a:off x="831273" y="1039091"/>
            <a:ext cx="10113817" cy="5583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58C3E-05C2-400A-83A9-4C23239A56E0}"/>
              </a:ext>
            </a:extLst>
          </p:cNvPr>
          <p:cNvSpPr txBox="1"/>
          <p:nvPr/>
        </p:nvSpPr>
        <p:spPr>
          <a:xfrm>
            <a:off x="1357746" y="457199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272984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BCDE1-9FF4-45FC-B18C-1316E85919D1}"/>
              </a:ext>
            </a:extLst>
          </p:cNvPr>
          <p:cNvSpPr txBox="1"/>
          <p:nvPr/>
        </p:nvSpPr>
        <p:spPr>
          <a:xfrm>
            <a:off x="1060174" y="332675"/>
            <a:ext cx="915725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diakibatkan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lain-lain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kecenderungan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spesialis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dan sub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spesialis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60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7C4C6-D807-43DA-83A4-4C715CED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7" t="14527" r="25795" b="20187"/>
          <a:stretch/>
        </p:blipFill>
        <p:spPr>
          <a:xfrm>
            <a:off x="1898073" y="609600"/>
            <a:ext cx="9171709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5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568" y="404665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		PENGERTIAN KESEHATAN</a:t>
            </a:r>
            <a:endParaRPr lang="id-ID" sz="3600" dirty="0"/>
          </a:p>
          <a:p>
            <a:r>
              <a:rPr lang="id-ID" sz="3600" dirty="0"/>
              <a:t>Dalam Undang-Undang </a:t>
            </a:r>
            <a:r>
              <a:rPr lang="en-US" sz="3600" dirty="0"/>
              <a:t> Kesehatan</a:t>
            </a:r>
            <a:r>
              <a:rPr lang="id-ID" sz="3600" dirty="0"/>
              <a:t>:</a:t>
            </a:r>
          </a:p>
          <a:p>
            <a:r>
              <a:rPr lang="id-ID" sz="3600" b="1" dirty="0">
                <a:solidFill>
                  <a:srgbClr val="FF0000"/>
                </a:solidFill>
              </a:rPr>
              <a:t>Kesehatan</a:t>
            </a:r>
            <a:r>
              <a:rPr lang="id-ID" sz="3600" dirty="0"/>
              <a:t> adalah </a:t>
            </a:r>
            <a:r>
              <a:rPr lang="id-ID" sz="3600" b="1" dirty="0">
                <a:solidFill>
                  <a:srgbClr val="FF0000"/>
                </a:solidFill>
              </a:rPr>
              <a:t>keadaan sehat, baik secara fisik, mental, spritual </a:t>
            </a:r>
            <a:r>
              <a:rPr lang="id-ID" sz="3600" dirty="0"/>
              <a:t>maupun sosial yang</a:t>
            </a:r>
            <a:r>
              <a:rPr lang="en-US" sz="3600" dirty="0"/>
              <a:t> </a:t>
            </a:r>
            <a:r>
              <a:rPr lang="id-ID" sz="3600" dirty="0"/>
              <a:t>memungkinkan setiap orang</a:t>
            </a:r>
          </a:p>
          <a:p>
            <a:r>
              <a:rPr lang="id-ID" sz="3600" dirty="0"/>
              <a:t>untuk </a:t>
            </a:r>
            <a:r>
              <a:rPr lang="id-ID" sz="3600" b="1" dirty="0">
                <a:solidFill>
                  <a:srgbClr val="FF0000"/>
                </a:solidFill>
              </a:rPr>
              <a:t>hidup produktif</a:t>
            </a:r>
            <a:r>
              <a:rPr lang="id-ID" sz="3600" dirty="0"/>
              <a:t> secara sosial dan ekonomis.</a:t>
            </a:r>
          </a:p>
        </p:txBody>
      </p:sp>
    </p:spTree>
    <p:extLst>
      <p:ext uri="{BB962C8B-B14F-4D97-AF65-F5344CB8AC3E}">
        <p14:creationId xmlns:p14="http://schemas.microsoft.com/office/powerpoint/2010/main" val="239503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7EED3-4EFA-433C-B656-958C5256ACB1}"/>
              </a:ext>
            </a:extLst>
          </p:cNvPr>
          <p:cNvSpPr txBox="1"/>
          <p:nvPr/>
        </p:nvSpPr>
        <p:spPr>
          <a:xfrm>
            <a:off x="990599" y="3244334"/>
            <a:ext cx="168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EKONOMI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9204-5137-4759-8E27-E7DDA53C02F2}"/>
              </a:ext>
            </a:extLst>
          </p:cNvPr>
          <p:cNvSpPr txBox="1"/>
          <p:nvPr/>
        </p:nvSpPr>
        <p:spPr>
          <a:xfrm>
            <a:off x="9719656" y="3288268"/>
            <a:ext cx="211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KESEHATAN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4ED93-9FC4-4C5B-9BB7-51E6043DA846}"/>
              </a:ext>
            </a:extLst>
          </p:cNvPr>
          <p:cNvSpPr txBox="1"/>
          <p:nvPr/>
        </p:nvSpPr>
        <p:spPr>
          <a:xfrm>
            <a:off x="3706090" y="2022763"/>
            <a:ext cx="459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EKONOMI KESEHATAN</a:t>
            </a:r>
          </a:p>
        </p:txBody>
      </p:sp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664F69AB-2BC0-4B4A-B6C3-528260ECB365}"/>
              </a:ext>
            </a:extLst>
          </p:cNvPr>
          <p:cNvSpPr/>
          <p:nvPr/>
        </p:nvSpPr>
        <p:spPr>
          <a:xfrm>
            <a:off x="3231572" y="2747941"/>
            <a:ext cx="5728855" cy="90965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F0C87-8B84-452D-A884-3455DDE5DF49}"/>
              </a:ext>
            </a:extLst>
          </p:cNvPr>
          <p:cNvSpPr txBox="1"/>
          <p:nvPr/>
        </p:nvSpPr>
        <p:spPr>
          <a:xfrm>
            <a:off x="803563" y="3798003"/>
            <a:ext cx="3380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MAKRO</a:t>
            </a:r>
          </a:p>
          <a:p>
            <a:pPr marL="342900" indent="-342900">
              <a:buAutoNum type="arabicPeriod"/>
            </a:pPr>
            <a:r>
              <a:rPr lang="en-US" dirty="0"/>
              <a:t>MIKRO</a:t>
            </a:r>
          </a:p>
          <a:p>
            <a:pPr marL="342900" indent="-342900">
              <a:buAutoNum type="arabicPeriod"/>
            </a:pPr>
            <a:r>
              <a:rPr lang="en-US" dirty="0"/>
              <a:t>KEUNTUNGAN</a:t>
            </a:r>
          </a:p>
          <a:p>
            <a:pPr marL="342900" indent="-342900">
              <a:buAutoNum type="arabicPeriod"/>
            </a:pPr>
            <a:r>
              <a:rPr lang="en-US" dirty="0"/>
              <a:t>PENGETURAN KELUARGA</a:t>
            </a:r>
          </a:p>
          <a:p>
            <a:pPr marL="342900" indent="-342900">
              <a:buAutoNum type="arabicPeriod"/>
            </a:pPr>
            <a:r>
              <a:rPr lang="en-US" dirty="0"/>
              <a:t>PILIHAN</a:t>
            </a:r>
          </a:p>
          <a:p>
            <a:pPr marL="342900" indent="-342900">
              <a:buAutoNum type="arabicPeriod"/>
            </a:pPr>
            <a:r>
              <a:rPr lang="en-US" dirty="0"/>
              <a:t>PELAYANAN  BARANG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0BAFF-7ECD-4DC3-A05F-3912BDCD4ADD}"/>
              </a:ext>
            </a:extLst>
          </p:cNvPr>
          <p:cNvSpPr txBox="1"/>
          <p:nvPr/>
        </p:nvSpPr>
        <p:spPr>
          <a:xfrm>
            <a:off x="9157856" y="3798003"/>
            <a:ext cx="2680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UPK</a:t>
            </a:r>
          </a:p>
          <a:p>
            <a:pPr marL="342900" indent="-342900">
              <a:buAutoNum type="arabicPeriod"/>
            </a:pPr>
            <a:r>
              <a:rPr lang="en-US" dirty="0"/>
              <a:t>UPM</a:t>
            </a:r>
          </a:p>
          <a:p>
            <a:pPr marL="342900" indent="-342900">
              <a:buAutoNum type="arabicPeriod"/>
            </a:pPr>
            <a:r>
              <a:rPr lang="en-US" dirty="0"/>
              <a:t>SOSIAL</a:t>
            </a:r>
          </a:p>
          <a:p>
            <a:pPr marL="342900" indent="-342900">
              <a:buAutoNum type="arabicPeriod"/>
            </a:pPr>
            <a:r>
              <a:rPr lang="en-US" dirty="0"/>
              <a:t>PADAT MODAL</a:t>
            </a:r>
          </a:p>
          <a:p>
            <a:pPr marL="342900" indent="-342900">
              <a:buAutoNum type="arabicPeriod"/>
            </a:pPr>
            <a:r>
              <a:rPr lang="en-US" dirty="0"/>
              <a:t>PADAT KARYA</a:t>
            </a:r>
          </a:p>
          <a:p>
            <a:pPr marL="342900" indent="-342900">
              <a:buAutoNum type="arabicPeriod"/>
            </a:pPr>
            <a:r>
              <a:rPr lang="en-US" dirty="0"/>
              <a:t>PELAYANAN JASA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6BB0B-0CB3-4658-B74F-270704CA8AA6}"/>
              </a:ext>
            </a:extLst>
          </p:cNvPr>
          <p:cNvSpPr txBox="1"/>
          <p:nvPr/>
        </p:nvSpPr>
        <p:spPr>
          <a:xfrm>
            <a:off x="1094509" y="1219200"/>
            <a:ext cx="96843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diuraikan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 Nasional (SKN).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SKN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pembiayaan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pemberdayaan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4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8EFC2E-6886-48E1-89E0-CA5C5AA5C23D}"/>
              </a:ext>
            </a:extLst>
          </p:cNvPr>
          <p:cNvSpPr txBox="1"/>
          <p:nvPr/>
        </p:nvSpPr>
        <p:spPr>
          <a:xfrm>
            <a:off x="1871003" y="1012874"/>
            <a:ext cx="83562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Masyarakat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bermartabat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terciptanya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berkualitas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sejahtera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sejahtera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bertempat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4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6FCFB-A9A8-4C79-B402-19FC51274C3B}"/>
              </a:ext>
            </a:extLst>
          </p:cNvPr>
          <p:cNvSpPr txBox="1"/>
          <p:nvPr/>
        </p:nvSpPr>
        <p:spPr>
          <a:xfrm>
            <a:off x="1847557" y="942535"/>
            <a:ext cx="84968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 Nasional (JKN)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bersinergi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Nasional (SJSN)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per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2021.JKN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memiskinkan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JKN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(BPJS) Kesehatan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(single payer)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dunia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14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C2DAD-EAA3-40E7-929D-6ACF977377B4}"/>
              </a:ext>
            </a:extLst>
          </p:cNvPr>
          <p:cNvSpPr txBox="1"/>
          <p:nvPr/>
        </p:nvSpPr>
        <p:spPr>
          <a:xfrm>
            <a:off x="1123070" y="1265277"/>
            <a:ext cx="99458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pemerataan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Salah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</a:p>
        </p:txBody>
      </p:sp>
    </p:spTree>
    <p:extLst>
      <p:ext uri="{BB962C8B-B14F-4D97-AF65-F5344CB8AC3E}">
        <p14:creationId xmlns:p14="http://schemas.microsoft.com/office/powerpoint/2010/main" val="381214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1076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</cp:revision>
  <dcterms:created xsi:type="dcterms:W3CDTF">2022-03-22T01:11:29Z</dcterms:created>
  <dcterms:modified xsi:type="dcterms:W3CDTF">2022-03-22T01:14:48Z</dcterms:modified>
</cp:coreProperties>
</file>