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61" r:id="rId5"/>
    <p:sldId id="259"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d-ID"/>
              <a:t>Klik untuk mengedit gaya judul Master</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anorama dengan Keteranga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d-ID"/>
              <a:t>Klik untuk mengedit gaya judul Master</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d-ID"/>
              <a:t>Klik untuk mengedit gaya judul Master</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d-ID"/>
              <a:t>Klik untuk mengedit gaya judul Master</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d-ID"/>
              <a:t>Klik untuk mengedit gaya judul Master</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3" name="Date Placeholder 2"/>
          <p:cNvSpPr>
            <a:spLocks noGrp="1"/>
          </p:cNvSpPr>
          <p:nvPr>
            <p:ph type="dt" sz="half" idx="10"/>
          </p:nvPr>
        </p:nvSpPr>
        <p:spPr/>
        <p:txBody>
          <a:bodyPr/>
          <a:lstStyle/>
          <a:p>
            <a:fld id="{48A87A34-81AB-432B-8DAE-1953F412C126}"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d-ID"/>
              <a:t>Klik untuk mengedit gaya judul Master</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3" name="Date Placeholder 2"/>
          <p:cNvSpPr>
            <a:spLocks noGrp="1"/>
          </p:cNvSpPr>
          <p:nvPr>
            <p:ph type="dt" sz="half" idx="10"/>
          </p:nvPr>
        </p:nvSpPr>
        <p:spPr/>
        <p:txBody>
          <a:bodyPr/>
          <a:lstStyle/>
          <a:p>
            <a:fld id="{48A87A34-81AB-432B-8DAE-1953F412C126}"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d-ID"/>
              <a:t>Klik untuk mengedit gaya judul Master</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d-ID"/>
              <a:t>Klik untuk mengedit gaya judul Master</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d-ID"/>
              <a:t>Klik untuk mengedit gaya judul Master</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d-ID"/>
              <a:t>Klik untuk mengedit gaya judul Master</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48A87A34-81AB-432B-8DAE-1953F412C126}" type="datetimeFigureOut">
              <a:rPr lang="en-US" dirty="0"/>
              <a:t>3/27/2022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d-ID"/>
              <a:t>Klik untuk mengedit gaya judul Master</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d-ID"/>
              <a:t>Klik untuk mengedit gaya judul Master</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2" name="Content Placeholder 3"/>
          <p:cNvSpPr>
            <a:spLocks noGrp="1"/>
          </p:cNvSpPr>
          <p:nvPr>
            <p:ph sz="quarter" idx="13"/>
          </p:nvPr>
        </p:nvSpPr>
        <p:spPr>
          <a:xfrm>
            <a:off x="913774" y="3051012"/>
            <a:ext cx="5106027" cy="274018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13" name="Content Placeholder 5"/>
          <p:cNvSpPr>
            <a:spLocks noGrp="1"/>
          </p:cNvSpPr>
          <p:nvPr>
            <p:ph sz="quarter" idx="14"/>
          </p:nvPr>
        </p:nvSpPr>
        <p:spPr>
          <a:xfrm>
            <a:off x="6172200" y="3051012"/>
            <a:ext cx="5105401" cy="274018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d-ID"/>
              <a:t>Klik untuk mengedit gaya judul Master</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48A87A34-81AB-432B-8DAE-1953F412C126}" type="datetimeFigureOut">
              <a:rPr lang="en-US" dirty="0"/>
              <a:t>3/27/2022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d-ID"/>
              <a:t>Klik untuk mengedit gaya judul Master</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3/27/2022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B7BAD29D-7B6D-3C4D-AC06-F62D9C8A46E4}"/>
              </a:ext>
            </a:extLst>
          </p:cNvPr>
          <p:cNvSpPr>
            <a:spLocks noGrp="1"/>
          </p:cNvSpPr>
          <p:nvPr>
            <p:ph type="subTitle" idx="1"/>
          </p:nvPr>
        </p:nvSpPr>
        <p:spPr>
          <a:xfrm>
            <a:off x="1643435" y="1936376"/>
            <a:ext cx="9006635" cy="2617695"/>
          </a:xfrm>
        </p:spPr>
        <p:txBody>
          <a:bodyPr>
            <a:noAutofit/>
          </a:bodyPr>
          <a:lstStyle/>
          <a:p>
            <a:r>
              <a:rPr lang="id-ID" sz="3600"/>
              <a:t>Eka Syah putri</a:t>
            </a:r>
          </a:p>
          <a:p>
            <a:r>
              <a:rPr lang="id-ID" sz="3600"/>
              <a:t>202009101</a:t>
            </a:r>
          </a:p>
          <a:p>
            <a:r>
              <a:rPr lang="id-ID" sz="3600"/>
              <a:t>S1 kebidanan</a:t>
            </a:r>
          </a:p>
          <a:p>
            <a:endParaRPr lang="id-ID" sz="3600"/>
          </a:p>
        </p:txBody>
      </p:sp>
    </p:spTree>
    <p:extLst>
      <p:ext uri="{BB962C8B-B14F-4D97-AF65-F5344CB8AC3E}">
        <p14:creationId xmlns:p14="http://schemas.microsoft.com/office/powerpoint/2010/main" val="66708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9E1E1A53-3E20-EC4E-AE4F-AEA63F8C5646}"/>
              </a:ext>
            </a:extLst>
          </p:cNvPr>
          <p:cNvSpPr>
            <a:spLocks noGrp="1"/>
          </p:cNvSpPr>
          <p:nvPr>
            <p:ph sz="quarter" idx="13"/>
          </p:nvPr>
        </p:nvSpPr>
        <p:spPr>
          <a:xfrm>
            <a:off x="2366682" y="2367092"/>
            <a:ext cx="8229599" cy="3424107"/>
          </a:xfrm>
        </p:spPr>
        <p:txBody>
          <a:bodyPr>
            <a:normAutofit/>
          </a:bodyPr>
          <a:lstStyle/>
          <a:p>
            <a:r>
              <a:rPr lang="id-ID" sz="2400"/>
              <a:t>Salah satu bagian tubuhnya terasa kaku atau lemas</a:t>
            </a:r>
          </a:p>
          <a:p>
            <a:r>
              <a:rPr lang="id-ID" sz="2400"/>
              <a:t>Saat diangkat, kakinya menyilang atau kaku.
Saat digendong, ia bertingkah seakan tidak nyaman dan berusaha menjauh dari Anda.</a:t>
            </a:r>
          </a:p>
        </p:txBody>
      </p:sp>
    </p:spTree>
    <p:extLst>
      <p:ext uri="{BB962C8B-B14F-4D97-AF65-F5344CB8AC3E}">
        <p14:creationId xmlns:p14="http://schemas.microsoft.com/office/powerpoint/2010/main" val="1569379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1716B2B3-5F0D-7847-97ED-C9D729266FBD}"/>
              </a:ext>
            </a:extLst>
          </p:cNvPr>
          <p:cNvSpPr>
            <a:spLocks noGrp="1"/>
          </p:cNvSpPr>
          <p:nvPr>
            <p:ph sz="quarter" idx="13"/>
          </p:nvPr>
        </p:nvSpPr>
        <p:spPr>
          <a:xfrm>
            <a:off x="1506070" y="1685365"/>
            <a:ext cx="8731623" cy="4733363"/>
          </a:xfrm>
        </p:spPr>
        <p:txBody>
          <a:bodyPr>
            <a:normAutofit lnSpcReduction="10000"/>
          </a:bodyPr>
          <a:lstStyle/>
          <a:p>
            <a:pPr marL="0" indent="0">
              <a:buNone/>
            </a:pPr>
            <a:r>
              <a:rPr lang="id-ID" sz="2800" b="1" i="1">
                <a:solidFill>
                  <a:srgbClr val="3B3738"/>
                </a:solidFill>
                <a:effectLst/>
                <a:latin typeface="LatoWeb"/>
              </a:rPr>
              <a:t>     bayi usia 6 bulan atau lebih, cerebral palsy dapat dikenali dengan munculnya gejala berupa:</a:t>
            </a:r>
          </a:p>
          <a:p>
            <a:pPr marL="0" indent="0">
              <a:buNone/>
            </a:pPr>
            <a:endParaRPr lang="id-ID" sz="2600"/>
          </a:p>
          <a:p>
            <a:pPr marL="0" indent="0">
              <a:buNone/>
            </a:pPr>
            <a:r>
              <a:rPr lang="id-ID" sz="2600"/>
              <a:t>•</a:t>
            </a:r>
            <a:r>
              <a:rPr lang="id-ID" sz="2400"/>
              <a:t>Bayi tidak berguling ke arah mana pun.
•Ia kesulitan menyatukan tangannya.
•Tangannya tak mampu menggapai mulutnya.
•Ia menggapai sesuatu hanya dengan satu tangan, sementara tangan lainnya hanya mengepal.</a:t>
            </a:r>
          </a:p>
        </p:txBody>
      </p:sp>
    </p:spTree>
    <p:extLst>
      <p:ext uri="{BB962C8B-B14F-4D97-AF65-F5344CB8AC3E}">
        <p14:creationId xmlns:p14="http://schemas.microsoft.com/office/powerpoint/2010/main" val="270336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183ECD3-9930-E449-95DC-B6630A46878D}"/>
              </a:ext>
            </a:extLst>
          </p:cNvPr>
          <p:cNvSpPr>
            <a:spLocks noGrp="1"/>
          </p:cNvSpPr>
          <p:nvPr>
            <p:ph type="title"/>
          </p:nvPr>
        </p:nvSpPr>
        <p:spPr/>
        <p:txBody>
          <a:bodyPr>
            <a:normAutofit/>
          </a:bodyPr>
          <a:lstStyle/>
          <a:p>
            <a:r>
              <a:rPr lang="id-ID" sz="2800" b="1" i="1">
                <a:solidFill>
                  <a:srgbClr val="3B3738"/>
                </a:solidFill>
                <a:effectLst/>
                <a:latin typeface="LatoWeb"/>
              </a:rPr>
              <a:t>pada bayi berusia lebih dari 10 bulan, Anda perlu curiga bahwa ia menderita cerebral palsy jika:</a:t>
            </a:r>
            <a:endParaRPr lang="id-ID" sz="2800" b="1" i="1"/>
          </a:p>
        </p:txBody>
      </p:sp>
      <p:sp>
        <p:nvSpPr>
          <p:cNvPr id="3" name="Tampungan Konten 2">
            <a:extLst>
              <a:ext uri="{FF2B5EF4-FFF2-40B4-BE49-F238E27FC236}">
                <a16:creationId xmlns:a16="http://schemas.microsoft.com/office/drawing/2014/main" id="{AD92F83A-9F2E-324C-BCBF-6739381EB9BA}"/>
              </a:ext>
            </a:extLst>
          </p:cNvPr>
          <p:cNvSpPr>
            <a:spLocks noGrp="1"/>
          </p:cNvSpPr>
          <p:nvPr>
            <p:ph sz="quarter" idx="13"/>
          </p:nvPr>
        </p:nvSpPr>
        <p:spPr>
          <a:xfrm>
            <a:off x="1792941" y="2331233"/>
            <a:ext cx="8193741" cy="3424107"/>
          </a:xfrm>
        </p:spPr>
        <p:txBody>
          <a:bodyPr>
            <a:normAutofit/>
          </a:bodyPr>
          <a:lstStyle/>
          <a:p>
            <a:r>
              <a:rPr lang="id-ID" sz="2400"/>
              <a:t>Merangkak miring </a:t>
            </a:r>
          </a:p>
          <a:p>
            <a:r>
              <a:rPr lang="id-ID" sz="2400"/>
              <a:t>Mengesot</a:t>
            </a:r>
          </a:p>
          <a:p>
            <a:r>
              <a:rPr lang="id-ID" sz="2400"/>
              <a:t>Tidak dapat berdiri meski telah berpegangan atau bertumpu pada suatu benda</a:t>
            </a:r>
          </a:p>
        </p:txBody>
      </p:sp>
    </p:spTree>
    <p:extLst>
      <p:ext uri="{BB962C8B-B14F-4D97-AF65-F5344CB8AC3E}">
        <p14:creationId xmlns:p14="http://schemas.microsoft.com/office/powerpoint/2010/main" val="259915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46902A1-BF04-124B-B6E6-325D4B1E98B9}"/>
              </a:ext>
            </a:extLst>
          </p:cNvPr>
          <p:cNvSpPr>
            <a:spLocks noGrp="1"/>
          </p:cNvSpPr>
          <p:nvPr>
            <p:ph type="title"/>
          </p:nvPr>
        </p:nvSpPr>
        <p:spPr>
          <a:xfrm>
            <a:off x="286871" y="2232165"/>
            <a:ext cx="11546541" cy="2483270"/>
          </a:xfrm>
        </p:spPr>
        <p:txBody>
          <a:bodyPr>
            <a:normAutofit/>
          </a:bodyPr>
          <a:lstStyle/>
          <a:p>
            <a:r>
              <a:rPr lang="id-ID" sz="3200" b="1" i="1"/>
              <a:t>Apakah Cerebral Palsy Bisa Disembuhkan?</a:t>
            </a:r>
          </a:p>
        </p:txBody>
      </p:sp>
    </p:spTree>
    <p:extLst>
      <p:ext uri="{BB962C8B-B14F-4D97-AF65-F5344CB8AC3E}">
        <p14:creationId xmlns:p14="http://schemas.microsoft.com/office/powerpoint/2010/main" val="699484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D090843A-B0C3-634B-B691-F6EC59B70908}"/>
              </a:ext>
            </a:extLst>
          </p:cNvPr>
          <p:cNvSpPr>
            <a:spLocks noGrp="1"/>
          </p:cNvSpPr>
          <p:nvPr>
            <p:ph sz="quarter" idx="13"/>
          </p:nvPr>
        </p:nvSpPr>
        <p:spPr>
          <a:xfrm>
            <a:off x="2599765" y="1380566"/>
            <a:ext cx="7368988" cy="4410634"/>
          </a:xfrm>
        </p:spPr>
        <p:txBody>
          <a:bodyPr>
            <a:normAutofit/>
          </a:bodyPr>
          <a:lstStyle/>
          <a:p>
            <a:pPr marL="0" indent="0">
              <a:buNone/>
            </a:pPr>
            <a:r>
              <a:rPr lang="id-ID" sz="2400"/>
              <a:t>     Hingga kini belum ditemukan metode pengobatan yang bisa menyembuhkan kondisi ini sepenuhnya.</a:t>
            </a:r>
          </a:p>
          <a:p>
            <a:pPr marL="0" indent="0">
              <a:buNone/>
            </a:pPr>
            <a:r>
              <a:rPr lang="id-ID" sz="2400" b="0" i="0">
                <a:solidFill>
                  <a:srgbClr val="3B3738"/>
                </a:solidFill>
                <a:effectLst/>
                <a:latin typeface="LatoWeb"/>
              </a:rPr>
              <a:t>        Namun, terdapat beberapa metode penanganan yang dapat dilakukan guna meringankan gejala dan menunjang agar bayi dapat tumbuh dan berkembang dengan sebaik mungkin.</a:t>
            </a:r>
            <a:endParaRPr lang="id-ID" sz="2400"/>
          </a:p>
        </p:txBody>
      </p:sp>
    </p:spTree>
    <p:extLst>
      <p:ext uri="{BB962C8B-B14F-4D97-AF65-F5344CB8AC3E}">
        <p14:creationId xmlns:p14="http://schemas.microsoft.com/office/powerpoint/2010/main" val="295422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41AF5CCA-4B88-F945-B1A0-22346D19BEAE}"/>
              </a:ext>
            </a:extLst>
          </p:cNvPr>
          <p:cNvSpPr>
            <a:spLocks noGrp="1"/>
          </p:cNvSpPr>
          <p:nvPr>
            <p:ph sz="quarter" idx="13"/>
          </p:nvPr>
        </p:nvSpPr>
        <p:spPr>
          <a:xfrm>
            <a:off x="1828800" y="1021976"/>
            <a:ext cx="8857129" cy="4769224"/>
          </a:xfrm>
        </p:spPr>
        <p:txBody>
          <a:bodyPr>
            <a:normAutofit/>
          </a:bodyPr>
          <a:lstStyle/>
          <a:p>
            <a:pPr marL="0" indent="0">
              <a:buNone/>
            </a:pPr>
            <a:r>
              <a:rPr lang="id-ID" sz="2400" b="0" i="0">
                <a:solidFill>
                  <a:srgbClr val="3B3738"/>
                </a:solidFill>
                <a:effectLst/>
                <a:latin typeface="LatoWeb"/>
              </a:rPr>
              <a:t>         Tujuan terapi utama pada </a:t>
            </a:r>
            <a:r>
              <a:rPr lang="id-ID" sz="2400" b="0" i="1">
                <a:solidFill>
                  <a:srgbClr val="3B3738"/>
                </a:solidFill>
                <a:effectLst/>
                <a:latin typeface="LatoWeb"/>
              </a:rPr>
              <a:t>cerebral palsy </a:t>
            </a:r>
            <a:r>
              <a:rPr lang="id-ID" sz="2400" b="0" i="0">
                <a:solidFill>
                  <a:srgbClr val="3B3738"/>
                </a:solidFill>
                <a:effectLst/>
                <a:latin typeface="LatoWeb"/>
              </a:rPr>
              <a:t>juga lebih difokuskan untuk membantu bayi atau anak yang mengalami kondisi ini untuk bisa melakukan aktivitas secara mandiri, seperti </a:t>
            </a:r>
          </a:p>
          <a:p>
            <a:pPr marL="0" indent="0">
              <a:buNone/>
            </a:pPr>
            <a:r>
              <a:rPr lang="id-ID" sz="2400">
                <a:solidFill>
                  <a:srgbClr val="3B3738"/>
                </a:solidFill>
                <a:latin typeface="LatoWeb"/>
              </a:rPr>
              <a:t>-</a:t>
            </a:r>
            <a:r>
              <a:rPr lang="id-ID" sz="2400" b="0" i="0">
                <a:solidFill>
                  <a:srgbClr val="3B3738"/>
                </a:solidFill>
                <a:effectLst/>
                <a:latin typeface="LatoWeb"/>
              </a:rPr>
              <a:t>menggenggam suatu benda, </a:t>
            </a:r>
          </a:p>
          <a:p>
            <a:pPr marL="0" indent="0">
              <a:buNone/>
            </a:pPr>
            <a:r>
              <a:rPr lang="id-ID" sz="2400">
                <a:solidFill>
                  <a:srgbClr val="3B3738"/>
                </a:solidFill>
                <a:latin typeface="LatoWeb"/>
              </a:rPr>
              <a:t>-</a:t>
            </a:r>
            <a:r>
              <a:rPr lang="id-ID" sz="2400" b="0" i="0">
                <a:solidFill>
                  <a:srgbClr val="3B3738"/>
                </a:solidFill>
                <a:effectLst/>
                <a:latin typeface="LatoWeb"/>
              </a:rPr>
              <a:t>merangkak, </a:t>
            </a:r>
          </a:p>
          <a:p>
            <a:pPr marL="0" indent="0">
              <a:buNone/>
            </a:pPr>
            <a:r>
              <a:rPr lang="id-ID" sz="2400">
                <a:solidFill>
                  <a:srgbClr val="3B3738"/>
                </a:solidFill>
                <a:latin typeface="LatoWeb"/>
              </a:rPr>
              <a:t>-</a:t>
            </a:r>
            <a:r>
              <a:rPr lang="id-ID" sz="2400" b="0" i="0">
                <a:solidFill>
                  <a:srgbClr val="3B3738"/>
                </a:solidFill>
                <a:effectLst/>
                <a:latin typeface="LatoWeb"/>
              </a:rPr>
              <a:t>duduk, </a:t>
            </a:r>
          </a:p>
          <a:p>
            <a:pPr marL="0" indent="0">
              <a:buNone/>
            </a:pPr>
            <a:r>
              <a:rPr lang="id-ID" sz="2400">
                <a:solidFill>
                  <a:srgbClr val="3B3738"/>
                </a:solidFill>
                <a:latin typeface="LatoWeb"/>
              </a:rPr>
              <a:t>-</a:t>
            </a:r>
            <a:r>
              <a:rPr lang="id-ID" sz="2400" b="0" i="0">
                <a:solidFill>
                  <a:srgbClr val="3B3738"/>
                </a:solidFill>
                <a:effectLst/>
                <a:latin typeface="LatoWeb"/>
              </a:rPr>
              <a:t>dan berjalan.</a:t>
            </a:r>
            <a:endParaRPr lang="id-ID" sz="2400"/>
          </a:p>
        </p:txBody>
      </p:sp>
    </p:spTree>
    <p:extLst>
      <p:ext uri="{BB962C8B-B14F-4D97-AF65-F5344CB8AC3E}">
        <p14:creationId xmlns:p14="http://schemas.microsoft.com/office/powerpoint/2010/main" val="806335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9CC8DED-8A5F-CC4A-B650-68D0F8E169C5}"/>
              </a:ext>
            </a:extLst>
          </p:cNvPr>
          <p:cNvSpPr>
            <a:spLocks noGrp="1"/>
          </p:cNvSpPr>
          <p:nvPr>
            <p:ph type="title"/>
          </p:nvPr>
        </p:nvSpPr>
        <p:spPr/>
        <p:txBody>
          <a:bodyPr>
            <a:normAutofit/>
          </a:bodyPr>
          <a:lstStyle/>
          <a:p>
            <a:r>
              <a:rPr lang="id-ID" sz="2800" b="1" i="1"/>
              <a:t>Langkah Penanganan Cerebral Palsy</a:t>
            </a:r>
          </a:p>
        </p:txBody>
      </p:sp>
      <p:sp>
        <p:nvSpPr>
          <p:cNvPr id="3" name="Tampungan Konten 2">
            <a:extLst>
              <a:ext uri="{FF2B5EF4-FFF2-40B4-BE49-F238E27FC236}">
                <a16:creationId xmlns:a16="http://schemas.microsoft.com/office/drawing/2014/main" id="{D4243DBA-714C-014F-B19F-FCF434646A59}"/>
              </a:ext>
            </a:extLst>
          </p:cNvPr>
          <p:cNvSpPr>
            <a:spLocks noGrp="1"/>
          </p:cNvSpPr>
          <p:nvPr>
            <p:ph sz="quarter" idx="13"/>
          </p:nvPr>
        </p:nvSpPr>
        <p:spPr>
          <a:xfrm>
            <a:off x="1882588" y="2367092"/>
            <a:ext cx="8731624" cy="3424107"/>
          </a:xfrm>
        </p:spPr>
        <p:txBody>
          <a:bodyPr>
            <a:normAutofit/>
          </a:bodyPr>
          <a:lstStyle/>
          <a:p>
            <a:pPr marL="514350" indent="-514350">
              <a:buAutoNum type="arabicPeriod"/>
            </a:pPr>
            <a:r>
              <a:rPr lang="id-ID" sz="2800" b="1"/>
              <a:t>Fisioterapi</a:t>
            </a:r>
          </a:p>
          <a:p>
            <a:pPr marL="0" indent="0">
              <a:buNone/>
            </a:pPr>
            <a:r>
              <a:rPr lang="id-ID" sz="2400" b="0" i="1">
                <a:solidFill>
                  <a:srgbClr val="3B3738"/>
                </a:solidFill>
                <a:effectLst/>
                <a:latin typeface="LatoWeb"/>
              </a:rPr>
              <a:t>      Dokter akan menentukan jenis fisioterapi dan teknik latihan tertentu yang dibutuhkan bayi dengan kondisi ini sesuai bagian tubuh mana yang terdampak oleh cerebral palsy</a:t>
            </a:r>
            <a:endParaRPr lang="id-ID" sz="2800" b="1" i="1"/>
          </a:p>
        </p:txBody>
      </p:sp>
    </p:spTree>
    <p:extLst>
      <p:ext uri="{BB962C8B-B14F-4D97-AF65-F5344CB8AC3E}">
        <p14:creationId xmlns:p14="http://schemas.microsoft.com/office/powerpoint/2010/main" val="1697900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EDD3296B-2BFE-9B4C-B894-F9C8C8030DE2}"/>
              </a:ext>
            </a:extLst>
          </p:cNvPr>
          <p:cNvSpPr>
            <a:spLocks noGrp="1"/>
          </p:cNvSpPr>
          <p:nvPr>
            <p:ph sz="quarter" idx="13"/>
          </p:nvPr>
        </p:nvSpPr>
        <p:spPr>
          <a:xfrm>
            <a:off x="1864659" y="2330824"/>
            <a:ext cx="8480612" cy="3460376"/>
          </a:xfrm>
        </p:spPr>
        <p:txBody>
          <a:bodyPr>
            <a:normAutofit/>
          </a:bodyPr>
          <a:lstStyle/>
          <a:p>
            <a:pPr marL="0" indent="0">
              <a:buNone/>
            </a:pPr>
            <a:r>
              <a:rPr lang="id-ID" sz="2800" b="1"/>
              <a:t>2. Terapi wicara (speech therapy)</a:t>
            </a:r>
          </a:p>
          <a:p>
            <a:pPr marL="0" indent="0">
              <a:buNone/>
            </a:pPr>
            <a:r>
              <a:rPr lang="id-ID" sz="2400" i="1"/>
              <a:t>terapi wicara ini bisa dilakukan untuk melatih kekuatan otot mulut dan rahangnya, sehingga dapat memperbaiki kemampuan berbicaranya nanti.</a:t>
            </a:r>
            <a:endParaRPr lang="id-ID" sz="2400"/>
          </a:p>
        </p:txBody>
      </p:sp>
    </p:spTree>
    <p:extLst>
      <p:ext uri="{BB962C8B-B14F-4D97-AF65-F5344CB8AC3E}">
        <p14:creationId xmlns:p14="http://schemas.microsoft.com/office/powerpoint/2010/main" val="813255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5C9C3119-58F2-D242-8360-48B79BDDEA30}"/>
              </a:ext>
            </a:extLst>
          </p:cNvPr>
          <p:cNvSpPr>
            <a:spLocks noGrp="1"/>
          </p:cNvSpPr>
          <p:nvPr>
            <p:ph sz="quarter" idx="13"/>
          </p:nvPr>
        </p:nvSpPr>
        <p:spPr>
          <a:xfrm>
            <a:off x="1703294" y="2367092"/>
            <a:ext cx="8821271" cy="3424107"/>
          </a:xfrm>
        </p:spPr>
        <p:txBody>
          <a:bodyPr/>
          <a:lstStyle/>
          <a:p>
            <a:pPr marL="0" indent="0">
              <a:buNone/>
            </a:pPr>
            <a:r>
              <a:rPr lang="id-ID" sz="2800" b="1"/>
              <a:t>3. Evaluasi tumbuh kembang</a:t>
            </a:r>
            <a:r>
              <a:rPr lang="id-ID"/>
              <a:t>
</a:t>
            </a:r>
            <a:r>
              <a:rPr lang="id-ID" sz="2400" i="1"/>
              <a:t>Ini merupakan salah satu komponen penting dalam penanganan cerebral palsy</a:t>
            </a:r>
            <a:r>
              <a:rPr lang="id-ID"/>
              <a:t>. </a:t>
            </a:r>
          </a:p>
        </p:txBody>
      </p:sp>
    </p:spTree>
    <p:extLst>
      <p:ext uri="{BB962C8B-B14F-4D97-AF65-F5344CB8AC3E}">
        <p14:creationId xmlns:p14="http://schemas.microsoft.com/office/powerpoint/2010/main" val="3179648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79D945AE-F292-D74A-82F5-026DD6C7B804}"/>
              </a:ext>
            </a:extLst>
          </p:cNvPr>
          <p:cNvSpPr>
            <a:spLocks noGrp="1"/>
          </p:cNvSpPr>
          <p:nvPr>
            <p:ph sz="quarter" idx="13"/>
          </p:nvPr>
        </p:nvSpPr>
        <p:spPr>
          <a:xfrm>
            <a:off x="2026024" y="2367092"/>
            <a:ext cx="7942729" cy="3424107"/>
          </a:xfrm>
        </p:spPr>
        <p:txBody>
          <a:bodyPr>
            <a:normAutofit/>
          </a:bodyPr>
          <a:lstStyle/>
          <a:p>
            <a:pPr marL="0" indent="0">
              <a:buNone/>
            </a:pPr>
            <a:r>
              <a:rPr lang="id-ID" sz="2800" b="1"/>
              <a:t>4. Obat-obatan</a:t>
            </a:r>
          </a:p>
          <a:p>
            <a:pPr marL="0" indent="0">
              <a:buNone/>
            </a:pPr>
            <a:r>
              <a:rPr lang="id-ID" sz="2400" i="1"/>
              <a:t>Pemberian obat-obatan di sini bukan untuk menyembuhkan cerebral palsy, melainkan untuk mengatasi keluhan yang mengganggu.</a:t>
            </a:r>
          </a:p>
        </p:txBody>
      </p:sp>
    </p:spTree>
    <p:extLst>
      <p:ext uri="{BB962C8B-B14F-4D97-AF65-F5344CB8AC3E}">
        <p14:creationId xmlns:p14="http://schemas.microsoft.com/office/powerpoint/2010/main" val="357728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judul 2">
            <a:extLst>
              <a:ext uri="{FF2B5EF4-FFF2-40B4-BE49-F238E27FC236}">
                <a16:creationId xmlns:a16="http://schemas.microsoft.com/office/drawing/2014/main" id="{0416FAD3-53EA-8F47-8DF8-22A1C73B90C9}"/>
              </a:ext>
            </a:extLst>
          </p:cNvPr>
          <p:cNvSpPr txBox="1">
            <a:spLocks noGrp="1"/>
          </p:cNvSpPr>
          <p:nvPr>
            <p:ph sz="quarter" idx="13"/>
          </p:nvPr>
        </p:nvSpPr>
        <p:spPr>
          <a:xfrm>
            <a:off x="1057835" y="2761130"/>
            <a:ext cx="10811435" cy="1416423"/>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id-ID" sz="3200"/>
              <a:t>MODEL NEUROBEHaVIOUR MENGENAI</a:t>
            </a:r>
          </a:p>
          <a:p>
            <a:pPr marL="0" indent="0">
              <a:buNone/>
            </a:pPr>
            <a:r>
              <a:rPr lang="id-ID" sz="3200"/>
              <a:t> PerkembangaN bayi</a:t>
            </a:r>
            <a:endParaRPr lang="id-ID" sz="2800"/>
          </a:p>
          <a:p>
            <a:endParaRPr lang="id-ID" sz="3200"/>
          </a:p>
        </p:txBody>
      </p:sp>
    </p:spTree>
    <p:extLst>
      <p:ext uri="{BB962C8B-B14F-4D97-AF65-F5344CB8AC3E}">
        <p14:creationId xmlns:p14="http://schemas.microsoft.com/office/powerpoint/2010/main" val="2815788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1C36EF2-3989-5F40-80D2-3BF0F8B156E2}"/>
              </a:ext>
            </a:extLst>
          </p:cNvPr>
          <p:cNvSpPr>
            <a:spLocks noGrp="1"/>
          </p:cNvSpPr>
          <p:nvPr>
            <p:ph type="title"/>
          </p:nvPr>
        </p:nvSpPr>
        <p:spPr>
          <a:xfrm>
            <a:off x="913774" y="2630911"/>
            <a:ext cx="10364451" cy="1596177"/>
          </a:xfrm>
        </p:spPr>
        <p:txBody>
          <a:bodyPr>
            <a:normAutofit/>
          </a:bodyPr>
          <a:lstStyle/>
          <a:p>
            <a:r>
              <a:rPr lang="id-ID" sz="4000" b="1" i="1"/>
              <a:t>Terimakasih ◜‿◝ </a:t>
            </a:r>
          </a:p>
        </p:txBody>
      </p:sp>
    </p:spTree>
    <p:extLst>
      <p:ext uri="{BB962C8B-B14F-4D97-AF65-F5344CB8AC3E}">
        <p14:creationId xmlns:p14="http://schemas.microsoft.com/office/powerpoint/2010/main" val="2106189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BA606B14-B605-6F49-B79F-7620CF2B97E0}"/>
              </a:ext>
            </a:extLst>
          </p:cNvPr>
          <p:cNvSpPr>
            <a:spLocks noGrp="1"/>
          </p:cNvSpPr>
          <p:nvPr>
            <p:ph sz="quarter" idx="13"/>
          </p:nvPr>
        </p:nvSpPr>
        <p:spPr>
          <a:xfrm>
            <a:off x="913774" y="986119"/>
            <a:ext cx="10363826" cy="5325034"/>
          </a:xfrm>
        </p:spPr>
        <p:txBody>
          <a:bodyPr>
            <a:normAutofit/>
          </a:bodyPr>
          <a:lstStyle/>
          <a:p>
            <a:pPr marL="0" indent="0">
              <a:buNone/>
            </a:pPr>
            <a:r>
              <a:rPr lang="id-ID" sz="1050"/>
              <a:t>Referensi :</a:t>
            </a:r>
          </a:p>
          <a:p>
            <a:r>
              <a:rPr lang="id-ID" sz="1050"/>
              <a:t>Ayubi, E., Sarhadi, S., &amp; Mansori, K. (2020). Maternal Infection during Pregnancy and Risk of Cerebral Palsy in Children: A Systematic Review and Meta-analysis. Journal of Child Neurology. Doi: 10.1177/0883073820972507.
Persson, et al. (2018). Five and 10 Minute Apgar Scores and Risks of Cerebral Palsy and Epilepsy: Population Based Cohort Study in Sweden. British Medical Journal. Doi: 10.1136/bmj.k207.
Healthy Children, American Academy of Pediatrics (2021). Cerebral Palsy in Children.
Centers for Disease Control and Prevention (2021). Cerebral Palsy (CP). What Is Cerebral Palsy?
National Institutes of Health US (2021). Eunnice Kennedy Shriver National Institute of Child Health and Human Development. What Are the Early Signs of Cerebral Palsy?
National Institutes of Health (2019). National Institute of Neurological Disorders and Stroke. Cerebral Palsy: Hope Through Research.
National Health Service UK (2020). Health A to Z. Cerebral Palsy – Overview.
KidsHealth, Nemours (2021). For Parents. Cerebral Palsy.
My Child, Cerebral Palsy Org. Risk Factors. Infection.
The Johns Hopkins University. Johns Hopkins Medicine. Cerebral Palsy.
Mayo Clinic (2021). Diseases &amp; Conditions. Cerebral Palsy.
Seattle Children’s Hospital. Cerebral Palsy.</a:t>
            </a:r>
          </a:p>
        </p:txBody>
      </p:sp>
    </p:spTree>
    <p:extLst>
      <p:ext uri="{BB962C8B-B14F-4D97-AF65-F5344CB8AC3E}">
        <p14:creationId xmlns:p14="http://schemas.microsoft.com/office/powerpoint/2010/main" val="324274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A23D7D3-47BE-FE46-B023-9D36B676DC42}"/>
              </a:ext>
            </a:extLst>
          </p:cNvPr>
          <p:cNvSpPr>
            <a:spLocks noGrp="1"/>
          </p:cNvSpPr>
          <p:nvPr>
            <p:ph type="title"/>
          </p:nvPr>
        </p:nvSpPr>
        <p:spPr/>
        <p:txBody>
          <a:bodyPr/>
          <a:lstStyle/>
          <a:p>
            <a:r>
              <a:rPr lang="id-ID"/>
              <a:t>Gejala Cerebral Palsy pada Bayi dan Cara Menanganinya</a:t>
            </a:r>
          </a:p>
        </p:txBody>
      </p:sp>
      <p:sp>
        <p:nvSpPr>
          <p:cNvPr id="3" name="Tampungan Konten 2">
            <a:extLst>
              <a:ext uri="{FF2B5EF4-FFF2-40B4-BE49-F238E27FC236}">
                <a16:creationId xmlns:a16="http://schemas.microsoft.com/office/drawing/2014/main" id="{D08D6BDE-DD49-3B42-905F-E222FE535FB5}"/>
              </a:ext>
            </a:extLst>
          </p:cNvPr>
          <p:cNvSpPr>
            <a:spLocks noGrp="1"/>
          </p:cNvSpPr>
          <p:nvPr>
            <p:ph sz="quarter" idx="13"/>
          </p:nvPr>
        </p:nvSpPr>
        <p:spPr/>
        <p:txBody>
          <a:bodyPr>
            <a:noAutofit/>
          </a:bodyPr>
          <a:lstStyle/>
          <a:p>
            <a:r>
              <a:rPr lang="id-ID" sz="2800"/>
              <a:t>Cerebral palsy pada bayi merupakan salah satu bentuk kelainan saraf otak yang membuat penderitanya sulit bergerak. </a:t>
            </a:r>
          </a:p>
          <a:p>
            <a:r>
              <a:rPr lang="id-ID" sz="2800"/>
              <a:t>Jika menderita kondisi ini ,itu akan membuat bayi mengalami berbagai gangguan Seperti pergerakan dan koordinasi tubuh, salah satunya tidak dapat menggerakkan sebagian sisi Pada tubuhnya.</a:t>
            </a:r>
          </a:p>
        </p:txBody>
      </p:sp>
    </p:spTree>
    <p:extLst>
      <p:ext uri="{BB962C8B-B14F-4D97-AF65-F5344CB8AC3E}">
        <p14:creationId xmlns:p14="http://schemas.microsoft.com/office/powerpoint/2010/main" val="349148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60E752B5-C185-D14E-AA56-EA86FCEA0876}"/>
              </a:ext>
            </a:extLst>
          </p:cNvPr>
          <p:cNvSpPr>
            <a:spLocks noGrp="1"/>
          </p:cNvSpPr>
          <p:nvPr>
            <p:ph sz="quarter" idx="13"/>
          </p:nvPr>
        </p:nvSpPr>
        <p:spPr>
          <a:xfrm>
            <a:off x="949946" y="1865069"/>
            <a:ext cx="9090525" cy="3424107"/>
          </a:xfrm>
        </p:spPr>
        <p:txBody>
          <a:bodyPr>
            <a:normAutofit/>
          </a:bodyPr>
          <a:lstStyle/>
          <a:p>
            <a:r>
              <a:rPr lang="id-ID" sz="2800"/>
              <a:t>Cerebral palsy (CP) merupakan dampak dari kerusakan pada otak atau pertumbuhan otak yang tidak normal.</a:t>
            </a:r>
          </a:p>
          <a:p>
            <a:r>
              <a:rPr lang="id-ID" sz="2800"/>
              <a:t>Anak atau bayi bisa dicurigai mengalami cerebral palsy, jika ia memiliki salah satu atau beberapa faktor risiko.</a:t>
            </a:r>
          </a:p>
        </p:txBody>
      </p:sp>
    </p:spTree>
    <p:extLst>
      <p:ext uri="{BB962C8B-B14F-4D97-AF65-F5344CB8AC3E}">
        <p14:creationId xmlns:p14="http://schemas.microsoft.com/office/powerpoint/2010/main" val="691920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06EA36E-B4BF-3F48-82C3-16F5714EE236}"/>
              </a:ext>
            </a:extLst>
          </p:cNvPr>
          <p:cNvSpPr>
            <a:spLocks noGrp="1"/>
          </p:cNvSpPr>
          <p:nvPr>
            <p:ph type="title"/>
          </p:nvPr>
        </p:nvSpPr>
        <p:spPr/>
        <p:txBody>
          <a:bodyPr/>
          <a:lstStyle/>
          <a:p>
            <a:r>
              <a:rPr lang="id-ID"/>
              <a:t>Terdapat beberapa faktor yang dapat meningkatkan risiko seorang bayi mengalami CP, yaitu : </a:t>
            </a:r>
          </a:p>
        </p:txBody>
      </p:sp>
      <p:sp>
        <p:nvSpPr>
          <p:cNvPr id="3" name="Tampungan Konten 2">
            <a:extLst>
              <a:ext uri="{FF2B5EF4-FFF2-40B4-BE49-F238E27FC236}">
                <a16:creationId xmlns:a16="http://schemas.microsoft.com/office/drawing/2014/main" id="{F6339322-0C2F-A046-A2A5-6D487882C60F}"/>
              </a:ext>
            </a:extLst>
          </p:cNvPr>
          <p:cNvSpPr>
            <a:spLocks noGrp="1"/>
          </p:cNvSpPr>
          <p:nvPr>
            <p:ph sz="quarter" idx="13"/>
          </p:nvPr>
        </p:nvSpPr>
        <p:spPr>
          <a:xfrm>
            <a:off x="1721224" y="2367092"/>
            <a:ext cx="9556376" cy="3424107"/>
          </a:xfrm>
        </p:spPr>
        <p:txBody>
          <a:bodyPr>
            <a:normAutofit/>
          </a:bodyPr>
          <a:lstStyle/>
          <a:p>
            <a:r>
              <a:rPr lang="id-ID" sz="2800"/>
              <a:t>Prematur</a:t>
            </a:r>
          </a:p>
          <a:p>
            <a:r>
              <a:rPr lang="id-ID" sz="2800"/>
              <a:t>Kekurangan oksigen pada otak</a:t>
            </a:r>
          </a:p>
          <a:p>
            <a:r>
              <a:rPr lang="id-ID" sz="2800"/>
              <a:t>Infeksi selama dalam kandungan</a:t>
            </a:r>
          </a:p>
          <a:p>
            <a:r>
              <a:rPr lang="id-ID" sz="2800"/>
              <a:t>Meningitis setelah lahir.</a:t>
            </a:r>
          </a:p>
          <a:p>
            <a:r>
              <a:rPr lang="id-ID" sz="2800"/>
              <a:t>Nilai Apgar yang rendah ketika lahir</a:t>
            </a:r>
          </a:p>
        </p:txBody>
      </p:sp>
    </p:spTree>
    <p:extLst>
      <p:ext uri="{BB962C8B-B14F-4D97-AF65-F5344CB8AC3E}">
        <p14:creationId xmlns:p14="http://schemas.microsoft.com/office/powerpoint/2010/main" val="329817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DEE28FF4-BB2D-B644-8659-5B6686EF386A}"/>
              </a:ext>
            </a:extLst>
          </p:cNvPr>
          <p:cNvSpPr>
            <a:spLocks noGrp="1"/>
          </p:cNvSpPr>
          <p:nvPr>
            <p:ph sz="quarter" idx="13"/>
          </p:nvPr>
        </p:nvSpPr>
        <p:spPr>
          <a:xfrm>
            <a:off x="1649506" y="1918448"/>
            <a:ext cx="9628094" cy="2761128"/>
          </a:xfrm>
        </p:spPr>
        <p:txBody>
          <a:bodyPr>
            <a:normAutofit/>
          </a:bodyPr>
          <a:lstStyle/>
          <a:p>
            <a:r>
              <a:rPr lang="id-ID" sz="2800"/>
              <a:t>Perdarahan pada otak</a:t>
            </a:r>
          </a:p>
          <a:p>
            <a:r>
              <a:rPr lang="id-ID" sz="2800"/>
              <a:t>Cedera kepala</a:t>
            </a:r>
          </a:p>
          <a:p>
            <a:r>
              <a:rPr lang="id-ID" sz="2800"/>
              <a:t>Kelainan genetik</a:t>
            </a:r>
          </a:p>
          <a:p>
            <a:r>
              <a:rPr lang="id-ID" sz="2800"/>
              <a:t>Stroke atau hambatan aliran darah ke otak.</a:t>
            </a:r>
          </a:p>
        </p:txBody>
      </p:sp>
    </p:spTree>
    <p:extLst>
      <p:ext uri="{BB962C8B-B14F-4D97-AF65-F5344CB8AC3E}">
        <p14:creationId xmlns:p14="http://schemas.microsoft.com/office/powerpoint/2010/main" val="44501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570F2C0A-50FC-A744-BDA5-F0A66B8199AC}"/>
              </a:ext>
            </a:extLst>
          </p:cNvPr>
          <p:cNvSpPr>
            <a:spLocks noGrp="1"/>
          </p:cNvSpPr>
          <p:nvPr>
            <p:ph sz="quarter" idx="13"/>
          </p:nvPr>
        </p:nvSpPr>
        <p:spPr>
          <a:xfrm>
            <a:off x="1595716" y="1918448"/>
            <a:ext cx="8139955" cy="3137646"/>
          </a:xfrm>
        </p:spPr>
        <p:txBody>
          <a:bodyPr>
            <a:normAutofit lnSpcReduction="10000"/>
          </a:bodyPr>
          <a:lstStyle/>
          <a:p>
            <a:pPr marL="0" indent="0">
              <a:buNone/>
            </a:pPr>
            <a:r>
              <a:rPr lang="id-ID" sz="2800"/>
              <a:t>•  Gejala cerebral palsy pada bayi biasanya sudah  bisa terlihat sejak ia baru berumur beberapa bulan</a:t>
            </a:r>
          </a:p>
          <a:p>
            <a:pPr marL="0" indent="0">
              <a:buNone/>
            </a:pPr>
            <a:r>
              <a:rPr lang="id-ID" sz="2800"/>
              <a:t>•  Kebanyakan kasus cerebral palsy baru terdeteksi ketika bayi sudah berusia 1 atau 2 tahun. </a:t>
            </a:r>
          </a:p>
        </p:txBody>
      </p:sp>
    </p:spTree>
    <p:extLst>
      <p:ext uri="{BB962C8B-B14F-4D97-AF65-F5344CB8AC3E}">
        <p14:creationId xmlns:p14="http://schemas.microsoft.com/office/powerpoint/2010/main" val="1838137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E44D0BC0-BF95-4844-99B6-0ED8C2BDD3D1}"/>
              </a:ext>
            </a:extLst>
          </p:cNvPr>
          <p:cNvSpPr>
            <a:spLocks noGrp="1"/>
          </p:cNvSpPr>
          <p:nvPr>
            <p:ph sz="quarter" idx="13"/>
          </p:nvPr>
        </p:nvSpPr>
        <p:spPr>
          <a:xfrm>
            <a:off x="914087" y="1434352"/>
            <a:ext cx="10363826" cy="4482353"/>
          </a:xfrm>
        </p:spPr>
        <p:txBody>
          <a:bodyPr>
            <a:normAutofit/>
          </a:bodyPr>
          <a:lstStyle/>
          <a:p>
            <a:pPr marL="1371600" lvl="3" indent="0">
              <a:buNone/>
            </a:pPr>
            <a:r>
              <a:rPr lang="id-ID" sz="2600" b="1"/>
              <a:t>Beberapa tanda dan gejala yang menunjukkan               bahwa bayi menderita cerebral palsy, yaitu:</a:t>
            </a:r>
          </a:p>
          <a:p>
            <a:pPr marL="0" indent="0">
              <a:buNone/>
            </a:pPr>
            <a:r>
              <a:rPr lang="id-ID" sz="2800"/>
              <a:t>» Gangguan tumbuh kembang</a:t>
            </a:r>
          </a:p>
          <a:p>
            <a:pPr marL="0" indent="0">
              <a:buNone/>
            </a:pPr>
            <a:r>
              <a:rPr lang="id-ID" sz="2800"/>
              <a:t>» Terdapat bagian tubuh yang terlalu terkulai atau kaku.</a:t>
            </a:r>
          </a:p>
          <a:p>
            <a:pPr marL="0" indent="0">
              <a:buNone/>
            </a:pPr>
            <a:r>
              <a:rPr lang="id-ID" sz="2800"/>
              <a:t>» Bayi hanya menggunakan satu sisi tubuh saja dalam     beraktivitas</a:t>
            </a:r>
          </a:p>
          <a:p>
            <a:pPr marL="0" indent="0">
              <a:buNone/>
            </a:pPr>
            <a:endParaRPr lang="id-ID" sz="2800"/>
          </a:p>
          <a:p>
            <a:endParaRPr lang="id-ID" sz="2800"/>
          </a:p>
        </p:txBody>
      </p:sp>
    </p:spTree>
    <p:extLst>
      <p:ext uri="{BB962C8B-B14F-4D97-AF65-F5344CB8AC3E}">
        <p14:creationId xmlns:p14="http://schemas.microsoft.com/office/powerpoint/2010/main" val="1833745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BAD4E957-A1C6-244A-99E4-5E791CDBF090}"/>
              </a:ext>
            </a:extLst>
          </p:cNvPr>
          <p:cNvSpPr>
            <a:spLocks noGrp="1"/>
          </p:cNvSpPr>
          <p:nvPr>
            <p:ph sz="quarter" idx="13"/>
          </p:nvPr>
        </p:nvSpPr>
        <p:spPr>
          <a:xfrm>
            <a:off x="1631576" y="1362636"/>
            <a:ext cx="9646024" cy="4464422"/>
          </a:xfrm>
        </p:spPr>
        <p:txBody>
          <a:bodyPr>
            <a:normAutofit fontScale="92500"/>
          </a:bodyPr>
          <a:lstStyle/>
          <a:p>
            <a:pPr marL="0" indent="0">
              <a:buNone/>
            </a:pPr>
            <a:r>
              <a:rPr lang="id-ID" sz="2400"/>
              <a:t>» Sulit bernapas</a:t>
            </a:r>
          </a:p>
          <a:p>
            <a:pPr marL="0" indent="0">
              <a:buNone/>
            </a:pPr>
            <a:r>
              <a:rPr lang="id-ID" sz="2400"/>
              <a:t>»  Sering mengalami kejang.
»  Gangguan pada penglihatan atau pendengaran.
»  Tidak bisa bicara atau terlambat bicara.</a:t>
            </a:r>
          </a:p>
          <a:p>
            <a:pPr marL="0" indent="0">
              <a:buNone/>
            </a:pPr>
            <a:r>
              <a:rPr lang="id-ID" sz="2800" b="1" i="1"/>
              <a:t>Tanda-tanda cerebral palsy secara spesifik berdasarkan umur bayi</a:t>
            </a:r>
          </a:p>
          <a:p>
            <a:pPr marL="0" indent="0">
              <a:buNone/>
            </a:pPr>
            <a:r>
              <a:rPr lang="id-ID" sz="2400"/>
              <a:t>• Tidak bisa mengangkat kepala saat diangkat atau akan digendong</a:t>
            </a:r>
          </a:p>
          <a:p>
            <a:pPr marL="0" indent="0">
              <a:buNone/>
            </a:pPr>
            <a:r>
              <a:rPr lang="id-ID" sz="2400"/>
              <a:t>• Salah satu bagian tubuhnya terasa kaku atau lemas</a:t>
            </a:r>
          </a:p>
        </p:txBody>
      </p:sp>
    </p:spTree>
    <p:extLst>
      <p:ext uri="{BB962C8B-B14F-4D97-AF65-F5344CB8AC3E}">
        <p14:creationId xmlns:p14="http://schemas.microsoft.com/office/powerpoint/2010/main" val="3424522809"/>
      </p:ext>
    </p:extLst>
  </p:cSld>
  <p:clrMapOvr>
    <a:masterClrMapping/>
  </p:clrMapOvr>
</p:sld>
</file>

<file path=ppt/theme/theme1.xml><?xml version="1.0" encoding="utf-8"?>
<a:theme xmlns:a="http://schemas.openxmlformats.org/drawingml/2006/main" name="Tetes air">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Layar Lebar</PresentationFormat>
  <Slides>21</Slides>
  <Notes>0</Notes>
  <HiddenSlides>0</HiddenSlides>
  <ScaleCrop>false</ScaleCrop>
  <HeadingPairs>
    <vt:vector size="4" baseType="variant">
      <vt:variant>
        <vt:lpstr>Tema</vt:lpstr>
      </vt:variant>
      <vt:variant>
        <vt:i4>1</vt:i4>
      </vt:variant>
      <vt:variant>
        <vt:lpstr>Judul Slide</vt:lpstr>
      </vt:variant>
      <vt:variant>
        <vt:i4>21</vt:i4>
      </vt:variant>
    </vt:vector>
  </HeadingPairs>
  <TitlesOfParts>
    <vt:vector size="22" baseType="lpstr">
      <vt:lpstr>Tetes air</vt:lpstr>
      <vt:lpstr>Presentasi PowerPoint</vt:lpstr>
      <vt:lpstr>Presentasi PowerPoint</vt:lpstr>
      <vt:lpstr>Gejala Cerebral Palsy pada Bayi dan Cara Menanganinya</vt:lpstr>
      <vt:lpstr>Presentasi PowerPoint</vt:lpstr>
      <vt:lpstr>Terdapat beberapa faktor yang dapat meningkatkan risiko seorang bayi mengalami CP, yaitu : </vt:lpstr>
      <vt:lpstr>Presentasi PowerPoint</vt:lpstr>
      <vt:lpstr>Presentasi PowerPoint</vt:lpstr>
      <vt:lpstr>Presentasi PowerPoint</vt:lpstr>
      <vt:lpstr>Presentasi PowerPoint</vt:lpstr>
      <vt:lpstr>Presentasi PowerPoint</vt:lpstr>
      <vt:lpstr>Presentasi PowerPoint</vt:lpstr>
      <vt:lpstr>pada bayi berusia lebih dari 10 bulan, Anda perlu curiga bahwa ia menderita cerebral palsy jika:</vt:lpstr>
      <vt:lpstr>Apakah Cerebral Palsy Bisa Disembuhkan?</vt:lpstr>
      <vt:lpstr>Presentasi PowerPoint</vt:lpstr>
      <vt:lpstr>Presentasi PowerPoint</vt:lpstr>
      <vt:lpstr>Langkah Penanganan Cerebral Palsy</vt:lpstr>
      <vt:lpstr>Presentasi PowerPoint</vt:lpstr>
      <vt:lpstr>Presentasi PowerPoint</vt:lpstr>
      <vt:lpstr>Presentasi PowerPoint</vt:lpstr>
      <vt:lpstr>Terimakasih ◜‿◝ </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6287885196643</dc:creator>
  <cp:lastModifiedBy>6287885196643</cp:lastModifiedBy>
  <cp:revision>7</cp:revision>
  <dcterms:created xsi:type="dcterms:W3CDTF">2022-03-24T09:54:43Z</dcterms:created>
  <dcterms:modified xsi:type="dcterms:W3CDTF">2022-03-27T04:08:50Z</dcterms:modified>
</cp:coreProperties>
</file>