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A99"/>
    <a:srgbClr val="FF5BA5"/>
    <a:srgbClr val="BEA7FF"/>
    <a:srgbClr val="D70DFF"/>
    <a:srgbClr val="9400E6"/>
    <a:srgbClr val="9900CC"/>
    <a:srgbClr val="CBB9FF"/>
    <a:srgbClr val="5EEC3C"/>
    <a:srgbClr val="FFABC9"/>
    <a:srgbClr val="FF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606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502815"/>
            <a:ext cx="8246070" cy="1221639"/>
          </a:xfrm>
          <a:noFill/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E7A99"/>
                </a:solidFill>
                <a:effectLst>
                  <a:outerShdw blurRad="76200" dist="38100" dir="3000000" algn="ctr" rotWithShape="0">
                    <a:schemeClr val="bg1">
                      <a:lumMod val="65000"/>
                      <a:alpha val="9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724455"/>
            <a:ext cx="8246070" cy="1221641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281175"/>
            <a:ext cx="8246070" cy="73929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E7A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206801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950" y="433880"/>
            <a:ext cx="5650084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7A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4950" y="1198559"/>
            <a:ext cx="5650084" cy="3511061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1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E7A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39745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39745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0938" y="1808225"/>
            <a:ext cx="4453062" cy="1245916"/>
          </a:xfrm>
        </p:spPr>
        <p:txBody>
          <a:bodyPr>
            <a:normAutofit/>
          </a:bodyPr>
          <a:lstStyle/>
          <a:p>
            <a:pPr algn="ctr"/>
            <a:r>
              <a:rPr lang="en-US" sz="1600" dirty="0">
                <a:effectLst/>
              </a:rPr>
              <a:t>MEKANISME PERSALINAN PRESENTASI VERTEX </a:t>
            </a:r>
            <a:br>
              <a:rPr lang="en-US" sz="1600" dirty="0">
                <a:effectLst/>
              </a:rPr>
            </a:br>
            <a:r>
              <a:rPr lang="en-US" sz="1600" dirty="0">
                <a:effectLst/>
              </a:rPr>
              <a:t>( OKSIPUT ANTERIOR KANAN DAN KIRI )</a:t>
            </a:r>
            <a:br>
              <a:rPr lang="en-US" sz="1600" dirty="0">
                <a:effectLst/>
              </a:rPr>
            </a:b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1885" y="2990535"/>
            <a:ext cx="7329840" cy="137434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KELOMPOK 1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AWLIA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ZULHUSMI RAISA ( 201209001 )</a:t>
            </a:r>
          </a:p>
          <a:p>
            <a:pPr algn="ct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SATRIANI ( 202109009 )</a:t>
            </a:r>
          </a:p>
          <a:p>
            <a:pPr algn="ctr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NUR AFIDZAH ( 202109147 )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SARPIANA ( 202109008 )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ST. HAISAH ( 202109012 )	</a:t>
            </a:r>
          </a:p>
          <a:p>
            <a:pPr algn="ctr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5526" y="586585"/>
            <a:ext cx="29013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US" sz="3200" dirty="0" smtClean="0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sz="3200" dirty="0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6260" y="1655520"/>
            <a:ext cx="3594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janin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bisakrominal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berkorelasi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anteroposterior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pertura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pelvis inferior.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bahuterletak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anterior di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simpisis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pubis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bahu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 posterior.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22" t="24166" r="23134" b="50255"/>
          <a:stretch/>
        </p:blipFill>
        <p:spPr>
          <a:xfrm>
            <a:off x="4724705" y="1448669"/>
            <a:ext cx="2748690" cy="1635779"/>
          </a:xfrm>
          <a:prstGeom prst="rect">
            <a:avLst/>
          </a:prstGeom>
          <a:ln>
            <a:solidFill>
              <a:srgbClr val="FE7A99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1" t="50329" r="4597" b="23385"/>
          <a:stretch/>
        </p:blipFill>
        <p:spPr>
          <a:xfrm>
            <a:off x="4724705" y="3182570"/>
            <a:ext cx="2977749" cy="1634734"/>
          </a:xfrm>
          <a:prstGeom prst="rect">
            <a:avLst/>
          </a:prstGeom>
          <a:ln>
            <a:solidFill>
              <a:srgbClr val="FE7A99"/>
            </a:solidFill>
          </a:ln>
        </p:spPr>
      </p:pic>
    </p:spTree>
    <p:extLst>
      <p:ext uri="{BB962C8B-B14F-4D97-AF65-F5344CB8AC3E}">
        <p14:creationId xmlns:p14="http://schemas.microsoft.com/office/powerpoint/2010/main" val="115970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2820" y="586585"/>
            <a:ext cx="3664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Ekspulsi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8964" y="2113635"/>
            <a:ext cx="44284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bahu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anterior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simfisis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pubis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perineum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terdistensi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bahu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posterior.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pelahiran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bahu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53" t="76820"/>
          <a:stretch/>
        </p:blipFill>
        <p:spPr>
          <a:xfrm>
            <a:off x="4997442" y="1655520"/>
            <a:ext cx="4035674" cy="2677261"/>
          </a:xfrm>
          <a:prstGeom prst="rect">
            <a:avLst/>
          </a:prstGeom>
          <a:ln>
            <a:solidFill>
              <a:srgbClr val="FE7A99"/>
            </a:solidFill>
          </a:ln>
        </p:spPr>
      </p:pic>
    </p:spTree>
    <p:extLst>
      <p:ext uri="{BB962C8B-B14F-4D97-AF65-F5344CB8AC3E}">
        <p14:creationId xmlns:p14="http://schemas.microsoft.com/office/powerpoint/2010/main" val="39713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281175"/>
            <a:ext cx="5650084" cy="572644"/>
          </a:xfrm>
        </p:spPr>
        <p:txBody>
          <a:bodyPr>
            <a:noAutofit/>
          </a:bodyPr>
          <a:lstStyle/>
          <a:p>
            <a:pPr lvl="0" algn="ctr"/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presentasi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vertex(</a:t>
            </a:r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oksiput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anterior </a:t>
            </a:r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effectLst/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20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891995"/>
            <a:ext cx="5650084" cy="3511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 err="1">
                <a:solidFill>
                  <a:schemeClr val="tx1"/>
                </a:solidFill>
              </a:rPr>
              <a:t>Posisi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persalinan</a:t>
            </a:r>
            <a:r>
              <a:rPr lang="en-US" sz="1600" dirty="0">
                <a:solidFill>
                  <a:schemeClr val="tx1"/>
                </a:solidFill>
              </a:rPr>
              <a:t> vertex </a:t>
            </a:r>
            <a:r>
              <a:rPr lang="en-US" sz="1600" dirty="0" err="1">
                <a:solidFill>
                  <a:schemeClr val="tx1"/>
                </a:solidFill>
              </a:rPr>
              <a:t>oksiput</a:t>
            </a:r>
            <a:r>
              <a:rPr lang="en-US" sz="1600" dirty="0">
                <a:solidFill>
                  <a:schemeClr val="tx1"/>
                </a:solidFill>
              </a:rPr>
              <a:t> anterior </a:t>
            </a:r>
            <a:r>
              <a:rPr lang="en-US" sz="1600" dirty="0" err="1">
                <a:solidFill>
                  <a:schemeClr val="tx1"/>
                </a:solidFill>
              </a:rPr>
              <a:t>adalah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posisi</a:t>
            </a:r>
            <a:r>
              <a:rPr lang="en-US" sz="1600" dirty="0">
                <a:solidFill>
                  <a:schemeClr val="tx1"/>
                </a:solidFill>
              </a:rPr>
              <a:t> ideal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kelahiran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Pada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posisi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bayi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dijauhkan</a:t>
            </a:r>
            <a:r>
              <a:rPr lang="en-US" sz="1600" dirty="0">
                <a:solidFill>
                  <a:schemeClr val="tx1"/>
                </a:solidFill>
              </a:rPr>
              <a:t> agar </a:t>
            </a:r>
            <a:r>
              <a:rPr lang="en-US" sz="1600" dirty="0" err="1">
                <a:solidFill>
                  <a:schemeClr val="tx1"/>
                </a:solidFill>
              </a:rPr>
              <a:t>tetap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masuk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kepanggul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semudah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munggkin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kepala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bayi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kebawah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menghadap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tulang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belakang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promotorium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punggungnya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didepan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posisi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dagu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bayi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terselip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didadanya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Sehingga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bagian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terkecil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kepalanya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masuk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keleher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rahim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terlebih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dahulu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posisi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biasanya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disebut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oksiput</a:t>
            </a:r>
            <a:r>
              <a:rPr lang="en-US" sz="1600" dirty="0">
                <a:solidFill>
                  <a:schemeClr val="tx1"/>
                </a:solidFill>
              </a:rPr>
              <a:t> anterior </a:t>
            </a:r>
            <a:r>
              <a:rPr lang="en-US" sz="1600" dirty="0" err="1">
                <a:solidFill>
                  <a:schemeClr val="tx1"/>
                </a:solidFill>
              </a:rPr>
              <a:t>kanan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oksiput</a:t>
            </a:r>
            <a:r>
              <a:rPr lang="en-US" sz="1600" dirty="0">
                <a:solidFill>
                  <a:schemeClr val="tx1"/>
                </a:solidFill>
              </a:rPr>
              <a:t> anterior </a:t>
            </a:r>
            <a:r>
              <a:rPr lang="en-US" sz="1600" dirty="0" err="1">
                <a:solidFill>
                  <a:schemeClr val="tx1"/>
                </a:solidFill>
              </a:rPr>
              <a:t>kiri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C:\Users\LENOVO\Documents\kumpulan tugas semester 2\bay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3029865"/>
            <a:ext cx="3359510" cy="1832460"/>
          </a:xfrm>
          <a:prstGeom prst="rect">
            <a:avLst/>
          </a:prstGeom>
          <a:noFill/>
          <a:ln>
            <a:solidFill>
              <a:srgbClr val="FE7A99"/>
            </a:solidFill>
          </a:ln>
        </p:spPr>
      </p:pic>
    </p:spTree>
    <p:extLst>
      <p:ext uri="{BB962C8B-B14F-4D97-AF65-F5344CB8AC3E}">
        <p14:creationId xmlns:p14="http://schemas.microsoft.com/office/powerpoint/2010/main" val="191358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8719" y="1960930"/>
            <a:ext cx="65663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TERIMAKASIH</a:t>
            </a:r>
            <a:endParaRPr lang="en-US" sz="6600" dirty="0">
              <a:solidFill>
                <a:srgbClr val="FE7A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9785" y="2098385"/>
            <a:ext cx="763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/>
                <a:ea typeface="Calibri"/>
              </a:rPr>
              <a:t>Persalinan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merupakan</a:t>
            </a:r>
            <a:r>
              <a:rPr lang="en-US" dirty="0">
                <a:latin typeface="Times New Roman"/>
                <a:ea typeface="Calibri"/>
              </a:rPr>
              <a:t> proses yang </a:t>
            </a:r>
            <a:r>
              <a:rPr lang="en-US" dirty="0" err="1">
                <a:latin typeface="Times New Roman"/>
                <a:ea typeface="Calibri"/>
              </a:rPr>
              <a:t>dinamis</a:t>
            </a:r>
            <a:r>
              <a:rPr lang="en-US" dirty="0">
                <a:latin typeface="Times New Roman"/>
                <a:ea typeface="Calibri"/>
              </a:rPr>
              <a:t> yang </a:t>
            </a:r>
            <a:r>
              <a:rPr lang="en-US" dirty="0" err="1">
                <a:latin typeface="Times New Roman"/>
                <a:ea typeface="Calibri"/>
              </a:rPr>
              <a:t>mengandung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risiko</a:t>
            </a:r>
            <a:r>
              <a:rPr lang="en-US" dirty="0">
                <a:latin typeface="Times New Roman"/>
                <a:ea typeface="Calibri"/>
              </a:rPr>
              <a:t> yang </a:t>
            </a:r>
            <a:r>
              <a:rPr lang="en-US" dirty="0" err="1">
                <a:latin typeface="Times New Roman"/>
                <a:ea typeface="Calibri"/>
              </a:rPr>
              <a:t>cukup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tinggi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baik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itu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bagi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ibu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maupun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bayi</a:t>
            </a:r>
            <a:r>
              <a:rPr lang="en-US" dirty="0">
                <a:latin typeface="Times New Roman"/>
                <a:ea typeface="Calibri"/>
              </a:rPr>
              <a:t>.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-161855" y="1609863"/>
            <a:ext cx="2930551" cy="495985"/>
          </a:xfrm>
          <a:prstGeom prst="homePlate">
            <a:avLst/>
          </a:prstGeom>
          <a:solidFill>
            <a:schemeClr val="bg1"/>
          </a:solidFill>
          <a:ln>
            <a:solidFill>
              <a:srgbClr val="FE7A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PERSALINAN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-155952" y="2877160"/>
            <a:ext cx="2930551" cy="495985"/>
          </a:xfrm>
          <a:prstGeom prst="homePlate">
            <a:avLst/>
          </a:prstGeom>
          <a:solidFill>
            <a:schemeClr val="bg1"/>
          </a:solidFill>
          <a:ln>
            <a:solidFill>
              <a:srgbClr val="FE7A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MEKANISME PERSALINAN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147" y="3540099"/>
            <a:ext cx="8246070" cy="320680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janin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menyesuaikan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panggul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panggul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GERAKAN UTAMA PERSALINAN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Engagement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Desensus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fleksi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ekstensi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ekspulsi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66590" y="0"/>
            <a:ext cx="4886561" cy="12216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Engagement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59785" y="1502815"/>
            <a:ext cx="7024429" cy="183246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bipariental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tranversal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terbesar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presentasi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oksiput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apertura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pelvis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superior.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janin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engagement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  <a:latin typeface="Times New Roman" pitchFamily="18" charset="0"/>
                <a:cs typeface="Times New Roman" pitchFamily="18" charset="0"/>
              </a:rPr>
              <a:t>Desensus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65" y="1808225"/>
            <a:ext cx="8246069" cy="1527050"/>
          </a:xfrm>
        </p:spPr>
        <p:txBody>
          <a:bodyPr>
            <a:normAutofit/>
          </a:bodyPr>
          <a:lstStyle/>
          <a:p>
            <a:pPr algn="just"/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esensus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proses engagement.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Desensus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beberpa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cairan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amnion,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fundus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bokong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ssat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kontraksi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otot-otot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abdomen maternal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ekstensi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pelurusan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2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1" y="433880"/>
            <a:ext cx="8246070" cy="739290"/>
          </a:xfrm>
        </p:spPr>
        <p:txBody>
          <a:bodyPr>
            <a:normAutofit fontScale="90000"/>
          </a:bodyPr>
          <a:lstStyle/>
          <a:p>
            <a:r>
              <a:rPr lang="en-US" sz="5300" dirty="0" err="1" smtClean="0">
                <a:effectLst/>
                <a:latin typeface="Times New Roman" pitchFamily="18" charset="0"/>
                <a:cs typeface="Times New Roman" pitchFamily="18" charset="0"/>
              </a:rPr>
              <a:t>Fleksi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gerakaan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dagu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janin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suboksipitobregmatikum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menggantikan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oksipitofrontalis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3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6451" b="76808"/>
          <a:stretch/>
        </p:blipFill>
        <p:spPr>
          <a:xfrm>
            <a:off x="1212490" y="1808225"/>
            <a:ext cx="6161603" cy="19851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E7A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6007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3335" y="586280"/>
            <a:ext cx="3054100" cy="61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0935" y="509188"/>
            <a:ext cx="305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E7A99"/>
                </a:solidFill>
                <a:latin typeface="Times New Roman"/>
                <a:ea typeface="Calibri"/>
              </a:rPr>
              <a:t>Rotasi</a:t>
            </a:r>
            <a:r>
              <a:rPr lang="en-US" sz="3600" dirty="0">
                <a:solidFill>
                  <a:srgbClr val="FE7A99"/>
                </a:solidFill>
                <a:latin typeface="Times New Roman"/>
                <a:ea typeface="Calibri"/>
              </a:rPr>
              <a:t> internal</a:t>
            </a:r>
            <a:endParaRPr lang="en-US" sz="3600" dirty="0">
              <a:solidFill>
                <a:srgbClr val="FE7A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261" y="1808224"/>
            <a:ext cx="5039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Gerakan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terdiri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perputaran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kepala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sedemikian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rupa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sehingga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oksiput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secara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bertahap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bergerak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arah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simpisis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pubis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bagian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anterior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posisi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awal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atau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lebih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jarang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arah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posterior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menuju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lengkung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sakrum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2" t="25000" r="59071" b="50000"/>
          <a:stretch/>
        </p:blipFill>
        <p:spPr>
          <a:xfrm>
            <a:off x="5530208" y="2113635"/>
            <a:ext cx="3331329" cy="1985165"/>
          </a:xfrm>
          <a:prstGeom prst="rect">
            <a:avLst/>
          </a:prstGeom>
          <a:ln>
            <a:solidFill>
              <a:srgbClr val="FE7A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8944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5535" y="440069"/>
            <a:ext cx="3206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E7A99"/>
                </a:solidFill>
                <a:latin typeface="Times New Roman" pitchFamily="18" charset="0"/>
                <a:cs typeface="Times New Roman" pitchFamily="18" charset="0"/>
              </a:rPr>
              <a:t>Ekstensi</a:t>
            </a:r>
            <a:endParaRPr lang="en-US" sz="4000" dirty="0">
              <a:solidFill>
                <a:srgbClr val="FE7A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2814"/>
            <a:ext cx="5205535" cy="32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rotasi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internal,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fleksi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maksimal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vulva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ekstensi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distensi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progresif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perineum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pembukaan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vagina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oksiput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perlahan-lahan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urutan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oksiput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bregma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dahi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hidung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mulut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dagu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tepi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anterior perineum.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kepala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menghadap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sengingga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dagu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anus maternal. </a:t>
            </a:r>
          </a:p>
          <a:p>
            <a:pPr algn="just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7" t="50786" r="45363" b="22495"/>
          <a:stretch/>
        </p:blipFill>
        <p:spPr>
          <a:xfrm>
            <a:off x="5640935" y="1502814"/>
            <a:ext cx="2548996" cy="1603402"/>
          </a:xfrm>
          <a:prstGeom prst="rect">
            <a:avLst/>
          </a:prstGeom>
          <a:ln>
            <a:solidFill>
              <a:srgbClr val="FE7A99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2" t="76821" r="28081" b="342"/>
          <a:stretch/>
        </p:blipFill>
        <p:spPr>
          <a:xfrm>
            <a:off x="5488229" y="3182570"/>
            <a:ext cx="3190787" cy="1699728"/>
          </a:xfrm>
          <a:prstGeom prst="rect">
            <a:avLst/>
          </a:prstGeom>
          <a:ln>
            <a:solidFill>
              <a:srgbClr val="FE7A99"/>
            </a:solidFill>
          </a:ln>
        </p:spPr>
      </p:pic>
    </p:spTree>
    <p:extLst>
      <p:ext uri="{BB962C8B-B14F-4D97-AF65-F5344CB8AC3E}">
        <p14:creationId xmlns:p14="http://schemas.microsoft.com/office/powerpoint/2010/main" val="15385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428</Words>
  <Application>Microsoft Office PowerPoint</Application>
  <PresentationFormat>On-screen Show (16:9)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MEKANISME PERSALINAN PRESENTASI VERTEX  ( OKSIPUT ANTERIOR KANAN DAN KIRI ) </vt:lpstr>
      <vt:lpstr>PowerPoint Presentation</vt:lpstr>
      <vt:lpstr>GERAKAN UTAMA PERSALINAN</vt:lpstr>
      <vt:lpstr>Engagement  ( penurunan kepala )</vt:lpstr>
      <vt:lpstr>Desensus </vt:lpstr>
      <vt:lpstr>Fleksi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Mekanisme persalinan presentasi vertex(oksiput anterior kanan dan kiri)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ismail - [2010]</cp:lastModifiedBy>
  <cp:revision>171</cp:revision>
  <dcterms:created xsi:type="dcterms:W3CDTF">2013-08-21T19:17:07Z</dcterms:created>
  <dcterms:modified xsi:type="dcterms:W3CDTF">2022-04-27T11:05:50Z</dcterms:modified>
</cp:coreProperties>
</file>