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9" r:id="rId10"/>
    <p:sldId id="264" r:id="rId11"/>
    <p:sldId id="267" r:id="rId12"/>
    <p:sldId id="268" r:id="rId13"/>
    <p:sldId id="274" r:id="rId14"/>
    <p:sldId id="294" r:id="rId15"/>
    <p:sldId id="276" r:id="rId16"/>
    <p:sldId id="270" r:id="rId17"/>
    <p:sldId id="266" r:id="rId18"/>
    <p:sldId id="295" r:id="rId19"/>
    <p:sldId id="273" r:id="rId20"/>
    <p:sldId id="277" r:id="rId2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Patrick Hand" panose="00000500000000000000" pitchFamily="2" charset="0"/>
      <p:regular r:id="rId24"/>
    </p:embeddedFont>
    <p:embeddedFont>
      <p:font typeface="Patrick Hand SC" panose="000005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0F9CCB-7374-4C7E-9283-AB771CD951A0}">
  <a:tblStyle styleId="{590F9CCB-7374-4C7E-9283-AB771CD951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E3678D-9CD2-4698-9CB9-EA7EA3A4611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78" autoAdjust="0"/>
  </p:normalViewPr>
  <p:slideViewPr>
    <p:cSldViewPr>
      <p:cViewPr varScale="1">
        <p:scale>
          <a:sx n="84" d="100"/>
          <a:sy n="84" d="100"/>
        </p:scale>
        <p:origin x="7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635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699792" y="1347614"/>
            <a:ext cx="4063200" cy="14401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br>
              <a:rPr lang="en-US" altLang="ko-KR" sz="3200" dirty="0">
                <a:solidFill>
                  <a:schemeClr val="tx1"/>
                </a:solidFill>
              </a:rPr>
            </a:br>
            <a:br>
              <a:rPr lang="en-US" altLang="ko-KR" sz="3200" dirty="0">
                <a:solidFill>
                  <a:schemeClr val="tx1"/>
                </a:solidFill>
              </a:rPr>
            </a:br>
            <a:br>
              <a:rPr lang="en-US" altLang="ko-KR" sz="3200" dirty="0">
                <a:solidFill>
                  <a:schemeClr val="tx1"/>
                </a:solidFill>
              </a:rPr>
            </a:br>
            <a:r>
              <a:rPr lang="en-US" altLang="ko-KR" sz="3000" dirty="0">
                <a:solidFill>
                  <a:schemeClr val="tx1"/>
                </a:solidFill>
              </a:rPr>
              <a:t>DASAR-DASAR ADMINISTRASI </a:t>
            </a:r>
            <a:br>
              <a:rPr lang="en-US" altLang="ko-KR" sz="3000" dirty="0">
                <a:solidFill>
                  <a:schemeClr val="tx1"/>
                </a:solidFill>
              </a:rPr>
            </a:br>
            <a:r>
              <a:rPr lang="en-US" altLang="ko-KR" sz="3000" dirty="0">
                <a:solidFill>
                  <a:schemeClr val="tx1"/>
                </a:solidFill>
              </a:rPr>
              <a:t>DAN KEBIJAKAN KESEHATAN</a:t>
            </a:r>
            <a:br>
              <a:rPr lang="en-US" altLang="ko-KR" sz="3000" dirty="0">
                <a:solidFill>
                  <a:schemeClr val="tx1"/>
                </a:solidFill>
              </a:rPr>
            </a:br>
            <a:r>
              <a:rPr lang="en-US" altLang="ko-KR" sz="3000" dirty="0">
                <a:solidFill>
                  <a:schemeClr val="tx1"/>
                </a:solidFill>
              </a:rPr>
              <a:t>(AKK) </a:t>
            </a:r>
            <a:br>
              <a:rPr lang="en-US" altLang="ko-KR" sz="3000" dirty="0">
                <a:solidFill>
                  <a:schemeClr val="tx1"/>
                </a:solidFill>
              </a:rPr>
            </a:br>
            <a:br>
              <a:rPr lang="ko-KR" altLang="en-US" dirty="0">
                <a:solidFill>
                  <a:schemeClr val="bg1"/>
                </a:solidFill>
                <a:cs typeface="Arial" pitchFamily="34" charset="0"/>
              </a:rPr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211960" y="4046026"/>
            <a:ext cx="2823209" cy="2539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 Black" pitchFamily="34" charset="0"/>
              </a:rPr>
              <a:t>Dr. </a:t>
            </a:r>
            <a:r>
              <a:rPr lang="en-US" sz="1050" dirty="0" err="1">
                <a:solidFill>
                  <a:schemeClr val="bg1"/>
                </a:solidFill>
                <a:latin typeface="Arial Black" pitchFamily="34" charset="0"/>
              </a:rPr>
              <a:t>Muh</a:t>
            </a:r>
            <a:r>
              <a:rPr lang="en-US" sz="1050" dirty="0">
                <a:solidFill>
                  <a:schemeClr val="bg1"/>
                </a:solidFill>
                <a:latin typeface="Arial Black" pitchFamily="34" charset="0"/>
              </a:rPr>
              <a:t> Tahir </a:t>
            </a:r>
            <a:r>
              <a:rPr lang="en-US" sz="1050" dirty="0" err="1">
                <a:solidFill>
                  <a:schemeClr val="bg1"/>
                </a:solidFill>
                <a:latin typeface="Arial Black" pitchFamily="34" charset="0"/>
              </a:rPr>
              <a:t>Saenong</a:t>
            </a:r>
            <a:r>
              <a:rPr lang="en-US" sz="1050" dirty="0">
                <a:solidFill>
                  <a:schemeClr val="bg1"/>
                </a:solidFill>
                <a:latin typeface="Arial Black" pitchFamily="34" charset="0"/>
              </a:rPr>
              <a:t>, SKM.,</a:t>
            </a:r>
            <a:r>
              <a:rPr lang="en-US" sz="1050" dirty="0" err="1">
                <a:solidFill>
                  <a:schemeClr val="bg1"/>
                </a:solidFill>
                <a:latin typeface="Arial Black" pitchFamily="34" charset="0"/>
              </a:rPr>
              <a:t>M.Kes</a:t>
            </a:r>
            <a:endParaRPr lang="en-US" sz="105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9782"/>
            <a:ext cx="2265119" cy="43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1720" y="2859782"/>
            <a:ext cx="2304256" cy="4320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PENGORGANISASIAN (ORGANIZING)</a:t>
            </a:r>
            <a:endParaRPr dirty="0"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619673" y="134761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Pengorganisasian</a:t>
            </a:r>
            <a:r>
              <a:rPr lang="en-US" dirty="0"/>
              <a:t> (organizing)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melingkupinya</a:t>
            </a:r>
            <a:r>
              <a:rPr lang="en-US" dirty="0"/>
              <a:t>.</a:t>
            </a:r>
          </a:p>
        </p:txBody>
      </p:sp>
      <p:sp>
        <p:nvSpPr>
          <p:cNvPr id="13" name="Google Shape;145;p27"/>
          <p:cNvSpPr txBox="1">
            <a:spLocks/>
          </p:cNvSpPr>
          <p:nvPr/>
        </p:nvSpPr>
        <p:spPr>
          <a:xfrm>
            <a:off x="1593802" y="2545457"/>
            <a:ext cx="5887500" cy="4455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dirty="0"/>
              <a:t>DEFINISI PELAKSANAAN (ACTUATING)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3846" y="3003798"/>
            <a:ext cx="5904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/>
              <a:t>Proses </a:t>
            </a:r>
            <a:r>
              <a:rPr lang="en-US" sz="1600" dirty="0" err="1"/>
              <a:t>implementasi</a:t>
            </a:r>
            <a:r>
              <a:rPr lang="en-US" sz="1600" dirty="0"/>
              <a:t> program agar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dijalankan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proses </a:t>
            </a:r>
            <a:r>
              <a:rPr lang="en-US" sz="1600" dirty="0" err="1"/>
              <a:t>memotivasi</a:t>
            </a:r>
            <a:r>
              <a:rPr lang="en-US" sz="1600" dirty="0"/>
              <a:t> agar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penuh</a:t>
            </a:r>
            <a:r>
              <a:rPr lang="en-US" sz="1600" dirty="0"/>
              <a:t>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produktivitas</a:t>
            </a:r>
            <a:r>
              <a:rPr lang="en-US" sz="1600" dirty="0"/>
              <a:t> yang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542">
        <p:split orient="vert"/>
      </p:transition>
    </mc:Choice>
    <mc:Fallback>
      <p:transition spd="slow" advTm="70542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PENGENDALIAN (CONTROLLING)</a:t>
            </a:r>
            <a:endParaRPr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79712" y="1851670"/>
            <a:ext cx="511256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dirty="0" err="1"/>
              <a:t>Merupakan</a:t>
            </a:r>
            <a:r>
              <a:rPr lang="en-US" sz="1800" dirty="0"/>
              <a:t> proses yang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memastikan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direncanakan</a:t>
            </a:r>
            <a:r>
              <a:rPr lang="en-US" sz="1800" dirty="0"/>
              <a:t>, </a:t>
            </a:r>
            <a:r>
              <a:rPr lang="en-US" sz="1800" dirty="0" err="1"/>
              <a:t>diorganisasi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dilaksanakan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target yang </a:t>
            </a:r>
            <a:r>
              <a:rPr lang="en-US" sz="1800" dirty="0" err="1"/>
              <a:t>diharapkan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3705">
        <p:circle/>
      </p:transition>
    </mc:Choice>
    <mc:Fallback>
      <p:transition spd="slow" advTm="33705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11760" y="1022648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pencapaian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adminstrasi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pilihan</a:t>
            </a:r>
            <a:r>
              <a:rPr lang="en-US" sz="1800" dirty="0"/>
              <a:t> </a:t>
            </a:r>
            <a:r>
              <a:rPr lang="en-US" sz="1800" dirty="0" err="1"/>
              <a:t>diantaranya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,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, </a:t>
            </a:r>
            <a:r>
              <a:rPr lang="en-US" sz="1800" dirty="0" err="1"/>
              <a:t>asuransi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apotik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melayani</a:t>
            </a:r>
            <a:r>
              <a:rPr lang="en-US" sz="1800" dirty="0"/>
              <a:t> </a:t>
            </a:r>
            <a:r>
              <a:rPr lang="en-US" sz="1800" dirty="0" err="1"/>
              <a:t>pengobatan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yang </a:t>
            </a:r>
            <a:r>
              <a:rPr lang="en-US" sz="1800" dirty="0" err="1"/>
              <a:t>mesti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sebagaimana</a:t>
            </a:r>
            <a:r>
              <a:rPr lang="en-US" sz="1800" dirty="0"/>
              <a:t> </a:t>
            </a:r>
            <a:r>
              <a:rPr lang="en-US" sz="1800" dirty="0" err="1"/>
              <a:t>pengertian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2355726"/>
            <a:ext cx="6480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31640" y="4299942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1640" y="84355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1700064" y="1132942"/>
            <a:ext cx="36004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700064" y="2787960"/>
            <a:ext cx="36004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27833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308251" y="1851670"/>
            <a:ext cx="2560234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WHO </a:t>
            </a:r>
            <a:r>
              <a:rPr lang="en-US" sz="1600" dirty="0" err="1">
                <a:solidFill>
                  <a:schemeClr val="tx1"/>
                </a:solidFill>
              </a:rPr>
              <a:t>Mendefinisikan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sehat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keadaan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sejahtera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sempurna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fisik</a:t>
            </a:r>
            <a:r>
              <a:rPr lang="en-US" sz="1600" dirty="0">
                <a:solidFill>
                  <a:schemeClr val="tx1"/>
                </a:solidFill>
              </a:rPr>
              <a:t>, mental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sosial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serta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keadaan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seimbang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dinamis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antara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fungsi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tubuh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faktor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mempengaruhinya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Cloud 4"/>
          <p:cNvSpPr/>
          <p:nvPr/>
        </p:nvSpPr>
        <p:spPr>
          <a:xfrm>
            <a:off x="3142442" y="971895"/>
            <a:ext cx="1445925" cy="64807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91880" y="1095876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SEHAT</a:t>
            </a:r>
          </a:p>
        </p:txBody>
      </p:sp>
    </p:spTree>
  </p:cSld>
  <p:clrMapOvr>
    <a:masterClrMapping/>
  </p:clrMapOvr>
  <p:transition spd="slow" advTm="6318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Google Shape;77;p18"/>
          <p:cNvSpPr txBox="1">
            <a:spLocks/>
          </p:cNvSpPr>
          <p:nvPr/>
        </p:nvSpPr>
        <p:spPr>
          <a:xfrm>
            <a:off x="-612576" y="519361"/>
            <a:ext cx="8352928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</a:rPr>
              <a:t>Administrasi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</a:rPr>
              <a:t>Kesehatan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707654"/>
            <a:ext cx="5472608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Kegiatan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dilakukan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bersama-sama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mencapai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tujuan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pelayanan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Kesehatan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sebaik-baiknya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sehingga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tercapai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derajat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kesehatan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masyarakat</a:t>
            </a:r>
            <a:r>
              <a:rPr lang="en-US" sz="2000" dirty="0">
                <a:solidFill>
                  <a:schemeClr val="bg1"/>
                </a:solidFill>
              </a:rPr>
              <a:t> yang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Setinggi-tingginya</a:t>
            </a:r>
            <a:r>
              <a:rPr lang="en-US" sz="2000" dirty="0">
                <a:solidFill>
                  <a:schemeClr val="bg1"/>
                </a:solidFill>
              </a:rPr>
              <a:t>. Serta </a:t>
            </a:r>
            <a:r>
              <a:rPr lang="en-US" sz="2000" dirty="0" err="1">
                <a:solidFill>
                  <a:schemeClr val="bg1"/>
                </a:solidFill>
              </a:rPr>
              <a:t>melaksanakan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segala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fungsi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administrasi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103103"/>
      </p:ext>
    </p:extLst>
  </p:cSld>
  <p:clrMapOvr>
    <a:masterClrMapping/>
  </p:clrMapOvr>
  <p:transition spd="slow" advTm="35585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1691680" y="1707654"/>
            <a:ext cx="1512168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latin typeface="Arial Black" pitchFamily="34" charset="0"/>
              </a:rPr>
              <a:t>4 FAKTOR YANG MEMPENGARUHI DERAJAT KESEHATAN</a:t>
            </a:r>
            <a:endParaRPr sz="1200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120359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Menurut</a:t>
            </a:r>
            <a:r>
              <a:rPr lang="en-US" sz="1500" dirty="0"/>
              <a:t> </a:t>
            </a:r>
            <a:r>
              <a:rPr lang="en-US" sz="1500" dirty="0" err="1"/>
              <a:t>Hendrick</a:t>
            </a:r>
            <a:r>
              <a:rPr lang="en-US" sz="1500" dirty="0"/>
              <a:t> </a:t>
            </a:r>
            <a:r>
              <a:rPr lang="en-US" sz="1500" dirty="0" err="1"/>
              <a:t>L.Blum</a:t>
            </a:r>
            <a:r>
              <a:rPr lang="en-US" sz="1500" dirty="0"/>
              <a:t>, </a:t>
            </a:r>
            <a:r>
              <a:rPr lang="en-US" sz="1500" dirty="0" err="1"/>
              <a:t>terdapat</a:t>
            </a:r>
            <a:r>
              <a:rPr lang="en-US" sz="1500" dirty="0"/>
              <a:t> 4 </a:t>
            </a:r>
            <a:r>
              <a:rPr lang="en-US" sz="1500" dirty="0" err="1"/>
              <a:t>faktor</a:t>
            </a:r>
            <a:r>
              <a:rPr lang="en-US" sz="1500" dirty="0"/>
              <a:t> yang </a:t>
            </a:r>
            <a:r>
              <a:rPr lang="en-US" sz="1500" dirty="0" err="1"/>
              <a:t>mempengaruhi</a:t>
            </a:r>
            <a:r>
              <a:rPr lang="en-US" sz="1500" dirty="0"/>
              <a:t> </a:t>
            </a:r>
          </a:p>
          <a:p>
            <a:r>
              <a:rPr lang="en-US" sz="1500" dirty="0" err="1"/>
              <a:t>Derajat</a:t>
            </a:r>
            <a:r>
              <a:rPr lang="en-US" sz="1500" dirty="0"/>
              <a:t> </a:t>
            </a:r>
            <a:r>
              <a:rPr lang="en-US" sz="1500" dirty="0" err="1"/>
              <a:t>kesehatan</a:t>
            </a:r>
            <a:r>
              <a:rPr lang="en-US" sz="1500" dirty="0"/>
              <a:t> </a:t>
            </a:r>
            <a:r>
              <a:rPr lang="en-US" sz="1500" dirty="0" err="1"/>
              <a:t>masyarakat</a:t>
            </a:r>
            <a:r>
              <a:rPr lang="en-US" sz="1500" dirty="0"/>
              <a:t> </a:t>
            </a:r>
            <a:r>
              <a:rPr lang="en-US" sz="1500" dirty="0" err="1"/>
              <a:t>yaitu</a:t>
            </a:r>
            <a:r>
              <a:rPr lang="en-US" sz="1500" dirty="0"/>
              <a:t>:</a:t>
            </a:r>
          </a:p>
          <a:p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err="1"/>
              <a:t>Perilaku</a:t>
            </a: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err="1"/>
              <a:t>Lingkungan</a:t>
            </a: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err="1"/>
              <a:t>Keturunan</a:t>
            </a: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err="1"/>
              <a:t>Pelayanan-Kesehatan</a:t>
            </a:r>
            <a:endParaRPr lang="en-US" sz="1500" dirty="0"/>
          </a:p>
        </p:txBody>
      </p:sp>
      <p:sp>
        <p:nvSpPr>
          <p:cNvPr id="3" name="Right Arrow 2"/>
          <p:cNvSpPr/>
          <p:nvPr/>
        </p:nvSpPr>
        <p:spPr>
          <a:xfrm rot="20604113">
            <a:off x="2728929" y="120359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04661">
            <a:off x="2699737" y="27544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8053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 idx="4294967295"/>
          </p:nvPr>
        </p:nvSpPr>
        <p:spPr>
          <a:xfrm>
            <a:off x="827584" y="555526"/>
            <a:ext cx="6984776" cy="675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</a:rPr>
              <a:t>U</a:t>
            </a:r>
            <a:r>
              <a:rPr lang="en" sz="4000" dirty="0">
                <a:solidFill>
                  <a:schemeClr val="lt1"/>
                </a:solidFill>
              </a:rPr>
              <a:t>nsur pokok administrasi kesehatan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4294967295"/>
          </p:nvPr>
        </p:nvSpPr>
        <p:spPr>
          <a:xfrm>
            <a:off x="1763688" y="1563638"/>
            <a:ext cx="5239500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ctr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" sz="2900" dirty="0">
                <a:solidFill>
                  <a:schemeClr val="lt1"/>
                </a:solidFill>
              </a:rPr>
              <a:t>Masukan</a:t>
            </a:r>
          </a:p>
          <a:p>
            <a:pPr lvl="0" indent="-457200" algn="ctr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" sz="2900" dirty="0">
                <a:solidFill>
                  <a:schemeClr val="lt1"/>
                </a:solidFill>
              </a:rPr>
              <a:t>Proses</a:t>
            </a:r>
          </a:p>
          <a:p>
            <a:pPr lvl="0" indent="-457200" algn="ctr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solidFill>
                  <a:schemeClr val="lt1"/>
                </a:solidFill>
              </a:rPr>
              <a:t>K</a:t>
            </a:r>
            <a:r>
              <a:rPr lang="en" sz="2900" dirty="0">
                <a:solidFill>
                  <a:schemeClr val="lt1"/>
                </a:solidFill>
              </a:rPr>
              <a:t>eluaran</a:t>
            </a:r>
          </a:p>
          <a:p>
            <a:pPr lvl="0" indent="-457200" algn="ctr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solidFill>
                  <a:schemeClr val="lt1"/>
                </a:solidFill>
              </a:rPr>
              <a:t>S</a:t>
            </a:r>
            <a:r>
              <a:rPr lang="en" sz="2900" dirty="0">
                <a:solidFill>
                  <a:schemeClr val="lt1"/>
                </a:solidFill>
              </a:rPr>
              <a:t>asaran</a:t>
            </a:r>
          </a:p>
          <a:p>
            <a:pPr lvl="0" indent="-457200" algn="ctr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900" dirty="0">
                <a:solidFill>
                  <a:schemeClr val="lt1"/>
                </a:solidFill>
              </a:rPr>
              <a:t>D</a:t>
            </a:r>
            <a:r>
              <a:rPr lang="en" sz="2900" dirty="0">
                <a:solidFill>
                  <a:schemeClr val="lt1"/>
                </a:solidFill>
              </a:rPr>
              <a:t>ampak</a:t>
            </a:r>
          </a:p>
          <a:p>
            <a:pPr lvl="0" indent="-457200" algn="ctr" rtl="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724">
            <a:off x="6302216" y="1621765"/>
            <a:ext cx="1510673" cy="834303"/>
          </a:xfrm>
          <a:prstGeom prst="rect">
            <a:avLst/>
          </a:prstGeom>
        </p:spPr>
      </p:pic>
    </p:spTree>
  </p:cSld>
  <p:clrMapOvr>
    <a:masterClrMapping/>
  </p:clrMapOvr>
  <p:transition spd="slow" advTm="39442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 idx="4294967295"/>
          </p:nvPr>
        </p:nvSpPr>
        <p:spPr>
          <a:xfrm>
            <a:off x="5695725" y="717825"/>
            <a:ext cx="19965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Want big impact?</a:t>
            </a:r>
            <a:endParaRPr sz="2000" b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Use big image.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05" y="555526"/>
            <a:ext cx="6796079" cy="410445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Google Shape;77;p18"/>
          <p:cNvSpPr txBox="1">
            <a:spLocks/>
          </p:cNvSpPr>
          <p:nvPr/>
        </p:nvSpPr>
        <p:spPr>
          <a:xfrm>
            <a:off x="-36512" y="493697"/>
            <a:ext cx="8352928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z="3600" dirty="0" err="1">
                <a:solidFill>
                  <a:srgbClr val="FFFF00"/>
                </a:solidFill>
              </a:rPr>
              <a:t>Manfaat</a:t>
            </a:r>
            <a:r>
              <a:rPr lang="en-US" sz="3600" dirty="0">
                <a:solidFill>
                  <a:srgbClr val="FFFF00"/>
                </a:solidFill>
              </a:rPr>
              <a:t> –</a:t>
            </a:r>
            <a:r>
              <a:rPr lang="en-US" sz="3600" dirty="0" err="1">
                <a:solidFill>
                  <a:srgbClr val="FFFF00"/>
                </a:solidFill>
              </a:rPr>
              <a:t>Manfaat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Administrasi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Kesehatan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971600" y="1412776"/>
            <a:ext cx="7164288" cy="338437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dikelola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sumber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tata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kesanggupan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secara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efektif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efisien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dipenuhi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kebutuhan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tuntutan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secara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sesuai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disediakan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diselenggarakan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upaya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kesehatan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sebaik-baiknya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163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/>
              <a:t>Ruang</a:t>
            </a:r>
            <a:r>
              <a:rPr lang="en-US" sz="3000" dirty="0"/>
              <a:t> </a:t>
            </a:r>
            <a:r>
              <a:rPr lang="en-US" sz="3000" dirty="0" err="1"/>
              <a:t>lingkup</a:t>
            </a:r>
            <a:r>
              <a:rPr lang="en-US" sz="3000" dirty="0"/>
              <a:t> </a:t>
            </a:r>
            <a:r>
              <a:rPr lang="en-US" sz="3000" dirty="0" err="1"/>
              <a:t>administrasi</a:t>
            </a:r>
            <a:r>
              <a:rPr lang="en-US" sz="3000" dirty="0"/>
              <a:t> </a:t>
            </a:r>
            <a:r>
              <a:rPr lang="en-US" sz="3000" dirty="0" err="1"/>
              <a:t>kesehatan</a:t>
            </a:r>
            <a:endParaRPr sz="3000" dirty="0"/>
          </a:p>
        </p:txBody>
      </p:sp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619673" y="1635646"/>
            <a:ext cx="59046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endParaRPr lang="en-US" sz="1800" dirty="0"/>
          </a:p>
          <a:p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melaksanakan</a:t>
            </a:r>
            <a:r>
              <a:rPr lang="en-US" sz="1800" dirty="0"/>
              <a:t> </a:t>
            </a:r>
            <a:r>
              <a:rPr lang="en-US" sz="1800" dirty="0" err="1"/>
              <a:t>segala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r>
              <a:rPr lang="en-US" sz="1800" dirty="0"/>
              <a:t> </a:t>
            </a:r>
            <a:r>
              <a:rPr lang="en-US" sz="1800" dirty="0" err="1"/>
              <a:t>Perencanaan</a:t>
            </a:r>
            <a:r>
              <a:rPr lang="en-US" sz="1800" dirty="0"/>
              <a:t>, </a:t>
            </a:r>
            <a:r>
              <a:rPr lang="en-US" sz="1800" dirty="0" err="1"/>
              <a:t>Pengorganisasian</a:t>
            </a:r>
            <a:r>
              <a:rPr lang="en-US" sz="1800" dirty="0"/>
              <a:t>,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Penilaian</a:t>
            </a:r>
            <a:r>
              <a:rPr lang="en-US" sz="1800" dirty="0"/>
              <a:t>).</a:t>
            </a:r>
          </a:p>
          <a:p>
            <a:endParaRPr lang="en-US" sz="1800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Subjek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endParaRPr lang="en-US" sz="1800" dirty="0"/>
          </a:p>
          <a:p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subjek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i="1" dirty="0"/>
              <a:t>(Health System)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altLang="ko-KR" dirty="0">
                <a:solidFill>
                  <a:schemeClr val="bg1"/>
                </a:solidFill>
                <a:cs typeface="Arial" pitchFamily="34" charset="0"/>
              </a:rPr>
            </a:br>
            <a:br>
              <a:rPr lang="en-US" altLang="ko-KR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ADMINISTRASI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123728" y="17796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1556445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Administrasi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berasal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bahasa</a:t>
            </a:r>
            <a:r>
              <a:rPr lang="en-US" sz="1800" dirty="0">
                <a:solidFill>
                  <a:schemeClr val="tx1"/>
                </a:solidFill>
              </a:rPr>
              <a:t> Latin </a:t>
            </a:r>
            <a:r>
              <a:rPr lang="en-US" sz="1800" dirty="0" err="1">
                <a:solidFill>
                  <a:schemeClr val="tx1"/>
                </a:solidFill>
              </a:rPr>
              <a:t>yaitu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u="sng" dirty="0">
                <a:solidFill>
                  <a:schemeClr val="tx1"/>
                </a:solidFill>
              </a:rPr>
              <a:t>Ad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artinya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intensif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ministrare</a:t>
            </a:r>
            <a:r>
              <a:rPr lang="en-US" sz="1800" dirty="0">
                <a:solidFill>
                  <a:schemeClr val="tx1"/>
                </a:solidFill>
              </a:rPr>
              <a:t>. Yang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arti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melayani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membantu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memenuhi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Administrasi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merujuk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kegiatan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usaha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membantu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melayani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mengarahkan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mengatur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semua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kegiatan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mencapai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tujuan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9591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ctrTitle" idx="4294967295"/>
          </p:nvPr>
        </p:nvSpPr>
        <p:spPr>
          <a:xfrm>
            <a:off x="1907704" y="1707654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</a:rPr>
              <a:t>Thanks!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4294967295"/>
          </p:nvPr>
        </p:nvSpPr>
        <p:spPr>
          <a:xfrm>
            <a:off x="1907704" y="2355726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Any questions?</a:t>
            </a:r>
            <a:endParaRPr sz="3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0" y="555526"/>
            <a:ext cx="8352928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Administrasi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Menurut</a:t>
            </a:r>
            <a:r>
              <a:rPr lang="en-US" sz="4000" dirty="0">
                <a:solidFill>
                  <a:srgbClr val="FFFF00"/>
                </a:solidFill>
              </a:rPr>
              <a:t> Para </a:t>
            </a:r>
            <a:r>
              <a:rPr lang="en-US" sz="4000" dirty="0" err="1">
                <a:solidFill>
                  <a:srgbClr val="FFFF00"/>
                </a:solidFill>
              </a:rPr>
              <a:t>Ahli</a:t>
            </a:r>
            <a:endParaRPr sz="4000" dirty="0">
              <a:solidFill>
                <a:srgbClr val="FFFF00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1403648" y="1419622"/>
            <a:ext cx="6624736" cy="3447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dirty="0" err="1">
                <a:solidFill>
                  <a:schemeClr val="bg1"/>
                </a:solidFill>
              </a:rPr>
              <a:t>Menurut</a:t>
            </a:r>
            <a:r>
              <a:rPr lang="en-US" sz="2000" dirty="0">
                <a:solidFill>
                  <a:schemeClr val="bg1"/>
                </a:solidFill>
              </a:rPr>
              <a:t> Dwight Waldo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bukunya</a:t>
            </a:r>
            <a:r>
              <a:rPr lang="en-US" sz="2000" dirty="0">
                <a:solidFill>
                  <a:schemeClr val="bg1"/>
                </a:solidFill>
              </a:rPr>
              <a:t> “The Study of Public </a:t>
            </a:r>
            <a:r>
              <a:rPr lang="en-US" sz="2000" dirty="0" err="1">
                <a:solidFill>
                  <a:schemeClr val="bg1"/>
                </a:solidFill>
              </a:rPr>
              <a:t>Administrasi</a:t>
            </a:r>
            <a:r>
              <a:rPr lang="en-US" sz="2000" dirty="0">
                <a:solidFill>
                  <a:schemeClr val="bg1"/>
                </a:solidFill>
              </a:rPr>
              <a:t>” (1995) </a:t>
            </a:r>
            <a:r>
              <a:rPr lang="en-US" sz="2000" dirty="0" err="1">
                <a:solidFill>
                  <a:schemeClr val="bg1"/>
                </a:solidFill>
              </a:rPr>
              <a:t>disebutkan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bahwa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administrasi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kegiatan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kerja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rasional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tercermin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pengelompokkan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kegiatan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menurut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fungsi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dilakukan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Menurut</a:t>
            </a:r>
            <a:r>
              <a:rPr lang="en-US" sz="2000" dirty="0">
                <a:solidFill>
                  <a:schemeClr val="bg1"/>
                </a:solidFill>
              </a:rPr>
              <a:t> Robert </a:t>
            </a:r>
            <a:r>
              <a:rPr lang="en-US" sz="2000" dirty="0" err="1">
                <a:solidFill>
                  <a:schemeClr val="bg1"/>
                </a:solidFill>
              </a:rPr>
              <a:t>D.Calkins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bukunya</a:t>
            </a:r>
            <a:r>
              <a:rPr lang="en-US" sz="2000" dirty="0">
                <a:solidFill>
                  <a:schemeClr val="bg1"/>
                </a:solidFill>
              </a:rPr>
              <a:t> “The art of Administration and the art of science” (1959)  </a:t>
            </a:r>
            <a:r>
              <a:rPr lang="en-US" sz="2000" dirty="0" err="1">
                <a:solidFill>
                  <a:schemeClr val="bg1"/>
                </a:solidFill>
              </a:rPr>
              <a:t>menyebutkan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administrasi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sebagai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kombinasi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antara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pengambilan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keputusan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pelaksanaan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keputusan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tersebut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mencapai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tujuan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telah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ditetapkan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4779">
        <p:split orient="vert"/>
      </p:transition>
    </mc:Choice>
    <mc:Fallback>
      <p:transition spd="slow" advTm="84779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051720" y="915566"/>
            <a:ext cx="5282852" cy="8194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/>
              <a:t>3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06769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A3A997-4932-430E-9453-0A523A9B1AFE}"/>
              </a:ext>
            </a:extLst>
          </p:cNvPr>
          <p:cNvSpPr/>
          <p:nvPr/>
        </p:nvSpPr>
        <p:spPr>
          <a:xfrm>
            <a:off x="2312302" y="1843964"/>
            <a:ext cx="500214" cy="531507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8A63E-7FA1-4234-9948-CBC00FEFE466}"/>
              </a:ext>
            </a:extLst>
          </p:cNvPr>
          <p:cNvSpPr/>
          <p:nvPr/>
        </p:nvSpPr>
        <p:spPr>
          <a:xfrm>
            <a:off x="2346400" y="2618769"/>
            <a:ext cx="500214" cy="504056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F22D5D-65E5-4FB4-855F-E062907DAC61}"/>
              </a:ext>
            </a:extLst>
          </p:cNvPr>
          <p:cNvSpPr/>
          <p:nvPr/>
        </p:nvSpPr>
        <p:spPr>
          <a:xfrm>
            <a:off x="2346400" y="3462558"/>
            <a:ext cx="500215" cy="50405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1" y="1955828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96779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2599605"/>
            <a:ext cx="388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ditempuh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5733" y="3462558"/>
            <a:ext cx="4000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endParaRPr lang="en-US" dirty="0"/>
          </a:p>
          <a:p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  <p:transition spd="slow" advTm="47411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FUNGSI ADMINISTRASI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dirty="0"/>
              <a:t>Perencanaan</a:t>
            </a: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dirty="0"/>
              <a:t>Pengorganisasian</a:t>
            </a: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dirty="0"/>
              <a:t>Pelaksanaan</a:t>
            </a: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dirty="0"/>
              <a:t>Pengendalian</a:t>
            </a: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3131840" y="192367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31840" y="199568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7636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664254" y="915566"/>
            <a:ext cx="5887500" cy="445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PERENCANAAN KESEHATAN (PLANNING)</a:t>
            </a:r>
            <a:endParaRPr sz="2800" dirty="0"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475656" y="1707654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dirty="0" err="1"/>
              <a:t>Sebuah</a:t>
            </a:r>
            <a:r>
              <a:rPr lang="en-US" sz="1800" dirty="0"/>
              <a:t> proses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merumuskan</a:t>
            </a:r>
            <a:r>
              <a:rPr lang="en-US" sz="1800" dirty="0"/>
              <a:t> </a:t>
            </a:r>
            <a:r>
              <a:rPr lang="en-US" sz="1800" dirty="0" err="1"/>
              <a:t>masalah-masalah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yang </a:t>
            </a:r>
            <a:r>
              <a:rPr lang="en-US" sz="1800" dirty="0" err="1"/>
              <a:t>berkembang</a:t>
            </a:r>
            <a:r>
              <a:rPr lang="en-US" sz="1800" dirty="0"/>
              <a:t> di </a:t>
            </a:r>
            <a:r>
              <a:rPr lang="en-US" sz="1800" dirty="0" err="1"/>
              <a:t>masyarakat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yang </a:t>
            </a:r>
            <a:r>
              <a:rPr lang="en-US" sz="1800" dirty="0" err="1"/>
              <a:t>tersedia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program yang paling </a:t>
            </a:r>
            <a:r>
              <a:rPr lang="en-US" sz="1800" dirty="0" err="1"/>
              <a:t>pokok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menyusun</a:t>
            </a:r>
            <a:r>
              <a:rPr lang="en-US" sz="1800" dirty="0"/>
              <a:t> </a:t>
            </a:r>
            <a:r>
              <a:rPr lang="en-US" sz="1800" dirty="0" err="1"/>
              <a:t>langkah-langkah</a:t>
            </a:r>
            <a:r>
              <a:rPr lang="en-US" sz="1800" dirty="0"/>
              <a:t> </a:t>
            </a:r>
            <a:r>
              <a:rPr lang="en-US" sz="1800" dirty="0" err="1"/>
              <a:t>praktis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ditetapkan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ransition spd="slow" advTm="88882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1475656" y="1428874"/>
            <a:ext cx="3087792" cy="309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mencapainya</a:t>
            </a:r>
            <a:endParaRPr lang="en-US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tugasnya</a:t>
            </a:r>
            <a:endParaRPr lang="en-US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1547664" y="699542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/>
              <a:t>Manfaat</a:t>
            </a:r>
            <a:r>
              <a:rPr lang="en-US" sz="3000" dirty="0"/>
              <a:t> </a:t>
            </a:r>
            <a:r>
              <a:rPr lang="en-US" sz="3000" dirty="0" err="1"/>
              <a:t>perencanaan</a:t>
            </a:r>
            <a:endParaRPr sz="3000"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5148064" y="2211710"/>
            <a:ext cx="2952328" cy="26550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pengarahan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endParaRPr lang="en-US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diubah</a:t>
            </a:r>
            <a:endParaRPr lang="en-US"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3536">
            <a:off x="4581296" y="1212892"/>
            <a:ext cx="1102954" cy="1102954"/>
          </a:xfrm>
          <a:prstGeom prst="rect">
            <a:avLst/>
          </a:prstGeom>
        </p:spPr>
      </p:pic>
    </p:spTree>
  </p:cSld>
  <p:clrMapOvr>
    <a:masterClrMapping/>
  </p:clrMapOvr>
  <p:transition spd="slow" advTm="149965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2051720" y="915566"/>
            <a:ext cx="4176464" cy="312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L</a:t>
            </a:r>
            <a:r>
              <a:rPr lang="en" sz="2800" dirty="0"/>
              <a:t>angkah-langkah perencanaan</a:t>
            </a:r>
            <a:endParaRPr sz="2800"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891730" y="1563638"/>
            <a:ext cx="2520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, </a:t>
            </a:r>
            <a:r>
              <a:rPr lang="en-US" sz="1600" dirty="0" err="1"/>
              <a:t>langkah</a:t>
            </a:r>
            <a:r>
              <a:rPr lang="en-US" sz="1600" dirty="0"/>
              <a:t> yang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perencanaan</a:t>
            </a:r>
            <a:r>
              <a:rPr lang="en-US" sz="1600" dirty="0"/>
              <a:t> program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dirty="0" err="1"/>
              <a:t>lingkaran</a:t>
            </a:r>
            <a:r>
              <a:rPr lang="en-US" sz="1600" dirty="0"/>
              <a:t> </a:t>
            </a:r>
            <a:r>
              <a:rPr lang="en-US" sz="1600" dirty="0" err="1"/>
              <a:t>pemecahan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(problem solving-cycle)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804">
            <a:off x="5614230" y="1401078"/>
            <a:ext cx="1862078" cy="1893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573">
        <p14:reveal/>
      </p:transition>
    </mc:Choice>
    <mc:Fallback>
      <p:transition spd="slow" advTm="1857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1556426" y="1438825"/>
            <a:ext cx="6088618" cy="290048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2564725" y="2083525"/>
            <a:ext cx="682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our office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2019325" y="2381600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3246925" y="3573850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9"/>
          <p:cNvSpPr/>
          <p:nvPr/>
        </p:nvSpPr>
        <p:spPr>
          <a:xfrm>
            <a:off x="4054975" y="2189950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4603200" y="3818275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6660875" y="3818275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6196075" y="2593475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30" y="483518"/>
            <a:ext cx="6511530" cy="4176464"/>
          </a:xfrm>
          <a:prstGeom prst="rect">
            <a:avLst/>
          </a:prstGeom>
        </p:spPr>
      </p:pic>
    </p:spTree>
  </p:cSld>
  <p:clrMapOvr>
    <a:masterClrMapping/>
  </p:clrMapOvr>
  <p:transition spd="slow" advTm="120366">
    <p:randomBar dir="vert"/>
  </p:transition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637</Words>
  <Application>Microsoft Office PowerPoint</Application>
  <PresentationFormat>On-screen Show (16:9)</PresentationFormat>
  <Paragraphs>107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Wingdings</vt:lpstr>
      <vt:lpstr>Arial Black</vt:lpstr>
      <vt:lpstr>Patrick Hand SC</vt:lpstr>
      <vt:lpstr>Patrick Hand</vt:lpstr>
      <vt:lpstr>Arial</vt:lpstr>
      <vt:lpstr>Talbot template</vt:lpstr>
      <vt:lpstr>   DASAR-DASAR ADMINISTRASI  DAN KEBIJAKAN KESEHATAN (AKK)   </vt:lpstr>
      <vt:lpstr>  ADMINISTRASI</vt:lpstr>
      <vt:lpstr>Administrasi Menurut Para Ahli</vt:lpstr>
      <vt:lpstr>3 Unsur Pokok Administrasi</vt:lpstr>
      <vt:lpstr>PowerPoint Presentation</vt:lpstr>
      <vt:lpstr>PERENCANAAN KESEHATAN (PLANNING)</vt:lpstr>
      <vt:lpstr>Manfaat perencanaan</vt:lpstr>
      <vt:lpstr> Langkah-langkah perencanaan</vt:lpstr>
      <vt:lpstr>Maps</vt:lpstr>
      <vt:lpstr>PENGORGANISASIAN (ORGANIZING)</vt:lpstr>
      <vt:lpstr>PENGENDALIAN (CONTROLLING)</vt:lpstr>
      <vt:lpstr>PowerPoint Presentation</vt:lpstr>
      <vt:lpstr>PowerPoint Presentation</vt:lpstr>
      <vt:lpstr>PowerPoint Presentation</vt:lpstr>
      <vt:lpstr>PowerPoint Presentation</vt:lpstr>
      <vt:lpstr>Unsur pokok administrasi kesehatan</vt:lpstr>
      <vt:lpstr>Want big impact? Use big image.</vt:lpstr>
      <vt:lpstr>PowerPoint Presentation</vt:lpstr>
      <vt:lpstr>Ruang lingkup administrasi kesehatan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ADMINISTRASI  DAN KEBIJAKAN KESEHATAN (AKK)</dc:title>
  <dc:creator>ACER</dc:creator>
  <cp:lastModifiedBy>Muhammad Tahir</cp:lastModifiedBy>
  <cp:revision>23</cp:revision>
  <dcterms:modified xsi:type="dcterms:W3CDTF">2022-09-14T03:05:30Z</dcterms:modified>
</cp:coreProperties>
</file>