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7E1152-ACB4-4D7A-AE9A-025D2A1AED3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D6BC228-896E-4E16-B6D4-755543F18E20}">
      <dgm:prSet/>
      <dgm:spPr/>
      <dgm:t>
        <a:bodyPr/>
        <a:lstStyle/>
        <a:p>
          <a:r>
            <a:rPr lang="en-US"/>
            <a:t>Pendahuluan</a:t>
          </a:r>
        </a:p>
      </dgm:t>
    </dgm:pt>
    <dgm:pt modelId="{03894EE3-99B0-4B84-B671-657A0B83CC23}" type="parTrans" cxnId="{67653E23-9582-4852-ADFB-3B84E2C38406}">
      <dgm:prSet/>
      <dgm:spPr/>
      <dgm:t>
        <a:bodyPr/>
        <a:lstStyle/>
        <a:p>
          <a:endParaRPr lang="en-US"/>
        </a:p>
      </dgm:t>
    </dgm:pt>
    <dgm:pt modelId="{8D5E8703-BAEA-4CCA-B8AA-8DB93ED59D66}" type="sibTrans" cxnId="{67653E23-9582-4852-ADFB-3B84E2C38406}">
      <dgm:prSet/>
      <dgm:spPr/>
      <dgm:t>
        <a:bodyPr/>
        <a:lstStyle/>
        <a:p>
          <a:endParaRPr lang="en-US"/>
        </a:p>
      </dgm:t>
    </dgm:pt>
    <dgm:pt modelId="{62DD5EE7-14ED-4A0D-86A4-331AF36C96EE}">
      <dgm:prSet/>
      <dgm:spPr/>
      <dgm:t>
        <a:bodyPr/>
        <a:lstStyle/>
        <a:p>
          <a:r>
            <a:rPr lang="en-US"/>
            <a:t>Evaluasi Ekonomi dalam  sektor kesehatan</a:t>
          </a:r>
        </a:p>
      </dgm:t>
    </dgm:pt>
    <dgm:pt modelId="{1FB281E7-190F-4F2F-8DA8-FCEA742D493C}" type="parTrans" cxnId="{2CA5C9B4-2C8D-4482-A673-E665A8AD1AB7}">
      <dgm:prSet/>
      <dgm:spPr/>
      <dgm:t>
        <a:bodyPr/>
        <a:lstStyle/>
        <a:p>
          <a:endParaRPr lang="en-US"/>
        </a:p>
      </dgm:t>
    </dgm:pt>
    <dgm:pt modelId="{04FE4FBB-BF42-41C9-BB90-5B16759E5C0B}" type="sibTrans" cxnId="{2CA5C9B4-2C8D-4482-A673-E665A8AD1AB7}">
      <dgm:prSet/>
      <dgm:spPr/>
      <dgm:t>
        <a:bodyPr/>
        <a:lstStyle/>
        <a:p>
          <a:endParaRPr lang="en-US"/>
        </a:p>
      </dgm:t>
    </dgm:pt>
    <dgm:pt modelId="{98B903EB-A70D-4864-81F3-C474786694B4}">
      <dgm:prSet/>
      <dgm:spPr/>
      <dgm:t>
        <a:bodyPr/>
        <a:lstStyle/>
        <a:p>
          <a:r>
            <a:rPr lang="en-US"/>
            <a:t>Konsep Cost – Effectiveness  Analysis (CEA)</a:t>
          </a:r>
        </a:p>
      </dgm:t>
    </dgm:pt>
    <dgm:pt modelId="{791003C8-1C74-4322-BB1A-7E9097C4AD3D}" type="parTrans" cxnId="{844C69B9-48A1-4D28-B592-F21EEDD0FAE1}">
      <dgm:prSet/>
      <dgm:spPr/>
      <dgm:t>
        <a:bodyPr/>
        <a:lstStyle/>
        <a:p>
          <a:endParaRPr lang="en-US"/>
        </a:p>
      </dgm:t>
    </dgm:pt>
    <dgm:pt modelId="{860CB895-E398-42F7-8A00-168FB04E5ED3}" type="sibTrans" cxnId="{844C69B9-48A1-4D28-B592-F21EEDD0FAE1}">
      <dgm:prSet/>
      <dgm:spPr/>
      <dgm:t>
        <a:bodyPr/>
        <a:lstStyle/>
        <a:p>
          <a:endParaRPr lang="en-US"/>
        </a:p>
      </dgm:t>
    </dgm:pt>
    <dgm:pt modelId="{CC4F769B-858B-4663-B844-3A651AB49BA2}">
      <dgm:prSet/>
      <dgm:spPr/>
      <dgm:t>
        <a:bodyPr/>
        <a:lstStyle/>
        <a:p>
          <a:r>
            <a:rPr lang="en-US"/>
            <a:t>Pengukuran Outcome</a:t>
          </a:r>
        </a:p>
      </dgm:t>
    </dgm:pt>
    <dgm:pt modelId="{A5A4E475-F23F-47C1-BA09-752D67D382CF}" type="parTrans" cxnId="{B4B0A811-E949-43AA-ADF2-3E4011DBD759}">
      <dgm:prSet/>
      <dgm:spPr/>
      <dgm:t>
        <a:bodyPr/>
        <a:lstStyle/>
        <a:p>
          <a:endParaRPr lang="en-US"/>
        </a:p>
      </dgm:t>
    </dgm:pt>
    <dgm:pt modelId="{11D9C255-1167-40A8-9DE5-23725430748F}" type="sibTrans" cxnId="{B4B0A811-E949-43AA-ADF2-3E4011DBD759}">
      <dgm:prSet/>
      <dgm:spPr/>
      <dgm:t>
        <a:bodyPr/>
        <a:lstStyle/>
        <a:p>
          <a:endParaRPr lang="en-US"/>
        </a:p>
      </dgm:t>
    </dgm:pt>
    <dgm:pt modelId="{933B9DBB-8FCD-4A3F-BFBD-3557EBB82485}">
      <dgm:prSet/>
      <dgm:spPr/>
      <dgm:t>
        <a:bodyPr/>
        <a:lstStyle/>
        <a:p>
          <a:r>
            <a:rPr lang="en-US"/>
            <a:t>Manfaat CEA</a:t>
          </a:r>
        </a:p>
      </dgm:t>
    </dgm:pt>
    <dgm:pt modelId="{A1B8C53E-8BC2-4B93-B211-F1F4358110E4}" type="parTrans" cxnId="{9965FD51-1651-4B00-91AE-E90CFFD8A988}">
      <dgm:prSet/>
      <dgm:spPr/>
      <dgm:t>
        <a:bodyPr/>
        <a:lstStyle/>
        <a:p>
          <a:endParaRPr lang="en-US"/>
        </a:p>
      </dgm:t>
    </dgm:pt>
    <dgm:pt modelId="{1F556B97-54E7-4736-B739-E3AD1F3589FE}" type="sibTrans" cxnId="{9965FD51-1651-4B00-91AE-E90CFFD8A988}">
      <dgm:prSet/>
      <dgm:spPr/>
      <dgm:t>
        <a:bodyPr/>
        <a:lstStyle/>
        <a:p>
          <a:endParaRPr lang="en-US"/>
        </a:p>
      </dgm:t>
    </dgm:pt>
    <dgm:pt modelId="{B2AE9422-C76C-40C0-88CF-1F013A0DAB8A}" type="pres">
      <dgm:prSet presAssocID="{E77E1152-ACB4-4D7A-AE9A-025D2A1AED3B}" presName="linear" presStyleCnt="0">
        <dgm:presLayoutVars>
          <dgm:animLvl val="lvl"/>
          <dgm:resizeHandles val="exact"/>
        </dgm:presLayoutVars>
      </dgm:prSet>
      <dgm:spPr/>
    </dgm:pt>
    <dgm:pt modelId="{5F3223F7-EBD9-4093-8A33-7A5D6ABE0CF1}" type="pres">
      <dgm:prSet presAssocID="{ED6BC228-896E-4E16-B6D4-755543F18E2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AD887D6-CBCC-4B99-A4DF-AF80DDB9C3D9}" type="pres">
      <dgm:prSet presAssocID="{8D5E8703-BAEA-4CCA-B8AA-8DB93ED59D66}" presName="spacer" presStyleCnt="0"/>
      <dgm:spPr/>
    </dgm:pt>
    <dgm:pt modelId="{38C51799-2656-4425-AD5C-F82880FEB012}" type="pres">
      <dgm:prSet presAssocID="{62DD5EE7-14ED-4A0D-86A4-331AF36C96E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6127C68-E5D7-4445-A2A5-090CE7449DD6}" type="pres">
      <dgm:prSet presAssocID="{04FE4FBB-BF42-41C9-BB90-5B16759E5C0B}" presName="spacer" presStyleCnt="0"/>
      <dgm:spPr/>
    </dgm:pt>
    <dgm:pt modelId="{7F482319-AB44-4CE1-A0C7-6BAE3CBA3203}" type="pres">
      <dgm:prSet presAssocID="{98B903EB-A70D-4864-81F3-C474786694B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E9F3CD6-A3E1-402D-87DF-CEB4B1830127}" type="pres">
      <dgm:prSet presAssocID="{860CB895-E398-42F7-8A00-168FB04E5ED3}" presName="spacer" presStyleCnt="0"/>
      <dgm:spPr/>
    </dgm:pt>
    <dgm:pt modelId="{AFF59D3E-56B1-4772-A162-390D40347196}" type="pres">
      <dgm:prSet presAssocID="{CC4F769B-858B-4663-B844-3A651AB49BA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0CCC7BD-5517-4BE3-B18E-5543EA7951F8}" type="pres">
      <dgm:prSet presAssocID="{11D9C255-1167-40A8-9DE5-23725430748F}" presName="spacer" presStyleCnt="0"/>
      <dgm:spPr/>
    </dgm:pt>
    <dgm:pt modelId="{97F66D47-A4F9-4D5A-B633-33FE1764F7E0}" type="pres">
      <dgm:prSet presAssocID="{933B9DBB-8FCD-4A3F-BFBD-3557EBB8248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4B0A811-E949-43AA-ADF2-3E4011DBD759}" srcId="{E77E1152-ACB4-4D7A-AE9A-025D2A1AED3B}" destId="{CC4F769B-858B-4663-B844-3A651AB49BA2}" srcOrd="3" destOrd="0" parTransId="{A5A4E475-F23F-47C1-BA09-752D67D382CF}" sibTransId="{11D9C255-1167-40A8-9DE5-23725430748F}"/>
    <dgm:cxn modelId="{CE257A21-4F20-4128-A3FD-85BB2AB373A3}" type="presOf" srcId="{933B9DBB-8FCD-4A3F-BFBD-3557EBB82485}" destId="{97F66D47-A4F9-4D5A-B633-33FE1764F7E0}" srcOrd="0" destOrd="0" presId="urn:microsoft.com/office/officeart/2005/8/layout/vList2"/>
    <dgm:cxn modelId="{67653E23-9582-4852-ADFB-3B84E2C38406}" srcId="{E77E1152-ACB4-4D7A-AE9A-025D2A1AED3B}" destId="{ED6BC228-896E-4E16-B6D4-755543F18E20}" srcOrd="0" destOrd="0" parTransId="{03894EE3-99B0-4B84-B671-657A0B83CC23}" sibTransId="{8D5E8703-BAEA-4CCA-B8AA-8DB93ED59D66}"/>
    <dgm:cxn modelId="{6CF8AC27-B523-48A4-B0FD-662E1034260E}" type="presOf" srcId="{CC4F769B-858B-4663-B844-3A651AB49BA2}" destId="{AFF59D3E-56B1-4772-A162-390D40347196}" srcOrd="0" destOrd="0" presId="urn:microsoft.com/office/officeart/2005/8/layout/vList2"/>
    <dgm:cxn modelId="{9D7D3C2B-649C-4231-B065-2CE146C15CAE}" type="presOf" srcId="{ED6BC228-896E-4E16-B6D4-755543F18E20}" destId="{5F3223F7-EBD9-4093-8A33-7A5D6ABE0CF1}" srcOrd="0" destOrd="0" presId="urn:microsoft.com/office/officeart/2005/8/layout/vList2"/>
    <dgm:cxn modelId="{567EDF43-9F59-42D2-865A-734FFC4B2C0B}" type="presOf" srcId="{E77E1152-ACB4-4D7A-AE9A-025D2A1AED3B}" destId="{B2AE9422-C76C-40C0-88CF-1F013A0DAB8A}" srcOrd="0" destOrd="0" presId="urn:microsoft.com/office/officeart/2005/8/layout/vList2"/>
    <dgm:cxn modelId="{9965FD51-1651-4B00-91AE-E90CFFD8A988}" srcId="{E77E1152-ACB4-4D7A-AE9A-025D2A1AED3B}" destId="{933B9DBB-8FCD-4A3F-BFBD-3557EBB82485}" srcOrd="4" destOrd="0" parTransId="{A1B8C53E-8BC2-4B93-B211-F1F4358110E4}" sibTransId="{1F556B97-54E7-4736-B739-E3AD1F3589FE}"/>
    <dgm:cxn modelId="{2CA5C9B4-2C8D-4482-A673-E665A8AD1AB7}" srcId="{E77E1152-ACB4-4D7A-AE9A-025D2A1AED3B}" destId="{62DD5EE7-14ED-4A0D-86A4-331AF36C96EE}" srcOrd="1" destOrd="0" parTransId="{1FB281E7-190F-4F2F-8DA8-FCEA742D493C}" sibTransId="{04FE4FBB-BF42-41C9-BB90-5B16759E5C0B}"/>
    <dgm:cxn modelId="{844C69B9-48A1-4D28-B592-F21EEDD0FAE1}" srcId="{E77E1152-ACB4-4D7A-AE9A-025D2A1AED3B}" destId="{98B903EB-A70D-4864-81F3-C474786694B4}" srcOrd="2" destOrd="0" parTransId="{791003C8-1C74-4322-BB1A-7E9097C4AD3D}" sibTransId="{860CB895-E398-42F7-8A00-168FB04E5ED3}"/>
    <dgm:cxn modelId="{E4214BC0-E18B-4000-A9B0-B5CA8873E04D}" type="presOf" srcId="{62DD5EE7-14ED-4A0D-86A4-331AF36C96EE}" destId="{38C51799-2656-4425-AD5C-F82880FEB012}" srcOrd="0" destOrd="0" presId="urn:microsoft.com/office/officeart/2005/8/layout/vList2"/>
    <dgm:cxn modelId="{5D9278C8-47E1-4D48-8DE6-53FA793625C3}" type="presOf" srcId="{98B903EB-A70D-4864-81F3-C474786694B4}" destId="{7F482319-AB44-4CE1-A0C7-6BAE3CBA3203}" srcOrd="0" destOrd="0" presId="urn:microsoft.com/office/officeart/2005/8/layout/vList2"/>
    <dgm:cxn modelId="{DA27657E-5E2E-460C-AAC2-0160544D8AA3}" type="presParOf" srcId="{B2AE9422-C76C-40C0-88CF-1F013A0DAB8A}" destId="{5F3223F7-EBD9-4093-8A33-7A5D6ABE0CF1}" srcOrd="0" destOrd="0" presId="urn:microsoft.com/office/officeart/2005/8/layout/vList2"/>
    <dgm:cxn modelId="{56A95B0C-182A-4BFF-9913-C2D000C36542}" type="presParOf" srcId="{B2AE9422-C76C-40C0-88CF-1F013A0DAB8A}" destId="{3AD887D6-CBCC-4B99-A4DF-AF80DDB9C3D9}" srcOrd="1" destOrd="0" presId="urn:microsoft.com/office/officeart/2005/8/layout/vList2"/>
    <dgm:cxn modelId="{6C6285C3-4278-49EE-AD92-78FA0BA6D845}" type="presParOf" srcId="{B2AE9422-C76C-40C0-88CF-1F013A0DAB8A}" destId="{38C51799-2656-4425-AD5C-F82880FEB012}" srcOrd="2" destOrd="0" presId="urn:microsoft.com/office/officeart/2005/8/layout/vList2"/>
    <dgm:cxn modelId="{55275FCD-18E5-4424-8352-01DA6C447596}" type="presParOf" srcId="{B2AE9422-C76C-40C0-88CF-1F013A0DAB8A}" destId="{F6127C68-E5D7-4445-A2A5-090CE7449DD6}" srcOrd="3" destOrd="0" presId="urn:microsoft.com/office/officeart/2005/8/layout/vList2"/>
    <dgm:cxn modelId="{DA3815C4-D899-44AF-A02C-1A8C70C91613}" type="presParOf" srcId="{B2AE9422-C76C-40C0-88CF-1F013A0DAB8A}" destId="{7F482319-AB44-4CE1-A0C7-6BAE3CBA3203}" srcOrd="4" destOrd="0" presId="urn:microsoft.com/office/officeart/2005/8/layout/vList2"/>
    <dgm:cxn modelId="{8F4DD867-D4A6-45B0-AFCA-34C251EEEF69}" type="presParOf" srcId="{B2AE9422-C76C-40C0-88CF-1F013A0DAB8A}" destId="{BE9F3CD6-A3E1-402D-87DF-CEB4B1830127}" srcOrd="5" destOrd="0" presId="urn:microsoft.com/office/officeart/2005/8/layout/vList2"/>
    <dgm:cxn modelId="{B5E9CC5F-2F38-4B7C-B3C6-DD4D849E101B}" type="presParOf" srcId="{B2AE9422-C76C-40C0-88CF-1F013A0DAB8A}" destId="{AFF59D3E-56B1-4772-A162-390D40347196}" srcOrd="6" destOrd="0" presId="urn:microsoft.com/office/officeart/2005/8/layout/vList2"/>
    <dgm:cxn modelId="{0E66AB74-227C-4C3A-9350-09A0E7702007}" type="presParOf" srcId="{B2AE9422-C76C-40C0-88CF-1F013A0DAB8A}" destId="{D0CCC7BD-5517-4BE3-B18E-5543EA7951F8}" srcOrd="7" destOrd="0" presId="urn:microsoft.com/office/officeart/2005/8/layout/vList2"/>
    <dgm:cxn modelId="{E755E70E-5188-47F5-9960-EF421FF56701}" type="presParOf" srcId="{B2AE9422-C76C-40C0-88CF-1F013A0DAB8A}" destId="{97F66D47-A4F9-4D5A-B633-33FE1764F7E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50AA7A-1B26-4BD8-9EED-AB33B90F42A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E54ED46-96F9-469F-9EFE-3E5A55D99D44}">
      <dgm:prSet/>
      <dgm:spPr/>
      <dgm:t>
        <a:bodyPr/>
        <a:lstStyle/>
        <a:p>
          <a:r>
            <a:rPr lang="en-US"/>
            <a:t>Secara umum, evaluasi ekonomi  bertujuan mencari jawaban atas:</a:t>
          </a:r>
        </a:p>
      </dgm:t>
    </dgm:pt>
    <dgm:pt modelId="{2373601B-3EA9-4696-8D8C-994CD35E2BF5}" type="parTrans" cxnId="{A75CF199-CB40-4A53-8D22-D046B012DE2B}">
      <dgm:prSet/>
      <dgm:spPr/>
      <dgm:t>
        <a:bodyPr/>
        <a:lstStyle/>
        <a:p>
          <a:endParaRPr lang="en-US"/>
        </a:p>
      </dgm:t>
    </dgm:pt>
    <dgm:pt modelId="{00765CC2-4FEF-46E1-9FA5-E53B5393EFC9}" type="sibTrans" cxnId="{A75CF199-CB40-4A53-8D22-D046B012DE2B}">
      <dgm:prSet/>
      <dgm:spPr/>
      <dgm:t>
        <a:bodyPr/>
        <a:lstStyle/>
        <a:p>
          <a:endParaRPr lang="en-US"/>
        </a:p>
      </dgm:t>
    </dgm:pt>
    <dgm:pt modelId="{0EAFFCB1-DCCD-4474-9F47-7D836221329F}">
      <dgm:prSet/>
      <dgm:spPr/>
      <dgm:t>
        <a:bodyPr/>
        <a:lstStyle/>
        <a:p>
          <a:r>
            <a:rPr lang="en-US"/>
            <a:t>Apakah sumber – sumber daya yang  terbatas jumlahnya sudah digunakan  seoptimal mungkin?</a:t>
          </a:r>
        </a:p>
      </dgm:t>
    </dgm:pt>
    <dgm:pt modelId="{5A205ACC-9807-4C59-829B-BB6F0719D3CA}" type="parTrans" cxnId="{BD8D951B-3AB1-4320-903B-77056B7B3F8A}">
      <dgm:prSet/>
      <dgm:spPr/>
      <dgm:t>
        <a:bodyPr/>
        <a:lstStyle/>
        <a:p>
          <a:endParaRPr lang="en-US"/>
        </a:p>
      </dgm:t>
    </dgm:pt>
    <dgm:pt modelId="{3051355F-CB21-4B57-8F1F-3E5CCD2229DC}" type="sibTrans" cxnId="{BD8D951B-3AB1-4320-903B-77056B7B3F8A}">
      <dgm:prSet/>
      <dgm:spPr/>
      <dgm:t>
        <a:bodyPr/>
        <a:lstStyle/>
        <a:p>
          <a:endParaRPr lang="en-US"/>
        </a:p>
      </dgm:t>
    </dgm:pt>
    <dgm:pt modelId="{F5CA4970-5B1D-4F06-B2B5-B7DE64C837CB}">
      <dgm:prSet/>
      <dgm:spPr/>
      <dgm:t>
        <a:bodyPr/>
        <a:lstStyle/>
        <a:p>
          <a:r>
            <a:rPr lang="en-US" dirty="0" err="1"/>
            <a:t>Apakah</a:t>
          </a:r>
          <a:r>
            <a:rPr lang="en-US" dirty="0"/>
            <a:t> </a:t>
          </a:r>
          <a:r>
            <a:rPr lang="en-US" dirty="0" err="1"/>
            <a:t>hasil</a:t>
          </a:r>
          <a:r>
            <a:rPr lang="en-US" dirty="0"/>
            <a:t> yang </a:t>
          </a:r>
          <a:r>
            <a:rPr lang="en-US" dirty="0" err="1"/>
            <a:t>dicapai</a:t>
          </a:r>
          <a:r>
            <a:rPr lang="en-US" dirty="0"/>
            <a:t> </a:t>
          </a:r>
          <a:r>
            <a:rPr lang="en-US" dirty="0" err="1"/>
            <a:t>sudah</a:t>
          </a:r>
          <a:r>
            <a:rPr lang="en-US" dirty="0"/>
            <a:t>  </a:t>
          </a:r>
          <a:r>
            <a:rPr lang="en-US" dirty="0" err="1"/>
            <a:t>setimpal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jumlah</a:t>
          </a:r>
          <a:r>
            <a:rPr lang="en-US" dirty="0"/>
            <a:t> </a:t>
          </a:r>
          <a:r>
            <a:rPr lang="en-US" dirty="0" err="1"/>
            <a:t>biaya</a:t>
          </a:r>
          <a:r>
            <a:rPr lang="en-US" dirty="0"/>
            <a:t>  yang </a:t>
          </a:r>
          <a:r>
            <a:rPr lang="en-US" dirty="0" err="1"/>
            <a:t>dikeluarkan</a:t>
          </a:r>
          <a:r>
            <a:rPr lang="en-US" dirty="0"/>
            <a:t>?</a:t>
          </a:r>
        </a:p>
      </dgm:t>
    </dgm:pt>
    <dgm:pt modelId="{9205DE40-DBE2-4F91-90C5-16BECCF2EF17}" type="parTrans" cxnId="{68FC8087-83AA-4361-B96A-E8CB4A1BF239}">
      <dgm:prSet/>
      <dgm:spPr/>
      <dgm:t>
        <a:bodyPr/>
        <a:lstStyle/>
        <a:p>
          <a:endParaRPr lang="en-US"/>
        </a:p>
      </dgm:t>
    </dgm:pt>
    <dgm:pt modelId="{F6C252A7-72F3-4570-BEA1-44E0521ECCD4}" type="sibTrans" cxnId="{68FC8087-83AA-4361-B96A-E8CB4A1BF239}">
      <dgm:prSet/>
      <dgm:spPr/>
      <dgm:t>
        <a:bodyPr/>
        <a:lstStyle/>
        <a:p>
          <a:endParaRPr lang="en-US"/>
        </a:p>
      </dgm:t>
    </dgm:pt>
    <dgm:pt modelId="{757E28DB-C2C7-4521-8CD6-4B47649A4358}" type="pres">
      <dgm:prSet presAssocID="{CD50AA7A-1B26-4BD8-9EED-AB33B90F42AF}" presName="linear" presStyleCnt="0">
        <dgm:presLayoutVars>
          <dgm:animLvl val="lvl"/>
          <dgm:resizeHandles val="exact"/>
        </dgm:presLayoutVars>
      </dgm:prSet>
      <dgm:spPr/>
    </dgm:pt>
    <dgm:pt modelId="{3ECDD372-B562-4A59-B03F-E78AE7A2DCA5}" type="pres">
      <dgm:prSet presAssocID="{9E54ED46-96F9-469F-9EFE-3E5A55D99D44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39271649-4C2F-4A5A-88EC-BD4C5DFFAB95}" type="pres">
      <dgm:prSet presAssocID="{9E54ED46-96F9-469F-9EFE-3E5A55D99D4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D8D951B-3AB1-4320-903B-77056B7B3F8A}" srcId="{9E54ED46-96F9-469F-9EFE-3E5A55D99D44}" destId="{0EAFFCB1-DCCD-4474-9F47-7D836221329F}" srcOrd="0" destOrd="0" parTransId="{5A205ACC-9807-4C59-829B-BB6F0719D3CA}" sibTransId="{3051355F-CB21-4B57-8F1F-3E5CCD2229DC}"/>
    <dgm:cxn modelId="{AC51AD32-C61E-4EB8-8923-5026DC1BCD94}" type="presOf" srcId="{9E54ED46-96F9-469F-9EFE-3E5A55D99D44}" destId="{3ECDD372-B562-4A59-B03F-E78AE7A2DCA5}" srcOrd="0" destOrd="0" presId="urn:microsoft.com/office/officeart/2005/8/layout/vList2"/>
    <dgm:cxn modelId="{65C9567F-724C-43BA-976B-18A697D7740F}" type="presOf" srcId="{0EAFFCB1-DCCD-4474-9F47-7D836221329F}" destId="{39271649-4C2F-4A5A-88EC-BD4C5DFFAB95}" srcOrd="0" destOrd="0" presId="urn:microsoft.com/office/officeart/2005/8/layout/vList2"/>
    <dgm:cxn modelId="{68FC8087-83AA-4361-B96A-E8CB4A1BF239}" srcId="{9E54ED46-96F9-469F-9EFE-3E5A55D99D44}" destId="{F5CA4970-5B1D-4F06-B2B5-B7DE64C837CB}" srcOrd="1" destOrd="0" parTransId="{9205DE40-DBE2-4F91-90C5-16BECCF2EF17}" sibTransId="{F6C252A7-72F3-4570-BEA1-44E0521ECCD4}"/>
    <dgm:cxn modelId="{D2544791-DC01-40DC-99F7-624A64D818DE}" type="presOf" srcId="{F5CA4970-5B1D-4F06-B2B5-B7DE64C837CB}" destId="{39271649-4C2F-4A5A-88EC-BD4C5DFFAB95}" srcOrd="0" destOrd="1" presId="urn:microsoft.com/office/officeart/2005/8/layout/vList2"/>
    <dgm:cxn modelId="{A75CF199-CB40-4A53-8D22-D046B012DE2B}" srcId="{CD50AA7A-1B26-4BD8-9EED-AB33B90F42AF}" destId="{9E54ED46-96F9-469F-9EFE-3E5A55D99D44}" srcOrd="0" destOrd="0" parTransId="{2373601B-3EA9-4696-8D8C-994CD35E2BF5}" sibTransId="{00765CC2-4FEF-46E1-9FA5-E53B5393EFC9}"/>
    <dgm:cxn modelId="{10606BDE-78BF-4939-A5E8-03256AD2A038}" type="presOf" srcId="{CD50AA7A-1B26-4BD8-9EED-AB33B90F42AF}" destId="{757E28DB-C2C7-4521-8CD6-4B47649A4358}" srcOrd="0" destOrd="0" presId="urn:microsoft.com/office/officeart/2005/8/layout/vList2"/>
    <dgm:cxn modelId="{A6BC175C-5AE0-4A10-9F26-2D3B267F48A0}" type="presParOf" srcId="{757E28DB-C2C7-4521-8CD6-4B47649A4358}" destId="{3ECDD372-B562-4A59-B03F-E78AE7A2DCA5}" srcOrd="0" destOrd="0" presId="urn:microsoft.com/office/officeart/2005/8/layout/vList2"/>
    <dgm:cxn modelId="{429BE83E-188E-4737-A915-2F0A9CD46609}" type="presParOf" srcId="{757E28DB-C2C7-4521-8CD6-4B47649A4358}" destId="{39271649-4C2F-4A5A-88EC-BD4C5DFFAB9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2E008E-4173-4578-B5C2-9CDA4022EE8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5CB62BB-7B06-4DC1-9DE8-883A5ACFA5C0}">
      <dgm:prSet custT="1"/>
      <dgm:spPr/>
      <dgm:t>
        <a:bodyPr/>
        <a:lstStyle/>
        <a:p>
          <a:r>
            <a:rPr lang="en-US" sz="1600" dirty="0" err="1"/>
            <a:t>Identifikasi</a:t>
          </a:r>
          <a:r>
            <a:rPr lang="en-US" sz="1600" dirty="0"/>
            <a:t>, </a:t>
          </a:r>
          <a:r>
            <a:rPr lang="en-US" sz="1600" dirty="0" err="1"/>
            <a:t>pengukuran</a:t>
          </a:r>
          <a:r>
            <a:rPr lang="en-US" sz="1600" dirty="0"/>
            <a:t>, </a:t>
          </a:r>
          <a:r>
            <a:rPr lang="en-US" sz="1600" dirty="0" err="1"/>
            <a:t>penilaian</a:t>
          </a:r>
          <a:r>
            <a:rPr lang="en-US" sz="1600" dirty="0"/>
            <a:t> dan  </a:t>
          </a:r>
          <a:r>
            <a:rPr lang="en-US" sz="1600" dirty="0" err="1"/>
            <a:t>membandingkan</a:t>
          </a:r>
          <a:r>
            <a:rPr lang="en-US" sz="1600" dirty="0"/>
            <a:t> </a:t>
          </a:r>
          <a:r>
            <a:rPr lang="en-US" sz="1600" dirty="0" err="1"/>
            <a:t>biaya</a:t>
          </a:r>
          <a:r>
            <a:rPr lang="en-US" sz="1600" dirty="0"/>
            <a:t> dan outcome  </a:t>
          </a:r>
          <a:r>
            <a:rPr lang="en-US" sz="1600" dirty="0" err="1"/>
            <a:t>pengobatan</a:t>
          </a:r>
          <a:r>
            <a:rPr lang="en-US" sz="1600" dirty="0"/>
            <a:t> </a:t>
          </a:r>
          <a:r>
            <a:rPr lang="en-US" sz="1600" dirty="0" err="1"/>
            <a:t>atau</a:t>
          </a:r>
          <a:r>
            <a:rPr lang="en-US" sz="1600" dirty="0"/>
            <a:t> proses </a:t>
          </a:r>
          <a:r>
            <a:rPr lang="en-US" sz="1600" dirty="0" err="1"/>
            <a:t>pengobatan</a:t>
          </a:r>
          <a:r>
            <a:rPr lang="en-US" sz="1600" dirty="0"/>
            <a:t> yang </a:t>
          </a:r>
          <a:r>
            <a:rPr lang="en-US" sz="1600" dirty="0" err="1"/>
            <a:t>akan</a:t>
          </a:r>
          <a:r>
            <a:rPr lang="en-US" sz="1600" dirty="0"/>
            <a:t> </a:t>
          </a:r>
          <a:r>
            <a:rPr lang="en-US" sz="1600" dirty="0" err="1"/>
            <a:t>dipertimbangkan</a:t>
          </a:r>
          <a:endParaRPr lang="en-US" sz="1600" dirty="0"/>
        </a:p>
      </dgm:t>
    </dgm:pt>
    <dgm:pt modelId="{8F3B4D2B-F320-4574-9A27-15589C1C94B4}" type="parTrans" cxnId="{097335FC-A713-4374-9930-1D19D3A9F97A}">
      <dgm:prSet/>
      <dgm:spPr/>
      <dgm:t>
        <a:bodyPr/>
        <a:lstStyle/>
        <a:p>
          <a:endParaRPr lang="en-US"/>
        </a:p>
      </dgm:t>
    </dgm:pt>
    <dgm:pt modelId="{BB6A17D4-E002-4C23-BEBB-A30079E38E53}" type="sibTrans" cxnId="{097335FC-A713-4374-9930-1D19D3A9F97A}">
      <dgm:prSet/>
      <dgm:spPr/>
      <dgm:t>
        <a:bodyPr/>
        <a:lstStyle/>
        <a:p>
          <a:endParaRPr lang="en-US"/>
        </a:p>
      </dgm:t>
    </dgm:pt>
    <dgm:pt modelId="{B3FB78E3-A5D5-407C-8681-D50F96C3B5D0}">
      <dgm:prSet custT="1"/>
      <dgm:spPr/>
      <dgm:t>
        <a:bodyPr/>
        <a:lstStyle/>
        <a:p>
          <a:r>
            <a:rPr lang="en-US" sz="2000" dirty="0"/>
            <a:t>Salah </a:t>
          </a:r>
          <a:r>
            <a:rPr lang="en-US" sz="2000" dirty="0" err="1"/>
            <a:t>satu</a:t>
          </a:r>
          <a:r>
            <a:rPr lang="en-US" sz="2000" dirty="0"/>
            <a:t> </a:t>
          </a:r>
          <a:r>
            <a:rPr lang="en-US" sz="2000" dirty="0" err="1"/>
            <a:t>metode</a:t>
          </a:r>
          <a:r>
            <a:rPr lang="en-US" sz="2000" dirty="0"/>
            <a:t> </a:t>
          </a:r>
          <a:r>
            <a:rPr lang="en-US" sz="2000" dirty="0" err="1"/>
            <a:t>dalam</a:t>
          </a:r>
          <a:r>
            <a:rPr lang="en-US" sz="2000" dirty="0"/>
            <a:t> </a:t>
          </a:r>
          <a:r>
            <a:rPr lang="en-US" sz="2000" dirty="0" err="1"/>
            <a:t>evaluasi</a:t>
          </a:r>
          <a:r>
            <a:rPr lang="en-US" sz="2000" dirty="0"/>
            <a:t>  </a:t>
          </a:r>
          <a:r>
            <a:rPr lang="en-US" sz="2000" dirty="0" err="1"/>
            <a:t>ekonomi</a:t>
          </a:r>
          <a:r>
            <a:rPr lang="en-US" sz="2000" dirty="0"/>
            <a:t> </a:t>
          </a:r>
          <a:r>
            <a:rPr lang="en-US" sz="2000" dirty="0" err="1"/>
            <a:t>yaitu</a:t>
          </a:r>
          <a:r>
            <a:rPr lang="en-US" sz="2000" dirty="0"/>
            <a:t> cost – effectiveness analysis</a:t>
          </a:r>
        </a:p>
      </dgm:t>
    </dgm:pt>
    <dgm:pt modelId="{086F2493-161E-4A1D-BBCF-9F7FB9CFC0B7}" type="parTrans" cxnId="{C70C1AE6-54FE-407F-8535-92FE30CB1D09}">
      <dgm:prSet/>
      <dgm:spPr/>
      <dgm:t>
        <a:bodyPr/>
        <a:lstStyle/>
        <a:p>
          <a:endParaRPr lang="en-US"/>
        </a:p>
      </dgm:t>
    </dgm:pt>
    <dgm:pt modelId="{8BAE791D-664E-4F45-800B-266FC49FEA9F}" type="sibTrans" cxnId="{C70C1AE6-54FE-407F-8535-92FE30CB1D09}">
      <dgm:prSet/>
      <dgm:spPr/>
      <dgm:t>
        <a:bodyPr/>
        <a:lstStyle/>
        <a:p>
          <a:endParaRPr lang="en-US"/>
        </a:p>
      </dgm:t>
    </dgm:pt>
    <dgm:pt modelId="{3F425AB6-884A-4350-B416-7FF7F11C833A}" type="pres">
      <dgm:prSet presAssocID="{352E008E-4173-4578-B5C2-9CDA4022EE8C}" presName="root" presStyleCnt="0">
        <dgm:presLayoutVars>
          <dgm:dir/>
          <dgm:resizeHandles val="exact"/>
        </dgm:presLayoutVars>
      </dgm:prSet>
      <dgm:spPr/>
    </dgm:pt>
    <dgm:pt modelId="{47C9CFC3-767D-4693-90FC-423BA711F935}" type="pres">
      <dgm:prSet presAssocID="{75CB62BB-7B06-4DC1-9DE8-883A5ACFA5C0}" presName="compNode" presStyleCnt="0"/>
      <dgm:spPr/>
    </dgm:pt>
    <dgm:pt modelId="{D6660AF6-AA87-4984-BE1F-D1A8C5315FF5}" type="pres">
      <dgm:prSet presAssocID="{75CB62BB-7B06-4DC1-9DE8-883A5ACFA5C0}" presName="bgRect" presStyleLbl="bgShp" presStyleIdx="0" presStyleCnt="2" custScaleY="181402"/>
      <dgm:spPr/>
    </dgm:pt>
    <dgm:pt modelId="{D6326D3E-0A98-4D15-9A9D-19CAB7B10AA2}" type="pres">
      <dgm:prSet presAssocID="{75CB62BB-7B06-4DC1-9DE8-883A5ACFA5C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7F98CB55-8B93-4556-BC1D-5A04AADAC1B8}" type="pres">
      <dgm:prSet presAssocID="{75CB62BB-7B06-4DC1-9DE8-883A5ACFA5C0}" presName="spaceRect" presStyleCnt="0"/>
      <dgm:spPr/>
    </dgm:pt>
    <dgm:pt modelId="{AF3A08F4-C0D8-4F96-819C-546C25AE70EA}" type="pres">
      <dgm:prSet presAssocID="{75CB62BB-7B06-4DC1-9DE8-883A5ACFA5C0}" presName="parTx" presStyleLbl="revTx" presStyleIdx="0" presStyleCnt="2">
        <dgm:presLayoutVars>
          <dgm:chMax val="0"/>
          <dgm:chPref val="0"/>
        </dgm:presLayoutVars>
      </dgm:prSet>
      <dgm:spPr/>
    </dgm:pt>
    <dgm:pt modelId="{C79E49B9-B93D-46E3-AB02-FF281BADBF8D}" type="pres">
      <dgm:prSet presAssocID="{BB6A17D4-E002-4C23-BEBB-A30079E38E53}" presName="sibTrans" presStyleCnt="0"/>
      <dgm:spPr/>
    </dgm:pt>
    <dgm:pt modelId="{EDAD21AF-A236-4060-AE75-EA4E988A495B}" type="pres">
      <dgm:prSet presAssocID="{B3FB78E3-A5D5-407C-8681-D50F96C3B5D0}" presName="compNode" presStyleCnt="0"/>
      <dgm:spPr/>
    </dgm:pt>
    <dgm:pt modelId="{4373D1BD-3E33-493A-9BDA-0017FDEA2E18}" type="pres">
      <dgm:prSet presAssocID="{B3FB78E3-A5D5-407C-8681-D50F96C3B5D0}" presName="bgRect" presStyleLbl="bgShp" presStyleIdx="1" presStyleCnt="2" custScaleY="210836"/>
      <dgm:spPr/>
    </dgm:pt>
    <dgm:pt modelId="{13B564BF-8D8D-47A0-8A24-A07F4D7FB877}" type="pres">
      <dgm:prSet presAssocID="{B3FB78E3-A5D5-407C-8681-D50F96C3B5D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B86F8572-231C-495C-9071-CD155B849624}" type="pres">
      <dgm:prSet presAssocID="{B3FB78E3-A5D5-407C-8681-D50F96C3B5D0}" presName="spaceRect" presStyleCnt="0"/>
      <dgm:spPr/>
    </dgm:pt>
    <dgm:pt modelId="{962F6EE1-AF8A-497D-AE5E-5DDBEE71C9C7}" type="pres">
      <dgm:prSet presAssocID="{B3FB78E3-A5D5-407C-8681-D50F96C3B5D0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87A9F38-A836-4F91-9E6C-7FAC25C50CE7}" type="presOf" srcId="{75CB62BB-7B06-4DC1-9DE8-883A5ACFA5C0}" destId="{AF3A08F4-C0D8-4F96-819C-546C25AE70EA}" srcOrd="0" destOrd="0" presId="urn:microsoft.com/office/officeart/2018/2/layout/IconVerticalSolidList"/>
    <dgm:cxn modelId="{6A8FB7A2-C5F1-4690-BAC5-78E4F337A481}" type="presOf" srcId="{352E008E-4173-4578-B5C2-9CDA4022EE8C}" destId="{3F425AB6-884A-4350-B416-7FF7F11C833A}" srcOrd="0" destOrd="0" presId="urn:microsoft.com/office/officeart/2018/2/layout/IconVerticalSolidList"/>
    <dgm:cxn modelId="{19AD99E0-2EF5-470B-8DE7-931B024751EF}" type="presOf" srcId="{B3FB78E3-A5D5-407C-8681-D50F96C3B5D0}" destId="{962F6EE1-AF8A-497D-AE5E-5DDBEE71C9C7}" srcOrd="0" destOrd="0" presId="urn:microsoft.com/office/officeart/2018/2/layout/IconVerticalSolidList"/>
    <dgm:cxn modelId="{C70C1AE6-54FE-407F-8535-92FE30CB1D09}" srcId="{352E008E-4173-4578-B5C2-9CDA4022EE8C}" destId="{B3FB78E3-A5D5-407C-8681-D50F96C3B5D0}" srcOrd="1" destOrd="0" parTransId="{086F2493-161E-4A1D-BBCF-9F7FB9CFC0B7}" sibTransId="{8BAE791D-664E-4F45-800B-266FC49FEA9F}"/>
    <dgm:cxn modelId="{097335FC-A713-4374-9930-1D19D3A9F97A}" srcId="{352E008E-4173-4578-B5C2-9CDA4022EE8C}" destId="{75CB62BB-7B06-4DC1-9DE8-883A5ACFA5C0}" srcOrd="0" destOrd="0" parTransId="{8F3B4D2B-F320-4574-9A27-15589C1C94B4}" sibTransId="{BB6A17D4-E002-4C23-BEBB-A30079E38E53}"/>
    <dgm:cxn modelId="{3CDA2DC6-F556-4559-9A09-408B3A1DA6B8}" type="presParOf" srcId="{3F425AB6-884A-4350-B416-7FF7F11C833A}" destId="{47C9CFC3-767D-4693-90FC-423BA711F935}" srcOrd="0" destOrd="0" presId="urn:microsoft.com/office/officeart/2018/2/layout/IconVerticalSolidList"/>
    <dgm:cxn modelId="{1AD12191-C931-4362-8FAB-D93BD6681CCE}" type="presParOf" srcId="{47C9CFC3-767D-4693-90FC-423BA711F935}" destId="{D6660AF6-AA87-4984-BE1F-D1A8C5315FF5}" srcOrd="0" destOrd="0" presId="urn:microsoft.com/office/officeart/2018/2/layout/IconVerticalSolidList"/>
    <dgm:cxn modelId="{FACE976A-0082-4A0A-BB51-2C6E6D63F2EC}" type="presParOf" srcId="{47C9CFC3-767D-4693-90FC-423BA711F935}" destId="{D6326D3E-0A98-4D15-9A9D-19CAB7B10AA2}" srcOrd="1" destOrd="0" presId="urn:microsoft.com/office/officeart/2018/2/layout/IconVerticalSolidList"/>
    <dgm:cxn modelId="{1367C95D-576A-4B61-B040-ED26DF2BF932}" type="presParOf" srcId="{47C9CFC3-767D-4693-90FC-423BA711F935}" destId="{7F98CB55-8B93-4556-BC1D-5A04AADAC1B8}" srcOrd="2" destOrd="0" presId="urn:microsoft.com/office/officeart/2018/2/layout/IconVerticalSolidList"/>
    <dgm:cxn modelId="{B221C34A-6C17-4362-AEB9-497D7858D4C7}" type="presParOf" srcId="{47C9CFC3-767D-4693-90FC-423BA711F935}" destId="{AF3A08F4-C0D8-4F96-819C-546C25AE70EA}" srcOrd="3" destOrd="0" presId="urn:microsoft.com/office/officeart/2018/2/layout/IconVerticalSolidList"/>
    <dgm:cxn modelId="{573243F8-E6D7-443F-8004-7EC58477399F}" type="presParOf" srcId="{3F425AB6-884A-4350-B416-7FF7F11C833A}" destId="{C79E49B9-B93D-46E3-AB02-FF281BADBF8D}" srcOrd="1" destOrd="0" presId="urn:microsoft.com/office/officeart/2018/2/layout/IconVerticalSolidList"/>
    <dgm:cxn modelId="{3028AA63-87B0-4648-A323-C607571480E6}" type="presParOf" srcId="{3F425AB6-884A-4350-B416-7FF7F11C833A}" destId="{EDAD21AF-A236-4060-AE75-EA4E988A495B}" srcOrd="2" destOrd="0" presId="urn:microsoft.com/office/officeart/2018/2/layout/IconVerticalSolidList"/>
    <dgm:cxn modelId="{704E1AA7-3218-4BAB-B166-6AA62A89AEF8}" type="presParOf" srcId="{EDAD21AF-A236-4060-AE75-EA4E988A495B}" destId="{4373D1BD-3E33-493A-9BDA-0017FDEA2E18}" srcOrd="0" destOrd="0" presId="urn:microsoft.com/office/officeart/2018/2/layout/IconVerticalSolidList"/>
    <dgm:cxn modelId="{20EF4AC1-3BC1-409F-8CD4-304ACD792304}" type="presParOf" srcId="{EDAD21AF-A236-4060-AE75-EA4E988A495B}" destId="{13B564BF-8D8D-47A0-8A24-A07F4D7FB877}" srcOrd="1" destOrd="0" presId="urn:microsoft.com/office/officeart/2018/2/layout/IconVerticalSolidList"/>
    <dgm:cxn modelId="{55543664-5F8D-43AE-BE42-28817077E5BC}" type="presParOf" srcId="{EDAD21AF-A236-4060-AE75-EA4E988A495B}" destId="{B86F8572-231C-495C-9071-CD155B849624}" srcOrd="2" destOrd="0" presId="urn:microsoft.com/office/officeart/2018/2/layout/IconVerticalSolidList"/>
    <dgm:cxn modelId="{D4EF63D0-7EDE-41F3-A1C4-E2F988D61481}" type="presParOf" srcId="{EDAD21AF-A236-4060-AE75-EA4E988A495B}" destId="{962F6EE1-AF8A-497D-AE5E-5DDBEE71C9C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EE9FD3-2E43-49E4-B009-09BBD5CC634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E0942D7-6B7A-4D11-8DB1-B48A6456B899}">
      <dgm:prSet/>
      <dgm:spPr/>
      <dgm:t>
        <a:bodyPr/>
        <a:lstStyle/>
        <a:p>
          <a:r>
            <a:rPr lang="en-US"/>
            <a:t>👉 Biaya minimum dari manfaat  yang diberikan</a:t>
          </a:r>
        </a:p>
      </dgm:t>
    </dgm:pt>
    <dgm:pt modelId="{F2170FBF-CEDC-4E0D-B29C-CCD15F326462}" type="parTrans" cxnId="{C6FF0C72-3441-48AE-800A-2B7782E31C65}">
      <dgm:prSet/>
      <dgm:spPr/>
      <dgm:t>
        <a:bodyPr/>
        <a:lstStyle/>
        <a:p>
          <a:endParaRPr lang="en-US"/>
        </a:p>
      </dgm:t>
    </dgm:pt>
    <dgm:pt modelId="{830201F7-D91D-4184-96A2-D9EA48731991}" type="sibTrans" cxnId="{C6FF0C72-3441-48AE-800A-2B7782E31C65}">
      <dgm:prSet/>
      <dgm:spPr/>
      <dgm:t>
        <a:bodyPr/>
        <a:lstStyle/>
        <a:p>
          <a:endParaRPr lang="en-US"/>
        </a:p>
      </dgm:t>
    </dgm:pt>
    <dgm:pt modelId="{DB6E8566-DA9A-4AA7-A716-EC06BC09AAEC}">
      <dgm:prSet/>
      <dgm:spPr/>
      <dgm:t>
        <a:bodyPr/>
        <a:lstStyle/>
        <a:p>
          <a:r>
            <a:rPr lang="en-US"/>
            <a:t>👉 Manfaat maksimum dari biaya  yang diberikan</a:t>
          </a:r>
        </a:p>
      </dgm:t>
    </dgm:pt>
    <dgm:pt modelId="{255A0FB6-8EB4-46D8-AB18-E4955F04981C}" type="parTrans" cxnId="{C6CA82DB-E6E4-444B-910D-38BDF6D59837}">
      <dgm:prSet/>
      <dgm:spPr/>
      <dgm:t>
        <a:bodyPr/>
        <a:lstStyle/>
        <a:p>
          <a:endParaRPr lang="en-US"/>
        </a:p>
      </dgm:t>
    </dgm:pt>
    <dgm:pt modelId="{2345D304-162A-412B-BECF-80E6CEC5FB66}" type="sibTrans" cxnId="{C6CA82DB-E6E4-444B-910D-38BDF6D59837}">
      <dgm:prSet/>
      <dgm:spPr/>
      <dgm:t>
        <a:bodyPr/>
        <a:lstStyle/>
        <a:p>
          <a:endParaRPr lang="en-US"/>
        </a:p>
      </dgm:t>
    </dgm:pt>
    <dgm:pt modelId="{D3A27208-0241-42D8-9204-1B6E910A9067}" type="pres">
      <dgm:prSet presAssocID="{6EEE9FD3-2E43-49E4-B009-09BBD5CC6346}" presName="linear" presStyleCnt="0">
        <dgm:presLayoutVars>
          <dgm:animLvl val="lvl"/>
          <dgm:resizeHandles val="exact"/>
        </dgm:presLayoutVars>
      </dgm:prSet>
      <dgm:spPr/>
    </dgm:pt>
    <dgm:pt modelId="{DF807446-51E4-482C-BDBE-252FCB62E740}" type="pres">
      <dgm:prSet presAssocID="{5E0942D7-6B7A-4D11-8DB1-B48A6456B89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47B432D-A250-4897-9DE8-31A2675D961A}" type="pres">
      <dgm:prSet presAssocID="{830201F7-D91D-4184-96A2-D9EA48731991}" presName="spacer" presStyleCnt="0"/>
      <dgm:spPr/>
    </dgm:pt>
    <dgm:pt modelId="{0BCFB657-EE90-4A64-99C9-EF67350407BF}" type="pres">
      <dgm:prSet presAssocID="{DB6E8566-DA9A-4AA7-A716-EC06BC09AAE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A506649-1556-4BB0-8442-6DA7589A05B1}" type="presOf" srcId="{DB6E8566-DA9A-4AA7-A716-EC06BC09AAEC}" destId="{0BCFB657-EE90-4A64-99C9-EF67350407BF}" srcOrd="0" destOrd="0" presId="urn:microsoft.com/office/officeart/2005/8/layout/vList2"/>
    <dgm:cxn modelId="{C6FF0C72-3441-48AE-800A-2B7782E31C65}" srcId="{6EEE9FD3-2E43-49E4-B009-09BBD5CC6346}" destId="{5E0942D7-6B7A-4D11-8DB1-B48A6456B899}" srcOrd="0" destOrd="0" parTransId="{F2170FBF-CEDC-4E0D-B29C-CCD15F326462}" sibTransId="{830201F7-D91D-4184-96A2-D9EA48731991}"/>
    <dgm:cxn modelId="{54FC6D57-EC0D-4DFC-B0C0-B2AD3F268B9D}" type="presOf" srcId="{6EEE9FD3-2E43-49E4-B009-09BBD5CC6346}" destId="{D3A27208-0241-42D8-9204-1B6E910A9067}" srcOrd="0" destOrd="0" presId="urn:microsoft.com/office/officeart/2005/8/layout/vList2"/>
    <dgm:cxn modelId="{298E26D8-1E00-41B1-A064-4152AFDB1944}" type="presOf" srcId="{5E0942D7-6B7A-4D11-8DB1-B48A6456B899}" destId="{DF807446-51E4-482C-BDBE-252FCB62E740}" srcOrd="0" destOrd="0" presId="urn:microsoft.com/office/officeart/2005/8/layout/vList2"/>
    <dgm:cxn modelId="{C6CA82DB-E6E4-444B-910D-38BDF6D59837}" srcId="{6EEE9FD3-2E43-49E4-B009-09BBD5CC6346}" destId="{DB6E8566-DA9A-4AA7-A716-EC06BC09AAEC}" srcOrd="1" destOrd="0" parTransId="{255A0FB6-8EB4-46D8-AB18-E4955F04981C}" sibTransId="{2345D304-162A-412B-BECF-80E6CEC5FB66}"/>
    <dgm:cxn modelId="{62A18ACA-53ED-438B-82BF-98CF45D41A77}" type="presParOf" srcId="{D3A27208-0241-42D8-9204-1B6E910A9067}" destId="{DF807446-51E4-482C-BDBE-252FCB62E740}" srcOrd="0" destOrd="0" presId="urn:microsoft.com/office/officeart/2005/8/layout/vList2"/>
    <dgm:cxn modelId="{70674FA7-ABDA-444F-B1F8-AB5621FC7B62}" type="presParOf" srcId="{D3A27208-0241-42D8-9204-1B6E910A9067}" destId="{347B432D-A250-4897-9DE8-31A2675D961A}" srcOrd="1" destOrd="0" presId="urn:microsoft.com/office/officeart/2005/8/layout/vList2"/>
    <dgm:cxn modelId="{BD02F84C-425D-48A9-B39B-E15F55530CFB}" type="presParOf" srcId="{D3A27208-0241-42D8-9204-1B6E910A9067}" destId="{0BCFB657-EE90-4A64-99C9-EF67350407B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D6F184-125F-41F9-845B-D8A37EF6B39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47EB1A8-8B60-4C9E-AA12-C7B5BC252376}">
      <dgm:prSet/>
      <dgm:spPr/>
      <dgm:t>
        <a:bodyPr/>
        <a:lstStyle/>
        <a:p>
          <a:r>
            <a:rPr lang="en-US"/>
            <a:t>Sebuah analisis ekonomi dimana  semua </a:t>
          </a:r>
          <a:r>
            <a:rPr lang="en-US" u="heavy">
              <a:uFillTx/>
            </a:rPr>
            <a:t>biaya</a:t>
          </a:r>
          <a:r>
            <a:rPr lang="en-US"/>
            <a:t> (cost) dihubungkan  dengan suatu </a:t>
          </a:r>
          <a:r>
            <a:rPr lang="en-US" u="heavy">
              <a:uFillTx/>
            </a:rPr>
            <a:t>dampak/efek</a:t>
          </a:r>
          <a:r>
            <a:rPr lang="en-US"/>
            <a:t> (outcome)</a:t>
          </a:r>
        </a:p>
      </dgm:t>
    </dgm:pt>
    <dgm:pt modelId="{F604F835-3E79-4686-83C6-4419039B6511}" type="parTrans" cxnId="{33914733-86BE-47F6-893A-C7CB0D46ED20}">
      <dgm:prSet/>
      <dgm:spPr/>
      <dgm:t>
        <a:bodyPr/>
        <a:lstStyle/>
        <a:p>
          <a:endParaRPr lang="en-US"/>
        </a:p>
      </dgm:t>
    </dgm:pt>
    <dgm:pt modelId="{822E7839-0117-43F9-B81F-9E3E5BDFF90B}" type="sibTrans" cxnId="{33914733-86BE-47F6-893A-C7CB0D46ED20}">
      <dgm:prSet/>
      <dgm:spPr/>
      <dgm:t>
        <a:bodyPr/>
        <a:lstStyle/>
        <a:p>
          <a:endParaRPr lang="en-US"/>
        </a:p>
      </dgm:t>
    </dgm:pt>
    <dgm:pt modelId="{E216FBF1-6D42-49B0-8E78-BF817ACBB91B}">
      <dgm:prSet/>
      <dgm:spPr/>
      <dgm:t>
        <a:bodyPr/>
        <a:lstStyle/>
        <a:p>
          <a:r>
            <a:rPr lang="en-US"/>
            <a:t>Biasanya dalam bentuk </a:t>
          </a:r>
          <a:r>
            <a:rPr lang="en-US" u="heavy">
              <a:uFillTx/>
            </a:rPr>
            <a:t>biaya </a:t>
          </a:r>
          <a:r>
            <a:rPr lang="en-US"/>
            <a:t> yang dikeluarkan per </a:t>
          </a:r>
          <a:r>
            <a:rPr lang="en-US" u="heavy">
              <a:uFillTx/>
            </a:rPr>
            <a:t>outcome </a:t>
          </a:r>
          <a:r>
            <a:rPr lang="en-US"/>
            <a:t> yang diterima (CE Ratio)</a:t>
          </a:r>
        </a:p>
      </dgm:t>
    </dgm:pt>
    <dgm:pt modelId="{B917A9FA-8516-48B2-A970-F1C2EB350EED}" type="parTrans" cxnId="{332AA477-A31C-4651-A69D-47D43690A13E}">
      <dgm:prSet/>
      <dgm:spPr/>
      <dgm:t>
        <a:bodyPr/>
        <a:lstStyle/>
        <a:p>
          <a:endParaRPr lang="en-US"/>
        </a:p>
      </dgm:t>
    </dgm:pt>
    <dgm:pt modelId="{FEB2352A-DA27-4A28-B068-2DFD56C924EE}" type="sibTrans" cxnId="{332AA477-A31C-4651-A69D-47D43690A13E}">
      <dgm:prSet/>
      <dgm:spPr/>
      <dgm:t>
        <a:bodyPr/>
        <a:lstStyle/>
        <a:p>
          <a:endParaRPr lang="en-US"/>
        </a:p>
      </dgm:t>
    </dgm:pt>
    <dgm:pt modelId="{6D9B7732-113B-49D6-AB76-D1470B315120}" type="pres">
      <dgm:prSet presAssocID="{D1D6F184-125F-41F9-845B-D8A37EF6B390}" presName="root" presStyleCnt="0">
        <dgm:presLayoutVars>
          <dgm:dir/>
          <dgm:resizeHandles val="exact"/>
        </dgm:presLayoutVars>
      </dgm:prSet>
      <dgm:spPr/>
    </dgm:pt>
    <dgm:pt modelId="{31872821-30DB-41EF-9A62-5ABBC0BB6C78}" type="pres">
      <dgm:prSet presAssocID="{347EB1A8-8B60-4C9E-AA12-C7B5BC252376}" presName="compNode" presStyleCnt="0"/>
      <dgm:spPr/>
    </dgm:pt>
    <dgm:pt modelId="{1F693AC5-87FD-4460-9295-3AB6C9CB8A15}" type="pres">
      <dgm:prSet presAssocID="{347EB1A8-8B60-4C9E-AA12-C7B5BC252376}" presName="bgRect" presStyleLbl="bgShp" presStyleIdx="0" presStyleCnt="2"/>
      <dgm:spPr/>
    </dgm:pt>
    <dgm:pt modelId="{1F6BE074-9E3F-450E-93A3-DE09B62A2882}" type="pres">
      <dgm:prSet presAssocID="{347EB1A8-8B60-4C9E-AA12-C7B5BC25237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reworks"/>
        </a:ext>
      </dgm:extLst>
    </dgm:pt>
    <dgm:pt modelId="{EC517C4C-4F06-4D0F-8619-44E6BEADB690}" type="pres">
      <dgm:prSet presAssocID="{347EB1A8-8B60-4C9E-AA12-C7B5BC252376}" presName="spaceRect" presStyleCnt="0"/>
      <dgm:spPr/>
    </dgm:pt>
    <dgm:pt modelId="{CE55600B-C79B-4722-8E54-64B57247CC12}" type="pres">
      <dgm:prSet presAssocID="{347EB1A8-8B60-4C9E-AA12-C7B5BC252376}" presName="parTx" presStyleLbl="revTx" presStyleIdx="0" presStyleCnt="2">
        <dgm:presLayoutVars>
          <dgm:chMax val="0"/>
          <dgm:chPref val="0"/>
        </dgm:presLayoutVars>
      </dgm:prSet>
      <dgm:spPr/>
    </dgm:pt>
    <dgm:pt modelId="{066CA3F8-A769-447E-9FA8-00A5A4BE2550}" type="pres">
      <dgm:prSet presAssocID="{822E7839-0117-43F9-B81F-9E3E5BDFF90B}" presName="sibTrans" presStyleCnt="0"/>
      <dgm:spPr/>
    </dgm:pt>
    <dgm:pt modelId="{82CF6064-5632-4BFF-A8B5-40CE6BB60488}" type="pres">
      <dgm:prSet presAssocID="{E216FBF1-6D42-49B0-8E78-BF817ACBB91B}" presName="compNode" presStyleCnt="0"/>
      <dgm:spPr/>
    </dgm:pt>
    <dgm:pt modelId="{82BDB7E8-9CD6-462B-9069-2176B27DACAB}" type="pres">
      <dgm:prSet presAssocID="{E216FBF1-6D42-49B0-8E78-BF817ACBB91B}" presName="bgRect" presStyleLbl="bgShp" presStyleIdx="1" presStyleCnt="2"/>
      <dgm:spPr/>
    </dgm:pt>
    <dgm:pt modelId="{AE4EAD40-F34F-4F45-82E5-A36E4D42CEA5}" type="pres">
      <dgm:prSet presAssocID="{E216FBF1-6D42-49B0-8E78-BF817ACBB91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AE1F3D94-4FD8-409E-B0BE-D315276E1A0A}" type="pres">
      <dgm:prSet presAssocID="{E216FBF1-6D42-49B0-8E78-BF817ACBB91B}" presName="spaceRect" presStyleCnt="0"/>
      <dgm:spPr/>
    </dgm:pt>
    <dgm:pt modelId="{F85B7635-47EF-450A-A6AB-48D24DAD7A6F}" type="pres">
      <dgm:prSet presAssocID="{E216FBF1-6D42-49B0-8E78-BF817ACBB91B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33914733-86BE-47F6-893A-C7CB0D46ED20}" srcId="{D1D6F184-125F-41F9-845B-D8A37EF6B390}" destId="{347EB1A8-8B60-4C9E-AA12-C7B5BC252376}" srcOrd="0" destOrd="0" parTransId="{F604F835-3E79-4686-83C6-4419039B6511}" sibTransId="{822E7839-0117-43F9-B81F-9E3E5BDFF90B}"/>
    <dgm:cxn modelId="{37454A5B-8379-438F-8B06-4DE36DA1BCD8}" type="presOf" srcId="{D1D6F184-125F-41F9-845B-D8A37EF6B390}" destId="{6D9B7732-113B-49D6-AB76-D1470B315120}" srcOrd="0" destOrd="0" presId="urn:microsoft.com/office/officeart/2018/2/layout/IconVerticalSolidList"/>
    <dgm:cxn modelId="{332AA477-A31C-4651-A69D-47D43690A13E}" srcId="{D1D6F184-125F-41F9-845B-D8A37EF6B390}" destId="{E216FBF1-6D42-49B0-8E78-BF817ACBB91B}" srcOrd="1" destOrd="0" parTransId="{B917A9FA-8516-48B2-A970-F1C2EB350EED}" sibTransId="{FEB2352A-DA27-4A28-B068-2DFD56C924EE}"/>
    <dgm:cxn modelId="{751CD47D-0F29-494F-8D21-7C7C5DA15D18}" type="presOf" srcId="{347EB1A8-8B60-4C9E-AA12-C7B5BC252376}" destId="{CE55600B-C79B-4722-8E54-64B57247CC12}" srcOrd="0" destOrd="0" presId="urn:microsoft.com/office/officeart/2018/2/layout/IconVerticalSolidList"/>
    <dgm:cxn modelId="{50CEF796-DD79-40DA-BCAF-7C774C2B404C}" type="presOf" srcId="{E216FBF1-6D42-49B0-8E78-BF817ACBB91B}" destId="{F85B7635-47EF-450A-A6AB-48D24DAD7A6F}" srcOrd="0" destOrd="0" presId="urn:microsoft.com/office/officeart/2018/2/layout/IconVerticalSolidList"/>
    <dgm:cxn modelId="{361E0A5A-5C1D-4648-97E4-B4E92076F96A}" type="presParOf" srcId="{6D9B7732-113B-49D6-AB76-D1470B315120}" destId="{31872821-30DB-41EF-9A62-5ABBC0BB6C78}" srcOrd="0" destOrd="0" presId="urn:microsoft.com/office/officeart/2018/2/layout/IconVerticalSolidList"/>
    <dgm:cxn modelId="{D7E8A4FC-0ACD-42CD-83A2-C2A5FF14766D}" type="presParOf" srcId="{31872821-30DB-41EF-9A62-5ABBC0BB6C78}" destId="{1F693AC5-87FD-4460-9295-3AB6C9CB8A15}" srcOrd="0" destOrd="0" presId="urn:microsoft.com/office/officeart/2018/2/layout/IconVerticalSolidList"/>
    <dgm:cxn modelId="{B8AF7D36-4FDD-44E4-AF78-0D97D13BE697}" type="presParOf" srcId="{31872821-30DB-41EF-9A62-5ABBC0BB6C78}" destId="{1F6BE074-9E3F-450E-93A3-DE09B62A2882}" srcOrd="1" destOrd="0" presId="urn:microsoft.com/office/officeart/2018/2/layout/IconVerticalSolidList"/>
    <dgm:cxn modelId="{08AB3D0C-11A8-42D1-BF70-AA0231C0588C}" type="presParOf" srcId="{31872821-30DB-41EF-9A62-5ABBC0BB6C78}" destId="{EC517C4C-4F06-4D0F-8619-44E6BEADB690}" srcOrd="2" destOrd="0" presId="urn:microsoft.com/office/officeart/2018/2/layout/IconVerticalSolidList"/>
    <dgm:cxn modelId="{42803E53-4090-46C0-B48F-AF0A0F6CEEE3}" type="presParOf" srcId="{31872821-30DB-41EF-9A62-5ABBC0BB6C78}" destId="{CE55600B-C79B-4722-8E54-64B57247CC12}" srcOrd="3" destOrd="0" presId="urn:microsoft.com/office/officeart/2018/2/layout/IconVerticalSolidList"/>
    <dgm:cxn modelId="{682AC49E-537D-4F78-B4C6-F3A0F127ABA1}" type="presParOf" srcId="{6D9B7732-113B-49D6-AB76-D1470B315120}" destId="{066CA3F8-A769-447E-9FA8-00A5A4BE2550}" srcOrd="1" destOrd="0" presId="urn:microsoft.com/office/officeart/2018/2/layout/IconVerticalSolidList"/>
    <dgm:cxn modelId="{BE548D1F-B3BC-4FDF-9F59-5A1B717DF87C}" type="presParOf" srcId="{6D9B7732-113B-49D6-AB76-D1470B315120}" destId="{82CF6064-5632-4BFF-A8B5-40CE6BB60488}" srcOrd="2" destOrd="0" presId="urn:microsoft.com/office/officeart/2018/2/layout/IconVerticalSolidList"/>
    <dgm:cxn modelId="{24B04312-6E7D-47BF-A60D-F3B627CF2858}" type="presParOf" srcId="{82CF6064-5632-4BFF-A8B5-40CE6BB60488}" destId="{82BDB7E8-9CD6-462B-9069-2176B27DACAB}" srcOrd="0" destOrd="0" presId="urn:microsoft.com/office/officeart/2018/2/layout/IconVerticalSolidList"/>
    <dgm:cxn modelId="{0E1A9110-6929-4D80-99D9-5D4DECFABED4}" type="presParOf" srcId="{82CF6064-5632-4BFF-A8B5-40CE6BB60488}" destId="{AE4EAD40-F34F-4F45-82E5-A36E4D42CEA5}" srcOrd="1" destOrd="0" presId="urn:microsoft.com/office/officeart/2018/2/layout/IconVerticalSolidList"/>
    <dgm:cxn modelId="{AED0B6DE-64E3-4E2E-AB16-83BB66714F9D}" type="presParOf" srcId="{82CF6064-5632-4BFF-A8B5-40CE6BB60488}" destId="{AE1F3D94-4FD8-409E-B0BE-D315276E1A0A}" srcOrd="2" destOrd="0" presId="urn:microsoft.com/office/officeart/2018/2/layout/IconVerticalSolidList"/>
    <dgm:cxn modelId="{2CECC5F6-CA76-46CA-8E17-1D81F63415A9}" type="presParOf" srcId="{82CF6064-5632-4BFF-A8B5-40CE6BB60488}" destId="{F85B7635-47EF-450A-A6AB-48D24DAD7A6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D11B89-EA9B-458E-BB8F-85A9012331A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747A64F-2628-4CA5-844E-29AD45ED891C}">
      <dgm:prSet/>
      <dgm:spPr/>
      <dgm:t>
        <a:bodyPr/>
        <a:lstStyle/>
        <a:p>
          <a:r>
            <a:rPr lang="en-US"/>
            <a:t>Effectiveness pembanding diukur  dengan single outcome</a:t>
          </a:r>
        </a:p>
      </dgm:t>
    </dgm:pt>
    <dgm:pt modelId="{0214D0F5-A44B-4815-B6AE-C09A9DCE7C1E}" type="parTrans" cxnId="{0F143462-9D91-4788-9738-56A61B58FDF9}">
      <dgm:prSet/>
      <dgm:spPr/>
      <dgm:t>
        <a:bodyPr/>
        <a:lstStyle/>
        <a:p>
          <a:endParaRPr lang="en-US"/>
        </a:p>
      </dgm:t>
    </dgm:pt>
    <dgm:pt modelId="{6A4ECC66-6DA1-44AE-B384-EA1E10C9759C}" type="sibTrans" cxnId="{0F143462-9D91-4788-9738-56A61B58FDF9}">
      <dgm:prSet/>
      <dgm:spPr/>
      <dgm:t>
        <a:bodyPr/>
        <a:lstStyle/>
        <a:p>
          <a:endParaRPr lang="en-US"/>
        </a:p>
      </dgm:t>
    </dgm:pt>
    <dgm:pt modelId="{E4FE8E29-2633-4DC5-A2C6-0D9269E7CCBE}">
      <dgm:prSet/>
      <dgm:spPr/>
      <dgm:t>
        <a:bodyPr/>
        <a:lstStyle/>
        <a:p>
          <a:r>
            <a:rPr lang="en-US"/>
            <a:t>Outcome diukur dalam hasil  bentuk natural;</a:t>
          </a:r>
        </a:p>
      </dgm:t>
    </dgm:pt>
    <dgm:pt modelId="{BE200DBD-B7C9-4A06-925C-BB0B6D5A0C65}" type="parTrans" cxnId="{56C71A0B-B372-45D8-B4D5-6748D16C925C}">
      <dgm:prSet/>
      <dgm:spPr/>
      <dgm:t>
        <a:bodyPr/>
        <a:lstStyle/>
        <a:p>
          <a:endParaRPr lang="en-US"/>
        </a:p>
      </dgm:t>
    </dgm:pt>
    <dgm:pt modelId="{AC87BD80-733A-4DD5-9E11-FFC856460785}" type="sibTrans" cxnId="{56C71A0B-B372-45D8-B4D5-6748D16C925C}">
      <dgm:prSet/>
      <dgm:spPr/>
      <dgm:t>
        <a:bodyPr/>
        <a:lstStyle/>
        <a:p>
          <a:endParaRPr lang="en-US"/>
        </a:p>
      </dgm:t>
    </dgm:pt>
    <dgm:pt modelId="{10EA0662-3E03-4800-BAB8-8DCFB91284FA}">
      <dgm:prSet/>
      <dgm:spPr/>
      <dgm:t>
        <a:bodyPr/>
        <a:lstStyle/>
        <a:p>
          <a:r>
            <a:rPr lang="en-US" dirty="0" err="1"/>
            <a:t>Umur</a:t>
          </a:r>
          <a:r>
            <a:rPr lang="en-US" dirty="0"/>
            <a:t> yang </a:t>
          </a:r>
          <a:r>
            <a:rPr lang="en-US" dirty="0" err="1"/>
            <a:t>bertambah</a:t>
          </a:r>
          <a:r>
            <a:rPr lang="en-US" dirty="0"/>
            <a:t> oleh  </a:t>
          </a:r>
          <a:r>
            <a:rPr lang="en-US" dirty="0" err="1"/>
            <a:t>penerapan</a:t>
          </a:r>
          <a:r>
            <a:rPr lang="en-US" dirty="0"/>
            <a:t> </a:t>
          </a:r>
          <a:r>
            <a:rPr lang="en-US" dirty="0" err="1"/>
            <a:t>teknologi</a:t>
          </a:r>
          <a:r>
            <a:rPr lang="en-US" dirty="0"/>
            <a:t> </a:t>
          </a:r>
          <a:r>
            <a:rPr lang="en-US" dirty="0" err="1"/>
            <a:t>kesehatan</a:t>
          </a:r>
          <a:endParaRPr lang="en-US" dirty="0"/>
        </a:p>
      </dgm:t>
    </dgm:pt>
    <dgm:pt modelId="{2C40C73C-71F7-4C53-AA32-4ABE6C801845}" type="parTrans" cxnId="{60D2A6FF-9D9E-4E68-82D6-1833064EDFBE}">
      <dgm:prSet/>
      <dgm:spPr/>
      <dgm:t>
        <a:bodyPr/>
        <a:lstStyle/>
        <a:p>
          <a:endParaRPr lang="en-US"/>
        </a:p>
      </dgm:t>
    </dgm:pt>
    <dgm:pt modelId="{6629CFCF-FA1F-4A5B-B039-14E85B1D1FEF}" type="sibTrans" cxnId="{60D2A6FF-9D9E-4E68-82D6-1833064EDFBE}">
      <dgm:prSet/>
      <dgm:spPr/>
      <dgm:t>
        <a:bodyPr/>
        <a:lstStyle/>
        <a:p>
          <a:endParaRPr lang="en-US"/>
        </a:p>
      </dgm:t>
    </dgm:pt>
    <dgm:pt modelId="{8A2043CF-7D4F-4A3F-9CEA-165E042D09FD}">
      <dgm:prSet/>
      <dgm:spPr/>
      <dgm:t>
        <a:bodyPr/>
        <a:lstStyle/>
        <a:p>
          <a:r>
            <a:rPr lang="en-US" dirty="0" err="1"/>
            <a:t>Jumlah</a:t>
          </a:r>
          <a:r>
            <a:rPr lang="en-US" dirty="0"/>
            <a:t> </a:t>
          </a:r>
          <a:r>
            <a:rPr lang="en-US" dirty="0" err="1"/>
            <a:t>kematian</a:t>
          </a:r>
          <a:r>
            <a:rPr lang="en-US" dirty="0"/>
            <a:t> yang </a:t>
          </a:r>
          <a:r>
            <a:rPr lang="en-US" dirty="0" err="1"/>
            <a:t>bisa</a:t>
          </a:r>
          <a:r>
            <a:rPr lang="en-US" dirty="0"/>
            <a:t> </a:t>
          </a:r>
          <a:r>
            <a:rPr lang="en-US" dirty="0" err="1"/>
            <a:t>dicegah</a:t>
          </a:r>
          <a:endParaRPr lang="en-US" dirty="0"/>
        </a:p>
      </dgm:t>
    </dgm:pt>
    <dgm:pt modelId="{A33C1D38-A16B-4A0B-BAAB-3FA740BFA962}" type="parTrans" cxnId="{0AE959B2-89AB-45D0-87CD-E3F1B2376F2F}">
      <dgm:prSet/>
      <dgm:spPr/>
      <dgm:t>
        <a:bodyPr/>
        <a:lstStyle/>
        <a:p>
          <a:endParaRPr lang="en-US"/>
        </a:p>
      </dgm:t>
    </dgm:pt>
    <dgm:pt modelId="{E47EB03A-624F-4DE6-8208-83F5599EA07B}" type="sibTrans" cxnId="{0AE959B2-89AB-45D0-87CD-E3F1B2376F2F}">
      <dgm:prSet/>
      <dgm:spPr/>
      <dgm:t>
        <a:bodyPr/>
        <a:lstStyle/>
        <a:p>
          <a:endParaRPr lang="en-US"/>
        </a:p>
      </dgm:t>
    </dgm:pt>
    <dgm:pt modelId="{9DA928A6-E6EC-4698-9459-AFA2AFF39DAF}" type="pres">
      <dgm:prSet presAssocID="{C3D11B89-EA9B-458E-BB8F-85A9012331AF}" presName="root" presStyleCnt="0">
        <dgm:presLayoutVars>
          <dgm:dir/>
          <dgm:resizeHandles val="exact"/>
        </dgm:presLayoutVars>
      </dgm:prSet>
      <dgm:spPr/>
    </dgm:pt>
    <dgm:pt modelId="{A828FDCA-8E31-4377-8F1A-DC9EBAAAD979}" type="pres">
      <dgm:prSet presAssocID="{9747A64F-2628-4CA5-844E-29AD45ED891C}" presName="compNode" presStyleCnt="0"/>
      <dgm:spPr/>
    </dgm:pt>
    <dgm:pt modelId="{3070B134-CF1D-4136-8D48-7FDD0A87BBED}" type="pres">
      <dgm:prSet presAssocID="{9747A64F-2628-4CA5-844E-29AD45ED891C}" presName="bgRect" presStyleLbl="bgShp" presStyleIdx="0" presStyleCnt="2"/>
      <dgm:spPr/>
    </dgm:pt>
    <dgm:pt modelId="{198E6B21-6BEA-4F78-A0E8-414D261C6165}" type="pres">
      <dgm:prSet presAssocID="{9747A64F-2628-4CA5-844E-29AD45ED891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A8E0114-3978-4229-A716-A4CE4C67C7DE}" type="pres">
      <dgm:prSet presAssocID="{9747A64F-2628-4CA5-844E-29AD45ED891C}" presName="spaceRect" presStyleCnt="0"/>
      <dgm:spPr/>
    </dgm:pt>
    <dgm:pt modelId="{D8D6E209-D0E8-4371-A4D2-0FF3D4B5FCC4}" type="pres">
      <dgm:prSet presAssocID="{9747A64F-2628-4CA5-844E-29AD45ED891C}" presName="parTx" presStyleLbl="revTx" presStyleIdx="0" presStyleCnt="3">
        <dgm:presLayoutVars>
          <dgm:chMax val="0"/>
          <dgm:chPref val="0"/>
        </dgm:presLayoutVars>
      </dgm:prSet>
      <dgm:spPr/>
    </dgm:pt>
    <dgm:pt modelId="{4C3C89CB-859C-48A1-B1CF-315EEA97A1EA}" type="pres">
      <dgm:prSet presAssocID="{6A4ECC66-6DA1-44AE-B384-EA1E10C9759C}" presName="sibTrans" presStyleCnt="0"/>
      <dgm:spPr/>
    </dgm:pt>
    <dgm:pt modelId="{FA8D07C4-B760-4FD2-9060-C31B231B116A}" type="pres">
      <dgm:prSet presAssocID="{E4FE8E29-2633-4DC5-A2C6-0D9269E7CCBE}" presName="compNode" presStyleCnt="0"/>
      <dgm:spPr/>
    </dgm:pt>
    <dgm:pt modelId="{A22A67E5-20A5-4910-935C-B6B292898250}" type="pres">
      <dgm:prSet presAssocID="{E4FE8E29-2633-4DC5-A2C6-0D9269E7CCBE}" presName="bgRect" presStyleLbl="bgShp" presStyleIdx="1" presStyleCnt="2"/>
      <dgm:spPr/>
    </dgm:pt>
    <dgm:pt modelId="{51518718-74E3-40DA-88EF-F84827C86117}" type="pres">
      <dgm:prSet presAssocID="{E4FE8E29-2633-4DC5-A2C6-0D9269E7CCB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853267BE-EAA3-4FE9-82F8-DCA2EA43B17F}" type="pres">
      <dgm:prSet presAssocID="{E4FE8E29-2633-4DC5-A2C6-0D9269E7CCBE}" presName="spaceRect" presStyleCnt="0"/>
      <dgm:spPr/>
    </dgm:pt>
    <dgm:pt modelId="{5D4AEF76-AC23-4450-838B-90B4E77D00B5}" type="pres">
      <dgm:prSet presAssocID="{E4FE8E29-2633-4DC5-A2C6-0D9269E7CCBE}" presName="parTx" presStyleLbl="revTx" presStyleIdx="1" presStyleCnt="3">
        <dgm:presLayoutVars>
          <dgm:chMax val="0"/>
          <dgm:chPref val="0"/>
        </dgm:presLayoutVars>
      </dgm:prSet>
      <dgm:spPr/>
    </dgm:pt>
    <dgm:pt modelId="{6CC48560-F7F7-477D-8597-93255C0C2A1D}" type="pres">
      <dgm:prSet presAssocID="{E4FE8E29-2633-4DC5-A2C6-0D9269E7CCBE}" presName="desTx" presStyleLbl="revTx" presStyleIdx="2" presStyleCnt="3" custScaleX="209546" custLinFactNeighborX="41034" custLinFactNeighborY="-1330">
        <dgm:presLayoutVars/>
      </dgm:prSet>
      <dgm:spPr/>
    </dgm:pt>
  </dgm:ptLst>
  <dgm:cxnLst>
    <dgm:cxn modelId="{56C71A0B-B372-45D8-B4D5-6748D16C925C}" srcId="{C3D11B89-EA9B-458E-BB8F-85A9012331AF}" destId="{E4FE8E29-2633-4DC5-A2C6-0D9269E7CCBE}" srcOrd="1" destOrd="0" parTransId="{BE200DBD-B7C9-4A06-925C-BB0B6D5A0C65}" sibTransId="{AC87BD80-733A-4DD5-9E11-FFC856460785}"/>
    <dgm:cxn modelId="{FF7C6520-99D4-45BC-A0C9-9373C07BB8EF}" type="presOf" srcId="{C3D11B89-EA9B-458E-BB8F-85A9012331AF}" destId="{9DA928A6-E6EC-4698-9459-AFA2AFF39DAF}" srcOrd="0" destOrd="0" presId="urn:microsoft.com/office/officeart/2018/2/layout/IconVerticalSolidList"/>
    <dgm:cxn modelId="{0F143462-9D91-4788-9738-56A61B58FDF9}" srcId="{C3D11B89-EA9B-458E-BB8F-85A9012331AF}" destId="{9747A64F-2628-4CA5-844E-29AD45ED891C}" srcOrd="0" destOrd="0" parTransId="{0214D0F5-A44B-4815-B6AE-C09A9DCE7C1E}" sibTransId="{6A4ECC66-6DA1-44AE-B384-EA1E10C9759C}"/>
    <dgm:cxn modelId="{379EA547-2BE3-4B25-95A4-CB4637ADE6C0}" type="presOf" srcId="{10EA0662-3E03-4800-BAB8-8DCFB91284FA}" destId="{6CC48560-F7F7-477D-8597-93255C0C2A1D}" srcOrd="0" destOrd="0" presId="urn:microsoft.com/office/officeart/2018/2/layout/IconVerticalSolidList"/>
    <dgm:cxn modelId="{9458F24F-149E-407B-8E05-D05AF794862D}" type="presOf" srcId="{E4FE8E29-2633-4DC5-A2C6-0D9269E7CCBE}" destId="{5D4AEF76-AC23-4450-838B-90B4E77D00B5}" srcOrd="0" destOrd="0" presId="urn:microsoft.com/office/officeart/2018/2/layout/IconVerticalSolidList"/>
    <dgm:cxn modelId="{0C97E4A8-ACAF-4A3C-A7E8-F8F1C88CB523}" type="presOf" srcId="{9747A64F-2628-4CA5-844E-29AD45ED891C}" destId="{D8D6E209-D0E8-4371-A4D2-0FF3D4B5FCC4}" srcOrd="0" destOrd="0" presId="urn:microsoft.com/office/officeart/2018/2/layout/IconVerticalSolidList"/>
    <dgm:cxn modelId="{0AE959B2-89AB-45D0-87CD-E3F1B2376F2F}" srcId="{E4FE8E29-2633-4DC5-A2C6-0D9269E7CCBE}" destId="{8A2043CF-7D4F-4A3F-9CEA-165E042D09FD}" srcOrd="1" destOrd="0" parTransId="{A33C1D38-A16B-4A0B-BAAB-3FA740BFA962}" sibTransId="{E47EB03A-624F-4DE6-8208-83F5599EA07B}"/>
    <dgm:cxn modelId="{03133BD9-BF8E-4218-A84B-2ADCDA80BF53}" type="presOf" srcId="{8A2043CF-7D4F-4A3F-9CEA-165E042D09FD}" destId="{6CC48560-F7F7-477D-8597-93255C0C2A1D}" srcOrd="0" destOrd="1" presId="urn:microsoft.com/office/officeart/2018/2/layout/IconVerticalSolidList"/>
    <dgm:cxn modelId="{60D2A6FF-9D9E-4E68-82D6-1833064EDFBE}" srcId="{E4FE8E29-2633-4DC5-A2C6-0D9269E7CCBE}" destId="{10EA0662-3E03-4800-BAB8-8DCFB91284FA}" srcOrd="0" destOrd="0" parTransId="{2C40C73C-71F7-4C53-AA32-4ABE6C801845}" sibTransId="{6629CFCF-FA1F-4A5B-B039-14E85B1D1FEF}"/>
    <dgm:cxn modelId="{58DC8BC0-5FA2-416F-B40F-C28A72D5E67D}" type="presParOf" srcId="{9DA928A6-E6EC-4698-9459-AFA2AFF39DAF}" destId="{A828FDCA-8E31-4377-8F1A-DC9EBAAAD979}" srcOrd="0" destOrd="0" presId="urn:microsoft.com/office/officeart/2018/2/layout/IconVerticalSolidList"/>
    <dgm:cxn modelId="{039FD450-641F-4C45-91DC-F19908240ABA}" type="presParOf" srcId="{A828FDCA-8E31-4377-8F1A-DC9EBAAAD979}" destId="{3070B134-CF1D-4136-8D48-7FDD0A87BBED}" srcOrd="0" destOrd="0" presId="urn:microsoft.com/office/officeart/2018/2/layout/IconVerticalSolidList"/>
    <dgm:cxn modelId="{2881D9E7-E639-4850-A23A-7DC574B17763}" type="presParOf" srcId="{A828FDCA-8E31-4377-8F1A-DC9EBAAAD979}" destId="{198E6B21-6BEA-4F78-A0E8-414D261C6165}" srcOrd="1" destOrd="0" presId="urn:microsoft.com/office/officeart/2018/2/layout/IconVerticalSolidList"/>
    <dgm:cxn modelId="{3EDDCB11-61FD-444F-9AFC-F3C5CE73A41A}" type="presParOf" srcId="{A828FDCA-8E31-4377-8F1A-DC9EBAAAD979}" destId="{CA8E0114-3978-4229-A716-A4CE4C67C7DE}" srcOrd="2" destOrd="0" presId="urn:microsoft.com/office/officeart/2018/2/layout/IconVerticalSolidList"/>
    <dgm:cxn modelId="{0A2B6B66-F871-4689-8F0C-90D78DD36886}" type="presParOf" srcId="{A828FDCA-8E31-4377-8F1A-DC9EBAAAD979}" destId="{D8D6E209-D0E8-4371-A4D2-0FF3D4B5FCC4}" srcOrd="3" destOrd="0" presId="urn:microsoft.com/office/officeart/2018/2/layout/IconVerticalSolidList"/>
    <dgm:cxn modelId="{DEA6BC8A-6ACE-44FD-A0F3-F8CE6D1DB443}" type="presParOf" srcId="{9DA928A6-E6EC-4698-9459-AFA2AFF39DAF}" destId="{4C3C89CB-859C-48A1-B1CF-315EEA97A1EA}" srcOrd="1" destOrd="0" presId="urn:microsoft.com/office/officeart/2018/2/layout/IconVerticalSolidList"/>
    <dgm:cxn modelId="{34F80D88-495F-468A-B37E-F578ACE0B26E}" type="presParOf" srcId="{9DA928A6-E6EC-4698-9459-AFA2AFF39DAF}" destId="{FA8D07C4-B760-4FD2-9060-C31B231B116A}" srcOrd="2" destOrd="0" presId="urn:microsoft.com/office/officeart/2018/2/layout/IconVerticalSolidList"/>
    <dgm:cxn modelId="{181F8AC3-4DAD-4B29-90B2-D75C24BCFAC3}" type="presParOf" srcId="{FA8D07C4-B760-4FD2-9060-C31B231B116A}" destId="{A22A67E5-20A5-4910-935C-B6B292898250}" srcOrd="0" destOrd="0" presId="urn:microsoft.com/office/officeart/2018/2/layout/IconVerticalSolidList"/>
    <dgm:cxn modelId="{4650270C-D4FC-459F-8817-055EBB964A86}" type="presParOf" srcId="{FA8D07C4-B760-4FD2-9060-C31B231B116A}" destId="{51518718-74E3-40DA-88EF-F84827C86117}" srcOrd="1" destOrd="0" presId="urn:microsoft.com/office/officeart/2018/2/layout/IconVerticalSolidList"/>
    <dgm:cxn modelId="{D29CD3DC-B026-48AE-BFB2-4C6E842CFB7E}" type="presParOf" srcId="{FA8D07C4-B760-4FD2-9060-C31B231B116A}" destId="{853267BE-EAA3-4FE9-82F8-DCA2EA43B17F}" srcOrd="2" destOrd="0" presId="urn:microsoft.com/office/officeart/2018/2/layout/IconVerticalSolidList"/>
    <dgm:cxn modelId="{1B5DE1E2-3F58-4207-A427-C08B20C9EA3F}" type="presParOf" srcId="{FA8D07C4-B760-4FD2-9060-C31B231B116A}" destId="{5D4AEF76-AC23-4450-838B-90B4E77D00B5}" srcOrd="3" destOrd="0" presId="urn:microsoft.com/office/officeart/2018/2/layout/IconVerticalSolidList"/>
    <dgm:cxn modelId="{D286BE1E-0E8B-42C6-9B88-50DAABB28A02}" type="presParOf" srcId="{FA8D07C4-B760-4FD2-9060-C31B231B116A}" destId="{6CC48560-F7F7-477D-8597-93255C0C2A1D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223F7-EBD9-4093-8A33-7A5D6ABE0CF1}">
      <dsp:nvSpPr>
        <dsp:cNvPr id="0" name=""/>
        <dsp:cNvSpPr/>
      </dsp:nvSpPr>
      <dsp:spPr>
        <a:xfrm>
          <a:off x="0" y="100448"/>
          <a:ext cx="4435078" cy="8365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Pendahuluan</a:t>
          </a:r>
        </a:p>
      </dsp:txBody>
      <dsp:txXfrm>
        <a:off x="40837" y="141285"/>
        <a:ext cx="4353404" cy="754876"/>
      </dsp:txXfrm>
    </dsp:sp>
    <dsp:sp modelId="{38C51799-2656-4425-AD5C-F82880FEB012}">
      <dsp:nvSpPr>
        <dsp:cNvPr id="0" name=""/>
        <dsp:cNvSpPr/>
      </dsp:nvSpPr>
      <dsp:spPr>
        <a:xfrm>
          <a:off x="0" y="1000358"/>
          <a:ext cx="4435078" cy="836550"/>
        </a:xfrm>
        <a:prstGeom prst="roundRect">
          <a:avLst/>
        </a:prstGeom>
        <a:gradFill rotWithShape="0">
          <a:gsLst>
            <a:gs pos="0">
              <a:schemeClr val="accent2">
                <a:hueOff val="-848244"/>
                <a:satOff val="2796"/>
                <a:lumOff val="299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848244"/>
                <a:satOff val="2796"/>
                <a:lumOff val="299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848244"/>
                <a:satOff val="2796"/>
                <a:lumOff val="299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Evaluasi Ekonomi dalam  sektor kesehatan</a:t>
          </a:r>
        </a:p>
      </dsp:txBody>
      <dsp:txXfrm>
        <a:off x="40837" y="1041195"/>
        <a:ext cx="4353404" cy="754876"/>
      </dsp:txXfrm>
    </dsp:sp>
    <dsp:sp modelId="{7F482319-AB44-4CE1-A0C7-6BAE3CBA3203}">
      <dsp:nvSpPr>
        <dsp:cNvPr id="0" name=""/>
        <dsp:cNvSpPr/>
      </dsp:nvSpPr>
      <dsp:spPr>
        <a:xfrm>
          <a:off x="0" y="1900269"/>
          <a:ext cx="4435078" cy="836550"/>
        </a:xfrm>
        <a:prstGeom prst="roundRect">
          <a:avLst/>
        </a:prstGeom>
        <a:gradFill rotWithShape="0">
          <a:gsLst>
            <a:gs pos="0">
              <a:schemeClr val="accent2">
                <a:hueOff val="-1696488"/>
                <a:satOff val="5592"/>
                <a:lumOff val="598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696488"/>
                <a:satOff val="5592"/>
                <a:lumOff val="598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696488"/>
                <a:satOff val="5592"/>
                <a:lumOff val="598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Konsep Cost – Effectiveness  Analysis (CEA)</a:t>
          </a:r>
        </a:p>
      </dsp:txBody>
      <dsp:txXfrm>
        <a:off x="40837" y="1941106"/>
        <a:ext cx="4353404" cy="754876"/>
      </dsp:txXfrm>
    </dsp:sp>
    <dsp:sp modelId="{AFF59D3E-56B1-4772-A162-390D40347196}">
      <dsp:nvSpPr>
        <dsp:cNvPr id="0" name=""/>
        <dsp:cNvSpPr/>
      </dsp:nvSpPr>
      <dsp:spPr>
        <a:xfrm>
          <a:off x="0" y="2800179"/>
          <a:ext cx="4435078" cy="836550"/>
        </a:xfrm>
        <a:prstGeom prst="roundRect">
          <a:avLst/>
        </a:prstGeom>
        <a:gradFill rotWithShape="0">
          <a:gsLst>
            <a:gs pos="0">
              <a:schemeClr val="accent2">
                <a:hueOff val="-2544732"/>
                <a:satOff val="8389"/>
                <a:lumOff val="897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2544732"/>
                <a:satOff val="8389"/>
                <a:lumOff val="897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2544732"/>
                <a:satOff val="8389"/>
                <a:lumOff val="897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Pengukuran Outcome</a:t>
          </a:r>
        </a:p>
      </dsp:txBody>
      <dsp:txXfrm>
        <a:off x="40837" y="2841016"/>
        <a:ext cx="4353404" cy="754876"/>
      </dsp:txXfrm>
    </dsp:sp>
    <dsp:sp modelId="{97F66D47-A4F9-4D5A-B633-33FE1764F7E0}">
      <dsp:nvSpPr>
        <dsp:cNvPr id="0" name=""/>
        <dsp:cNvSpPr/>
      </dsp:nvSpPr>
      <dsp:spPr>
        <a:xfrm>
          <a:off x="0" y="3700089"/>
          <a:ext cx="4435078" cy="836550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Manfaat CEA</a:t>
          </a:r>
        </a:p>
      </dsp:txBody>
      <dsp:txXfrm>
        <a:off x="40837" y="3740926"/>
        <a:ext cx="4353404" cy="7548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DD372-B562-4A59-B03F-E78AE7A2DCA5}">
      <dsp:nvSpPr>
        <dsp:cNvPr id="0" name=""/>
        <dsp:cNvSpPr/>
      </dsp:nvSpPr>
      <dsp:spPr>
        <a:xfrm>
          <a:off x="0" y="142419"/>
          <a:ext cx="4435078" cy="184274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Secara umum, evaluasi ekonomi  bertujuan mencari jawaban atas:</a:t>
          </a:r>
        </a:p>
      </dsp:txBody>
      <dsp:txXfrm>
        <a:off x="89956" y="232375"/>
        <a:ext cx="4255166" cy="1662837"/>
      </dsp:txXfrm>
    </dsp:sp>
    <dsp:sp modelId="{39271649-4C2F-4A5A-88EC-BD4C5DFFAB95}">
      <dsp:nvSpPr>
        <dsp:cNvPr id="0" name=""/>
        <dsp:cNvSpPr/>
      </dsp:nvSpPr>
      <dsp:spPr>
        <a:xfrm>
          <a:off x="0" y="1985168"/>
          <a:ext cx="4435078" cy="3042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81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Apakah sumber – sumber daya yang  terbatas jumlahnya sudah digunakan  seoptimal mungkin?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 err="1"/>
            <a:t>Apakah</a:t>
          </a:r>
          <a:r>
            <a:rPr lang="en-US" sz="2700" kern="1200" dirty="0"/>
            <a:t> </a:t>
          </a:r>
          <a:r>
            <a:rPr lang="en-US" sz="2700" kern="1200" dirty="0" err="1"/>
            <a:t>hasil</a:t>
          </a:r>
          <a:r>
            <a:rPr lang="en-US" sz="2700" kern="1200" dirty="0"/>
            <a:t> yang </a:t>
          </a:r>
          <a:r>
            <a:rPr lang="en-US" sz="2700" kern="1200" dirty="0" err="1"/>
            <a:t>dicapai</a:t>
          </a:r>
          <a:r>
            <a:rPr lang="en-US" sz="2700" kern="1200" dirty="0"/>
            <a:t> </a:t>
          </a:r>
          <a:r>
            <a:rPr lang="en-US" sz="2700" kern="1200" dirty="0" err="1"/>
            <a:t>sudah</a:t>
          </a:r>
          <a:r>
            <a:rPr lang="en-US" sz="2700" kern="1200" dirty="0"/>
            <a:t>  </a:t>
          </a:r>
          <a:r>
            <a:rPr lang="en-US" sz="2700" kern="1200" dirty="0" err="1"/>
            <a:t>setimpal</a:t>
          </a:r>
          <a:r>
            <a:rPr lang="en-US" sz="2700" kern="1200" dirty="0"/>
            <a:t> </a:t>
          </a:r>
          <a:r>
            <a:rPr lang="en-US" sz="2700" kern="1200" dirty="0" err="1"/>
            <a:t>dengan</a:t>
          </a:r>
          <a:r>
            <a:rPr lang="en-US" sz="2700" kern="1200" dirty="0"/>
            <a:t> </a:t>
          </a:r>
          <a:r>
            <a:rPr lang="en-US" sz="2700" kern="1200" dirty="0" err="1"/>
            <a:t>jumlah</a:t>
          </a:r>
          <a:r>
            <a:rPr lang="en-US" sz="2700" kern="1200" dirty="0"/>
            <a:t> </a:t>
          </a:r>
          <a:r>
            <a:rPr lang="en-US" sz="2700" kern="1200" dirty="0" err="1"/>
            <a:t>biaya</a:t>
          </a:r>
          <a:r>
            <a:rPr lang="en-US" sz="2700" kern="1200" dirty="0"/>
            <a:t>  yang </a:t>
          </a:r>
          <a:r>
            <a:rPr lang="en-US" sz="2700" kern="1200" dirty="0" err="1"/>
            <a:t>dikeluarkan</a:t>
          </a:r>
          <a:r>
            <a:rPr lang="en-US" sz="2700" kern="1200" dirty="0"/>
            <a:t>?</a:t>
          </a:r>
        </a:p>
      </dsp:txBody>
      <dsp:txXfrm>
        <a:off x="0" y="1985168"/>
        <a:ext cx="4435078" cy="30428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60AF6-AA87-4984-BE1F-D1A8C5315FF5}">
      <dsp:nvSpPr>
        <dsp:cNvPr id="0" name=""/>
        <dsp:cNvSpPr/>
      </dsp:nvSpPr>
      <dsp:spPr>
        <a:xfrm>
          <a:off x="0" y="238"/>
          <a:ext cx="4754166" cy="2168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326D3E-0A98-4D15-9A9D-19CAB7B10AA2}">
      <dsp:nvSpPr>
        <dsp:cNvPr id="0" name=""/>
        <dsp:cNvSpPr/>
      </dsp:nvSpPr>
      <dsp:spPr>
        <a:xfrm>
          <a:off x="361592" y="755710"/>
          <a:ext cx="657441" cy="6574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3A08F4-C0D8-4F96-819C-546C25AE70EA}">
      <dsp:nvSpPr>
        <dsp:cNvPr id="0" name=""/>
        <dsp:cNvSpPr/>
      </dsp:nvSpPr>
      <dsp:spPr>
        <a:xfrm>
          <a:off x="1380627" y="486757"/>
          <a:ext cx="3373538" cy="1195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508" tIns="126508" rIns="126508" bIns="1265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Identifikasi</a:t>
          </a:r>
          <a:r>
            <a:rPr lang="en-US" sz="1600" kern="1200" dirty="0"/>
            <a:t>, </a:t>
          </a:r>
          <a:r>
            <a:rPr lang="en-US" sz="1600" kern="1200" dirty="0" err="1"/>
            <a:t>pengukuran</a:t>
          </a:r>
          <a:r>
            <a:rPr lang="en-US" sz="1600" kern="1200" dirty="0"/>
            <a:t>, </a:t>
          </a:r>
          <a:r>
            <a:rPr lang="en-US" sz="1600" kern="1200" dirty="0" err="1"/>
            <a:t>penilaian</a:t>
          </a:r>
          <a:r>
            <a:rPr lang="en-US" sz="1600" kern="1200" dirty="0"/>
            <a:t> dan  </a:t>
          </a:r>
          <a:r>
            <a:rPr lang="en-US" sz="1600" kern="1200" dirty="0" err="1"/>
            <a:t>membandingkan</a:t>
          </a:r>
          <a:r>
            <a:rPr lang="en-US" sz="1600" kern="1200" dirty="0"/>
            <a:t> </a:t>
          </a:r>
          <a:r>
            <a:rPr lang="en-US" sz="1600" kern="1200" dirty="0" err="1"/>
            <a:t>biaya</a:t>
          </a:r>
          <a:r>
            <a:rPr lang="en-US" sz="1600" kern="1200" dirty="0"/>
            <a:t> dan outcome  </a:t>
          </a:r>
          <a:r>
            <a:rPr lang="en-US" sz="1600" kern="1200" dirty="0" err="1"/>
            <a:t>pengobatan</a:t>
          </a:r>
          <a:r>
            <a:rPr lang="en-US" sz="1600" kern="1200" dirty="0"/>
            <a:t> </a:t>
          </a:r>
          <a:r>
            <a:rPr lang="en-US" sz="1600" kern="1200" dirty="0" err="1"/>
            <a:t>atau</a:t>
          </a:r>
          <a:r>
            <a:rPr lang="en-US" sz="1600" kern="1200" dirty="0"/>
            <a:t> proses </a:t>
          </a:r>
          <a:r>
            <a:rPr lang="en-US" sz="1600" kern="1200" dirty="0" err="1"/>
            <a:t>pengobatan</a:t>
          </a:r>
          <a:r>
            <a:rPr lang="en-US" sz="1600" kern="1200" dirty="0"/>
            <a:t> yang </a:t>
          </a:r>
          <a:r>
            <a:rPr lang="en-US" sz="1600" kern="1200" dirty="0" err="1"/>
            <a:t>akan</a:t>
          </a:r>
          <a:r>
            <a:rPr lang="en-US" sz="1600" kern="1200" dirty="0"/>
            <a:t> </a:t>
          </a:r>
          <a:r>
            <a:rPr lang="en-US" sz="1600" kern="1200" dirty="0" err="1"/>
            <a:t>dipertimbangkan</a:t>
          </a:r>
          <a:endParaRPr lang="en-US" sz="1600" kern="1200" dirty="0"/>
        </a:p>
      </dsp:txBody>
      <dsp:txXfrm>
        <a:off x="1380627" y="486757"/>
        <a:ext cx="3373538" cy="1195348"/>
      </dsp:txXfrm>
    </dsp:sp>
    <dsp:sp modelId="{4373D1BD-3E33-493A-9BDA-0017FDEA2E18}">
      <dsp:nvSpPr>
        <dsp:cNvPr id="0" name=""/>
        <dsp:cNvSpPr/>
      </dsp:nvSpPr>
      <dsp:spPr>
        <a:xfrm>
          <a:off x="0" y="2467461"/>
          <a:ext cx="4754166" cy="25202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B564BF-8D8D-47A0-8A24-A07F4D7FB877}">
      <dsp:nvSpPr>
        <dsp:cNvPr id="0" name=""/>
        <dsp:cNvSpPr/>
      </dsp:nvSpPr>
      <dsp:spPr>
        <a:xfrm>
          <a:off x="361592" y="3398853"/>
          <a:ext cx="657441" cy="65744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2F6EE1-AF8A-497D-AE5E-5DDBEE71C9C7}">
      <dsp:nvSpPr>
        <dsp:cNvPr id="0" name=""/>
        <dsp:cNvSpPr/>
      </dsp:nvSpPr>
      <dsp:spPr>
        <a:xfrm>
          <a:off x="1380627" y="3129899"/>
          <a:ext cx="3373538" cy="1195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508" tIns="126508" rIns="126508" bIns="12650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Salah </a:t>
          </a:r>
          <a:r>
            <a:rPr lang="en-US" sz="2000" kern="1200" dirty="0" err="1"/>
            <a:t>satu</a:t>
          </a:r>
          <a:r>
            <a:rPr lang="en-US" sz="2000" kern="1200" dirty="0"/>
            <a:t> </a:t>
          </a:r>
          <a:r>
            <a:rPr lang="en-US" sz="2000" kern="1200" dirty="0" err="1"/>
            <a:t>metode</a:t>
          </a:r>
          <a:r>
            <a:rPr lang="en-US" sz="2000" kern="1200" dirty="0"/>
            <a:t> </a:t>
          </a:r>
          <a:r>
            <a:rPr lang="en-US" sz="2000" kern="1200" dirty="0" err="1"/>
            <a:t>dalam</a:t>
          </a:r>
          <a:r>
            <a:rPr lang="en-US" sz="2000" kern="1200" dirty="0"/>
            <a:t> </a:t>
          </a:r>
          <a:r>
            <a:rPr lang="en-US" sz="2000" kern="1200" dirty="0" err="1"/>
            <a:t>evaluasi</a:t>
          </a:r>
          <a:r>
            <a:rPr lang="en-US" sz="2000" kern="1200" dirty="0"/>
            <a:t>  </a:t>
          </a:r>
          <a:r>
            <a:rPr lang="en-US" sz="2000" kern="1200" dirty="0" err="1"/>
            <a:t>ekonomi</a:t>
          </a:r>
          <a:r>
            <a:rPr lang="en-US" sz="2000" kern="1200" dirty="0"/>
            <a:t> </a:t>
          </a:r>
          <a:r>
            <a:rPr lang="en-US" sz="2000" kern="1200" dirty="0" err="1"/>
            <a:t>yaitu</a:t>
          </a:r>
          <a:r>
            <a:rPr lang="en-US" sz="2000" kern="1200" dirty="0"/>
            <a:t> cost – effectiveness analysis</a:t>
          </a:r>
        </a:p>
      </dsp:txBody>
      <dsp:txXfrm>
        <a:off x="1380627" y="3129899"/>
        <a:ext cx="3373538" cy="11953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07446-51E4-482C-BDBE-252FCB62E740}">
      <dsp:nvSpPr>
        <dsp:cNvPr id="0" name=""/>
        <dsp:cNvSpPr/>
      </dsp:nvSpPr>
      <dsp:spPr>
        <a:xfrm>
          <a:off x="0" y="230633"/>
          <a:ext cx="4435078" cy="20346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👉 Biaya minimum dari manfaat  yang diberikan</a:t>
          </a:r>
        </a:p>
      </dsp:txBody>
      <dsp:txXfrm>
        <a:off x="99322" y="329955"/>
        <a:ext cx="4236434" cy="1835986"/>
      </dsp:txXfrm>
    </dsp:sp>
    <dsp:sp modelId="{0BCFB657-EE90-4A64-99C9-EF67350407BF}">
      <dsp:nvSpPr>
        <dsp:cNvPr id="0" name=""/>
        <dsp:cNvSpPr/>
      </dsp:nvSpPr>
      <dsp:spPr>
        <a:xfrm>
          <a:off x="0" y="2371823"/>
          <a:ext cx="4435078" cy="2034630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👉 Manfaat maksimum dari biaya  yang diberikan</a:t>
          </a:r>
        </a:p>
      </dsp:txBody>
      <dsp:txXfrm>
        <a:off x="99322" y="2471145"/>
        <a:ext cx="4236434" cy="18359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93AC5-87FD-4460-9295-3AB6C9CB8A15}">
      <dsp:nvSpPr>
        <dsp:cNvPr id="0" name=""/>
        <dsp:cNvSpPr/>
      </dsp:nvSpPr>
      <dsp:spPr>
        <a:xfrm>
          <a:off x="0" y="753526"/>
          <a:ext cx="4435078" cy="13911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6BE074-9E3F-450E-93A3-DE09B62A2882}">
      <dsp:nvSpPr>
        <dsp:cNvPr id="0" name=""/>
        <dsp:cNvSpPr/>
      </dsp:nvSpPr>
      <dsp:spPr>
        <a:xfrm>
          <a:off x="420815" y="1066530"/>
          <a:ext cx="765119" cy="7651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5600B-C79B-4722-8E54-64B57247CC12}">
      <dsp:nvSpPr>
        <dsp:cNvPr id="0" name=""/>
        <dsp:cNvSpPr/>
      </dsp:nvSpPr>
      <dsp:spPr>
        <a:xfrm>
          <a:off x="1606750" y="753526"/>
          <a:ext cx="2828327" cy="1391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28" tIns="147228" rIns="147228" bIns="14722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Sebuah analisis ekonomi dimana  semua </a:t>
          </a:r>
          <a:r>
            <a:rPr lang="en-US" sz="1800" u="heavy" kern="1200">
              <a:uFillTx/>
            </a:rPr>
            <a:t>biaya</a:t>
          </a:r>
          <a:r>
            <a:rPr lang="en-US" sz="1800" kern="1200"/>
            <a:t> (cost) dihubungkan  dengan suatu </a:t>
          </a:r>
          <a:r>
            <a:rPr lang="en-US" sz="1800" u="heavy" kern="1200">
              <a:uFillTx/>
            </a:rPr>
            <a:t>dampak/efek</a:t>
          </a:r>
          <a:r>
            <a:rPr lang="en-US" sz="1800" kern="1200"/>
            <a:t> (outcome)</a:t>
          </a:r>
        </a:p>
      </dsp:txBody>
      <dsp:txXfrm>
        <a:off x="1606750" y="753526"/>
        <a:ext cx="2828327" cy="1391126"/>
      </dsp:txXfrm>
    </dsp:sp>
    <dsp:sp modelId="{82BDB7E8-9CD6-462B-9069-2176B27DACAB}">
      <dsp:nvSpPr>
        <dsp:cNvPr id="0" name=""/>
        <dsp:cNvSpPr/>
      </dsp:nvSpPr>
      <dsp:spPr>
        <a:xfrm>
          <a:off x="0" y="2492434"/>
          <a:ext cx="4435078" cy="13911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4EAD40-F34F-4F45-82E5-A36E4D42CEA5}">
      <dsp:nvSpPr>
        <dsp:cNvPr id="0" name=""/>
        <dsp:cNvSpPr/>
      </dsp:nvSpPr>
      <dsp:spPr>
        <a:xfrm>
          <a:off x="420815" y="2805438"/>
          <a:ext cx="765119" cy="76511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B7635-47EF-450A-A6AB-48D24DAD7A6F}">
      <dsp:nvSpPr>
        <dsp:cNvPr id="0" name=""/>
        <dsp:cNvSpPr/>
      </dsp:nvSpPr>
      <dsp:spPr>
        <a:xfrm>
          <a:off x="1606750" y="2492434"/>
          <a:ext cx="2828327" cy="1391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28" tIns="147228" rIns="147228" bIns="14722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Biasanya dalam bentuk </a:t>
          </a:r>
          <a:r>
            <a:rPr lang="en-US" sz="1800" u="heavy" kern="1200">
              <a:uFillTx/>
            </a:rPr>
            <a:t>biaya </a:t>
          </a:r>
          <a:r>
            <a:rPr lang="en-US" sz="1800" kern="1200"/>
            <a:t> yang dikeluarkan per </a:t>
          </a:r>
          <a:r>
            <a:rPr lang="en-US" sz="1800" u="heavy" kern="1200">
              <a:uFillTx/>
            </a:rPr>
            <a:t>outcome </a:t>
          </a:r>
          <a:r>
            <a:rPr lang="en-US" sz="1800" kern="1200"/>
            <a:t> yang diterima (CE Ratio)</a:t>
          </a:r>
        </a:p>
      </dsp:txBody>
      <dsp:txXfrm>
        <a:off x="1606750" y="2492434"/>
        <a:ext cx="2828327" cy="13911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0B134-CF1D-4136-8D48-7FDD0A87BBED}">
      <dsp:nvSpPr>
        <dsp:cNvPr id="0" name=""/>
        <dsp:cNvSpPr/>
      </dsp:nvSpPr>
      <dsp:spPr>
        <a:xfrm>
          <a:off x="-227297" y="759631"/>
          <a:ext cx="4435078" cy="13857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8E6B21-6BEA-4F78-A0E8-414D261C6165}">
      <dsp:nvSpPr>
        <dsp:cNvPr id="0" name=""/>
        <dsp:cNvSpPr/>
      </dsp:nvSpPr>
      <dsp:spPr>
        <a:xfrm>
          <a:off x="191876" y="1071413"/>
          <a:ext cx="762135" cy="7621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D6E209-D0E8-4371-A4D2-0FF3D4B5FCC4}">
      <dsp:nvSpPr>
        <dsp:cNvPr id="0" name=""/>
        <dsp:cNvSpPr/>
      </dsp:nvSpPr>
      <dsp:spPr>
        <a:xfrm>
          <a:off x="1373185" y="759631"/>
          <a:ext cx="2831463" cy="1385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653" tIns="146653" rIns="146653" bIns="14665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Effectiveness pembanding diukur  dengan single outcome</a:t>
          </a:r>
        </a:p>
      </dsp:txBody>
      <dsp:txXfrm>
        <a:off x="1373185" y="759631"/>
        <a:ext cx="2831463" cy="1385700"/>
      </dsp:txXfrm>
    </dsp:sp>
    <dsp:sp modelId="{A22A67E5-20A5-4910-935C-B6B292898250}">
      <dsp:nvSpPr>
        <dsp:cNvPr id="0" name=""/>
        <dsp:cNvSpPr/>
      </dsp:nvSpPr>
      <dsp:spPr>
        <a:xfrm>
          <a:off x="-227297" y="2491756"/>
          <a:ext cx="4435078" cy="13857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518718-74E3-40DA-88EF-F84827C86117}">
      <dsp:nvSpPr>
        <dsp:cNvPr id="0" name=""/>
        <dsp:cNvSpPr/>
      </dsp:nvSpPr>
      <dsp:spPr>
        <a:xfrm>
          <a:off x="191876" y="2803539"/>
          <a:ext cx="762135" cy="7621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AEF76-AC23-4450-838B-90B4E77D00B5}">
      <dsp:nvSpPr>
        <dsp:cNvPr id="0" name=""/>
        <dsp:cNvSpPr/>
      </dsp:nvSpPr>
      <dsp:spPr>
        <a:xfrm>
          <a:off x="1373185" y="2491756"/>
          <a:ext cx="1995785" cy="1385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653" tIns="146653" rIns="146653" bIns="14665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Outcome diukur dalam hasil  bentuk natural;</a:t>
          </a:r>
        </a:p>
      </dsp:txBody>
      <dsp:txXfrm>
        <a:off x="1373185" y="2491756"/>
        <a:ext cx="1995785" cy="1385700"/>
      </dsp:txXfrm>
    </dsp:sp>
    <dsp:sp modelId="{6CC48560-F7F7-477D-8597-93255C0C2A1D}">
      <dsp:nvSpPr>
        <dsp:cNvPr id="0" name=""/>
        <dsp:cNvSpPr/>
      </dsp:nvSpPr>
      <dsp:spPr>
        <a:xfrm>
          <a:off x="2911244" y="2473326"/>
          <a:ext cx="1751130" cy="1385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653" tIns="146653" rIns="146653" bIns="146653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Umur</a:t>
          </a:r>
          <a:r>
            <a:rPr lang="en-US" sz="1100" kern="1200" dirty="0"/>
            <a:t> yang </a:t>
          </a:r>
          <a:r>
            <a:rPr lang="en-US" sz="1100" kern="1200" dirty="0" err="1"/>
            <a:t>bertambah</a:t>
          </a:r>
          <a:r>
            <a:rPr lang="en-US" sz="1100" kern="1200" dirty="0"/>
            <a:t> oleh  </a:t>
          </a:r>
          <a:r>
            <a:rPr lang="en-US" sz="1100" kern="1200" dirty="0" err="1"/>
            <a:t>penerapan</a:t>
          </a:r>
          <a:r>
            <a:rPr lang="en-US" sz="1100" kern="1200" dirty="0"/>
            <a:t> </a:t>
          </a:r>
          <a:r>
            <a:rPr lang="en-US" sz="1100" kern="1200" dirty="0" err="1"/>
            <a:t>teknologi</a:t>
          </a:r>
          <a:r>
            <a:rPr lang="en-US" sz="1100" kern="1200" dirty="0"/>
            <a:t> </a:t>
          </a:r>
          <a:r>
            <a:rPr lang="en-US" sz="1100" kern="1200" dirty="0" err="1"/>
            <a:t>kesehatan</a:t>
          </a:r>
          <a:endParaRPr lang="en-US" sz="1100" kern="1200" dirty="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Jumlah</a:t>
          </a:r>
          <a:r>
            <a:rPr lang="en-US" sz="1100" kern="1200" dirty="0"/>
            <a:t> </a:t>
          </a:r>
          <a:r>
            <a:rPr lang="en-US" sz="1100" kern="1200" dirty="0" err="1"/>
            <a:t>kematian</a:t>
          </a:r>
          <a:r>
            <a:rPr lang="en-US" sz="1100" kern="1200" dirty="0"/>
            <a:t> yang </a:t>
          </a:r>
          <a:r>
            <a:rPr lang="en-US" sz="1100" kern="1200" dirty="0" err="1"/>
            <a:t>bisa</a:t>
          </a:r>
          <a:r>
            <a:rPr lang="en-US" sz="1100" kern="1200" dirty="0"/>
            <a:t> </a:t>
          </a:r>
          <a:r>
            <a:rPr lang="en-US" sz="1100" kern="1200" dirty="0" err="1"/>
            <a:t>dicegah</a:t>
          </a:r>
          <a:endParaRPr lang="en-US" sz="1100" kern="1200" dirty="0"/>
        </a:p>
      </dsp:txBody>
      <dsp:txXfrm>
        <a:off x="2911244" y="2473326"/>
        <a:ext cx="1751130" cy="1385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42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117447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65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34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04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83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325003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11059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66350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76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298151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Magnifying glass showing decling performance">
            <a:extLst>
              <a:ext uri="{FF2B5EF4-FFF2-40B4-BE49-F238E27FC236}">
                <a16:creationId xmlns:a16="http://schemas.microsoft.com/office/drawing/2014/main" id="{4B1635A1-EA88-EF83-3A2D-526B96EC66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11001" b="-1"/>
          <a:stretch/>
        </p:blipFill>
        <p:spPr>
          <a:xfrm>
            <a:off x="228" y="10"/>
            <a:ext cx="9143772" cy="6857990"/>
          </a:xfrm>
          <a:prstGeom prst="rect">
            <a:avLst/>
          </a:prstGeom>
        </p:spPr>
      </p:pic>
      <p:sp>
        <p:nvSpPr>
          <p:cNvPr id="12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34225" y="443732"/>
            <a:ext cx="608265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4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2477" y="540921"/>
            <a:ext cx="37304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9144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2634226" y="448056"/>
            <a:ext cx="608264" cy="5035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38100">
              <a:spcAft>
                <a:spcPts val="600"/>
              </a:spcAft>
            </a:pPr>
            <a:fld id="{81D60167-4931-47E6-BA6A-407CBD079E47}" type="slidenum">
              <a:rPr lang="en-US" spc="-5">
                <a:solidFill>
                  <a:schemeClr val="tx1"/>
                </a:solidFill>
              </a:rPr>
              <a:pPr marL="38100">
                <a:spcAft>
                  <a:spcPts val="600"/>
                </a:spcAft>
              </a:pPr>
              <a:t>1</a:t>
            </a:fld>
            <a:endParaRPr lang="en-US" spc="-5">
              <a:solidFill>
                <a:schemeClr val="tx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bject 2"/>
          <p:cNvSpPr txBox="1">
            <a:spLocks noGrp="1"/>
          </p:cNvSpPr>
          <p:nvPr>
            <p:ph idx="1"/>
          </p:nvPr>
        </p:nvSpPr>
        <p:spPr>
          <a:xfrm>
            <a:off x="1981200" y="1193800"/>
            <a:ext cx="6315095" cy="4699000"/>
          </a:xfrm>
          <a:prstGeom prst="rect">
            <a:avLst/>
          </a:prstGeom>
        </p:spPr>
        <p:txBody>
          <a:bodyPr vert="horz" lIns="0" tIns="674624" rIns="0" bIns="0" rtlCol="0" anchor="ctr">
            <a:noAutofit/>
          </a:bodyPr>
          <a:lstStyle/>
          <a:p>
            <a:pPr marL="1840865" marR="5080" indent="0">
              <a:spcBef>
                <a:spcPts val="740"/>
              </a:spcBef>
              <a:buNone/>
            </a:pPr>
            <a:r>
              <a:rPr lang="en-US" sz="4800" b="1" spc="-25" dirty="0">
                <a:latin typeface="Times New Roman"/>
                <a:cs typeface="Times New Roman"/>
              </a:rPr>
              <a:t>Cost </a:t>
            </a:r>
            <a:r>
              <a:rPr lang="en-US" sz="4800" b="1" spc="25" dirty="0">
                <a:latin typeface="Times New Roman"/>
                <a:cs typeface="Times New Roman"/>
              </a:rPr>
              <a:t>Effectiveness </a:t>
            </a:r>
            <a:r>
              <a:rPr lang="en-US" sz="4800" b="1" spc="-1185" dirty="0">
                <a:latin typeface="Times New Roman"/>
                <a:cs typeface="Times New Roman"/>
              </a:rPr>
              <a:t> </a:t>
            </a:r>
            <a:r>
              <a:rPr lang="en-US" sz="4800" b="1" spc="-50" dirty="0">
                <a:latin typeface="Times New Roman"/>
                <a:cs typeface="Times New Roman"/>
              </a:rPr>
              <a:t>Analysis</a:t>
            </a:r>
            <a:r>
              <a:rPr lang="en-US" sz="4800" b="1" spc="-40" dirty="0">
                <a:latin typeface="Times New Roman"/>
                <a:cs typeface="Times New Roman"/>
              </a:rPr>
              <a:t> </a:t>
            </a:r>
            <a:r>
              <a:rPr lang="en-US" sz="4800" b="1" spc="-25" dirty="0">
                <a:latin typeface="Times New Roman"/>
                <a:cs typeface="Times New Roman"/>
              </a:rPr>
              <a:t>(CEA)</a:t>
            </a: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20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2421" y="6007878"/>
            <a:ext cx="2625537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8684" y="2303047"/>
            <a:ext cx="2454070" cy="2674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 defTabSz="914400"/>
            <a:r>
              <a:rPr lang="en-US" sz="3000" spc="55"/>
              <a:t>C</a:t>
            </a:r>
            <a:r>
              <a:rPr lang="en-US" sz="3000" spc="75"/>
              <a:t>o</a:t>
            </a:r>
            <a:r>
              <a:rPr lang="en-US" sz="3000" spc="-270"/>
              <a:t>st</a:t>
            </a:r>
            <a:r>
              <a:rPr lang="en-US" sz="3000" spc="-195"/>
              <a:t> </a:t>
            </a:r>
            <a:r>
              <a:rPr lang="en-US" sz="3000" spc="815"/>
              <a:t>–</a:t>
            </a:r>
            <a:r>
              <a:rPr lang="en-US" sz="3000" spc="-175"/>
              <a:t> </a:t>
            </a:r>
            <a:r>
              <a:rPr lang="en-US" sz="3000" spc="-85"/>
              <a:t>E</a:t>
            </a:r>
            <a:r>
              <a:rPr lang="en-US" sz="3000" spc="-229"/>
              <a:t>f</a:t>
            </a:r>
            <a:r>
              <a:rPr lang="en-US" sz="3000" spc="-210"/>
              <a:t>f</a:t>
            </a:r>
            <a:r>
              <a:rPr lang="en-US" sz="3000" spc="-330"/>
              <a:t>ectivenes</a:t>
            </a:r>
            <a:r>
              <a:rPr lang="en-US" sz="3000" spc="-280"/>
              <a:t>s</a:t>
            </a:r>
            <a:r>
              <a:rPr lang="en-US" sz="3000" spc="-225"/>
              <a:t> </a:t>
            </a:r>
            <a:r>
              <a:rPr lang="en-US" sz="3000" spc="500"/>
              <a:t>A</a:t>
            </a:r>
            <a:r>
              <a:rPr lang="en-US" sz="3000" spc="-70"/>
              <a:t>n</a:t>
            </a:r>
            <a:r>
              <a:rPr lang="en-US" sz="3000" spc="-380"/>
              <a:t>a</a:t>
            </a:r>
            <a:r>
              <a:rPr lang="en-US" sz="3000" spc="-100"/>
              <a:t>l</a:t>
            </a:r>
            <a:r>
              <a:rPr lang="en-US" sz="3000" spc="-200"/>
              <a:t>y</a:t>
            </a:r>
            <a:r>
              <a:rPr lang="en-US" sz="3000" spc="-295"/>
              <a:t>sis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8684" y="2146542"/>
            <a:ext cx="245407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360045" y="2303047"/>
            <a:ext cx="608264" cy="503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1D60167-4931-47E6-BA6A-407CBD079E47}" type="slidenum">
              <a:rPr lang="en-US" spc="-5" dirty="0"/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en-US" spc="-5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685" y="3122496"/>
            <a:ext cx="264761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1FFCE328-CA46-B76A-C153-662CFD1DD3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2523717"/>
              </p:ext>
            </p:extLst>
          </p:nvPr>
        </p:nvGraphicFramePr>
        <p:xfrm>
          <a:off x="3856434" y="803275"/>
          <a:ext cx="4435078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8684" y="2303047"/>
            <a:ext cx="2454070" cy="2674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 defTabSz="914400"/>
            <a:r>
              <a:rPr lang="en-US" sz="3000" spc="55"/>
              <a:t>C</a:t>
            </a:r>
            <a:r>
              <a:rPr lang="en-US" sz="3000" spc="75"/>
              <a:t>o</a:t>
            </a:r>
            <a:r>
              <a:rPr lang="en-US" sz="3000" spc="-270"/>
              <a:t>st</a:t>
            </a:r>
            <a:r>
              <a:rPr lang="en-US" sz="3000" spc="-195"/>
              <a:t> </a:t>
            </a:r>
            <a:r>
              <a:rPr lang="en-US" sz="3000" spc="815"/>
              <a:t>–</a:t>
            </a:r>
            <a:r>
              <a:rPr lang="en-US" sz="3000" spc="-175"/>
              <a:t> </a:t>
            </a:r>
            <a:r>
              <a:rPr lang="en-US" sz="3000" spc="-85"/>
              <a:t>E</a:t>
            </a:r>
            <a:r>
              <a:rPr lang="en-US" sz="3000" spc="-229"/>
              <a:t>f</a:t>
            </a:r>
            <a:r>
              <a:rPr lang="en-US" sz="3000" spc="-210"/>
              <a:t>f</a:t>
            </a:r>
            <a:r>
              <a:rPr lang="en-US" sz="3000" spc="-330"/>
              <a:t>ectivenes</a:t>
            </a:r>
            <a:r>
              <a:rPr lang="en-US" sz="3000" spc="-280"/>
              <a:t>s</a:t>
            </a:r>
            <a:r>
              <a:rPr lang="en-US" sz="3000" spc="-225"/>
              <a:t> </a:t>
            </a:r>
            <a:r>
              <a:rPr lang="en-US" sz="3000" spc="500"/>
              <a:t>A</a:t>
            </a:r>
            <a:r>
              <a:rPr lang="en-US" sz="3000" spc="-70"/>
              <a:t>n</a:t>
            </a:r>
            <a:r>
              <a:rPr lang="en-US" sz="3000" spc="-380"/>
              <a:t>a</a:t>
            </a:r>
            <a:r>
              <a:rPr lang="en-US" sz="3000" spc="-100"/>
              <a:t>l</a:t>
            </a:r>
            <a:r>
              <a:rPr lang="en-US" sz="3000" spc="-200"/>
              <a:t>y</a:t>
            </a:r>
            <a:r>
              <a:rPr lang="en-US" sz="3000" spc="-295"/>
              <a:t>sis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8684" y="2146542"/>
            <a:ext cx="245407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360045" y="2303047"/>
            <a:ext cx="608264" cy="503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1D60167-4931-47E6-BA6A-407CBD079E47}" type="slidenum">
              <a:rPr lang="en-US" spc="-5" dirty="0"/>
              <a:pPr>
                <a:lnSpc>
                  <a:spcPct val="90000"/>
                </a:lnSpc>
                <a:spcAft>
                  <a:spcPts val="600"/>
                </a:spcAft>
              </a:pPr>
              <a:t>11</a:t>
            </a:fld>
            <a:endParaRPr lang="en-US" spc="-5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685" y="3122496"/>
            <a:ext cx="264761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02780EE2-87A4-F23D-B812-C5F4532D58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0891155"/>
              </p:ext>
            </p:extLst>
          </p:nvPr>
        </p:nvGraphicFramePr>
        <p:xfrm>
          <a:off x="3856434" y="803275"/>
          <a:ext cx="4435078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360045" y="582882"/>
            <a:ext cx="608264" cy="503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1D60167-4931-47E6-BA6A-407CBD079E47}" type="slidenum">
              <a:rPr lang="en-US" kern="1200" spc="-5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12</a:t>
            </a:fld>
            <a:endParaRPr lang="en-US" kern="1200" spc="-5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459" y="1138228"/>
            <a:ext cx="2845263" cy="3858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72795" defTabSz="914400"/>
            <a:r>
              <a:rPr lang="en-US" sz="2600" b="0" i="0" kern="1200" cap="all" spc="5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</a:t>
            </a:r>
            <a:r>
              <a:rPr lang="en-US" sz="2600" b="0" i="0" kern="1200" cap="all" spc="7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</a:t>
            </a:r>
            <a:r>
              <a:rPr lang="en-US" sz="2600" b="0" i="0" kern="1200" cap="all" spc="-27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</a:t>
            </a:r>
            <a:r>
              <a:rPr lang="en-US" sz="2600" b="0" i="0" kern="1200" cap="all" spc="-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600" b="0" i="0" kern="1200" cap="all" spc="-8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</a:t>
            </a:r>
            <a:r>
              <a:rPr lang="en-US" sz="2600" b="0" i="0" kern="1200" cap="all" spc="-229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</a:t>
            </a:r>
            <a:r>
              <a:rPr lang="en-US" sz="2600" b="0" i="0" kern="1200" cap="all" spc="-21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</a:t>
            </a:r>
            <a:r>
              <a:rPr lang="en-US" sz="2600" b="0" i="0" kern="1200" cap="all" spc="-37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ec</a:t>
            </a:r>
            <a:r>
              <a:rPr lang="en-US" sz="2600" b="0" i="0" kern="1200" cap="all" spc="-254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</a:t>
            </a:r>
            <a:r>
              <a:rPr lang="en-US" sz="2600" b="0" i="0" kern="1200" cap="all" spc="-16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</a:t>
            </a:r>
            <a:r>
              <a:rPr lang="en-US" sz="2600" b="0" i="0" kern="1200" cap="all" spc="-30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v</a:t>
            </a:r>
            <a:r>
              <a:rPr lang="en-US" sz="2600" b="0" i="0" kern="1200" cap="all" spc="-37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enes</a:t>
            </a:r>
            <a:r>
              <a:rPr lang="en-US" sz="2600" b="0" i="0" kern="1200" cap="all" spc="-29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</a:t>
            </a:r>
            <a:r>
              <a:rPr lang="en-US" sz="2600" b="0" i="0" kern="1200" cap="all" spc="-24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600" b="0" i="0" kern="1200" cap="all" spc="5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</a:t>
            </a:r>
            <a:r>
              <a:rPr lang="en-US" sz="2600" b="0" i="0" kern="1200" cap="all" spc="-7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</a:t>
            </a:r>
            <a:r>
              <a:rPr lang="en-US" sz="2600" b="0" i="0" kern="1200" cap="all" spc="-38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</a:t>
            </a:r>
            <a:r>
              <a:rPr lang="en-US" sz="2600" b="0" i="0" kern="1200" cap="all" spc="-229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lysis</a:t>
            </a:r>
          </a:p>
        </p:txBody>
      </p:sp>
      <p:grpSp>
        <p:nvGrpSpPr>
          <p:cNvPr id="23" name="Group 12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825015" y="638300"/>
            <a:ext cx="4807204" cy="4858625"/>
            <a:chOff x="7807230" y="2012810"/>
            <a:chExt cx="3251252" cy="34598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14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16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918" y="973636"/>
            <a:ext cx="4327398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4188362" y="1138228"/>
            <a:ext cx="4080510" cy="3858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5600" marR="5080" indent="-228600" defTabSz="914400">
              <a:lnSpc>
                <a:spcPct val="120000"/>
              </a:lnSpc>
              <a:spcBef>
                <a:spcPts val="1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355600" algn="l"/>
                <a:tab pos="356235" algn="l"/>
              </a:tabLst>
            </a:pPr>
            <a:r>
              <a:rPr lang="en-US" spc="-50">
                <a:solidFill>
                  <a:srgbClr val="000000"/>
                </a:solidFill>
              </a:rPr>
              <a:t>Tipe</a:t>
            </a:r>
            <a:r>
              <a:rPr lang="en-US" spc="-10">
                <a:solidFill>
                  <a:srgbClr val="000000"/>
                </a:solidFill>
              </a:rPr>
              <a:t> </a:t>
            </a:r>
            <a:r>
              <a:rPr lang="en-US" spc="-105">
                <a:solidFill>
                  <a:srgbClr val="000000"/>
                </a:solidFill>
              </a:rPr>
              <a:t>analisis</a:t>
            </a:r>
            <a:r>
              <a:rPr lang="en-US" spc="-20">
                <a:solidFill>
                  <a:srgbClr val="000000"/>
                </a:solidFill>
              </a:rPr>
              <a:t> </a:t>
            </a:r>
            <a:r>
              <a:rPr lang="en-US" spc="-130">
                <a:solidFill>
                  <a:srgbClr val="000000"/>
                </a:solidFill>
              </a:rPr>
              <a:t>yang</a:t>
            </a:r>
            <a:r>
              <a:rPr lang="en-US" spc="-20">
                <a:solidFill>
                  <a:srgbClr val="000000"/>
                </a:solidFill>
              </a:rPr>
              <a:t> </a:t>
            </a:r>
            <a:r>
              <a:rPr lang="en-US" spc="-55">
                <a:solidFill>
                  <a:srgbClr val="000000"/>
                </a:solidFill>
              </a:rPr>
              <a:t>membandingkan </a:t>
            </a:r>
            <a:r>
              <a:rPr lang="en-US" spc="-785">
                <a:solidFill>
                  <a:srgbClr val="000000"/>
                </a:solidFill>
              </a:rPr>
              <a:t> </a:t>
            </a:r>
            <a:r>
              <a:rPr lang="en-US" spc="-130">
                <a:solidFill>
                  <a:srgbClr val="000000"/>
                </a:solidFill>
              </a:rPr>
              <a:t>biaya</a:t>
            </a:r>
            <a:r>
              <a:rPr lang="en-US" spc="-10">
                <a:solidFill>
                  <a:srgbClr val="000000"/>
                </a:solidFill>
              </a:rPr>
              <a:t> </a:t>
            </a:r>
            <a:r>
              <a:rPr lang="en-US" spc="-45">
                <a:solidFill>
                  <a:srgbClr val="000000"/>
                </a:solidFill>
              </a:rPr>
              <a:t>suatu</a:t>
            </a:r>
            <a:r>
              <a:rPr lang="en-US" spc="-10">
                <a:solidFill>
                  <a:srgbClr val="000000"/>
                </a:solidFill>
              </a:rPr>
              <a:t> </a:t>
            </a:r>
            <a:r>
              <a:rPr lang="en-US" spc="-60">
                <a:solidFill>
                  <a:srgbClr val="000000"/>
                </a:solidFill>
              </a:rPr>
              <a:t>intervensi</a:t>
            </a:r>
            <a:r>
              <a:rPr lang="en-US" spc="-25">
                <a:solidFill>
                  <a:srgbClr val="000000"/>
                </a:solidFill>
              </a:rPr>
              <a:t> </a:t>
            </a:r>
            <a:r>
              <a:rPr lang="en-US" spc="-55">
                <a:solidFill>
                  <a:srgbClr val="000000"/>
                </a:solidFill>
              </a:rPr>
              <a:t>dengan </a:t>
            </a:r>
            <a:r>
              <a:rPr lang="en-US" spc="-50">
                <a:solidFill>
                  <a:srgbClr val="000000"/>
                </a:solidFill>
              </a:rPr>
              <a:t> </a:t>
            </a:r>
            <a:r>
              <a:rPr lang="en-US" spc="-45">
                <a:solidFill>
                  <a:srgbClr val="000000"/>
                </a:solidFill>
              </a:rPr>
              <a:t>beberapa</a:t>
            </a:r>
            <a:r>
              <a:rPr lang="en-US" spc="-5">
                <a:solidFill>
                  <a:srgbClr val="000000"/>
                </a:solidFill>
              </a:rPr>
              <a:t> </a:t>
            </a:r>
            <a:r>
              <a:rPr lang="en-US" spc="-50">
                <a:solidFill>
                  <a:srgbClr val="000000"/>
                </a:solidFill>
              </a:rPr>
              <a:t>ukuran</a:t>
            </a:r>
            <a:r>
              <a:rPr lang="en-US" spc="-5">
                <a:solidFill>
                  <a:srgbClr val="000000"/>
                </a:solidFill>
              </a:rPr>
              <a:t> </a:t>
            </a:r>
            <a:r>
              <a:rPr lang="en-US" spc="30">
                <a:solidFill>
                  <a:srgbClr val="000000"/>
                </a:solidFill>
              </a:rPr>
              <a:t>non</a:t>
            </a:r>
            <a:r>
              <a:rPr lang="en-US" spc="15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–</a:t>
            </a:r>
            <a:r>
              <a:rPr lang="en-US" spc="-5">
                <a:solidFill>
                  <a:srgbClr val="000000"/>
                </a:solidFill>
              </a:rPr>
              <a:t> </a:t>
            </a:r>
            <a:r>
              <a:rPr lang="en-US" spc="-25">
                <a:solidFill>
                  <a:srgbClr val="000000"/>
                </a:solidFill>
              </a:rPr>
              <a:t>moneter, </a:t>
            </a:r>
            <a:r>
              <a:rPr lang="en-US" spc="-20">
                <a:solidFill>
                  <a:srgbClr val="000000"/>
                </a:solidFill>
              </a:rPr>
              <a:t> </a:t>
            </a:r>
            <a:r>
              <a:rPr lang="en-US" spc="-65">
                <a:solidFill>
                  <a:srgbClr val="000000"/>
                </a:solidFill>
              </a:rPr>
              <a:t>dimana</a:t>
            </a:r>
            <a:r>
              <a:rPr lang="en-US" spc="-60">
                <a:solidFill>
                  <a:srgbClr val="000000"/>
                </a:solidFill>
              </a:rPr>
              <a:t> </a:t>
            </a:r>
            <a:r>
              <a:rPr lang="en-US" spc="-65">
                <a:solidFill>
                  <a:srgbClr val="000000"/>
                </a:solidFill>
              </a:rPr>
              <a:t>pengaruhnya</a:t>
            </a:r>
            <a:r>
              <a:rPr lang="en-US" spc="670">
                <a:solidFill>
                  <a:srgbClr val="000000"/>
                </a:solidFill>
              </a:rPr>
              <a:t> </a:t>
            </a:r>
            <a:r>
              <a:rPr lang="en-US" spc="-35">
                <a:solidFill>
                  <a:srgbClr val="000000"/>
                </a:solidFill>
              </a:rPr>
              <a:t>terhadap </a:t>
            </a:r>
            <a:r>
              <a:rPr lang="en-US" spc="-30">
                <a:solidFill>
                  <a:srgbClr val="000000"/>
                </a:solidFill>
              </a:rPr>
              <a:t> </a:t>
            </a:r>
            <a:r>
              <a:rPr lang="en-US" spc="-100">
                <a:solidFill>
                  <a:srgbClr val="000000"/>
                </a:solidFill>
              </a:rPr>
              <a:t>hasil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pc="-60">
                <a:solidFill>
                  <a:srgbClr val="000000"/>
                </a:solidFill>
              </a:rPr>
              <a:t>perawatan</a:t>
            </a:r>
            <a:r>
              <a:rPr lang="en-US" spc="-25">
                <a:solidFill>
                  <a:srgbClr val="000000"/>
                </a:solidFill>
              </a:rPr>
              <a:t> </a:t>
            </a:r>
            <a:r>
              <a:rPr lang="en-US" spc="-55">
                <a:solidFill>
                  <a:srgbClr val="000000"/>
                </a:solidFill>
              </a:rPr>
              <a:t>kesehatan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26" name="Picture 18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216D9FD-860F-4F5C-8D9B-CE7002071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1988" y="977028"/>
            <a:ext cx="2500057" cy="5237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72795" defTabSz="914400"/>
            <a:r>
              <a:rPr lang="en-US" sz="2200" b="0" i="0" kern="1200" cap="all" spc="55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</a:t>
            </a:r>
            <a:r>
              <a:rPr lang="en-US" sz="2200" b="0" i="0" kern="1200" cap="all" spc="75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</a:t>
            </a:r>
            <a:r>
              <a:rPr lang="en-US" sz="2200" b="0" i="0" kern="1200" cap="all" spc="-27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</a:t>
            </a:r>
            <a:r>
              <a:rPr lang="en-US" sz="2200" b="0" i="0" kern="1200" cap="all" spc="-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b="0" i="0" kern="1200" cap="all" spc="-85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</a:t>
            </a:r>
            <a:r>
              <a:rPr lang="en-US" sz="2200" b="0" i="0" kern="1200" cap="all" spc="-229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</a:t>
            </a:r>
            <a:r>
              <a:rPr lang="en-US" sz="2200" b="0" i="0" kern="1200" cap="all" spc="-21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</a:t>
            </a:r>
            <a:r>
              <a:rPr lang="en-US" sz="2200" b="0" i="0" kern="1200" cap="all" spc="-375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ec</a:t>
            </a:r>
            <a:r>
              <a:rPr lang="en-US" sz="2200" b="0" i="0" kern="1200" cap="all" spc="-254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</a:t>
            </a:r>
            <a:r>
              <a:rPr lang="en-US" sz="2200" b="0" i="0" kern="1200" cap="all" spc="-165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</a:t>
            </a:r>
            <a:r>
              <a:rPr lang="en-US" sz="2200" b="0" i="0" kern="1200" cap="all" spc="-305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v</a:t>
            </a:r>
            <a:r>
              <a:rPr lang="en-US" sz="2200" b="0" i="0" kern="1200" cap="all" spc="-37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enes</a:t>
            </a:r>
            <a:r>
              <a:rPr lang="en-US" sz="2200" b="0" i="0" kern="1200" cap="all" spc="-29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</a:t>
            </a:r>
            <a:r>
              <a:rPr lang="en-US" sz="2200" b="0" i="0" kern="1200" cap="all" spc="-24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b="0" i="0" kern="1200" cap="all" spc="5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</a:t>
            </a:r>
            <a:r>
              <a:rPr lang="en-US" sz="2200" b="0" i="0" kern="1200" cap="all" spc="-7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</a:t>
            </a:r>
            <a:r>
              <a:rPr lang="en-US" sz="2200" b="0" i="0" kern="1200" cap="all" spc="-38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</a:t>
            </a:r>
            <a:r>
              <a:rPr lang="en-US" sz="2200" b="0" i="0" kern="1200" cap="all" spc="-229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lysis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360045" y="232118"/>
            <a:ext cx="608264" cy="503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1D60167-4931-47E6-BA6A-407CBD079E47}" type="slidenum">
              <a:rPr lang="en-US" kern="1200" spc="-5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13</a:t>
            </a:fld>
            <a:endParaRPr lang="en-US" kern="1200" spc="-5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074069-7026-466C-B495-20FB9578C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494" y="0"/>
            <a:ext cx="5653506" cy="6858000"/>
          </a:xfrm>
          <a:prstGeom prst="rect">
            <a:avLst/>
          </a:prstGeom>
          <a:solidFill>
            <a:schemeClr val="tx2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685D80-4D5A-471F-9215-651424F475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340" y="0"/>
            <a:ext cx="12344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4343965" y="977029"/>
            <a:ext cx="4071592" cy="5237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5600" marR="5080" indent="-228600" defTabSz="914400">
              <a:lnSpc>
                <a:spcPct val="120000"/>
              </a:lnSpc>
              <a:spcBef>
                <a:spcPts val="1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355600" algn="l"/>
                <a:tab pos="356235" algn="l"/>
              </a:tabLst>
            </a:pPr>
            <a:r>
              <a:rPr lang="en-US" spc="-70">
                <a:solidFill>
                  <a:schemeClr val="bg1"/>
                </a:solidFill>
              </a:rPr>
              <a:t>Merupakan</a:t>
            </a:r>
            <a:r>
              <a:rPr lang="en-US" spc="-5">
                <a:solidFill>
                  <a:schemeClr val="bg1"/>
                </a:solidFill>
              </a:rPr>
              <a:t> </a:t>
            </a:r>
            <a:r>
              <a:rPr lang="en-US" spc="-90">
                <a:solidFill>
                  <a:schemeClr val="bg1"/>
                </a:solidFill>
              </a:rPr>
              <a:t>salah</a:t>
            </a:r>
            <a:r>
              <a:rPr lang="en-US" spc="5">
                <a:solidFill>
                  <a:schemeClr val="bg1"/>
                </a:solidFill>
              </a:rPr>
              <a:t> </a:t>
            </a:r>
            <a:r>
              <a:rPr lang="en-US" spc="-50">
                <a:solidFill>
                  <a:schemeClr val="bg1"/>
                </a:solidFill>
              </a:rPr>
              <a:t>satu</a:t>
            </a:r>
            <a:r>
              <a:rPr lang="en-US" spc="-5">
                <a:solidFill>
                  <a:schemeClr val="bg1"/>
                </a:solidFill>
              </a:rPr>
              <a:t> </a:t>
            </a:r>
            <a:r>
              <a:rPr lang="en-US" spc="-85">
                <a:solidFill>
                  <a:schemeClr val="bg1"/>
                </a:solidFill>
              </a:rPr>
              <a:t>cara</a:t>
            </a:r>
            <a:r>
              <a:rPr lang="en-US" spc="-5">
                <a:solidFill>
                  <a:schemeClr val="bg1"/>
                </a:solidFill>
              </a:rPr>
              <a:t> </a:t>
            </a:r>
            <a:r>
              <a:rPr lang="en-US" spc="-25">
                <a:solidFill>
                  <a:schemeClr val="bg1"/>
                </a:solidFill>
              </a:rPr>
              <a:t>untuk </a:t>
            </a:r>
            <a:r>
              <a:rPr lang="en-US" spc="-20">
                <a:solidFill>
                  <a:schemeClr val="bg1"/>
                </a:solidFill>
              </a:rPr>
              <a:t> </a:t>
            </a:r>
            <a:r>
              <a:rPr lang="en-US" spc="-85">
                <a:solidFill>
                  <a:schemeClr val="bg1"/>
                </a:solidFill>
              </a:rPr>
              <a:t>memilih</a:t>
            </a:r>
            <a:r>
              <a:rPr lang="en-US" spc="-10">
                <a:solidFill>
                  <a:schemeClr val="bg1"/>
                </a:solidFill>
              </a:rPr>
              <a:t> </a:t>
            </a:r>
            <a:r>
              <a:rPr lang="en-US" spc="-30">
                <a:solidFill>
                  <a:schemeClr val="bg1"/>
                </a:solidFill>
              </a:rPr>
              <a:t>dan</a:t>
            </a:r>
            <a:r>
              <a:rPr lang="en-US" spc="10">
                <a:solidFill>
                  <a:schemeClr val="bg1"/>
                </a:solidFill>
              </a:rPr>
              <a:t> </a:t>
            </a:r>
            <a:r>
              <a:rPr lang="en-US" spc="-95">
                <a:solidFill>
                  <a:schemeClr val="bg1"/>
                </a:solidFill>
              </a:rPr>
              <a:t>menilai</a:t>
            </a:r>
            <a:r>
              <a:rPr lang="en-US" spc="-15">
                <a:solidFill>
                  <a:schemeClr val="bg1"/>
                </a:solidFill>
              </a:rPr>
              <a:t> </a:t>
            </a:r>
            <a:r>
              <a:rPr lang="en-US" spc="-40">
                <a:solidFill>
                  <a:schemeClr val="bg1"/>
                </a:solidFill>
              </a:rPr>
              <a:t>program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spc="-135">
                <a:solidFill>
                  <a:schemeClr val="bg1"/>
                </a:solidFill>
              </a:rPr>
              <a:t>yang </a:t>
            </a:r>
            <a:r>
              <a:rPr lang="en-US" spc="-785">
                <a:solidFill>
                  <a:schemeClr val="bg1"/>
                </a:solidFill>
              </a:rPr>
              <a:t> </a:t>
            </a:r>
            <a:r>
              <a:rPr lang="en-US" spc="-55">
                <a:solidFill>
                  <a:schemeClr val="bg1"/>
                </a:solidFill>
              </a:rPr>
              <a:t>terbaik</a:t>
            </a:r>
            <a:r>
              <a:rPr lang="en-US" spc="-10">
                <a:solidFill>
                  <a:schemeClr val="bg1"/>
                </a:solidFill>
              </a:rPr>
              <a:t> </a:t>
            </a:r>
            <a:r>
              <a:rPr lang="en-US" spc="-100">
                <a:solidFill>
                  <a:schemeClr val="bg1"/>
                </a:solidFill>
              </a:rPr>
              <a:t>bila</a:t>
            </a:r>
            <a:r>
              <a:rPr lang="en-US" spc="-30">
                <a:solidFill>
                  <a:schemeClr val="bg1"/>
                </a:solidFill>
              </a:rPr>
              <a:t> </a:t>
            </a:r>
            <a:r>
              <a:rPr lang="en-US" spc="-25">
                <a:solidFill>
                  <a:schemeClr val="bg1"/>
                </a:solidFill>
              </a:rPr>
              <a:t>terdapat</a:t>
            </a:r>
            <a:r>
              <a:rPr lang="en-US" spc="5">
                <a:solidFill>
                  <a:schemeClr val="bg1"/>
                </a:solidFill>
              </a:rPr>
              <a:t> </a:t>
            </a:r>
            <a:r>
              <a:rPr lang="en-US" spc="-45">
                <a:solidFill>
                  <a:schemeClr val="bg1"/>
                </a:solidFill>
              </a:rPr>
              <a:t>beberapa </a:t>
            </a:r>
            <a:r>
              <a:rPr lang="en-US" spc="-40">
                <a:solidFill>
                  <a:schemeClr val="bg1"/>
                </a:solidFill>
              </a:rPr>
              <a:t> program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spc="-135">
                <a:solidFill>
                  <a:schemeClr val="bg1"/>
                </a:solidFill>
              </a:rPr>
              <a:t>yang</a:t>
            </a:r>
            <a:r>
              <a:rPr lang="en-US" spc="10">
                <a:solidFill>
                  <a:schemeClr val="bg1"/>
                </a:solidFill>
              </a:rPr>
              <a:t> </a:t>
            </a:r>
            <a:r>
              <a:rPr lang="en-US" spc="-40">
                <a:solidFill>
                  <a:schemeClr val="bg1"/>
                </a:solidFill>
              </a:rPr>
              <a:t>berbeda</a:t>
            </a:r>
            <a:r>
              <a:rPr lang="en-US" spc="-15">
                <a:solidFill>
                  <a:schemeClr val="bg1"/>
                </a:solidFill>
              </a:rPr>
              <a:t> </a:t>
            </a:r>
            <a:r>
              <a:rPr lang="en-US" spc="-55">
                <a:solidFill>
                  <a:schemeClr val="bg1"/>
                </a:solidFill>
              </a:rPr>
              <a:t>dengan </a:t>
            </a:r>
            <a:r>
              <a:rPr lang="en-US" spc="-50">
                <a:solidFill>
                  <a:schemeClr val="bg1"/>
                </a:solidFill>
              </a:rPr>
              <a:t> </a:t>
            </a:r>
            <a:r>
              <a:rPr lang="en-US" spc="-45">
                <a:solidFill>
                  <a:schemeClr val="bg1"/>
                </a:solidFill>
              </a:rPr>
              <a:t>tujuan</a:t>
            </a:r>
            <a:r>
              <a:rPr lang="en-US" spc="-5">
                <a:solidFill>
                  <a:schemeClr val="bg1"/>
                </a:solidFill>
              </a:rPr>
              <a:t> </a:t>
            </a:r>
            <a:r>
              <a:rPr lang="en-US" spc="-130">
                <a:solidFill>
                  <a:schemeClr val="bg1"/>
                </a:solidFill>
              </a:rPr>
              <a:t>yang</a:t>
            </a:r>
            <a:r>
              <a:rPr lang="en-US" spc="-5">
                <a:solidFill>
                  <a:schemeClr val="bg1"/>
                </a:solidFill>
              </a:rPr>
              <a:t> </a:t>
            </a:r>
            <a:r>
              <a:rPr lang="en-US" spc="-90">
                <a:solidFill>
                  <a:schemeClr val="bg1"/>
                </a:solidFill>
              </a:rPr>
              <a:t>sama</a:t>
            </a:r>
            <a:r>
              <a:rPr lang="en-US" spc="-10">
                <a:solidFill>
                  <a:schemeClr val="bg1"/>
                </a:solidFill>
              </a:rPr>
              <a:t> </a:t>
            </a:r>
            <a:r>
              <a:rPr lang="en-US" spc="-20">
                <a:solidFill>
                  <a:schemeClr val="bg1"/>
                </a:solidFill>
              </a:rPr>
              <a:t>untuk</a:t>
            </a:r>
            <a:r>
              <a:rPr lang="en-US" spc="-15">
                <a:solidFill>
                  <a:schemeClr val="bg1"/>
                </a:solidFill>
              </a:rPr>
              <a:t> </a:t>
            </a:r>
            <a:r>
              <a:rPr lang="en-US" spc="-80">
                <a:solidFill>
                  <a:schemeClr val="bg1"/>
                </a:solidFill>
              </a:rPr>
              <a:t>dipilih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3357" y="1600199"/>
            <a:ext cx="2654449" cy="4297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72795" defTabSz="914400"/>
            <a:r>
              <a:rPr lang="en-US" sz="2500" b="0" i="0" kern="1200" cap="all" spc="55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</a:t>
            </a:r>
            <a:r>
              <a:rPr lang="en-US" sz="2500" b="0" i="0" kern="1200" cap="all" spc="75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</a:t>
            </a:r>
            <a:r>
              <a:rPr lang="en-US" sz="2500" b="0" i="0" kern="1200" cap="all" spc="-27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</a:t>
            </a:r>
            <a:r>
              <a:rPr lang="en-US" sz="2500" b="0" i="0" kern="1200" cap="all" spc="-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500" b="0" i="0" kern="1200" cap="all" spc="-85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</a:t>
            </a:r>
            <a:r>
              <a:rPr lang="en-US" sz="2500" b="0" i="0" kern="1200" cap="all" spc="-229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</a:t>
            </a:r>
            <a:r>
              <a:rPr lang="en-US" sz="2500" b="0" i="0" kern="1200" cap="all" spc="-21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</a:t>
            </a:r>
            <a:r>
              <a:rPr lang="en-US" sz="2500" b="0" i="0" kern="1200" cap="all" spc="-375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ec</a:t>
            </a:r>
            <a:r>
              <a:rPr lang="en-US" sz="2500" b="0" i="0" kern="1200" cap="all" spc="-254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</a:t>
            </a:r>
            <a:r>
              <a:rPr lang="en-US" sz="2500" b="0" i="0" kern="1200" cap="all" spc="-165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</a:t>
            </a:r>
            <a:r>
              <a:rPr lang="en-US" sz="2500" b="0" i="0" kern="1200" cap="all" spc="-305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v</a:t>
            </a:r>
            <a:r>
              <a:rPr lang="en-US" sz="2500" b="0" i="0" kern="1200" cap="all" spc="-37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enes</a:t>
            </a:r>
            <a:r>
              <a:rPr lang="en-US" sz="2500" b="0" i="0" kern="1200" cap="all" spc="-29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</a:t>
            </a:r>
            <a:r>
              <a:rPr lang="en-US" sz="2500" b="0" i="0" kern="1200" cap="all" spc="-24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500" b="0" i="0" kern="1200" cap="all" spc="5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</a:t>
            </a:r>
            <a:r>
              <a:rPr lang="en-US" sz="2500" b="0" i="0" kern="1200" cap="all" spc="-7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</a:t>
            </a:r>
            <a:r>
              <a:rPr lang="en-US" sz="2500" b="0" i="0" kern="1200" cap="all" spc="-38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</a:t>
            </a:r>
            <a:r>
              <a:rPr lang="en-US" sz="2500" b="0" i="0" kern="1200" cap="all" spc="-229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lysis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2634225" y="443732"/>
            <a:ext cx="608265" cy="503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1D60167-4931-47E6-BA6A-407CBD079E47}" type="slidenum">
              <a:rPr lang="en-US" kern="1200" spc="-5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14</a:t>
            </a:fld>
            <a:endParaRPr lang="en-US" kern="1200" spc="-5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ject 3"/>
          <p:cNvSpPr txBox="1"/>
          <p:nvPr/>
        </p:nvSpPr>
        <p:spPr>
          <a:xfrm>
            <a:off x="3693638" y="1600199"/>
            <a:ext cx="4597502" cy="4297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5600" marR="269240" indent="-228600" defTabSz="914400">
              <a:lnSpc>
                <a:spcPct val="120000"/>
              </a:lnSpc>
              <a:spcBef>
                <a:spcPts val="1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356235" algn="l"/>
              </a:tabLst>
            </a:pPr>
            <a:r>
              <a:rPr lang="en-US" spc="-75"/>
              <a:t>Sebuah </a:t>
            </a:r>
            <a:r>
              <a:rPr lang="en-US" spc="-60"/>
              <a:t>teknik </a:t>
            </a:r>
            <a:r>
              <a:rPr lang="en-US" spc="-20"/>
              <a:t>untuk </a:t>
            </a:r>
            <a:r>
              <a:rPr lang="en-US" spc="-85"/>
              <a:t>memilih </a:t>
            </a:r>
            <a:r>
              <a:rPr lang="en-US" spc="-60"/>
              <a:t>atau </a:t>
            </a:r>
            <a:r>
              <a:rPr lang="en-US" spc="-785"/>
              <a:t> </a:t>
            </a:r>
            <a:r>
              <a:rPr lang="en-US" spc="-55"/>
              <a:t>membandingkan </a:t>
            </a:r>
            <a:r>
              <a:rPr lang="en-US" spc="-45"/>
              <a:t>beberapa </a:t>
            </a:r>
            <a:r>
              <a:rPr lang="en-US" spc="-65"/>
              <a:t>strategi </a:t>
            </a:r>
            <a:r>
              <a:rPr lang="en-US" spc="-785"/>
              <a:t> </a:t>
            </a:r>
            <a:r>
              <a:rPr lang="en-US" spc="-65"/>
              <a:t>dimana</a:t>
            </a:r>
            <a:r>
              <a:rPr lang="en-US" spc="-10"/>
              <a:t> </a:t>
            </a:r>
            <a:r>
              <a:rPr lang="en-US" spc="-35"/>
              <a:t>sumber</a:t>
            </a:r>
            <a:r>
              <a:rPr lang="en-US" spc="-5"/>
              <a:t> </a:t>
            </a:r>
            <a:r>
              <a:rPr lang="en-US" spc="-130"/>
              <a:t>daya</a:t>
            </a:r>
            <a:r>
              <a:rPr lang="en-US" spc="-5"/>
              <a:t> </a:t>
            </a:r>
            <a:r>
              <a:rPr lang="en-US" spc="-35"/>
              <a:t>terbatas</a:t>
            </a:r>
            <a:endParaRPr lang="en-US"/>
          </a:p>
          <a:p>
            <a:pPr marL="355600" marR="5080" indent="-228600" defTabSz="914400">
              <a:lnSpc>
                <a:spcPct val="120000"/>
              </a:lnSpc>
              <a:spcBef>
                <a:spcPts val="78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355600" algn="l"/>
                <a:tab pos="356235" algn="l"/>
              </a:tabLst>
            </a:pPr>
            <a:r>
              <a:rPr lang="en-US" spc="-135"/>
              <a:t>Misalnya</a:t>
            </a:r>
            <a:r>
              <a:rPr lang="en-US" spc="-15"/>
              <a:t> </a:t>
            </a:r>
            <a:r>
              <a:rPr lang="en-US" spc="-65"/>
              <a:t>strategi</a:t>
            </a:r>
            <a:r>
              <a:rPr lang="en-US" spc="-25"/>
              <a:t> </a:t>
            </a:r>
            <a:r>
              <a:rPr lang="en-US" spc="-35"/>
              <a:t>baru</a:t>
            </a:r>
            <a:r>
              <a:rPr lang="en-US" spc="-5"/>
              <a:t> </a:t>
            </a:r>
            <a:r>
              <a:rPr lang="en-US" spc="-60"/>
              <a:t>dibandingkan </a:t>
            </a:r>
            <a:r>
              <a:rPr lang="en-US" spc="-785"/>
              <a:t> </a:t>
            </a:r>
            <a:r>
              <a:rPr lang="en-US" spc="-50"/>
              <a:t>dengan</a:t>
            </a:r>
            <a:r>
              <a:rPr lang="en-US" spc="-45"/>
              <a:t> </a:t>
            </a:r>
            <a:r>
              <a:rPr lang="en-US" spc="-70"/>
              <a:t>strategi</a:t>
            </a:r>
            <a:r>
              <a:rPr lang="en-US" spc="660"/>
              <a:t> </a:t>
            </a:r>
            <a:r>
              <a:rPr lang="en-US" spc="-130"/>
              <a:t>yang</a:t>
            </a:r>
            <a:r>
              <a:rPr lang="en-US" spc="540"/>
              <a:t> </a:t>
            </a:r>
            <a:r>
              <a:rPr lang="en-US" spc="-70"/>
              <a:t>sedang </a:t>
            </a:r>
            <a:r>
              <a:rPr lang="en-US" spc="-65"/>
              <a:t> </a:t>
            </a:r>
            <a:r>
              <a:rPr lang="en-US" spc="-75"/>
              <a:t>berjalan</a:t>
            </a:r>
            <a:r>
              <a:rPr lang="en-US" spc="-10"/>
              <a:t> </a:t>
            </a:r>
            <a:r>
              <a:rPr lang="en-US" spc="-60"/>
              <a:t>atau</a:t>
            </a:r>
            <a:r>
              <a:rPr lang="en-US" spc="-5"/>
              <a:t> </a:t>
            </a:r>
            <a:r>
              <a:rPr lang="en-US" spc="-80"/>
              <a:t>sebelumnya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  <a:prstGeom prst="rect">
            <a:avLst/>
          </a:prstGeom>
        </p:spPr>
        <p:txBody>
          <a:bodyPr vert="horz" lIns="0" tIns="12700" rIns="0" bIns="0" rtlCol="0">
            <a:normAutofit/>
          </a:bodyPr>
          <a:lstStyle/>
          <a:p>
            <a:pPr marL="772795">
              <a:spcBef>
                <a:spcPts val="100"/>
              </a:spcBef>
            </a:pPr>
            <a:r>
              <a:rPr lang="en-US" sz="2000" spc="55">
                <a:solidFill>
                  <a:srgbClr val="FFFFFF"/>
                </a:solidFill>
              </a:rPr>
              <a:t>C</a:t>
            </a:r>
            <a:r>
              <a:rPr lang="en-US" sz="2000" spc="75">
                <a:solidFill>
                  <a:srgbClr val="FFFFFF"/>
                </a:solidFill>
              </a:rPr>
              <a:t>o</a:t>
            </a:r>
            <a:r>
              <a:rPr lang="en-US" sz="2000" spc="-270">
                <a:solidFill>
                  <a:srgbClr val="FFFFFF"/>
                </a:solidFill>
              </a:rPr>
              <a:t>st</a:t>
            </a:r>
            <a:r>
              <a:rPr lang="en-US" sz="2000" spc="-200">
                <a:solidFill>
                  <a:srgbClr val="FFFFFF"/>
                </a:solidFill>
              </a:rPr>
              <a:t> </a:t>
            </a:r>
            <a:r>
              <a:rPr lang="en-US" sz="2000" spc="-85">
                <a:solidFill>
                  <a:srgbClr val="FFFFFF"/>
                </a:solidFill>
              </a:rPr>
              <a:t>E</a:t>
            </a:r>
            <a:r>
              <a:rPr lang="en-US" sz="2000" spc="-229">
                <a:solidFill>
                  <a:srgbClr val="FFFFFF"/>
                </a:solidFill>
              </a:rPr>
              <a:t>f</a:t>
            </a:r>
            <a:r>
              <a:rPr lang="en-US" sz="2000" spc="-210">
                <a:solidFill>
                  <a:srgbClr val="FFFFFF"/>
                </a:solidFill>
              </a:rPr>
              <a:t>f</a:t>
            </a:r>
            <a:r>
              <a:rPr lang="en-US" sz="2000" spc="-375">
                <a:solidFill>
                  <a:srgbClr val="FFFFFF"/>
                </a:solidFill>
              </a:rPr>
              <a:t>ec</a:t>
            </a:r>
            <a:r>
              <a:rPr lang="en-US" sz="2000" spc="-254">
                <a:solidFill>
                  <a:srgbClr val="FFFFFF"/>
                </a:solidFill>
              </a:rPr>
              <a:t>t</a:t>
            </a:r>
            <a:r>
              <a:rPr lang="en-US" sz="2000" spc="-165">
                <a:solidFill>
                  <a:srgbClr val="FFFFFF"/>
                </a:solidFill>
              </a:rPr>
              <a:t>i</a:t>
            </a:r>
            <a:r>
              <a:rPr lang="en-US" sz="2000" spc="-305">
                <a:solidFill>
                  <a:srgbClr val="FFFFFF"/>
                </a:solidFill>
              </a:rPr>
              <a:t>v</a:t>
            </a:r>
            <a:r>
              <a:rPr lang="en-US" sz="2000" spc="-370">
                <a:solidFill>
                  <a:srgbClr val="FFFFFF"/>
                </a:solidFill>
              </a:rPr>
              <a:t>enes</a:t>
            </a:r>
            <a:r>
              <a:rPr lang="en-US" sz="2000" spc="-290">
                <a:solidFill>
                  <a:srgbClr val="FFFFFF"/>
                </a:solidFill>
              </a:rPr>
              <a:t>s</a:t>
            </a:r>
            <a:r>
              <a:rPr lang="en-US" sz="2000" spc="-240">
                <a:solidFill>
                  <a:srgbClr val="FFFFFF"/>
                </a:solidFill>
              </a:rPr>
              <a:t> </a:t>
            </a:r>
            <a:r>
              <a:rPr lang="en-US" sz="2000" spc="500">
                <a:solidFill>
                  <a:srgbClr val="FFFFFF"/>
                </a:solidFill>
              </a:rPr>
              <a:t>A</a:t>
            </a:r>
            <a:r>
              <a:rPr lang="en-US" sz="2000" spc="-70">
                <a:solidFill>
                  <a:srgbClr val="FFFFFF"/>
                </a:solidFill>
              </a:rPr>
              <a:t>n</a:t>
            </a:r>
            <a:r>
              <a:rPr lang="en-US" sz="2000" spc="-380">
                <a:solidFill>
                  <a:srgbClr val="FFFFFF"/>
                </a:solidFill>
              </a:rPr>
              <a:t>a</a:t>
            </a:r>
            <a:r>
              <a:rPr lang="en-US" sz="2000" spc="-229">
                <a:solidFill>
                  <a:srgbClr val="FFFFFF"/>
                </a:solidFill>
              </a:rPr>
              <a:t>lysis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8175690" y="232118"/>
            <a:ext cx="608265" cy="5035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38100">
              <a:spcAft>
                <a:spcPts val="600"/>
              </a:spcAft>
            </a:pPr>
            <a:fld id="{81D60167-4931-47E6-BA6A-407CBD079E47}" type="slidenum">
              <a:rPr spc="-5" dirty="0"/>
              <a:pPr marL="38100">
                <a:spcAft>
                  <a:spcPts val="600"/>
                </a:spcAft>
              </a:pPr>
              <a:t>15</a:t>
            </a:fld>
            <a:endParaRPr lang="en-US" spc="-5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3529195" y="1240077"/>
            <a:ext cx="4526120" cy="4916465"/>
          </a:xfrm>
          <a:prstGeom prst="rect">
            <a:avLst/>
          </a:prstGeom>
        </p:spPr>
        <p:txBody>
          <a:bodyPr vert="horz" lIns="0" tIns="12700" rIns="0" bIns="0" rtlCol="0" anchor="t">
            <a:normAutofit/>
          </a:bodyPr>
          <a:lstStyle/>
          <a:p>
            <a:pPr marL="846455" marR="5080" indent="-343535">
              <a:spcBef>
                <a:spcPts val="100"/>
              </a:spcBef>
              <a:buChar char="•"/>
              <a:tabLst>
                <a:tab pos="847090" algn="l"/>
                <a:tab pos="847725" algn="l"/>
              </a:tabLst>
            </a:pPr>
            <a:r>
              <a:rPr spc="-80" dirty="0"/>
              <a:t>Suatu</a:t>
            </a:r>
            <a:r>
              <a:rPr spc="-5" dirty="0"/>
              <a:t> </a:t>
            </a:r>
            <a:r>
              <a:rPr spc="-70" dirty="0"/>
              <a:t>strategi</a:t>
            </a:r>
            <a:r>
              <a:rPr dirty="0"/>
              <a:t> </a:t>
            </a:r>
            <a:r>
              <a:rPr spc="-70" dirty="0"/>
              <a:t>dikatakan</a:t>
            </a:r>
            <a:r>
              <a:rPr spc="-15" dirty="0"/>
              <a:t> </a:t>
            </a:r>
            <a:r>
              <a:rPr spc="-20" dirty="0"/>
              <a:t>cost</a:t>
            </a:r>
            <a:r>
              <a:rPr spc="-15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-70" dirty="0"/>
              <a:t>effective </a:t>
            </a:r>
            <a:r>
              <a:rPr spc="-785" dirty="0"/>
              <a:t> </a:t>
            </a:r>
            <a:r>
              <a:rPr spc="-65" dirty="0"/>
              <a:t>tidak</a:t>
            </a:r>
            <a:r>
              <a:rPr spc="-10" dirty="0"/>
              <a:t> </a:t>
            </a:r>
            <a:r>
              <a:rPr spc="-45" dirty="0"/>
              <a:t>berarti</a:t>
            </a:r>
            <a:r>
              <a:rPr spc="5" dirty="0"/>
              <a:t> </a:t>
            </a:r>
            <a:r>
              <a:rPr spc="-75" dirty="0"/>
              <a:t>bahwa</a:t>
            </a:r>
            <a:r>
              <a:rPr spc="-15" dirty="0"/>
              <a:t> </a:t>
            </a:r>
            <a:r>
              <a:rPr spc="-65" dirty="0"/>
              <a:t>strategi</a:t>
            </a:r>
            <a:r>
              <a:rPr spc="-5" dirty="0"/>
              <a:t> </a:t>
            </a:r>
            <a:r>
              <a:rPr spc="-20" dirty="0"/>
              <a:t>tersebut </a:t>
            </a:r>
            <a:r>
              <a:rPr spc="-15" dirty="0"/>
              <a:t> </a:t>
            </a:r>
            <a:r>
              <a:rPr spc="-45" dirty="0"/>
              <a:t>menghemat</a:t>
            </a:r>
            <a:r>
              <a:rPr spc="-5" dirty="0"/>
              <a:t> </a:t>
            </a:r>
            <a:r>
              <a:rPr spc="-80" dirty="0"/>
              <a:t>uang</a:t>
            </a:r>
            <a:r>
              <a:rPr spc="-15" dirty="0"/>
              <a:t> </a:t>
            </a:r>
            <a:r>
              <a:rPr spc="-114" dirty="0"/>
              <a:t>saja,</a:t>
            </a:r>
            <a:r>
              <a:rPr dirty="0"/>
              <a:t> </a:t>
            </a:r>
            <a:r>
              <a:rPr spc="-30" dirty="0"/>
              <a:t>namun</a:t>
            </a:r>
            <a:r>
              <a:rPr spc="-10" dirty="0"/>
              <a:t> </a:t>
            </a:r>
            <a:r>
              <a:rPr spc="-45" dirty="0"/>
              <a:t>harus </a:t>
            </a:r>
            <a:r>
              <a:rPr spc="-40" dirty="0"/>
              <a:t> </a:t>
            </a:r>
            <a:r>
              <a:rPr spc="-55" dirty="0"/>
              <a:t>memberikan</a:t>
            </a:r>
            <a:r>
              <a:rPr spc="-5" dirty="0"/>
              <a:t> </a:t>
            </a:r>
            <a:r>
              <a:rPr spc="-50" dirty="0"/>
              <a:t>manfaat</a:t>
            </a:r>
            <a:r>
              <a:rPr spc="-5" dirty="0"/>
              <a:t> </a:t>
            </a:r>
            <a:r>
              <a:rPr spc="-135" dirty="0"/>
              <a:t>yang</a:t>
            </a:r>
            <a:r>
              <a:rPr spc="-15" dirty="0"/>
              <a:t> </a:t>
            </a:r>
            <a:r>
              <a:rPr spc="-100" dirty="0"/>
              <a:t>maksimal</a:t>
            </a:r>
            <a:endParaRPr lang="en-US" spc="-1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9810" y="470217"/>
            <a:ext cx="532574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5" dirty="0"/>
              <a:t>C</a:t>
            </a:r>
            <a:r>
              <a:rPr spc="75" dirty="0"/>
              <a:t>o</a:t>
            </a:r>
            <a:r>
              <a:rPr spc="-270" dirty="0"/>
              <a:t>st</a:t>
            </a:r>
            <a:r>
              <a:rPr spc="-195" dirty="0"/>
              <a:t> </a:t>
            </a:r>
            <a:r>
              <a:rPr spc="445" dirty="0"/>
              <a:t>-</a:t>
            </a:r>
            <a:r>
              <a:rPr spc="-85" dirty="0"/>
              <a:t>E</a:t>
            </a:r>
            <a:r>
              <a:rPr spc="-225" dirty="0"/>
              <a:t>ff</a:t>
            </a:r>
            <a:r>
              <a:rPr spc="-465" dirty="0"/>
              <a:t>e</a:t>
            </a:r>
            <a:r>
              <a:rPr spc="-300" dirty="0"/>
              <a:t>ctivene</a:t>
            </a:r>
            <a:r>
              <a:rPr spc="-254" dirty="0"/>
              <a:t>s</a:t>
            </a:r>
            <a:r>
              <a:rPr spc="-355" dirty="0"/>
              <a:t>s</a:t>
            </a:r>
            <a:r>
              <a:rPr spc="-235" dirty="0"/>
              <a:t> </a:t>
            </a:r>
            <a:r>
              <a:rPr spc="10" dirty="0"/>
              <a:t>R</a:t>
            </a:r>
            <a:r>
              <a:rPr spc="-380" dirty="0"/>
              <a:t>a</a:t>
            </a:r>
            <a:r>
              <a:rPr spc="-175" dirty="0"/>
              <a:t>t</a:t>
            </a:r>
            <a:r>
              <a:rPr spc="-45" dirty="0"/>
              <a:t>io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524000" y="1962150"/>
            <a:ext cx="5467350" cy="2076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033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95" dirty="0">
                <a:latin typeface="Times New Roman"/>
                <a:cs typeface="Times New Roman"/>
              </a:rPr>
              <a:t>Rasio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dari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total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dibagi 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manfaat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dihasilkan</a:t>
            </a:r>
            <a:endParaRPr sz="3200" dirty="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75" dirty="0">
                <a:latin typeface="Times New Roman"/>
                <a:cs typeface="Times New Roman"/>
              </a:rPr>
              <a:t>Manfaat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bisa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dalam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bentuk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uang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atau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14" dirty="0">
                <a:latin typeface="Times New Roman"/>
                <a:cs typeface="Times New Roman"/>
              </a:rPr>
              <a:t>nilai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manfaat</a:t>
            </a:r>
            <a:endParaRPr sz="3200" dirty="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271520" y="4033520"/>
            <a:ext cx="4277360" cy="1534160"/>
            <a:chOff x="3271520" y="4033520"/>
            <a:chExt cx="4277360" cy="1534160"/>
          </a:xfrm>
        </p:grpSpPr>
        <p:sp>
          <p:nvSpPr>
            <p:cNvPr id="5" name="object 5"/>
            <p:cNvSpPr/>
            <p:nvPr/>
          </p:nvSpPr>
          <p:spPr>
            <a:xfrm>
              <a:off x="3276600" y="4038600"/>
              <a:ext cx="4267200" cy="1524000"/>
            </a:xfrm>
            <a:custGeom>
              <a:avLst/>
              <a:gdLst/>
              <a:ahLst/>
              <a:cxnLst/>
              <a:rect l="l" t="t" r="r" b="b"/>
              <a:pathLst>
                <a:path w="4267200" h="1524000">
                  <a:moveTo>
                    <a:pt x="4267200" y="0"/>
                  </a:moveTo>
                  <a:lnTo>
                    <a:pt x="0" y="0"/>
                  </a:lnTo>
                  <a:lnTo>
                    <a:pt x="0" y="1524000"/>
                  </a:lnTo>
                  <a:lnTo>
                    <a:pt x="4267200" y="1524000"/>
                  </a:lnTo>
                  <a:lnTo>
                    <a:pt x="4267200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76600" y="4038600"/>
              <a:ext cx="4267200" cy="1524000"/>
            </a:xfrm>
            <a:custGeom>
              <a:avLst/>
              <a:gdLst/>
              <a:ahLst/>
              <a:cxnLst/>
              <a:rect l="l" t="t" r="r" b="b"/>
              <a:pathLst>
                <a:path w="4267200" h="1524000">
                  <a:moveTo>
                    <a:pt x="0" y="1524000"/>
                  </a:moveTo>
                  <a:lnTo>
                    <a:pt x="4267200" y="1524000"/>
                  </a:lnTo>
                  <a:lnTo>
                    <a:pt x="4267200" y="0"/>
                  </a:lnTo>
                  <a:lnTo>
                    <a:pt x="0" y="0"/>
                  </a:lnTo>
                  <a:lnTo>
                    <a:pt x="0" y="1524000"/>
                  </a:lnTo>
                  <a:close/>
                </a:path>
              </a:pathLst>
            </a:custGeom>
            <a:ln w="101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276600" y="4038600"/>
            <a:ext cx="4267200" cy="1524000"/>
          </a:xfrm>
          <a:prstGeom prst="rect">
            <a:avLst/>
          </a:prstGeom>
        </p:spPr>
        <p:txBody>
          <a:bodyPr vert="horz" wrap="square" lIns="0" tIns="197485" rIns="0" bIns="0" rtlCol="0">
            <a:spAutoFit/>
          </a:bodyPr>
          <a:lstStyle/>
          <a:p>
            <a:pPr marL="410209">
              <a:lnSpc>
                <a:spcPts val="3470"/>
              </a:lnSpc>
              <a:spcBef>
                <a:spcPts val="1555"/>
              </a:spcBef>
            </a:pPr>
            <a:r>
              <a:rPr sz="3000" spc="15" dirty="0">
                <a:latin typeface="Times New Roman"/>
                <a:cs typeface="Times New Roman"/>
              </a:rPr>
              <a:t>CE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spc="-65" dirty="0">
                <a:latin typeface="Times New Roman"/>
                <a:cs typeface="Times New Roman"/>
              </a:rPr>
              <a:t>Ratio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spc="305" dirty="0">
                <a:latin typeface="Times New Roman"/>
                <a:cs typeface="Times New Roman"/>
              </a:rPr>
              <a:t>=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u="heavy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Total</a:t>
            </a:r>
            <a:r>
              <a:rPr sz="30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000" u="heavy" spc="-1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Biaya</a:t>
            </a:r>
            <a:endParaRPr sz="3000">
              <a:latin typeface="Times New Roman"/>
              <a:cs typeface="Times New Roman"/>
            </a:endParaRPr>
          </a:p>
          <a:p>
            <a:pPr marL="2257425" marR="182245" indent="-162560">
              <a:lnSpc>
                <a:spcPts val="3060"/>
              </a:lnSpc>
              <a:spcBef>
                <a:spcPts val="425"/>
              </a:spcBef>
            </a:pPr>
            <a:r>
              <a:rPr sz="3000" spc="-70" dirty="0">
                <a:latin typeface="Times New Roman"/>
                <a:cs typeface="Times New Roman"/>
              </a:rPr>
              <a:t>Manfaat </a:t>
            </a:r>
            <a:r>
              <a:rPr sz="3000" spc="-130" dirty="0">
                <a:latin typeface="Times New Roman"/>
                <a:cs typeface="Times New Roman"/>
              </a:rPr>
              <a:t>yang </a:t>
            </a:r>
            <a:r>
              <a:rPr sz="3000" spc="-735" dirty="0">
                <a:latin typeface="Times New Roman"/>
                <a:cs typeface="Times New Roman"/>
              </a:rPr>
              <a:t> </a:t>
            </a:r>
            <a:r>
              <a:rPr sz="3000" spc="-80" dirty="0">
                <a:latin typeface="Times New Roman"/>
                <a:cs typeface="Times New Roman"/>
              </a:rPr>
              <a:t>dihasilkan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1010" y="470217"/>
            <a:ext cx="64414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5" dirty="0">
                <a:solidFill>
                  <a:srgbClr val="1C1C1C"/>
                </a:solidFill>
              </a:rPr>
              <a:t>C</a:t>
            </a:r>
            <a:r>
              <a:rPr spc="75" dirty="0">
                <a:solidFill>
                  <a:srgbClr val="1C1C1C"/>
                </a:solidFill>
              </a:rPr>
              <a:t>o</a:t>
            </a:r>
            <a:r>
              <a:rPr spc="-70" dirty="0">
                <a:solidFill>
                  <a:srgbClr val="1C1C1C"/>
                </a:solidFill>
              </a:rPr>
              <a:t>n</a:t>
            </a:r>
            <a:r>
              <a:rPr spc="-175" dirty="0">
                <a:solidFill>
                  <a:srgbClr val="1C1C1C"/>
                </a:solidFill>
              </a:rPr>
              <a:t>t</a:t>
            </a:r>
            <a:r>
              <a:rPr spc="-60" dirty="0">
                <a:solidFill>
                  <a:srgbClr val="1C1C1C"/>
                </a:solidFill>
              </a:rPr>
              <a:t>oh</a:t>
            </a:r>
            <a:r>
              <a:rPr spc="-245" dirty="0">
                <a:solidFill>
                  <a:srgbClr val="1C1C1C"/>
                </a:solidFill>
              </a:rPr>
              <a:t> </a:t>
            </a:r>
            <a:r>
              <a:rPr spc="-315" dirty="0">
                <a:solidFill>
                  <a:srgbClr val="1C1C1C"/>
                </a:solidFill>
              </a:rPr>
              <a:t>p</a:t>
            </a:r>
            <a:r>
              <a:rPr spc="-285" dirty="0">
                <a:solidFill>
                  <a:srgbClr val="1C1C1C"/>
                </a:solidFill>
              </a:rPr>
              <a:t>e</a:t>
            </a:r>
            <a:r>
              <a:rPr spc="-275" dirty="0">
                <a:solidFill>
                  <a:srgbClr val="1C1C1C"/>
                </a:solidFill>
              </a:rPr>
              <a:t>n</a:t>
            </a:r>
            <a:r>
              <a:rPr spc="-45" dirty="0">
                <a:solidFill>
                  <a:srgbClr val="1C1C1C"/>
                </a:solidFill>
              </a:rPr>
              <a:t>g</a:t>
            </a:r>
            <a:r>
              <a:rPr spc="-40" dirty="0">
                <a:solidFill>
                  <a:srgbClr val="1C1C1C"/>
                </a:solidFill>
              </a:rPr>
              <a:t>u</a:t>
            </a:r>
            <a:r>
              <a:rPr spc="-220" dirty="0">
                <a:solidFill>
                  <a:srgbClr val="1C1C1C"/>
                </a:solidFill>
              </a:rPr>
              <a:t>kuran</a:t>
            </a:r>
            <a:r>
              <a:rPr spc="-215" dirty="0">
                <a:solidFill>
                  <a:srgbClr val="1C1C1C"/>
                </a:solidFill>
              </a:rPr>
              <a:t> </a:t>
            </a:r>
            <a:r>
              <a:rPr spc="90" dirty="0">
                <a:solidFill>
                  <a:srgbClr val="1C1C1C"/>
                </a:solidFill>
              </a:rPr>
              <a:t>o</a:t>
            </a:r>
            <a:r>
              <a:rPr spc="-110" dirty="0">
                <a:solidFill>
                  <a:srgbClr val="1C1C1C"/>
                </a:solidFill>
              </a:rPr>
              <a:t>u</a:t>
            </a:r>
            <a:r>
              <a:rPr spc="-175" dirty="0">
                <a:solidFill>
                  <a:srgbClr val="1C1C1C"/>
                </a:solidFill>
              </a:rPr>
              <a:t>t</a:t>
            </a:r>
            <a:r>
              <a:rPr spc="-70" dirty="0">
                <a:solidFill>
                  <a:srgbClr val="1C1C1C"/>
                </a:solidFill>
              </a:rPr>
              <a:t>co</a:t>
            </a:r>
            <a:r>
              <a:rPr spc="-100" dirty="0">
                <a:solidFill>
                  <a:srgbClr val="1C1C1C"/>
                </a:solidFill>
              </a:rPr>
              <a:t>m</a:t>
            </a:r>
            <a:r>
              <a:rPr spc="-470" dirty="0">
                <a:solidFill>
                  <a:srgbClr val="1C1C1C"/>
                </a:solidFill>
              </a:rPr>
              <a:t>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526794" y="2008505"/>
            <a:ext cx="6026150" cy="3858895"/>
          </a:xfrm>
          <a:prstGeom prst="rect">
            <a:avLst/>
          </a:prstGeom>
        </p:spPr>
        <p:txBody>
          <a:bodyPr vert="horz" wrap="square" lIns="0" tIns="1136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u="heavy" spc="-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Life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1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year</a:t>
            </a:r>
            <a:r>
              <a:rPr sz="3200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gained</a:t>
            </a:r>
            <a:endParaRPr sz="3200" dirty="0">
              <a:latin typeface="Times New Roman"/>
              <a:cs typeface="Times New Roman"/>
            </a:endParaRPr>
          </a:p>
          <a:p>
            <a:pPr marL="756920" marR="819150" lvl="1" indent="-287020">
              <a:lnSpc>
                <a:spcPct val="100000"/>
              </a:lnSpc>
              <a:spcBef>
                <a:spcPts val="740"/>
              </a:spcBef>
              <a:buChar char="–"/>
              <a:tabLst>
                <a:tab pos="757555" algn="l"/>
              </a:tabLst>
            </a:pPr>
            <a:r>
              <a:rPr sz="3000" spc="-40" dirty="0">
                <a:latin typeface="Times New Roman"/>
                <a:cs typeface="Times New Roman"/>
              </a:rPr>
              <a:t>Durasi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spc="-30" dirty="0">
                <a:latin typeface="Times New Roman"/>
                <a:cs typeface="Times New Roman"/>
              </a:rPr>
              <a:t>pertahanan</a:t>
            </a:r>
            <a:r>
              <a:rPr sz="3000" spc="-45" dirty="0">
                <a:latin typeface="Times New Roman"/>
                <a:cs typeface="Times New Roman"/>
              </a:rPr>
              <a:t> </a:t>
            </a:r>
            <a:r>
              <a:rPr sz="3000" spc="-30" dirty="0">
                <a:latin typeface="Times New Roman"/>
                <a:cs typeface="Times New Roman"/>
              </a:rPr>
              <a:t>hidup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-130" dirty="0">
                <a:latin typeface="Times New Roman"/>
                <a:cs typeface="Times New Roman"/>
              </a:rPr>
              <a:t>yang </a:t>
            </a:r>
            <a:r>
              <a:rPr sz="3000" spc="-735" dirty="0">
                <a:latin typeface="Times New Roman"/>
                <a:cs typeface="Times New Roman"/>
              </a:rPr>
              <a:t> </a:t>
            </a:r>
            <a:r>
              <a:rPr sz="3000" spc="-80" dirty="0">
                <a:latin typeface="Times New Roman"/>
                <a:cs typeface="Times New Roman"/>
              </a:rPr>
              <a:t>dihasilkan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45" dirty="0">
                <a:latin typeface="Times New Roman"/>
                <a:cs typeface="Times New Roman"/>
              </a:rPr>
              <a:t>(tahun)</a:t>
            </a:r>
            <a:endParaRPr sz="30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50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u="heavy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Quality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Adjusted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Life</a:t>
            </a:r>
            <a:r>
              <a:rPr sz="32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1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Year</a:t>
            </a:r>
            <a:r>
              <a:rPr sz="32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(QALY)</a:t>
            </a:r>
            <a:endParaRPr sz="3200" dirty="0">
              <a:latin typeface="Times New Roman"/>
              <a:cs typeface="Times New Roman"/>
            </a:endParaRPr>
          </a:p>
          <a:p>
            <a:pPr marL="756920" marR="640080" lvl="1" indent="-287020">
              <a:lnSpc>
                <a:spcPct val="100000"/>
              </a:lnSpc>
              <a:spcBef>
                <a:spcPts val="740"/>
              </a:spcBef>
              <a:buChar char="–"/>
              <a:tabLst>
                <a:tab pos="757555" algn="l"/>
              </a:tabLst>
            </a:pPr>
            <a:r>
              <a:rPr sz="3000" spc="-75" dirty="0">
                <a:latin typeface="Times New Roman"/>
                <a:cs typeface="Times New Roman"/>
              </a:rPr>
              <a:t>Kualitas</a:t>
            </a:r>
            <a:r>
              <a:rPr sz="3000" spc="50" dirty="0">
                <a:latin typeface="Times New Roman"/>
                <a:cs typeface="Times New Roman"/>
              </a:rPr>
              <a:t> </a:t>
            </a:r>
            <a:r>
              <a:rPr sz="3000" spc="-30" dirty="0">
                <a:latin typeface="Times New Roman"/>
                <a:cs typeface="Times New Roman"/>
              </a:rPr>
              <a:t>dan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spc="-50" dirty="0">
                <a:latin typeface="Times New Roman"/>
                <a:cs typeface="Times New Roman"/>
              </a:rPr>
              <a:t>kemampuan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-45" dirty="0">
                <a:latin typeface="Times New Roman"/>
                <a:cs typeface="Times New Roman"/>
              </a:rPr>
              <a:t>suatu </a:t>
            </a:r>
            <a:r>
              <a:rPr sz="3000" spc="-735" dirty="0">
                <a:latin typeface="Times New Roman"/>
                <a:cs typeface="Times New Roman"/>
              </a:rPr>
              <a:t> </a:t>
            </a:r>
            <a:r>
              <a:rPr sz="3000" spc="-40" dirty="0">
                <a:latin typeface="Times New Roman"/>
                <a:cs typeface="Times New Roman"/>
              </a:rPr>
              <a:t>status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55" dirty="0">
                <a:latin typeface="Times New Roman"/>
                <a:cs typeface="Times New Roman"/>
              </a:rPr>
              <a:t>kesehatan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spc="-65" dirty="0">
                <a:latin typeface="Times New Roman"/>
                <a:cs typeface="Times New Roman"/>
              </a:rPr>
              <a:t>dari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70" dirty="0">
                <a:latin typeface="Times New Roman"/>
                <a:cs typeface="Times New Roman"/>
              </a:rPr>
              <a:t>durasi</a:t>
            </a:r>
            <a:endParaRPr sz="3000" dirty="0">
              <a:latin typeface="Times New Roman"/>
              <a:cs typeface="Times New Roman"/>
            </a:endParaRPr>
          </a:p>
          <a:p>
            <a:pPr marL="1041400">
              <a:lnSpc>
                <a:spcPct val="100000"/>
              </a:lnSpc>
              <a:spcBef>
                <a:spcPts val="725"/>
              </a:spcBef>
            </a:pPr>
            <a:r>
              <a:rPr sz="3000" spc="-30" dirty="0">
                <a:latin typeface="Times New Roman"/>
                <a:cs typeface="Times New Roman"/>
              </a:rPr>
              <a:t>pertahanan</a:t>
            </a:r>
            <a:r>
              <a:rPr sz="3000" spc="-35" dirty="0">
                <a:latin typeface="Times New Roman"/>
                <a:cs typeface="Times New Roman"/>
              </a:rPr>
              <a:t> </a:t>
            </a:r>
            <a:r>
              <a:rPr sz="3000" spc="-30" dirty="0">
                <a:latin typeface="Times New Roman"/>
                <a:cs typeface="Times New Roman"/>
              </a:rPr>
              <a:t>hidup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spc="-45" dirty="0">
                <a:latin typeface="Times New Roman"/>
                <a:cs typeface="Times New Roman"/>
              </a:rPr>
              <a:t>(tahun)</a:t>
            </a:r>
            <a:endParaRPr sz="3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1010" y="470217"/>
            <a:ext cx="64414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5" dirty="0">
                <a:solidFill>
                  <a:srgbClr val="1C1C1C"/>
                </a:solidFill>
              </a:rPr>
              <a:t>C</a:t>
            </a:r>
            <a:r>
              <a:rPr spc="75" dirty="0">
                <a:solidFill>
                  <a:srgbClr val="1C1C1C"/>
                </a:solidFill>
              </a:rPr>
              <a:t>o</a:t>
            </a:r>
            <a:r>
              <a:rPr spc="-70" dirty="0">
                <a:solidFill>
                  <a:srgbClr val="1C1C1C"/>
                </a:solidFill>
              </a:rPr>
              <a:t>n</a:t>
            </a:r>
            <a:r>
              <a:rPr spc="-175" dirty="0">
                <a:solidFill>
                  <a:srgbClr val="1C1C1C"/>
                </a:solidFill>
              </a:rPr>
              <a:t>t</a:t>
            </a:r>
            <a:r>
              <a:rPr spc="-60" dirty="0">
                <a:solidFill>
                  <a:srgbClr val="1C1C1C"/>
                </a:solidFill>
              </a:rPr>
              <a:t>oh</a:t>
            </a:r>
            <a:r>
              <a:rPr spc="-245" dirty="0">
                <a:solidFill>
                  <a:srgbClr val="1C1C1C"/>
                </a:solidFill>
              </a:rPr>
              <a:t> </a:t>
            </a:r>
            <a:r>
              <a:rPr spc="-315" dirty="0">
                <a:solidFill>
                  <a:srgbClr val="1C1C1C"/>
                </a:solidFill>
              </a:rPr>
              <a:t>p</a:t>
            </a:r>
            <a:r>
              <a:rPr spc="-285" dirty="0">
                <a:solidFill>
                  <a:srgbClr val="1C1C1C"/>
                </a:solidFill>
              </a:rPr>
              <a:t>e</a:t>
            </a:r>
            <a:r>
              <a:rPr spc="-275" dirty="0">
                <a:solidFill>
                  <a:srgbClr val="1C1C1C"/>
                </a:solidFill>
              </a:rPr>
              <a:t>n</a:t>
            </a:r>
            <a:r>
              <a:rPr spc="-45" dirty="0">
                <a:solidFill>
                  <a:srgbClr val="1C1C1C"/>
                </a:solidFill>
              </a:rPr>
              <a:t>g</a:t>
            </a:r>
            <a:r>
              <a:rPr spc="-40" dirty="0">
                <a:solidFill>
                  <a:srgbClr val="1C1C1C"/>
                </a:solidFill>
              </a:rPr>
              <a:t>u</a:t>
            </a:r>
            <a:r>
              <a:rPr spc="-220" dirty="0">
                <a:solidFill>
                  <a:srgbClr val="1C1C1C"/>
                </a:solidFill>
              </a:rPr>
              <a:t>kuran</a:t>
            </a:r>
            <a:r>
              <a:rPr spc="-215" dirty="0">
                <a:solidFill>
                  <a:srgbClr val="1C1C1C"/>
                </a:solidFill>
              </a:rPr>
              <a:t> </a:t>
            </a:r>
            <a:r>
              <a:rPr spc="90" dirty="0">
                <a:solidFill>
                  <a:srgbClr val="1C1C1C"/>
                </a:solidFill>
              </a:rPr>
              <a:t>o</a:t>
            </a:r>
            <a:r>
              <a:rPr spc="-110" dirty="0">
                <a:solidFill>
                  <a:srgbClr val="1C1C1C"/>
                </a:solidFill>
              </a:rPr>
              <a:t>u</a:t>
            </a:r>
            <a:r>
              <a:rPr spc="-175" dirty="0">
                <a:solidFill>
                  <a:srgbClr val="1C1C1C"/>
                </a:solidFill>
              </a:rPr>
              <a:t>t</a:t>
            </a:r>
            <a:r>
              <a:rPr spc="-70" dirty="0">
                <a:solidFill>
                  <a:srgbClr val="1C1C1C"/>
                </a:solidFill>
              </a:rPr>
              <a:t>co</a:t>
            </a:r>
            <a:r>
              <a:rPr spc="-100" dirty="0">
                <a:solidFill>
                  <a:srgbClr val="1C1C1C"/>
                </a:solidFill>
              </a:rPr>
              <a:t>m</a:t>
            </a:r>
            <a:r>
              <a:rPr spc="-470" dirty="0">
                <a:solidFill>
                  <a:srgbClr val="1C1C1C"/>
                </a:solidFill>
              </a:rPr>
              <a:t>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526794" y="1937385"/>
            <a:ext cx="6349365" cy="3625215"/>
          </a:xfrm>
          <a:prstGeom prst="rect">
            <a:avLst/>
          </a:prstGeom>
        </p:spPr>
        <p:txBody>
          <a:bodyPr vert="horz" wrap="square" lIns="0" tIns="1136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Death</a:t>
            </a:r>
            <a:r>
              <a:rPr sz="3200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averted</a:t>
            </a:r>
            <a:endParaRPr sz="3200" dirty="0">
              <a:latin typeface="Times New Roman"/>
              <a:cs typeface="Times New Roman"/>
            </a:endParaRPr>
          </a:p>
          <a:p>
            <a:pPr marL="756920" lvl="1" indent="-287655">
              <a:lnSpc>
                <a:spcPct val="100000"/>
              </a:lnSpc>
              <a:spcBef>
                <a:spcPts val="740"/>
              </a:spcBef>
              <a:buChar char="–"/>
              <a:tabLst>
                <a:tab pos="757555" algn="l"/>
              </a:tabLst>
            </a:pPr>
            <a:r>
              <a:rPr sz="3000" spc="-45" dirty="0">
                <a:latin typeface="Times New Roman"/>
                <a:cs typeface="Times New Roman"/>
              </a:rPr>
              <a:t>Kematian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spc="-130" dirty="0">
                <a:latin typeface="Times New Roman"/>
                <a:cs typeface="Times New Roman"/>
              </a:rPr>
              <a:t>yang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spc="-35" dirty="0">
                <a:latin typeface="Times New Roman"/>
                <a:cs typeface="Times New Roman"/>
              </a:rPr>
              <a:t>dapat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spc="-85" dirty="0">
                <a:latin typeface="Times New Roman"/>
                <a:cs typeface="Times New Roman"/>
              </a:rPr>
              <a:t>dicegah</a:t>
            </a:r>
            <a:endParaRPr sz="30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50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u="heavy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Symptom</a:t>
            </a:r>
            <a:r>
              <a:rPr sz="32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free</a:t>
            </a:r>
            <a:r>
              <a:rPr sz="32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1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days</a:t>
            </a:r>
            <a:endParaRPr sz="3200" dirty="0">
              <a:latin typeface="Times New Roman"/>
              <a:cs typeface="Times New Roman"/>
            </a:endParaRPr>
          </a:p>
          <a:p>
            <a:pPr marL="756920" lvl="1" indent="-287655">
              <a:lnSpc>
                <a:spcPct val="100000"/>
              </a:lnSpc>
              <a:spcBef>
                <a:spcPts val="740"/>
              </a:spcBef>
              <a:buChar char="–"/>
              <a:tabLst>
                <a:tab pos="757555" algn="l"/>
              </a:tabLst>
            </a:pPr>
            <a:r>
              <a:rPr sz="3000" spc="-85" dirty="0">
                <a:latin typeface="Times New Roman"/>
                <a:cs typeface="Times New Roman"/>
              </a:rPr>
              <a:t>Bebas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30" dirty="0">
                <a:latin typeface="Times New Roman"/>
                <a:cs typeface="Times New Roman"/>
              </a:rPr>
              <a:t>gejala/symptom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-80" dirty="0">
                <a:latin typeface="Times New Roman"/>
                <a:cs typeface="Times New Roman"/>
              </a:rPr>
              <a:t>penyakit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85" dirty="0">
                <a:latin typeface="Times New Roman"/>
                <a:cs typeface="Times New Roman"/>
              </a:rPr>
              <a:t>(hari)</a:t>
            </a:r>
            <a:endParaRPr sz="30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52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Complications</a:t>
            </a:r>
            <a:r>
              <a:rPr sz="3200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avoid</a:t>
            </a:r>
            <a:endParaRPr sz="3200" dirty="0">
              <a:latin typeface="Times New Roman"/>
              <a:cs typeface="Times New Roman"/>
            </a:endParaRPr>
          </a:p>
          <a:p>
            <a:pPr marL="756920" lvl="1" indent="-287655">
              <a:lnSpc>
                <a:spcPct val="100000"/>
              </a:lnSpc>
              <a:spcBef>
                <a:spcPts val="725"/>
              </a:spcBef>
              <a:buChar char="–"/>
              <a:tabLst>
                <a:tab pos="757555" algn="l"/>
              </a:tabLst>
            </a:pPr>
            <a:r>
              <a:rPr sz="3000" spc="-65" dirty="0">
                <a:latin typeface="Times New Roman"/>
                <a:cs typeface="Times New Roman"/>
              </a:rPr>
              <a:t>Komplikasi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125" dirty="0">
                <a:latin typeface="Times New Roman"/>
                <a:cs typeface="Times New Roman"/>
              </a:rPr>
              <a:t>yang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-35" dirty="0">
                <a:latin typeface="Times New Roman"/>
                <a:cs typeface="Times New Roman"/>
              </a:rPr>
              <a:t>dapat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spc="-60" dirty="0">
                <a:latin typeface="Times New Roman"/>
                <a:cs typeface="Times New Roman"/>
              </a:rPr>
              <a:t>dihindari</a:t>
            </a:r>
            <a:endParaRPr sz="3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7888" y="470217"/>
            <a:ext cx="710692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5" dirty="0">
                <a:solidFill>
                  <a:srgbClr val="1C1C1C"/>
                </a:solidFill>
              </a:rPr>
              <a:t>C</a:t>
            </a:r>
            <a:r>
              <a:rPr spc="90" dirty="0">
                <a:solidFill>
                  <a:srgbClr val="1C1C1C"/>
                </a:solidFill>
              </a:rPr>
              <a:t>o</a:t>
            </a:r>
            <a:r>
              <a:rPr spc="-70" dirty="0">
                <a:solidFill>
                  <a:srgbClr val="1C1C1C"/>
                </a:solidFill>
              </a:rPr>
              <a:t>n</a:t>
            </a:r>
            <a:r>
              <a:rPr spc="-175" dirty="0">
                <a:solidFill>
                  <a:srgbClr val="1C1C1C"/>
                </a:solidFill>
              </a:rPr>
              <a:t>t</a:t>
            </a:r>
            <a:r>
              <a:rPr spc="-60" dirty="0">
                <a:solidFill>
                  <a:srgbClr val="1C1C1C"/>
                </a:solidFill>
              </a:rPr>
              <a:t>oh</a:t>
            </a:r>
            <a:r>
              <a:rPr spc="-240" dirty="0">
                <a:solidFill>
                  <a:srgbClr val="1C1C1C"/>
                </a:solidFill>
              </a:rPr>
              <a:t> </a:t>
            </a:r>
            <a:r>
              <a:rPr spc="45" dirty="0">
                <a:solidFill>
                  <a:srgbClr val="1C1C1C"/>
                </a:solidFill>
              </a:rPr>
              <a:t>C</a:t>
            </a:r>
            <a:r>
              <a:rPr spc="90" dirty="0">
                <a:solidFill>
                  <a:srgbClr val="1C1C1C"/>
                </a:solidFill>
              </a:rPr>
              <a:t>o</a:t>
            </a:r>
            <a:r>
              <a:rPr spc="-350" dirty="0">
                <a:solidFill>
                  <a:srgbClr val="1C1C1C"/>
                </a:solidFill>
              </a:rPr>
              <a:t>s</a:t>
            </a:r>
            <a:r>
              <a:rPr spc="-185" dirty="0">
                <a:solidFill>
                  <a:srgbClr val="1C1C1C"/>
                </a:solidFill>
              </a:rPr>
              <a:t>t</a:t>
            </a:r>
            <a:r>
              <a:rPr spc="-215" dirty="0">
                <a:solidFill>
                  <a:srgbClr val="1C1C1C"/>
                </a:solidFill>
              </a:rPr>
              <a:t> </a:t>
            </a:r>
            <a:r>
              <a:rPr spc="445" dirty="0">
                <a:solidFill>
                  <a:srgbClr val="1C1C1C"/>
                </a:solidFill>
              </a:rPr>
              <a:t>-</a:t>
            </a:r>
            <a:r>
              <a:rPr spc="-85" dirty="0">
                <a:solidFill>
                  <a:srgbClr val="1C1C1C"/>
                </a:solidFill>
              </a:rPr>
              <a:t>E</a:t>
            </a:r>
            <a:r>
              <a:rPr spc="-229" dirty="0">
                <a:solidFill>
                  <a:srgbClr val="1C1C1C"/>
                </a:solidFill>
              </a:rPr>
              <a:t>f</a:t>
            </a:r>
            <a:r>
              <a:rPr spc="-210" dirty="0">
                <a:solidFill>
                  <a:srgbClr val="1C1C1C"/>
                </a:solidFill>
              </a:rPr>
              <a:t>f</a:t>
            </a:r>
            <a:r>
              <a:rPr spc="-375" dirty="0">
                <a:solidFill>
                  <a:srgbClr val="1C1C1C"/>
                </a:solidFill>
              </a:rPr>
              <a:t>ec</a:t>
            </a:r>
            <a:r>
              <a:rPr spc="-254" dirty="0">
                <a:solidFill>
                  <a:srgbClr val="1C1C1C"/>
                </a:solidFill>
              </a:rPr>
              <a:t>t</a:t>
            </a:r>
            <a:r>
              <a:rPr spc="-165" dirty="0">
                <a:solidFill>
                  <a:srgbClr val="1C1C1C"/>
                </a:solidFill>
              </a:rPr>
              <a:t>i</a:t>
            </a:r>
            <a:r>
              <a:rPr spc="-305" dirty="0">
                <a:solidFill>
                  <a:srgbClr val="1C1C1C"/>
                </a:solidFill>
              </a:rPr>
              <a:t>v</a:t>
            </a:r>
            <a:r>
              <a:rPr spc="-370" dirty="0">
                <a:solidFill>
                  <a:srgbClr val="1C1C1C"/>
                </a:solidFill>
              </a:rPr>
              <a:t>enes</a:t>
            </a:r>
            <a:r>
              <a:rPr spc="-290" dirty="0">
                <a:solidFill>
                  <a:srgbClr val="1C1C1C"/>
                </a:solidFill>
              </a:rPr>
              <a:t>s</a:t>
            </a:r>
            <a:r>
              <a:rPr spc="-240" dirty="0">
                <a:solidFill>
                  <a:srgbClr val="1C1C1C"/>
                </a:solidFill>
              </a:rPr>
              <a:t> </a:t>
            </a:r>
            <a:r>
              <a:rPr spc="10" dirty="0">
                <a:solidFill>
                  <a:srgbClr val="1C1C1C"/>
                </a:solidFill>
              </a:rPr>
              <a:t>R</a:t>
            </a:r>
            <a:r>
              <a:rPr spc="-380" dirty="0">
                <a:solidFill>
                  <a:srgbClr val="1C1C1C"/>
                </a:solidFill>
              </a:rPr>
              <a:t>a</a:t>
            </a:r>
            <a:r>
              <a:rPr spc="-175" dirty="0">
                <a:solidFill>
                  <a:srgbClr val="1C1C1C"/>
                </a:solidFill>
              </a:rPr>
              <a:t>t</a:t>
            </a:r>
            <a:r>
              <a:rPr spc="-45" dirty="0">
                <a:solidFill>
                  <a:srgbClr val="1C1C1C"/>
                </a:solidFill>
              </a:rPr>
              <a:t>io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676400" y="2667000"/>
            <a:ext cx="4529455" cy="178435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0" dirty="0">
                <a:latin typeface="Times New Roman"/>
                <a:cs typeface="Times New Roman"/>
              </a:rPr>
              <a:t>Rp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50.000/death </a:t>
            </a:r>
            <a:r>
              <a:rPr sz="3200" spc="-55" dirty="0">
                <a:latin typeface="Times New Roman"/>
                <a:cs typeface="Times New Roman"/>
              </a:rPr>
              <a:t>averted</a:t>
            </a:r>
            <a:endParaRPr sz="3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Times New Roman"/>
                <a:cs typeface="Times New Roman"/>
              </a:rPr>
              <a:t>Rp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30.000/life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20" dirty="0">
                <a:latin typeface="Times New Roman"/>
                <a:cs typeface="Times New Roman"/>
              </a:rPr>
              <a:t>year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gained</a:t>
            </a:r>
            <a:endParaRPr sz="3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Times New Roman"/>
                <a:cs typeface="Times New Roman"/>
              </a:rPr>
              <a:t>Rp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100.000/QALY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8684" y="2303047"/>
            <a:ext cx="2454070" cy="2674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 defTabSz="914400"/>
            <a:r>
              <a:rPr lang="en-US" spc="-35"/>
              <a:t>P</a:t>
            </a:r>
            <a:r>
              <a:rPr lang="en-US" spc="-5"/>
              <a:t>o</a:t>
            </a:r>
            <a:r>
              <a:rPr lang="en-US" spc="-160"/>
              <a:t>k</a:t>
            </a:r>
            <a:r>
              <a:rPr lang="en-US" spc="-45"/>
              <a:t>ok</a:t>
            </a:r>
            <a:r>
              <a:rPr lang="en-US" spc="-260"/>
              <a:t> </a:t>
            </a:r>
            <a:r>
              <a:rPr lang="en-US" spc="-245"/>
              <a:t>B</a:t>
            </a:r>
            <a:r>
              <a:rPr lang="en-US" spc="-409"/>
              <a:t>a</a:t>
            </a:r>
            <a:r>
              <a:rPr lang="en-US" spc="-195"/>
              <a:t>h</a:t>
            </a:r>
            <a:r>
              <a:rPr lang="en-US" spc="-340"/>
              <a:t>asan</a:t>
            </a:r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8684" y="2146542"/>
            <a:ext cx="245407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360045" y="2303047"/>
            <a:ext cx="608264" cy="503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1D60167-4931-47E6-BA6A-407CBD079E47}" type="slidenum">
              <a:rPr lang="en-US" spc="-5" dirty="0"/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pc="-5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685" y="3122496"/>
            <a:ext cx="264761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182EB55F-748D-DB7C-8CB6-32A2BD3655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0901129"/>
              </p:ext>
            </p:extLst>
          </p:nvPr>
        </p:nvGraphicFramePr>
        <p:xfrm>
          <a:off x="3856434" y="803275"/>
          <a:ext cx="4435078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434657"/>
            <a:ext cx="43990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670" dirty="0">
                <a:solidFill>
                  <a:srgbClr val="1C1C1C"/>
                </a:solidFill>
              </a:rPr>
              <a:t>M</a:t>
            </a:r>
            <a:r>
              <a:rPr sz="4400" spc="-409" dirty="0">
                <a:solidFill>
                  <a:srgbClr val="1C1C1C"/>
                </a:solidFill>
              </a:rPr>
              <a:t>a</a:t>
            </a:r>
            <a:r>
              <a:rPr sz="4400" spc="-90" dirty="0">
                <a:solidFill>
                  <a:srgbClr val="1C1C1C"/>
                </a:solidFill>
              </a:rPr>
              <a:t>n</a:t>
            </a:r>
            <a:r>
              <a:rPr sz="4400" spc="-345" dirty="0">
                <a:solidFill>
                  <a:srgbClr val="1C1C1C"/>
                </a:solidFill>
              </a:rPr>
              <a:t>faa</a:t>
            </a:r>
            <a:r>
              <a:rPr sz="4400" spc="-285" dirty="0">
                <a:solidFill>
                  <a:srgbClr val="1C1C1C"/>
                </a:solidFill>
              </a:rPr>
              <a:t>t</a:t>
            </a:r>
            <a:r>
              <a:rPr sz="4400" spc="-250" dirty="0">
                <a:solidFill>
                  <a:srgbClr val="1C1C1C"/>
                </a:solidFill>
              </a:rPr>
              <a:t> </a:t>
            </a:r>
            <a:r>
              <a:rPr sz="4400" spc="60" dirty="0">
                <a:solidFill>
                  <a:srgbClr val="1C1C1C"/>
                </a:solidFill>
              </a:rPr>
              <a:t>C</a:t>
            </a:r>
            <a:r>
              <a:rPr sz="4400" spc="204" dirty="0">
                <a:solidFill>
                  <a:srgbClr val="1C1C1C"/>
                </a:solidFill>
              </a:rPr>
              <a:t>EA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524000" y="2209800"/>
            <a:ext cx="5732780" cy="3733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358265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65" dirty="0">
                <a:latin typeface="Times New Roman"/>
                <a:cs typeface="Times New Roman"/>
              </a:rPr>
              <a:t>Mendukung pengambilan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keputusan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objektif</a:t>
            </a:r>
            <a:endParaRPr sz="32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10" dirty="0">
                <a:latin typeface="Times New Roman"/>
                <a:cs typeface="Times New Roman"/>
              </a:rPr>
              <a:t>Mengevaluasi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alokasi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sumber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daya</a:t>
            </a:r>
            <a:endParaRPr sz="32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6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40" dirty="0">
                <a:latin typeface="Times New Roman"/>
                <a:cs typeface="Times New Roman"/>
              </a:rPr>
              <a:t>Penghematan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endParaRPr sz="3200" dirty="0">
              <a:latin typeface="Times New Roman"/>
              <a:cs typeface="Times New Roman"/>
            </a:endParaRPr>
          </a:p>
          <a:p>
            <a:pPr marL="355600" marR="703580" indent="-343535">
              <a:lnSpc>
                <a:spcPts val="3800"/>
              </a:lnSpc>
              <a:spcBef>
                <a:spcPts val="965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5" dirty="0">
                <a:latin typeface="Times New Roman"/>
                <a:cs typeface="Times New Roman"/>
              </a:rPr>
              <a:t>Dapat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digunakan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pada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semua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area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90" dirty="0">
                <a:latin typeface="Times New Roman"/>
                <a:cs typeface="Times New Roman"/>
              </a:rPr>
              <a:t>RS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mempunyai</a:t>
            </a:r>
            <a:endParaRPr sz="3200" dirty="0">
              <a:latin typeface="Times New Roman"/>
              <a:cs typeface="Times New Roman"/>
            </a:endParaRPr>
          </a:p>
          <a:p>
            <a:pPr marL="927100">
              <a:lnSpc>
                <a:spcPts val="3725"/>
              </a:lnSpc>
            </a:pPr>
            <a:r>
              <a:rPr sz="3200" spc="-20" dirty="0">
                <a:latin typeface="Times New Roman"/>
                <a:cs typeface="Times New Roman"/>
              </a:rPr>
              <a:t>outcome</a:t>
            </a:r>
            <a:r>
              <a:rPr sz="3200" spc="-35" dirty="0">
                <a:latin typeface="Times New Roman"/>
                <a:cs typeface="Times New Roman"/>
              </a:rPr>
              <a:t> terukur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1910" y="434657"/>
            <a:ext cx="47428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90" dirty="0">
                <a:solidFill>
                  <a:srgbClr val="1C1C1C"/>
                </a:solidFill>
              </a:rPr>
              <a:t>D</a:t>
            </a:r>
            <a:r>
              <a:rPr sz="4400" spc="-409" dirty="0">
                <a:solidFill>
                  <a:srgbClr val="1C1C1C"/>
                </a:solidFill>
              </a:rPr>
              <a:t>a</a:t>
            </a:r>
            <a:r>
              <a:rPr sz="4400" spc="-195" dirty="0">
                <a:solidFill>
                  <a:srgbClr val="1C1C1C"/>
                </a:solidFill>
              </a:rPr>
              <a:t>t</a:t>
            </a:r>
            <a:r>
              <a:rPr sz="4400" spc="-425" dirty="0">
                <a:solidFill>
                  <a:srgbClr val="1C1C1C"/>
                </a:solidFill>
              </a:rPr>
              <a:t>a</a:t>
            </a:r>
            <a:r>
              <a:rPr sz="4400" spc="-250" dirty="0">
                <a:solidFill>
                  <a:srgbClr val="1C1C1C"/>
                </a:solidFill>
              </a:rPr>
              <a:t> </a:t>
            </a:r>
            <a:r>
              <a:rPr sz="4400" spc="-225" dirty="0">
                <a:solidFill>
                  <a:srgbClr val="1C1C1C"/>
                </a:solidFill>
              </a:rPr>
              <a:t>E</a:t>
            </a:r>
            <a:r>
              <a:rPr sz="4400" spc="-110" dirty="0">
                <a:solidFill>
                  <a:srgbClr val="1C1C1C"/>
                </a:solidFill>
              </a:rPr>
              <a:t>f</a:t>
            </a:r>
            <a:r>
              <a:rPr sz="4400" spc="-235" dirty="0">
                <a:solidFill>
                  <a:srgbClr val="1C1C1C"/>
                </a:solidFill>
              </a:rPr>
              <a:t>f</a:t>
            </a:r>
            <a:r>
              <a:rPr sz="4400" spc="-480" dirty="0">
                <a:solidFill>
                  <a:srgbClr val="1C1C1C"/>
                </a:solidFill>
              </a:rPr>
              <a:t>e</a:t>
            </a:r>
            <a:r>
              <a:rPr sz="4400" spc="-409" dirty="0">
                <a:solidFill>
                  <a:srgbClr val="1C1C1C"/>
                </a:solidFill>
              </a:rPr>
              <a:t>c</a:t>
            </a:r>
            <a:r>
              <a:rPr sz="4400" spc="-300" dirty="0">
                <a:solidFill>
                  <a:srgbClr val="1C1C1C"/>
                </a:solidFill>
              </a:rPr>
              <a:t>tiven</a:t>
            </a:r>
            <a:r>
              <a:rPr sz="4400" spc="-340" dirty="0">
                <a:solidFill>
                  <a:srgbClr val="1C1C1C"/>
                </a:solidFill>
              </a:rPr>
              <a:t>e</a:t>
            </a:r>
            <a:r>
              <a:rPr sz="4400" spc="130" dirty="0">
                <a:solidFill>
                  <a:srgbClr val="1C1C1C"/>
                </a:solidFill>
              </a:rPr>
              <a:t>ss…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447800" y="2209800"/>
            <a:ext cx="6652259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14" dirty="0">
                <a:latin typeface="Times New Roman"/>
                <a:cs typeface="Times New Roman"/>
              </a:rPr>
              <a:t>Sebaiknya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data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efektivitas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didapatkan 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dari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percobaan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14" dirty="0">
                <a:latin typeface="Times New Roman"/>
                <a:cs typeface="Times New Roman"/>
              </a:rPr>
              <a:t>klinikal,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sehingga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data 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relevan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tentang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dan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efektivitas 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dikumpulkan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pada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saat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sama</a:t>
            </a:r>
            <a:endParaRPr sz="3200" dirty="0">
              <a:latin typeface="Times New Roman"/>
              <a:cs typeface="Times New Roman"/>
            </a:endParaRPr>
          </a:p>
          <a:p>
            <a:pPr marL="355600" marR="708025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90" dirty="0">
                <a:latin typeface="Times New Roman"/>
                <a:cs typeface="Times New Roman"/>
              </a:rPr>
              <a:t>Mengadakan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percobaan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sesuai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biasanya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memakan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waktu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dan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1910" y="434657"/>
            <a:ext cx="47428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90" dirty="0">
                <a:solidFill>
                  <a:srgbClr val="1C1C1C"/>
                </a:solidFill>
              </a:rPr>
              <a:t>D</a:t>
            </a:r>
            <a:r>
              <a:rPr sz="4400" spc="-409" dirty="0">
                <a:solidFill>
                  <a:srgbClr val="1C1C1C"/>
                </a:solidFill>
              </a:rPr>
              <a:t>a</a:t>
            </a:r>
            <a:r>
              <a:rPr sz="4400" spc="-195" dirty="0">
                <a:solidFill>
                  <a:srgbClr val="1C1C1C"/>
                </a:solidFill>
              </a:rPr>
              <a:t>t</a:t>
            </a:r>
            <a:r>
              <a:rPr sz="4400" spc="-425" dirty="0">
                <a:solidFill>
                  <a:srgbClr val="1C1C1C"/>
                </a:solidFill>
              </a:rPr>
              <a:t>a</a:t>
            </a:r>
            <a:r>
              <a:rPr sz="4400" spc="-250" dirty="0">
                <a:solidFill>
                  <a:srgbClr val="1C1C1C"/>
                </a:solidFill>
              </a:rPr>
              <a:t> </a:t>
            </a:r>
            <a:r>
              <a:rPr sz="4400" spc="-225" dirty="0">
                <a:solidFill>
                  <a:srgbClr val="1C1C1C"/>
                </a:solidFill>
              </a:rPr>
              <a:t>E</a:t>
            </a:r>
            <a:r>
              <a:rPr sz="4400" spc="-110" dirty="0">
                <a:solidFill>
                  <a:srgbClr val="1C1C1C"/>
                </a:solidFill>
              </a:rPr>
              <a:t>f</a:t>
            </a:r>
            <a:r>
              <a:rPr sz="4400" spc="-235" dirty="0">
                <a:solidFill>
                  <a:srgbClr val="1C1C1C"/>
                </a:solidFill>
              </a:rPr>
              <a:t>f</a:t>
            </a:r>
            <a:r>
              <a:rPr sz="4400" spc="-480" dirty="0">
                <a:solidFill>
                  <a:srgbClr val="1C1C1C"/>
                </a:solidFill>
              </a:rPr>
              <a:t>e</a:t>
            </a:r>
            <a:r>
              <a:rPr sz="4400" spc="-409" dirty="0">
                <a:solidFill>
                  <a:srgbClr val="1C1C1C"/>
                </a:solidFill>
              </a:rPr>
              <a:t>c</a:t>
            </a:r>
            <a:r>
              <a:rPr sz="4400" spc="-300" dirty="0">
                <a:solidFill>
                  <a:srgbClr val="1C1C1C"/>
                </a:solidFill>
              </a:rPr>
              <a:t>tiven</a:t>
            </a:r>
            <a:r>
              <a:rPr sz="4400" spc="-340" dirty="0">
                <a:solidFill>
                  <a:srgbClr val="1C1C1C"/>
                </a:solidFill>
              </a:rPr>
              <a:t>e</a:t>
            </a:r>
            <a:r>
              <a:rPr sz="4400" spc="130" dirty="0">
                <a:solidFill>
                  <a:srgbClr val="1C1C1C"/>
                </a:solidFill>
              </a:rPr>
              <a:t>ss…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568904" y="2438400"/>
            <a:ext cx="5734050" cy="256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35" dirty="0">
                <a:latin typeface="Times New Roman"/>
                <a:cs typeface="Times New Roman"/>
              </a:rPr>
              <a:t>CEA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dilakukan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berdasarkan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data/literatur </a:t>
            </a:r>
            <a:r>
              <a:rPr sz="3200" spc="-135" dirty="0">
                <a:latin typeface="Times New Roman"/>
                <a:cs typeface="Times New Roman"/>
              </a:rPr>
              <a:t>yang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tersedia</a:t>
            </a:r>
            <a:endParaRPr sz="3200" dirty="0">
              <a:latin typeface="Times New Roman"/>
              <a:cs typeface="Times New Roman"/>
            </a:endParaRPr>
          </a:p>
          <a:p>
            <a:pPr marL="355600" marR="21590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30" dirty="0">
                <a:latin typeface="Times New Roman"/>
                <a:cs typeface="Times New Roman"/>
              </a:rPr>
              <a:t>Harus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dipastikan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bahwa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data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tersedia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masih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relevan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 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analisis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akan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dilakukan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434657"/>
            <a:ext cx="374649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60" dirty="0">
                <a:solidFill>
                  <a:srgbClr val="1C1C1C"/>
                </a:solidFill>
              </a:rPr>
              <a:t>C</a:t>
            </a:r>
            <a:r>
              <a:rPr sz="4400" spc="105" dirty="0">
                <a:solidFill>
                  <a:srgbClr val="1C1C1C"/>
                </a:solidFill>
              </a:rPr>
              <a:t>o</a:t>
            </a:r>
            <a:r>
              <a:rPr sz="4400" spc="-90" dirty="0">
                <a:solidFill>
                  <a:srgbClr val="1C1C1C"/>
                </a:solidFill>
              </a:rPr>
              <a:t>n</a:t>
            </a:r>
            <a:r>
              <a:rPr sz="4400" spc="-114" dirty="0">
                <a:solidFill>
                  <a:srgbClr val="1C1C1C"/>
                </a:solidFill>
              </a:rPr>
              <a:t>toh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09600" y="1923816"/>
            <a:ext cx="8077200" cy="4124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35" dirty="0">
                <a:latin typeface="Times New Roman"/>
                <a:cs typeface="Times New Roman"/>
              </a:rPr>
              <a:t>Program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45" dirty="0">
                <a:latin typeface="Times New Roman"/>
                <a:cs typeface="Times New Roman"/>
              </a:rPr>
              <a:t>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50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juta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rupiah 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menyelamatkan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100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orang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penderita</a:t>
            </a:r>
            <a:endParaRPr sz="3200" dirty="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90" dirty="0">
                <a:latin typeface="Microsoft Sans Serif"/>
                <a:cs typeface="Microsoft Sans Serif"/>
              </a:rPr>
              <a:t>🡒</a:t>
            </a:r>
            <a:r>
              <a:rPr sz="2800" spc="45" dirty="0">
                <a:latin typeface="Microsoft Sans Serif"/>
                <a:cs typeface="Microsoft Sans Serif"/>
              </a:rPr>
              <a:t> </a:t>
            </a:r>
            <a:r>
              <a:rPr sz="3200" spc="20" dirty="0">
                <a:latin typeface="Times New Roman"/>
                <a:cs typeface="Times New Roman"/>
              </a:rPr>
              <a:t>CE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Ratio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Rp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500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ribu/kehidupan</a:t>
            </a:r>
            <a:endParaRPr sz="3200" dirty="0">
              <a:latin typeface="Times New Roman"/>
              <a:cs typeface="Times New Roman"/>
            </a:endParaRPr>
          </a:p>
          <a:p>
            <a:pPr marL="355600" marR="104139" indent="-343535">
              <a:lnSpc>
                <a:spcPct val="100000"/>
              </a:lnSpc>
              <a:spcBef>
                <a:spcPts val="78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40" dirty="0">
                <a:latin typeface="Times New Roman"/>
                <a:cs typeface="Times New Roman"/>
              </a:rPr>
              <a:t>Program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70" dirty="0">
                <a:latin typeface="Times New Roman"/>
                <a:cs typeface="Times New Roman"/>
              </a:rPr>
              <a:t>B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50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juta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rupiah 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menyelamatkan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15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orang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penderita,</a:t>
            </a:r>
            <a:endParaRPr sz="3200" dirty="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90" dirty="0">
                <a:latin typeface="Microsoft Sans Serif"/>
                <a:cs typeface="Microsoft Sans Serif"/>
              </a:rPr>
              <a:t>🡒</a:t>
            </a:r>
            <a:r>
              <a:rPr sz="2800" spc="60" dirty="0">
                <a:latin typeface="Microsoft Sans Serif"/>
                <a:cs typeface="Microsoft Sans Serif"/>
              </a:rPr>
              <a:t> </a:t>
            </a:r>
            <a:r>
              <a:rPr sz="3200" spc="15" dirty="0">
                <a:latin typeface="Times New Roman"/>
                <a:cs typeface="Times New Roman"/>
              </a:rPr>
              <a:t>CE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Ratio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Rp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3.333.000/kehidupan</a:t>
            </a:r>
            <a:endParaRPr sz="3200" dirty="0">
              <a:latin typeface="Times New Roman"/>
              <a:cs typeface="Times New Roman"/>
            </a:endParaRPr>
          </a:p>
          <a:p>
            <a:pPr marL="1638935" marR="1377950" indent="-508634">
              <a:lnSpc>
                <a:spcPts val="3820"/>
              </a:lnSpc>
              <a:spcBef>
                <a:spcPts val="900"/>
              </a:spcBef>
            </a:pPr>
            <a:r>
              <a:rPr sz="3200" spc="-55" dirty="0">
                <a:latin typeface="Microsoft Sans Serif"/>
                <a:cs typeface="Microsoft Sans Serif"/>
              </a:rPr>
              <a:t>👉</a:t>
            </a:r>
            <a:r>
              <a:rPr sz="3200" spc="-50" dirty="0">
                <a:latin typeface="Microsoft Sans Serif"/>
                <a:cs typeface="Microsoft Sans Serif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Mana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program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lebih 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cost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effective…???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434657"/>
            <a:ext cx="3879848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90" dirty="0">
                <a:solidFill>
                  <a:srgbClr val="1C1C1C"/>
                </a:solidFill>
              </a:rPr>
              <a:t>Jawaban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526794" y="2022475"/>
            <a:ext cx="6002655" cy="354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35" dirty="0">
                <a:latin typeface="Times New Roman"/>
                <a:cs typeface="Times New Roman"/>
              </a:rPr>
              <a:t>Program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145" dirty="0">
                <a:latin typeface="Times New Roman"/>
                <a:cs typeface="Times New Roman"/>
              </a:rPr>
              <a:t>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akan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dipilih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karena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lebih</a:t>
            </a:r>
            <a:r>
              <a:rPr sz="3200" spc="-20" dirty="0">
                <a:latin typeface="Times New Roman"/>
                <a:cs typeface="Times New Roman"/>
              </a:rPr>
              <a:t> cost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effective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dibandingkan 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program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70" dirty="0">
                <a:latin typeface="Times New Roman"/>
                <a:cs typeface="Times New Roman"/>
              </a:rPr>
              <a:t>B</a:t>
            </a:r>
            <a:endParaRPr sz="3200" dirty="0">
              <a:latin typeface="Times New Roman"/>
              <a:cs typeface="Times New Roman"/>
            </a:endParaRPr>
          </a:p>
          <a:p>
            <a:pPr marL="355600" marR="622300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45" dirty="0">
                <a:latin typeface="Times New Roman"/>
                <a:cs typeface="Times New Roman"/>
              </a:rPr>
              <a:t>Karena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satu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kehidupan, 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program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45" dirty="0">
                <a:latin typeface="Times New Roman"/>
                <a:cs typeface="Times New Roman"/>
              </a:rPr>
              <a:t>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membutuhkan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lebih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sedikit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dibandingkan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program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70" dirty="0">
                <a:latin typeface="Times New Roman"/>
                <a:cs typeface="Times New Roman"/>
              </a:rPr>
              <a:t>B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434657"/>
            <a:ext cx="405129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60" dirty="0">
                <a:solidFill>
                  <a:srgbClr val="1C1C1C"/>
                </a:solidFill>
              </a:rPr>
              <a:t>C</a:t>
            </a:r>
            <a:r>
              <a:rPr sz="4400" spc="105" dirty="0">
                <a:solidFill>
                  <a:srgbClr val="1C1C1C"/>
                </a:solidFill>
              </a:rPr>
              <a:t>o</a:t>
            </a:r>
            <a:r>
              <a:rPr sz="4400" spc="-90" dirty="0">
                <a:solidFill>
                  <a:srgbClr val="1C1C1C"/>
                </a:solidFill>
              </a:rPr>
              <a:t>n</a:t>
            </a:r>
            <a:r>
              <a:rPr sz="4400" spc="-114" dirty="0">
                <a:solidFill>
                  <a:srgbClr val="1C1C1C"/>
                </a:solidFill>
              </a:rPr>
              <a:t>toh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990600" y="1852295"/>
            <a:ext cx="7239000" cy="4319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10" dirty="0">
                <a:latin typeface="Times New Roman"/>
                <a:cs typeface="Times New Roman"/>
              </a:rPr>
              <a:t>Analisis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dari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dua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metode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screening 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akan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diaplikasikan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di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perusahaan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190" dirty="0">
                <a:latin typeface="Times New Roman"/>
                <a:cs typeface="Times New Roman"/>
              </a:rPr>
              <a:t>;</a:t>
            </a:r>
            <a:endParaRPr sz="3200" dirty="0">
              <a:latin typeface="Times New Roman"/>
              <a:cs typeface="Times New Roman"/>
            </a:endParaRPr>
          </a:p>
          <a:p>
            <a:pPr marL="355600" marR="942975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90" dirty="0">
                <a:latin typeface="Times New Roman"/>
                <a:cs typeface="Times New Roman"/>
              </a:rPr>
              <a:t>Screening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45" dirty="0">
                <a:latin typeface="Times New Roman"/>
                <a:cs typeface="Times New Roman"/>
              </a:rPr>
              <a:t>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membutuhkan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Rp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10.000/life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20" dirty="0">
                <a:latin typeface="Times New Roman"/>
                <a:cs typeface="Times New Roman"/>
              </a:rPr>
              <a:t>year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gained</a:t>
            </a:r>
            <a:endParaRPr sz="3200" dirty="0">
              <a:latin typeface="Times New Roman"/>
              <a:cs typeface="Times New Roman"/>
            </a:endParaRPr>
          </a:p>
          <a:p>
            <a:pPr marL="355600" marR="966469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85" dirty="0">
                <a:latin typeface="Times New Roman"/>
                <a:cs typeface="Times New Roman"/>
              </a:rPr>
              <a:t>Screening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70" dirty="0">
                <a:latin typeface="Times New Roman"/>
                <a:cs typeface="Times New Roman"/>
              </a:rPr>
              <a:t>B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membutuhkan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Rp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40.000/life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20" dirty="0">
                <a:latin typeface="Times New Roman"/>
                <a:cs typeface="Times New Roman"/>
              </a:rPr>
              <a:t>year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gained</a:t>
            </a:r>
            <a:endParaRPr sz="3200" dirty="0">
              <a:latin typeface="Times New Roman"/>
              <a:cs typeface="Times New Roman"/>
            </a:endParaRPr>
          </a:p>
          <a:p>
            <a:pPr marL="1334135" marR="1374775" indent="-407034">
              <a:lnSpc>
                <a:spcPts val="4620"/>
              </a:lnSpc>
              <a:spcBef>
                <a:spcPts val="80"/>
              </a:spcBef>
            </a:pPr>
            <a:r>
              <a:rPr sz="3200" spc="-95" dirty="0">
                <a:latin typeface="Microsoft Sans Serif"/>
                <a:cs typeface="Microsoft Sans Serif"/>
              </a:rPr>
              <a:t>👉</a:t>
            </a:r>
            <a:r>
              <a:rPr sz="3200" spc="-95" dirty="0">
                <a:latin typeface="Times New Roman"/>
                <a:cs typeface="Times New Roman"/>
              </a:rPr>
              <a:t>Mana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metode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35" dirty="0">
                <a:latin typeface="Times New Roman"/>
                <a:cs typeface="Times New Roman"/>
              </a:rPr>
              <a:t>yang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akan 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125" dirty="0">
                <a:latin typeface="Times New Roman"/>
                <a:cs typeface="Times New Roman"/>
              </a:rPr>
              <a:t>dipilih…???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434657"/>
            <a:ext cx="382269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60" dirty="0">
                <a:solidFill>
                  <a:srgbClr val="1C1C1C"/>
                </a:solidFill>
              </a:rPr>
              <a:t>C</a:t>
            </a:r>
            <a:r>
              <a:rPr sz="4400" spc="105" dirty="0">
                <a:solidFill>
                  <a:srgbClr val="1C1C1C"/>
                </a:solidFill>
              </a:rPr>
              <a:t>o</a:t>
            </a:r>
            <a:r>
              <a:rPr sz="4400" spc="-90" dirty="0">
                <a:solidFill>
                  <a:srgbClr val="1C1C1C"/>
                </a:solidFill>
              </a:rPr>
              <a:t>n</a:t>
            </a:r>
            <a:r>
              <a:rPr sz="4400" spc="-114" dirty="0">
                <a:solidFill>
                  <a:srgbClr val="1C1C1C"/>
                </a:solidFill>
              </a:rPr>
              <a:t>toh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15366" y="1895475"/>
            <a:ext cx="7942834" cy="4124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70" dirty="0">
                <a:latin typeface="Times New Roman"/>
                <a:cs typeface="Times New Roman"/>
              </a:rPr>
              <a:t>Biaya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satuan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pelaksanaan 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imunisasi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hepatitis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70" dirty="0">
                <a:latin typeface="Times New Roman"/>
                <a:cs typeface="Times New Roman"/>
              </a:rPr>
              <a:t>B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alat 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suntik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disposable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adalah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Rp.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33.572,-</a:t>
            </a:r>
            <a:endParaRPr sz="3200" dirty="0">
              <a:latin typeface="Times New Roman"/>
              <a:cs typeface="Times New Roman"/>
            </a:endParaRPr>
          </a:p>
          <a:p>
            <a:pPr marL="355600" marR="419100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70" dirty="0">
                <a:latin typeface="Times New Roman"/>
                <a:cs typeface="Times New Roman"/>
              </a:rPr>
              <a:t>Biaya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satuan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pelaksanaan 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imunisasi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hepatitis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70" dirty="0">
                <a:latin typeface="Times New Roman"/>
                <a:cs typeface="Times New Roman"/>
              </a:rPr>
              <a:t>B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dengan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alat 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suntik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Uniject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adalah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Rp.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27.553,-.</a:t>
            </a:r>
            <a:endParaRPr sz="3200" dirty="0">
              <a:latin typeface="Times New Roman"/>
              <a:cs typeface="Times New Roman"/>
            </a:endParaRPr>
          </a:p>
          <a:p>
            <a:pPr marL="1638935" marR="542290" indent="-508634">
              <a:lnSpc>
                <a:spcPts val="3820"/>
              </a:lnSpc>
              <a:spcBef>
                <a:spcPts val="905"/>
              </a:spcBef>
            </a:pPr>
            <a:r>
              <a:rPr sz="3200" spc="-55" dirty="0">
                <a:latin typeface="Microsoft Sans Serif"/>
                <a:cs typeface="Microsoft Sans Serif"/>
              </a:rPr>
              <a:t>👉</a:t>
            </a:r>
            <a:r>
              <a:rPr sz="3200" spc="-50" dirty="0">
                <a:latin typeface="Microsoft Sans Serif"/>
                <a:cs typeface="Microsoft Sans Serif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Mana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program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lebih 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cost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effective…???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380228"/>
            <a:ext cx="3498848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90" dirty="0">
                <a:solidFill>
                  <a:srgbClr val="1C1C1C"/>
                </a:solidFill>
              </a:rPr>
              <a:t>Jawaban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526794" y="1991996"/>
            <a:ext cx="5871845" cy="4027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60" dirty="0">
                <a:latin typeface="Times New Roman"/>
                <a:cs typeface="Times New Roman"/>
              </a:rPr>
              <a:t>Penggunaan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alat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suntik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Uniject 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lebih</a:t>
            </a:r>
            <a:r>
              <a:rPr sz="3200" spc="-20" dirty="0">
                <a:latin typeface="Times New Roman"/>
                <a:cs typeface="Times New Roman"/>
              </a:rPr>
              <a:t> cost</a:t>
            </a:r>
            <a:r>
              <a:rPr sz="3200" dirty="0">
                <a:latin typeface="Times New Roman"/>
                <a:cs typeface="Times New Roman"/>
              </a:rPr>
              <a:t> –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effective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dibandingkan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alat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suntik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disposable</a:t>
            </a:r>
            <a:endParaRPr sz="3200" dirty="0">
              <a:latin typeface="Times New Roman"/>
              <a:cs typeface="Times New Roman"/>
            </a:endParaRPr>
          </a:p>
          <a:p>
            <a:pPr marL="355600" marR="373380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45" dirty="0">
                <a:latin typeface="Times New Roman"/>
                <a:cs typeface="Times New Roman"/>
              </a:rPr>
              <a:t>Karena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35" dirty="0">
                <a:latin typeface="Times New Roman"/>
                <a:cs typeface="Times New Roman"/>
              </a:rPr>
              <a:t>yang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dikeluarkan 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melakukan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imunisasi 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hepatitis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70" dirty="0">
                <a:latin typeface="Times New Roman"/>
                <a:cs typeface="Times New Roman"/>
              </a:rPr>
              <a:t>B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lebih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murah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dengan 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menggunakan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alat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suntik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Uniject</a:t>
            </a:r>
            <a:endParaRPr sz="3200" dirty="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sz="3200" spc="-60" dirty="0">
                <a:latin typeface="Times New Roman"/>
                <a:cs typeface="Times New Roman"/>
              </a:rPr>
              <a:t>daripada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alat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suntik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disposable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6670" y="487997"/>
            <a:ext cx="47777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0" dirty="0">
                <a:solidFill>
                  <a:srgbClr val="1C1C1C"/>
                </a:solidFill>
                <a:latin typeface="Times New Roman"/>
                <a:cs typeface="Times New Roman"/>
              </a:rPr>
              <a:t>Alat</a:t>
            </a:r>
            <a:r>
              <a:rPr spc="-40" dirty="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spc="-20" dirty="0">
                <a:solidFill>
                  <a:srgbClr val="1C1C1C"/>
                </a:solidFill>
                <a:latin typeface="Times New Roman"/>
                <a:cs typeface="Times New Roman"/>
              </a:rPr>
              <a:t>suntik</a:t>
            </a:r>
            <a:r>
              <a:rPr spc="5" dirty="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spc="15" dirty="0">
                <a:solidFill>
                  <a:srgbClr val="1C1C1C"/>
                </a:solidFill>
                <a:latin typeface="Times New Roman"/>
                <a:cs typeface="Times New Roman"/>
              </a:rPr>
              <a:t>disposable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914400" y="1794078"/>
            <a:ext cx="8382000" cy="43781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983739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40" dirty="0">
                <a:latin typeface="Times New Roman"/>
                <a:cs typeface="Times New Roman"/>
              </a:rPr>
              <a:t>Total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25" dirty="0">
                <a:latin typeface="Times New Roman"/>
                <a:cs typeface="Times New Roman"/>
              </a:rPr>
              <a:t>biaya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dalam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pelaksanaan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imunisasi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17,93%</a:t>
            </a:r>
            <a:endParaRPr sz="3200" dirty="0">
              <a:latin typeface="Times New Roman"/>
              <a:cs typeface="Times New Roman"/>
            </a:endParaRPr>
          </a:p>
          <a:p>
            <a:pPr marL="355600" marR="2326640" indent="-343535">
              <a:lnSpc>
                <a:spcPts val="3460"/>
              </a:lnSpc>
              <a:spcBef>
                <a:spcPts val="85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70" dirty="0">
                <a:latin typeface="Times New Roman"/>
                <a:cs typeface="Times New Roman"/>
              </a:rPr>
              <a:t>Biaya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operasional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rata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rata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per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Puskesmas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97,36%</a:t>
            </a:r>
            <a:endParaRPr sz="32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9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70" dirty="0">
                <a:latin typeface="Times New Roman"/>
                <a:cs typeface="Times New Roman"/>
              </a:rPr>
              <a:t>Biaya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investasi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2,56%</a:t>
            </a:r>
            <a:endParaRPr sz="32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70" dirty="0">
                <a:latin typeface="Times New Roman"/>
                <a:cs typeface="Times New Roman"/>
              </a:rPr>
              <a:t>Biaya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pemeliharaan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0,08%</a:t>
            </a:r>
            <a:endParaRPr sz="32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6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85" dirty="0">
                <a:latin typeface="Times New Roman"/>
                <a:cs typeface="Times New Roman"/>
              </a:rPr>
              <a:t>Jumlah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cakupan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imunisasi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16.417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suntikan,</a:t>
            </a:r>
            <a:endParaRPr sz="32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8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Times New Roman"/>
                <a:cs typeface="Times New Roman"/>
              </a:rPr>
              <a:t>Indek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pemakaian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vaksin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66,4%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9983" y="487997"/>
            <a:ext cx="406527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0" dirty="0">
                <a:solidFill>
                  <a:srgbClr val="1C1C1C"/>
                </a:solidFill>
                <a:latin typeface="Times New Roman"/>
                <a:cs typeface="Times New Roman"/>
              </a:rPr>
              <a:t>Alat</a:t>
            </a:r>
            <a:r>
              <a:rPr spc="-60" dirty="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spc="-20" dirty="0">
                <a:solidFill>
                  <a:srgbClr val="1C1C1C"/>
                </a:solidFill>
                <a:latin typeface="Times New Roman"/>
                <a:cs typeface="Times New Roman"/>
              </a:rPr>
              <a:t>suntik </a:t>
            </a:r>
            <a:r>
              <a:rPr spc="-10" dirty="0">
                <a:solidFill>
                  <a:srgbClr val="1C1C1C"/>
                </a:solidFill>
                <a:latin typeface="Times New Roman"/>
                <a:cs typeface="Times New Roman"/>
              </a:rPr>
              <a:t>Uniject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85800" y="1970718"/>
            <a:ext cx="7924800" cy="39728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5925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40" dirty="0">
                <a:latin typeface="Times New Roman"/>
                <a:cs typeface="Times New Roman"/>
              </a:rPr>
              <a:t>Total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40" dirty="0">
                <a:latin typeface="Times New Roman"/>
                <a:cs typeface="Times New Roman"/>
              </a:rPr>
              <a:t>biaya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dalam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80" dirty="0">
                <a:latin typeface="Times New Roman"/>
                <a:cs typeface="Times New Roman"/>
              </a:rPr>
              <a:t>pelaksanaan </a:t>
            </a:r>
            <a:r>
              <a:rPr sz="2800" spc="-835" dirty="0">
                <a:latin typeface="Times New Roman"/>
                <a:cs typeface="Times New Roman"/>
              </a:rPr>
              <a:t> </a:t>
            </a:r>
            <a:r>
              <a:rPr sz="2800" spc="-95" dirty="0">
                <a:latin typeface="Times New Roman"/>
                <a:cs typeface="Times New Roman"/>
              </a:rPr>
              <a:t>imunisasi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95" dirty="0">
                <a:latin typeface="Times New Roman"/>
                <a:cs typeface="Times New Roman"/>
              </a:rPr>
              <a:t>17,93%</a:t>
            </a:r>
            <a:endParaRPr sz="2800" dirty="0">
              <a:latin typeface="Times New Roman"/>
              <a:cs typeface="Times New Roman"/>
            </a:endParaRPr>
          </a:p>
          <a:p>
            <a:pPr marL="355600" marR="1622425" indent="-343535">
              <a:lnSpc>
                <a:spcPct val="100000"/>
              </a:lnSpc>
              <a:spcBef>
                <a:spcPts val="80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170" dirty="0">
                <a:latin typeface="Times New Roman"/>
                <a:cs typeface="Times New Roman"/>
              </a:rPr>
              <a:t>Biaya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operasional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rata</a:t>
            </a:r>
            <a:r>
              <a:rPr sz="2800" dirty="0">
                <a:latin typeface="Times New Roman"/>
                <a:cs typeface="Times New Roman"/>
              </a:rPr>
              <a:t> –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rata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per </a:t>
            </a:r>
            <a:r>
              <a:rPr sz="2800" spc="-78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Puskesmas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99,31%</a:t>
            </a:r>
            <a:endParaRPr sz="28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170" dirty="0">
                <a:latin typeface="Times New Roman"/>
                <a:cs typeface="Times New Roman"/>
              </a:rPr>
              <a:t>Biaya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80" dirty="0">
                <a:latin typeface="Times New Roman"/>
                <a:cs typeface="Times New Roman"/>
              </a:rPr>
              <a:t>investasi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0,58%</a:t>
            </a:r>
            <a:endParaRPr sz="28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60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170" dirty="0">
                <a:latin typeface="Times New Roman"/>
                <a:cs typeface="Times New Roman"/>
              </a:rPr>
              <a:t>Biaya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Times New Roman"/>
                <a:cs typeface="Times New Roman"/>
              </a:rPr>
              <a:t>pemeliharaan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0,11%</a:t>
            </a:r>
            <a:endParaRPr sz="28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80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85" dirty="0">
                <a:latin typeface="Times New Roman"/>
                <a:cs typeface="Times New Roman"/>
              </a:rPr>
              <a:t>Jumlah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cakupan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imunisasi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16.474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suntikan</a:t>
            </a:r>
            <a:endParaRPr sz="28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20" dirty="0">
                <a:latin typeface="Times New Roman"/>
                <a:cs typeface="Times New Roman"/>
              </a:rPr>
              <a:t>Indek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75" dirty="0">
                <a:latin typeface="Times New Roman"/>
                <a:cs typeface="Times New Roman"/>
              </a:rPr>
              <a:t>pemakaian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vaksin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100%.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E5E629-7060-41F9-8B50-02B2E85F7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6091" y="1268898"/>
            <a:ext cx="2581384" cy="4361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defTabSz="914400"/>
            <a:r>
              <a:rPr lang="en-US" b="0" i="0" kern="1200" cap="all" spc="-225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</a:t>
            </a:r>
            <a:r>
              <a:rPr lang="en-US" b="0" i="0" kern="1200" cap="all" spc="-185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v</a:t>
            </a:r>
            <a:r>
              <a:rPr lang="en-US" b="0" i="0" kern="1200" cap="all" spc="-409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</a:t>
            </a:r>
            <a:r>
              <a:rPr lang="en-US" b="0" i="0" kern="1200" cap="all" spc="-15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</a:t>
            </a:r>
            <a:r>
              <a:rPr lang="en-US" b="0" i="0" kern="1200" cap="all" spc="-3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</a:t>
            </a:r>
            <a:r>
              <a:rPr lang="en-US" b="0" i="0" kern="1200" cap="all" spc="-254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</a:t>
            </a:r>
            <a:r>
              <a:rPr lang="en-US" b="0" i="0" kern="1200" cap="all" spc="-29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si</a:t>
            </a:r>
            <a:r>
              <a:rPr lang="en-US" b="0" i="0" kern="1200" cap="all" spc="-265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b="0" i="0" kern="1200" cap="all" spc="-495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</a:t>
            </a:r>
            <a:r>
              <a:rPr lang="en-US" b="0" i="0" kern="1200" cap="all" spc="-155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k</a:t>
            </a:r>
            <a:r>
              <a:rPr lang="en-US" b="0" i="0" kern="1200" cap="all" spc="105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</a:t>
            </a:r>
            <a:r>
              <a:rPr lang="en-US" b="0" i="0" kern="1200" cap="all" spc="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nomi…</a:t>
            </a:r>
            <a:endParaRPr lang="en-US" b="0" i="0" kern="1200" cap="all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706091" y="173078"/>
            <a:ext cx="608264" cy="503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fld id="{81D60167-4931-47E6-BA6A-407CBD079E47}" type="slidenum">
              <a:rPr lang="en-US" kern="1200" spc="-5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 algn="l"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 kern="1200" spc="-5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0A74D93-ED7F-4633-8594-99D9FA43DA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52253" y="676656"/>
            <a:ext cx="5209146" cy="5546173"/>
            <a:chOff x="4603005" y="1286439"/>
            <a:chExt cx="6292376" cy="428948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8493448-FE74-4227-AC61-AF38A22278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03005" y="1286439"/>
              <a:ext cx="6292376" cy="428948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DA5412-7A0F-451B-86FE-5B4B38E05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02049" y="1490915"/>
              <a:ext cx="5894288" cy="3880536"/>
            </a:xfrm>
            <a:prstGeom prst="rect">
              <a:avLst/>
            </a:prstGeom>
            <a:solidFill>
              <a:schemeClr val="bg1">
                <a:alpha val="98000"/>
              </a:schemeClr>
            </a:soli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1598E19-BACC-4AD6-8E51-F08B186A0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8822" y="1104306"/>
            <a:ext cx="4636008" cy="4690872"/>
          </a:xfrm>
          <a:prstGeom prst="rect">
            <a:avLst/>
          </a:prstGeom>
          <a:solidFill>
            <a:schemeClr val="tx2"/>
          </a:solidFill>
          <a:ln w="6350">
            <a:solidFill>
              <a:schemeClr val="bg2"/>
            </a:solidFill>
          </a:ln>
          <a:effectLst>
            <a:innerShdw blurRad="114300">
              <a:prstClr val="black">
                <a:alpha val="7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3862266" y="1268898"/>
            <a:ext cx="4389120" cy="4361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55600" marR="5080" indent="-228600" defTabSz="914400">
              <a:lnSpc>
                <a:spcPct val="120000"/>
              </a:lnSpc>
              <a:spcBef>
                <a:spcPts val="1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355600" algn="l"/>
                <a:tab pos="356235" algn="l"/>
              </a:tabLst>
            </a:pPr>
            <a:r>
              <a:rPr lang="en-US" sz="2400" spc="-80" dirty="0" err="1">
                <a:solidFill>
                  <a:schemeClr val="bg1"/>
                </a:solidFill>
              </a:rPr>
              <a:t>Suatu</a:t>
            </a:r>
            <a:r>
              <a:rPr lang="en-US" sz="2400" spc="-20" dirty="0">
                <a:solidFill>
                  <a:schemeClr val="bg1"/>
                </a:solidFill>
              </a:rPr>
              <a:t> </a:t>
            </a:r>
            <a:r>
              <a:rPr lang="en-US" sz="2400" spc="-105" dirty="0" err="1">
                <a:solidFill>
                  <a:schemeClr val="bg1"/>
                </a:solidFill>
              </a:rPr>
              <a:t>analisis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spc="-85" dirty="0" err="1">
                <a:solidFill>
                  <a:schemeClr val="bg1"/>
                </a:solidFill>
              </a:rPr>
              <a:t>secara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spc="-55" dirty="0" err="1">
                <a:solidFill>
                  <a:schemeClr val="bg1"/>
                </a:solidFill>
              </a:rPr>
              <a:t>kuantitatif</a:t>
            </a:r>
            <a:r>
              <a:rPr lang="en-US" sz="2400" spc="-15" dirty="0">
                <a:solidFill>
                  <a:schemeClr val="bg1"/>
                </a:solidFill>
              </a:rPr>
              <a:t> </a:t>
            </a:r>
            <a:r>
              <a:rPr lang="en-US" sz="2400" spc="-70" dirty="0" err="1">
                <a:solidFill>
                  <a:schemeClr val="bg1"/>
                </a:solidFill>
              </a:rPr>
              <a:t>dari</a:t>
            </a:r>
            <a:r>
              <a:rPr lang="en-US" sz="2400" spc="-70" dirty="0">
                <a:solidFill>
                  <a:schemeClr val="bg1"/>
                </a:solidFill>
              </a:rPr>
              <a:t> </a:t>
            </a:r>
            <a:r>
              <a:rPr lang="en-US" sz="2400" spc="-65" dirty="0">
                <a:solidFill>
                  <a:schemeClr val="bg1"/>
                </a:solidFill>
              </a:rPr>
              <a:t> </a:t>
            </a:r>
            <a:r>
              <a:rPr lang="en-US" sz="2400" spc="-75" dirty="0" err="1">
                <a:solidFill>
                  <a:schemeClr val="bg1"/>
                </a:solidFill>
              </a:rPr>
              <a:t>apa</a:t>
            </a:r>
            <a:r>
              <a:rPr lang="en-US" sz="2400" spc="-10" dirty="0">
                <a:solidFill>
                  <a:schemeClr val="bg1"/>
                </a:solidFill>
              </a:rPr>
              <a:t> </a:t>
            </a:r>
            <a:r>
              <a:rPr lang="en-US" sz="2400" spc="-130" dirty="0">
                <a:solidFill>
                  <a:schemeClr val="bg1"/>
                </a:solidFill>
              </a:rPr>
              <a:t>yang</a:t>
            </a:r>
            <a:r>
              <a:rPr lang="en-US" sz="2400" spc="-10" dirty="0">
                <a:solidFill>
                  <a:schemeClr val="bg1"/>
                </a:solidFill>
              </a:rPr>
              <a:t> </a:t>
            </a:r>
            <a:r>
              <a:rPr lang="en-US" sz="2400" spc="-75" dirty="0" err="1">
                <a:solidFill>
                  <a:schemeClr val="bg1"/>
                </a:solidFill>
              </a:rPr>
              <a:t>diinginkan</a:t>
            </a:r>
            <a:r>
              <a:rPr lang="en-US" sz="2400" spc="-25" dirty="0">
                <a:solidFill>
                  <a:schemeClr val="bg1"/>
                </a:solidFill>
              </a:rPr>
              <a:t> </a:t>
            </a:r>
            <a:r>
              <a:rPr lang="en-US" sz="2400" spc="-45" dirty="0">
                <a:solidFill>
                  <a:schemeClr val="bg1"/>
                </a:solidFill>
              </a:rPr>
              <a:t>oleh</a:t>
            </a:r>
            <a:r>
              <a:rPr lang="en-US" sz="2400" spc="-20" dirty="0">
                <a:solidFill>
                  <a:schemeClr val="bg1"/>
                </a:solidFill>
              </a:rPr>
              <a:t> </a:t>
            </a:r>
            <a:r>
              <a:rPr lang="en-US" sz="2400" spc="-95" dirty="0" err="1">
                <a:solidFill>
                  <a:schemeClr val="bg1"/>
                </a:solidFill>
              </a:rPr>
              <a:t>masyarakat</a:t>
            </a:r>
            <a:r>
              <a:rPr lang="en-US" sz="2400" spc="-95" dirty="0">
                <a:solidFill>
                  <a:schemeClr val="bg1"/>
                </a:solidFill>
              </a:rPr>
              <a:t> </a:t>
            </a:r>
            <a:r>
              <a:rPr lang="en-US" sz="2400" spc="-785" dirty="0">
                <a:solidFill>
                  <a:schemeClr val="bg1"/>
                </a:solidFill>
              </a:rPr>
              <a:t> </a:t>
            </a:r>
            <a:r>
              <a:rPr lang="en-US" sz="2400" spc="-85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spc="-85" dirty="0" err="1">
                <a:solidFill>
                  <a:schemeClr val="bg1"/>
                </a:solidFill>
              </a:rPr>
              <a:t>melakukan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spc="-85" dirty="0" err="1">
                <a:solidFill>
                  <a:schemeClr val="bg1"/>
                </a:solidFill>
              </a:rPr>
              <a:t>investasi</a:t>
            </a:r>
            <a:r>
              <a:rPr lang="en-US" sz="2400" spc="-5" dirty="0">
                <a:solidFill>
                  <a:schemeClr val="bg1"/>
                </a:solidFill>
              </a:rPr>
              <a:t> </a:t>
            </a:r>
            <a:r>
              <a:rPr lang="en-US" sz="2400" spc="-60" dirty="0">
                <a:solidFill>
                  <a:schemeClr val="bg1"/>
                </a:solidFill>
              </a:rPr>
              <a:t>pada </a:t>
            </a:r>
            <a:r>
              <a:rPr lang="en-US" sz="2400" spc="-55" dirty="0">
                <a:solidFill>
                  <a:schemeClr val="bg1"/>
                </a:solidFill>
              </a:rPr>
              <a:t> </a:t>
            </a:r>
            <a:r>
              <a:rPr lang="en-US" sz="2400" spc="-45" dirty="0" err="1">
                <a:solidFill>
                  <a:schemeClr val="bg1"/>
                </a:solidFill>
              </a:rPr>
              <a:t>beberapa</a:t>
            </a:r>
            <a:r>
              <a:rPr lang="en-US" sz="2400" spc="-5" dirty="0">
                <a:solidFill>
                  <a:schemeClr val="bg1"/>
                </a:solidFill>
              </a:rPr>
              <a:t> </a:t>
            </a:r>
            <a:r>
              <a:rPr lang="en-US" sz="2400" spc="-60" dirty="0" err="1">
                <a:solidFill>
                  <a:schemeClr val="bg1"/>
                </a:solidFill>
              </a:rPr>
              <a:t>alternatif</a:t>
            </a:r>
            <a:r>
              <a:rPr lang="en-US" sz="2400" spc="-10" dirty="0">
                <a:solidFill>
                  <a:schemeClr val="bg1"/>
                </a:solidFill>
              </a:rPr>
              <a:t> </a:t>
            </a:r>
            <a:r>
              <a:rPr lang="en-US" sz="2400" spc="-40" dirty="0">
                <a:solidFill>
                  <a:schemeClr val="bg1"/>
                </a:solidFill>
              </a:rPr>
              <a:t>program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spc="-135" dirty="0">
                <a:solidFill>
                  <a:schemeClr val="bg1"/>
                </a:solidFill>
              </a:rPr>
              <a:t>yang </a:t>
            </a:r>
            <a:r>
              <a:rPr lang="en-US" sz="2400" spc="-130" dirty="0">
                <a:solidFill>
                  <a:schemeClr val="bg1"/>
                </a:solidFill>
              </a:rPr>
              <a:t> </a:t>
            </a:r>
            <a:r>
              <a:rPr lang="en-US" sz="2400" spc="-75" dirty="0" err="1">
                <a:solidFill>
                  <a:schemeClr val="bg1"/>
                </a:solidFill>
              </a:rPr>
              <a:t>keinginan</a:t>
            </a:r>
            <a:r>
              <a:rPr lang="en-US" sz="2400" spc="-15" dirty="0">
                <a:solidFill>
                  <a:schemeClr val="bg1"/>
                </a:solidFill>
              </a:rPr>
              <a:t> </a:t>
            </a:r>
            <a:r>
              <a:rPr lang="en-US" sz="2400" spc="-20" dirty="0" err="1">
                <a:solidFill>
                  <a:schemeClr val="bg1"/>
                </a:solidFill>
              </a:rPr>
              <a:t>tersebut</a:t>
            </a:r>
            <a:r>
              <a:rPr lang="en-US" sz="2400" spc="-5" dirty="0">
                <a:solidFill>
                  <a:schemeClr val="bg1"/>
                </a:solidFill>
              </a:rPr>
              <a:t> </a:t>
            </a:r>
            <a:r>
              <a:rPr lang="en-US" sz="2400" spc="-105" dirty="0" err="1">
                <a:solidFill>
                  <a:schemeClr val="bg1"/>
                </a:solidFill>
              </a:rPr>
              <a:t>dinilai</a:t>
            </a:r>
            <a:r>
              <a:rPr lang="en-US" sz="2400" spc="-20" dirty="0">
                <a:solidFill>
                  <a:schemeClr val="bg1"/>
                </a:solidFill>
              </a:rPr>
              <a:t> </a:t>
            </a:r>
            <a:r>
              <a:rPr lang="en-US" sz="2400" spc="-7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spc="-125" dirty="0" err="1">
                <a:solidFill>
                  <a:schemeClr val="bg1"/>
                </a:solidFill>
              </a:rPr>
              <a:t>segi</a:t>
            </a:r>
            <a:r>
              <a:rPr lang="en-US" sz="2400" spc="-5" dirty="0">
                <a:solidFill>
                  <a:schemeClr val="bg1"/>
                </a:solidFill>
              </a:rPr>
              <a:t> </a:t>
            </a:r>
            <a:r>
              <a:rPr lang="en-US" sz="2400" spc="-130" dirty="0" err="1">
                <a:solidFill>
                  <a:schemeClr val="bg1"/>
                </a:solidFill>
              </a:rPr>
              <a:t>biaya</a:t>
            </a:r>
            <a:r>
              <a:rPr lang="en-US" sz="2400" spc="-25" dirty="0">
                <a:solidFill>
                  <a:schemeClr val="bg1"/>
                </a:solidFill>
              </a:rPr>
              <a:t> </a:t>
            </a:r>
            <a:r>
              <a:rPr lang="en-US" sz="2400" spc="-30" dirty="0">
                <a:solidFill>
                  <a:schemeClr val="bg1"/>
                </a:solidFill>
              </a:rPr>
              <a:t>dan</a:t>
            </a:r>
            <a:r>
              <a:rPr lang="en-US" sz="2400" spc="-10" dirty="0">
                <a:solidFill>
                  <a:schemeClr val="bg1"/>
                </a:solidFill>
              </a:rPr>
              <a:t> </a:t>
            </a:r>
            <a:r>
              <a:rPr lang="en-US" sz="2400" spc="-60" dirty="0" err="1">
                <a:solidFill>
                  <a:schemeClr val="bg1"/>
                </a:solidFill>
              </a:rPr>
              <a:t>konsekuensi</a:t>
            </a:r>
            <a:endParaRPr lang="en-US" sz="2400" dirty="0">
              <a:solidFill>
                <a:schemeClr val="bg1"/>
              </a:solidFill>
            </a:endParaRPr>
          </a:p>
          <a:p>
            <a:pPr marL="355600" marR="72390" indent="-228600" defTabSz="914400">
              <a:lnSpc>
                <a:spcPct val="120000"/>
              </a:lnSpc>
              <a:spcBef>
                <a:spcPts val="2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355600" algn="l"/>
                <a:tab pos="356235" algn="l"/>
              </a:tabLst>
            </a:pPr>
            <a:r>
              <a:rPr lang="en-US" sz="2400" spc="-45" dirty="0" err="1">
                <a:solidFill>
                  <a:schemeClr val="bg1"/>
                </a:solidFill>
              </a:rPr>
              <a:t>Konsekuensi</a:t>
            </a:r>
            <a:r>
              <a:rPr lang="en-US" sz="2400" spc="-10" dirty="0">
                <a:solidFill>
                  <a:schemeClr val="bg1"/>
                </a:solidFill>
              </a:rPr>
              <a:t> </a:t>
            </a:r>
            <a:r>
              <a:rPr lang="en-US" sz="2400" spc="-85" dirty="0" err="1">
                <a:solidFill>
                  <a:schemeClr val="bg1"/>
                </a:solidFill>
              </a:rPr>
              <a:t>adalah</a:t>
            </a:r>
            <a:r>
              <a:rPr lang="en-US" sz="2400" spc="5" dirty="0">
                <a:solidFill>
                  <a:schemeClr val="bg1"/>
                </a:solidFill>
              </a:rPr>
              <a:t> </a:t>
            </a:r>
            <a:r>
              <a:rPr lang="en-US" sz="2400" spc="-100" dirty="0" err="1">
                <a:solidFill>
                  <a:schemeClr val="bg1"/>
                </a:solidFill>
              </a:rPr>
              <a:t>hasil</a:t>
            </a:r>
            <a:r>
              <a:rPr lang="en-US" sz="2400" spc="-15" dirty="0">
                <a:solidFill>
                  <a:schemeClr val="bg1"/>
                </a:solidFill>
              </a:rPr>
              <a:t> </a:t>
            </a:r>
            <a:r>
              <a:rPr lang="en-US" sz="2400" spc="-45" dirty="0" err="1">
                <a:solidFill>
                  <a:schemeClr val="bg1"/>
                </a:solidFill>
              </a:rPr>
              <a:t>positif</a:t>
            </a:r>
            <a:r>
              <a:rPr lang="en-US" sz="2400" spc="-45" dirty="0">
                <a:solidFill>
                  <a:schemeClr val="bg1"/>
                </a:solidFill>
              </a:rPr>
              <a:t> </a:t>
            </a:r>
            <a:r>
              <a:rPr lang="en-US" sz="2400" spc="-40" dirty="0">
                <a:solidFill>
                  <a:schemeClr val="bg1"/>
                </a:solidFill>
              </a:rPr>
              <a:t> </a:t>
            </a:r>
            <a:r>
              <a:rPr lang="en-US" sz="2400" spc="-65" dirty="0" err="1">
                <a:solidFill>
                  <a:schemeClr val="bg1"/>
                </a:solidFill>
              </a:rPr>
              <a:t>atau</a:t>
            </a:r>
            <a:r>
              <a:rPr lang="en-US" sz="2400" spc="-15" dirty="0">
                <a:solidFill>
                  <a:schemeClr val="bg1"/>
                </a:solidFill>
              </a:rPr>
              <a:t> </a:t>
            </a:r>
            <a:r>
              <a:rPr lang="en-US" sz="2400" spc="-55" dirty="0" err="1">
                <a:solidFill>
                  <a:schemeClr val="bg1"/>
                </a:solidFill>
              </a:rPr>
              <a:t>manfaat</a:t>
            </a:r>
            <a:r>
              <a:rPr lang="en-US" sz="2400" spc="-15" dirty="0">
                <a:solidFill>
                  <a:schemeClr val="bg1"/>
                </a:solidFill>
              </a:rPr>
              <a:t> </a:t>
            </a:r>
            <a:r>
              <a:rPr lang="en-US" sz="2400" spc="-70" dirty="0" err="1">
                <a:solidFill>
                  <a:schemeClr val="bg1"/>
                </a:solidFill>
              </a:rPr>
              <a:t>dari</a:t>
            </a:r>
            <a:r>
              <a:rPr lang="en-US" sz="2400" spc="-10" dirty="0">
                <a:solidFill>
                  <a:schemeClr val="bg1"/>
                </a:solidFill>
              </a:rPr>
              <a:t> </a:t>
            </a:r>
            <a:r>
              <a:rPr lang="en-US" sz="2400" spc="-50" dirty="0" err="1">
                <a:solidFill>
                  <a:schemeClr val="bg1"/>
                </a:solidFill>
              </a:rPr>
              <a:t>suatu</a:t>
            </a:r>
            <a:r>
              <a:rPr lang="en-US" sz="2400" spc="-10" dirty="0">
                <a:solidFill>
                  <a:schemeClr val="bg1"/>
                </a:solidFill>
              </a:rPr>
              <a:t> </a:t>
            </a:r>
            <a:r>
              <a:rPr lang="en-US" sz="2400" spc="-40" dirty="0">
                <a:solidFill>
                  <a:schemeClr val="bg1"/>
                </a:solidFill>
              </a:rPr>
              <a:t>program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6794" y="1600517"/>
            <a:ext cx="6188710" cy="2147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Times New Roman"/>
                <a:cs typeface="Times New Roman"/>
              </a:rPr>
              <a:t>Faktor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apa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mempengaruhi 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perbedaan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besarnya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biaya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14" dirty="0">
                <a:latin typeface="Times New Roman"/>
                <a:cs typeface="Times New Roman"/>
              </a:rPr>
              <a:t>satuan...???</a:t>
            </a:r>
            <a:endParaRPr sz="3200">
              <a:latin typeface="Times New Roman"/>
              <a:cs typeface="Times New Roman"/>
            </a:endParaRPr>
          </a:p>
          <a:p>
            <a:pPr marL="355600" marR="572135">
              <a:lnSpc>
                <a:spcPct val="100000"/>
              </a:lnSpc>
              <a:spcBef>
                <a:spcPts val="865"/>
              </a:spcBef>
            </a:pPr>
            <a:r>
              <a:rPr sz="3600" spc="-65" dirty="0">
                <a:latin typeface="Microsoft Sans Serif"/>
                <a:cs typeface="Microsoft Sans Serif"/>
              </a:rPr>
              <a:t>👉</a:t>
            </a:r>
            <a:r>
              <a:rPr sz="3600" spc="-175" dirty="0">
                <a:latin typeface="Microsoft Sans Serif"/>
                <a:cs typeface="Microsoft Sans Serif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Tingkat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efisiensi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alat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suntik, 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jenis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25" dirty="0">
                <a:latin typeface="Times New Roman"/>
                <a:cs typeface="Times New Roman"/>
              </a:rPr>
              <a:t>biaya,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cakupan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imunisasi,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dll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30</a:t>
            </a:fld>
            <a:endParaRPr spc="-5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08250" y="1219200"/>
            <a:ext cx="5586730" cy="3255010"/>
            <a:chOff x="2508250" y="1219200"/>
            <a:chExt cx="5586730" cy="325501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08250" y="2845180"/>
              <a:ext cx="5586603" cy="162840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6200" y="1219200"/>
              <a:ext cx="1905000" cy="17526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31</a:t>
            </a:fld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360045" y="582882"/>
            <a:ext cx="608264" cy="503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1D60167-4931-47E6-BA6A-407CBD079E47}" type="slidenum">
              <a:rPr lang="en-US" kern="1200" spc="-5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 kern="1200" spc="-5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459" y="1138228"/>
            <a:ext cx="2845263" cy="3858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defTabSz="914400"/>
            <a:r>
              <a:rPr lang="en-US" sz="3100" b="0" i="0" kern="1200" cap="all" spc="-235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Pendahuluan</a:t>
            </a:r>
            <a:endParaRPr lang="en-US" sz="3100" b="0" i="0" kern="1200" cap="all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825015" y="638300"/>
            <a:ext cx="4807204" cy="4858625"/>
            <a:chOff x="7807230" y="2012810"/>
            <a:chExt cx="3251252" cy="34598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918" y="973636"/>
            <a:ext cx="4327398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4188362" y="1138228"/>
            <a:ext cx="4080510" cy="3858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5600" marR="5080" indent="-228600" defTabSz="914400">
              <a:lnSpc>
                <a:spcPct val="120000"/>
              </a:lnSpc>
              <a:spcBef>
                <a:spcPts val="1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356235" algn="l"/>
              </a:tabLst>
            </a:pPr>
            <a:r>
              <a:rPr lang="en-US" sz="2400" spc="-85" dirty="0" err="1">
                <a:solidFill>
                  <a:srgbClr val="000000"/>
                </a:solidFill>
              </a:rPr>
              <a:t>Evaluasi</a:t>
            </a:r>
            <a:r>
              <a:rPr lang="en-US" sz="2400" spc="-85" dirty="0">
                <a:solidFill>
                  <a:srgbClr val="000000"/>
                </a:solidFill>
              </a:rPr>
              <a:t> </a:t>
            </a:r>
            <a:r>
              <a:rPr lang="en-US" sz="2400" spc="-40" dirty="0" err="1">
                <a:solidFill>
                  <a:srgbClr val="000000"/>
                </a:solidFill>
              </a:rPr>
              <a:t>ekonomi</a:t>
            </a:r>
            <a:r>
              <a:rPr lang="en-US" sz="2400" spc="-40" dirty="0">
                <a:solidFill>
                  <a:srgbClr val="000000"/>
                </a:solidFill>
              </a:rPr>
              <a:t> </a:t>
            </a:r>
            <a:r>
              <a:rPr lang="en-US" sz="2400" spc="-60" dirty="0" err="1">
                <a:solidFill>
                  <a:srgbClr val="000000"/>
                </a:solidFill>
              </a:rPr>
              <a:t>memberikan</a:t>
            </a:r>
            <a:r>
              <a:rPr lang="en-US" sz="2400" spc="-60" dirty="0">
                <a:solidFill>
                  <a:srgbClr val="000000"/>
                </a:solidFill>
              </a:rPr>
              <a:t> </a:t>
            </a:r>
            <a:r>
              <a:rPr lang="en-US" sz="2400" spc="-785" dirty="0">
                <a:solidFill>
                  <a:srgbClr val="000000"/>
                </a:solidFill>
              </a:rPr>
              <a:t> </a:t>
            </a:r>
            <a:r>
              <a:rPr lang="en-US" sz="2400" spc="-60" dirty="0" err="1">
                <a:solidFill>
                  <a:srgbClr val="000000"/>
                </a:solidFill>
              </a:rPr>
              <a:t>informasi</a:t>
            </a:r>
            <a:r>
              <a:rPr lang="en-US" sz="2400" spc="-60" dirty="0">
                <a:solidFill>
                  <a:srgbClr val="000000"/>
                </a:solidFill>
              </a:rPr>
              <a:t> </a:t>
            </a:r>
            <a:r>
              <a:rPr lang="en-US" sz="2400" spc="-55" dirty="0" err="1">
                <a:solidFill>
                  <a:srgbClr val="000000"/>
                </a:solidFill>
              </a:rPr>
              <a:t>objektif</a:t>
            </a:r>
            <a:r>
              <a:rPr lang="en-US" sz="2400" spc="-55" dirty="0">
                <a:solidFill>
                  <a:srgbClr val="000000"/>
                </a:solidFill>
              </a:rPr>
              <a:t> </a:t>
            </a:r>
            <a:r>
              <a:rPr lang="en-US" sz="2400" spc="-70" dirty="0" err="1">
                <a:solidFill>
                  <a:srgbClr val="000000"/>
                </a:solidFill>
              </a:rPr>
              <a:t>menyangkut</a:t>
            </a:r>
            <a:r>
              <a:rPr lang="en-US" sz="2400" spc="-70" dirty="0">
                <a:solidFill>
                  <a:srgbClr val="000000"/>
                </a:solidFill>
              </a:rPr>
              <a:t> </a:t>
            </a:r>
            <a:r>
              <a:rPr lang="en-US" sz="2400" spc="-785" dirty="0">
                <a:solidFill>
                  <a:srgbClr val="000000"/>
                </a:solidFill>
              </a:rPr>
              <a:t> </a:t>
            </a:r>
            <a:r>
              <a:rPr lang="en-US" sz="2400" spc="-80" dirty="0" err="1">
                <a:solidFill>
                  <a:srgbClr val="000000"/>
                </a:solidFill>
              </a:rPr>
              <a:t>jumlah</a:t>
            </a:r>
            <a:r>
              <a:rPr lang="en-US" sz="2400" spc="-80" dirty="0">
                <a:solidFill>
                  <a:srgbClr val="000000"/>
                </a:solidFill>
              </a:rPr>
              <a:t> </a:t>
            </a:r>
            <a:r>
              <a:rPr lang="en-US" sz="2400" spc="-130" dirty="0" err="1">
                <a:solidFill>
                  <a:srgbClr val="000000"/>
                </a:solidFill>
              </a:rPr>
              <a:t>biaya</a:t>
            </a:r>
            <a:r>
              <a:rPr lang="en-US" sz="2400" spc="-130" dirty="0">
                <a:solidFill>
                  <a:srgbClr val="000000"/>
                </a:solidFill>
              </a:rPr>
              <a:t> yang </a:t>
            </a:r>
            <a:r>
              <a:rPr lang="en-US" sz="2400" spc="-60" dirty="0" err="1">
                <a:solidFill>
                  <a:srgbClr val="000000"/>
                </a:solidFill>
              </a:rPr>
              <a:t>diserap</a:t>
            </a:r>
            <a:r>
              <a:rPr lang="en-US" sz="2400" spc="-60" dirty="0">
                <a:solidFill>
                  <a:srgbClr val="000000"/>
                </a:solidFill>
              </a:rPr>
              <a:t> </a:t>
            </a:r>
            <a:r>
              <a:rPr lang="en-US" sz="2400" spc="-45" dirty="0">
                <a:solidFill>
                  <a:srgbClr val="000000"/>
                </a:solidFill>
              </a:rPr>
              <a:t>oleh </a:t>
            </a:r>
            <a:r>
              <a:rPr lang="en-US" sz="2400" spc="-40" dirty="0">
                <a:solidFill>
                  <a:srgbClr val="000000"/>
                </a:solidFill>
              </a:rPr>
              <a:t> program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8684" y="2303047"/>
            <a:ext cx="2454070" cy="2674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 defTabSz="914400"/>
            <a:r>
              <a:rPr lang="en-US" sz="2700" spc="-235"/>
              <a:t>Pendahuluan</a:t>
            </a:r>
            <a:endParaRPr lang="en-US" sz="27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8684" y="2146542"/>
            <a:ext cx="245407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360045" y="2303047"/>
            <a:ext cx="608264" cy="503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1D60167-4931-47E6-BA6A-407CBD079E47}" type="slidenum">
              <a:rPr lang="en-US" spc="-5" smtClean="0"/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 spc="-5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685" y="3122496"/>
            <a:ext cx="264761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5F0B6659-0DE3-8B53-52B8-3BB73C9A14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5881556"/>
              </p:ext>
            </p:extLst>
          </p:nvPr>
        </p:nvGraphicFramePr>
        <p:xfrm>
          <a:off x="3856434" y="849312"/>
          <a:ext cx="4435078" cy="5170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 defTabSz="914400"/>
            <a:r>
              <a:rPr lang="en-US" sz="2200" b="0" i="0" kern="1200" cap="all" spc="-23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Pendahuluan</a:t>
            </a:r>
            <a:endParaRPr lang="en-US" sz="2200" b="0" i="0" kern="1200" cap="all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8175690" y="232118"/>
            <a:ext cx="608265" cy="503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1D60167-4931-47E6-BA6A-407CBD079E47}" type="slidenum">
              <a:rPr lang="en-US" kern="1200" spc="-5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kern="1200" spc="-5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9194" y="1240077"/>
            <a:ext cx="4852805" cy="49164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55600" marR="5080" indent="-228600" defTabSz="914400">
              <a:lnSpc>
                <a:spcPct val="120000"/>
              </a:lnSpc>
              <a:spcBef>
                <a:spcPts val="1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355600" algn="l"/>
                <a:tab pos="356235" algn="l"/>
              </a:tabLst>
            </a:pPr>
            <a:r>
              <a:rPr lang="en-US" sz="3200" spc="-80" dirty="0" err="1"/>
              <a:t>Perlunya</a:t>
            </a:r>
            <a:r>
              <a:rPr lang="en-US" sz="3200" dirty="0"/>
              <a:t> </a:t>
            </a:r>
            <a:r>
              <a:rPr lang="en-US" sz="3200" spc="-110" dirty="0" err="1"/>
              <a:t>evaluasi</a:t>
            </a:r>
            <a:r>
              <a:rPr lang="en-US" sz="3200" dirty="0"/>
              <a:t> </a:t>
            </a:r>
            <a:r>
              <a:rPr lang="en-US" sz="3200" spc="-40" dirty="0" err="1"/>
              <a:t>ekonomi</a:t>
            </a:r>
            <a:r>
              <a:rPr lang="en-US" sz="3200" spc="-20" dirty="0"/>
              <a:t> </a:t>
            </a:r>
            <a:r>
              <a:rPr lang="en-US" sz="3200" spc="-60" dirty="0"/>
              <a:t>pada </a:t>
            </a:r>
            <a:r>
              <a:rPr lang="en-US" sz="3200" spc="-55" dirty="0"/>
              <a:t> </a:t>
            </a:r>
            <a:r>
              <a:rPr lang="en-US" sz="3200" spc="-35" dirty="0" err="1"/>
              <a:t>sektor</a:t>
            </a:r>
            <a:r>
              <a:rPr lang="en-US" sz="3200" spc="-10" dirty="0"/>
              <a:t> </a:t>
            </a:r>
            <a:r>
              <a:rPr lang="en-US" sz="3200" spc="-90" dirty="0" err="1"/>
              <a:t>pelayanan</a:t>
            </a:r>
            <a:r>
              <a:rPr lang="en-US" sz="3200" spc="-20" dirty="0"/>
              <a:t> </a:t>
            </a:r>
            <a:r>
              <a:rPr lang="en-US" sz="3200" spc="-55" dirty="0" err="1"/>
              <a:t>kesehatan</a:t>
            </a:r>
            <a:r>
              <a:rPr lang="en-US" sz="3200" spc="5" dirty="0"/>
              <a:t> </a:t>
            </a:r>
            <a:r>
              <a:rPr lang="en-US" sz="3200" spc="-105" dirty="0" err="1"/>
              <a:t>mulai</a:t>
            </a:r>
            <a:r>
              <a:rPr lang="en-US" sz="3200" spc="-105" dirty="0"/>
              <a:t> </a:t>
            </a:r>
            <a:r>
              <a:rPr lang="en-US" sz="3200" spc="-100" dirty="0"/>
              <a:t> </a:t>
            </a:r>
            <a:r>
              <a:rPr lang="en-US" sz="3200" spc="-40" dirty="0" err="1"/>
              <a:t>diterbitkan</a:t>
            </a:r>
            <a:r>
              <a:rPr lang="en-US" sz="3200" spc="-20" dirty="0"/>
              <a:t> </a:t>
            </a:r>
            <a:r>
              <a:rPr lang="en-US" sz="3200" spc="-55" dirty="0"/>
              <a:t>pada</a:t>
            </a:r>
            <a:r>
              <a:rPr lang="en-US" sz="3200" spc="-15" dirty="0"/>
              <a:t> </a:t>
            </a:r>
            <a:r>
              <a:rPr lang="en-US" sz="3200" spc="-10" dirty="0" err="1"/>
              <a:t>tahun</a:t>
            </a:r>
            <a:r>
              <a:rPr lang="en-US" sz="3200" spc="-5" dirty="0"/>
              <a:t> </a:t>
            </a:r>
            <a:r>
              <a:rPr lang="en-US" sz="3200" spc="-100" dirty="0"/>
              <a:t>1974</a:t>
            </a:r>
            <a:r>
              <a:rPr lang="en-US" sz="3200" spc="-20" dirty="0"/>
              <a:t> </a:t>
            </a:r>
            <a:r>
              <a:rPr lang="en-US" sz="3200" spc="-45" dirty="0"/>
              <a:t>oleh </a:t>
            </a:r>
            <a:r>
              <a:rPr lang="en-US" sz="3200" spc="-40" dirty="0"/>
              <a:t> </a:t>
            </a:r>
            <a:r>
              <a:rPr lang="en-US" sz="3200" spc="-105" dirty="0"/>
              <a:t>Alan</a:t>
            </a:r>
            <a:r>
              <a:rPr lang="en-US" sz="3200" spc="-5" dirty="0"/>
              <a:t> </a:t>
            </a:r>
            <a:r>
              <a:rPr lang="en-US" sz="3200" spc="-130" dirty="0"/>
              <a:t>Williams</a:t>
            </a:r>
            <a:r>
              <a:rPr lang="en-US" sz="3200" spc="-5" dirty="0"/>
              <a:t> </a:t>
            </a:r>
            <a:r>
              <a:rPr lang="en-US" sz="3200" spc="-75" dirty="0" err="1"/>
              <a:t>dari</a:t>
            </a:r>
            <a:r>
              <a:rPr lang="en-US" sz="3200" spc="-10" dirty="0"/>
              <a:t> </a:t>
            </a:r>
            <a:r>
              <a:rPr lang="en-US" sz="3200" spc="-70" dirty="0"/>
              <a:t>York</a:t>
            </a:r>
            <a:r>
              <a:rPr lang="en-US" sz="3200" spc="-10" dirty="0"/>
              <a:t> </a:t>
            </a:r>
            <a:r>
              <a:rPr lang="en-US" sz="3200" spc="-85" dirty="0"/>
              <a:t>University, </a:t>
            </a:r>
            <a:r>
              <a:rPr lang="en-US" sz="3200" spc="-785" dirty="0"/>
              <a:t> </a:t>
            </a:r>
            <a:r>
              <a:rPr lang="en-US" sz="3200" spc="10" dirty="0"/>
              <a:t>Toronto,</a:t>
            </a:r>
            <a:r>
              <a:rPr lang="en-US" sz="3200" spc="-5" dirty="0"/>
              <a:t> Ontario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8684" y="2303047"/>
            <a:ext cx="2454070" cy="2674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 sz="3000" spc="-80"/>
              <a:t>E</a:t>
            </a:r>
            <a:r>
              <a:rPr lang="en-US" sz="3000" spc="-275"/>
              <a:t>v</a:t>
            </a:r>
            <a:r>
              <a:rPr lang="en-US" sz="3000" spc="-375"/>
              <a:t>a</a:t>
            </a:r>
            <a:r>
              <a:rPr lang="en-US" sz="3000" spc="-150"/>
              <a:t>l</a:t>
            </a:r>
            <a:r>
              <a:rPr lang="en-US" sz="3000" spc="-275"/>
              <a:t>u</a:t>
            </a:r>
            <a:r>
              <a:rPr lang="en-US" sz="3000" spc="-229"/>
              <a:t>a</a:t>
            </a:r>
            <a:r>
              <a:rPr lang="en-US" sz="3000" spc="-350"/>
              <a:t>s</a:t>
            </a:r>
            <a:r>
              <a:rPr lang="en-US" sz="3000" spc="-170"/>
              <a:t>i</a:t>
            </a:r>
            <a:r>
              <a:rPr lang="en-US" sz="3000" spc="-254"/>
              <a:t> </a:t>
            </a:r>
            <a:r>
              <a:rPr lang="en-US" sz="3000" spc="-465"/>
              <a:t>e</a:t>
            </a:r>
            <a:r>
              <a:rPr lang="en-US" sz="3000" spc="-140"/>
              <a:t>k</a:t>
            </a:r>
            <a:r>
              <a:rPr lang="en-US" sz="3000" spc="95"/>
              <a:t>o</a:t>
            </a:r>
            <a:r>
              <a:rPr lang="en-US" sz="3000" spc="-10"/>
              <a:t>n</a:t>
            </a:r>
            <a:r>
              <a:rPr lang="en-US" sz="3000" spc="-5"/>
              <a:t>o</a:t>
            </a:r>
            <a:r>
              <a:rPr lang="en-US" sz="3000" spc="-114"/>
              <a:t>m</a:t>
            </a:r>
            <a:r>
              <a:rPr lang="en-US" sz="3000" spc="-40"/>
              <a:t>i</a:t>
            </a:r>
            <a:r>
              <a:rPr lang="en-US" sz="3000" spc="-254"/>
              <a:t> </a:t>
            </a:r>
            <a:r>
              <a:rPr lang="en-US" sz="3000" spc="-315"/>
              <a:t>p</a:t>
            </a:r>
            <a:r>
              <a:rPr lang="en-US" sz="3000" spc="-375"/>
              <a:t>a</a:t>
            </a:r>
            <a:r>
              <a:rPr lang="en-US" sz="3000" spc="-225"/>
              <a:t>d</a:t>
            </a:r>
            <a:r>
              <a:rPr lang="en-US" sz="3000" spc="-390"/>
              <a:t>a</a:t>
            </a:r>
          </a:p>
          <a:p>
            <a:pPr defTabSz="914400"/>
            <a:r>
              <a:rPr lang="en-US" sz="3000" spc="-355"/>
              <a:t>s</a:t>
            </a:r>
            <a:r>
              <a:rPr lang="en-US" sz="3000" spc="-459"/>
              <a:t>e</a:t>
            </a:r>
            <a:r>
              <a:rPr lang="en-US" sz="3000" spc="-140"/>
              <a:t>k</a:t>
            </a:r>
            <a:r>
              <a:rPr lang="en-US" sz="3000" spc="-175"/>
              <a:t>t</a:t>
            </a:r>
            <a:r>
              <a:rPr lang="en-US" sz="3000" spc="-130"/>
              <a:t>or</a:t>
            </a:r>
            <a:r>
              <a:rPr lang="en-US" sz="3000" spc="-245"/>
              <a:t> </a:t>
            </a:r>
            <a:r>
              <a:rPr lang="en-US" sz="3000" spc="-140"/>
              <a:t>k</a:t>
            </a:r>
            <a:r>
              <a:rPr lang="en-US" sz="3000" spc="-480"/>
              <a:t>e</a:t>
            </a:r>
            <a:r>
              <a:rPr lang="en-US" sz="3000" spc="-340"/>
              <a:t>s</a:t>
            </a:r>
            <a:r>
              <a:rPr lang="en-US" sz="3000" spc="-335"/>
              <a:t>eh</a:t>
            </a:r>
            <a:r>
              <a:rPr lang="en-US" sz="3000" spc="-380"/>
              <a:t>a</a:t>
            </a:r>
            <a:r>
              <a:rPr lang="en-US" sz="3000" spc="-210"/>
              <a:t>ta</a:t>
            </a:r>
            <a:r>
              <a:rPr lang="en-US" sz="3000" spc="-245"/>
              <a:t>n</a:t>
            </a:r>
            <a:r>
              <a:rPr lang="en-US" sz="3000" spc="1065"/>
              <a:t>…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8684" y="2146542"/>
            <a:ext cx="245407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360045" y="2303047"/>
            <a:ext cx="608264" cy="503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1D60167-4931-47E6-BA6A-407CBD079E47}" type="slidenum">
              <a:rPr lang="en-US" spc="-5" dirty="0"/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en-US" spc="-5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685" y="3122496"/>
            <a:ext cx="264761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9803B816-50EB-7873-4CEF-B2F82326DF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1033003"/>
              </p:ext>
            </p:extLst>
          </p:nvPr>
        </p:nvGraphicFramePr>
        <p:xfrm>
          <a:off x="3856434" y="803274"/>
          <a:ext cx="4754166" cy="4987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8684" y="2303047"/>
            <a:ext cx="2454070" cy="2674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 defTabSz="914400"/>
            <a:r>
              <a:rPr lang="en-US" sz="2500" spc="60"/>
              <a:t>C</a:t>
            </a:r>
            <a:r>
              <a:rPr lang="en-US" sz="2500" spc="105"/>
              <a:t>o</a:t>
            </a:r>
            <a:r>
              <a:rPr lang="en-US" sz="2500" spc="-390"/>
              <a:t>s</a:t>
            </a:r>
            <a:r>
              <a:rPr lang="en-US" sz="2500" spc="-200"/>
              <a:t>t</a:t>
            </a:r>
            <a:r>
              <a:rPr lang="en-US" sz="2500" spc="-260"/>
              <a:t> </a:t>
            </a:r>
            <a:r>
              <a:rPr lang="en-US" sz="2500" spc="894"/>
              <a:t>–</a:t>
            </a:r>
            <a:r>
              <a:rPr lang="en-US" sz="2500" spc="-200"/>
              <a:t> </a:t>
            </a:r>
            <a:r>
              <a:rPr lang="en-US" sz="2500" spc="-225"/>
              <a:t>E</a:t>
            </a:r>
            <a:r>
              <a:rPr lang="en-US" sz="2500" spc="-114"/>
              <a:t>f</a:t>
            </a:r>
            <a:r>
              <a:rPr lang="en-US" sz="2500" spc="-235"/>
              <a:t>f</a:t>
            </a:r>
            <a:r>
              <a:rPr lang="en-US" sz="2500" spc="-480"/>
              <a:t>e</a:t>
            </a:r>
            <a:r>
              <a:rPr lang="en-US" sz="2500" spc="-415"/>
              <a:t>c</a:t>
            </a:r>
            <a:r>
              <a:rPr lang="en-US" sz="2500" spc="-165"/>
              <a:t>tiveness…</a:t>
            </a:r>
            <a:endParaRPr lang="en-US" sz="25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8684" y="2146542"/>
            <a:ext cx="245407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360045" y="2303047"/>
            <a:ext cx="608264" cy="503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1D60167-4931-47E6-BA6A-407CBD079E47}" type="slidenum">
              <a:rPr lang="en-US" spc="-5" dirty="0"/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en-US" spc="-5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685" y="3122496"/>
            <a:ext cx="264761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E1D7A5DB-2BE4-5AA6-3B6A-AFF89E9DF3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8284304"/>
              </p:ext>
            </p:extLst>
          </p:nvPr>
        </p:nvGraphicFramePr>
        <p:xfrm>
          <a:off x="3856434" y="803275"/>
          <a:ext cx="4435078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360045" y="582882"/>
            <a:ext cx="608264" cy="503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1D60167-4931-47E6-BA6A-407CBD079E47}" type="slidenum">
              <a:rPr lang="en-US" kern="1200" spc="-5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en-US" kern="1200" spc="-5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459" y="1138228"/>
            <a:ext cx="2845263" cy="3858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defTabSz="914400"/>
            <a:r>
              <a:rPr lang="en-US" sz="2900" b="0" i="0" kern="1200" cap="all" spc="6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</a:t>
            </a:r>
            <a:r>
              <a:rPr lang="en-US" sz="2900" b="0" i="0" kern="1200" cap="all" spc="10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</a:t>
            </a:r>
            <a:r>
              <a:rPr lang="en-US" sz="2900" b="0" i="0" kern="1200" cap="all" spc="-39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</a:t>
            </a:r>
            <a:r>
              <a:rPr lang="en-US" sz="2900" b="0" i="0" kern="1200" cap="all" spc="-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</a:t>
            </a:r>
            <a:r>
              <a:rPr lang="en-US" sz="2900" b="0" i="0" kern="1200" cap="all" spc="-26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900" b="0" i="0" kern="1200" cap="all" spc="894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–</a:t>
            </a:r>
            <a:r>
              <a:rPr lang="en-US" sz="2900" b="0" i="0" kern="1200" cap="all" spc="-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900" b="0" i="0" kern="1200" cap="all" spc="-22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</a:t>
            </a:r>
            <a:r>
              <a:rPr lang="en-US" sz="2900" b="0" i="0" kern="1200" cap="all" spc="-114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</a:t>
            </a:r>
            <a:r>
              <a:rPr lang="en-US" sz="2900" b="0" i="0" kern="1200" cap="all" spc="-23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</a:t>
            </a:r>
            <a:r>
              <a:rPr lang="en-US" sz="2900" b="0" i="0" kern="1200" cap="all" spc="-48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</a:t>
            </a:r>
            <a:r>
              <a:rPr lang="en-US" sz="2900" b="0" i="0" kern="1200" cap="all" spc="-41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</a:t>
            </a:r>
            <a:r>
              <a:rPr lang="en-US" sz="2900" b="0" i="0" kern="1200" cap="all" spc="-16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tiveness…</a:t>
            </a:r>
            <a:endParaRPr lang="en-US" sz="2900" b="0" i="0" kern="1200" cap="all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825015" y="638300"/>
            <a:ext cx="4807204" cy="4858625"/>
            <a:chOff x="7807230" y="2012810"/>
            <a:chExt cx="3251252" cy="34598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918" y="973636"/>
            <a:ext cx="4327398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4188362" y="1138228"/>
            <a:ext cx="4080510" cy="3858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5600" marR="5080" indent="-228600" defTabSz="914400">
              <a:lnSpc>
                <a:spcPct val="120000"/>
              </a:lnSpc>
              <a:spcBef>
                <a:spcPts val="1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pc="-35">
                <a:solidFill>
                  <a:srgbClr val="000000"/>
                </a:solidFill>
              </a:rPr>
              <a:t>Intervensi</a:t>
            </a:r>
            <a:r>
              <a:rPr lang="en-US" spc="-25">
                <a:solidFill>
                  <a:srgbClr val="000000"/>
                </a:solidFill>
              </a:rPr>
              <a:t> </a:t>
            </a:r>
            <a:r>
              <a:rPr lang="en-US" spc="-60">
                <a:solidFill>
                  <a:srgbClr val="000000"/>
                </a:solidFill>
              </a:rPr>
              <a:t>mana</a:t>
            </a:r>
            <a:r>
              <a:rPr lang="en-US" spc="-10">
                <a:solidFill>
                  <a:srgbClr val="000000"/>
                </a:solidFill>
              </a:rPr>
              <a:t> </a:t>
            </a:r>
            <a:r>
              <a:rPr lang="en-US" spc="-130">
                <a:solidFill>
                  <a:srgbClr val="000000"/>
                </a:solidFill>
              </a:rPr>
              <a:t>yang</a:t>
            </a:r>
            <a:r>
              <a:rPr lang="en-US" spc="5">
                <a:solidFill>
                  <a:srgbClr val="000000"/>
                </a:solidFill>
              </a:rPr>
              <a:t> </a:t>
            </a:r>
            <a:r>
              <a:rPr lang="en-US" spc="-35">
                <a:solidFill>
                  <a:srgbClr val="000000"/>
                </a:solidFill>
              </a:rPr>
              <a:t>dapat</a:t>
            </a:r>
            <a:r>
              <a:rPr lang="en-US" spc="-10">
                <a:solidFill>
                  <a:srgbClr val="000000"/>
                </a:solidFill>
              </a:rPr>
              <a:t> </a:t>
            </a:r>
            <a:r>
              <a:rPr lang="en-US" spc="-65">
                <a:solidFill>
                  <a:srgbClr val="000000"/>
                </a:solidFill>
              </a:rPr>
              <a:t>mencapai </a:t>
            </a:r>
            <a:r>
              <a:rPr lang="en-US" spc="-785">
                <a:solidFill>
                  <a:srgbClr val="000000"/>
                </a:solidFill>
              </a:rPr>
              <a:t> </a:t>
            </a:r>
            <a:r>
              <a:rPr lang="en-US" spc="-100">
                <a:solidFill>
                  <a:srgbClr val="000000"/>
                </a:solidFill>
              </a:rPr>
              <a:t>hasil</a:t>
            </a:r>
            <a:r>
              <a:rPr lang="en-US" spc="5">
                <a:solidFill>
                  <a:srgbClr val="000000"/>
                </a:solidFill>
              </a:rPr>
              <a:t> </a:t>
            </a:r>
            <a:r>
              <a:rPr lang="en-US" spc="-130">
                <a:solidFill>
                  <a:srgbClr val="000000"/>
                </a:solidFill>
              </a:rPr>
              <a:t>yang</a:t>
            </a:r>
            <a:r>
              <a:rPr lang="en-US" spc="-20">
                <a:solidFill>
                  <a:srgbClr val="000000"/>
                </a:solidFill>
              </a:rPr>
              <a:t> </a:t>
            </a:r>
            <a:r>
              <a:rPr lang="en-US" spc="-60">
                <a:solidFill>
                  <a:srgbClr val="000000"/>
                </a:solidFill>
              </a:rPr>
              <a:t>telah</a:t>
            </a:r>
            <a:r>
              <a:rPr lang="en-US" spc="10">
                <a:solidFill>
                  <a:srgbClr val="000000"/>
                </a:solidFill>
              </a:rPr>
              <a:t> </a:t>
            </a:r>
            <a:r>
              <a:rPr lang="en-US" spc="-60">
                <a:solidFill>
                  <a:srgbClr val="000000"/>
                </a:solidFill>
              </a:rPr>
              <a:t>ditargetkan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pc="-50">
                <a:solidFill>
                  <a:srgbClr val="000000"/>
                </a:solidFill>
              </a:rPr>
              <a:t>dengan</a:t>
            </a:r>
            <a:r>
              <a:rPr lang="en-US" spc="-5">
                <a:solidFill>
                  <a:srgbClr val="000000"/>
                </a:solidFill>
              </a:rPr>
              <a:t> </a:t>
            </a:r>
            <a:r>
              <a:rPr lang="en-US" spc="-130">
                <a:solidFill>
                  <a:srgbClr val="000000"/>
                </a:solidFill>
              </a:rPr>
              <a:t>biaya</a:t>
            </a:r>
            <a:r>
              <a:rPr lang="en-US" spc="-35">
                <a:solidFill>
                  <a:srgbClr val="000000"/>
                </a:solidFill>
              </a:rPr>
              <a:t> </a:t>
            </a:r>
            <a:r>
              <a:rPr lang="en-US" spc="-90">
                <a:solidFill>
                  <a:srgbClr val="000000"/>
                </a:solidFill>
              </a:rPr>
              <a:t>paling</a:t>
            </a:r>
            <a:r>
              <a:rPr lang="en-US" spc="-10">
                <a:solidFill>
                  <a:srgbClr val="000000"/>
                </a:solidFill>
              </a:rPr>
              <a:t> </a:t>
            </a:r>
            <a:r>
              <a:rPr lang="en-US" spc="-30">
                <a:solidFill>
                  <a:srgbClr val="000000"/>
                </a:solidFill>
              </a:rPr>
              <a:t>rendah</a:t>
            </a:r>
          </a:p>
          <a:p>
            <a:pPr marL="355600" indent="-228600" defTabSz="914400">
              <a:lnSpc>
                <a:spcPct val="120000"/>
              </a:lnSpc>
              <a:spcBef>
                <a:spcPts val="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marL="355600" marR="10160" indent="-228600" defTabSz="914400">
              <a:lnSpc>
                <a:spcPct val="120000"/>
              </a:lnSpc>
              <a:spcBef>
                <a:spcPts val="78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396240" algn="l"/>
              </a:tabLst>
            </a:pPr>
            <a:r>
              <a:rPr lang="en-US" spc="-35">
                <a:solidFill>
                  <a:srgbClr val="000000"/>
                </a:solidFill>
              </a:rPr>
              <a:t>Intervensi</a:t>
            </a:r>
            <a:r>
              <a:rPr lang="en-US" spc="-25">
                <a:solidFill>
                  <a:srgbClr val="000000"/>
                </a:solidFill>
              </a:rPr>
              <a:t> </a:t>
            </a:r>
            <a:r>
              <a:rPr lang="en-US" spc="-60">
                <a:solidFill>
                  <a:srgbClr val="000000"/>
                </a:solidFill>
              </a:rPr>
              <a:t>mana</a:t>
            </a:r>
            <a:r>
              <a:rPr lang="en-US" spc="-5">
                <a:solidFill>
                  <a:srgbClr val="000000"/>
                </a:solidFill>
              </a:rPr>
              <a:t> </a:t>
            </a:r>
            <a:r>
              <a:rPr lang="en-US" spc="-130">
                <a:solidFill>
                  <a:srgbClr val="000000"/>
                </a:solidFill>
              </a:rPr>
              <a:t>yang</a:t>
            </a:r>
            <a:r>
              <a:rPr lang="en-US" spc="-5">
                <a:solidFill>
                  <a:srgbClr val="000000"/>
                </a:solidFill>
              </a:rPr>
              <a:t> </a:t>
            </a:r>
            <a:r>
              <a:rPr lang="en-US" spc="-35">
                <a:solidFill>
                  <a:srgbClr val="000000"/>
                </a:solidFill>
              </a:rPr>
              <a:t>dapat</a:t>
            </a:r>
            <a:r>
              <a:rPr lang="en-US" spc="-10">
                <a:solidFill>
                  <a:srgbClr val="000000"/>
                </a:solidFill>
              </a:rPr>
              <a:t> </a:t>
            </a:r>
            <a:r>
              <a:rPr lang="en-US" spc="-70">
                <a:solidFill>
                  <a:srgbClr val="000000"/>
                </a:solidFill>
              </a:rPr>
              <a:t>mencapai </a:t>
            </a:r>
            <a:r>
              <a:rPr lang="en-US" spc="-785">
                <a:solidFill>
                  <a:srgbClr val="000000"/>
                </a:solidFill>
              </a:rPr>
              <a:t> </a:t>
            </a:r>
            <a:r>
              <a:rPr lang="en-US" spc="-100">
                <a:solidFill>
                  <a:srgbClr val="000000"/>
                </a:solidFill>
              </a:rPr>
              <a:t>hasil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pc="-130">
                <a:solidFill>
                  <a:srgbClr val="000000"/>
                </a:solidFill>
              </a:rPr>
              <a:t>yang</a:t>
            </a:r>
            <a:r>
              <a:rPr lang="en-US" spc="-15">
                <a:solidFill>
                  <a:srgbClr val="000000"/>
                </a:solidFill>
              </a:rPr>
              <a:t> </a:t>
            </a:r>
            <a:r>
              <a:rPr lang="en-US" spc="-90">
                <a:solidFill>
                  <a:srgbClr val="000000"/>
                </a:solidFill>
              </a:rPr>
              <a:t>paling</a:t>
            </a:r>
            <a:r>
              <a:rPr lang="en-US" spc="-5">
                <a:solidFill>
                  <a:srgbClr val="000000"/>
                </a:solidFill>
              </a:rPr>
              <a:t> </a:t>
            </a:r>
            <a:r>
              <a:rPr lang="en-US" spc="-45">
                <a:solidFill>
                  <a:srgbClr val="000000"/>
                </a:solidFill>
              </a:rPr>
              <a:t>menguntungkan </a:t>
            </a:r>
            <a:r>
              <a:rPr lang="en-US" spc="-40">
                <a:solidFill>
                  <a:srgbClr val="000000"/>
                </a:solidFill>
              </a:rPr>
              <a:t> </a:t>
            </a:r>
            <a:r>
              <a:rPr lang="en-US" spc="-55">
                <a:solidFill>
                  <a:srgbClr val="000000"/>
                </a:solidFill>
              </a:rPr>
              <a:t>dengan</a:t>
            </a:r>
            <a:r>
              <a:rPr lang="en-US" spc="5">
                <a:solidFill>
                  <a:srgbClr val="000000"/>
                </a:solidFill>
              </a:rPr>
              <a:t> </a:t>
            </a:r>
            <a:r>
              <a:rPr lang="en-US" spc="-100">
                <a:solidFill>
                  <a:srgbClr val="000000"/>
                </a:solidFill>
              </a:rPr>
              <a:t>alokasi</a:t>
            </a:r>
            <a:r>
              <a:rPr lang="en-US" spc="-25">
                <a:solidFill>
                  <a:srgbClr val="000000"/>
                </a:solidFill>
              </a:rPr>
              <a:t> </a:t>
            </a:r>
            <a:r>
              <a:rPr lang="en-US" spc="-130">
                <a:solidFill>
                  <a:srgbClr val="000000"/>
                </a:solidFill>
              </a:rPr>
              <a:t>biaya</a:t>
            </a:r>
            <a:r>
              <a:rPr lang="en-US" spc="-5">
                <a:solidFill>
                  <a:srgbClr val="000000"/>
                </a:solidFill>
              </a:rPr>
              <a:t> </a:t>
            </a:r>
            <a:r>
              <a:rPr lang="en-US" spc="-135">
                <a:solidFill>
                  <a:srgbClr val="000000"/>
                </a:solidFill>
              </a:rPr>
              <a:t>yang</a:t>
            </a:r>
            <a:r>
              <a:rPr lang="en-US" spc="5">
                <a:solidFill>
                  <a:srgbClr val="000000"/>
                </a:solidFill>
              </a:rPr>
              <a:t> </a:t>
            </a:r>
            <a:r>
              <a:rPr lang="en-US" spc="-60">
                <a:solidFill>
                  <a:srgbClr val="000000"/>
                </a:solidFill>
              </a:rPr>
              <a:t>telah </a:t>
            </a:r>
            <a:r>
              <a:rPr lang="en-US" spc="-55">
                <a:solidFill>
                  <a:srgbClr val="000000"/>
                </a:solidFill>
              </a:rPr>
              <a:t> </a:t>
            </a:r>
            <a:r>
              <a:rPr lang="en-US" spc="-45">
                <a:solidFill>
                  <a:srgbClr val="000000"/>
                </a:solidFill>
              </a:rPr>
              <a:t>ditetapkan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</TotalTime>
  <Words>898</Words>
  <Application>Microsoft Office PowerPoint</Application>
  <PresentationFormat>On-screen Show (4:3)</PresentationFormat>
  <Paragraphs>149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Gill Sans MT</vt:lpstr>
      <vt:lpstr>Microsoft Sans Serif</vt:lpstr>
      <vt:lpstr>Times New Roman</vt:lpstr>
      <vt:lpstr>Wingdings</vt:lpstr>
      <vt:lpstr>Gallery</vt:lpstr>
      <vt:lpstr>PowerPoint Presentation</vt:lpstr>
      <vt:lpstr>Pokok Bahasan</vt:lpstr>
      <vt:lpstr>Evaluasi ekonomi…</vt:lpstr>
      <vt:lpstr>Pendahuluan</vt:lpstr>
      <vt:lpstr>Pendahuluan</vt:lpstr>
      <vt:lpstr>Pendahuluan</vt:lpstr>
      <vt:lpstr>Evaluasi ekonomi pada sektor kesehatan…</vt:lpstr>
      <vt:lpstr>Cost – Effectiveness…</vt:lpstr>
      <vt:lpstr>Cost – Effectiveness…</vt:lpstr>
      <vt:lpstr>Cost – Effectiveness Analysis</vt:lpstr>
      <vt:lpstr>Cost – Effectiveness Analysis</vt:lpstr>
      <vt:lpstr>Cost Effectiveness Analysis</vt:lpstr>
      <vt:lpstr>Cost Effectiveness Analysis</vt:lpstr>
      <vt:lpstr>Cost Effectiveness Analysis</vt:lpstr>
      <vt:lpstr>Cost Effectiveness Analysis</vt:lpstr>
      <vt:lpstr>Cost -Effectiveness Ratio</vt:lpstr>
      <vt:lpstr>Contoh pengukuran outcome</vt:lpstr>
      <vt:lpstr>Contoh pengukuran outcome</vt:lpstr>
      <vt:lpstr>Contoh Cost -Effectiveness Ratio</vt:lpstr>
      <vt:lpstr>Manfaat CEA</vt:lpstr>
      <vt:lpstr>Data Effectiveness…</vt:lpstr>
      <vt:lpstr>Data Effectiveness…</vt:lpstr>
      <vt:lpstr>Contoh</vt:lpstr>
      <vt:lpstr>Jawaban</vt:lpstr>
      <vt:lpstr>Contoh</vt:lpstr>
      <vt:lpstr>Contoh</vt:lpstr>
      <vt:lpstr>Jawaban</vt:lpstr>
      <vt:lpstr>Alat suntik disposable</vt:lpstr>
      <vt:lpstr>Alat suntik Uniject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Muhammad Tahir</cp:lastModifiedBy>
  <cp:revision>2</cp:revision>
  <dcterms:created xsi:type="dcterms:W3CDTF">2022-03-23T01:33:40Z</dcterms:created>
  <dcterms:modified xsi:type="dcterms:W3CDTF">2022-03-23T11:28:42Z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2022-03-23T00:00:00Z</vt:filetime>
  </property>
</Properties>
</file>