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77" r:id="rId6"/>
    <p:sldId id="278" r:id="rId7"/>
    <p:sldId id="260" r:id="rId8"/>
    <p:sldId id="261" r:id="rId9"/>
    <p:sldId id="272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4" r:id="rId22"/>
    <p:sldId id="275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EF88F-889D-44FF-A2DB-2F523C08227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EF9FB4-1066-4CC7-A548-04FCF17BDF19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>
                  <a:lumMod val="95000"/>
                  <a:lumOff val="5000"/>
                </a:schemeClr>
              </a:solidFill>
            </a:rPr>
            <a:t>Masukan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05476EB-03B4-46CE-AA0D-E5DE02BBC9D1}" type="parTrans" cxnId="{769B9E51-224B-4612-A18F-CCF87C3FFB20}">
      <dgm:prSet/>
      <dgm:spPr/>
      <dgm:t>
        <a:bodyPr/>
        <a:lstStyle/>
        <a:p>
          <a:endParaRPr lang="en-US"/>
        </a:p>
      </dgm:t>
    </dgm:pt>
    <dgm:pt modelId="{4FBDA044-B61E-4B1F-9E19-12ED487D946F}" type="sibTrans" cxnId="{769B9E51-224B-4612-A18F-CCF87C3FFB20}">
      <dgm:prSet/>
      <dgm:spPr/>
      <dgm:t>
        <a:bodyPr/>
        <a:lstStyle/>
        <a:p>
          <a:endParaRPr lang="en-US"/>
        </a:p>
      </dgm:t>
    </dgm:pt>
    <dgm:pt modelId="{2F3B17C1-5D2A-4E91-B782-63389F1CDDA8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>
              <a:solidFill>
                <a:schemeClr val="tx1">
                  <a:lumMod val="95000"/>
                  <a:lumOff val="5000"/>
                </a:schemeClr>
              </a:solidFill>
            </a:rPr>
            <a:t>Proses</a:t>
          </a:r>
        </a:p>
      </dgm:t>
    </dgm:pt>
    <dgm:pt modelId="{EF671E9A-CC61-4F74-9647-92739F52AB70}" type="parTrans" cxnId="{F632BA6C-7C8C-437D-831C-75E7579EA4EF}">
      <dgm:prSet/>
      <dgm:spPr/>
      <dgm:t>
        <a:bodyPr/>
        <a:lstStyle/>
        <a:p>
          <a:endParaRPr lang="en-US"/>
        </a:p>
      </dgm:t>
    </dgm:pt>
    <dgm:pt modelId="{D9BCDD61-980B-4686-821D-369D86827C3E}" type="sibTrans" cxnId="{F632BA6C-7C8C-437D-831C-75E7579EA4EF}">
      <dgm:prSet/>
      <dgm:spPr/>
      <dgm:t>
        <a:bodyPr/>
        <a:lstStyle/>
        <a:p>
          <a:endParaRPr lang="en-US"/>
        </a:p>
      </dgm:t>
    </dgm:pt>
    <dgm:pt modelId="{A80FB515-0716-4CE6-9417-B2CFB18987BB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>
                  <a:lumMod val="95000"/>
                  <a:lumOff val="5000"/>
                </a:schemeClr>
              </a:solidFill>
            </a:rPr>
            <a:t>Keluaran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400BB43F-049D-42E6-B897-563E8791C738}" type="parTrans" cxnId="{A69BD1A6-731A-4763-ABC3-5AA49F9B6F08}">
      <dgm:prSet/>
      <dgm:spPr/>
      <dgm:t>
        <a:bodyPr/>
        <a:lstStyle/>
        <a:p>
          <a:endParaRPr lang="en-US"/>
        </a:p>
      </dgm:t>
    </dgm:pt>
    <dgm:pt modelId="{02DBFFEC-2ADE-4DDA-93A8-B961E121D14B}" type="sibTrans" cxnId="{A69BD1A6-731A-4763-ABC3-5AA49F9B6F08}">
      <dgm:prSet/>
      <dgm:spPr/>
      <dgm:t>
        <a:bodyPr/>
        <a:lstStyle/>
        <a:p>
          <a:endParaRPr lang="en-US"/>
        </a:p>
      </dgm:t>
    </dgm:pt>
    <dgm:pt modelId="{AFEB9ED4-2802-451E-A239-E28BD353870C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err="1">
              <a:solidFill>
                <a:schemeClr val="tx1">
                  <a:lumMod val="95000"/>
                  <a:lumOff val="5000"/>
                </a:schemeClr>
              </a:solidFill>
            </a:rPr>
            <a:t>Sasaran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95469E0-5328-4E64-B5EA-26BB220F8682}" type="parTrans" cxnId="{40959F04-83C9-4CEC-B318-9C04B64DC12B}">
      <dgm:prSet/>
      <dgm:spPr/>
      <dgm:t>
        <a:bodyPr/>
        <a:lstStyle/>
        <a:p>
          <a:endParaRPr lang="en-US"/>
        </a:p>
      </dgm:t>
    </dgm:pt>
    <dgm:pt modelId="{3191D27A-692F-41A3-A212-419B34BC4DA5}" type="sibTrans" cxnId="{40959F04-83C9-4CEC-B318-9C04B64DC12B}">
      <dgm:prSet/>
      <dgm:spPr/>
      <dgm:t>
        <a:bodyPr/>
        <a:lstStyle/>
        <a:p>
          <a:endParaRPr lang="en-US"/>
        </a:p>
      </dgm:t>
    </dgm:pt>
    <dgm:pt modelId="{056E4B22-9D4C-4F13-8DF1-F545678FC349}" type="pres">
      <dgm:prSet presAssocID="{5F2EF88F-889D-44FF-A2DB-2F523C082279}" presName="Name0" presStyleCnt="0">
        <dgm:presLayoutVars>
          <dgm:dir/>
          <dgm:animLvl val="lvl"/>
          <dgm:resizeHandles val="exact"/>
        </dgm:presLayoutVars>
      </dgm:prSet>
      <dgm:spPr/>
    </dgm:pt>
    <dgm:pt modelId="{FE5F2D5B-5215-4A70-88D1-078A51659B59}" type="pres">
      <dgm:prSet presAssocID="{A9EF9FB4-1066-4CC7-A548-04FCF17BDF19}" presName="parTxOnly" presStyleLbl="node1" presStyleIdx="0" presStyleCnt="4" custScaleY="100251" custLinFactY="-70377" custLinFactNeighborX="41490" custLinFactNeighborY="-100000">
        <dgm:presLayoutVars>
          <dgm:chMax val="0"/>
          <dgm:chPref val="0"/>
          <dgm:bulletEnabled val="1"/>
        </dgm:presLayoutVars>
      </dgm:prSet>
      <dgm:spPr/>
    </dgm:pt>
    <dgm:pt modelId="{7F434DE2-7C62-45F7-97EE-388EF633F1B8}" type="pres">
      <dgm:prSet presAssocID="{4FBDA044-B61E-4B1F-9E19-12ED487D946F}" presName="parTxOnlySpace" presStyleCnt="0"/>
      <dgm:spPr/>
    </dgm:pt>
    <dgm:pt modelId="{6775CE0C-890E-45BE-9015-354726E68F07}" type="pres">
      <dgm:prSet presAssocID="{2F3B17C1-5D2A-4E91-B782-63389F1CDDA8}" presName="parTxOnly" presStyleLbl="node1" presStyleIdx="1" presStyleCnt="4" custScaleY="100251" custLinFactX="19205" custLinFactY="-70377" custLinFactNeighborX="100000" custLinFactNeighborY="-100000">
        <dgm:presLayoutVars>
          <dgm:chMax val="0"/>
          <dgm:chPref val="0"/>
          <dgm:bulletEnabled val="1"/>
        </dgm:presLayoutVars>
      </dgm:prSet>
      <dgm:spPr/>
    </dgm:pt>
    <dgm:pt modelId="{DEC69469-F828-4921-922B-3BEF2FA67D45}" type="pres">
      <dgm:prSet presAssocID="{D9BCDD61-980B-4686-821D-369D86827C3E}" presName="parTxOnlySpace" presStyleCnt="0"/>
      <dgm:spPr/>
    </dgm:pt>
    <dgm:pt modelId="{0D1C9C71-7332-4AF7-9836-9183B5696DEB}" type="pres">
      <dgm:prSet presAssocID="{A80FB515-0716-4CE6-9417-B2CFB18987BB}" presName="parTxOnly" presStyleLbl="node1" presStyleIdx="2" presStyleCnt="4" custScaleY="100251" custLinFactX="57045" custLinFactY="-81030" custLinFactNeighborX="100000" custLinFactNeighborY="-100000">
        <dgm:presLayoutVars>
          <dgm:chMax val="0"/>
          <dgm:chPref val="0"/>
          <dgm:bulletEnabled val="1"/>
        </dgm:presLayoutVars>
      </dgm:prSet>
      <dgm:spPr/>
    </dgm:pt>
    <dgm:pt modelId="{FB4CCE9F-3CF3-470F-A880-F1ABF43F37BC}" type="pres">
      <dgm:prSet presAssocID="{02DBFFEC-2ADE-4DDA-93A8-B961E121D14B}" presName="parTxOnlySpace" presStyleCnt="0"/>
      <dgm:spPr/>
    </dgm:pt>
    <dgm:pt modelId="{BA5CF45A-9FC8-48E6-A329-F38F0407696B}" type="pres">
      <dgm:prSet presAssocID="{AFEB9ED4-2802-451E-A239-E28BD353870C}" presName="parTxOnly" presStyleLbl="node1" presStyleIdx="3" presStyleCnt="4" custAng="7664262" custScaleY="100251" custLinFactX="-3101" custLinFactNeighborX="-100000" custLinFactNeighborY="20676">
        <dgm:presLayoutVars>
          <dgm:chMax val="0"/>
          <dgm:chPref val="0"/>
          <dgm:bulletEnabled val="1"/>
        </dgm:presLayoutVars>
      </dgm:prSet>
      <dgm:spPr/>
    </dgm:pt>
  </dgm:ptLst>
  <dgm:cxnLst>
    <dgm:cxn modelId="{D8366C00-3161-4773-AB5E-E5384446D2A1}" type="presOf" srcId="{A80FB515-0716-4CE6-9417-B2CFB18987BB}" destId="{0D1C9C71-7332-4AF7-9836-9183B5696DEB}" srcOrd="0" destOrd="0" presId="urn:microsoft.com/office/officeart/2005/8/layout/chevron1"/>
    <dgm:cxn modelId="{40959F04-83C9-4CEC-B318-9C04B64DC12B}" srcId="{5F2EF88F-889D-44FF-A2DB-2F523C082279}" destId="{AFEB9ED4-2802-451E-A239-E28BD353870C}" srcOrd="3" destOrd="0" parTransId="{395469E0-5328-4E64-B5EA-26BB220F8682}" sibTransId="{3191D27A-692F-41A3-A212-419B34BC4DA5}"/>
    <dgm:cxn modelId="{1FA1D66A-CA07-4D69-8F68-2AD3D8FD300C}" type="presOf" srcId="{5F2EF88F-889D-44FF-A2DB-2F523C082279}" destId="{056E4B22-9D4C-4F13-8DF1-F545678FC349}" srcOrd="0" destOrd="0" presId="urn:microsoft.com/office/officeart/2005/8/layout/chevron1"/>
    <dgm:cxn modelId="{F632BA6C-7C8C-437D-831C-75E7579EA4EF}" srcId="{5F2EF88F-889D-44FF-A2DB-2F523C082279}" destId="{2F3B17C1-5D2A-4E91-B782-63389F1CDDA8}" srcOrd="1" destOrd="0" parTransId="{EF671E9A-CC61-4F74-9647-92739F52AB70}" sibTransId="{D9BCDD61-980B-4686-821D-369D86827C3E}"/>
    <dgm:cxn modelId="{769B9E51-224B-4612-A18F-CCF87C3FFB20}" srcId="{5F2EF88F-889D-44FF-A2DB-2F523C082279}" destId="{A9EF9FB4-1066-4CC7-A548-04FCF17BDF19}" srcOrd="0" destOrd="0" parTransId="{205476EB-03B4-46CE-AA0D-E5DE02BBC9D1}" sibTransId="{4FBDA044-B61E-4B1F-9E19-12ED487D946F}"/>
    <dgm:cxn modelId="{0123B85A-117D-4463-B384-B6783267330D}" type="presOf" srcId="{A9EF9FB4-1066-4CC7-A548-04FCF17BDF19}" destId="{FE5F2D5B-5215-4A70-88D1-078A51659B59}" srcOrd="0" destOrd="0" presId="urn:microsoft.com/office/officeart/2005/8/layout/chevron1"/>
    <dgm:cxn modelId="{C079F888-1CA2-45BC-B646-39B9DAD52E36}" type="presOf" srcId="{AFEB9ED4-2802-451E-A239-E28BD353870C}" destId="{BA5CF45A-9FC8-48E6-A329-F38F0407696B}" srcOrd="0" destOrd="0" presId="urn:microsoft.com/office/officeart/2005/8/layout/chevron1"/>
    <dgm:cxn modelId="{A69BD1A6-731A-4763-ABC3-5AA49F9B6F08}" srcId="{5F2EF88F-889D-44FF-A2DB-2F523C082279}" destId="{A80FB515-0716-4CE6-9417-B2CFB18987BB}" srcOrd="2" destOrd="0" parTransId="{400BB43F-049D-42E6-B897-563E8791C738}" sibTransId="{02DBFFEC-2ADE-4DDA-93A8-B961E121D14B}"/>
    <dgm:cxn modelId="{1B1CEDFF-6721-4CD0-A4D4-E1562EAD99A4}" type="presOf" srcId="{2F3B17C1-5D2A-4E91-B782-63389F1CDDA8}" destId="{6775CE0C-890E-45BE-9015-354726E68F07}" srcOrd="0" destOrd="0" presId="urn:microsoft.com/office/officeart/2005/8/layout/chevron1"/>
    <dgm:cxn modelId="{8ADF6492-6A85-4FE3-9389-56648838FEC0}" type="presParOf" srcId="{056E4B22-9D4C-4F13-8DF1-F545678FC349}" destId="{FE5F2D5B-5215-4A70-88D1-078A51659B59}" srcOrd="0" destOrd="0" presId="urn:microsoft.com/office/officeart/2005/8/layout/chevron1"/>
    <dgm:cxn modelId="{2821277C-933E-4B8B-A3DC-52AB98F31B0F}" type="presParOf" srcId="{056E4B22-9D4C-4F13-8DF1-F545678FC349}" destId="{7F434DE2-7C62-45F7-97EE-388EF633F1B8}" srcOrd="1" destOrd="0" presId="urn:microsoft.com/office/officeart/2005/8/layout/chevron1"/>
    <dgm:cxn modelId="{A6F94D47-BB62-43FC-95BF-D864694F1D7A}" type="presParOf" srcId="{056E4B22-9D4C-4F13-8DF1-F545678FC349}" destId="{6775CE0C-890E-45BE-9015-354726E68F07}" srcOrd="2" destOrd="0" presId="urn:microsoft.com/office/officeart/2005/8/layout/chevron1"/>
    <dgm:cxn modelId="{5D6A8052-24F5-4CC4-9750-B10C3A21F243}" type="presParOf" srcId="{056E4B22-9D4C-4F13-8DF1-F545678FC349}" destId="{DEC69469-F828-4921-922B-3BEF2FA67D45}" srcOrd="3" destOrd="0" presId="urn:microsoft.com/office/officeart/2005/8/layout/chevron1"/>
    <dgm:cxn modelId="{65C57A4C-71DC-49F4-8643-98DBC06D86A4}" type="presParOf" srcId="{056E4B22-9D4C-4F13-8DF1-F545678FC349}" destId="{0D1C9C71-7332-4AF7-9836-9183B5696DEB}" srcOrd="4" destOrd="0" presId="urn:microsoft.com/office/officeart/2005/8/layout/chevron1"/>
    <dgm:cxn modelId="{AC0EE043-4ECE-4D56-B6E3-5FB427140EA2}" type="presParOf" srcId="{056E4B22-9D4C-4F13-8DF1-F545678FC349}" destId="{FB4CCE9F-3CF3-470F-A880-F1ABF43F37BC}" srcOrd="5" destOrd="0" presId="urn:microsoft.com/office/officeart/2005/8/layout/chevron1"/>
    <dgm:cxn modelId="{4A0CF212-D2CA-416C-8148-8FC947ED758C}" type="presParOf" srcId="{056E4B22-9D4C-4F13-8DF1-F545678FC349}" destId="{BA5CF45A-9FC8-48E6-A329-F38F0407696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F2D5B-5215-4A70-88D1-078A51659B59}">
      <dsp:nvSpPr>
        <dsp:cNvPr id="0" name=""/>
        <dsp:cNvSpPr/>
      </dsp:nvSpPr>
      <dsp:spPr>
        <a:xfrm>
          <a:off x="96014" y="303020"/>
          <a:ext cx="2222152" cy="891092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chemeClr val="tx1">
                  <a:lumMod val="95000"/>
                  <a:lumOff val="5000"/>
                </a:schemeClr>
              </a:solidFill>
            </a:rPr>
            <a:t>Masukan</a:t>
          </a:r>
          <a:endParaRPr lang="en-US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41560" y="303020"/>
        <a:ext cx="1331060" cy="891092"/>
      </dsp:txXfrm>
    </dsp:sp>
    <dsp:sp modelId="{6775CE0C-890E-45BE-9015-354726E68F07}">
      <dsp:nvSpPr>
        <dsp:cNvPr id="0" name=""/>
        <dsp:cNvSpPr/>
      </dsp:nvSpPr>
      <dsp:spPr>
        <a:xfrm>
          <a:off x="2652734" y="303020"/>
          <a:ext cx="2222152" cy="891092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Proses</a:t>
          </a:r>
        </a:p>
      </dsp:txBody>
      <dsp:txXfrm>
        <a:off x="3098280" y="303020"/>
        <a:ext cx="1331060" cy="891092"/>
      </dsp:txXfrm>
    </dsp:sp>
    <dsp:sp modelId="{0D1C9C71-7332-4AF7-9836-9183B5696DEB}">
      <dsp:nvSpPr>
        <dsp:cNvPr id="0" name=""/>
        <dsp:cNvSpPr/>
      </dsp:nvSpPr>
      <dsp:spPr>
        <a:xfrm>
          <a:off x="5493534" y="208330"/>
          <a:ext cx="2222152" cy="891092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chemeClr val="tx1">
                  <a:lumMod val="95000"/>
                  <a:lumOff val="5000"/>
                </a:schemeClr>
              </a:solidFill>
            </a:rPr>
            <a:t>Keluaran</a:t>
          </a:r>
          <a:endParaRPr lang="en-US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939080" y="208330"/>
        <a:ext cx="1331060" cy="891092"/>
      </dsp:txXfrm>
    </dsp:sp>
    <dsp:sp modelId="{BA5CF45A-9FC8-48E6-A329-F38F0407696B}">
      <dsp:nvSpPr>
        <dsp:cNvPr id="0" name=""/>
        <dsp:cNvSpPr/>
      </dsp:nvSpPr>
      <dsp:spPr>
        <a:xfrm rot="7664262">
          <a:off x="5712505" y="2001216"/>
          <a:ext cx="2222152" cy="891092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>
              <a:solidFill>
                <a:schemeClr val="tx1">
                  <a:lumMod val="95000"/>
                  <a:lumOff val="5000"/>
                </a:schemeClr>
              </a:solidFill>
            </a:rPr>
            <a:t>Sasaran</a:t>
          </a:r>
          <a:endParaRPr lang="en-US" sz="24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158051" y="2001216"/>
        <a:ext cx="1331060" cy="891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6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6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6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01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5CE9-4BF4-4B48-B2BC-A6603AF3789B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D490-068F-4B83-8A0C-4B20BDFD41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8225"/>
            <a:ext cx="7772400" cy="2212975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parajita" pitchFamily="34" charset="0"/>
                <a:cs typeface="Aparajita" pitchFamily="34" charset="0"/>
              </a:rPr>
              <a:t>Jadikanlah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apa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kita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lakukan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mengharap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ridho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Allah</a:t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r>
              <a:rPr lang="en-US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memperbaiki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niat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 </a:t>
            </a:r>
          </a:p>
        </p:txBody>
      </p:sp>
      <p:pic>
        <p:nvPicPr>
          <p:cNvPr id="1026" name="Picture 2" descr="H:\Gambar\LAMP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894652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5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33843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Masukan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=&gt;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	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	</a:t>
            </a:r>
            <a:r>
              <a:rPr lang="en-US" dirty="0" err="1"/>
              <a:t>administrasi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=&gt;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			</a:t>
            </a:r>
            <a:r>
              <a:rPr lang="en-US" dirty="0" err="1"/>
              <a:t>administrasi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059832" y="1628800"/>
            <a:ext cx="3024336" cy="792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Masukan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32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60437"/>
            <a:ext cx="7848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Komisi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AS=&gt;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olidFill>
                  <a:srgbClr val="00B050"/>
                </a:solidFill>
              </a:rPr>
              <a:t>Sumber</a:t>
            </a:r>
            <a:r>
              <a:rPr lang="en-US" dirty="0"/>
              <a:t> :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dibedakan</a:t>
            </a:r>
            <a:r>
              <a:rPr lang="en-US" dirty="0"/>
              <a:t> :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: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bidan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lain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err="1"/>
              <a:t>Sumber</a:t>
            </a:r>
            <a:r>
              <a:rPr lang="en-US" dirty="0"/>
              <a:t> modal :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bangunan</a:t>
            </a:r>
            <a:r>
              <a:rPr lang="en-US" dirty="0"/>
              <a:t>,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1371600" lvl="2" indent="-514350">
              <a:buFont typeface="+mj-lt"/>
              <a:buAutoNum type="alphaLcPeriod"/>
            </a:pP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: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dialam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Tata </a:t>
            </a:r>
            <a:r>
              <a:rPr lang="en-US" dirty="0" err="1">
                <a:solidFill>
                  <a:srgbClr val="00B050"/>
                </a:solidFill>
              </a:rPr>
              <a:t>cara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olidFill>
                  <a:srgbClr val="00B050"/>
                </a:solidFill>
              </a:rPr>
              <a:t>Kesanggupan</a:t>
            </a:r>
            <a:r>
              <a:rPr lang="en-US" dirty="0"/>
              <a:t> :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mental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biologis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430473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Koontz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Donnels</a:t>
            </a:r>
            <a:r>
              <a:rPr lang="en-US" dirty="0"/>
              <a:t> =&gt;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Dibedakan</a:t>
            </a:r>
            <a:r>
              <a:rPr lang="en-US" dirty="0"/>
              <a:t> 4 </a:t>
            </a:r>
            <a:r>
              <a:rPr lang="en-US" dirty="0" err="1"/>
              <a:t>macam</a:t>
            </a:r>
            <a:r>
              <a:rPr lang="en-US" dirty="0"/>
              <a:t> :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i="1" dirty="0"/>
              <a:t>man</a:t>
            </a:r>
            <a:r>
              <a:rPr lang="en-US" dirty="0"/>
              <a:t>), Modal (</a:t>
            </a:r>
            <a:r>
              <a:rPr lang="en-US" i="1" dirty="0"/>
              <a:t>capital</a:t>
            </a:r>
            <a:r>
              <a:rPr lang="en-US" dirty="0"/>
              <a:t>), </a:t>
            </a:r>
            <a:r>
              <a:rPr lang="en-US" dirty="0" err="1"/>
              <a:t>manajerial</a:t>
            </a:r>
            <a:r>
              <a:rPr lang="en-US" dirty="0"/>
              <a:t> (</a:t>
            </a:r>
            <a:r>
              <a:rPr lang="en-US" i="1" dirty="0"/>
              <a:t>managerial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(</a:t>
            </a:r>
            <a:r>
              <a:rPr lang="en-US" i="1" dirty="0" err="1"/>
              <a:t>tecnology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4 M : man (</a:t>
            </a:r>
            <a:r>
              <a:rPr lang="en-US" i="1" dirty="0" err="1"/>
              <a:t>manusia</a:t>
            </a:r>
            <a:r>
              <a:rPr lang="en-US" dirty="0"/>
              <a:t>), </a:t>
            </a:r>
            <a:r>
              <a:rPr lang="en-US" dirty="0" err="1"/>
              <a:t>uang</a:t>
            </a:r>
            <a:r>
              <a:rPr lang="en-US" dirty="0"/>
              <a:t> (</a:t>
            </a:r>
            <a:r>
              <a:rPr lang="en-US" i="1" dirty="0"/>
              <a:t>money</a:t>
            </a:r>
            <a:r>
              <a:rPr lang="en-US" dirty="0"/>
              <a:t>), </a:t>
            </a:r>
            <a:r>
              <a:rPr lang="en-US" dirty="0" err="1"/>
              <a:t>sarana</a:t>
            </a:r>
            <a:r>
              <a:rPr lang="en-US" dirty="0"/>
              <a:t> (</a:t>
            </a:r>
            <a:r>
              <a:rPr lang="en-US" i="1" dirty="0"/>
              <a:t>material</a:t>
            </a:r>
            <a:r>
              <a:rPr lang="en-US" dirty="0"/>
              <a:t>), </a:t>
            </a:r>
            <a:r>
              <a:rPr lang="en-US" dirty="0" err="1"/>
              <a:t>metoda</a:t>
            </a:r>
            <a:r>
              <a:rPr lang="en-US" dirty="0"/>
              <a:t> (</a:t>
            </a:r>
            <a:r>
              <a:rPr lang="en-US" i="1" dirty="0"/>
              <a:t>method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6 M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: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i="1" dirty="0"/>
              <a:t>man), </a:t>
            </a:r>
            <a:r>
              <a:rPr lang="en-US" dirty="0" err="1"/>
              <a:t>uang</a:t>
            </a:r>
            <a:r>
              <a:rPr lang="en-US" dirty="0"/>
              <a:t> (</a:t>
            </a:r>
            <a:r>
              <a:rPr lang="en-US" i="1" dirty="0"/>
              <a:t>money), </a:t>
            </a:r>
            <a:r>
              <a:rPr lang="en-US" dirty="0" err="1"/>
              <a:t>sarana</a:t>
            </a:r>
            <a:r>
              <a:rPr lang="en-US" dirty="0"/>
              <a:t> (material), </a:t>
            </a:r>
            <a:r>
              <a:rPr lang="en-US" dirty="0" err="1"/>
              <a:t>metode</a:t>
            </a:r>
            <a:r>
              <a:rPr lang="en-US" dirty="0"/>
              <a:t> (method), </a:t>
            </a:r>
            <a:r>
              <a:rPr lang="en-US" dirty="0" err="1"/>
              <a:t>pasar</a:t>
            </a:r>
            <a:r>
              <a:rPr lang="en-US" dirty="0"/>
              <a:t> (market)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(machinery)</a:t>
            </a:r>
          </a:p>
        </p:txBody>
      </p:sp>
    </p:spTree>
    <p:extLst>
      <p:ext uri="{BB962C8B-B14F-4D97-AF65-F5344CB8AC3E}">
        <p14:creationId xmlns:p14="http://schemas.microsoft.com/office/powerpoint/2010/main" val="105700149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48880"/>
            <a:ext cx="7543800" cy="403244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Proses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>
                <a:solidFill>
                  <a:srgbClr val="C00000"/>
                </a:solidFill>
              </a:rPr>
              <a:t>langkah-langkah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pimpinan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987824" y="764704"/>
            <a:ext cx="3528392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Proses</a:t>
            </a:r>
          </a:p>
        </p:txBody>
      </p:sp>
    </p:spTree>
    <p:extLst>
      <p:ext uri="{BB962C8B-B14F-4D97-AF65-F5344CB8AC3E}">
        <p14:creationId xmlns:p14="http://schemas.microsoft.com/office/powerpoint/2010/main" val="1112635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54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4 </a:t>
            </a:r>
            <a:r>
              <a:rPr lang="en-US" dirty="0" err="1">
                <a:solidFill>
                  <a:srgbClr val="C00000"/>
                </a:solidFill>
              </a:rPr>
              <a:t>macam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=&gt;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Perencanaan</a:t>
            </a:r>
            <a:r>
              <a:rPr lang="en-US" dirty="0"/>
              <a:t> (</a:t>
            </a:r>
            <a:r>
              <a:rPr lang="en-US" i="1" dirty="0"/>
              <a:t>planning) </a:t>
            </a:r>
            <a:r>
              <a:rPr lang="en-US" dirty="0"/>
              <a:t>: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belanja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Pengorganisasian</a:t>
            </a:r>
            <a:r>
              <a:rPr lang="en-US" dirty="0"/>
              <a:t> (</a:t>
            </a:r>
            <a:r>
              <a:rPr lang="en-US" i="1" dirty="0"/>
              <a:t>organizing) </a:t>
            </a:r>
            <a:r>
              <a:rPr lang="en-US" dirty="0"/>
              <a:t>: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staf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Pelaksanaan</a:t>
            </a:r>
            <a:r>
              <a:rPr lang="en-US" dirty="0"/>
              <a:t> (</a:t>
            </a:r>
            <a:r>
              <a:rPr lang="en-US" i="1" dirty="0"/>
              <a:t>implementing) </a:t>
            </a:r>
            <a:r>
              <a:rPr lang="en-US" dirty="0"/>
              <a:t>: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pengarahan</a:t>
            </a:r>
            <a:r>
              <a:rPr lang="en-US" dirty="0"/>
              <a:t>, </a:t>
            </a:r>
            <a:r>
              <a:rPr lang="en-US" dirty="0" err="1"/>
              <a:t>pengkoordinasian</a:t>
            </a:r>
            <a:r>
              <a:rPr lang="en-US" dirty="0"/>
              <a:t>, </a:t>
            </a:r>
            <a:r>
              <a:rPr lang="en-US" dirty="0" err="1"/>
              <a:t>bimbingan</a:t>
            </a:r>
            <a:r>
              <a:rPr lang="en-US" dirty="0"/>
              <a:t>, </a:t>
            </a:r>
            <a:r>
              <a:rPr lang="en-US" dirty="0" err="1"/>
              <a:t>penggerakan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endParaRPr lang="en-US" dirty="0"/>
          </a:p>
          <a:p>
            <a:pPr marL="971550" lvl="1" indent="-514350">
              <a:buFont typeface="+mj-lt"/>
              <a:buAutoNum type="alphaLcPeriod"/>
            </a:pPr>
            <a:r>
              <a:rPr lang="en-US" dirty="0" err="1"/>
              <a:t>Penilaian</a:t>
            </a:r>
            <a:r>
              <a:rPr lang="en-US" dirty="0"/>
              <a:t> (</a:t>
            </a:r>
            <a:r>
              <a:rPr lang="en-US" i="1" dirty="0"/>
              <a:t>evaluation</a:t>
            </a:r>
            <a:r>
              <a:rPr lang="en-US" dirty="0"/>
              <a:t>) :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869638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4952"/>
            <a:ext cx="7772400" cy="3514328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/>
              <a:t>Keluaran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i="1" dirty="0"/>
              <a:t>health service) : </a:t>
            </a:r>
          </a:p>
          <a:p>
            <a:pPr marL="1257300" lvl="2" indent="-457200">
              <a:buFont typeface="+mj-lt"/>
              <a:buAutoNum type="alphaLcPeriod"/>
            </a:pPr>
            <a:r>
              <a:rPr lang="en-US" sz="2600" dirty="0" err="1"/>
              <a:t>pelayanan</a:t>
            </a:r>
            <a:r>
              <a:rPr lang="en-US" sz="2600" dirty="0"/>
              <a:t> </a:t>
            </a:r>
            <a:r>
              <a:rPr lang="en-US" sz="2600" dirty="0" err="1"/>
              <a:t>kedokteran</a:t>
            </a:r>
            <a:endParaRPr lang="en-US" sz="2600" dirty="0"/>
          </a:p>
          <a:p>
            <a:pPr marL="1257300" lvl="2" indent="-457200">
              <a:buFont typeface="+mj-lt"/>
              <a:buAutoNum type="alphaLcPeriod"/>
            </a:pPr>
            <a:r>
              <a:rPr lang="en-US" sz="2600" dirty="0" err="1"/>
              <a:t>Pelayanan</a:t>
            </a:r>
            <a:r>
              <a:rPr lang="en-US" sz="2600" dirty="0"/>
              <a:t> </a:t>
            </a:r>
            <a:r>
              <a:rPr lang="en-US" sz="2600" dirty="0" err="1"/>
              <a:t>kesehatan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endParaRPr lang="en-US" sz="2600" dirty="0"/>
          </a:p>
        </p:txBody>
      </p:sp>
      <p:sp>
        <p:nvSpPr>
          <p:cNvPr id="2" name="Rounded Rectangle 1"/>
          <p:cNvSpPr/>
          <p:nvPr/>
        </p:nvSpPr>
        <p:spPr>
          <a:xfrm flipH="1">
            <a:off x="2915816" y="831273"/>
            <a:ext cx="3307503" cy="99184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Keluaran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9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4824"/>
            <a:ext cx="7620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Sasaran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: </a:t>
            </a:r>
            <a:r>
              <a:rPr lang="en-US" dirty="0" err="1">
                <a:solidFill>
                  <a:srgbClr val="C00000"/>
                </a:solidFill>
              </a:rPr>
              <a:t>perseorangan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keluarga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kelompok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masyarakat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i="1" dirty="0"/>
              <a:t>direct target group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i="1" dirty="0"/>
              <a:t>indirect target group)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2843808" y="620688"/>
            <a:ext cx="3456384" cy="79208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Sasaran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6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/>
              <a:t>Dampak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Akibat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keluaran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meningkatnya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derajat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kesehatan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: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i="1" dirty="0"/>
              <a:t>needs </a:t>
            </a:r>
            <a:r>
              <a:rPr lang="en-US" dirty="0"/>
              <a:t>(</a:t>
            </a:r>
            <a:r>
              <a:rPr lang="en-US" dirty="0" err="1"/>
              <a:t>kebutuhan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(</a:t>
            </a:r>
            <a:r>
              <a:rPr lang="en-US" i="1" dirty="0"/>
              <a:t>demands</a:t>
            </a:r>
            <a:r>
              <a:rPr lang="en-US" dirty="0"/>
              <a:t>)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</a:t>
            </a:r>
            <a:r>
              <a:rPr lang="en-US" i="1" dirty="0"/>
              <a:t>health </a:t>
            </a:r>
            <a:r>
              <a:rPr lang="en-US" i="1" dirty="0" err="1"/>
              <a:t>cunsomer</a:t>
            </a:r>
            <a:r>
              <a:rPr lang="en-US" i="1" dirty="0"/>
              <a:t>)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.</a:t>
            </a:r>
            <a:endParaRPr lang="en-US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699792" y="764704"/>
            <a:ext cx="4248472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Dampak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025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3 </a:t>
            </a:r>
            <a:r>
              <a:rPr lang="en-US" dirty="0" err="1">
                <a:solidFill>
                  <a:srgbClr val="C00000"/>
                </a:solidFill>
              </a:rPr>
              <a:t>faktor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: </a:t>
            </a:r>
            <a:r>
              <a:rPr lang="en-US" i="1" dirty="0"/>
              <a:t>host, agent </a:t>
            </a:r>
            <a:r>
              <a:rPr lang="en-US" dirty="0" err="1"/>
              <a:t>dan</a:t>
            </a:r>
            <a:r>
              <a:rPr lang="en-US" i="1" dirty="0"/>
              <a:t> environment.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3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dengam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keseahtan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4483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LcPeriod" startAt="2"/>
            </a:pP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subyektif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fakultatif</a:t>
            </a:r>
            <a:r>
              <a:rPr lang="en-US" dirty="0"/>
              <a:t> :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kehendak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faktor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subyektif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: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.</a:t>
            </a:r>
          </a:p>
          <a:p>
            <a:pPr marL="857250" lvl="1" indent="-457200">
              <a:buFont typeface="Symbol"/>
              <a:buChar char="Þ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/>
          <a:lstStyle/>
          <a:p>
            <a:r>
              <a:rPr lang="en-US" dirty="0" err="1">
                <a:latin typeface="Arial Rounded MT Bold" pitchFamily="34" charset="0"/>
              </a:rPr>
              <a:t>Administrasi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Kesehatan</a:t>
            </a:r>
            <a:br>
              <a:rPr lang="en-US" dirty="0"/>
            </a:b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Azwar</a:t>
            </a:r>
            <a:r>
              <a:rPr lang="en-US" sz="3600" dirty="0"/>
              <a:t> (2010)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4953000" cy="4572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id-ID" dirty="0">
                <a:solidFill>
                  <a:srgbClr val="C00000"/>
                </a:solidFill>
              </a:rPr>
              <a:t>r. H. Muhammad Syukri, SKM.,</a:t>
            </a:r>
            <a:r>
              <a:rPr lang="id-ID" dirty="0" err="1">
                <a:solidFill>
                  <a:srgbClr val="C00000"/>
                </a:solidFill>
              </a:rPr>
              <a:t>M.Kes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9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>
                <a:solidFill>
                  <a:srgbClr val="0070C0"/>
                </a:solidFill>
              </a:rPr>
              <a:t>Dampak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akhir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administrasi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kesehatan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96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Arial Rounded MT Bold" pitchFamily="34" charset="0"/>
              </a:rPr>
              <a:t>Ruang</a:t>
            </a:r>
            <a:r>
              <a:rPr lang="en-US" sz="4000" dirty="0">
                <a:latin typeface="Arial Rounded MT Bold" pitchFamily="34" charset="0"/>
              </a:rPr>
              <a:t> </a:t>
            </a:r>
            <a:r>
              <a:rPr lang="en-US" sz="4000" dirty="0" err="1">
                <a:latin typeface="Arial Rounded MT Bold" pitchFamily="34" charset="0"/>
              </a:rPr>
              <a:t>Lingkup</a:t>
            </a:r>
            <a:r>
              <a:rPr lang="en-US" sz="4000" dirty="0">
                <a:latin typeface="Arial Rounded MT Bold" pitchFamily="34" charset="0"/>
              </a:rPr>
              <a:t> </a:t>
            </a:r>
            <a:r>
              <a:rPr lang="en-US" sz="4000" dirty="0" err="1">
                <a:latin typeface="Arial Rounded MT Bold" pitchFamily="34" charset="0"/>
              </a:rPr>
              <a:t>Administrasi</a:t>
            </a:r>
            <a:r>
              <a:rPr lang="en-US" sz="4000" dirty="0">
                <a:latin typeface="Arial Rounded MT Bold" pitchFamily="34" charset="0"/>
              </a:rPr>
              <a:t> </a:t>
            </a:r>
            <a:r>
              <a:rPr lang="en-US" sz="4000" dirty="0" err="1">
                <a:latin typeface="Arial Rounded MT Bold" pitchFamily="34" charset="0"/>
              </a:rPr>
              <a:t>Kesehatan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4876800" cy="6858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Azwar</a:t>
            </a:r>
            <a:r>
              <a:rPr lang="en-US" dirty="0">
                <a:solidFill>
                  <a:srgbClr val="FF0000"/>
                </a:solidFill>
              </a:rPr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204232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Rung </a:t>
            </a:r>
            <a:r>
              <a:rPr lang="en-US" b="1" dirty="0" err="1"/>
              <a:t>lingkup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25658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pPr marL="857250" lvl="1" indent="-457200">
              <a:buFontTx/>
              <a:buChar char="-"/>
            </a:pP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:</a:t>
            </a:r>
          </a:p>
          <a:p>
            <a:pPr lvl="2" indent="-342900"/>
            <a:r>
              <a:rPr lang="en-US" dirty="0" err="1"/>
              <a:t>Perencanaan</a:t>
            </a:r>
            <a:endParaRPr lang="en-US" dirty="0"/>
          </a:p>
          <a:p>
            <a:pPr lvl="2" indent="-342900"/>
            <a:r>
              <a:rPr lang="en-US" dirty="0" err="1"/>
              <a:t>Pengorganisasian</a:t>
            </a:r>
            <a:endParaRPr lang="en-US" dirty="0"/>
          </a:p>
          <a:p>
            <a:pPr lvl="2" indent="-342900"/>
            <a:r>
              <a:rPr lang="en-US" dirty="0" err="1"/>
              <a:t>Pelaksanaan</a:t>
            </a:r>
            <a:endParaRPr lang="en-US" dirty="0"/>
          </a:p>
          <a:p>
            <a:pPr lvl="2" indent="-342900"/>
            <a:r>
              <a:rPr lang="en-US" dirty="0" err="1"/>
              <a:t>Penilaian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  <a:p>
            <a:pPr marL="400050" lvl="1" indent="0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=&gt;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komplek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terdpt</a:t>
            </a:r>
            <a:r>
              <a:rPr lang="en-US" dirty="0"/>
              <a:t> </a:t>
            </a:r>
            <a:r>
              <a:rPr lang="en-US" dirty="0" err="1"/>
              <a:t>pd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perorangan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.</a:t>
            </a:r>
          </a:p>
          <a:p>
            <a:pPr marL="857250" lvl="1" indent="-457200"/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 marL="914400" lvl="1" indent="-514350">
              <a:buFont typeface="+mj-lt"/>
              <a:buAutoNum type="alphaLcPeriod"/>
            </a:pP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9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429000"/>
          </a:xfrm>
        </p:spPr>
        <p:txBody>
          <a:bodyPr/>
          <a:lstStyle/>
          <a:p>
            <a:r>
              <a:rPr lang="en-US" dirty="0" err="1">
                <a:latin typeface="Arial Rounded MT Bold" pitchFamily="34" charset="0"/>
              </a:rPr>
              <a:t>Manfaat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Administrasi</a:t>
            </a:r>
            <a:r>
              <a:rPr lang="en-US" dirty="0">
                <a:latin typeface="Arial Rounded MT Bold" pitchFamily="34" charset="0"/>
              </a:rPr>
              <a:t> </a:t>
            </a:r>
            <a:r>
              <a:rPr lang="en-US" dirty="0" err="1">
                <a:latin typeface="Arial Rounded MT Bold" pitchFamily="34" charset="0"/>
              </a:rPr>
              <a:t>Kesehatan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Azwar</a:t>
            </a:r>
            <a:r>
              <a:rPr lang="en-US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84015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 err="1"/>
              <a:t>Manfaat</a:t>
            </a:r>
            <a:r>
              <a:rPr lang="en-US" b="1" dirty="0"/>
              <a:t> </a:t>
            </a:r>
            <a:r>
              <a:rPr lang="en-US" b="1" dirty="0" err="1"/>
              <a:t>Administrasi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endParaRPr lang="en-US" dirty="0"/>
          </a:p>
          <a:p>
            <a:pPr marL="857250" lvl="1" indent="-457200"/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tatacara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,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endParaRPr lang="en-US" dirty="0"/>
          </a:p>
          <a:p>
            <a:pPr marL="914400" lvl="1" indent="-514350"/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tatacara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  <a:p>
            <a:pPr marL="914400" lvl="1" indent="-514350"/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 =&gt; </a:t>
            </a:r>
            <a:r>
              <a:rPr lang="en-US" dirty="0" err="1">
                <a:solidFill>
                  <a:srgbClr val="FF0000"/>
                </a:solidFill>
              </a:rPr>
              <a:t>peningkatan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derajat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kesehatan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masy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Scr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menyeluruh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59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Administrasi</a:t>
            </a:r>
            <a:r>
              <a:rPr lang="en-US" b="1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3581400" cy="1981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sz="2600" dirty="0">
                <a:solidFill>
                  <a:schemeClr val="tx1"/>
                </a:solidFill>
              </a:rPr>
              <a:t>Administrasi berasal dari kata </a:t>
            </a:r>
            <a:r>
              <a:rPr lang="id-ID" sz="2600" b="1" i="1" dirty="0">
                <a:solidFill>
                  <a:schemeClr val="tx1"/>
                </a:solidFill>
              </a:rPr>
              <a:t>administrare</a:t>
            </a: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sz="2600" b="1" dirty="0">
                <a:solidFill>
                  <a:schemeClr val="tx1"/>
                </a:solidFill>
              </a:rPr>
              <a:t>(Latin: </a:t>
            </a:r>
            <a:r>
              <a:rPr lang="id-ID" sz="2600" b="1" i="1" dirty="0">
                <a:solidFill>
                  <a:schemeClr val="tx1"/>
                </a:solidFill>
              </a:rPr>
              <a:t>ad</a:t>
            </a:r>
            <a:r>
              <a:rPr lang="id-ID" sz="2600" b="1" dirty="0">
                <a:solidFill>
                  <a:schemeClr val="tx1"/>
                </a:solidFill>
              </a:rPr>
              <a:t> = </a:t>
            </a:r>
            <a:r>
              <a:rPr lang="en-US" sz="2600" b="1" dirty="0" err="1">
                <a:solidFill>
                  <a:schemeClr val="tx1"/>
                </a:solidFill>
              </a:rPr>
              <a:t>pada</a:t>
            </a:r>
            <a:r>
              <a:rPr lang="id-ID" sz="2600" b="1" dirty="0">
                <a:solidFill>
                  <a:schemeClr val="tx1"/>
                </a:solidFill>
              </a:rPr>
              <a:t> </a:t>
            </a: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d-ID" sz="2600" b="1" i="1" dirty="0">
                <a:solidFill>
                  <a:schemeClr val="tx1"/>
                </a:solidFill>
              </a:rPr>
              <a:t>ministrare</a:t>
            </a:r>
            <a:r>
              <a:rPr lang="id-ID" sz="2600" b="1" dirty="0">
                <a:solidFill>
                  <a:schemeClr val="tx1"/>
                </a:solidFill>
              </a:rPr>
              <a:t> =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id-ID" sz="2600" b="1" dirty="0">
                <a:solidFill>
                  <a:schemeClr val="tx1"/>
                </a:solidFill>
              </a:rPr>
              <a:t>melayani</a:t>
            </a:r>
            <a:r>
              <a:rPr lang="en-US" sz="2600" b="1" dirty="0">
                <a:solidFill>
                  <a:schemeClr val="tx1"/>
                </a:solidFill>
              </a:rPr>
              <a:t>, </a:t>
            </a:r>
            <a:r>
              <a:rPr lang="en-US" sz="2600" b="1" dirty="0" err="1">
                <a:solidFill>
                  <a:schemeClr val="tx1"/>
                </a:solidFill>
              </a:rPr>
              <a:t>membantu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dan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b="1" dirty="0" err="1">
                <a:solidFill>
                  <a:schemeClr val="tx1"/>
                </a:solidFill>
              </a:rPr>
              <a:t>memenuhi</a:t>
            </a:r>
            <a:r>
              <a:rPr lang="id-ID" sz="2600" b="1" dirty="0">
                <a:solidFill>
                  <a:schemeClr val="tx1"/>
                </a:solidFill>
              </a:rPr>
              <a:t>)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0" y="2209800"/>
            <a:ext cx="457200" cy="9144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1600" y="1524000"/>
            <a:ext cx="3276600" cy="1981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Administrasi</a:t>
            </a:r>
            <a:r>
              <a:rPr lang="en-US" sz="2800" dirty="0">
                <a:solidFill>
                  <a:schemeClr val="tx1"/>
                </a:solidFill>
              </a:rPr>
              <a:t> : </a:t>
            </a: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pelayanan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kepada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629400" y="3810000"/>
            <a:ext cx="685800" cy="3810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89621" y="4419600"/>
            <a:ext cx="3276600" cy="1981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Administrator : orang yang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kegiatan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administrasi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Administrasi</a:t>
            </a:r>
            <a:r>
              <a:rPr lang="en-US" dirty="0"/>
              <a:t>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25963"/>
          </a:xfrm>
        </p:spPr>
        <p:txBody>
          <a:bodyPr/>
          <a:lstStyle/>
          <a:p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</a:t>
            </a:r>
          </a:p>
          <a:p>
            <a:r>
              <a:rPr lang="en-US" dirty="0" err="1"/>
              <a:t>Manajemen</a:t>
            </a:r>
            <a:r>
              <a:rPr lang="en-US" dirty="0"/>
              <a:t> =&gt;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tangan</a:t>
            </a:r>
            <a:endParaRPr lang="en-US" dirty="0"/>
          </a:p>
          <a:p>
            <a:r>
              <a:rPr lang="en-US" dirty="0"/>
              <a:t>Ada 2 </a:t>
            </a:r>
            <a:r>
              <a:rPr lang="en-US" dirty="0" err="1"/>
              <a:t>pendapat</a:t>
            </a:r>
            <a:r>
              <a:rPr lang="en-US" dirty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 marL="1371600" lvl="2" indent="-514350">
              <a:buFont typeface="+mj-lt"/>
              <a:buAutoNum type="alphaLcPeriod"/>
            </a:pP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 marL="1371600" lvl="2" indent="-514350">
              <a:buFont typeface="+mj-lt"/>
              <a:buAutoNum type="alphaLcPeriod"/>
            </a:pP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sama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06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7662" y="4572016"/>
            <a:ext cx="4329114" cy="1143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dirty="0">
                <a:latin typeface="+mj-lt"/>
                <a:ea typeface="+mj-ea"/>
                <a:cs typeface="+mj-cs"/>
              </a:rPr>
              <a:t>Manajemen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785786" y="857232"/>
            <a:ext cx="3857652" cy="20002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>
                <a:latin typeface="Arial Rounded MT Bold" pitchFamily="34" charset="0"/>
              </a:rPr>
              <a:t>Administrasi</a:t>
            </a:r>
          </a:p>
        </p:txBody>
      </p:sp>
      <p:sp>
        <p:nvSpPr>
          <p:cNvPr id="7" name="Action Button: Help 6">
            <a:hlinkClick r:id="" action="ppaction://noaction" highlightClick="1">
              <a:snd r:embed="rId2" name="breeze.wav"/>
            </a:hlinkClick>
          </p:cNvPr>
          <p:cNvSpPr/>
          <p:nvPr/>
        </p:nvSpPr>
        <p:spPr>
          <a:xfrm>
            <a:off x="5786446" y="1142984"/>
            <a:ext cx="1285884" cy="2857520"/>
          </a:xfrm>
          <a:prstGeom prst="actionButtonHel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/>
          <a:lstStyle/>
          <a:p>
            <a:r>
              <a:rPr lang="id-ID" dirty="0"/>
              <a:t>Manajemen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5852" y="2500306"/>
            <a:ext cx="6753244" cy="281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C00000"/>
                </a:solidFill>
              </a:rPr>
              <a:t>G.R. Terry 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2400" dirty="0"/>
              <a:t>Proses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, </a:t>
            </a:r>
            <a:r>
              <a:rPr lang="en-US" sz="2400" dirty="0" err="1"/>
              <a:t>pengorganisasian</a:t>
            </a:r>
            <a:r>
              <a:rPr lang="en-US" sz="2400" dirty="0"/>
              <a:t>,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mel</a:t>
            </a:r>
            <a:r>
              <a:rPr lang="id-ID" sz="2400" dirty="0"/>
              <a:t>alui pe</a:t>
            </a:r>
            <a:r>
              <a:rPr lang="en-US" sz="2400" dirty="0" err="1"/>
              <a:t>manfaatan</a:t>
            </a:r>
            <a:r>
              <a:rPr lang="en-US" sz="2400" dirty="0"/>
              <a:t> SDM </a:t>
            </a:r>
            <a:r>
              <a:rPr lang="en-US" sz="2400" dirty="0" err="1"/>
              <a:t>dll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60437"/>
            <a:ext cx="73152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3700" dirty="0" err="1">
                <a:solidFill>
                  <a:srgbClr val="0070C0"/>
                </a:solidFill>
              </a:rPr>
              <a:t>Administrasi</a:t>
            </a:r>
            <a:r>
              <a:rPr lang="en-US" sz="3700" dirty="0">
                <a:solidFill>
                  <a:srgbClr val="0070C0"/>
                </a:solidFill>
              </a:rPr>
              <a:t> </a:t>
            </a:r>
            <a:r>
              <a:rPr lang="en-US" sz="3700" dirty="0" err="1">
                <a:solidFill>
                  <a:srgbClr val="0070C0"/>
                </a:solidFill>
              </a:rPr>
              <a:t>Kesehatan</a:t>
            </a:r>
            <a:r>
              <a:rPr lang="en-US" sz="3700" dirty="0">
                <a:solidFill>
                  <a:srgbClr val="0070C0"/>
                </a:solidFill>
              </a:rPr>
              <a:t> KPAK AS </a:t>
            </a:r>
            <a:r>
              <a:rPr lang="en-US" sz="3700" dirty="0" err="1">
                <a:solidFill>
                  <a:srgbClr val="0070C0"/>
                </a:solidFill>
              </a:rPr>
              <a:t>Tahun</a:t>
            </a:r>
            <a:r>
              <a:rPr lang="en-US" sz="3700" dirty="0">
                <a:solidFill>
                  <a:srgbClr val="0070C0"/>
                </a:solidFill>
              </a:rPr>
              <a:t> 1974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pengorganisasian</a:t>
            </a:r>
            <a:r>
              <a:rPr lang="en-US" dirty="0"/>
              <a:t>, </a:t>
            </a:r>
            <a:r>
              <a:rPr lang="en-US" dirty="0" err="1"/>
              <a:t>pengarahan</a:t>
            </a:r>
            <a:r>
              <a:rPr lang="en-US" dirty="0"/>
              <a:t>, </a:t>
            </a:r>
            <a:r>
              <a:rPr lang="en-US" dirty="0" err="1"/>
              <a:t>pengawasan</a:t>
            </a:r>
            <a:r>
              <a:rPr lang="en-US" dirty="0"/>
              <a:t>, </a:t>
            </a:r>
            <a:r>
              <a:rPr lang="en-US" dirty="0" err="1"/>
              <a:t>perkoordinasian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kesanggupan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memenuhi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kebutuhan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tuntutan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terhadap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kesehatan</a:t>
            </a:r>
            <a:r>
              <a:rPr lang="en-US" dirty="0"/>
              <a:t>,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perseorangan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010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657600"/>
          </a:xfrm>
        </p:spPr>
        <p:txBody>
          <a:bodyPr>
            <a:normAutofit/>
          </a:bodyPr>
          <a:lstStyle/>
          <a:p>
            <a:r>
              <a:rPr lang="en-US" sz="3800" dirty="0" err="1">
                <a:latin typeface="Arial Rounded MT Bold" pitchFamily="34" charset="0"/>
              </a:rPr>
              <a:t>Unsur</a:t>
            </a:r>
            <a:r>
              <a:rPr lang="en-US" sz="3800" dirty="0">
                <a:latin typeface="Arial Rounded MT Bold" pitchFamily="34" charset="0"/>
              </a:rPr>
              <a:t> </a:t>
            </a:r>
            <a:r>
              <a:rPr lang="en-US" sz="3800" dirty="0" err="1">
                <a:latin typeface="Arial Rounded MT Bold" pitchFamily="34" charset="0"/>
              </a:rPr>
              <a:t>Pokok</a:t>
            </a:r>
            <a:r>
              <a:rPr lang="en-US" sz="3800" dirty="0">
                <a:latin typeface="Arial Rounded MT Bold" pitchFamily="34" charset="0"/>
              </a:rPr>
              <a:t> </a:t>
            </a:r>
            <a:r>
              <a:rPr lang="en-US" sz="3800" dirty="0" err="1">
                <a:latin typeface="Arial Rounded MT Bold" pitchFamily="34" charset="0"/>
              </a:rPr>
              <a:t>Administrasi</a:t>
            </a:r>
            <a:r>
              <a:rPr lang="en-US" sz="3800" dirty="0">
                <a:latin typeface="Arial Rounded MT Bold" pitchFamily="34" charset="0"/>
              </a:rPr>
              <a:t> </a:t>
            </a:r>
            <a:r>
              <a:rPr lang="en-US" sz="3800" dirty="0" err="1">
                <a:latin typeface="Arial Rounded MT Bold" pitchFamily="34" charset="0"/>
              </a:rPr>
              <a:t>Kesehatan</a:t>
            </a:r>
            <a:br>
              <a:rPr lang="en-US" sz="3800" dirty="0">
                <a:latin typeface="Arial Rounded MT Bold" pitchFamily="34" charset="0"/>
              </a:rPr>
            </a:br>
            <a:br>
              <a:rPr lang="en-US" sz="3800" dirty="0">
                <a:latin typeface="Arial Rounded MT Bold" pitchFamily="34" charset="0"/>
              </a:rPr>
            </a:br>
            <a:r>
              <a:rPr lang="en-US" sz="3800" dirty="0" err="1">
                <a:solidFill>
                  <a:srgbClr val="FF0000"/>
                </a:solidFill>
              </a:rPr>
              <a:t>Dalam</a:t>
            </a:r>
            <a:r>
              <a:rPr lang="en-US" sz="3800" dirty="0">
                <a:solidFill>
                  <a:srgbClr val="FF0000"/>
                </a:solidFill>
              </a:rPr>
              <a:t> </a:t>
            </a:r>
            <a:r>
              <a:rPr lang="en-US" sz="3800" dirty="0" err="1">
                <a:solidFill>
                  <a:srgbClr val="FF0000"/>
                </a:solidFill>
              </a:rPr>
              <a:t>Azwar</a:t>
            </a:r>
            <a:r>
              <a:rPr lang="en-US" sz="3800" dirty="0">
                <a:solidFill>
                  <a:srgbClr val="FF0000"/>
                </a:solidFill>
              </a:rPr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295792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90720"/>
              </p:ext>
            </p:extLst>
          </p:nvPr>
        </p:nvGraphicFramePr>
        <p:xfrm>
          <a:off x="457200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810000" y="4365104"/>
            <a:ext cx="2667000" cy="1524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Dampak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2605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889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Aparajita</vt:lpstr>
      <vt:lpstr>Arial</vt:lpstr>
      <vt:lpstr>Arial Rounded MT Bold</vt:lpstr>
      <vt:lpstr>Calibri</vt:lpstr>
      <vt:lpstr>Symbol</vt:lpstr>
      <vt:lpstr>Office Theme</vt:lpstr>
      <vt:lpstr>Jadikanlah apa yang kita lakukan ini adalah mengharap ridho Allah dengan memperbaiki niat  </vt:lpstr>
      <vt:lpstr>Administrasi Kesehatan Dalam Azwar (2010)</vt:lpstr>
      <vt:lpstr>Administrasi (1)</vt:lpstr>
      <vt:lpstr>Administrasi (2)</vt:lpstr>
      <vt:lpstr>PowerPoint Presentation</vt:lpstr>
      <vt:lpstr>Manajemen</vt:lpstr>
      <vt:lpstr>PowerPoint Presentation</vt:lpstr>
      <vt:lpstr>Unsur Pokok Administrasi Kesehatan  Dalam Azwar (2010)</vt:lpstr>
      <vt:lpstr>Hubungan unsur administrasi</vt:lpstr>
      <vt:lpstr>5 Unsur Pokok Administrasi Kesehatan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Ruang Lingkup Administrasi Kesehatan</vt:lpstr>
      <vt:lpstr>Rung lingkup</vt:lpstr>
      <vt:lpstr>Manfaat Administrasi Kesehatan  Dalam Azwar (2010)</vt:lpstr>
      <vt:lpstr>Manfaat Administrasi Kesehatan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Administrasi Kesehatan</dc:title>
  <dc:creator>SSG</dc:creator>
  <cp:lastModifiedBy>ASUS</cp:lastModifiedBy>
  <cp:revision>63</cp:revision>
  <dcterms:created xsi:type="dcterms:W3CDTF">2015-09-03T04:01:16Z</dcterms:created>
  <dcterms:modified xsi:type="dcterms:W3CDTF">2022-09-22T05:45:24Z</dcterms:modified>
</cp:coreProperties>
</file>