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6" r:id="rId8"/>
    <p:sldId id="263" r:id="rId9"/>
    <p:sldId id="264" r:id="rId10"/>
    <p:sldId id="262" r:id="rId11"/>
    <p:sldId id="268" r:id="rId12"/>
    <p:sldId id="265"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19"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6/10/2022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83D71-AE8A-6F0E-D69F-FD4194675EEA}"/>
              </a:ext>
            </a:extLst>
          </p:cNvPr>
          <p:cNvSpPr>
            <a:spLocks noGrp="1"/>
          </p:cNvSpPr>
          <p:nvPr>
            <p:ph type="ctrTitle"/>
          </p:nvPr>
        </p:nvSpPr>
        <p:spPr>
          <a:xfrm>
            <a:off x="1961457" y="1152939"/>
            <a:ext cx="9541565" cy="954157"/>
          </a:xfrm>
        </p:spPr>
        <p:txBody>
          <a:bodyPr>
            <a:normAutofit/>
          </a:bodyPr>
          <a:lstStyle/>
          <a:p>
            <a:r>
              <a:rPr lang="id-ID" sz="4800" dirty="0"/>
              <a:t>DASAR KESEHATAN LINGKUNGAN</a:t>
            </a:r>
          </a:p>
        </p:txBody>
      </p:sp>
      <p:sp>
        <p:nvSpPr>
          <p:cNvPr id="3" name="Subtitle 2">
            <a:extLst>
              <a:ext uri="{FF2B5EF4-FFF2-40B4-BE49-F238E27FC236}">
                <a16:creationId xmlns:a16="http://schemas.microsoft.com/office/drawing/2014/main" id="{9E1A0AB2-7428-F039-D4FA-D02F4F22808D}"/>
              </a:ext>
            </a:extLst>
          </p:cNvPr>
          <p:cNvSpPr>
            <a:spLocks noGrp="1"/>
          </p:cNvSpPr>
          <p:nvPr>
            <p:ph type="subTitle" idx="1"/>
          </p:nvPr>
        </p:nvSpPr>
        <p:spPr>
          <a:xfrm>
            <a:off x="6202017" y="3362371"/>
            <a:ext cx="5301005" cy="626533"/>
          </a:xfrm>
        </p:spPr>
        <p:txBody>
          <a:bodyPr>
            <a:normAutofit/>
          </a:bodyPr>
          <a:lstStyle/>
          <a:p>
            <a:r>
              <a:rPr lang="id-ID" sz="2400" dirty="0"/>
              <a:t>Hj.HASLIARY LUKMAN, SKM, M.Kes</a:t>
            </a:r>
          </a:p>
        </p:txBody>
      </p:sp>
    </p:spTree>
    <p:extLst>
      <p:ext uri="{BB962C8B-B14F-4D97-AF65-F5344CB8AC3E}">
        <p14:creationId xmlns:p14="http://schemas.microsoft.com/office/powerpoint/2010/main" val="3399042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05C1-C9CF-09B5-6E68-5E494F7893A7}"/>
              </a:ext>
            </a:extLst>
          </p:cNvPr>
          <p:cNvSpPr>
            <a:spLocks noGrp="1"/>
          </p:cNvSpPr>
          <p:nvPr>
            <p:ph type="title"/>
          </p:nvPr>
        </p:nvSpPr>
        <p:spPr/>
        <p:txBody>
          <a:bodyPr/>
          <a:lstStyle/>
          <a:p>
            <a:r>
              <a:rPr lang="id-ID" dirty="0"/>
              <a:t> Cara pengolahan limbah cair</a:t>
            </a:r>
          </a:p>
        </p:txBody>
      </p:sp>
      <p:sp>
        <p:nvSpPr>
          <p:cNvPr id="3" name="Content Placeholder 2">
            <a:extLst>
              <a:ext uri="{FF2B5EF4-FFF2-40B4-BE49-F238E27FC236}">
                <a16:creationId xmlns:a16="http://schemas.microsoft.com/office/drawing/2014/main" id="{0EFFECC2-E2B2-132A-FDC3-FA022D0707B8}"/>
              </a:ext>
            </a:extLst>
          </p:cNvPr>
          <p:cNvSpPr>
            <a:spLocks noGrp="1"/>
          </p:cNvSpPr>
          <p:nvPr>
            <p:ph idx="1"/>
          </p:nvPr>
        </p:nvSpPr>
        <p:spPr>
          <a:xfrm>
            <a:off x="1484310" y="2667000"/>
            <a:ext cx="9090925" cy="2156792"/>
          </a:xfrm>
        </p:spPr>
        <p:txBody>
          <a:bodyPr>
            <a:normAutofit/>
          </a:bodyPr>
          <a:lstStyle/>
          <a:p>
            <a:pPr marL="0" indent="0" algn="just">
              <a:buNone/>
            </a:pPr>
            <a:r>
              <a:rPr lang="id-ID" dirty="0"/>
              <a:t>A. Pengolahan fisikan dengan memisahkan meterial-material pengotor yang kasat mata serta berukuran cukup besar dengan menggunakan penyaringan.</a:t>
            </a:r>
          </a:p>
        </p:txBody>
      </p:sp>
    </p:spTree>
    <p:extLst>
      <p:ext uri="{BB962C8B-B14F-4D97-AF65-F5344CB8AC3E}">
        <p14:creationId xmlns:p14="http://schemas.microsoft.com/office/powerpoint/2010/main" val="4076138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10A8-2C6E-311D-062A-B62ADBBD075F}"/>
              </a:ext>
            </a:extLst>
          </p:cNvPr>
          <p:cNvSpPr>
            <a:spLocks noGrp="1"/>
          </p:cNvSpPr>
          <p:nvPr>
            <p:ph type="title"/>
          </p:nvPr>
        </p:nvSpPr>
        <p:spPr/>
        <p:txBody>
          <a:bodyPr/>
          <a:lstStyle/>
          <a:p>
            <a:r>
              <a:rPr lang="id-ID" dirty="0"/>
              <a:t>Cara pengolahan limbah cair</a:t>
            </a:r>
          </a:p>
        </p:txBody>
      </p:sp>
      <p:sp>
        <p:nvSpPr>
          <p:cNvPr id="3" name="Content Placeholder 2">
            <a:extLst>
              <a:ext uri="{FF2B5EF4-FFF2-40B4-BE49-F238E27FC236}">
                <a16:creationId xmlns:a16="http://schemas.microsoft.com/office/drawing/2014/main" id="{5D40A4F5-D311-3E76-BFFC-52022591A6CA}"/>
              </a:ext>
            </a:extLst>
          </p:cNvPr>
          <p:cNvSpPr>
            <a:spLocks noGrp="1"/>
          </p:cNvSpPr>
          <p:nvPr>
            <p:ph idx="1"/>
          </p:nvPr>
        </p:nvSpPr>
        <p:spPr>
          <a:xfrm>
            <a:off x="3763618" y="2667003"/>
            <a:ext cx="3816625" cy="1752599"/>
          </a:xfrm>
        </p:spPr>
        <p:txBody>
          <a:bodyPr/>
          <a:lstStyle/>
          <a:p>
            <a:pPr marL="0" indent="0">
              <a:buNone/>
            </a:pPr>
            <a:r>
              <a:rPr lang="id-ID" dirty="0"/>
              <a:t>B pengolahan kimia</a:t>
            </a:r>
          </a:p>
          <a:p>
            <a:r>
              <a:rPr lang="id-ID" dirty="0"/>
              <a:t>Pengolahan biologis</a:t>
            </a:r>
          </a:p>
          <a:p>
            <a:r>
              <a:rPr lang="id-ID" dirty="0"/>
              <a:t>kombinasi</a:t>
            </a:r>
          </a:p>
          <a:p>
            <a:endParaRPr lang="id-ID" dirty="0"/>
          </a:p>
        </p:txBody>
      </p:sp>
    </p:spTree>
    <p:extLst>
      <p:ext uri="{BB962C8B-B14F-4D97-AF65-F5344CB8AC3E}">
        <p14:creationId xmlns:p14="http://schemas.microsoft.com/office/powerpoint/2010/main" val="784895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EDA6E-71BD-DBC5-ACB7-E9679D5022DF}"/>
              </a:ext>
            </a:extLst>
          </p:cNvPr>
          <p:cNvSpPr>
            <a:spLocks noGrp="1"/>
          </p:cNvSpPr>
          <p:nvPr>
            <p:ph type="title"/>
          </p:nvPr>
        </p:nvSpPr>
        <p:spPr>
          <a:xfrm>
            <a:off x="1484310" y="274984"/>
            <a:ext cx="10018713" cy="381000"/>
          </a:xfrm>
        </p:spPr>
        <p:txBody>
          <a:bodyPr>
            <a:normAutofit fontScale="90000"/>
          </a:bodyPr>
          <a:lstStyle/>
          <a:p>
            <a:r>
              <a:rPr lang="id-ID" dirty="0"/>
              <a:t>PENANGANA LIMBAH CAIR</a:t>
            </a:r>
          </a:p>
        </p:txBody>
      </p:sp>
      <p:sp>
        <p:nvSpPr>
          <p:cNvPr id="3" name="Content Placeholder 2">
            <a:extLst>
              <a:ext uri="{FF2B5EF4-FFF2-40B4-BE49-F238E27FC236}">
                <a16:creationId xmlns:a16="http://schemas.microsoft.com/office/drawing/2014/main" id="{EB10DB1B-7971-67E9-9012-4FE6994A3964}"/>
              </a:ext>
            </a:extLst>
          </p:cNvPr>
          <p:cNvSpPr>
            <a:spLocks noGrp="1"/>
          </p:cNvSpPr>
          <p:nvPr>
            <p:ph idx="1"/>
          </p:nvPr>
        </p:nvSpPr>
        <p:spPr>
          <a:xfrm>
            <a:off x="1484310" y="1523999"/>
            <a:ext cx="9488490" cy="4267201"/>
          </a:xfrm>
        </p:spPr>
        <p:txBody>
          <a:bodyPr>
            <a:noAutofit/>
          </a:bodyPr>
          <a:lstStyle/>
          <a:p>
            <a:pPr algn="just"/>
            <a:r>
              <a:rPr lang="id-ID" sz="2000" b="0" i="0" dirty="0">
                <a:solidFill>
                  <a:srgbClr val="5C6566"/>
                </a:solidFill>
                <a:effectLst/>
                <a:latin typeface="Open Sans" panose="020B0606030504020204" pitchFamily="34" charset="0"/>
              </a:rPr>
              <a:t>Limbah cair yang tidak ditangani atau diolah dengan baik dapat menimbulkan dampak yang besar bagi pencemaran lingkungan serta dapat menjadi sumber penyakit bagi masyarakat. Industri primer pengolahan hasil hutan merupakan salah satu penyumbang limbah cair yang berbahaya bagi lingkungan. Bagi industri-industri besar, seperti industri pulp dan kertas, teknologi pengolahan limbah cair yang dihasilkannya mungkin sudah memadai, namun tidak demikian bagi industri kecil atau sedang. Selain itu, limbah cair domestik biasanya tidak terlalu diperhatikan dengan baik padahal kalau dibiarkan terus menerus dalam jangka waktu lama dapat menjadi masalah bagi lingkungan dan kesehatan masyarakat. Sebagai contoh, limbah air deterjen sisa cucian apabila dibiarkan dalam jangka panjang akan menjadi sumber pencemaran lingkungan dan menjadi sumber penyakit bagi masyarakat. Mengingat penting dan besarnya dampak yang ditimbulkan oleh limbah cair bagi lingkungan, sehingga penting bagi sektor industri maupun domestik untuk memahami dasar-dasar teknologi pengolahan limbah cair.</a:t>
            </a:r>
            <a:endParaRPr lang="id-ID" sz="2000" dirty="0"/>
          </a:p>
        </p:txBody>
      </p:sp>
    </p:spTree>
    <p:extLst>
      <p:ext uri="{BB962C8B-B14F-4D97-AF65-F5344CB8AC3E}">
        <p14:creationId xmlns:p14="http://schemas.microsoft.com/office/powerpoint/2010/main" val="675422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0CB7219-A411-4F71-08D8-F58D9F21FF62}"/>
              </a:ext>
            </a:extLst>
          </p:cNvPr>
          <p:cNvPicPr>
            <a:picLocks noChangeAspect="1"/>
          </p:cNvPicPr>
          <p:nvPr/>
        </p:nvPicPr>
        <p:blipFill>
          <a:blip r:embed="rId2"/>
          <a:stretch>
            <a:fillRect/>
          </a:stretch>
        </p:blipFill>
        <p:spPr>
          <a:xfrm>
            <a:off x="2756452" y="1524000"/>
            <a:ext cx="6864626" cy="3882888"/>
          </a:xfrm>
          <a:prstGeom prst="rect">
            <a:avLst/>
          </a:prstGeom>
        </p:spPr>
      </p:pic>
    </p:spTree>
    <p:extLst>
      <p:ext uri="{BB962C8B-B14F-4D97-AF65-F5344CB8AC3E}">
        <p14:creationId xmlns:p14="http://schemas.microsoft.com/office/powerpoint/2010/main" val="3079317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1367E-9F44-3399-AF62-25657689CAEF}"/>
              </a:ext>
            </a:extLst>
          </p:cNvPr>
          <p:cNvSpPr>
            <a:spLocks noGrp="1"/>
          </p:cNvSpPr>
          <p:nvPr>
            <p:ph type="title"/>
          </p:nvPr>
        </p:nvSpPr>
        <p:spPr>
          <a:xfrm>
            <a:off x="4121425" y="791819"/>
            <a:ext cx="4399859" cy="983974"/>
          </a:xfrm>
        </p:spPr>
        <p:txBody>
          <a:bodyPr/>
          <a:lstStyle/>
          <a:p>
            <a:r>
              <a:rPr lang="id-ID" dirty="0"/>
              <a:t>LIMBAH CAIR</a:t>
            </a:r>
          </a:p>
        </p:txBody>
      </p:sp>
      <p:sp>
        <p:nvSpPr>
          <p:cNvPr id="3" name="Content Placeholder 2">
            <a:extLst>
              <a:ext uri="{FF2B5EF4-FFF2-40B4-BE49-F238E27FC236}">
                <a16:creationId xmlns:a16="http://schemas.microsoft.com/office/drawing/2014/main" id="{98D194A8-6CDF-AB69-885D-D504444B2B0F}"/>
              </a:ext>
            </a:extLst>
          </p:cNvPr>
          <p:cNvSpPr>
            <a:spLocks noGrp="1"/>
          </p:cNvSpPr>
          <p:nvPr>
            <p:ph idx="1"/>
          </p:nvPr>
        </p:nvSpPr>
        <p:spPr>
          <a:xfrm>
            <a:off x="2809529" y="2385389"/>
            <a:ext cx="7659690" cy="1524000"/>
          </a:xfrm>
        </p:spPr>
        <p:txBody>
          <a:bodyPr>
            <a:normAutofit lnSpcReduction="10000"/>
          </a:bodyPr>
          <a:lstStyle/>
          <a:p>
            <a:pPr algn="just"/>
            <a:r>
              <a:rPr lang="id-ID" dirty="0"/>
              <a:t>Proses pengelolaah limbah cair adalah suatu perlakuan tertentu yang harus diberikan pada limbah cair sebe;lum tersebut dibuang ke lingkungan, sehingga limbah tersebut tidak menggangu lingkungan penerima limbah</a:t>
            </a:r>
          </a:p>
        </p:txBody>
      </p:sp>
    </p:spTree>
    <p:extLst>
      <p:ext uri="{BB962C8B-B14F-4D97-AF65-F5344CB8AC3E}">
        <p14:creationId xmlns:p14="http://schemas.microsoft.com/office/powerpoint/2010/main" val="516737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50F2C-4A73-46EC-BFD9-1B9403937D7B}"/>
              </a:ext>
            </a:extLst>
          </p:cNvPr>
          <p:cNvSpPr>
            <a:spLocks noGrp="1"/>
          </p:cNvSpPr>
          <p:nvPr>
            <p:ph type="title"/>
          </p:nvPr>
        </p:nvSpPr>
        <p:spPr>
          <a:xfrm>
            <a:off x="1484311" y="685801"/>
            <a:ext cx="10018713" cy="811696"/>
          </a:xfrm>
        </p:spPr>
        <p:txBody>
          <a:bodyPr/>
          <a:lstStyle/>
          <a:p>
            <a:r>
              <a:rPr lang="id-ID" dirty="0"/>
              <a:t>Sumber dan macam limbah cair</a:t>
            </a:r>
          </a:p>
        </p:txBody>
      </p:sp>
      <p:sp>
        <p:nvSpPr>
          <p:cNvPr id="3" name="Content Placeholder 2">
            <a:extLst>
              <a:ext uri="{FF2B5EF4-FFF2-40B4-BE49-F238E27FC236}">
                <a16:creationId xmlns:a16="http://schemas.microsoft.com/office/drawing/2014/main" id="{CCD88070-BCA7-CCD6-8FEC-B97BA75C53E4}"/>
              </a:ext>
            </a:extLst>
          </p:cNvPr>
          <p:cNvSpPr>
            <a:spLocks noGrp="1"/>
          </p:cNvSpPr>
          <p:nvPr>
            <p:ph idx="1"/>
          </p:nvPr>
        </p:nvSpPr>
        <p:spPr>
          <a:xfrm>
            <a:off x="1974607" y="2044146"/>
            <a:ext cx="9038119" cy="3124201"/>
          </a:xfrm>
        </p:spPr>
        <p:txBody>
          <a:bodyPr>
            <a:normAutofit fontScale="92500" lnSpcReduction="10000"/>
          </a:bodyPr>
          <a:lstStyle/>
          <a:p>
            <a:r>
              <a:rPr lang="id-ID" dirty="0"/>
              <a:t>Kegiatan rumah tangga yang meliputi kegiatan di daerah perumahan, perdagangan, rekreasi, dan kelmbagaan</a:t>
            </a:r>
          </a:p>
          <a:p>
            <a:r>
              <a:rPr lang="id-ID" dirty="0"/>
              <a:t>Kegiatan Industri (dari berbagai jenis industri)</a:t>
            </a:r>
          </a:p>
          <a:p>
            <a:r>
              <a:rPr lang="id-ID" dirty="0"/>
              <a:t>Kegiatan rumah sakit dan aktivitas yang bergerak di bidang kesehatan</a:t>
            </a:r>
          </a:p>
          <a:p>
            <a:r>
              <a:rPr lang="id-ID" dirty="0"/>
              <a:t>Kegiatan pertanian, peternakan</a:t>
            </a:r>
          </a:p>
          <a:p>
            <a:r>
              <a:rPr lang="id-ID" dirty="0"/>
              <a:t>Kegiatan pertambangan</a:t>
            </a:r>
          </a:p>
          <a:p>
            <a:r>
              <a:rPr lang="id-ID" dirty="0"/>
              <a:t>Kegiatan transportasi.</a:t>
            </a:r>
          </a:p>
        </p:txBody>
      </p:sp>
    </p:spTree>
    <p:extLst>
      <p:ext uri="{BB962C8B-B14F-4D97-AF65-F5344CB8AC3E}">
        <p14:creationId xmlns:p14="http://schemas.microsoft.com/office/powerpoint/2010/main" val="566102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E3F09-4CC0-C653-2647-F9409F797788}"/>
              </a:ext>
            </a:extLst>
          </p:cNvPr>
          <p:cNvSpPr>
            <a:spLocks noGrp="1"/>
          </p:cNvSpPr>
          <p:nvPr>
            <p:ph type="title"/>
          </p:nvPr>
        </p:nvSpPr>
        <p:spPr>
          <a:xfrm>
            <a:off x="1484311" y="685801"/>
            <a:ext cx="10018713" cy="864704"/>
          </a:xfrm>
        </p:spPr>
        <p:txBody>
          <a:bodyPr/>
          <a:lstStyle/>
          <a:p>
            <a:r>
              <a:rPr lang="id-ID" dirty="0"/>
              <a:t>Macam Limbah Air</a:t>
            </a:r>
          </a:p>
        </p:txBody>
      </p:sp>
      <p:sp>
        <p:nvSpPr>
          <p:cNvPr id="3" name="Content Placeholder 2">
            <a:extLst>
              <a:ext uri="{FF2B5EF4-FFF2-40B4-BE49-F238E27FC236}">
                <a16:creationId xmlns:a16="http://schemas.microsoft.com/office/drawing/2014/main" id="{2011B19A-1F98-B14F-4CDB-B952C970B171}"/>
              </a:ext>
            </a:extLst>
          </p:cNvPr>
          <p:cNvSpPr>
            <a:spLocks noGrp="1"/>
          </p:cNvSpPr>
          <p:nvPr>
            <p:ph idx="1"/>
          </p:nvPr>
        </p:nvSpPr>
        <p:spPr>
          <a:xfrm>
            <a:off x="4512467" y="2279375"/>
            <a:ext cx="3962400" cy="1457738"/>
          </a:xfrm>
        </p:spPr>
        <p:txBody>
          <a:bodyPr/>
          <a:lstStyle/>
          <a:p>
            <a:r>
              <a:rPr lang="id-ID" dirty="0"/>
              <a:t>Limbah cair  organik</a:t>
            </a:r>
          </a:p>
          <a:p>
            <a:r>
              <a:rPr lang="id-ID" dirty="0"/>
              <a:t>Limbah cair anorganik</a:t>
            </a:r>
          </a:p>
          <a:p>
            <a:pPr marL="0" indent="0">
              <a:buNone/>
            </a:pPr>
            <a:endParaRPr lang="id-ID" dirty="0"/>
          </a:p>
        </p:txBody>
      </p:sp>
    </p:spTree>
    <p:extLst>
      <p:ext uri="{BB962C8B-B14F-4D97-AF65-F5344CB8AC3E}">
        <p14:creationId xmlns:p14="http://schemas.microsoft.com/office/powerpoint/2010/main" val="406961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7C306-C3F0-3106-053C-889E336EF1F1}"/>
              </a:ext>
            </a:extLst>
          </p:cNvPr>
          <p:cNvSpPr>
            <a:spLocks noGrp="1"/>
          </p:cNvSpPr>
          <p:nvPr>
            <p:ph type="title"/>
          </p:nvPr>
        </p:nvSpPr>
        <p:spPr>
          <a:xfrm>
            <a:off x="3578018" y="884584"/>
            <a:ext cx="5035963" cy="652670"/>
          </a:xfrm>
        </p:spPr>
        <p:txBody>
          <a:bodyPr>
            <a:normAutofit fontScale="90000"/>
          </a:bodyPr>
          <a:lstStyle/>
          <a:p>
            <a:r>
              <a:rPr lang="id-ID" dirty="0"/>
              <a:t>Karateristik Limbah Cair</a:t>
            </a:r>
          </a:p>
        </p:txBody>
      </p:sp>
      <p:sp>
        <p:nvSpPr>
          <p:cNvPr id="3" name="Content Placeholder 2">
            <a:extLst>
              <a:ext uri="{FF2B5EF4-FFF2-40B4-BE49-F238E27FC236}">
                <a16:creationId xmlns:a16="http://schemas.microsoft.com/office/drawing/2014/main" id="{56D29246-5DAE-9FFC-1477-2F9A4CF24102}"/>
              </a:ext>
            </a:extLst>
          </p:cNvPr>
          <p:cNvSpPr>
            <a:spLocks noGrp="1"/>
          </p:cNvSpPr>
          <p:nvPr>
            <p:ph idx="1"/>
          </p:nvPr>
        </p:nvSpPr>
        <p:spPr>
          <a:xfrm>
            <a:off x="1484311" y="1775791"/>
            <a:ext cx="9925812" cy="4015409"/>
          </a:xfrm>
        </p:spPr>
        <p:txBody>
          <a:bodyPr>
            <a:normAutofit fontScale="92500"/>
          </a:bodyPr>
          <a:lstStyle/>
          <a:p>
            <a:r>
              <a:rPr lang="id-ID" dirty="0"/>
              <a:t>Karateristik limbah cair bia dilihat dari sifat racunnya atau sifat sifat yang dimiliki sperti sifat fisika, kimia dan biologis dengan melihat parameter yang diukur:</a:t>
            </a:r>
          </a:p>
          <a:p>
            <a:pPr marL="0" indent="0">
              <a:buNone/>
            </a:pPr>
            <a:r>
              <a:rPr lang="id-ID" dirty="0"/>
              <a:t>	A. Berdasarkan sifat racunnya (sangat beracun, moderat, kurang beracun dan  		      tidak beracun)</a:t>
            </a:r>
          </a:p>
          <a:p>
            <a:pPr marL="0" indent="0">
              <a:buNone/>
            </a:pPr>
            <a:r>
              <a:rPr lang="id-ID" dirty="0"/>
              <a:t>	B. Berdasarkan sifat yang dimiliki dengan melihat parameter yang diukur :</a:t>
            </a:r>
          </a:p>
          <a:p>
            <a:pPr marL="0" indent="0">
              <a:buNone/>
            </a:pPr>
            <a:r>
              <a:rPr lang="id-ID" dirty="0"/>
              <a:t>	1.Fisika (padatan total, kekeruhan, daya hantar listrik (DHL), bau, suhu, warna</a:t>
            </a:r>
          </a:p>
          <a:p>
            <a:pPr marL="0" indent="0">
              <a:buNone/>
            </a:pPr>
            <a:r>
              <a:rPr lang="id-ID" dirty="0"/>
              <a:t>	2.Kimia (organik, anorganik dan gas</a:t>
            </a:r>
          </a:p>
          <a:p>
            <a:pPr marL="0" indent="0">
              <a:buNone/>
            </a:pPr>
            <a:r>
              <a:rPr lang="id-ID" dirty="0"/>
              <a:t>	3.Biologis dengan melihat golongan mikroorganisme yang terdapat dalam</a:t>
            </a:r>
          </a:p>
          <a:p>
            <a:pPr marL="0" indent="0">
              <a:buNone/>
            </a:pPr>
            <a:r>
              <a:rPr lang="id-ID" dirty="0"/>
              <a:t>	    limbah cair tersebut maupun organisme pathigen yang ada.</a:t>
            </a:r>
          </a:p>
        </p:txBody>
      </p:sp>
    </p:spTree>
    <p:extLst>
      <p:ext uri="{BB962C8B-B14F-4D97-AF65-F5344CB8AC3E}">
        <p14:creationId xmlns:p14="http://schemas.microsoft.com/office/powerpoint/2010/main" val="616694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87BD4-7ECB-BCFE-DDFC-CB5160E9D789}"/>
              </a:ext>
            </a:extLst>
          </p:cNvPr>
          <p:cNvSpPr>
            <a:spLocks noGrp="1"/>
          </p:cNvSpPr>
          <p:nvPr>
            <p:ph type="title"/>
          </p:nvPr>
        </p:nvSpPr>
        <p:spPr>
          <a:xfrm>
            <a:off x="2411896" y="871331"/>
            <a:ext cx="7580381" cy="785191"/>
          </a:xfrm>
        </p:spPr>
        <p:txBody>
          <a:bodyPr>
            <a:normAutofit fontScale="90000"/>
          </a:bodyPr>
          <a:lstStyle/>
          <a:p>
            <a:r>
              <a:rPr lang="id-ID" dirty="0"/>
              <a:t>Teknologi  pengelolahan Limbah Cair</a:t>
            </a:r>
          </a:p>
        </p:txBody>
      </p:sp>
      <p:sp>
        <p:nvSpPr>
          <p:cNvPr id="3" name="Content Placeholder 2">
            <a:extLst>
              <a:ext uri="{FF2B5EF4-FFF2-40B4-BE49-F238E27FC236}">
                <a16:creationId xmlns:a16="http://schemas.microsoft.com/office/drawing/2014/main" id="{B19FEF57-EA53-B5D8-AB11-A8115279AC63}"/>
              </a:ext>
            </a:extLst>
          </p:cNvPr>
          <p:cNvSpPr>
            <a:spLocks noGrp="1"/>
          </p:cNvSpPr>
          <p:nvPr>
            <p:ph idx="1"/>
          </p:nvPr>
        </p:nvSpPr>
        <p:spPr>
          <a:xfrm>
            <a:off x="2411896" y="2136913"/>
            <a:ext cx="7898228" cy="3124201"/>
          </a:xfrm>
        </p:spPr>
        <p:txBody>
          <a:bodyPr/>
          <a:lstStyle/>
          <a:p>
            <a:pPr algn="just"/>
            <a:r>
              <a:rPr lang="id-ID" dirty="0"/>
              <a:t>Yang harus diberikan Prose pengolahan limbah cair adalah suatu perlaskuan tertentu yang harus diberikan pada limbah cair sebelum limbah trsebut dibunag ke lingkungan, sehingga limbah tersebut tidak mengganggu lingkungan penerima limbah ====karateristik limbah cair</a:t>
            </a:r>
          </a:p>
          <a:p>
            <a:pPr marL="0" indent="0">
              <a:buNone/>
            </a:pPr>
            <a:endParaRPr lang="id-ID" dirty="0"/>
          </a:p>
        </p:txBody>
      </p:sp>
    </p:spTree>
    <p:extLst>
      <p:ext uri="{BB962C8B-B14F-4D97-AF65-F5344CB8AC3E}">
        <p14:creationId xmlns:p14="http://schemas.microsoft.com/office/powerpoint/2010/main" val="2654447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D3787-02C1-1917-E5E9-8A8D04FDA0B0}"/>
              </a:ext>
            </a:extLst>
          </p:cNvPr>
          <p:cNvSpPr>
            <a:spLocks noGrp="1"/>
          </p:cNvSpPr>
          <p:nvPr>
            <p:ph type="title"/>
          </p:nvPr>
        </p:nvSpPr>
        <p:spPr>
          <a:xfrm>
            <a:off x="1484310" y="501926"/>
            <a:ext cx="10018713" cy="1129748"/>
          </a:xfrm>
        </p:spPr>
        <p:txBody>
          <a:bodyPr>
            <a:normAutofit fontScale="90000"/>
          </a:bodyPr>
          <a:lstStyle/>
          <a:p>
            <a:r>
              <a:rPr lang="id-ID" b="0" i="0" dirty="0">
                <a:solidFill>
                  <a:srgbClr val="5C6566"/>
                </a:solidFill>
                <a:effectLst/>
                <a:latin typeface="Open Sans" panose="020B0604020202020204" pitchFamily="34" charset="0"/>
              </a:rPr>
              <a:t>L</a:t>
            </a:r>
            <a:r>
              <a:rPr lang="sv-SE" b="0" i="0" dirty="0">
                <a:solidFill>
                  <a:srgbClr val="5C6566"/>
                </a:solidFill>
                <a:effectLst/>
                <a:latin typeface="Open Sans" panose="020B0604020202020204" pitchFamily="34" charset="0"/>
              </a:rPr>
              <a:t>imbah cair dapat diklasifikasikan dalam empat kelompok diantaranya yaitu:</a:t>
            </a:r>
            <a:endParaRPr lang="id-ID" dirty="0"/>
          </a:p>
        </p:txBody>
      </p:sp>
      <p:sp>
        <p:nvSpPr>
          <p:cNvPr id="3" name="Content Placeholder 2">
            <a:extLst>
              <a:ext uri="{FF2B5EF4-FFF2-40B4-BE49-F238E27FC236}">
                <a16:creationId xmlns:a16="http://schemas.microsoft.com/office/drawing/2014/main" id="{247E72C6-DF4B-2118-CAB0-9839FB3357B8}"/>
              </a:ext>
            </a:extLst>
          </p:cNvPr>
          <p:cNvSpPr>
            <a:spLocks noGrp="1"/>
          </p:cNvSpPr>
          <p:nvPr>
            <p:ph idx="1"/>
          </p:nvPr>
        </p:nvSpPr>
        <p:spPr>
          <a:xfrm>
            <a:off x="1484310" y="1881809"/>
            <a:ext cx="10018713" cy="3909391"/>
          </a:xfrm>
        </p:spPr>
        <p:txBody>
          <a:bodyPr>
            <a:normAutofit/>
          </a:bodyPr>
          <a:lstStyle/>
          <a:p>
            <a:pPr algn="just"/>
            <a:r>
              <a:rPr lang="id-ID" b="1" i="0" dirty="0">
                <a:solidFill>
                  <a:srgbClr val="5C6566"/>
                </a:solidFill>
                <a:effectLst/>
                <a:latin typeface="Open Sans" panose="020B0606030504020204" pitchFamily="34" charset="0"/>
              </a:rPr>
              <a:t>Limbah cair domestik (</a:t>
            </a:r>
            <a:r>
              <a:rPr lang="id-ID" b="1" i="1" dirty="0">
                <a:solidFill>
                  <a:srgbClr val="5C6566"/>
                </a:solidFill>
                <a:effectLst/>
                <a:latin typeface="Open Sans" panose="020B0606030504020204" pitchFamily="34" charset="0"/>
              </a:rPr>
              <a:t>domestic wastewater</a:t>
            </a:r>
            <a:r>
              <a:rPr lang="id-ID" b="1" i="0" dirty="0">
                <a:solidFill>
                  <a:srgbClr val="5C6566"/>
                </a:solidFill>
                <a:effectLst/>
                <a:latin typeface="Open Sans" panose="020B0606030504020204" pitchFamily="34" charset="0"/>
              </a:rPr>
              <a:t>)</a:t>
            </a:r>
            <a:r>
              <a:rPr lang="id-ID" b="0" i="0" dirty="0">
                <a:solidFill>
                  <a:srgbClr val="5C6566"/>
                </a:solidFill>
                <a:effectLst/>
                <a:latin typeface="Open Sans" panose="020B0606030504020204" pitchFamily="34" charset="0"/>
              </a:rPr>
              <a:t>, yaitu limbah cair hasil buangan dari perumahan (rumah tangga), bangunan, perdagangan dan perkantoran. Contohnya yaitu: air sabun, air detergen sisa cucian, dan air tinja.</a:t>
            </a:r>
          </a:p>
          <a:p>
            <a:pPr marL="0" indent="0" algn="just">
              <a:buNone/>
            </a:pPr>
            <a:endParaRPr lang="id-ID" b="0" i="0" dirty="0">
              <a:solidFill>
                <a:srgbClr val="5C6566"/>
              </a:solidFill>
              <a:effectLst/>
              <a:latin typeface="Open Sans" panose="020B0606030504020204" pitchFamily="34" charset="0"/>
            </a:endParaRPr>
          </a:p>
          <a:p>
            <a:pPr algn="just"/>
            <a:r>
              <a:rPr lang="id-ID" b="1" i="0" dirty="0">
                <a:solidFill>
                  <a:srgbClr val="5C6566"/>
                </a:solidFill>
                <a:effectLst/>
                <a:latin typeface="Open Sans" panose="020B0606030504020204" pitchFamily="34" charset="0"/>
              </a:rPr>
              <a:t>Limbah cair industri (</a:t>
            </a:r>
            <a:r>
              <a:rPr lang="id-ID" b="1" i="1" dirty="0">
                <a:solidFill>
                  <a:srgbClr val="5C6566"/>
                </a:solidFill>
                <a:effectLst/>
                <a:latin typeface="Open Sans" panose="020B0606030504020204" pitchFamily="34" charset="0"/>
              </a:rPr>
              <a:t>industrial wastewater</a:t>
            </a:r>
            <a:r>
              <a:rPr lang="id-ID" b="1" i="0" dirty="0">
                <a:solidFill>
                  <a:srgbClr val="5C6566"/>
                </a:solidFill>
                <a:effectLst/>
                <a:latin typeface="Open Sans" panose="020B0606030504020204" pitchFamily="34" charset="0"/>
              </a:rPr>
              <a:t>)</a:t>
            </a:r>
            <a:r>
              <a:rPr lang="id-ID" b="0" i="0" dirty="0">
                <a:solidFill>
                  <a:srgbClr val="5C6566"/>
                </a:solidFill>
                <a:effectLst/>
                <a:latin typeface="Open Sans" panose="020B0606030504020204" pitchFamily="34" charset="0"/>
              </a:rPr>
              <a:t>, yaitu limbah cair hasil buangan industri. Contohnya yaitu: sisa pewarnaan kain/bahan dari industri tekstil, air dari industri pengolahan makanan, sisa cucian daging, buah, atau sayur.</a:t>
            </a:r>
          </a:p>
          <a:p>
            <a:endParaRPr lang="id-ID" dirty="0"/>
          </a:p>
        </p:txBody>
      </p:sp>
    </p:spTree>
    <p:extLst>
      <p:ext uri="{BB962C8B-B14F-4D97-AF65-F5344CB8AC3E}">
        <p14:creationId xmlns:p14="http://schemas.microsoft.com/office/powerpoint/2010/main" val="3727098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503486-FF93-E2A6-11C3-720BD3AF5661}"/>
              </a:ext>
            </a:extLst>
          </p:cNvPr>
          <p:cNvSpPr>
            <a:spLocks noGrp="1"/>
          </p:cNvSpPr>
          <p:nvPr>
            <p:ph idx="1"/>
          </p:nvPr>
        </p:nvSpPr>
        <p:spPr>
          <a:xfrm>
            <a:off x="1868558" y="1288772"/>
            <a:ext cx="9051234" cy="3826567"/>
          </a:xfrm>
        </p:spPr>
        <p:txBody>
          <a:bodyPr>
            <a:normAutofit lnSpcReduction="10000"/>
          </a:bodyPr>
          <a:lstStyle/>
          <a:p>
            <a:pPr algn="just"/>
            <a:r>
              <a:rPr lang="id-ID" b="1" dirty="0">
                <a:solidFill>
                  <a:srgbClr val="5C6566"/>
                </a:solidFill>
                <a:latin typeface="Open Sans" panose="020B0606030504020204" pitchFamily="34" charset="0"/>
              </a:rPr>
              <a:t>R</a:t>
            </a:r>
            <a:r>
              <a:rPr lang="id-ID" b="1" i="0" dirty="0">
                <a:solidFill>
                  <a:srgbClr val="5C6566"/>
                </a:solidFill>
                <a:effectLst/>
                <a:latin typeface="Open Sans" panose="020B0606030504020204" pitchFamily="34" charset="0"/>
              </a:rPr>
              <a:t>embesan dan luapan (</a:t>
            </a:r>
            <a:r>
              <a:rPr lang="id-ID" b="1" i="1" dirty="0">
                <a:solidFill>
                  <a:srgbClr val="5C6566"/>
                </a:solidFill>
                <a:effectLst/>
                <a:latin typeface="Open Sans" panose="020B0606030504020204" pitchFamily="34" charset="0"/>
              </a:rPr>
              <a:t>infiltration</a:t>
            </a:r>
            <a:r>
              <a:rPr lang="id-ID" b="1" i="0" dirty="0">
                <a:solidFill>
                  <a:srgbClr val="5C6566"/>
                </a:solidFill>
                <a:effectLst/>
                <a:latin typeface="Open Sans" panose="020B0606030504020204" pitchFamily="34" charset="0"/>
              </a:rPr>
              <a:t> and </a:t>
            </a:r>
            <a:r>
              <a:rPr lang="id-ID" b="1" i="1" dirty="0">
                <a:solidFill>
                  <a:srgbClr val="5C6566"/>
                </a:solidFill>
                <a:effectLst/>
                <a:latin typeface="Open Sans" panose="020B0606030504020204" pitchFamily="34" charset="0"/>
              </a:rPr>
              <a:t>inflow</a:t>
            </a:r>
            <a:r>
              <a:rPr lang="id-ID" b="1" i="0" dirty="0">
                <a:solidFill>
                  <a:srgbClr val="5C6566"/>
                </a:solidFill>
                <a:effectLst/>
                <a:latin typeface="Open Sans" panose="020B0606030504020204" pitchFamily="34" charset="0"/>
              </a:rPr>
              <a:t>)</a:t>
            </a:r>
            <a:r>
              <a:rPr lang="id-ID" b="0" i="0" dirty="0">
                <a:solidFill>
                  <a:srgbClr val="5C6566"/>
                </a:solidFill>
                <a:effectLst/>
                <a:latin typeface="Open Sans" panose="020B0606030504020204" pitchFamily="34" charset="0"/>
              </a:rPr>
              <a:t>, yaitu limbah cair yang berasal dari berbagai sumber yang memasuki saluran pembuangan limbah cair melalui rembesan ke dalam tanah atau melalui luapan dari permukan. Air limbah dapat merembes ke dalam saluran pembuangan melalui pipa yang pecah, rusak, atau bocor sedangkan luapan dapat melalui bagian saluran yang membuka atau yang terhubung kepermukaan. Contohnya yaitu: air buangan dari talang atap, pendingin ruangan (AC), bangunan perdagangan dan industri, serta pertanian atau perkebunan.</a:t>
            </a:r>
            <a:endParaRPr lang="id-ID" dirty="0"/>
          </a:p>
        </p:txBody>
      </p:sp>
    </p:spTree>
    <p:extLst>
      <p:ext uri="{BB962C8B-B14F-4D97-AF65-F5344CB8AC3E}">
        <p14:creationId xmlns:p14="http://schemas.microsoft.com/office/powerpoint/2010/main" val="4266514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DFBBD1-30D0-4B67-26D8-F0DC1DB7482C}"/>
              </a:ext>
            </a:extLst>
          </p:cNvPr>
          <p:cNvSpPr>
            <a:spLocks noGrp="1"/>
          </p:cNvSpPr>
          <p:nvPr>
            <p:ph idx="1"/>
          </p:nvPr>
        </p:nvSpPr>
        <p:spPr>
          <a:xfrm>
            <a:off x="1815547" y="1368286"/>
            <a:ext cx="8123719" cy="3124201"/>
          </a:xfrm>
        </p:spPr>
        <p:txBody>
          <a:bodyPr/>
          <a:lstStyle/>
          <a:p>
            <a:pPr algn="just"/>
            <a:r>
              <a:rPr lang="id-ID" b="1" i="0" dirty="0">
                <a:solidFill>
                  <a:srgbClr val="5C6566"/>
                </a:solidFill>
                <a:effectLst/>
                <a:latin typeface="Open Sans" panose="020B0606030504020204" pitchFamily="34" charset="0"/>
              </a:rPr>
              <a:t>Air hujan (</a:t>
            </a:r>
            <a:r>
              <a:rPr lang="id-ID" b="1" i="1" dirty="0">
                <a:solidFill>
                  <a:srgbClr val="5C6566"/>
                </a:solidFill>
                <a:effectLst/>
                <a:latin typeface="Open Sans" panose="020B0606030504020204" pitchFamily="34" charset="0"/>
              </a:rPr>
              <a:t>storm water</a:t>
            </a:r>
            <a:r>
              <a:rPr lang="id-ID" b="1" i="0" dirty="0">
                <a:solidFill>
                  <a:srgbClr val="5C6566"/>
                </a:solidFill>
                <a:effectLst/>
                <a:latin typeface="Open Sans" panose="020B0606030504020204" pitchFamily="34" charset="0"/>
              </a:rPr>
              <a:t>)</a:t>
            </a:r>
            <a:r>
              <a:rPr lang="id-ID" b="0" i="0" dirty="0">
                <a:solidFill>
                  <a:srgbClr val="5C6566"/>
                </a:solidFill>
                <a:effectLst/>
                <a:latin typeface="Open Sans" panose="020B0606030504020204" pitchFamily="34" charset="0"/>
              </a:rPr>
              <a:t>, yaitu limbah cair yang berasal dari aliran air hujan di atas permukaan tanah. Aliran air hujan dipermukaan tanah dapat melewati dan membawa partikel-partikel buangan padat atau cair sehingga dapat disebut limbah cair.</a:t>
            </a:r>
          </a:p>
          <a:p>
            <a:pPr marL="0" indent="0">
              <a:buNone/>
            </a:pPr>
            <a:endParaRPr lang="id-ID" dirty="0"/>
          </a:p>
        </p:txBody>
      </p:sp>
    </p:spTree>
    <p:extLst>
      <p:ext uri="{BB962C8B-B14F-4D97-AF65-F5344CB8AC3E}">
        <p14:creationId xmlns:p14="http://schemas.microsoft.com/office/powerpoint/2010/main" val="957709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153</TotalTime>
  <Words>666</Words>
  <Application>Microsoft Office PowerPoint</Application>
  <PresentationFormat>Widescreen</PresentationFormat>
  <Paragraphs>38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Corbel</vt:lpstr>
      <vt:lpstr>Open Sans</vt:lpstr>
      <vt:lpstr>Parallax</vt:lpstr>
      <vt:lpstr>DASAR KESEHATAN LINGKUNGAN</vt:lpstr>
      <vt:lpstr>LIMBAH CAIR</vt:lpstr>
      <vt:lpstr>Sumber dan macam limbah cair</vt:lpstr>
      <vt:lpstr>Macam Limbah Air</vt:lpstr>
      <vt:lpstr>Karateristik Limbah Cair</vt:lpstr>
      <vt:lpstr>Teknologi  pengelolahan Limbah Cair</vt:lpstr>
      <vt:lpstr>Limbah cair dapat diklasifikasikan dalam empat kelompok diantaranya yaitu:</vt:lpstr>
      <vt:lpstr>PowerPoint Presentation</vt:lpstr>
      <vt:lpstr>PowerPoint Presentation</vt:lpstr>
      <vt:lpstr> Cara pengolahan limbah cair</vt:lpstr>
      <vt:lpstr>Cara pengolahan limbah cair</vt:lpstr>
      <vt:lpstr>PENANGANA LIMBAH CAIR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cp:revision>
  <dcterms:created xsi:type="dcterms:W3CDTF">2022-06-08T16:24:28Z</dcterms:created>
  <dcterms:modified xsi:type="dcterms:W3CDTF">2022-06-10T05:18:47Z</dcterms:modified>
</cp:coreProperties>
</file>